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sldIdLst>
    <p:sldId id="256" r:id="rId2"/>
    <p:sldId id="257" r:id="rId3"/>
    <p:sldId id="258" r:id="rId4"/>
    <p:sldId id="316" r:id="rId5"/>
    <p:sldId id="259" r:id="rId6"/>
    <p:sldId id="317" r:id="rId7"/>
    <p:sldId id="318" r:id="rId8"/>
    <p:sldId id="260" r:id="rId9"/>
    <p:sldId id="261" r:id="rId10"/>
    <p:sldId id="299" r:id="rId11"/>
    <p:sldId id="265" r:id="rId12"/>
    <p:sldId id="301" r:id="rId13"/>
    <p:sldId id="300" r:id="rId14"/>
    <p:sldId id="302" r:id="rId15"/>
    <p:sldId id="303" r:id="rId16"/>
    <p:sldId id="262" r:id="rId17"/>
    <p:sldId id="263" r:id="rId18"/>
    <p:sldId id="264" r:id="rId19"/>
    <p:sldId id="266" r:id="rId20"/>
    <p:sldId id="319" r:id="rId21"/>
    <p:sldId id="267" r:id="rId22"/>
    <p:sldId id="276" r:id="rId23"/>
    <p:sldId id="277" r:id="rId24"/>
    <p:sldId id="278" r:id="rId25"/>
    <p:sldId id="279" r:id="rId26"/>
    <p:sldId id="280" r:id="rId27"/>
    <p:sldId id="268" r:id="rId28"/>
    <p:sldId id="269" r:id="rId29"/>
    <p:sldId id="270" r:id="rId30"/>
    <p:sldId id="271" r:id="rId31"/>
    <p:sldId id="272" r:id="rId32"/>
    <p:sldId id="273" r:id="rId33"/>
    <p:sldId id="284" r:id="rId34"/>
    <p:sldId id="286" r:id="rId35"/>
    <p:sldId id="287" r:id="rId36"/>
    <p:sldId id="288" r:id="rId37"/>
    <p:sldId id="289" r:id="rId38"/>
    <p:sldId id="304" r:id="rId39"/>
    <p:sldId id="305" r:id="rId40"/>
    <p:sldId id="306" r:id="rId41"/>
    <p:sldId id="307" r:id="rId42"/>
    <p:sldId id="308" r:id="rId43"/>
    <p:sldId id="309" r:id="rId44"/>
    <p:sldId id="310" r:id="rId45"/>
    <p:sldId id="311" r:id="rId46"/>
    <p:sldId id="312" r:id="rId47"/>
    <p:sldId id="313" r:id="rId48"/>
    <p:sldId id="314" r:id="rId49"/>
    <p:sldId id="290" r:id="rId50"/>
    <p:sldId id="29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85" d="100"/>
          <a:sy n="85" d="100"/>
        </p:scale>
        <p:origin x="-1776" y="-2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8E80666-FB37-4B36-9149-507F3B0178E3}" type="datetimeFigureOut">
              <a:rPr lang="en-US" smtClean="0"/>
              <a:pPr/>
              <a:t>11/04/14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2049196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E80666-FB37-4B36-9149-507F3B0178E3}" type="datetimeFigureOut">
              <a:rPr lang="en-US" smtClean="0"/>
              <a:pPr/>
              <a:t>11/04/14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478687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28E80666-FB37-4B36-9149-507F3B0178E3}" type="datetimeFigureOut">
              <a:rPr lang="en-US" smtClean="0"/>
              <a:pPr/>
              <a:t>11/04/14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1808552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8E80666-FB37-4B36-9149-507F3B0178E3}" type="datetimeFigureOut">
              <a:rPr lang="en-US" smtClean="0"/>
              <a:pPr/>
              <a:t>11/04/14</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498428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8E80666-FB37-4B36-9149-507F3B0178E3}" type="datetimeFigureOut">
              <a:rPr lang="en-US" smtClean="0"/>
              <a:pPr/>
              <a:t>11/04/14</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2989497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28E80666-FB37-4B36-9149-507F3B0178E3}" type="datetimeFigureOut">
              <a:rPr lang="en-US" smtClean="0"/>
              <a:pPr/>
              <a:t>11/04/14</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3886801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8E80666-FB37-4B36-9149-507F3B0178E3}" type="datetimeFigureOut">
              <a:rPr lang="en-US" smtClean="0"/>
              <a:pPr/>
              <a:t>11/04/14</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2818016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28E80666-FB37-4B36-9149-507F3B0178E3}" type="datetimeFigureOut">
              <a:rPr lang="en-US" smtClean="0"/>
              <a:pPr/>
              <a:t>11/04/14</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990439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28E80666-FB37-4B36-9149-507F3B0178E3}" type="datetimeFigureOut">
              <a:rPr lang="en-US" smtClean="0"/>
              <a:pPr/>
              <a:t>11/04/14</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3536045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E80666-FB37-4B36-9149-507F3B0178E3}" type="datetimeFigureOut">
              <a:rPr lang="en-US" smtClean="0"/>
              <a:pPr/>
              <a:t>11/04/14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1254881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E80666-FB37-4B36-9149-507F3B0178E3}" type="datetimeFigureOut">
              <a:rPr lang="en-US" smtClean="0"/>
              <a:pPr/>
              <a:t>11/04/14</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D7E63A33-8271-4DD0-9C48-789913D7C115}" type="slidenum">
              <a:rPr lang="en-US" smtClean="0"/>
              <a:pPr/>
              <a:t>‹n.›</a:t>
            </a:fld>
            <a:endParaRPr lang="en-US"/>
          </a:p>
        </p:txBody>
      </p:sp>
    </p:spTree>
    <p:extLst>
      <p:ext uri="{BB962C8B-B14F-4D97-AF65-F5344CB8AC3E}">
        <p14:creationId xmlns:p14="http://schemas.microsoft.com/office/powerpoint/2010/main" val="35732909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80666-FB37-4B36-9149-507F3B0178E3}" type="datetimeFigureOut">
              <a:rPr lang="en-US" smtClean="0"/>
              <a:pPr/>
              <a:t>11/04/14</a:t>
            </a:fld>
            <a:endParaRPr lang="en-US"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pPr/>
              <a:t>‹n.›</a:t>
            </a:fld>
            <a:endParaRPr lang="en-US" dirty="0"/>
          </a:p>
        </p:txBody>
      </p:sp>
    </p:spTree>
    <p:extLst>
      <p:ext uri="{BB962C8B-B14F-4D97-AF65-F5344CB8AC3E}">
        <p14:creationId xmlns:p14="http://schemas.microsoft.com/office/powerpoint/2010/main" val="3226780378"/>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mailto:ivan.dipierro@unimc.it" TargetMode="Externa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p:nvPr>
        </p:nvSpPr>
        <p:spPr>
          <a:xfrm>
            <a:off x="99895" y="2809982"/>
            <a:ext cx="8879752" cy="4048018"/>
          </a:xfrm>
        </p:spPr>
        <p:txBody>
          <a:bodyPr>
            <a:normAutofit fontScale="90000"/>
          </a:bodyPr>
          <a:lstStyle/>
          <a:p>
            <a:r>
              <a:rPr lang="it-IT" dirty="0" smtClean="0">
                <a:solidFill>
                  <a:srgbClr val="558ED5"/>
                </a:solidFill>
                <a:latin typeface="Apple Casual"/>
                <a:cs typeface="Apple Casual"/>
              </a:rPr>
              <a:t>Didattica Speciale:</a:t>
            </a:r>
            <a:br>
              <a:rPr lang="it-IT" dirty="0" smtClean="0">
                <a:solidFill>
                  <a:srgbClr val="558ED5"/>
                </a:solidFill>
                <a:latin typeface="Apple Casual"/>
                <a:cs typeface="Apple Casual"/>
              </a:rPr>
            </a:br>
            <a:r>
              <a:rPr lang="it-IT" dirty="0" smtClean="0">
                <a:solidFill>
                  <a:srgbClr val="558ED5"/>
                </a:solidFill>
                <a:latin typeface="Apple Casual"/>
                <a:cs typeface="Apple Casual"/>
              </a:rPr>
              <a:t>codici del linguaggio logico e matematico</a:t>
            </a:r>
            <a:r>
              <a:rPr lang="it-IT" dirty="0" smtClean="0">
                <a:latin typeface="Apple Casual"/>
                <a:cs typeface="Apple Casual"/>
              </a:rPr>
              <a:t/>
            </a:r>
            <a:br>
              <a:rPr lang="it-IT" dirty="0" smtClean="0">
                <a:latin typeface="Apple Casual"/>
                <a:cs typeface="Apple Casual"/>
              </a:rPr>
            </a:br>
            <a:r>
              <a:rPr lang="it-IT" dirty="0">
                <a:latin typeface="Apple Casual"/>
                <a:cs typeface="Apple Casual"/>
              </a:rPr>
              <a:t/>
            </a:r>
            <a:br>
              <a:rPr lang="it-IT" dirty="0">
                <a:latin typeface="Apple Casual"/>
                <a:cs typeface="Apple Casual"/>
              </a:rPr>
            </a:br>
            <a:r>
              <a:rPr lang="it-IT" sz="3600" dirty="0" smtClean="0">
                <a:latin typeface="Apple Casual"/>
                <a:cs typeface="Apple Casual"/>
              </a:rPr>
              <a:t>Prof. Ivan Di Pierro</a:t>
            </a:r>
            <a:br>
              <a:rPr lang="it-IT" sz="3600" dirty="0" smtClean="0">
                <a:latin typeface="Apple Casual"/>
                <a:cs typeface="Apple Casual"/>
              </a:rPr>
            </a:br>
            <a:r>
              <a:rPr lang="it-IT" sz="2000" dirty="0" smtClean="0">
                <a:latin typeface="Apple Casual"/>
                <a:cs typeface="Apple Casual"/>
              </a:rPr>
              <a:t>Pedagogista Clinico e Giuridico</a:t>
            </a:r>
            <a:br>
              <a:rPr lang="it-IT" sz="2000" dirty="0" smtClean="0">
                <a:latin typeface="Apple Casual"/>
                <a:cs typeface="Apple Casual"/>
              </a:rPr>
            </a:br>
            <a:r>
              <a:rPr lang="it-IT" sz="2000" dirty="0" smtClean="0">
                <a:latin typeface="Apple Casual"/>
                <a:cs typeface="Apple Casual"/>
                <a:hlinkClick r:id="rId2"/>
              </a:rPr>
              <a:t>ivan.dipierro@unimc.it</a:t>
            </a:r>
            <a:r>
              <a:rPr lang="it-IT" sz="2000" dirty="0" smtClean="0">
                <a:latin typeface="Apple Casual"/>
                <a:cs typeface="Apple Casual"/>
              </a:rPr>
              <a:t> </a:t>
            </a:r>
            <a:r>
              <a:rPr lang="it-IT" dirty="0" smtClean="0">
                <a:latin typeface="Apple Casual"/>
                <a:cs typeface="Apple Casual"/>
              </a:rPr>
              <a:t/>
            </a:r>
            <a:br>
              <a:rPr lang="it-IT" dirty="0" smtClean="0">
                <a:latin typeface="Apple Casual"/>
                <a:cs typeface="Apple Casual"/>
              </a:rPr>
            </a:br>
            <a:endParaRPr lang="it-IT" dirty="0"/>
          </a:p>
        </p:txBody>
      </p:sp>
      <p:pic>
        <p:nvPicPr>
          <p:cNvPr id="1025" name="Picture 1" descr="unimc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2559" y="508000"/>
            <a:ext cx="939800"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tangolo 6"/>
          <p:cNvSpPr/>
          <p:nvPr/>
        </p:nvSpPr>
        <p:spPr>
          <a:xfrm>
            <a:off x="2286000" y="1626659"/>
            <a:ext cx="4572000" cy="646331"/>
          </a:xfrm>
          <a:prstGeom prst="rect">
            <a:avLst/>
          </a:prstGeom>
        </p:spPr>
        <p:txBody>
          <a:bodyPr>
            <a:spAutoFit/>
          </a:bodyPr>
          <a:lstStyle/>
          <a:p>
            <a:pPr algn="ctr"/>
            <a:r>
              <a:rPr lang="it-IT" b="1" cap="all" dirty="0"/>
              <a:t>Università degli Studi di Macerata</a:t>
            </a:r>
            <a:endParaRPr lang="it-IT" cap="all" dirty="0"/>
          </a:p>
          <a:p>
            <a:pPr algn="ctr"/>
            <a:r>
              <a:rPr lang="it-IT" b="1" cap="all" dirty="0"/>
              <a:t>Facoltà di Scienze della formazione</a:t>
            </a:r>
            <a:r>
              <a:rPr lang="it-IT" dirty="0"/>
              <a:t> </a:t>
            </a:r>
          </a:p>
        </p:txBody>
      </p:sp>
    </p:spTree>
    <p:extLst>
      <p:ext uri="{BB962C8B-B14F-4D97-AF65-F5344CB8AC3E}">
        <p14:creationId xmlns:p14="http://schemas.microsoft.com/office/powerpoint/2010/main" val="324154501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221494" y="1376614"/>
            <a:ext cx="8653022" cy="4031872"/>
          </a:xfrm>
          <a:prstGeom prst="rect">
            <a:avLst/>
          </a:prstGeom>
          <a:noFill/>
        </p:spPr>
        <p:txBody>
          <a:bodyPr wrap="square" rtlCol="0">
            <a:spAutoFit/>
          </a:bodyPr>
          <a:lstStyle/>
          <a:p>
            <a:pPr algn="ctr">
              <a:lnSpc>
                <a:spcPct val="150000"/>
              </a:lnSpc>
            </a:pPr>
            <a:r>
              <a:rPr lang="it-IT" sz="2800" dirty="0" smtClean="0">
                <a:solidFill>
                  <a:srgbClr val="558ED5"/>
                </a:solidFill>
                <a:latin typeface="Apple Casual"/>
                <a:cs typeface="Apple Casual"/>
              </a:rPr>
              <a:t>Che cosa significa DIDATTICA?</a:t>
            </a:r>
          </a:p>
          <a:p>
            <a:pPr algn="ctr">
              <a:lnSpc>
                <a:spcPct val="150000"/>
              </a:lnSpc>
            </a:pPr>
            <a:endParaRPr lang="it-IT" sz="2400" dirty="0">
              <a:latin typeface="Apple Casual"/>
              <a:cs typeface="Apple Casual"/>
            </a:endParaRPr>
          </a:p>
          <a:p>
            <a:pPr algn="ctr">
              <a:lnSpc>
                <a:spcPct val="150000"/>
              </a:lnSpc>
            </a:pPr>
            <a:r>
              <a:rPr lang="it-IT" sz="2400" dirty="0" smtClean="0">
                <a:latin typeface="Apple Casual"/>
                <a:cs typeface="Apple Casual"/>
              </a:rPr>
              <a:t>Prima di iniziare un percorso sulla didattica speciale della matematica è necessario approfondire il significato di questo termine, didattica, così diffuso e dal senso non sempre altrettanto chiaro e delimitato</a:t>
            </a:r>
          </a:p>
          <a:p>
            <a:pPr algn="ctr">
              <a:lnSpc>
                <a:spcPct val="150000"/>
              </a:lnSpc>
            </a:pPr>
            <a:r>
              <a:rPr lang="it-IT" sz="2400" dirty="0" smtClean="0">
                <a:latin typeface="Apple Casual"/>
                <a:cs typeface="Apple Casual"/>
              </a:rPr>
              <a:t> (</a:t>
            </a:r>
            <a:r>
              <a:rPr lang="it-IT" sz="2400" dirty="0" err="1" smtClean="0">
                <a:latin typeface="Apple Casual"/>
                <a:cs typeface="Apple Casual"/>
              </a:rPr>
              <a:t>Pellery</a:t>
            </a:r>
            <a:r>
              <a:rPr lang="it-IT" sz="2400" dirty="0" smtClean="0">
                <a:latin typeface="Apple Casual"/>
                <a:cs typeface="Apple Casual"/>
              </a:rPr>
              <a:t>, 1991)</a:t>
            </a:r>
            <a:endParaRPr lang="it-IT" sz="2400" dirty="0">
              <a:latin typeface="Apple Casual"/>
              <a:cs typeface="Apple Casual"/>
            </a:endParaRPr>
          </a:p>
        </p:txBody>
      </p:sp>
    </p:spTree>
    <p:extLst>
      <p:ext uri="{BB962C8B-B14F-4D97-AF65-F5344CB8AC3E}">
        <p14:creationId xmlns:p14="http://schemas.microsoft.com/office/powerpoint/2010/main" val="396815611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383974"/>
            <a:ext cx="8741620" cy="6278642"/>
          </a:xfrm>
          <a:prstGeom prst="rect">
            <a:avLst/>
          </a:prstGeom>
          <a:noFill/>
        </p:spPr>
        <p:txBody>
          <a:bodyPr wrap="square" rtlCol="0">
            <a:spAutoFit/>
          </a:bodyPr>
          <a:lstStyle/>
          <a:p>
            <a:pPr algn="ctr"/>
            <a:endParaRPr lang="it-IT" dirty="0" smtClean="0"/>
          </a:p>
          <a:p>
            <a:pPr algn="ctr"/>
            <a:endParaRPr lang="it-IT" dirty="0"/>
          </a:p>
          <a:p>
            <a:pPr algn="ctr"/>
            <a:endParaRPr lang="it-IT" dirty="0" smtClean="0"/>
          </a:p>
          <a:p>
            <a:pPr algn="ctr"/>
            <a:endParaRPr lang="it-IT" sz="2400" dirty="0" smtClean="0">
              <a:latin typeface="Apple Casual"/>
              <a:cs typeface="Apple Casual"/>
            </a:endParaRPr>
          </a:p>
          <a:p>
            <a:pPr algn="ctr">
              <a:lnSpc>
                <a:spcPct val="150000"/>
              </a:lnSpc>
            </a:pPr>
            <a:r>
              <a:rPr lang="it-IT" sz="3200" dirty="0" smtClean="0">
                <a:solidFill>
                  <a:srgbClr val="558ED5"/>
                </a:solidFill>
                <a:latin typeface="Apple Casual"/>
                <a:cs typeface="Apple Casual"/>
              </a:rPr>
              <a:t>DIDATTICA</a:t>
            </a:r>
          </a:p>
          <a:p>
            <a:pPr algn="ctr">
              <a:lnSpc>
                <a:spcPct val="150000"/>
              </a:lnSpc>
            </a:pPr>
            <a:endParaRPr lang="it-IT" sz="2000" dirty="0" smtClean="0">
              <a:latin typeface="Apple Casual"/>
              <a:cs typeface="Apple Casual"/>
            </a:endParaRPr>
          </a:p>
          <a:p>
            <a:pPr algn="ctr">
              <a:lnSpc>
                <a:spcPct val="150000"/>
              </a:lnSpc>
            </a:pPr>
            <a:r>
              <a:rPr lang="it-IT" sz="2800" dirty="0">
                <a:latin typeface="Apple Casual"/>
                <a:cs typeface="Apple Casual"/>
              </a:rPr>
              <a:t>TEORIA DELL'INSEGNAMENTO CHE HA DIVERSE SEDI ED ESPRESSIONI</a:t>
            </a:r>
            <a:endParaRPr lang="it-IT" sz="2800" dirty="0" smtClean="0">
              <a:latin typeface="Apple Casual"/>
              <a:cs typeface="Apple Casual"/>
            </a:endParaRPr>
          </a:p>
          <a:p>
            <a:pPr algn="ctr"/>
            <a:endParaRPr lang="it-IT" sz="2000" dirty="0" smtClean="0">
              <a:latin typeface="Apple Casual"/>
              <a:cs typeface="Apple Casual"/>
            </a:endParaRPr>
          </a:p>
          <a:p>
            <a:pPr algn="ctr"/>
            <a:endParaRPr lang="it-IT" sz="2000" dirty="0">
              <a:latin typeface="Apple Casual"/>
              <a:cs typeface="Apple Casual"/>
            </a:endParaRPr>
          </a:p>
          <a:p>
            <a:pPr algn="ctr">
              <a:lnSpc>
                <a:spcPct val="150000"/>
              </a:lnSpc>
            </a:pPr>
            <a:endParaRPr lang="it-IT" sz="2000" dirty="0">
              <a:latin typeface="Apple Casual"/>
              <a:cs typeface="Apple Casual"/>
            </a:endParaRPr>
          </a:p>
          <a:p>
            <a:pPr algn="ctr"/>
            <a:endParaRPr lang="it-IT" sz="2000" dirty="0">
              <a:latin typeface="Apple Casual"/>
              <a:cs typeface="Apple Casual"/>
            </a:endParaRPr>
          </a:p>
          <a:p>
            <a:pPr algn="ctr"/>
            <a:endParaRPr lang="it-IT" dirty="0" smtClean="0"/>
          </a:p>
          <a:p>
            <a:pPr algn="ctr"/>
            <a:endParaRPr lang="it-IT" dirty="0"/>
          </a:p>
          <a:p>
            <a:pPr algn="ctr"/>
            <a:endParaRPr lang="it-IT" dirty="0" smtClean="0"/>
          </a:p>
          <a:p>
            <a:pPr algn="ctr"/>
            <a:endParaRPr lang="it-IT" dirty="0"/>
          </a:p>
        </p:txBody>
      </p:sp>
    </p:spTree>
    <p:extLst>
      <p:ext uri="{BB962C8B-B14F-4D97-AF65-F5344CB8AC3E}">
        <p14:creationId xmlns:p14="http://schemas.microsoft.com/office/powerpoint/2010/main" val="6790378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383974"/>
            <a:ext cx="8741620" cy="8156076"/>
          </a:xfrm>
          <a:prstGeom prst="rect">
            <a:avLst/>
          </a:prstGeom>
          <a:noFill/>
        </p:spPr>
        <p:txBody>
          <a:bodyPr wrap="square" rtlCol="0">
            <a:spAutoFit/>
          </a:bodyPr>
          <a:lstStyle/>
          <a:p>
            <a:pPr algn="ctr"/>
            <a:endParaRPr lang="it-IT" dirty="0" smtClean="0"/>
          </a:p>
          <a:p>
            <a:pPr algn="ctr"/>
            <a:endParaRPr lang="it-IT" dirty="0"/>
          </a:p>
          <a:p>
            <a:pPr algn="ctr"/>
            <a:endParaRPr lang="it-IT" dirty="0" smtClean="0"/>
          </a:p>
          <a:p>
            <a:pPr algn="ctr"/>
            <a:endParaRPr lang="it-IT" sz="2400" dirty="0" smtClean="0">
              <a:latin typeface="Apple Casual"/>
              <a:cs typeface="Apple Casual"/>
            </a:endParaRPr>
          </a:p>
          <a:p>
            <a:pPr algn="ctr">
              <a:lnSpc>
                <a:spcPct val="150000"/>
              </a:lnSpc>
            </a:pPr>
            <a:r>
              <a:rPr lang="it-IT" sz="3200" dirty="0" smtClean="0">
                <a:solidFill>
                  <a:srgbClr val="558ED5"/>
                </a:solidFill>
                <a:latin typeface="Apple Casual"/>
                <a:cs typeface="Apple Casual"/>
              </a:rPr>
              <a:t>DIDATTICA</a:t>
            </a:r>
          </a:p>
          <a:p>
            <a:pPr algn="ctr">
              <a:lnSpc>
                <a:spcPct val="150000"/>
              </a:lnSpc>
            </a:pPr>
            <a:endParaRPr lang="it-IT" sz="2400" dirty="0">
              <a:latin typeface="Apple Casual"/>
              <a:cs typeface="Apple Casual"/>
            </a:endParaRPr>
          </a:p>
          <a:p>
            <a:pPr algn="ctr">
              <a:lnSpc>
                <a:spcPct val="150000"/>
              </a:lnSpc>
            </a:pPr>
            <a:r>
              <a:rPr lang="it-IT" sz="2400" dirty="0" smtClean="0">
                <a:latin typeface="Apple Casual"/>
                <a:cs typeface="Apple Casual"/>
              </a:rPr>
              <a:t> </a:t>
            </a:r>
            <a:r>
              <a:rPr lang="it-IT" sz="2400" dirty="0">
                <a:latin typeface="Apple Casual"/>
                <a:cs typeface="Apple Casual"/>
              </a:rPr>
              <a:t>Parte della pedagogia che ha per oggetto di studio i metodi </a:t>
            </a:r>
            <a:r>
              <a:rPr lang="it-IT" sz="2400" dirty="0" smtClean="0">
                <a:latin typeface="Apple Casual"/>
                <a:cs typeface="Apple Casual"/>
              </a:rPr>
              <a:t>d'insegnamento</a:t>
            </a:r>
          </a:p>
          <a:p>
            <a:pPr algn="ctr">
              <a:lnSpc>
                <a:spcPct val="150000"/>
              </a:lnSpc>
            </a:pPr>
            <a:endParaRPr lang="it-IT" sz="2400" dirty="0">
              <a:latin typeface="Apple Casual"/>
              <a:cs typeface="Apple Casual"/>
            </a:endParaRPr>
          </a:p>
          <a:p>
            <a:pPr algn="ctr">
              <a:lnSpc>
                <a:spcPct val="150000"/>
              </a:lnSpc>
            </a:pPr>
            <a:r>
              <a:rPr lang="it-IT" sz="2400" dirty="0">
                <a:latin typeface="Apple Casual"/>
                <a:cs typeface="Apple Casual"/>
              </a:rPr>
              <a:t>L’azione didattica è caratterizzata da </a:t>
            </a:r>
          </a:p>
          <a:p>
            <a:pPr algn="ctr">
              <a:lnSpc>
                <a:spcPct val="150000"/>
              </a:lnSpc>
            </a:pPr>
            <a:r>
              <a:rPr lang="it-IT" sz="2400" dirty="0">
                <a:latin typeface="Apple Casual"/>
                <a:cs typeface="Apple Casual"/>
              </a:rPr>
              <a:t>INTENZIONALITA’ SISTEMATICITA’ </a:t>
            </a:r>
          </a:p>
          <a:p>
            <a:pPr algn="ctr">
              <a:lnSpc>
                <a:spcPct val="150000"/>
              </a:lnSpc>
            </a:pPr>
            <a:endParaRPr lang="it-IT" sz="2000" dirty="0" smtClean="0">
              <a:latin typeface="Apple Casual"/>
              <a:cs typeface="Apple Casual"/>
            </a:endParaRPr>
          </a:p>
          <a:p>
            <a:pPr algn="ctr"/>
            <a:endParaRPr lang="it-IT" sz="2000" dirty="0" smtClean="0">
              <a:latin typeface="Apple Casual"/>
              <a:cs typeface="Apple Casual"/>
            </a:endParaRPr>
          </a:p>
          <a:p>
            <a:pPr algn="ctr"/>
            <a:endParaRPr lang="it-IT" sz="2000" dirty="0">
              <a:latin typeface="Apple Casual"/>
              <a:cs typeface="Apple Casual"/>
            </a:endParaRPr>
          </a:p>
          <a:p>
            <a:pPr algn="ctr"/>
            <a:endParaRPr lang="it-IT" sz="2000" dirty="0">
              <a:latin typeface="Apple Casual"/>
              <a:cs typeface="Apple Casual"/>
            </a:endParaRPr>
          </a:p>
          <a:p>
            <a:pPr algn="ctr"/>
            <a:endParaRPr lang="it-IT" sz="2000" dirty="0">
              <a:latin typeface="Apple Casual"/>
              <a:cs typeface="Apple Casual"/>
            </a:endParaRPr>
          </a:p>
          <a:p>
            <a:pPr algn="ctr"/>
            <a:endParaRPr lang="it-IT" dirty="0" smtClean="0"/>
          </a:p>
          <a:p>
            <a:pPr algn="ctr"/>
            <a:endParaRPr lang="it-IT" dirty="0"/>
          </a:p>
          <a:p>
            <a:pPr algn="ctr"/>
            <a:endParaRPr lang="it-IT" dirty="0" smtClean="0"/>
          </a:p>
          <a:p>
            <a:pPr algn="ctr"/>
            <a:endParaRPr lang="it-IT" dirty="0"/>
          </a:p>
        </p:txBody>
      </p:sp>
    </p:spTree>
    <p:extLst>
      <p:ext uri="{BB962C8B-B14F-4D97-AF65-F5344CB8AC3E}">
        <p14:creationId xmlns:p14="http://schemas.microsoft.com/office/powerpoint/2010/main" val="7799064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339670"/>
            <a:ext cx="8741620" cy="4401204"/>
          </a:xfrm>
          <a:prstGeom prst="rect">
            <a:avLst/>
          </a:prstGeom>
          <a:noFill/>
        </p:spPr>
        <p:txBody>
          <a:bodyPr wrap="square" rtlCol="0">
            <a:spAutoFit/>
          </a:bodyPr>
          <a:lstStyle/>
          <a:p>
            <a:pPr algn="ctr">
              <a:lnSpc>
                <a:spcPct val="150000"/>
              </a:lnSpc>
            </a:pPr>
            <a:endParaRPr lang="it-IT" sz="2000" dirty="0" smtClean="0">
              <a:latin typeface="Apple Casual"/>
              <a:cs typeface="Apple Casual"/>
            </a:endParaRPr>
          </a:p>
          <a:p>
            <a:pPr algn="ctr">
              <a:lnSpc>
                <a:spcPct val="150000"/>
              </a:lnSpc>
            </a:pPr>
            <a:endParaRPr lang="it-IT" sz="2400" dirty="0" smtClean="0">
              <a:latin typeface="Apple Casual"/>
              <a:cs typeface="Apple Casual"/>
            </a:endParaRPr>
          </a:p>
          <a:p>
            <a:pPr algn="ctr">
              <a:lnSpc>
                <a:spcPct val="150000"/>
              </a:lnSpc>
            </a:pPr>
            <a:r>
              <a:rPr lang="it-IT" sz="2400" dirty="0" smtClean="0">
                <a:latin typeface="Apple Casual"/>
                <a:cs typeface="Apple Casual"/>
              </a:rPr>
              <a:t>La </a:t>
            </a:r>
            <a:r>
              <a:rPr lang="it-IT" sz="2400" dirty="0">
                <a:latin typeface="Apple Casual"/>
                <a:cs typeface="Apple Casual"/>
              </a:rPr>
              <a:t>didattica non </a:t>
            </a:r>
            <a:r>
              <a:rPr lang="it-IT" sz="2400" dirty="0" smtClean="0">
                <a:latin typeface="Apple Casual"/>
                <a:cs typeface="Apple Casual"/>
              </a:rPr>
              <a:t>può </a:t>
            </a:r>
            <a:r>
              <a:rPr lang="it-IT" sz="2400" dirty="0">
                <a:latin typeface="Apple Casual"/>
                <a:cs typeface="Apple Casual"/>
              </a:rPr>
              <a:t>prescindere dalla </a:t>
            </a:r>
            <a:r>
              <a:rPr lang="it-IT" sz="2400" dirty="0" smtClean="0">
                <a:latin typeface="Apple Casual"/>
                <a:cs typeface="Apple Casual"/>
              </a:rPr>
              <a:t>conoscenza</a:t>
            </a:r>
          </a:p>
          <a:p>
            <a:pPr algn="ctr">
              <a:lnSpc>
                <a:spcPct val="150000"/>
              </a:lnSpc>
            </a:pPr>
            <a:endParaRPr lang="it-IT" sz="2400" dirty="0">
              <a:latin typeface="Apple Casual"/>
              <a:cs typeface="Apple Casual"/>
            </a:endParaRPr>
          </a:p>
          <a:p>
            <a:pPr algn="ctr">
              <a:lnSpc>
                <a:spcPct val="150000"/>
              </a:lnSpc>
            </a:pPr>
            <a:r>
              <a:rPr lang="it-IT" sz="2400" dirty="0">
                <a:latin typeface="Apple Casual"/>
                <a:cs typeface="Apple Casual"/>
              </a:rPr>
              <a:t>• Delle mete da raggiungere</a:t>
            </a:r>
          </a:p>
          <a:p>
            <a:pPr algn="ctr">
              <a:lnSpc>
                <a:spcPct val="150000"/>
              </a:lnSpc>
            </a:pPr>
            <a:r>
              <a:rPr lang="it-IT" sz="2400" dirty="0">
                <a:latin typeface="Apple Casual"/>
                <a:cs typeface="Apple Casual"/>
              </a:rPr>
              <a:t>• Dei contenuti da insegnare</a:t>
            </a:r>
          </a:p>
          <a:p>
            <a:pPr algn="ctr">
              <a:lnSpc>
                <a:spcPct val="150000"/>
              </a:lnSpc>
            </a:pPr>
            <a:r>
              <a:rPr lang="it-IT" sz="2400" dirty="0">
                <a:latin typeface="Apple Casual"/>
                <a:cs typeface="Apple Casual"/>
              </a:rPr>
              <a:t>• Dell’allievo nei suoi aspetti </a:t>
            </a:r>
            <a:r>
              <a:rPr lang="it-IT" sz="2400" dirty="0" err="1">
                <a:latin typeface="Apple Casual"/>
                <a:cs typeface="Apple Casual"/>
              </a:rPr>
              <a:t>psico</a:t>
            </a:r>
            <a:r>
              <a:rPr lang="it-IT" sz="2400" dirty="0">
                <a:latin typeface="Apple Casual"/>
                <a:cs typeface="Apple Casual"/>
              </a:rPr>
              <a:t>-sociali</a:t>
            </a:r>
          </a:p>
          <a:p>
            <a:pPr algn="ctr">
              <a:lnSpc>
                <a:spcPct val="150000"/>
              </a:lnSpc>
            </a:pPr>
            <a:r>
              <a:rPr lang="it-IT" sz="2400" dirty="0">
                <a:latin typeface="Apple Casual"/>
                <a:cs typeface="Apple Casual"/>
              </a:rPr>
              <a:t>• Della metodologia che dà </a:t>
            </a:r>
            <a:r>
              <a:rPr lang="it-IT" sz="2400" dirty="0" smtClean="0">
                <a:latin typeface="Apple Casual"/>
                <a:cs typeface="Apple Casual"/>
              </a:rPr>
              <a:t>validità </a:t>
            </a:r>
            <a:r>
              <a:rPr lang="it-IT" sz="2400" dirty="0">
                <a:latin typeface="Apple Casual"/>
                <a:cs typeface="Apple Casual"/>
              </a:rPr>
              <a:t>alle strategie impiegate</a:t>
            </a:r>
          </a:p>
        </p:txBody>
      </p:sp>
    </p:spTree>
    <p:extLst>
      <p:ext uri="{BB962C8B-B14F-4D97-AF65-F5344CB8AC3E}">
        <p14:creationId xmlns:p14="http://schemas.microsoft.com/office/powerpoint/2010/main" val="6560134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383974"/>
            <a:ext cx="8741620" cy="5970865"/>
          </a:xfrm>
          <a:prstGeom prst="rect">
            <a:avLst/>
          </a:prstGeom>
          <a:noFill/>
        </p:spPr>
        <p:txBody>
          <a:bodyPr wrap="square" rtlCol="0">
            <a:spAutoFit/>
          </a:bodyPr>
          <a:lstStyle/>
          <a:p>
            <a:pPr algn="ctr"/>
            <a:endParaRPr lang="it-IT" dirty="0" smtClean="0"/>
          </a:p>
          <a:p>
            <a:pPr algn="ctr"/>
            <a:endParaRPr lang="it-IT" dirty="0"/>
          </a:p>
          <a:p>
            <a:pPr algn="ctr"/>
            <a:endParaRPr lang="it-IT" dirty="0" smtClean="0"/>
          </a:p>
          <a:p>
            <a:pPr algn="ctr"/>
            <a:endParaRPr lang="it-IT" sz="2400" dirty="0" smtClean="0">
              <a:latin typeface="Apple Casual"/>
              <a:cs typeface="Apple Casual"/>
            </a:endParaRPr>
          </a:p>
          <a:p>
            <a:pPr algn="ctr">
              <a:lnSpc>
                <a:spcPct val="150000"/>
              </a:lnSpc>
            </a:pPr>
            <a:r>
              <a:rPr lang="it-IT" sz="3200" dirty="0" smtClean="0">
                <a:solidFill>
                  <a:srgbClr val="558ED5"/>
                </a:solidFill>
                <a:latin typeface="Apple Casual"/>
                <a:cs typeface="Apple Casual"/>
              </a:rPr>
              <a:t>DIDATTICA COGNITIVISTA</a:t>
            </a:r>
          </a:p>
          <a:p>
            <a:pPr algn="ctr">
              <a:lnSpc>
                <a:spcPct val="150000"/>
              </a:lnSpc>
            </a:pPr>
            <a:endParaRPr lang="it-IT" sz="2400" dirty="0">
              <a:latin typeface="Apple Casual"/>
              <a:cs typeface="Apple Casual"/>
            </a:endParaRPr>
          </a:p>
          <a:p>
            <a:pPr algn="ctr">
              <a:lnSpc>
                <a:spcPct val="150000"/>
              </a:lnSpc>
            </a:pPr>
            <a:r>
              <a:rPr lang="it-IT" sz="2400" dirty="0">
                <a:latin typeface="Apple Casual"/>
                <a:cs typeface="Apple Casual"/>
              </a:rPr>
              <a:t>Didattica che sollecita i processi mentali individuali, orientata ai principi</a:t>
            </a:r>
          </a:p>
          <a:p>
            <a:pPr algn="ctr">
              <a:lnSpc>
                <a:spcPct val="150000"/>
              </a:lnSpc>
            </a:pPr>
            <a:r>
              <a:rPr lang="it-IT" sz="2400" dirty="0">
                <a:latin typeface="Apple Casual"/>
                <a:cs typeface="Apple Casual"/>
              </a:rPr>
              <a:t>delle scienze cognitive e una visione attiva e </a:t>
            </a:r>
            <a:r>
              <a:rPr lang="it-IT" sz="2400" dirty="0" smtClean="0">
                <a:latin typeface="Apple Casual"/>
                <a:cs typeface="Apple Casual"/>
              </a:rPr>
              <a:t>plastica </a:t>
            </a:r>
            <a:r>
              <a:rPr lang="it-IT" sz="2400" dirty="0">
                <a:latin typeface="Apple Casual"/>
                <a:cs typeface="Apple Casual"/>
              </a:rPr>
              <a:t>dell'agire del pensiero.</a:t>
            </a:r>
            <a:r>
              <a:rPr lang="it-IT" sz="2400" dirty="0" smtClean="0">
                <a:latin typeface="Apple Casual"/>
                <a:cs typeface="Apple Casual"/>
              </a:rPr>
              <a:t> </a:t>
            </a:r>
          </a:p>
          <a:p>
            <a:pPr algn="ctr"/>
            <a:endParaRPr lang="it-IT" sz="2000" dirty="0" smtClean="0">
              <a:latin typeface="Apple Casual"/>
              <a:cs typeface="Apple Casual"/>
            </a:endParaRPr>
          </a:p>
          <a:p>
            <a:pPr algn="ctr"/>
            <a:endParaRPr lang="it-IT" sz="2000" dirty="0">
              <a:latin typeface="Apple Casual"/>
              <a:cs typeface="Apple Casual"/>
            </a:endParaRPr>
          </a:p>
          <a:p>
            <a:pPr algn="ctr"/>
            <a:endParaRPr lang="it-IT" dirty="0" smtClean="0"/>
          </a:p>
          <a:p>
            <a:pPr algn="ctr"/>
            <a:endParaRPr lang="it-IT" dirty="0"/>
          </a:p>
        </p:txBody>
      </p:sp>
    </p:spTree>
    <p:extLst>
      <p:ext uri="{BB962C8B-B14F-4D97-AF65-F5344CB8AC3E}">
        <p14:creationId xmlns:p14="http://schemas.microsoft.com/office/powerpoint/2010/main" val="17687665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383974"/>
            <a:ext cx="8741620" cy="5940087"/>
          </a:xfrm>
          <a:prstGeom prst="rect">
            <a:avLst/>
          </a:prstGeom>
          <a:noFill/>
        </p:spPr>
        <p:txBody>
          <a:bodyPr wrap="square" rtlCol="0">
            <a:spAutoFit/>
          </a:bodyPr>
          <a:lstStyle/>
          <a:p>
            <a:pPr algn="ctr"/>
            <a:endParaRPr lang="it-IT" dirty="0" smtClean="0"/>
          </a:p>
          <a:p>
            <a:pPr algn="ctr"/>
            <a:endParaRPr lang="it-IT" dirty="0"/>
          </a:p>
          <a:p>
            <a:pPr algn="ctr"/>
            <a:endParaRPr lang="it-IT" dirty="0" smtClean="0"/>
          </a:p>
          <a:p>
            <a:pPr algn="ctr"/>
            <a:endParaRPr lang="it-IT" sz="2400" dirty="0" smtClean="0">
              <a:latin typeface="Apple Casual"/>
              <a:cs typeface="Apple Casual"/>
            </a:endParaRPr>
          </a:p>
          <a:p>
            <a:pPr algn="ctr">
              <a:lnSpc>
                <a:spcPct val="150000"/>
              </a:lnSpc>
            </a:pPr>
            <a:r>
              <a:rPr lang="it-IT" sz="3200" dirty="0" smtClean="0">
                <a:solidFill>
                  <a:srgbClr val="558ED5"/>
                </a:solidFill>
                <a:latin typeface="Apple Casual"/>
                <a:cs typeface="Apple Casual"/>
              </a:rPr>
              <a:t>DIDATTICA METACOGNITIVA</a:t>
            </a:r>
          </a:p>
          <a:p>
            <a:pPr algn="ctr">
              <a:lnSpc>
                <a:spcPct val="150000"/>
              </a:lnSpc>
            </a:pPr>
            <a:endParaRPr lang="it-IT" sz="2400" dirty="0">
              <a:latin typeface="Apple Casual"/>
              <a:cs typeface="Apple Casual"/>
            </a:endParaRPr>
          </a:p>
          <a:p>
            <a:pPr algn="ctr">
              <a:lnSpc>
                <a:spcPct val="150000"/>
              </a:lnSpc>
            </a:pPr>
            <a:r>
              <a:rPr lang="it-IT" sz="2400" dirty="0">
                <a:latin typeface="Apple Casual"/>
                <a:cs typeface="Apple Casual"/>
              </a:rPr>
              <a:t>A</a:t>
            </a:r>
            <a:r>
              <a:rPr lang="it-IT" sz="2400" dirty="0" smtClean="0">
                <a:latin typeface="Apple Casual"/>
                <a:cs typeface="Apple Casual"/>
              </a:rPr>
              <a:t>zione </a:t>
            </a:r>
            <a:r>
              <a:rPr lang="it-IT" sz="2400" dirty="0">
                <a:latin typeface="Apple Casual"/>
                <a:cs typeface="Apple Casual"/>
              </a:rPr>
              <a:t>didattica diretta e </a:t>
            </a:r>
            <a:r>
              <a:rPr lang="it-IT" sz="2400" dirty="0" smtClean="0">
                <a:latin typeface="Apple Casual"/>
                <a:cs typeface="Apple Casual"/>
              </a:rPr>
              <a:t>indiretta </a:t>
            </a:r>
            <a:r>
              <a:rPr lang="it-IT" sz="2400" dirty="0">
                <a:latin typeface="Apple Casual"/>
                <a:cs typeface="Apple Casual"/>
              </a:rPr>
              <a:t>che sollecita attività di </a:t>
            </a:r>
            <a:r>
              <a:rPr lang="it-IT" sz="2400" dirty="0" err="1">
                <a:latin typeface="Apple Casual"/>
                <a:cs typeface="Apple Casual"/>
              </a:rPr>
              <a:t>metacognizione</a:t>
            </a:r>
            <a:r>
              <a:rPr lang="it-IT" sz="2400" dirty="0">
                <a:latin typeface="Apple Casual"/>
                <a:cs typeface="Apple Casual"/>
              </a:rPr>
              <a:t>,</a:t>
            </a:r>
          </a:p>
          <a:p>
            <a:pPr algn="ctr">
              <a:lnSpc>
                <a:spcPct val="150000"/>
              </a:lnSpc>
            </a:pPr>
            <a:r>
              <a:rPr lang="it-IT" sz="2400" dirty="0">
                <a:latin typeface="Apple Casual"/>
                <a:cs typeface="Apple Casual"/>
              </a:rPr>
              <a:t> mediante l'insegnamento, la partecipazione cognitiva, forme di autoanalisi.</a:t>
            </a:r>
            <a:endParaRPr lang="it-IT" sz="2400" dirty="0" smtClean="0">
              <a:latin typeface="Apple Casual"/>
              <a:cs typeface="Apple Casual"/>
            </a:endParaRPr>
          </a:p>
          <a:p>
            <a:pPr algn="ctr"/>
            <a:endParaRPr lang="it-IT" sz="2000" dirty="0">
              <a:latin typeface="Apple Casual"/>
              <a:cs typeface="Apple Casual"/>
            </a:endParaRPr>
          </a:p>
          <a:p>
            <a:pPr algn="ctr"/>
            <a:endParaRPr lang="it-IT" dirty="0"/>
          </a:p>
          <a:p>
            <a:pPr algn="ctr"/>
            <a:endParaRPr lang="it-IT" dirty="0" smtClean="0"/>
          </a:p>
          <a:p>
            <a:pPr algn="ctr"/>
            <a:endParaRPr lang="it-IT" dirty="0"/>
          </a:p>
        </p:txBody>
      </p:sp>
    </p:spTree>
    <p:extLst>
      <p:ext uri="{BB962C8B-B14F-4D97-AF65-F5344CB8AC3E}">
        <p14:creationId xmlns:p14="http://schemas.microsoft.com/office/powerpoint/2010/main" val="14404901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4390" y="310133"/>
            <a:ext cx="8520126" cy="5601532"/>
          </a:xfrm>
          <a:prstGeom prst="rect">
            <a:avLst/>
          </a:prstGeom>
          <a:noFill/>
        </p:spPr>
        <p:txBody>
          <a:bodyPr wrap="square" rtlCol="0">
            <a:spAutoFit/>
          </a:bodyPr>
          <a:lstStyle/>
          <a:p>
            <a:pPr algn="ctr">
              <a:lnSpc>
                <a:spcPct val="150000"/>
              </a:lnSpc>
            </a:pPr>
            <a:r>
              <a:rPr lang="it-IT" sz="2400" dirty="0">
                <a:solidFill>
                  <a:srgbClr val="558ED5"/>
                </a:solidFill>
                <a:latin typeface="Apple Casual"/>
                <a:cs typeface="Apple Casual"/>
              </a:rPr>
              <a:t>Insegnare </a:t>
            </a:r>
            <a:r>
              <a:rPr lang="it-IT" sz="2400" dirty="0" smtClean="0">
                <a:solidFill>
                  <a:srgbClr val="558ED5"/>
                </a:solidFill>
                <a:latin typeface="Apple Casual"/>
                <a:cs typeface="Apple Casual"/>
              </a:rPr>
              <a:t>significa</a:t>
            </a:r>
          </a:p>
          <a:p>
            <a:pPr algn="ctr">
              <a:lnSpc>
                <a:spcPct val="150000"/>
              </a:lnSpc>
            </a:pPr>
            <a:endParaRPr lang="it-IT" sz="2400" dirty="0">
              <a:latin typeface="Apple Casual"/>
              <a:cs typeface="Apple Casual"/>
            </a:endParaRPr>
          </a:p>
          <a:p>
            <a:pPr algn="just">
              <a:lnSpc>
                <a:spcPct val="150000"/>
              </a:lnSpc>
            </a:pPr>
            <a:r>
              <a:rPr lang="it-IT" sz="2400" dirty="0">
                <a:latin typeface="Apple Casual"/>
                <a:cs typeface="Apple Casual"/>
              </a:rPr>
              <a:t>“Comunicare mediante segni che incidono in </a:t>
            </a:r>
            <a:r>
              <a:rPr lang="it-IT" sz="2400" dirty="0" smtClean="0">
                <a:latin typeface="Apple Casual"/>
                <a:cs typeface="Apple Casual"/>
              </a:rPr>
              <a:t>profondità </a:t>
            </a:r>
            <a:r>
              <a:rPr lang="it-IT" sz="2400" dirty="0">
                <a:latin typeface="Apple Casual"/>
                <a:cs typeface="Apple Casual"/>
              </a:rPr>
              <a:t>sull’altro, facendolo progredire, migliorare ed evolvere. L’insegnamento diventa il processo attraverso il quale viene fornito al discente </a:t>
            </a:r>
            <a:r>
              <a:rPr lang="it-IT" sz="2400" dirty="0" smtClean="0">
                <a:latin typeface="Apple Casual"/>
                <a:cs typeface="Apple Casual"/>
              </a:rPr>
              <a:t>ciò </a:t>
            </a:r>
            <a:r>
              <a:rPr lang="it-IT" sz="2400" dirty="0">
                <a:latin typeface="Apple Casual"/>
                <a:cs typeface="Apple Casual"/>
              </a:rPr>
              <a:t>che una data teoria dell’apprendimento considera essenziale, favorendone il transfer. Attraverso il transfer l’individuo mette in pratica l’appreso” (Maria Lisa Lanzi, Pedagogia sociale. Manuale per l’infermiere, Carocci </a:t>
            </a:r>
            <a:r>
              <a:rPr lang="it-IT" sz="2400" dirty="0" err="1">
                <a:latin typeface="Apple Casual"/>
                <a:cs typeface="Apple Casual"/>
              </a:rPr>
              <a:t>Faber</a:t>
            </a:r>
            <a:r>
              <a:rPr lang="it-IT" sz="2400" dirty="0">
                <a:latin typeface="Apple Casual"/>
                <a:cs typeface="Apple Casual"/>
              </a:rPr>
              <a:t>, Roma, 2004, p. 71)</a:t>
            </a:r>
          </a:p>
        </p:txBody>
      </p:sp>
    </p:spTree>
    <p:extLst>
      <p:ext uri="{BB962C8B-B14F-4D97-AF65-F5344CB8AC3E}">
        <p14:creationId xmlns:p14="http://schemas.microsoft.com/office/powerpoint/2010/main" val="274706252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4390" y="1011053"/>
            <a:ext cx="8269099" cy="4124205"/>
          </a:xfrm>
          <a:prstGeom prst="rect">
            <a:avLst/>
          </a:prstGeom>
          <a:noFill/>
        </p:spPr>
        <p:txBody>
          <a:bodyPr wrap="square" rtlCol="0">
            <a:spAutoFit/>
          </a:bodyPr>
          <a:lstStyle/>
          <a:p>
            <a:pPr algn="ctr">
              <a:lnSpc>
                <a:spcPct val="150000"/>
              </a:lnSpc>
            </a:pPr>
            <a:r>
              <a:rPr lang="it-IT" sz="3200" dirty="0" smtClean="0">
                <a:solidFill>
                  <a:srgbClr val="558ED5"/>
                </a:solidFill>
                <a:latin typeface="Apple Casual"/>
                <a:cs typeface="Apple Casual"/>
              </a:rPr>
              <a:t>L’apprendimento</a:t>
            </a:r>
          </a:p>
          <a:p>
            <a:pPr algn="ctr">
              <a:lnSpc>
                <a:spcPct val="150000"/>
              </a:lnSpc>
            </a:pPr>
            <a:endParaRPr lang="it-IT" sz="2400" dirty="0">
              <a:latin typeface="Apple Casual"/>
              <a:cs typeface="Apple Casual"/>
            </a:endParaRPr>
          </a:p>
          <a:p>
            <a:pPr>
              <a:lnSpc>
                <a:spcPct val="150000"/>
              </a:lnSpc>
            </a:pPr>
            <a:r>
              <a:rPr lang="it-IT" sz="2400" dirty="0">
                <a:latin typeface="Apple Casual"/>
                <a:cs typeface="Apple Casual"/>
              </a:rPr>
              <a:t>• Coinvolge tutta la </a:t>
            </a:r>
            <a:r>
              <a:rPr lang="it-IT" sz="2400" dirty="0" smtClean="0">
                <a:latin typeface="Apple Casual"/>
                <a:cs typeface="Apple Casual"/>
              </a:rPr>
              <a:t>persona</a:t>
            </a:r>
          </a:p>
          <a:p>
            <a:pPr>
              <a:lnSpc>
                <a:spcPct val="150000"/>
              </a:lnSpc>
            </a:pPr>
            <a:r>
              <a:rPr lang="it-IT" sz="2400" dirty="0" smtClean="0">
                <a:latin typeface="Apple Casual"/>
                <a:cs typeface="Apple Casual"/>
              </a:rPr>
              <a:t>• Parte dall’interno</a:t>
            </a:r>
            <a:endParaRPr lang="it-IT" sz="2400" dirty="0">
              <a:latin typeface="Apple Casual"/>
              <a:cs typeface="Apple Casual"/>
            </a:endParaRPr>
          </a:p>
          <a:p>
            <a:pPr>
              <a:lnSpc>
                <a:spcPct val="150000"/>
              </a:lnSpc>
            </a:pPr>
            <a:r>
              <a:rPr lang="it-IT" sz="2400" dirty="0">
                <a:latin typeface="Apple Casual"/>
                <a:cs typeface="Apple Casual"/>
              </a:rPr>
              <a:t>• Viene valutato dal discente conformemente ai suoi bisogni interiori</a:t>
            </a:r>
          </a:p>
          <a:p>
            <a:pPr>
              <a:lnSpc>
                <a:spcPct val="150000"/>
              </a:lnSpc>
            </a:pPr>
            <a:r>
              <a:rPr lang="it-IT" sz="2400" dirty="0">
                <a:latin typeface="Apple Casual"/>
                <a:cs typeface="Apple Casual"/>
              </a:rPr>
              <a:t>• L’essenza dell’apprendimento è il significato</a:t>
            </a:r>
          </a:p>
        </p:txBody>
      </p:sp>
    </p:spTree>
    <p:extLst>
      <p:ext uri="{BB962C8B-B14F-4D97-AF65-F5344CB8AC3E}">
        <p14:creationId xmlns:p14="http://schemas.microsoft.com/office/powerpoint/2010/main" val="7820152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11996"/>
          </a:xfrm>
        </p:spPr>
        <p:txBody>
          <a:bodyPr>
            <a:normAutofit fontScale="90000"/>
          </a:bodyPr>
          <a:lstStyle/>
          <a:p>
            <a:pPr>
              <a:lnSpc>
                <a:spcPct val="150000"/>
              </a:lnSpc>
            </a:pPr>
            <a:r>
              <a:rPr lang="fr-FR" sz="2000" dirty="0" smtClean="0"/>
              <a:t/>
            </a:r>
            <a:br>
              <a:rPr lang="fr-FR" sz="2000" dirty="0" smtClean="0"/>
            </a:br>
            <a:r>
              <a:rPr lang="fr-FR" sz="2000" dirty="0" smtClean="0"/>
              <a:t/>
            </a:r>
            <a:br>
              <a:rPr lang="fr-FR" sz="2000" dirty="0" smtClean="0"/>
            </a:br>
            <a:r>
              <a:rPr lang="fr-FR" sz="2000" dirty="0"/>
              <a:t/>
            </a:r>
            <a:br>
              <a:rPr lang="fr-FR" sz="2000" dirty="0"/>
            </a:br>
            <a:r>
              <a:rPr lang="fr-FR" sz="2000" dirty="0" smtClean="0"/>
              <a:t/>
            </a:r>
            <a:br>
              <a:rPr lang="fr-FR" sz="2000" dirty="0" smtClean="0"/>
            </a:br>
            <a:r>
              <a:rPr lang="fr-FR" sz="2000" dirty="0">
                <a:latin typeface="Apple Casual"/>
                <a:cs typeface="Apple Casual"/>
              </a:rPr>
              <a:t/>
            </a:r>
            <a:br>
              <a:rPr lang="fr-FR" sz="2000" dirty="0">
                <a:latin typeface="Apple Casual"/>
                <a:cs typeface="Apple Casual"/>
              </a:rPr>
            </a:br>
            <a:r>
              <a:rPr lang="it-IT" sz="2800" dirty="0">
                <a:latin typeface="Apple Casual"/>
                <a:cs typeface="Apple Casual"/>
              </a:rPr>
              <a:t>Attualmente i termini </a:t>
            </a:r>
            <a:r>
              <a:rPr lang="it-IT" sz="2800" dirty="0">
                <a:solidFill>
                  <a:schemeClr val="tx2">
                    <a:lumMod val="60000"/>
                    <a:lumOff val="40000"/>
                  </a:schemeClr>
                </a:solidFill>
                <a:latin typeface="Apple Casual"/>
                <a:cs typeface="Apple Casual"/>
              </a:rPr>
              <a:t>integrazione</a:t>
            </a:r>
            <a:r>
              <a:rPr lang="it-IT" sz="2800" dirty="0">
                <a:latin typeface="Apple Casual"/>
                <a:cs typeface="Apple Casual"/>
              </a:rPr>
              <a:t> e </a:t>
            </a:r>
            <a:r>
              <a:rPr lang="it-IT" sz="2800" dirty="0">
                <a:solidFill>
                  <a:srgbClr val="558ED5"/>
                </a:solidFill>
                <a:latin typeface="Apple Casual"/>
                <a:cs typeface="Apple Casual"/>
              </a:rPr>
              <a:t>inclusione</a:t>
            </a:r>
            <a:r>
              <a:rPr lang="it-IT" sz="2800" dirty="0">
                <a:latin typeface="Apple Casual"/>
                <a:cs typeface="Apple Casual"/>
              </a:rPr>
              <a:t> vengono usati molto spesso come sinonimi</a:t>
            </a:r>
            <a:r>
              <a:rPr lang="it-IT" sz="2700" dirty="0" smtClean="0">
                <a:latin typeface="Apple Casual"/>
                <a:cs typeface="Apple Casual"/>
              </a:rPr>
              <a:t/>
            </a:r>
            <a:br>
              <a:rPr lang="it-IT" sz="2700" dirty="0" smtClean="0">
                <a:latin typeface="Apple Casual"/>
                <a:cs typeface="Apple Casual"/>
              </a:rPr>
            </a:br>
            <a:r>
              <a:rPr lang="it-IT" sz="2000" dirty="0">
                <a:latin typeface="Apple Casual"/>
                <a:cs typeface="Apple Casual"/>
              </a:rPr>
              <a:t/>
            </a:r>
            <a:br>
              <a:rPr lang="it-IT" sz="2000" dirty="0">
                <a:latin typeface="Apple Casual"/>
                <a:cs typeface="Apple Casual"/>
              </a:rPr>
            </a:br>
            <a:r>
              <a:rPr lang="it-IT" sz="2000" dirty="0" smtClean="0">
                <a:latin typeface="Apple Casual"/>
                <a:cs typeface="Apple Casual"/>
              </a:rPr>
              <a:t/>
            </a:r>
            <a:br>
              <a:rPr lang="it-IT" sz="2000" dirty="0" smtClean="0">
                <a:latin typeface="Apple Casual"/>
                <a:cs typeface="Apple Casual"/>
              </a:rPr>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endParaRPr lang="it-IT" sz="2000" dirty="0"/>
          </a:p>
        </p:txBody>
      </p:sp>
    </p:spTree>
    <p:extLst>
      <p:ext uri="{BB962C8B-B14F-4D97-AF65-F5344CB8AC3E}">
        <p14:creationId xmlns:p14="http://schemas.microsoft.com/office/powerpoint/2010/main" val="366787843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11996"/>
          </a:xfrm>
        </p:spPr>
        <p:txBody>
          <a:bodyPr>
            <a:normAutofit fontScale="90000"/>
          </a:bodyPr>
          <a:lstStyle/>
          <a:p>
            <a:r>
              <a:rPr lang="fr-FR" sz="2000" dirty="0" smtClean="0"/>
              <a:t/>
            </a:r>
            <a:br>
              <a:rPr lang="fr-FR" sz="2000" dirty="0" smtClean="0"/>
            </a:br>
            <a:r>
              <a:rPr lang="fr-FR" sz="2000" dirty="0">
                <a:latin typeface="Apple Casual"/>
                <a:cs typeface="Apple Casual"/>
              </a:rPr>
              <a:t/>
            </a:r>
            <a:br>
              <a:rPr lang="fr-FR" sz="2000" dirty="0">
                <a:latin typeface="Apple Casual"/>
                <a:cs typeface="Apple Casual"/>
              </a:rPr>
            </a:br>
            <a:r>
              <a:rPr lang="fr-FR" sz="2000" dirty="0" smtClean="0">
                <a:latin typeface="Apple Casual"/>
                <a:cs typeface="Apple Casual"/>
              </a:rPr>
              <a:t/>
            </a:r>
            <a:br>
              <a:rPr lang="fr-FR" sz="2000" dirty="0" smtClean="0">
                <a:latin typeface="Apple Casual"/>
                <a:cs typeface="Apple Casual"/>
              </a:rPr>
            </a:br>
            <a:r>
              <a:rPr lang="fr-FR" sz="2700" dirty="0" smtClean="0">
                <a:solidFill>
                  <a:srgbClr val="558ED5"/>
                </a:solidFill>
                <a:latin typeface="Apple Casual"/>
                <a:cs typeface="Apple Casual"/>
              </a:rPr>
              <a:t>MACRO OBIETTIVO DELLA DIDATTICA SPECIALE </a:t>
            </a:r>
            <a:br>
              <a:rPr lang="fr-FR" sz="2700" dirty="0" smtClean="0">
                <a:solidFill>
                  <a:srgbClr val="558ED5"/>
                </a:solidFill>
                <a:latin typeface="Apple Casual"/>
                <a:cs typeface="Apple Casual"/>
              </a:rPr>
            </a:br>
            <a:r>
              <a:rPr lang="fr-FR" sz="2700" dirty="0" smtClean="0">
                <a:solidFill>
                  <a:srgbClr val="558ED5"/>
                </a:solidFill>
                <a:latin typeface="Apple Casual"/>
                <a:cs typeface="Apple Casual"/>
              </a:rPr>
              <a:t/>
            </a:r>
            <a:br>
              <a:rPr lang="fr-FR" sz="2700" dirty="0" smtClean="0">
                <a:solidFill>
                  <a:srgbClr val="558ED5"/>
                </a:solidFill>
                <a:latin typeface="Apple Casual"/>
                <a:cs typeface="Apple Casual"/>
              </a:rPr>
            </a:br>
            <a:r>
              <a:rPr lang="fr-FR" sz="2700" dirty="0" smtClean="0">
                <a:solidFill>
                  <a:srgbClr val="558ED5"/>
                </a:solidFill>
                <a:latin typeface="Apple Casual"/>
                <a:cs typeface="Apple Casual"/>
              </a:rPr>
              <a:t>L’INTEGRAZIONE </a:t>
            </a:r>
            <a:br>
              <a:rPr lang="fr-FR" sz="2700" dirty="0" smtClean="0">
                <a:solidFill>
                  <a:srgbClr val="558ED5"/>
                </a:solidFill>
                <a:latin typeface="Apple Casual"/>
                <a:cs typeface="Apple Casual"/>
              </a:rPr>
            </a:br>
            <a:r>
              <a:rPr lang="fr-FR" sz="2700" dirty="0">
                <a:solidFill>
                  <a:srgbClr val="558ED5"/>
                </a:solidFill>
                <a:latin typeface="Apple Casual"/>
                <a:cs typeface="Apple Casual"/>
              </a:rPr>
              <a:t/>
            </a:r>
            <a:br>
              <a:rPr lang="fr-FR" sz="2700" dirty="0">
                <a:solidFill>
                  <a:srgbClr val="558ED5"/>
                </a:solidFill>
                <a:latin typeface="Apple Casual"/>
                <a:cs typeface="Apple Casual"/>
              </a:rPr>
            </a:br>
            <a:r>
              <a:rPr lang="fr-FR" sz="2700" dirty="0" smtClean="0">
                <a:solidFill>
                  <a:srgbClr val="558ED5"/>
                </a:solidFill>
                <a:latin typeface="Apple Casual"/>
                <a:cs typeface="Apple Casual"/>
              </a:rPr>
              <a:t/>
            </a:r>
            <a:br>
              <a:rPr lang="fr-FR" sz="2700" dirty="0" smtClean="0">
                <a:solidFill>
                  <a:srgbClr val="558ED5"/>
                </a:solidFill>
                <a:latin typeface="Apple Casual"/>
                <a:cs typeface="Apple Casual"/>
              </a:rPr>
            </a:br>
            <a:r>
              <a:rPr lang="fr-FR" sz="2700" dirty="0" smtClean="0">
                <a:solidFill>
                  <a:srgbClr val="558ED5"/>
                </a:solidFill>
                <a:latin typeface="Apple Casual"/>
                <a:cs typeface="Apple Casual"/>
              </a:rPr>
              <a:t>ETIMOLOGIA</a:t>
            </a:r>
            <a:r>
              <a:rPr lang="fr-FR" sz="2700" dirty="0" smtClean="0">
                <a:latin typeface="Apple Casual"/>
                <a:cs typeface="Apple Casual"/>
              </a:rPr>
              <a:t/>
            </a:r>
            <a:br>
              <a:rPr lang="fr-FR" sz="2700" dirty="0" smtClean="0">
                <a:latin typeface="Apple Casual"/>
                <a:cs typeface="Apple Casual"/>
              </a:rPr>
            </a:br>
            <a:r>
              <a:rPr lang="fr-FR" sz="2700" dirty="0" smtClean="0">
                <a:latin typeface="Apple Casual"/>
                <a:cs typeface="Apple Casual"/>
              </a:rPr>
              <a:t/>
            </a:r>
            <a:br>
              <a:rPr lang="fr-FR" sz="2700" dirty="0" smtClean="0">
                <a:latin typeface="Apple Casual"/>
                <a:cs typeface="Apple Casual"/>
              </a:rPr>
            </a:br>
            <a:r>
              <a:rPr lang="it-IT" sz="2700" dirty="0">
                <a:latin typeface="Apple Casual"/>
                <a:cs typeface="Apple Casual"/>
              </a:rPr>
              <a:t>• Inserire una persona o un gruppo in un ambiente o in un contesto in </a:t>
            </a:r>
            <a:r>
              <a:rPr lang="it-IT" sz="2700" dirty="0" smtClean="0">
                <a:latin typeface="Apple Casual"/>
                <a:cs typeface="Apple Casual"/>
              </a:rPr>
              <a:t>modo che </a:t>
            </a:r>
            <a:r>
              <a:rPr lang="it-IT" sz="2700" dirty="0">
                <a:latin typeface="Apple Casual"/>
                <a:cs typeface="Apple Casual"/>
              </a:rPr>
              <a:t>ne diventi parte organica; </a:t>
            </a:r>
            <a:r>
              <a:rPr lang="it-IT" sz="2700" dirty="0" smtClean="0">
                <a:latin typeface="Apple Casual"/>
                <a:cs typeface="Apple Casual"/>
              </a:rPr>
              <a:t/>
            </a:r>
            <a:br>
              <a:rPr lang="it-IT" sz="2700" dirty="0" smtClean="0">
                <a:latin typeface="Apple Casual"/>
                <a:cs typeface="Apple Casual"/>
              </a:rPr>
            </a:br>
            <a:r>
              <a:rPr lang="it-IT" sz="2700" dirty="0" smtClean="0">
                <a:latin typeface="Apple Casual"/>
                <a:cs typeface="Apple Casual"/>
              </a:rPr>
              <a:t/>
            </a:r>
            <a:br>
              <a:rPr lang="it-IT" sz="2700" dirty="0" smtClean="0">
                <a:latin typeface="Apple Casual"/>
                <a:cs typeface="Apple Casual"/>
              </a:rPr>
            </a:br>
            <a:r>
              <a:rPr lang="it-IT" sz="2700" dirty="0">
                <a:latin typeface="Apple Casual"/>
                <a:cs typeface="Apple Casual"/>
              </a:rPr>
              <a:t>• Rendere qualcosa completo, o </a:t>
            </a:r>
            <a:r>
              <a:rPr lang="it-IT" sz="2700" dirty="0" smtClean="0">
                <a:latin typeface="Apple Casual"/>
                <a:cs typeface="Apple Casual"/>
              </a:rPr>
              <a:t>più </a:t>
            </a:r>
            <a:r>
              <a:rPr lang="it-IT" sz="2700" dirty="0">
                <a:latin typeface="Apple Casual"/>
                <a:cs typeface="Apple Casual"/>
              </a:rPr>
              <a:t>valido, </a:t>
            </a:r>
            <a:r>
              <a:rPr lang="it-IT" sz="2700" dirty="0" smtClean="0">
                <a:latin typeface="Apple Casual"/>
                <a:cs typeface="Apple Casual"/>
              </a:rPr>
              <a:t>più </a:t>
            </a:r>
            <a:r>
              <a:rPr lang="it-IT" sz="2700" dirty="0">
                <a:latin typeface="Apple Casual"/>
                <a:cs typeface="Apple Casual"/>
              </a:rPr>
              <a:t>efficace. </a:t>
            </a:r>
            <a:r>
              <a:rPr lang="it-IT" sz="2700" dirty="0" smtClean="0"/>
              <a:t/>
            </a:r>
            <a:br>
              <a:rPr lang="it-IT" sz="2700" dirty="0" smtClean="0"/>
            </a:br>
            <a:r>
              <a:rPr lang="it-IT" sz="2000" dirty="0"/>
              <a:t/>
            </a:r>
            <a:br>
              <a:rPr lang="it-IT" sz="2000" dirty="0"/>
            </a:br>
            <a:r>
              <a:rPr lang="it-IT" sz="2000" dirty="0" smtClean="0"/>
              <a:t/>
            </a:r>
            <a:br>
              <a:rPr lang="it-IT"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endParaRPr lang="it-IT" sz="2000" dirty="0"/>
          </a:p>
        </p:txBody>
      </p:sp>
    </p:spTree>
    <p:extLst>
      <p:ext uri="{BB962C8B-B14F-4D97-AF65-F5344CB8AC3E}">
        <p14:creationId xmlns:p14="http://schemas.microsoft.com/office/powerpoint/2010/main" val="373780047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11996"/>
          </a:xfrm>
        </p:spPr>
        <p:txBody>
          <a:bodyPr>
            <a:normAutofit fontScale="90000"/>
          </a:bodyPr>
          <a:lstStyle/>
          <a:p>
            <a:pPr>
              <a:lnSpc>
                <a:spcPct val="15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fr-FR" sz="2000" dirty="0" smtClean="0"/>
              <a:t/>
            </a:r>
            <a:br>
              <a:rPr lang="fr-FR" sz="2000" dirty="0" smtClean="0"/>
            </a:br>
            <a:r>
              <a:rPr lang="fr-FR" sz="2000" dirty="0" smtClean="0"/>
              <a:t/>
            </a:r>
            <a:br>
              <a:rPr lang="fr-FR" sz="2000" dirty="0" smtClean="0"/>
            </a:br>
            <a:r>
              <a:rPr lang="fr-FR" sz="2000" dirty="0"/>
              <a:t/>
            </a:r>
            <a:br>
              <a:rPr lang="fr-FR" sz="2000" dirty="0"/>
            </a:br>
            <a:r>
              <a:rPr lang="fr-FR" sz="2000" dirty="0" smtClean="0"/>
              <a:t/>
            </a:r>
            <a:br>
              <a:rPr lang="fr-FR" sz="2000" dirty="0" smtClean="0"/>
            </a:br>
            <a:r>
              <a:rPr lang="fr-FR" sz="2000" dirty="0"/>
              <a:t/>
            </a:r>
            <a:br>
              <a:rPr lang="fr-FR" sz="2000" dirty="0"/>
            </a:br>
            <a:r>
              <a:rPr lang="fr-FR" sz="2000" dirty="0" smtClean="0"/>
              <a:t/>
            </a:r>
            <a:br>
              <a:rPr lang="fr-FR" sz="2000" dirty="0" smtClean="0"/>
            </a:br>
            <a:r>
              <a:rPr lang="fr-FR" sz="2000" dirty="0"/>
              <a:t/>
            </a:r>
            <a:br>
              <a:rPr lang="fr-FR" sz="2000" dirty="0"/>
            </a:br>
            <a:r>
              <a:rPr lang="fr-FR" sz="2000" dirty="0" smtClean="0"/>
              <a:t/>
            </a:r>
            <a:br>
              <a:rPr lang="fr-FR" sz="2000" dirty="0" smtClean="0"/>
            </a:br>
            <a:r>
              <a:rPr lang="fr-FR" sz="2800" dirty="0" smtClean="0">
                <a:solidFill>
                  <a:srgbClr val="558ED5"/>
                </a:solidFill>
                <a:latin typeface="Apple Casual"/>
                <a:cs typeface="Apple Casual"/>
              </a:rPr>
              <a:t>INCLUSIONE</a:t>
            </a:r>
            <a:r>
              <a:rPr lang="fr-FR" sz="2000" dirty="0" smtClean="0">
                <a:latin typeface="Apple Casual"/>
                <a:cs typeface="Apple Casual"/>
              </a:rPr>
              <a:t/>
            </a:r>
            <a:br>
              <a:rPr lang="fr-FR" sz="2000" dirty="0" smtClean="0">
                <a:latin typeface="Apple Casual"/>
                <a:cs typeface="Apple Casual"/>
              </a:rPr>
            </a:br>
            <a:r>
              <a:rPr lang="fr-FR" sz="2000" dirty="0">
                <a:latin typeface="Apple Casual"/>
                <a:cs typeface="Apple Casual"/>
              </a:rPr>
              <a:t/>
            </a:r>
            <a:br>
              <a:rPr lang="fr-FR" sz="2000" dirty="0">
                <a:latin typeface="Apple Casual"/>
                <a:cs typeface="Apple Casual"/>
              </a:rPr>
            </a:br>
            <a:r>
              <a:rPr lang="it-IT" sz="2400" dirty="0" smtClean="0">
                <a:latin typeface="Apple Casual"/>
                <a:cs typeface="Apple Casual"/>
              </a:rPr>
              <a:t>Riconoscere </a:t>
            </a:r>
            <a:r>
              <a:rPr lang="it-IT" sz="2400" dirty="0">
                <a:latin typeface="Apple Casual"/>
                <a:cs typeface="Apple Casual"/>
              </a:rPr>
              <a:t>la diversità presente in ciascuno dei soggetti</a:t>
            </a:r>
            <a:br>
              <a:rPr lang="it-IT" sz="2400" dirty="0">
                <a:latin typeface="Apple Casual"/>
                <a:cs typeface="Apple Casual"/>
              </a:rPr>
            </a:br>
            <a:r>
              <a:rPr lang="it-IT" sz="2400" dirty="0" smtClean="0">
                <a:latin typeface="Apple Casual"/>
                <a:cs typeface="Apple Casual"/>
              </a:rPr>
              <a:t/>
            </a:r>
            <a:br>
              <a:rPr lang="it-IT" sz="2400" dirty="0" smtClean="0">
                <a:latin typeface="Apple Casual"/>
                <a:cs typeface="Apple Casual"/>
              </a:rPr>
            </a:br>
            <a:r>
              <a:rPr lang="it-IT" sz="2400" dirty="0" smtClean="0">
                <a:latin typeface="Apple Casual"/>
                <a:cs typeface="Apple Casual"/>
              </a:rPr>
              <a:t>Valorizzare </a:t>
            </a:r>
            <a:r>
              <a:rPr lang="it-IT" sz="2400" dirty="0">
                <a:latin typeface="Apple Casual"/>
                <a:cs typeface="Apple Casual"/>
              </a:rPr>
              <a:t>la diversità</a:t>
            </a:r>
            <a:br>
              <a:rPr lang="it-IT" sz="2400" dirty="0">
                <a:latin typeface="Apple Casual"/>
                <a:cs typeface="Apple Casual"/>
              </a:rPr>
            </a:br>
            <a:r>
              <a:rPr lang="it-IT" sz="2400" dirty="0" smtClean="0">
                <a:latin typeface="Apple Casual"/>
                <a:cs typeface="Apple Casual"/>
              </a:rPr>
              <a:t/>
            </a:r>
            <a:br>
              <a:rPr lang="it-IT" sz="2400" dirty="0" smtClean="0">
                <a:latin typeface="Apple Casual"/>
                <a:cs typeface="Apple Casual"/>
              </a:rPr>
            </a:br>
            <a:r>
              <a:rPr lang="it-IT" sz="2400" dirty="0" smtClean="0">
                <a:latin typeface="Apple Casual"/>
                <a:cs typeface="Apple Casual"/>
              </a:rPr>
              <a:t>Costruzione </a:t>
            </a:r>
            <a:r>
              <a:rPr lang="it-IT" sz="2400" dirty="0">
                <a:latin typeface="Apple Casual"/>
                <a:cs typeface="Apple Casual"/>
              </a:rPr>
              <a:t>di legami che riconoscono la specificità e la differenza di identità</a:t>
            </a:r>
            <a:br>
              <a:rPr lang="it-IT" sz="2400" dirty="0">
                <a:latin typeface="Apple Casual"/>
                <a:cs typeface="Apple Casual"/>
              </a:rPr>
            </a:br>
            <a:r>
              <a:rPr lang="it-IT" sz="2700" dirty="0" smtClean="0">
                <a:latin typeface="Apple Casual"/>
                <a:cs typeface="Apple Casual"/>
              </a:rPr>
              <a:t/>
            </a:r>
            <a:br>
              <a:rPr lang="it-IT" sz="2700" dirty="0" smtClean="0">
                <a:latin typeface="Apple Casual"/>
                <a:cs typeface="Apple Casual"/>
              </a:rPr>
            </a:br>
            <a:r>
              <a:rPr lang="it-IT" sz="2000" dirty="0">
                <a:latin typeface="Apple Casual"/>
                <a:cs typeface="Apple Casual"/>
              </a:rPr>
              <a:t/>
            </a:r>
            <a:br>
              <a:rPr lang="it-IT" sz="2000" dirty="0">
                <a:latin typeface="Apple Casual"/>
                <a:cs typeface="Apple Casual"/>
              </a:rPr>
            </a:br>
            <a:r>
              <a:rPr lang="it-IT" sz="2000" dirty="0" smtClean="0">
                <a:latin typeface="Apple Casual"/>
                <a:cs typeface="Apple Casual"/>
              </a:rPr>
              <a:t/>
            </a:r>
            <a:br>
              <a:rPr lang="it-IT" sz="2000" dirty="0" smtClean="0">
                <a:latin typeface="Apple Casual"/>
                <a:cs typeface="Apple Casual"/>
              </a:rPr>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endParaRPr lang="it-IT" sz="2000" dirty="0"/>
          </a:p>
        </p:txBody>
      </p:sp>
      <p:sp>
        <p:nvSpPr>
          <p:cNvPr id="3" name="CasellaDiTesto 2"/>
          <p:cNvSpPr txBox="1"/>
          <p:nvPr/>
        </p:nvSpPr>
        <p:spPr>
          <a:xfrm>
            <a:off x="1150471" y="-313765"/>
            <a:ext cx="184666"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270471375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6311996"/>
          </a:xfrm>
        </p:spPr>
        <p:txBody>
          <a:bodyPr>
            <a:normAutofit fontScale="90000"/>
          </a:bodyPr>
          <a:lstStyle/>
          <a:p>
            <a:pPr>
              <a:lnSpc>
                <a:spcPct val="150000"/>
              </a:lnSpc>
            </a:pPr>
            <a:r>
              <a:rPr lang="fr-FR" sz="2000" dirty="0" smtClean="0"/>
              <a:t/>
            </a:r>
            <a:br>
              <a:rPr lang="fr-FR" sz="2000" dirty="0" smtClean="0"/>
            </a:br>
            <a:r>
              <a:rPr lang="fr-FR" sz="2000" dirty="0" smtClean="0"/>
              <a:t/>
            </a:r>
            <a:br>
              <a:rPr lang="fr-FR" sz="2000" dirty="0" smtClean="0"/>
            </a:br>
            <a:r>
              <a:rPr lang="fr-FR" sz="2000" dirty="0"/>
              <a:t/>
            </a:r>
            <a:br>
              <a:rPr lang="fr-FR" sz="2000" dirty="0"/>
            </a:br>
            <a:r>
              <a:rPr lang="fr-FR" sz="2000" dirty="0" smtClean="0"/>
              <a:t/>
            </a:r>
            <a:br>
              <a:rPr lang="fr-FR" sz="2000" dirty="0" smtClean="0"/>
            </a:br>
            <a:r>
              <a:rPr lang="fr-FR" sz="2000" dirty="0"/>
              <a:t/>
            </a:r>
            <a:br>
              <a:rPr lang="fr-FR" sz="2000" dirty="0"/>
            </a:br>
            <a:r>
              <a:rPr lang="fr-FR" sz="2000" dirty="0" smtClean="0"/>
              <a:t/>
            </a:r>
            <a:br>
              <a:rPr lang="fr-FR" sz="2000" dirty="0" smtClean="0"/>
            </a:br>
            <a:r>
              <a:rPr lang="fr-FR" sz="2000" dirty="0"/>
              <a:t/>
            </a:r>
            <a:br>
              <a:rPr lang="fr-FR" sz="2000" dirty="0"/>
            </a:br>
            <a:r>
              <a:rPr lang="fr-FR" sz="2000" dirty="0" smtClean="0"/>
              <a:t/>
            </a:r>
            <a:br>
              <a:rPr lang="fr-FR" sz="2000" dirty="0" smtClean="0"/>
            </a:br>
            <a:r>
              <a:rPr lang="it-IT" sz="2800" dirty="0">
                <a:latin typeface="Apple Casual"/>
                <a:cs typeface="Apple Casual"/>
              </a:rPr>
              <a:t>L</a:t>
            </a:r>
            <a:r>
              <a:rPr lang="it-IT" sz="2800" dirty="0" smtClean="0">
                <a:latin typeface="Apple Casual"/>
                <a:cs typeface="Apple Casual"/>
              </a:rPr>
              <a:t>a </a:t>
            </a:r>
            <a:r>
              <a:rPr lang="it-IT" sz="2800" dirty="0">
                <a:latin typeface="Apple Casual"/>
                <a:cs typeface="Apple Casual"/>
              </a:rPr>
              <a:t>professionalità dell’insegnante specializzato di sostegno si mostra nella sua funzione di sostegno alla classe, portatore e operatore di un’ampia cultura dell’inclusione, specializzato nella progettazione dell’intervento pedagogico negli stati della differenza e della diversità.</a:t>
            </a:r>
            <a:r>
              <a:rPr lang="it-IT" sz="2700" dirty="0" smtClean="0">
                <a:latin typeface="Apple Casual"/>
                <a:cs typeface="Apple Casual"/>
              </a:rPr>
              <a:t/>
            </a:r>
            <a:br>
              <a:rPr lang="it-IT" sz="2700" dirty="0" smtClean="0">
                <a:latin typeface="Apple Casual"/>
                <a:cs typeface="Apple Casual"/>
              </a:rPr>
            </a:br>
            <a:r>
              <a:rPr lang="it-IT" sz="2000" dirty="0">
                <a:latin typeface="Apple Casual"/>
                <a:cs typeface="Apple Casual"/>
              </a:rPr>
              <a:t/>
            </a:r>
            <a:br>
              <a:rPr lang="it-IT" sz="2000" dirty="0">
                <a:latin typeface="Apple Casual"/>
                <a:cs typeface="Apple Casual"/>
              </a:rPr>
            </a:br>
            <a:r>
              <a:rPr lang="it-IT" sz="2000" dirty="0" smtClean="0">
                <a:latin typeface="Apple Casual"/>
                <a:cs typeface="Apple Casual"/>
              </a:rPr>
              <a:t/>
            </a:r>
            <a:br>
              <a:rPr lang="it-IT" sz="2000" dirty="0" smtClean="0">
                <a:latin typeface="Apple Casual"/>
                <a:cs typeface="Apple Casual"/>
              </a:rPr>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r>
              <a:rPr lang="fr-FR" sz="2000" dirty="0" smtClean="0"/>
              <a:t/>
            </a:r>
            <a:br>
              <a:rPr lang="fr-FR" sz="2000" dirty="0" smtClean="0"/>
            </a:br>
            <a:endParaRPr lang="it-IT" sz="2000" dirty="0"/>
          </a:p>
        </p:txBody>
      </p:sp>
    </p:spTree>
    <p:extLst>
      <p:ext uri="{BB962C8B-B14F-4D97-AF65-F5344CB8AC3E}">
        <p14:creationId xmlns:p14="http://schemas.microsoft.com/office/powerpoint/2010/main" val="59717370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5800" y="1099671"/>
            <a:ext cx="7772400" cy="5073650"/>
          </a:xfrm>
          <a:prstGeom prst="rect">
            <a:avLst/>
          </a:prstGeom>
          <a:ln/>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1313" indent="-341313">
              <a:spcBef>
                <a:spcPts val="600"/>
              </a:spcBef>
              <a:buClr>
                <a:srgbClr val="FFFFFF"/>
              </a:buClr>
              <a:buFont typeface="Times New Roman"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400" b="1" dirty="0" smtClean="0">
                <a:solidFill>
                  <a:srgbClr val="558ED5"/>
                </a:solidFill>
                <a:latin typeface="Apple Casual"/>
                <a:cs typeface="Apple Casual"/>
              </a:rPr>
              <a:t>INTEGRAZIONE               INCLUSIONE</a:t>
            </a:r>
            <a:endParaRPr lang="it-IT" sz="2000" dirty="0" smtClean="0">
              <a:latin typeface="Apple Casual"/>
              <a:cs typeface="Apple Casual"/>
            </a:endParaRPr>
          </a:p>
          <a:p>
            <a:pPr marL="341313" indent="-341313">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smtClean="0">
              <a:latin typeface="Apple Casual"/>
              <a:cs typeface="Apple Casual"/>
            </a:endParaRPr>
          </a:p>
          <a:p>
            <a:pPr marL="341313" indent="-341313">
              <a:spcBef>
                <a:spcPts val="5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smtClean="0">
              <a:latin typeface="Apple Casual"/>
              <a:cs typeface="Apple Casual"/>
            </a:endParaRPr>
          </a:p>
          <a:p>
            <a:pPr marL="341313" indent="-341313">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a:latin typeface="Apple Casual"/>
              <a:cs typeface="Apple Casual"/>
            </a:endParaRPr>
          </a:p>
        </p:txBody>
      </p:sp>
      <p:sp>
        <p:nvSpPr>
          <p:cNvPr id="5" name="Rectangle 2"/>
          <p:cNvSpPr txBox="1">
            <a:spLocks noChangeArrowheads="1"/>
          </p:cNvSpPr>
          <p:nvPr/>
        </p:nvSpPr>
        <p:spPr>
          <a:xfrm>
            <a:off x="685800" y="1981200"/>
            <a:ext cx="3258671" cy="4518212"/>
          </a:xfrm>
          <a:prstGeom prst="rect">
            <a:avLst/>
          </a:prstGeom>
          <a:ln/>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6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Guarda al singolo al.                      </a:t>
            </a:r>
          </a:p>
          <a:p>
            <a:pPr marL="0" indent="0" algn="just">
              <a:lnSpc>
                <a:spcPct val="150000"/>
              </a:lnSpc>
              <a:spcBef>
                <a:spcPts val="5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smtClean="0">
              <a:latin typeface="Apple Casual"/>
              <a:cs typeface="Apple Casual"/>
            </a:endParaRPr>
          </a:p>
          <a:p>
            <a:pPr marL="0" indent="0" algn="just">
              <a:lnSpc>
                <a:spcPct val="150000"/>
              </a:lnSpc>
              <a:spcBef>
                <a:spcPts val="5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Interviene prima sul </a:t>
            </a:r>
            <a:r>
              <a:rPr lang="it-IT" sz="2000" dirty="0" err="1" smtClean="0">
                <a:latin typeface="Apple Casual"/>
                <a:cs typeface="Apple Casual"/>
              </a:rPr>
              <a:t>sogg</a:t>
            </a:r>
            <a:r>
              <a:rPr lang="it-IT" sz="2000" dirty="0" smtClean="0">
                <a:latin typeface="Apple Casual"/>
                <a:cs typeface="Apple Casual"/>
              </a:rPr>
              <a:t>.               </a:t>
            </a:r>
          </a:p>
          <a:p>
            <a:pPr marL="0" indent="0" algn="just">
              <a:lnSpc>
                <a:spcPct val="150000"/>
              </a:lnSpc>
              <a:spcBef>
                <a:spcPts val="5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poi sul contesto</a:t>
            </a:r>
          </a:p>
          <a:p>
            <a:pPr marL="0" indent="0" algn="just">
              <a:lnSpc>
                <a:spcPct val="150000"/>
              </a:lnSpc>
              <a:spcBef>
                <a:spcPts val="5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   </a:t>
            </a:r>
          </a:p>
          <a:p>
            <a:pPr marL="0" indent="0" algn="just">
              <a:lnSpc>
                <a:spcPct val="150000"/>
              </a:lnSpc>
              <a:spcBef>
                <a:spcPts val="5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Incrementa una risposta</a:t>
            </a:r>
          </a:p>
          <a:p>
            <a:pPr marL="0" indent="0" algn="just">
              <a:lnSpc>
                <a:spcPct val="150000"/>
              </a:lnSpc>
              <a:spcBef>
                <a:spcPts val="5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speciale</a:t>
            </a:r>
          </a:p>
          <a:p>
            <a:pPr marL="341313" indent="-341313">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smtClean="0"/>
          </a:p>
          <a:p>
            <a:pPr marL="341313" indent="-341313">
              <a:spcBef>
                <a:spcPts val="5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smtClean="0"/>
          </a:p>
          <a:p>
            <a:pPr marL="341313" indent="-341313">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a:p>
        </p:txBody>
      </p:sp>
      <p:sp>
        <p:nvSpPr>
          <p:cNvPr id="6" name="Rectangle 2"/>
          <p:cNvSpPr txBox="1">
            <a:spLocks noChangeArrowheads="1"/>
          </p:cNvSpPr>
          <p:nvPr/>
        </p:nvSpPr>
        <p:spPr>
          <a:xfrm>
            <a:off x="4704976" y="1960282"/>
            <a:ext cx="4439024" cy="4518212"/>
          </a:xfrm>
          <a:prstGeom prst="rect">
            <a:avLst/>
          </a:prstGeom>
          <a:ln/>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50000"/>
              </a:lnSpc>
              <a:spcBef>
                <a:spcPts val="6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Guarda tutti gli alunni</a:t>
            </a:r>
          </a:p>
          <a:p>
            <a:pPr marL="0" indent="0">
              <a:lnSpc>
                <a:spcPct val="150000"/>
              </a:lnSpc>
              <a:spcBef>
                <a:spcPts val="5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a:latin typeface="Apple Casual"/>
              <a:cs typeface="Apple Casual"/>
            </a:endParaRPr>
          </a:p>
          <a:p>
            <a:pPr marL="0" indent="0">
              <a:lnSpc>
                <a:spcPct val="150000"/>
              </a:lnSpc>
              <a:spcBef>
                <a:spcPts val="5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Interviene prima sul contesto, poi</a:t>
            </a:r>
          </a:p>
          <a:p>
            <a:pPr marL="341313" indent="-341313">
              <a:lnSpc>
                <a:spcPct val="150000"/>
              </a:lnSpc>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sul soggetto</a:t>
            </a:r>
          </a:p>
          <a:p>
            <a:pPr marL="341313" indent="-341313">
              <a:lnSpc>
                <a:spcPct val="150000"/>
              </a:lnSpc>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smtClean="0">
              <a:latin typeface="Apple Casual"/>
              <a:cs typeface="Apple Casual"/>
            </a:endParaRPr>
          </a:p>
          <a:p>
            <a:pPr marL="341313" indent="-341313">
              <a:lnSpc>
                <a:spcPct val="150000"/>
              </a:lnSpc>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Trasforma la risposta speciale in </a:t>
            </a:r>
          </a:p>
          <a:p>
            <a:pPr marL="341313" indent="-341313">
              <a:lnSpc>
                <a:spcPct val="150000"/>
              </a:lnSpc>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000" dirty="0" smtClean="0">
                <a:latin typeface="Apple Casual"/>
                <a:cs typeface="Apple Casual"/>
              </a:rPr>
              <a:t>normalità</a:t>
            </a:r>
          </a:p>
          <a:p>
            <a:pPr marL="341313" indent="-341313">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smtClean="0"/>
          </a:p>
          <a:p>
            <a:pPr marL="341313" indent="-341313">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smtClean="0"/>
          </a:p>
          <a:p>
            <a:pPr marL="341313" indent="-341313">
              <a:spcBef>
                <a:spcPts val="5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smtClean="0"/>
          </a:p>
          <a:p>
            <a:pPr marL="341313" indent="-341313">
              <a:spcBef>
                <a:spcPts val="500"/>
              </a:spcBef>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000" dirty="0"/>
          </a:p>
        </p:txBody>
      </p:sp>
    </p:spTree>
    <p:extLst>
      <p:ext uri="{BB962C8B-B14F-4D97-AF65-F5344CB8AC3E}">
        <p14:creationId xmlns:p14="http://schemas.microsoft.com/office/powerpoint/2010/main" val="41871515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09176" y="328706"/>
            <a:ext cx="8785411" cy="6379883"/>
          </a:xfrm>
          <a:prstGeom prst="rect">
            <a:avLst/>
          </a:prstGeom>
          <a:ln/>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1313" indent="-341313" algn="ctr">
              <a:spcBef>
                <a:spcPts val="700"/>
              </a:spcBef>
              <a:buClr>
                <a:srgbClr val="FFFFFF"/>
              </a:buClr>
              <a:buFont typeface="Times New Roman"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800" b="1" dirty="0">
                <a:solidFill>
                  <a:srgbClr val="558ED5"/>
                </a:solidFill>
                <a:latin typeface="Apple Casual"/>
                <a:cs typeface="Apple Casual"/>
              </a:rPr>
              <a:t>INCLUSIONE</a:t>
            </a:r>
            <a:endParaRPr lang="it-IT" sz="2800" dirty="0">
              <a:latin typeface="Apple Casual"/>
              <a:cs typeface="Apple Casual"/>
            </a:endParaRPr>
          </a:p>
          <a:p>
            <a:pPr marL="0" indent="0">
              <a:spcBef>
                <a:spcPts val="700"/>
              </a:spcBef>
              <a:buClr>
                <a:srgbClr val="FFFFFF"/>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800" dirty="0">
              <a:latin typeface="Apple Casual"/>
              <a:cs typeface="Apple Casual"/>
            </a:endParaRPr>
          </a:p>
          <a:p>
            <a:pPr marL="341313" indent="-341313">
              <a:spcBef>
                <a:spcPts val="700"/>
              </a:spcBef>
              <a:buClr>
                <a:srgbClr val="FFFFFF"/>
              </a:buClr>
              <a:buFont typeface="Times New Roman"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800" dirty="0" smtClean="0">
                <a:latin typeface="Apple Casual"/>
                <a:cs typeface="Apple Casual"/>
              </a:rPr>
              <a:t>Processo che risponde alla variabilità degli stili di apprendimento</a:t>
            </a:r>
          </a:p>
          <a:p>
            <a:pPr marL="341313" indent="-341313">
              <a:spcBef>
                <a:spcPts val="700"/>
              </a:spcBef>
              <a:buClr>
                <a:srgbClr val="FFFFFF"/>
              </a:buClr>
              <a:buFont typeface="Times New Roman"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800" dirty="0" smtClean="0">
              <a:latin typeface="Apple Casual"/>
              <a:cs typeface="Apple Casual"/>
            </a:endParaRPr>
          </a:p>
          <a:p>
            <a:pPr marL="341313" indent="-341313">
              <a:spcBef>
                <a:spcPts val="700"/>
              </a:spcBef>
              <a:buClr>
                <a:srgbClr val="FFFFFF"/>
              </a:buClr>
              <a:buFont typeface="Times New Roman"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800" dirty="0" smtClean="0">
                <a:latin typeface="Apple Casual"/>
                <a:cs typeface="Apple Casual"/>
              </a:rPr>
              <a:t>Promuove le risorse e le potenzialità di ciascuno</a:t>
            </a:r>
          </a:p>
          <a:p>
            <a:pPr marL="341313" indent="-341313">
              <a:spcBef>
                <a:spcPts val="700"/>
              </a:spcBef>
              <a:buClr>
                <a:srgbClr val="FFFFFF"/>
              </a:buClr>
              <a:buFont typeface="Times New Roman"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800" dirty="0" smtClean="0">
              <a:latin typeface="Apple Casual"/>
              <a:cs typeface="Apple Casual"/>
            </a:endParaRPr>
          </a:p>
          <a:p>
            <a:pPr marL="341313" indent="-341313">
              <a:spcBef>
                <a:spcPts val="700"/>
              </a:spcBef>
              <a:buClr>
                <a:srgbClr val="FFFFFF"/>
              </a:buClr>
              <a:buFont typeface="Times New Roman"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800" dirty="0" smtClean="0">
                <a:latin typeface="Apple Casual"/>
                <a:cs typeface="Apple Casual"/>
              </a:rPr>
              <a:t>Implica cambiamenti nel contesto: nei contenuti, nelle strutture, nelle metodologie</a:t>
            </a:r>
          </a:p>
          <a:p>
            <a:pPr marL="341313" indent="-341313">
              <a:spcBef>
                <a:spcPts val="700"/>
              </a:spcBef>
              <a:buClr>
                <a:srgbClr val="FFFFFF"/>
              </a:buClr>
              <a:buFont typeface="Times New Roman"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800" dirty="0" smtClean="0">
              <a:latin typeface="Apple Casual"/>
              <a:cs typeface="Apple Casual"/>
            </a:endParaRPr>
          </a:p>
          <a:p>
            <a:pPr marL="341313" indent="-341313">
              <a:spcBef>
                <a:spcPts val="7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800" dirty="0" smtClean="0">
                <a:latin typeface="Apple Casual"/>
                <a:cs typeface="Apple Casual"/>
              </a:rPr>
              <a:t>Attenzione alle diversità che incontrano DIFFICOLTA’</a:t>
            </a:r>
            <a:endParaRPr lang="it-IT" sz="2800" dirty="0">
              <a:latin typeface="Apple Casual"/>
              <a:cs typeface="Apple Casual"/>
            </a:endParaRPr>
          </a:p>
        </p:txBody>
      </p:sp>
    </p:spTree>
    <p:extLst>
      <p:ext uri="{BB962C8B-B14F-4D97-AF65-F5344CB8AC3E}">
        <p14:creationId xmlns:p14="http://schemas.microsoft.com/office/powerpoint/2010/main" val="173031319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6267692"/>
          </a:xfrm>
        </p:spPr>
        <p:txBody>
          <a:bodyPr>
            <a:noAutofit/>
          </a:bodyPr>
          <a:lstStyle/>
          <a:p>
            <a:r>
              <a:rPr lang="it-IT" sz="2000" dirty="0" smtClean="0">
                <a:latin typeface="Apple Casual"/>
                <a:cs typeface="Apple Casual"/>
              </a:rPr>
              <a:t/>
            </a:r>
            <a:br>
              <a:rPr lang="it-IT" sz="2000" dirty="0" smtClean="0">
                <a:latin typeface="Apple Casual"/>
                <a:cs typeface="Apple Casual"/>
              </a:rPr>
            </a:br>
            <a:r>
              <a:rPr lang="it-IT" sz="2800" dirty="0" smtClean="0">
                <a:solidFill>
                  <a:schemeClr val="tx2">
                    <a:lumMod val="60000"/>
                    <a:lumOff val="40000"/>
                  </a:schemeClr>
                </a:solidFill>
                <a:latin typeface="Apple Casual"/>
                <a:cs typeface="Apple Casual"/>
              </a:rPr>
              <a:t>LA DIDATTICA </a:t>
            </a:r>
            <a:r>
              <a:rPr lang="it-IT" sz="2800" dirty="0">
                <a:solidFill>
                  <a:schemeClr val="tx2">
                    <a:lumMod val="60000"/>
                    <a:lumOff val="40000"/>
                  </a:schemeClr>
                </a:solidFill>
                <a:latin typeface="Apple Casual"/>
                <a:cs typeface="Apple Casual"/>
              </a:rPr>
              <a:t>SPECIALE = Didattica di </a:t>
            </a:r>
            <a:r>
              <a:rPr lang="it-IT" sz="2800" dirty="0" smtClean="0">
                <a:solidFill>
                  <a:schemeClr val="tx2">
                    <a:lumMod val="60000"/>
                    <a:lumOff val="40000"/>
                  </a:schemeClr>
                </a:solidFill>
                <a:latin typeface="Apple Casual"/>
                <a:cs typeface="Apple Casual"/>
              </a:rPr>
              <a:t>qualità</a:t>
            </a:r>
            <a:r>
              <a:rPr lang="it-IT" sz="2800" dirty="0" smtClean="0">
                <a:latin typeface="Apple Casual"/>
                <a:cs typeface="Apple Casual"/>
              </a:rPr>
              <a:t/>
            </a:r>
            <a:br>
              <a:rPr lang="it-IT" sz="2800" dirty="0" smtClean="0">
                <a:latin typeface="Apple Casual"/>
                <a:cs typeface="Apple Casual"/>
              </a:rPr>
            </a:br>
            <a:r>
              <a:rPr lang="it-IT" sz="2000" dirty="0">
                <a:latin typeface="Apple Casual"/>
                <a:cs typeface="Apple Casual"/>
              </a:rPr>
              <a:t/>
            </a:r>
            <a:br>
              <a:rPr lang="it-IT" sz="2000" dirty="0">
                <a:latin typeface="Apple Casual"/>
                <a:cs typeface="Apple Casual"/>
              </a:rPr>
            </a:br>
            <a:r>
              <a:rPr lang="it-IT" sz="2000" dirty="0" smtClean="0">
                <a:latin typeface="Apple Casual"/>
                <a:cs typeface="Apple Casual"/>
              </a:rPr>
              <a:t>«Un’inclusione </a:t>
            </a:r>
            <a:r>
              <a:rPr lang="it-IT" sz="2000" dirty="0">
                <a:latin typeface="Apple Casual"/>
                <a:cs typeface="Apple Casual"/>
              </a:rPr>
              <a:t>di </a:t>
            </a:r>
            <a:r>
              <a:rPr lang="it-IT" sz="2000" dirty="0" smtClean="0">
                <a:latin typeface="Apple Casual"/>
                <a:cs typeface="Apple Casual"/>
              </a:rPr>
              <a:t>qualità </a:t>
            </a:r>
            <a:r>
              <a:rPr lang="it-IT" sz="2000" dirty="0">
                <a:latin typeface="Apple Casual"/>
                <a:cs typeface="Apple Casual"/>
              </a:rPr>
              <a:t>ha bisogno di una didattica di </a:t>
            </a:r>
            <a:r>
              <a:rPr lang="it-IT" sz="2000" dirty="0" smtClean="0">
                <a:latin typeface="Apple Casual"/>
                <a:cs typeface="Apple Casual"/>
              </a:rPr>
              <a:t>qualità. </a:t>
            </a:r>
            <a:r>
              <a:rPr lang="it-IT" sz="2000" dirty="0">
                <a:latin typeface="Apple Casual"/>
                <a:cs typeface="Apple Casual"/>
              </a:rPr>
              <a:t>La didattica è l’insegnamento, </a:t>
            </a:r>
            <a:r>
              <a:rPr lang="it-IT" sz="2000" dirty="0" smtClean="0">
                <a:latin typeface="Apple Casual"/>
                <a:cs typeface="Apple Casual"/>
              </a:rPr>
              <a:t>cioè </a:t>
            </a:r>
            <a:r>
              <a:rPr lang="it-IT" sz="2000" dirty="0">
                <a:latin typeface="Apple Casual"/>
                <a:cs typeface="Apple Casual"/>
              </a:rPr>
              <a:t>le prassi che pervadono l’ambiente scuola, sia in verticale che in orizzontale, con i docenti e tra gli alunni. La didattica è la </a:t>
            </a:r>
            <a:r>
              <a:rPr lang="it-IT" sz="2000" dirty="0" smtClean="0">
                <a:latin typeface="Apple Casual"/>
                <a:cs typeface="Apple Casual"/>
              </a:rPr>
              <a:t>normalità </a:t>
            </a:r>
            <a:r>
              <a:rPr lang="it-IT" sz="2000" dirty="0">
                <a:latin typeface="Apple Casual"/>
                <a:cs typeface="Apple Casual"/>
              </a:rPr>
              <a:t>dell’operare finalizzato allo sviluppo di capacità e competenze utili, nel contesto di una relazione di aiuto profonda e significativa con chi apprende. La didattica è anche puntare a un obiettivo di crescita, avere a cuore lo sviluppo dell’alunno, programmare, agire e valutare (anche severamente) la propria azione didattica e le azioni di chi apprende. Si fa didattica quando si insegna letteratura italiana o calcolo frazionario, quando si lavora nell’educazione socio-affettiva, quando si insegna a collaborare, a soffiarsi il naso, a prendersi cura del materiale didattico, a rispondere con lo sguardo al proprio nome, e in tanti altri modi». </a:t>
            </a:r>
            <a:r>
              <a:rPr lang="it-IT" sz="2000" dirty="0" smtClean="0">
                <a:latin typeface="Apple Casual"/>
                <a:cs typeface="Apple Casual"/>
              </a:rPr>
              <a:t/>
            </a:r>
            <a:br>
              <a:rPr lang="it-IT" sz="2000" dirty="0" smtClean="0">
                <a:latin typeface="Apple Casual"/>
                <a:cs typeface="Apple Casual"/>
              </a:rPr>
            </a:br>
            <a:r>
              <a:rPr lang="it-IT" sz="2000" dirty="0">
                <a:latin typeface="Apple Casual"/>
                <a:cs typeface="Apple Casual"/>
              </a:rPr>
              <a:t>(D. </a:t>
            </a:r>
            <a:r>
              <a:rPr lang="it-IT" sz="2000" dirty="0" err="1">
                <a:latin typeface="Apple Casual"/>
                <a:cs typeface="Apple Casual"/>
              </a:rPr>
              <a:t>Ianes</a:t>
            </a:r>
            <a:r>
              <a:rPr lang="it-IT" sz="2000" dirty="0">
                <a:latin typeface="Apple Casual"/>
                <a:cs typeface="Apple Casual"/>
              </a:rPr>
              <a:t>, Didattica speciale per l’integrazione. Un insegnamento sensibile alle differenze, </a:t>
            </a:r>
            <a:r>
              <a:rPr lang="it-IT" sz="2000" dirty="0" err="1">
                <a:latin typeface="Apple Casual"/>
                <a:cs typeface="Apple Casual"/>
              </a:rPr>
              <a:t>Erickson</a:t>
            </a:r>
            <a:r>
              <a:rPr lang="it-IT" sz="2000" dirty="0">
                <a:latin typeface="Apple Casual"/>
                <a:cs typeface="Apple Casual"/>
              </a:rPr>
              <a:t>, Gardolo (TN) 2005 – II edizione) </a:t>
            </a:r>
            <a:r>
              <a:rPr lang="it-IT" sz="2400" dirty="0" smtClean="0"/>
              <a:t/>
            </a:r>
            <a:br>
              <a:rPr lang="it-IT" sz="2400" dirty="0" smtClean="0"/>
            </a:br>
            <a:endParaRPr lang="it-IT" sz="2400" dirty="0"/>
          </a:p>
        </p:txBody>
      </p:sp>
    </p:spTree>
    <p:extLst>
      <p:ext uri="{BB962C8B-B14F-4D97-AF65-F5344CB8AC3E}">
        <p14:creationId xmlns:p14="http://schemas.microsoft.com/office/powerpoint/2010/main" val="273994237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5514511"/>
          </a:xfrm>
        </p:spPr>
        <p:txBody>
          <a:bodyPr>
            <a:normAutofit fontScale="90000"/>
          </a:bodyPr>
          <a:lstStyle/>
          <a:p>
            <a:pPr>
              <a:lnSpc>
                <a:spcPct val="150000"/>
              </a:lnSpc>
            </a:pPr>
            <a:r>
              <a:rPr lang="it-IT" sz="3200" dirty="0" smtClean="0">
                <a:latin typeface="Apple Casual"/>
                <a:cs typeface="Apple Casual"/>
              </a:rPr>
              <a:t/>
            </a:r>
            <a:br>
              <a:rPr lang="it-IT" sz="3200" dirty="0" smtClean="0">
                <a:latin typeface="Apple Casual"/>
                <a:cs typeface="Apple Casual"/>
              </a:rPr>
            </a:br>
            <a:r>
              <a:rPr lang="it-IT" sz="3200" dirty="0" smtClean="0">
                <a:latin typeface="Apple Casual"/>
                <a:cs typeface="Apple Casual"/>
              </a:rPr>
              <a:t>L’inclusione </a:t>
            </a:r>
            <a:r>
              <a:rPr lang="it-IT" sz="3200" dirty="0">
                <a:latin typeface="Apple Casual"/>
                <a:cs typeface="Apple Casual"/>
              </a:rPr>
              <a:t>di </a:t>
            </a:r>
            <a:r>
              <a:rPr lang="it-IT" sz="3200" dirty="0" smtClean="0">
                <a:latin typeface="Apple Casual"/>
                <a:cs typeface="Apple Casual"/>
              </a:rPr>
              <a:t>qualità </a:t>
            </a:r>
            <a:r>
              <a:rPr lang="it-IT" sz="3200" dirty="0">
                <a:latin typeface="Apple Casual"/>
                <a:cs typeface="Apple Casual"/>
              </a:rPr>
              <a:t>passa attraverso la qualificazione della didattica: la didattica quotidiana è sempre speciale, nella misura in cui ogni individuo ha dei bisogni speciali. </a:t>
            </a:r>
            <a:r>
              <a:rPr lang="it-IT" dirty="0" smtClean="0"/>
              <a:t/>
            </a:r>
            <a:br>
              <a:rPr lang="it-IT" dirty="0" smtClean="0"/>
            </a:br>
            <a:endParaRPr lang="it-IT" dirty="0"/>
          </a:p>
        </p:txBody>
      </p:sp>
    </p:spTree>
    <p:extLst>
      <p:ext uri="{BB962C8B-B14F-4D97-AF65-F5344CB8AC3E}">
        <p14:creationId xmlns:p14="http://schemas.microsoft.com/office/powerpoint/2010/main" val="128811881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7"/>
            <a:ext cx="8229600" cy="6149545"/>
          </a:xfrm>
        </p:spPr>
        <p:txBody>
          <a:bodyPr>
            <a:noAutofit/>
          </a:bodyPr>
          <a:lstStyle/>
          <a:p>
            <a:pPr algn="l">
              <a:lnSpc>
                <a:spcPct val="150000"/>
              </a:lnSpc>
            </a:pPr>
            <a:r>
              <a:rPr lang="it-IT" sz="2000" dirty="0">
                <a:solidFill>
                  <a:srgbClr val="558ED5"/>
                </a:solidFill>
                <a:latin typeface="Apple Casual"/>
                <a:cs typeface="Apple Casual"/>
              </a:rPr>
              <a:t>I PRESUPPOSTI TEORICO-PEDAGOGICI </a:t>
            </a:r>
            <a:r>
              <a:rPr lang="it-IT" sz="2000" dirty="0" smtClean="0">
                <a:solidFill>
                  <a:srgbClr val="558ED5"/>
                </a:solidFill>
                <a:latin typeface="Apple Casual"/>
                <a:cs typeface="Apple Casual"/>
              </a:rPr>
              <a:t/>
            </a:r>
            <a:br>
              <a:rPr lang="it-IT" sz="2000" dirty="0" smtClean="0">
                <a:solidFill>
                  <a:srgbClr val="558ED5"/>
                </a:solidFill>
                <a:latin typeface="Apple Casual"/>
                <a:cs typeface="Apple Casual"/>
              </a:rPr>
            </a:br>
            <a:r>
              <a:rPr lang="it-IT" sz="2000" dirty="0">
                <a:solidFill>
                  <a:srgbClr val="558ED5"/>
                </a:solidFill>
                <a:latin typeface="Apple Casual"/>
                <a:cs typeface="Apple Casual"/>
              </a:rPr>
              <a:t>QUESTIONE TERMINOLOGICA </a:t>
            </a:r>
            <a:r>
              <a:rPr lang="it-IT" sz="2000" dirty="0" smtClean="0">
                <a:solidFill>
                  <a:srgbClr val="558ED5"/>
                </a:solidFill>
                <a:latin typeface="Apple Casual"/>
                <a:cs typeface="Apple Casual"/>
              </a:rPr>
              <a:t/>
            </a:r>
            <a:br>
              <a:rPr lang="it-IT" sz="2000" dirty="0" smtClean="0">
                <a:solidFill>
                  <a:srgbClr val="558ED5"/>
                </a:solidFill>
                <a:latin typeface="Apple Casual"/>
                <a:cs typeface="Apple Casual"/>
              </a:rPr>
            </a:br>
            <a:r>
              <a:rPr lang="it-IT" sz="2000" dirty="0">
                <a:solidFill>
                  <a:srgbClr val="558ED5"/>
                </a:solidFill>
                <a:latin typeface="Apple Casual"/>
                <a:cs typeface="Apple Casual"/>
              </a:rPr>
              <a:t>SECONDO </a:t>
            </a:r>
            <a:r>
              <a:rPr lang="it-IT" sz="2000" dirty="0" smtClean="0">
                <a:solidFill>
                  <a:srgbClr val="558ED5"/>
                </a:solidFill>
                <a:latin typeface="Apple Casual"/>
                <a:cs typeface="Apple Casual"/>
              </a:rPr>
              <a:t>ICF</a:t>
            </a:r>
            <a:r>
              <a:rPr lang="it-IT" sz="2000" dirty="0" smtClean="0">
                <a:latin typeface="Apple Casual"/>
                <a:cs typeface="Apple Casual"/>
              </a:rPr>
              <a:t/>
            </a:r>
            <a:br>
              <a:rPr lang="it-IT" sz="2000" dirty="0" smtClean="0">
                <a:latin typeface="Apple Casual"/>
                <a:cs typeface="Apple Casual"/>
              </a:rPr>
            </a:br>
            <a:r>
              <a:rPr lang="it-IT" sz="2000" dirty="0" smtClean="0">
                <a:latin typeface="Apple Casual"/>
                <a:cs typeface="Apple Casual"/>
              </a:rPr>
              <a:t> </a:t>
            </a:r>
            <a:br>
              <a:rPr lang="it-IT" sz="2000" dirty="0" smtClean="0">
                <a:latin typeface="Apple Casual"/>
                <a:cs typeface="Apple Casual"/>
              </a:rPr>
            </a:br>
            <a:r>
              <a:rPr lang="it-IT" sz="2000" dirty="0" smtClean="0">
                <a:latin typeface="Apple Casual"/>
                <a:cs typeface="Apple Casual"/>
              </a:rPr>
              <a:t>• Non più </a:t>
            </a:r>
            <a:r>
              <a:rPr lang="it-IT" sz="2000" dirty="0">
                <a:latin typeface="Apple Casual"/>
                <a:cs typeface="Apple Casual"/>
              </a:rPr>
              <a:t>«disabilità» ma «limitazioni delle </a:t>
            </a:r>
            <a:r>
              <a:rPr lang="it-IT" sz="2000" dirty="0" smtClean="0">
                <a:latin typeface="Apple Casual"/>
                <a:cs typeface="Apple Casual"/>
              </a:rPr>
              <a:t>attività </a:t>
            </a:r>
            <a:r>
              <a:rPr lang="it-IT" sz="2000" dirty="0">
                <a:latin typeface="Apple Casual"/>
                <a:cs typeface="Apple Casual"/>
              </a:rPr>
              <a:t>personali». </a:t>
            </a:r>
            <a:r>
              <a:rPr lang="it-IT" sz="2000" dirty="0" smtClean="0">
                <a:latin typeface="Apple Casual"/>
                <a:cs typeface="Apple Casual"/>
              </a:rPr>
              <a:t/>
            </a:r>
            <a:br>
              <a:rPr lang="it-IT" sz="2000" dirty="0" smtClean="0">
                <a:latin typeface="Apple Casual"/>
                <a:cs typeface="Apple Casual"/>
              </a:rPr>
            </a:br>
            <a:r>
              <a:rPr lang="it-IT" sz="2000" dirty="0">
                <a:latin typeface="Apple Casual"/>
                <a:cs typeface="Apple Casual"/>
              </a:rPr>
              <a:t>• Non </a:t>
            </a:r>
            <a:r>
              <a:rPr lang="it-IT" sz="2000" dirty="0" smtClean="0">
                <a:latin typeface="Apple Casual"/>
                <a:cs typeface="Apple Casual"/>
              </a:rPr>
              <a:t>più </a:t>
            </a:r>
            <a:r>
              <a:rPr lang="it-IT" sz="2000" dirty="0">
                <a:latin typeface="Apple Casual"/>
                <a:cs typeface="Apple Casual"/>
              </a:rPr>
              <a:t>«handicap» o «svantaggio esistenziale» ma «diversa partecipazione sociale». </a:t>
            </a:r>
            <a:r>
              <a:rPr lang="it-IT" sz="2000" dirty="0" smtClean="0">
                <a:latin typeface="Apple Casual"/>
                <a:cs typeface="Apple Casual"/>
              </a:rPr>
              <a:t/>
            </a:r>
            <a:br>
              <a:rPr lang="it-IT" sz="2000" dirty="0" smtClean="0">
                <a:latin typeface="Apple Casual"/>
                <a:cs typeface="Apple Casual"/>
              </a:rPr>
            </a:br>
            <a:r>
              <a:rPr lang="it-IT" sz="2000" dirty="0" smtClean="0">
                <a:latin typeface="Apple Casual"/>
                <a:cs typeface="Apple Casual"/>
              </a:rPr>
              <a:t>• La </a:t>
            </a:r>
            <a:r>
              <a:rPr lang="it-IT" sz="2000" dirty="0">
                <a:latin typeface="Apple Casual"/>
                <a:cs typeface="Apple Casual"/>
              </a:rPr>
              <a:t>persona non è </a:t>
            </a:r>
            <a:r>
              <a:rPr lang="it-IT" sz="2000" dirty="0" smtClean="0">
                <a:latin typeface="Apple Casual"/>
                <a:cs typeface="Apple Casual"/>
              </a:rPr>
              <a:t>più </a:t>
            </a:r>
            <a:r>
              <a:rPr lang="it-IT" sz="2000" dirty="0">
                <a:latin typeface="Apple Casual"/>
                <a:cs typeface="Apple Casual"/>
              </a:rPr>
              <a:t>vista in rapporto al suo deficit funzionale e sociale, ma è rapportata al concetto di salute </a:t>
            </a:r>
            <a:br>
              <a:rPr lang="it-IT" sz="2000" dirty="0">
                <a:latin typeface="Apple Casual"/>
                <a:cs typeface="Apple Casual"/>
              </a:rPr>
            </a:br>
            <a:r>
              <a:rPr lang="it-IT" sz="2000" dirty="0" smtClean="0">
                <a:latin typeface="Apple Casual"/>
                <a:cs typeface="Apple Casual"/>
              </a:rPr>
              <a:t>• </a:t>
            </a:r>
            <a:r>
              <a:rPr lang="it-IT" sz="2000" dirty="0">
                <a:latin typeface="Apple Casual"/>
                <a:cs typeface="Apple Casual"/>
              </a:rPr>
              <a:t>Approccio </a:t>
            </a:r>
            <a:r>
              <a:rPr lang="it-IT" sz="2000" dirty="0" err="1">
                <a:latin typeface="Apple Casual"/>
                <a:cs typeface="Apple Casual"/>
              </a:rPr>
              <a:t>bio</a:t>
            </a:r>
            <a:r>
              <a:rPr lang="it-IT" sz="2000" dirty="0">
                <a:latin typeface="Apple Casual"/>
                <a:cs typeface="Apple Casual"/>
              </a:rPr>
              <a:t>-</a:t>
            </a:r>
            <a:r>
              <a:rPr lang="it-IT" sz="2000" dirty="0" err="1">
                <a:latin typeface="Apple Casual"/>
                <a:cs typeface="Apple Casual"/>
              </a:rPr>
              <a:t>psico</a:t>
            </a:r>
            <a:r>
              <a:rPr lang="it-IT" sz="2000" dirty="0">
                <a:latin typeface="Apple Casual"/>
                <a:cs typeface="Apple Casual"/>
              </a:rPr>
              <a:t>-sociale </a:t>
            </a:r>
            <a:r>
              <a:rPr lang="it-IT" sz="2000" dirty="0" smtClean="0">
                <a:latin typeface="Apple Casual"/>
                <a:cs typeface="Apple Casual"/>
              </a:rPr>
              <a:t/>
            </a:r>
            <a:br>
              <a:rPr lang="it-IT" sz="2000" dirty="0" smtClean="0">
                <a:latin typeface="Apple Casual"/>
                <a:cs typeface="Apple Casual"/>
              </a:rPr>
            </a:br>
            <a:r>
              <a:rPr lang="it-IT" sz="2000" dirty="0">
                <a:latin typeface="Apple Casual"/>
                <a:cs typeface="Apple Casual"/>
              </a:rPr>
              <a:t>- benessere fisico, emotivo e sociale </a:t>
            </a:r>
            <a:r>
              <a:rPr lang="it-IT" sz="2000" dirty="0" smtClean="0">
                <a:latin typeface="Apple Casual"/>
                <a:cs typeface="Apple Casual"/>
              </a:rPr>
              <a:t/>
            </a:r>
            <a:br>
              <a:rPr lang="it-IT" sz="2000" dirty="0" smtClean="0">
                <a:latin typeface="Apple Casual"/>
                <a:cs typeface="Apple Casual"/>
              </a:rPr>
            </a:br>
            <a:r>
              <a:rPr lang="it-IT" sz="2000" dirty="0" smtClean="0">
                <a:latin typeface="Apple Casual"/>
                <a:cs typeface="Apple Casual"/>
              </a:rPr>
              <a:t>- </a:t>
            </a:r>
            <a:r>
              <a:rPr lang="it-IT" sz="2000" dirty="0">
                <a:latin typeface="Apple Casual"/>
                <a:cs typeface="Apple Casual"/>
              </a:rPr>
              <a:t>risorsa per la vita quotidiana </a:t>
            </a:r>
            <a:r>
              <a:rPr lang="it-IT" sz="2000" dirty="0" smtClean="0">
                <a:latin typeface="Apple Casual"/>
                <a:cs typeface="Apple Casual"/>
              </a:rPr>
              <a:t/>
            </a:r>
            <a:br>
              <a:rPr lang="it-IT" sz="2000" dirty="0" smtClean="0">
                <a:latin typeface="Apple Casual"/>
                <a:cs typeface="Apple Casual"/>
              </a:rPr>
            </a:br>
            <a:endParaRPr lang="it-IT" sz="2000" dirty="0">
              <a:latin typeface="Apple Casual"/>
              <a:cs typeface="Apple Casual"/>
            </a:endParaRPr>
          </a:p>
        </p:txBody>
      </p:sp>
    </p:spTree>
    <p:extLst>
      <p:ext uri="{BB962C8B-B14F-4D97-AF65-F5344CB8AC3E}">
        <p14:creationId xmlns:p14="http://schemas.microsoft.com/office/powerpoint/2010/main" val="138620450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9412" y="274637"/>
            <a:ext cx="8815294" cy="6252923"/>
          </a:xfrm>
        </p:spPr>
        <p:txBody>
          <a:bodyPr>
            <a:normAutofit fontScale="90000"/>
          </a:bodyPr>
          <a:lstStyle/>
          <a:p>
            <a:pPr algn="just">
              <a:lnSpc>
                <a:spcPct val="150000"/>
              </a:lnSpc>
            </a:pPr>
            <a:r>
              <a:rPr lang="it-IT" sz="2400" dirty="0">
                <a:solidFill>
                  <a:srgbClr val="558ED5"/>
                </a:solidFill>
                <a:latin typeface="Apple Casual"/>
                <a:cs typeface="Apple Casual"/>
              </a:rPr>
              <a:t>OBIETTIVO: </a:t>
            </a:r>
            <a:r>
              <a:rPr lang="it-IT" sz="2400" dirty="0" smtClean="0">
                <a:latin typeface="Apple Casual"/>
                <a:cs typeface="Apple Casual"/>
              </a:rPr>
              <a:t/>
            </a:r>
            <a:br>
              <a:rPr lang="it-IT" sz="2400" dirty="0" smtClean="0">
                <a:latin typeface="Apple Casual"/>
                <a:cs typeface="Apple Casual"/>
              </a:rPr>
            </a:br>
            <a:r>
              <a:rPr lang="it-IT" sz="2400" dirty="0">
                <a:latin typeface="Apple Casual"/>
                <a:cs typeface="Apple Casual"/>
              </a:rPr>
              <a:t>lo sviluppo delle </a:t>
            </a:r>
            <a:r>
              <a:rPr lang="it-IT" sz="2400" dirty="0" smtClean="0">
                <a:latin typeface="Apple Casual"/>
                <a:cs typeface="Apple Casual"/>
              </a:rPr>
              <a:t>potenzialità </a:t>
            </a:r>
            <a:r>
              <a:rPr lang="it-IT" sz="2400" dirty="0">
                <a:latin typeface="Apple Casual"/>
                <a:cs typeface="Apple Casual"/>
              </a:rPr>
              <a:t>della persona </a:t>
            </a:r>
            <a:r>
              <a:rPr lang="it-IT" sz="2400" dirty="0" smtClean="0">
                <a:latin typeface="Apple Casual"/>
                <a:cs typeface="Apple Casual"/>
              </a:rPr>
              <a:t>handicappata </a:t>
            </a:r>
            <a:r>
              <a:rPr lang="it-IT" sz="2400" dirty="0">
                <a:latin typeface="Apple Casual"/>
                <a:cs typeface="Apple Casual"/>
              </a:rPr>
              <a:t>nell’apprendimento, nella comunicazione, nelle relazioni e nella </a:t>
            </a:r>
            <a:r>
              <a:rPr lang="it-IT" sz="2400" dirty="0" smtClean="0">
                <a:latin typeface="Apple Casual"/>
                <a:cs typeface="Apple Casual"/>
              </a:rPr>
              <a:t/>
            </a:r>
            <a:br>
              <a:rPr lang="it-IT" sz="2400" dirty="0" smtClean="0">
                <a:latin typeface="Apple Casual"/>
                <a:cs typeface="Apple Casual"/>
              </a:rPr>
            </a:br>
            <a:r>
              <a:rPr lang="it-IT" sz="2400" dirty="0">
                <a:latin typeface="Apple Casual"/>
                <a:cs typeface="Apple Casual"/>
              </a:rPr>
              <a:t>socializzazione </a:t>
            </a:r>
            <a:r>
              <a:rPr lang="it-IT" sz="2400" dirty="0" smtClean="0">
                <a:latin typeface="Apple Casual"/>
                <a:cs typeface="Apple Casual"/>
              </a:rPr>
              <a:t/>
            </a:r>
            <a:br>
              <a:rPr lang="it-IT" sz="2400" dirty="0" smtClean="0">
                <a:latin typeface="Apple Casual"/>
                <a:cs typeface="Apple Casual"/>
              </a:rPr>
            </a:br>
            <a:r>
              <a:rPr lang="it-IT" sz="2400" dirty="0">
                <a:latin typeface="Apple Casual"/>
                <a:cs typeface="Apple Casual"/>
              </a:rPr>
              <a:t>(Art. 12 della Legge quadro n. 104 del 5 febbraio 1992). </a:t>
            </a:r>
            <a:r>
              <a:rPr lang="it-IT" sz="2400" dirty="0" smtClean="0">
                <a:latin typeface="Apple Casual"/>
                <a:cs typeface="Apple Casual"/>
              </a:rPr>
              <a:t/>
            </a:r>
            <a:br>
              <a:rPr lang="it-IT" sz="2400" dirty="0" smtClean="0">
                <a:latin typeface="Apple Casual"/>
                <a:cs typeface="Apple Casual"/>
              </a:rPr>
            </a:br>
            <a:r>
              <a:rPr lang="it-IT" sz="2400" dirty="0" smtClean="0">
                <a:latin typeface="Apple Casual"/>
                <a:cs typeface="Apple Casual"/>
              </a:rPr>
              <a:t/>
            </a:r>
            <a:br>
              <a:rPr lang="it-IT" sz="2400" dirty="0" smtClean="0">
                <a:latin typeface="Apple Casual"/>
                <a:cs typeface="Apple Casual"/>
              </a:rPr>
            </a:br>
            <a:r>
              <a:rPr lang="it-IT" sz="2400" dirty="0" smtClean="0">
                <a:latin typeface="Apple Casual"/>
                <a:cs typeface="Apple Casual"/>
              </a:rPr>
              <a:t>Principi </a:t>
            </a:r>
            <a:r>
              <a:rPr lang="it-IT" sz="2400" dirty="0">
                <a:latin typeface="Apple Casual"/>
                <a:cs typeface="Apple Casual"/>
              </a:rPr>
              <a:t>fondamentali per la </a:t>
            </a:r>
            <a:r>
              <a:rPr lang="it-IT" sz="2400" dirty="0" smtClean="0">
                <a:latin typeface="Apple Casual"/>
                <a:cs typeface="Apple Casual"/>
              </a:rPr>
              <a:t>qualità dell’inclusione </a:t>
            </a:r>
            <a:r>
              <a:rPr lang="it-IT" sz="2400" dirty="0">
                <a:latin typeface="Apple Casual"/>
                <a:cs typeface="Apple Casual"/>
              </a:rPr>
              <a:t>scolastica: </a:t>
            </a:r>
            <a:r>
              <a:rPr lang="it-IT" sz="2400" dirty="0" smtClean="0">
                <a:latin typeface="Apple Casual"/>
                <a:cs typeface="Apple Casual"/>
              </a:rPr>
              <a:t/>
            </a:r>
            <a:br>
              <a:rPr lang="it-IT" sz="2400" dirty="0" smtClean="0">
                <a:latin typeface="Apple Casual"/>
                <a:cs typeface="Apple Casual"/>
              </a:rPr>
            </a:br>
            <a:r>
              <a:rPr lang="it-IT" sz="2400" dirty="0" smtClean="0">
                <a:latin typeface="Apple Casual"/>
                <a:cs typeface="Apple Casual"/>
              </a:rPr>
              <a:t>- insegnamento </a:t>
            </a:r>
            <a:r>
              <a:rPr lang="it-IT" sz="2400" dirty="0">
                <a:latin typeface="Apple Casual"/>
                <a:cs typeface="Apple Casual"/>
              </a:rPr>
              <a:t>individualizzato; </a:t>
            </a:r>
            <a:br>
              <a:rPr lang="it-IT" sz="2400" dirty="0">
                <a:latin typeface="Apple Casual"/>
                <a:cs typeface="Apple Casual"/>
              </a:rPr>
            </a:br>
            <a:r>
              <a:rPr lang="it-IT" sz="2400" dirty="0" smtClean="0">
                <a:latin typeface="Apple Casual"/>
                <a:cs typeface="Apple Casual"/>
              </a:rPr>
              <a:t>- adeguata </a:t>
            </a:r>
            <a:r>
              <a:rPr lang="it-IT" sz="2400" dirty="0">
                <a:latin typeface="Apple Casual"/>
                <a:cs typeface="Apple Casual"/>
              </a:rPr>
              <a:t>programmazione pedagogica; </a:t>
            </a:r>
            <a:br>
              <a:rPr lang="it-IT" sz="2400" dirty="0">
                <a:latin typeface="Apple Casual"/>
                <a:cs typeface="Apple Casual"/>
              </a:rPr>
            </a:br>
            <a:r>
              <a:rPr lang="it-IT" sz="2400" dirty="0" smtClean="0">
                <a:latin typeface="Apple Casual"/>
                <a:cs typeface="Apple Casual"/>
              </a:rPr>
              <a:t>- razionalità </a:t>
            </a:r>
            <a:r>
              <a:rPr lang="it-IT" sz="2400" dirty="0">
                <a:latin typeface="Apple Casual"/>
                <a:cs typeface="Apple Casual"/>
              </a:rPr>
              <a:t>del programma didattico; </a:t>
            </a:r>
            <a:br>
              <a:rPr lang="it-IT" sz="2400" dirty="0">
                <a:latin typeface="Apple Casual"/>
                <a:cs typeface="Apple Casual"/>
              </a:rPr>
            </a:br>
            <a:r>
              <a:rPr lang="it-IT" sz="2400" dirty="0" smtClean="0">
                <a:latin typeface="Apple Casual"/>
                <a:cs typeface="Apple Casual"/>
              </a:rPr>
              <a:t>- accoglienza </a:t>
            </a:r>
            <a:r>
              <a:rPr lang="it-IT" sz="2400" dirty="0">
                <a:latin typeface="Apple Casual"/>
                <a:cs typeface="Apple Casual"/>
              </a:rPr>
              <a:t>da parte della classe; </a:t>
            </a:r>
            <a:br>
              <a:rPr lang="it-IT" sz="2400" dirty="0">
                <a:latin typeface="Apple Casual"/>
                <a:cs typeface="Apple Casual"/>
              </a:rPr>
            </a:br>
            <a:r>
              <a:rPr lang="it-IT" sz="2400" dirty="0" smtClean="0">
                <a:latin typeface="Apple Casual"/>
                <a:cs typeface="Apple Casual"/>
              </a:rPr>
              <a:t>- facilitazione </a:t>
            </a:r>
            <a:r>
              <a:rPr lang="it-IT" sz="2400" dirty="0">
                <a:latin typeface="Apple Casual"/>
                <a:cs typeface="Apple Casual"/>
              </a:rPr>
              <a:t>delle </a:t>
            </a:r>
            <a:r>
              <a:rPr lang="it-IT" sz="2400" dirty="0" smtClean="0">
                <a:latin typeface="Apple Casual"/>
                <a:cs typeface="Apple Casual"/>
              </a:rPr>
              <a:t>attività </a:t>
            </a:r>
            <a:r>
              <a:rPr lang="it-IT" sz="2400" dirty="0">
                <a:latin typeface="Apple Casual"/>
                <a:cs typeface="Apple Casual"/>
              </a:rPr>
              <a:t>didattiche</a:t>
            </a:r>
            <a:r>
              <a:rPr lang="it-IT" sz="2400" dirty="0"/>
              <a:t>. </a:t>
            </a:r>
            <a:br>
              <a:rPr lang="it-IT" sz="2400" dirty="0"/>
            </a:br>
            <a:endParaRPr lang="it-IT" sz="2400" dirty="0"/>
          </a:p>
        </p:txBody>
      </p:sp>
    </p:spTree>
    <p:extLst>
      <p:ext uri="{BB962C8B-B14F-4D97-AF65-F5344CB8AC3E}">
        <p14:creationId xmlns:p14="http://schemas.microsoft.com/office/powerpoint/2010/main" val="342188852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383974"/>
            <a:ext cx="8741620" cy="5078313"/>
          </a:xfrm>
          <a:prstGeom prst="rect">
            <a:avLst/>
          </a:prstGeom>
          <a:noFill/>
        </p:spPr>
        <p:txBody>
          <a:bodyPr wrap="square" rtlCol="0">
            <a:spAutoFit/>
          </a:bodyPr>
          <a:lstStyle/>
          <a:p>
            <a:pPr algn="ctr"/>
            <a:endParaRPr lang="it-IT" dirty="0" smtClean="0"/>
          </a:p>
          <a:p>
            <a:pPr algn="ctr"/>
            <a:endParaRPr lang="it-IT" dirty="0"/>
          </a:p>
          <a:p>
            <a:pPr algn="ctr"/>
            <a:endParaRPr lang="it-IT" dirty="0" smtClean="0"/>
          </a:p>
          <a:p>
            <a:pPr algn="ctr"/>
            <a:endParaRPr lang="it-IT" sz="2400" dirty="0" smtClean="0">
              <a:latin typeface="Apple Casual"/>
              <a:cs typeface="Apple Casual"/>
            </a:endParaRPr>
          </a:p>
          <a:p>
            <a:pPr algn="ctr">
              <a:lnSpc>
                <a:spcPct val="150000"/>
              </a:lnSpc>
            </a:pPr>
            <a:r>
              <a:rPr lang="it-IT" sz="3200" dirty="0" smtClean="0">
                <a:solidFill>
                  <a:srgbClr val="558ED5"/>
                </a:solidFill>
                <a:latin typeface="Apple Casual"/>
                <a:cs typeface="Apple Casual"/>
              </a:rPr>
              <a:t>EDUCAZONE CLINICA</a:t>
            </a:r>
          </a:p>
          <a:p>
            <a:pPr algn="ctr">
              <a:lnSpc>
                <a:spcPct val="150000"/>
              </a:lnSpc>
            </a:pPr>
            <a:endParaRPr lang="it-IT" sz="2400" dirty="0">
              <a:latin typeface="Apple Casual"/>
              <a:cs typeface="Apple Casual"/>
            </a:endParaRPr>
          </a:p>
          <a:p>
            <a:pPr algn="ctr">
              <a:lnSpc>
                <a:spcPct val="150000"/>
              </a:lnSpc>
            </a:pPr>
            <a:r>
              <a:rPr lang="it-IT" sz="2400" dirty="0">
                <a:latin typeface="Apple Casual"/>
                <a:cs typeface="Apple Casual"/>
              </a:rPr>
              <a:t>P</a:t>
            </a:r>
            <a:r>
              <a:rPr lang="it-IT" sz="2400" dirty="0" smtClean="0">
                <a:latin typeface="Apple Casual"/>
                <a:cs typeface="Apple Casual"/>
              </a:rPr>
              <a:t>rocesso </a:t>
            </a:r>
            <a:r>
              <a:rPr lang="it-IT" sz="2400" dirty="0">
                <a:latin typeface="Apple Casual"/>
                <a:cs typeface="Apple Casual"/>
              </a:rPr>
              <a:t>di aiuto allo sviluppo della </a:t>
            </a:r>
            <a:r>
              <a:rPr lang="it-IT" sz="2400" dirty="0" smtClean="0">
                <a:latin typeface="Apple Casual"/>
                <a:cs typeface="Apple Casual"/>
              </a:rPr>
              <a:t>personalità </a:t>
            </a:r>
            <a:r>
              <a:rPr lang="it-IT" sz="2400" dirty="0">
                <a:latin typeface="Apple Casual"/>
                <a:cs typeface="Apple Casual"/>
              </a:rPr>
              <a:t>o di </a:t>
            </a:r>
            <a:r>
              <a:rPr lang="it-IT" sz="2400">
                <a:latin typeface="Apple Casual"/>
                <a:cs typeface="Apple Casual"/>
              </a:rPr>
              <a:t>sue </a:t>
            </a:r>
            <a:r>
              <a:rPr lang="it-IT" sz="2400" smtClean="0">
                <a:latin typeface="Apple Casual"/>
                <a:cs typeface="Apple Casual"/>
              </a:rPr>
              <a:t>componenti</a:t>
            </a:r>
            <a:r>
              <a:rPr lang="it-IT" sz="2400" dirty="0">
                <a:latin typeface="Apple Casual"/>
                <a:cs typeface="Apple Casual"/>
              </a:rPr>
              <a:t>, relazione di aiuto, clinico scientificamente orientato recato ai processi evolutivi di ciascun individuo.</a:t>
            </a:r>
          </a:p>
          <a:p>
            <a:pPr algn="ctr"/>
            <a:endParaRPr lang="it-IT" dirty="0"/>
          </a:p>
          <a:p>
            <a:pPr algn="ctr"/>
            <a:endParaRPr lang="it-IT" dirty="0" smtClean="0"/>
          </a:p>
          <a:p>
            <a:pPr algn="ctr"/>
            <a:endParaRPr lang="it-IT" dirty="0"/>
          </a:p>
        </p:txBody>
      </p:sp>
    </p:spTree>
    <p:extLst>
      <p:ext uri="{BB962C8B-B14F-4D97-AF65-F5344CB8AC3E}">
        <p14:creationId xmlns:p14="http://schemas.microsoft.com/office/powerpoint/2010/main" val="47058262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91962" y="1048544"/>
            <a:ext cx="8682554" cy="3472745"/>
          </a:xfrm>
          <a:prstGeom prst="rect">
            <a:avLst/>
          </a:prstGeom>
          <a:noFill/>
        </p:spPr>
        <p:txBody>
          <a:bodyPr wrap="square" rtlCol="0">
            <a:spAutoFit/>
          </a:bodyPr>
          <a:lstStyle/>
          <a:p>
            <a:pPr algn="ctr">
              <a:lnSpc>
                <a:spcPct val="150000"/>
              </a:lnSpc>
            </a:pPr>
            <a:r>
              <a:rPr lang="it-IT" sz="3600" dirty="0" smtClean="0">
                <a:solidFill>
                  <a:srgbClr val="558ED5"/>
                </a:solidFill>
                <a:latin typeface="Apple Casual"/>
                <a:cs typeface="Apple Casual"/>
              </a:rPr>
              <a:t>Clinico</a:t>
            </a:r>
          </a:p>
          <a:p>
            <a:pPr algn="ctr">
              <a:lnSpc>
                <a:spcPct val="150000"/>
              </a:lnSpc>
            </a:pPr>
            <a:endParaRPr lang="it-IT" sz="2800" dirty="0">
              <a:latin typeface="Apple Casual"/>
              <a:cs typeface="Apple Casual"/>
            </a:endParaRPr>
          </a:p>
          <a:p>
            <a:pPr algn="ctr">
              <a:lnSpc>
                <a:spcPct val="150000"/>
              </a:lnSpc>
            </a:pPr>
            <a:r>
              <a:rPr lang="it-IT" sz="2800" dirty="0" smtClean="0">
                <a:latin typeface="Apple Casual"/>
                <a:cs typeface="Apple Casual"/>
              </a:rPr>
              <a:t>Approccio o Intervento individuale, su situazioni singolari, </a:t>
            </a:r>
          </a:p>
          <a:p>
            <a:pPr algn="ctr">
              <a:lnSpc>
                <a:spcPct val="150000"/>
              </a:lnSpc>
            </a:pPr>
            <a:r>
              <a:rPr lang="it-IT" sz="2800" dirty="0" smtClean="0">
                <a:latin typeface="Apple Casual"/>
                <a:cs typeface="Apple Casual"/>
              </a:rPr>
              <a:t>in modo empirico e ravvicinato</a:t>
            </a:r>
            <a:endParaRPr lang="it-IT" sz="2800" dirty="0">
              <a:latin typeface="Apple Casual"/>
              <a:cs typeface="Apple Casual"/>
            </a:endParaRPr>
          </a:p>
        </p:txBody>
      </p:sp>
    </p:spTree>
    <p:extLst>
      <p:ext uri="{BB962C8B-B14F-4D97-AF65-F5344CB8AC3E}">
        <p14:creationId xmlns:p14="http://schemas.microsoft.com/office/powerpoint/2010/main" val="307069749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06727" y="275864"/>
            <a:ext cx="8608723" cy="6268384"/>
          </a:xfrm>
          <a:prstGeom prst="rect">
            <a:avLst/>
          </a:prstGeom>
          <a:noFill/>
        </p:spPr>
        <p:txBody>
          <a:bodyPr wrap="square" rtlCol="0">
            <a:spAutoFit/>
          </a:bodyPr>
          <a:lstStyle/>
          <a:p>
            <a:pPr algn="ctr"/>
            <a:r>
              <a:rPr lang="it-IT" sz="3200" b="1" baseline="30000" dirty="0">
                <a:solidFill>
                  <a:srgbClr val="558ED5"/>
                </a:solidFill>
                <a:latin typeface="Apple Casual"/>
                <a:cs typeface="Apple Casual"/>
              </a:rPr>
              <a:t>Didattica speciale delle discipline: </a:t>
            </a:r>
            <a:r>
              <a:rPr lang="it-IT" sz="3200" b="1" baseline="30000" dirty="0" smtClean="0">
                <a:solidFill>
                  <a:srgbClr val="558ED5"/>
                </a:solidFill>
                <a:latin typeface="Apple Casual"/>
                <a:cs typeface="Apple Casual"/>
              </a:rPr>
              <a:t>MATEMATICA</a:t>
            </a:r>
          </a:p>
          <a:p>
            <a:endParaRPr lang="it-IT" sz="2000" dirty="0" smtClean="0">
              <a:latin typeface="Apple Casual"/>
              <a:cs typeface="Apple Casual"/>
            </a:endParaRPr>
          </a:p>
          <a:p>
            <a:pPr algn="ctr"/>
            <a:r>
              <a:rPr lang="it-IT" dirty="0" smtClean="0">
                <a:latin typeface="Apple Casual"/>
                <a:cs typeface="Apple Casual"/>
              </a:rPr>
              <a:t>Quale </a:t>
            </a:r>
            <a:r>
              <a:rPr lang="it-IT" dirty="0">
                <a:latin typeface="Apple Casual"/>
                <a:cs typeface="Apple Casual"/>
              </a:rPr>
              <a:t>matematica per l'alunno disabile? </a:t>
            </a:r>
          </a:p>
          <a:p>
            <a:pPr algn="ctr"/>
            <a:endParaRPr lang="it-IT" dirty="0" smtClean="0"/>
          </a:p>
          <a:p>
            <a:pPr algn="ctr"/>
            <a:endParaRPr lang="it-IT" dirty="0" smtClean="0"/>
          </a:p>
          <a:p>
            <a:endParaRPr lang="it-IT" dirty="0" smtClean="0"/>
          </a:p>
          <a:p>
            <a:r>
              <a:rPr lang="it-IT" dirty="0" smtClean="0"/>
              <a:t>                                        </a:t>
            </a:r>
            <a:r>
              <a:rPr lang="it-IT" dirty="0" smtClean="0">
                <a:latin typeface="Apple Casual"/>
                <a:cs typeface="Apple Casual"/>
              </a:rPr>
              <a:t>    ALLIEVO </a:t>
            </a:r>
          </a:p>
          <a:p>
            <a:r>
              <a:rPr lang="it-IT" dirty="0" smtClean="0">
                <a:latin typeface="Apple Casual"/>
                <a:cs typeface="Apple Casual"/>
              </a:rPr>
              <a:t>- </a:t>
            </a:r>
            <a:r>
              <a:rPr lang="it-IT" dirty="0">
                <a:latin typeface="Apple Casual"/>
                <a:cs typeface="Apple Casual"/>
              </a:rPr>
              <a:t>che tipo di handicap? </a:t>
            </a:r>
            <a:endParaRPr lang="it-IT" dirty="0" smtClean="0">
              <a:latin typeface="Apple Casual"/>
              <a:cs typeface="Apple Casual"/>
            </a:endParaRPr>
          </a:p>
          <a:p>
            <a:r>
              <a:rPr lang="it-IT" dirty="0" smtClean="0">
                <a:latin typeface="Apple Casual"/>
                <a:cs typeface="Apple Casual"/>
              </a:rPr>
              <a:t>- </a:t>
            </a:r>
            <a:r>
              <a:rPr lang="it-IT" dirty="0">
                <a:latin typeface="Apple Casual"/>
                <a:cs typeface="Apple Casual"/>
              </a:rPr>
              <a:t>che </a:t>
            </a:r>
            <a:r>
              <a:rPr lang="it-IT" dirty="0" smtClean="0">
                <a:latin typeface="Apple Casual"/>
                <a:cs typeface="Apple Casual"/>
              </a:rPr>
              <a:t>età?</a:t>
            </a:r>
            <a:endParaRPr lang="it-IT" dirty="0">
              <a:latin typeface="Apple Casual"/>
              <a:cs typeface="Apple Casual"/>
            </a:endParaRPr>
          </a:p>
          <a:p>
            <a:r>
              <a:rPr lang="it-IT" dirty="0" smtClean="0">
                <a:latin typeface="Apple Casual"/>
                <a:cs typeface="Apple Casual"/>
              </a:rPr>
              <a:t>- </a:t>
            </a:r>
            <a:r>
              <a:rPr lang="it-IT" dirty="0">
                <a:latin typeface="Apple Casual"/>
                <a:cs typeface="Apple Casual"/>
              </a:rPr>
              <a:t>quale classe? </a:t>
            </a:r>
          </a:p>
          <a:p>
            <a:r>
              <a:rPr lang="it-IT" dirty="0" smtClean="0"/>
              <a:t>                                                                                              </a:t>
            </a:r>
            <a:r>
              <a:rPr lang="it-IT" dirty="0" smtClean="0">
                <a:latin typeface="Apple Casual"/>
                <a:cs typeface="Apple Casual"/>
              </a:rPr>
              <a:t> INSEGNANTE</a:t>
            </a:r>
          </a:p>
          <a:p>
            <a:pPr algn="r"/>
            <a:r>
              <a:rPr lang="it-IT" dirty="0" smtClean="0">
                <a:latin typeface="Apple Casual"/>
                <a:cs typeface="Apple Casual"/>
              </a:rPr>
              <a:t> </a:t>
            </a:r>
            <a:r>
              <a:rPr lang="it-IT" dirty="0">
                <a:latin typeface="Apple Casual"/>
                <a:cs typeface="Apple Casual"/>
              </a:rPr>
              <a:t>-con quale formazione? </a:t>
            </a:r>
          </a:p>
          <a:p>
            <a:pPr algn="r"/>
            <a:r>
              <a:rPr lang="it-IT" dirty="0">
                <a:latin typeface="Apple Casual"/>
                <a:cs typeface="Apple Casual"/>
              </a:rPr>
              <a:t>-con quali competenze?</a:t>
            </a:r>
            <a:br>
              <a:rPr lang="it-IT" dirty="0">
                <a:latin typeface="Apple Casual"/>
                <a:cs typeface="Apple Casual"/>
              </a:rPr>
            </a:br>
            <a:r>
              <a:rPr lang="it-IT" dirty="0">
                <a:latin typeface="Apple Casual"/>
                <a:cs typeface="Apple Casual"/>
              </a:rPr>
              <a:t>-con quali spazi d'intervento? </a:t>
            </a:r>
          </a:p>
          <a:p>
            <a:endParaRPr lang="it-IT" dirty="0" smtClean="0"/>
          </a:p>
          <a:p>
            <a:endParaRPr lang="it-IT" dirty="0"/>
          </a:p>
          <a:p>
            <a:r>
              <a:rPr lang="it-IT" dirty="0" smtClean="0"/>
              <a:t>                           </a:t>
            </a:r>
            <a:r>
              <a:rPr lang="it-IT" dirty="0" smtClean="0">
                <a:latin typeface="Apple Casual"/>
                <a:cs typeface="Apple Casual"/>
              </a:rPr>
              <a:t>    MATEMATICA </a:t>
            </a:r>
            <a:endParaRPr lang="it-IT" dirty="0">
              <a:latin typeface="Apple Casual"/>
              <a:cs typeface="Apple Casual"/>
            </a:endParaRPr>
          </a:p>
          <a:p>
            <a:r>
              <a:rPr lang="it-IT" dirty="0">
                <a:latin typeface="Apple Casual"/>
                <a:cs typeface="Apple Casual"/>
              </a:rPr>
              <a:t>-quale matematica? </a:t>
            </a:r>
            <a:endParaRPr lang="it-IT" dirty="0" smtClean="0">
              <a:latin typeface="Apple Casual"/>
              <a:cs typeface="Apple Casual"/>
            </a:endParaRPr>
          </a:p>
          <a:p>
            <a:r>
              <a:rPr lang="it-IT" dirty="0" smtClean="0">
                <a:latin typeface="Apple Casual"/>
                <a:cs typeface="Apple Casual"/>
              </a:rPr>
              <a:t>-</a:t>
            </a:r>
            <a:r>
              <a:rPr lang="it-IT" dirty="0">
                <a:latin typeface="Apple Casual"/>
                <a:cs typeface="Apple Casual"/>
              </a:rPr>
              <a:t>come? </a:t>
            </a:r>
          </a:p>
          <a:p>
            <a:pPr algn="ctr"/>
            <a:endParaRPr lang="it-IT" dirty="0"/>
          </a:p>
          <a:p>
            <a:pPr algn="ctr"/>
            <a:endParaRPr lang="it-IT" dirty="0"/>
          </a:p>
          <a:p>
            <a:pPr algn="ctr"/>
            <a:endParaRPr lang="it-IT" dirty="0"/>
          </a:p>
        </p:txBody>
      </p:sp>
      <p:cxnSp>
        <p:nvCxnSpPr>
          <p:cNvPr id="5" name="Connettore 2 4"/>
          <p:cNvCxnSpPr/>
          <p:nvPr/>
        </p:nvCxnSpPr>
        <p:spPr>
          <a:xfrm flipH="1">
            <a:off x="2406899" y="2481064"/>
            <a:ext cx="516818" cy="221523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Connettore 2 6"/>
          <p:cNvCxnSpPr/>
          <p:nvPr/>
        </p:nvCxnSpPr>
        <p:spPr>
          <a:xfrm>
            <a:off x="3366705" y="2481064"/>
            <a:ext cx="1698119" cy="84178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9" name="Connettore 2 8"/>
          <p:cNvCxnSpPr/>
          <p:nvPr/>
        </p:nvCxnSpPr>
        <p:spPr>
          <a:xfrm flipH="1">
            <a:off x="3174744" y="3485304"/>
            <a:ext cx="1890080" cy="121099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504999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1494" y="472583"/>
            <a:ext cx="8667788" cy="6241023"/>
          </a:xfrm>
          <a:prstGeom prst="rect">
            <a:avLst/>
          </a:prstGeom>
          <a:noFill/>
        </p:spPr>
        <p:txBody>
          <a:bodyPr wrap="square" rtlCol="0">
            <a:spAutoFit/>
          </a:bodyPr>
          <a:lstStyle/>
          <a:p>
            <a:pPr algn="ctr">
              <a:lnSpc>
                <a:spcPct val="200000"/>
              </a:lnSpc>
            </a:pPr>
            <a:r>
              <a:rPr lang="it-IT" sz="3600" b="1" dirty="0">
                <a:solidFill>
                  <a:srgbClr val="558ED5"/>
                </a:solidFill>
                <a:latin typeface="Apple Casual"/>
                <a:cs typeface="Apple Casual"/>
              </a:rPr>
              <a:t>L’insegnante di sostegno </a:t>
            </a:r>
            <a:endParaRPr lang="it-IT" sz="3600" dirty="0">
              <a:solidFill>
                <a:srgbClr val="558ED5"/>
              </a:solidFill>
              <a:latin typeface="Apple Casual"/>
              <a:cs typeface="Apple Casual"/>
            </a:endParaRPr>
          </a:p>
          <a:p>
            <a:pPr>
              <a:lnSpc>
                <a:spcPct val="200000"/>
              </a:lnSpc>
            </a:pPr>
            <a:endParaRPr lang="it-IT" sz="2400" baseline="30000" dirty="0" smtClean="0">
              <a:latin typeface="Apple Casual"/>
              <a:cs typeface="Apple Casual"/>
            </a:endParaRPr>
          </a:p>
          <a:p>
            <a:pPr marL="285750" indent="-285750">
              <a:lnSpc>
                <a:spcPct val="200000"/>
              </a:lnSpc>
              <a:buFont typeface="Wingdings" charset="2"/>
              <a:buChar char="ü"/>
            </a:pPr>
            <a:r>
              <a:rPr lang="it-IT" sz="2800" baseline="30000" dirty="0" smtClean="0">
                <a:latin typeface="Apple Casual"/>
                <a:cs typeface="Apple Casual"/>
              </a:rPr>
              <a:t>deve </a:t>
            </a:r>
            <a:r>
              <a:rPr lang="it-IT" sz="2800" baseline="30000" dirty="0">
                <a:latin typeface="Apple Casual"/>
                <a:cs typeface="Apple Casual"/>
              </a:rPr>
              <a:t>gestire una realtà estremamente </a:t>
            </a:r>
            <a:r>
              <a:rPr lang="it-IT" sz="2800" baseline="30000" dirty="0" smtClean="0">
                <a:latin typeface="Apple Casual"/>
                <a:cs typeface="Apple Casual"/>
              </a:rPr>
              <a:t>complessa</a:t>
            </a:r>
          </a:p>
          <a:p>
            <a:pPr marL="285750" indent="-285750">
              <a:lnSpc>
                <a:spcPct val="200000"/>
              </a:lnSpc>
              <a:buFont typeface="Wingdings" charset="2"/>
              <a:buChar char="ü"/>
            </a:pPr>
            <a:r>
              <a:rPr lang="it-IT" sz="2800" baseline="30000" dirty="0" smtClean="0">
                <a:latin typeface="Apple Casual"/>
                <a:cs typeface="Apple Casual"/>
              </a:rPr>
              <a:t> </a:t>
            </a:r>
            <a:r>
              <a:rPr lang="it-IT" sz="2800" baseline="30000" dirty="0">
                <a:latin typeface="Apple Casual"/>
                <a:cs typeface="Apple Casual"/>
              </a:rPr>
              <a:t>deve saper prendere </a:t>
            </a:r>
            <a:r>
              <a:rPr lang="it-IT" sz="2800" b="1" baseline="30000" dirty="0">
                <a:latin typeface="Apple Casual"/>
                <a:cs typeface="Apple Casual"/>
              </a:rPr>
              <a:t>decisioni</a:t>
            </a:r>
            <a:r>
              <a:rPr lang="it-IT" sz="2800" baseline="30000" dirty="0">
                <a:latin typeface="Apple Casual"/>
                <a:cs typeface="Apple Casual"/>
              </a:rPr>
              <a:t>, che non si possono definire a priori, perché </a:t>
            </a:r>
            <a:r>
              <a:rPr lang="it-IT" sz="2800" baseline="30000" dirty="0" smtClean="0">
                <a:latin typeface="Apple Casual"/>
                <a:cs typeface="Apple Casual"/>
              </a:rPr>
              <a:t>dipendono:</a:t>
            </a:r>
          </a:p>
          <a:p>
            <a:pPr marL="285750" indent="-285750">
              <a:lnSpc>
                <a:spcPct val="200000"/>
              </a:lnSpc>
              <a:buFont typeface="Courier New"/>
              <a:buChar char="o"/>
            </a:pPr>
            <a:r>
              <a:rPr lang="it-IT" sz="2800" baseline="30000" dirty="0" smtClean="0">
                <a:latin typeface="Apple Casual"/>
                <a:cs typeface="Apple Casual"/>
              </a:rPr>
              <a:t>dall’handicap </a:t>
            </a:r>
            <a:r>
              <a:rPr lang="it-IT" sz="2800" baseline="30000" dirty="0">
                <a:latin typeface="Apple Casual"/>
                <a:cs typeface="Apple Casual"/>
              </a:rPr>
              <a:t>dell’allievo </a:t>
            </a:r>
          </a:p>
          <a:p>
            <a:pPr marL="285750" indent="-285750">
              <a:lnSpc>
                <a:spcPct val="200000"/>
              </a:lnSpc>
              <a:buFont typeface="Courier New"/>
              <a:buChar char="o"/>
            </a:pPr>
            <a:r>
              <a:rPr lang="it-IT" sz="2800" baseline="30000" dirty="0" smtClean="0">
                <a:latin typeface="Apple Casual"/>
                <a:cs typeface="Apple Casual"/>
              </a:rPr>
              <a:t>dalla </a:t>
            </a:r>
            <a:r>
              <a:rPr lang="it-IT" sz="2800" baseline="30000" dirty="0">
                <a:latin typeface="Apple Casual"/>
                <a:cs typeface="Apple Casual"/>
              </a:rPr>
              <a:t>sua </a:t>
            </a:r>
            <a:r>
              <a:rPr lang="it-IT" sz="2800" baseline="30000" dirty="0" smtClean="0">
                <a:latin typeface="Apple Casual"/>
                <a:cs typeface="Apple Casual"/>
              </a:rPr>
              <a:t>storia</a:t>
            </a:r>
          </a:p>
          <a:p>
            <a:pPr marL="285750" indent="-285750">
              <a:lnSpc>
                <a:spcPct val="200000"/>
              </a:lnSpc>
              <a:buFont typeface="Courier New"/>
              <a:buChar char="o"/>
            </a:pPr>
            <a:r>
              <a:rPr lang="it-IT" sz="2800" baseline="30000" dirty="0" smtClean="0">
                <a:latin typeface="Apple Casual"/>
                <a:cs typeface="Apple Casual"/>
              </a:rPr>
              <a:t>dalla classe</a:t>
            </a:r>
          </a:p>
          <a:p>
            <a:pPr marL="285750" indent="-285750">
              <a:lnSpc>
                <a:spcPct val="200000"/>
              </a:lnSpc>
              <a:buFont typeface="Courier New"/>
              <a:buChar char="o"/>
            </a:pPr>
            <a:r>
              <a:rPr lang="it-IT" sz="2800" baseline="30000" dirty="0" smtClean="0">
                <a:latin typeface="Apple Casual"/>
                <a:cs typeface="Apple Casual"/>
              </a:rPr>
              <a:t>dall’insegnante</a:t>
            </a:r>
          </a:p>
          <a:p>
            <a:pPr marL="285750" indent="-285750">
              <a:lnSpc>
                <a:spcPct val="200000"/>
              </a:lnSpc>
              <a:buFont typeface="Courier New"/>
              <a:buChar char="o"/>
            </a:pPr>
            <a:r>
              <a:rPr lang="it-IT" sz="2800" baseline="30000" dirty="0" smtClean="0">
                <a:latin typeface="Apple Casual"/>
                <a:cs typeface="Apple Casual"/>
              </a:rPr>
              <a:t>.</a:t>
            </a:r>
            <a:r>
              <a:rPr lang="it-IT" sz="2800" baseline="30000" dirty="0">
                <a:latin typeface="Apple Casual"/>
                <a:cs typeface="Apple Casual"/>
              </a:rPr>
              <a:t>..</a:t>
            </a:r>
            <a:endParaRPr lang="it-IT" sz="2800" dirty="0">
              <a:latin typeface="Apple Casual"/>
              <a:cs typeface="Apple Casual"/>
            </a:endParaRPr>
          </a:p>
        </p:txBody>
      </p:sp>
    </p:spTree>
    <p:extLst>
      <p:ext uri="{BB962C8B-B14F-4D97-AF65-F5344CB8AC3E}">
        <p14:creationId xmlns:p14="http://schemas.microsoft.com/office/powerpoint/2010/main" val="420361272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arrotondato 2"/>
          <p:cNvSpPr/>
          <p:nvPr/>
        </p:nvSpPr>
        <p:spPr>
          <a:xfrm>
            <a:off x="487287" y="1964176"/>
            <a:ext cx="7383124" cy="24958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Rettangolo arrotondato 3"/>
          <p:cNvSpPr/>
          <p:nvPr/>
        </p:nvSpPr>
        <p:spPr>
          <a:xfrm>
            <a:off x="6940137" y="5006432"/>
            <a:ext cx="1860547" cy="84179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Rettangolo 1"/>
          <p:cNvSpPr/>
          <p:nvPr/>
        </p:nvSpPr>
        <p:spPr>
          <a:xfrm>
            <a:off x="487287" y="864156"/>
            <a:ext cx="8328164" cy="4965461"/>
          </a:xfrm>
          <a:prstGeom prst="rect">
            <a:avLst/>
          </a:prstGeom>
        </p:spPr>
        <p:txBody>
          <a:bodyPr wrap="square">
            <a:spAutoFit/>
          </a:bodyPr>
          <a:lstStyle/>
          <a:p>
            <a:pPr algn="ctr">
              <a:lnSpc>
                <a:spcPct val="200000"/>
              </a:lnSpc>
            </a:pPr>
            <a:r>
              <a:rPr lang="it-IT" sz="3600" baseline="30000" dirty="0" smtClean="0">
                <a:solidFill>
                  <a:srgbClr val="558ED5"/>
                </a:solidFill>
                <a:latin typeface="Apple Casual"/>
                <a:cs typeface="Apple Casual"/>
              </a:rPr>
              <a:t>ASPETTI POSITIVI</a:t>
            </a:r>
          </a:p>
          <a:p>
            <a:pPr algn="ctr">
              <a:lnSpc>
                <a:spcPct val="200000"/>
              </a:lnSpc>
            </a:pPr>
            <a:endParaRPr lang="it-IT" sz="3200" baseline="30000" dirty="0" smtClean="0">
              <a:latin typeface="Apple Casual"/>
              <a:cs typeface="Apple Casual"/>
            </a:endParaRPr>
          </a:p>
          <a:p>
            <a:r>
              <a:rPr lang="it-IT" sz="3200" baseline="30000" dirty="0" smtClean="0">
                <a:latin typeface="Apple Casual"/>
                <a:cs typeface="Apple Casual"/>
              </a:rPr>
              <a:t>-</a:t>
            </a:r>
            <a:r>
              <a:rPr lang="it-IT" sz="3200" dirty="0" smtClean="0">
                <a:latin typeface="Apple Casual"/>
                <a:cs typeface="Apple Casual"/>
              </a:rPr>
              <a:t> </a:t>
            </a:r>
            <a:r>
              <a:rPr lang="it-IT" sz="3200" baseline="30000" dirty="0" smtClean="0">
                <a:latin typeface="Apple Casual"/>
                <a:cs typeface="Apple Casual"/>
              </a:rPr>
              <a:t>insegnamento </a:t>
            </a:r>
            <a:r>
              <a:rPr lang="it-IT" sz="3200" baseline="30000" dirty="0">
                <a:latin typeface="Apple Casual"/>
                <a:cs typeface="Apple Casual"/>
              </a:rPr>
              <a:t>individualizzato</a:t>
            </a:r>
          </a:p>
          <a:p>
            <a:r>
              <a:rPr lang="it-IT" sz="3200" baseline="30000" dirty="0" smtClean="0">
                <a:latin typeface="Apple Casual"/>
                <a:cs typeface="Apple Casual"/>
              </a:rPr>
              <a:t>-</a:t>
            </a:r>
            <a:r>
              <a:rPr lang="it-IT" sz="3200" dirty="0" smtClean="0">
                <a:latin typeface="Apple Casual"/>
                <a:cs typeface="Apple Casual"/>
              </a:rPr>
              <a:t> </a:t>
            </a:r>
            <a:r>
              <a:rPr lang="it-IT" sz="3200" baseline="30000" dirty="0" smtClean="0">
                <a:latin typeface="Apple Casual"/>
                <a:cs typeface="Apple Casual"/>
              </a:rPr>
              <a:t>ha </a:t>
            </a:r>
            <a:r>
              <a:rPr lang="it-IT" sz="3200" baseline="30000" dirty="0">
                <a:latin typeface="Apple Casual"/>
                <a:cs typeface="Apple Casual"/>
              </a:rPr>
              <a:t>una maggiore libertà rispetto </a:t>
            </a:r>
            <a:r>
              <a:rPr lang="it-IT" sz="3200" baseline="30000" dirty="0" smtClean="0">
                <a:latin typeface="Apple Casual"/>
                <a:cs typeface="Apple Casual"/>
              </a:rPr>
              <a:t>ai</a:t>
            </a:r>
            <a:r>
              <a:rPr lang="it-IT" sz="3200" dirty="0">
                <a:latin typeface="Apple Casual"/>
                <a:cs typeface="Apple Casual"/>
              </a:rPr>
              <a:t> </a:t>
            </a:r>
            <a:r>
              <a:rPr lang="fi-FI" sz="3200" baseline="30000" dirty="0" err="1" smtClean="0">
                <a:latin typeface="Apple Casual"/>
                <a:cs typeface="Apple Casual"/>
              </a:rPr>
              <a:t>Programmi</a:t>
            </a:r>
            <a:endParaRPr lang="fi-FI" sz="3200" baseline="30000" dirty="0">
              <a:latin typeface="Apple Casual"/>
              <a:cs typeface="Apple Casual"/>
            </a:endParaRPr>
          </a:p>
          <a:p>
            <a:r>
              <a:rPr lang="it-IT" sz="3200" baseline="30000" dirty="0" smtClean="0">
                <a:latin typeface="Apple Casual"/>
                <a:cs typeface="Apple Casual"/>
              </a:rPr>
              <a:t>-</a:t>
            </a:r>
            <a:r>
              <a:rPr lang="it-IT" sz="3200" dirty="0" smtClean="0">
                <a:latin typeface="Apple Casual"/>
                <a:cs typeface="Apple Casual"/>
              </a:rPr>
              <a:t> </a:t>
            </a:r>
            <a:r>
              <a:rPr lang="it-IT" sz="3200" baseline="30000" dirty="0" smtClean="0">
                <a:latin typeface="Apple Casual"/>
                <a:cs typeface="Apple Casual"/>
              </a:rPr>
              <a:t>libertà </a:t>
            </a:r>
            <a:r>
              <a:rPr lang="it-IT" sz="3200" baseline="30000" dirty="0">
                <a:latin typeface="Apple Casual"/>
                <a:cs typeface="Apple Casual"/>
              </a:rPr>
              <a:t>/ obbligo di insegnare qualcosa che sia...</a:t>
            </a:r>
          </a:p>
          <a:p>
            <a:pPr algn="ctr"/>
            <a:r>
              <a:rPr lang="tr-TR" sz="3200" baseline="30000" dirty="0">
                <a:latin typeface="Apple Casual"/>
                <a:cs typeface="Apple Casual"/>
              </a:rPr>
              <a:t>... </a:t>
            </a:r>
            <a:r>
              <a:rPr lang="tr-TR" sz="3200" baseline="30000" dirty="0" smtClean="0">
                <a:latin typeface="Apple Casual"/>
                <a:cs typeface="Apple Casual"/>
              </a:rPr>
              <a:t>“</a:t>
            </a:r>
            <a:r>
              <a:rPr lang="tr-TR" sz="3200" baseline="30000" dirty="0" err="1" smtClean="0">
                <a:latin typeface="Apple Casual"/>
                <a:cs typeface="Apple Casual"/>
              </a:rPr>
              <a:t>utile</a:t>
            </a:r>
            <a:r>
              <a:rPr lang="tr-TR" sz="3200" baseline="30000" dirty="0" smtClean="0">
                <a:latin typeface="Apple Casual"/>
                <a:cs typeface="Apple Casual"/>
              </a:rPr>
              <a:t>”</a:t>
            </a:r>
            <a:endParaRPr lang="it-IT" sz="3200" baseline="30000" dirty="0">
              <a:latin typeface="Apple Casual"/>
              <a:cs typeface="Apple Casual"/>
            </a:endParaRPr>
          </a:p>
          <a:p>
            <a:pPr algn="r">
              <a:lnSpc>
                <a:spcPct val="200000"/>
              </a:lnSpc>
            </a:pPr>
            <a:r>
              <a:rPr lang="it-IT" sz="3200" b="1" baseline="30000" dirty="0" smtClean="0">
                <a:latin typeface="Apple Casual"/>
                <a:cs typeface="Apple Casual"/>
              </a:rPr>
              <a:t>                           </a:t>
            </a:r>
          </a:p>
          <a:p>
            <a:pPr algn="ctr">
              <a:lnSpc>
                <a:spcPct val="200000"/>
              </a:lnSpc>
            </a:pPr>
            <a:r>
              <a:rPr lang="it-IT" sz="3200" b="1" baseline="30000" dirty="0" smtClean="0">
                <a:latin typeface="Apple Casual"/>
                <a:cs typeface="Apple Casual"/>
              </a:rPr>
              <a:t>  </a:t>
            </a:r>
            <a:r>
              <a:rPr lang="it-IT" sz="3600" b="1" baseline="30000" dirty="0">
                <a:latin typeface="Apple Casual"/>
                <a:cs typeface="Apple Casual"/>
              </a:rPr>
              <a:t> </a:t>
            </a:r>
            <a:r>
              <a:rPr lang="it-IT" sz="3600" b="1" dirty="0" smtClean="0">
                <a:latin typeface="Apple Casual"/>
                <a:cs typeface="Apple Casual"/>
              </a:rPr>
              <a:t>                        </a:t>
            </a:r>
            <a:r>
              <a:rPr lang="it-IT" sz="3600" b="1" baseline="30000" dirty="0" smtClean="0">
                <a:latin typeface="Apple Casual"/>
                <a:cs typeface="Apple Casual"/>
              </a:rPr>
              <a:t> DECISIONI</a:t>
            </a:r>
            <a:endParaRPr lang="it-IT" sz="3600" dirty="0">
              <a:latin typeface="Apple Casual"/>
              <a:cs typeface="Apple Casual"/>
            </a:endParaRPr>
          </a:p>
        </p:txBody>
      </p:sp>
      <p:cxnSp>
        <p:nvCxnSpPr>
          <p:cNvPr id="6" name="Connettore 7 5"/>
          <p:cNvCxnSpPr/>
          <p:nvPr/>
        </p:nvCxnSpPr>
        <p:spPr>
          <a:xfrm>
            <a:off x="2953250" y="4696299"/>
            <a:ext cx="3292874" cy="679339"/>
          </a:xfrm>
          <a:prstGeom prst="curvedConnector3">
            <a:avLst>
              <a:gd name="adj1" fmla="val 51345"/>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045025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43647" y="838975"/>
            <a:ext cx="8172823" cy="5112511"/>
          </a:xfrm>
          <a:prstGeom prst="rect">
            <a:avLst/>
          </a:prstGeom>
        </p:spPr>
        <p:txBody>
          <a:bodyPr wrap="square">
            <a:spAutoFit/>
          </a:bodyPr>
          <a:lstStyle/>
          <a:p>
            <a:pPr algn="ctr">
              <a:lnSpc>
                <a:spcPct val="150000"/>
              </a:lnSpc>
            </a:pPr>
            <a:r>
              <a:rPr lang="fi-FI" sz="4000" baseline="30000" dirty="0">
                <a:solidFill>
                  <a:srgbClr val="558ED5"/>
                </a:solidFill>
                <a:latin typeface="Apple Casual"/>
                <a:cs typeface="Apple Casual"/>
              </a:rPr>
              <a:t>...</a:t>
            </a:r>
            <a:r>
              <a:rPr lang="fi-FI" sz="4000" baseline="30000" dirty="0" err="1" smtClean="0">
                <a:solidFill>
                  <a:srgbClr val="558ED5"/>
                </a:solidFill>
                <a:latin typeface="Apple Casual"/>
                <a:cs typeface="Apple Casual"/>
              </a:rPr>
              <a:t>cosa</a:t>
            </a:r>
            <a:r>
              <a:rPr lang="fi-FI" sz="4000" baseline="30000" dirty="0" smtClean="0">
                <a:solidFill>
                  <a:srgbClr val="558ED5"/>
                </a:solidFill>
                <a:latin typeface="Apple Casual"/>
                <a:cs typeface="Apple Casual"/>
              </a:rPr>
              <a:t> </a:t>
            </a:r>
            <a:r>
              <a:rPr lang="fi-FI" sz="4000" baseline="30000" dirty="0" err="1" smtClean="0">
                <a:solidFill>
                  <a:srgbClr val="558ED5"/>
                </a:solidFill>
                <a:latin typeface="Apple Casual"/>
                <a:cs typeface="Apple Casual"/>
              </a:rPr>
              <a:t>vuol</a:t>
            </a:r>
            <a:r>
              <a:rPr lang="fi-FI" sz="4000" baseline="30000" dirty="0" smtClean="0">
                <a:solidFill>
                  <a:srgbClr val="558ED5"/>
                </a:solidFill>
                <a:latin typeface="Apple Casual"/>
                <a:cs typeface="Apple Casual"/>
              </a:rPr>
              <a:t> </a:t>
            </a:r>
            <a:r>
              <a:rPr lang="fi-FI" sz="4000" baseline="30000" dirty="0" err="1">
                <a:solidFill>
                  <a:srgbClr val="558ED5"/>
                </a:solidFill>
                <a:latin typeface="Apple Casual"/>
                <a:cs typeface="Apple Casual"/>
              </a:rPr>
              <a:t>dire</a:t>
            </a:r>
            <a:r>
              <a:rPr lang="fi-FI" sz="4000" baseline="30000" dirty="0">
                <a:solidFill>
                  <a:srgbClr val="558ED5"/>
                </a:solidFill>
                <a:latin typeface="Apple Casual"/>
                <a:cs typeface="Apple Casual"/>
              </a:rPr>
              <a:t> ‘</a:t>
            </a:r>
            <a:r>
              <a:rPr lang="fi-FI" sz="4000" baseline="30000" dirty="0" err="1">
                <a:solidFill>
                  <a:srgbClr val="558ED5"/>
                </a:solidFill>
                <a:latin typeface="Apple Casual"/>
                <a:cs typeface="Apple Casual"/>
              </a:rPr>
              <a:t>utile</a:t>
            </a:r>
            <a:r>
              <a:rPr lang="fi-FI" sz="4000" baseline="30000" dirty="0">
                <a:solidFill>
                  <a:srgbClr val="558ED5"/>
                </a:solidFill>
                <a:latin typeface="Apple Casual"/>
                <a:cs typeface="Apple Casual"/>
              </a:rPr>
              <a:t>’</a:t>
            </a:r>
            <a:r>
              <a:rPr lang="fi-FI" sz="4000" baseline="30000" dirty="0" smtClean="0">
                <a:solidFill>
                  <a:srgbClr val="558ED5"/>
                </a:solidFill>
                <a:latin typeface="Apple Casual"/>
                <a:cs typeface="Apple Casual"/>
              </a:rPr>
              <a:t>?</a:t>
            </a:r>
          </a:p>
          <a:p>
            <a:pPr>
              <a:lnSpc>
                <a:spcPct val="150000"/>
              </a:lnSpc>
            </a:pPr>
            <a:endParaRPr lang="fi-FI" sz="3200" baseline="30000" dirty="0">
              <a:latin typeface="Apple Casual"/>
              <a:cs typeface="Apple Casual"/>
            </a:endParaRPr>
          </a:p>
          <a:p>
            <a:pPr>
              <a:lnSpc>
                <a:spcPct val="150000"/>
              </a:lnSpc>
            </a:pPr>
            <a:endParaRPr lang="fi-FI" sz="3200" baseline="30000" dirty="0">
              <a:latin typeface="Apple Casual"/>
              <a:cs typeface="Apple Casual"/>
            </a:endParaRPr>
          </a:p>
          <a:p>
            <a:pPr>
              <a:lnSpc>
                <a:spcPct val="150000"/>
              </a:lnSpc>
            </a:pPr>
            <a:r>
              <a:rPr lang="it-IT" sz="3200" baseline="30000" dirty="0" smtClean="0">
                <a:latin typeface="Apple Casual"/>
                <a:cs typeface="Apple Casual"/>
              </a:rPr>
              <a:t>1) Utile </a:t>
            </a:r>
            <a:r>
              <a:rPr lang="it-IT" sz="3200" baseline="30000" dirty="0">
                <a:latin typeface="Apple Casual"/>
                <a:cs typeface="Apple Casual"/>
              </a:rPr>
              <a:t>perché viene usata in molte pratiche quotidiane: i soldi, gli spostamenti</a:t>
            </a:r>
            <a:r>
              <a:rPr lang="it-IT" sz="3200" baseline="30000" dirty="0" smtClean="0">
                <a:latin typeface="Apple Casual"/>
                <a:cs typeface="Apple Casual"/>
              </a:rPr>
              <a:t>, (</a:t>
            </a:r>
            <a:r>
              <a:rPr lang="it-IT" sz="3200" baseline="30000" dirty="0">
                <a:latin typeface="Apple Casual"/>
                <a:cs typeface="Apple Casual"/>
              </a:rPr>
              <a:t>valore strumentale</a:t>
            </a:r>
            <a:r>
              <a:rPr lang="it-IT" sz="3200" baseline="30000" dirty="0" smtClean="0">
                <a:latin typeface="Apple Casual"/>
                <a:cs typeface="Apple Casual"/>
              </a:rPr>
              <a:t>);</a:t>
            </a:r>
            <a:endParaRPr lang="it-IT" sz="3200" baseline="30000" dirty="0">
              <a:latin typeface="Apple Casual"/>
              <a:cs typeface="Apple Casual"/>
            </a:endParaRPr>
          </a:p>
          <a:p>
            <a:pPr>
              <a:lnSpc>
                <a:spcPct val="150000"/>
              </a:lnSpc>
            </a:pPr>
            <a:r>
              <a:rPr lang="it-IT" sz="3200" baseline="30000" dirty="0" smtClean="0">
                <a:latin typeface="Apple Casual"/>
                <a:cs typeface="Apple Casual"/>
              </a:rPr>
              <a:t>2)</a:t>
            </a:r>
            <a:r>
              <a:rPr lang="it-IT" sz="3200" dirty="0" smtClean="0">
                <a:latin typeface="Apple Casual"/>
                <a:cs typeface="Apple Casual"/>
              </a:rPr>
              <a:t> </a:t>
            </a:r>
            <a:r>
              <a:rPr lang="it-IT" sz="3200" baseline="30000" dirty="0" smtClean="0">
                <a:latin typeface="Apple Casual"/>
                <a:cs typeface="Apple Casual"/>
              </a:rPr>
              <a:t>Utile perché </a:t>
            </a:r>
            <a:r>
              <a:rPr lang="it-IT" sz="3200" baseline="30000" dirty="0">
                <a:latin typeface="Apple Casual"/>
                <a:cs typeface="Apple Casual"/>
              </a:rPr>
              <a:t>sviluppa le risorse cognitive dell’allievo (valore formativo</a:t>
            </a:r>
            <a:r>
              <a:rPr lang="it-IT" sz="3200" baseline="30000" dirty="0" smtClean="0">
                <a:latin typeface="Apple Casual"/>
                <a:cs typeface="Apple Casual"/>
              </a:rPr>
              <a:t>);</a:t>
            </a:r>
            <a:endParaRPr lang="it-IT" sz="3200" baseline="30000" dirty="0">
              <a:latin typeface="Apple Casual"/>
              <a:cs typeface="Apple Casual"/>
            </a:endParaRPr>
          </a:p>
          <a:p>
            <a:pPr>
              <a:lnSpc>
                <a:spcPct val="150000"/>
              </a:lnSpc>
            </a:pPr>
            <a:r>
              <a:rPr lang="it-IT" sz="3200" baseline="30000" dirty="0" smtClean="0">
                <a:latin typeface="Apple Casual"/>
                <a:cs typeface="Apple Casual"/>
              </a:rPr>
              <a:t>3)</a:t>
            </a:r>
            <a:r>
              <a:rPr lang="it-IT" sz="3200" dirty="0" smtClean="0">
                <a:latin typeface="Apple Casual"/>
                <a:cs typeface="Apple Casual"/>
              </a:rPr>
              <a:t> </a:t>
            </a:r>
            <a:r>
              <a:rPr lang="it-IT" sz="3200" baseline="30000" dirty="0" smtClean="0">
                <a:latin typeface="Apple Casual"/>
                <a:cs typeface="Apple Casual"/>
              </a:rPr>
              <a:t>Utile </a:t>
            </a:r>
            <a:r>
              <a:rPr lang="it-IT" sz="3200" baseline="30000" dirty="0">
                <a:latin typeface="Apple Casual"/>
                <a:cs typeface="Apple Casual"/>
              </a:rPr>
              <a:t>perché attraverso tale attività si favorisce l’integrazione dell’allievo in classe</a:t>
            </a:r>
            <a:endParaRPr lang="it-IT" sz="3200" dirty="0">
              <a:latin typeface="Apple Casual"/>
              <a:cs typeface="Apple Casual"/>
            </a:endParaRPr>
          </a:p>
        </p:txBody>
      </p:sp>
    </p:spTree>
    <p:extLst>
      <p:ext uri="{BB962C8B-B14F-4D97-AF65-F5344CB8AC3E}">
        <p14:creationId xmlns:p14="http://schemas.microsoft.com/office/powerpoint/2010/main" val="1329972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arrotondato 1"/>
          <p:cNvSpPr/>
          <p:nvPr/>
        </p:nvSpPr>
        <p:spPr>
          <a:xfrm>
            <a:off x="648448" y="403412"/>
            <a:ext cx="5259294" cy="144929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400" dirty="0" smtClean="0">
                <a:latin typeface="Apple Casual"/>
                <a:cs typeface="Apple Casual"/>
              </a:rPr>
              <a:t>CONQUISTA DELL’AUTONOMIA</a:t>
            </a:r>
            <a:endParaRPr lang="it-IT" sz="2400" dirty="0">
              <a:latin typeface="Apple Casual"/>
              <a:cs typeface="Apple Casual"/>
            </a:endParaRPr>
          </a:p>
        </p:txBody>
      </p:sp>
      <p:sp>
        <p:nvSpPr>
          <p:cNvPr id="3" name="Rettangolo arrotondato 2"/>
          <p:cNvSpPr/>
          <p:nvPr/>
        </p:nvSpPr>
        <p:spPr>
          <a:xfrm>
            <a:off x="3514166" y="2453342"/>
            <a:ext cx="5259294" cy="144929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400" dirty="0" smtClean="0">
                <a:latin typeface="Apple Casual"/>
                <a:cs typeface="Apple Casual"/>
              </a:rPr>
              <a:t>CRESCITA DELLA PERSONA</a:t>
            </a:r>
            <a:endParaRPr lang="it-IT" sz="2400" dirty="0">
              <a:latin typeface="Apple Casual"/>
              <a:cs typeface="Apple Casual"/>
            </a:endParaRPr>
          </a:p>
        </p:txBody>
      </p:sp>
      <p:sp>
        <p:nvSpPr>
          <p:cNvPr id="4" name="Rettangolo arrotondato 3"/>
          <p:cNvSpPr/>
          <p:nvPr/>
        </p:nvSpPr>
        <p:spPr>
          <a:xfrm>
            <a:off x="648448" y="4592916"/>
            <a:ext cx="5259294" cy="144929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2400" dirty="0" smtClean="0">
                <a:latin typeface="Apple Casual"/>
                <a:cs typeface="Apple Casual"/>
              </a:rPr>
              <a:t>INCLUSIONE </a:t>
            </a:r>
            <a:r>
              <a:rPr lang="it-IT" sz="2400" dirty="0" smtClean="0">
                <a:latin typeface="Apple Casual"/>
                <a:cs typeface="Apple Casual"/>
              </a:rPr>
              <a:t>SOCIALE</a:t>
            </a:r>
            <a:endParaRPr lang="it-IT" sz="2400" dirty="0">
              <a:latin typeface="Apple Casual"/>
              <a:cs typeface="Apple Casual"/>
            </a:endParaRPr>
          </a:p>
        </p:txBody>
      </p:sp>
      <p:sp>
        <p:nvSpPr>
          <p:cNvPr id="5" name="Freccia ad arco 4"/>
          <p:cNvSpPr/>
          <p:nvPr/>
        </p:nvSpPr>
        <p:spPr>
          <a:xfrm>
            <a:off x="1255059" y="2091764"/>
            <a:ext cx="1673412" cy="1810871"/>
          </a:xfrm>
          <a:prstGeom prst="circular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6" name="Freccia ad arco 5"/>
          <p:cNvSpPr/>
          <p:nvPr/>
        </p:nvSpPr>
        <p:spPr>
          <a:xfrm rot="10800000">
            <a:off x="1255059" y="2244165"/>
            <a:ext cx="1673412" cy="1810871"/>
          </a:xfrm>
          <a:prstGeom prst="circular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3400191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21495" y="162450"/>
            <a:ext cx="8697320" cy="6001643"/>
          </a:xfrm>
          <a:prstGeom prst="rect">
            <a:avLst/>
          </a:prstGeom>
          <a:noFill/>
        </p:spPr>
        <p:txBody>
          <a:bodyPr wrap="square" rtlCol="0">
            <a:spAutoFit/>
          </a:bodyPr>
          <a:lstStyle/>
          <a:p>
            <a:pPr algn="ctr"/>
            <a:r>
              <a:rPr lang="it-IT" sz="2400" b="1" dirty="0" smtClean="0">
                <a:solidFill>
                  <a:srgbClr val="558ED5"/>
                </a:solidFill>
                <a:latin typeface="Apple Casual"/>
                <a:cs typeface="Apple Casual"/>
              </a:rPr>
              <a:t>QUALE MATEMATICA </a:t>
            </a:r>
            <a:r>
              <a:rPr lang="it-IT" sz="2400" b="1" dirty="0">
                <a:solidFill>
                  <a:srgbClr val="558ED5"/>
                </a:solidFill>
                <a:latin typeface="Apple Casual"/>
                <a:cs typeface="Apple Casual"/>
              </a:rPr>
              <a:t>?</a:t>
            </a:r>
          </a:p>
          <a:p>
            <a:pPr algn="ctr"/>
            <a:endParaRPr lang="it-IT" sz="2000" dirty="0" smtClean="0">
              <a:latin typeface="Apple Casual"/>
              <a:cs typeface="Apple Casual"/>
            </a:endParaRPr>
          </a:p>
          <a:p>
            <a:pPr algn="just"/>
            <a:r>
              <a:rPr lang="it-IT" sz="2000" dirty="0" smtClean="0">
                <a:latin typeface="Apple Casual"/>
                <a:cs typeface="Apple Casual"/>
              </a:rPr>
              <a:t>￼</a:t>
            </a:r>
            <a:r>
              <a:rPr lang="it-IT" sz="2000" dirty="0">
                <a:latin typeface="Apple Casual"/>
                <a:cs typeface="Apple Casual"/>
              </a:rPr>
              <a:t>￼￼￼￼L’avventura della matematica come scienza del numero della misura della logica e dei problemi </a:t>
            </a:r>
            <a:r>
              <a:rPr lang="it-IT" sz="2000" dirty="0" smtClean="0">
                <a:latin typeface="Apple Casual"/>
                <a:cs typeface="Apple Casual"/>
              </a:rPr>
              <a:t>pu</a:t>
            </a:r>
            <a:r>
              <a:rPr lang="it-IT" sz="2000" dirty="0">
                <a:latin typeface="Apple Casual"/>
                <a:cs typeface="Apple Casual"/>
              </a:rPr>
              <a:t>ò</a:t>
            </a:r>
            <a:r>
              <a:rPr lang="it-IT" sz="2000" dirty="0" smtClean="0">
                <a:latin typeface="Apple Casual"/>
                <a:cs typeface="Apple Casual"/>
              </a:rPr>
              <a:t> </a:t>
            </a:r>
            <a:r>
              <a:rPr lang="it-IT" sz="2000" dirty="0">
                <a:latin typeface="Apple Casual"/>
                <a:cs typeface="Apple Casual"/>
              </a:rPr>
              <a:t>diventare una affascinante metafora del fare e del pensare nella </a:t>
            </a:r>
            <a:r>
              <a:rPr lang="it-IT" sz="2000" dirty="0" smtClean="0">
                <a:latin typeface="Apple Casual"/>
                <a:cs typeface="Apple Casual"/>
              </a:rPr>
              <a:t>scuola secondaria di primo grado </a:t>
            </a:r>
            <a:r>
              <a:rPr lang="it-IT" sz="2000" dirty="0">
                <a:latin typeface="Apple Casual"/>
                <a:cs typeface="Apple Casual"/>
              </a:rPr>
              <a:t>e insieme </a:t>
            </a:r>
            <a:r>
              <a:rPr lang="it-IT" sz="2000" dirty="0" smtClean="0">
                <a:latin typeface="Apple Casual"/>
                <a:cs typeface="Apple Casual"/>
              </a:rPr>
              <a:t>alle altre discipline </a:t>
            </a:r>
            <a:r>
              <a:rPr lang="it-IT" sz="2000" dirty="0">
                <a:latin typeface="Apple Casual"/>
                <a:cs typeface="Apple Casual"/>
              </a:rPr>
              <a:t>e in stretta relazione con essi fare proposte finalizzate alla costruzione </a:t>
            </a:r>
            <a:r>
              <a:rPr lang="it-IT" sz="2000" dirty="0" smtClean="0">
                <a:latin typeface="Apple Casual"/>
                <a:cs typeface="Apple Casual"/>
              </a:rPr>
              <a:t>dei </a:t>
            </a:r>
            <a:r>
              <a:rPr lang="it-IT" sz="2000" dirty="0" err="1" smtClean="0">
                <a:latin typeface="Apple Casual"/>
                <a:cs typeface="Apple Casual"/>
              </a:rPr>
              <a:t>saperi</a:t>
            </a:r>
            <a:r>
              <a:rPr lang="it-IT" sz="2000" dirty="0" smtClean="0">
                <a:latin typeface="Apple Casual"/>
                <a:cs typeface="Apple Casual"/>
              </a:rPr>
              <a:t> </a:t>
            </a:r>
            <a:r>
              <a:rPr lang="it-IT" sz="2000" dirty="0">
                <a:latin typeface="Apple Casual"/>
                <a:cs typeface="Apple Casual"/>
              </a:rPr>
              <a:t>dei </a:t>
            </a:r>
            <a:r>
              <a:rPr lang="it-IT" sz="2000" dirty="0" smtClean="0">
                <a:latin typeface="Apple Casual"/>
                <a:cs typeface="Apple Casual"/>
              </a:rPr>
              <a:t>ragazzi </a:t>
            </a:r>
            <a:r>
              <a:rPr lang="it-IT" sz="2000" dirty="0">
                <a:latin typeface="Apple Casual"/>
                <a:cs typeface="Apple Casual"/>
              </a:rPr>
              <a:t>intervenendo attivamente su competenze trasversali quali</a:t>
            </a:r>
            <a:r>
              <a:rPr lang="it-IT" sz="2000" dirty="0" smtClean="0">
                <a:latin typeface="Apple Casual"/>
                <a:cs typeface="Apple Casual"/>
              </a:rPr>
              <a:t>:</a:t>
            </a:r>
          </a:p>
          <a:p>
            <a:pPr algn="just"/>
            <a:endParaRPr lang="it-IT" sz="2000" dirty="0" smtClean="0">
              <a:latin typeface="Apple Casual"/>
              <a:cs typeface="Apple Casual"/>
            </a:endParaRPr>
          </a:p>
          <a:p>
            <a:pPr algn="just"/>
            <a:r>
              <a:rPr lang="it-IT" sz="2000" dirty="0" smtClean="0">
                <a:latin typeface="Apple Casual"/>
                <a:cs typeface="Apple Casual"/>
              </a:rPr>
              <a:t>• </a:t>
            </a:r>
            <a:r>
              <a:rPr lang="it-IT" sz="2000" dirty="0">
                <a:latin typeface="Apple Casual"/>
                <a:cs typeface="Apple Casual"/>
              </a:rPr>
              <a:t>Conoscere, manipolare, interpretare i simboli per rappresentare </a:t>
            </a:r>
            <a:r>
              <a:rPr lang="it-IT" sz="2000" dirty="0" smtClean="0">
                <a:latin typeface="Apple Casual"/>
                <a:cs typeface="Apple Casual"/>
              </a:rPr>
              <a:t>significati;</a:t>
            </a:r>
            <a:endParaRPr lang="it-IT" sz="2000" dirty="0">
              <a:latin typeface="Apple Casual"/>
              <a:cs typeface="Apple Casual"/>
            </a:endParaRPr>
          </a:p>
          <a:p>
            <a:pPr algn="just"/>
            <a:r>
              <a:rPr lang="it-IT" sz="2000" dirty="0">
                <a:latin typeface="Apple Casual"/>
                <a:cs typeface="Apple Casual"/>
              </a:rPr>
              <a:t>• Esprimersi verbalmente per pensare, comunicare, condividere (</a:t>
            </a:r>
            <a:r>
              <a:rPr lang="it-IT" sz="2000" dirty="0" smtClean="0">
                <a:latin typeface="Apple Casual"/>
                <a:cs typeface="Apple Casual"/>
              </a:rPr>
              <a:t>identit</a:t>
            </a:r>
            <a:r>
              <a:rPr lang="it-IT" sz="2000" dirty="0">
                <a:latin typeface="Apple Casual"/>
                <a:cs typeface="Apple Casual"/>
              </a:rPr>
              <a:t>à</a:t>
            </a:r>
            <a:r>
              <a:rPr lang="it-IT" sz="2000" dirty="0" smtClean="0">
                <a:latin typeface="Apple Casual"/>
                <a:cs typeface="Apple Casual"/>
              </a:rPr>
              <a:t>);</a:t>
            </a:r>
            <a:endParaRPr lang="it-IT" sz="2000" dirty="0">
              <a:latin typeface="Apple Casual"/>
              <a:cs typeface="Apple Casual"/>
            </a:endParaRPr>
          </a:p>
          <a:p>
            <a:pPr algn="just"/>
            <a:r>
              <a:rPr lang="it-IT" sz="2000" dirty="0">
                <a:latin typeface="Apple Casual"/>
                <a:cs typeface="Apple Casual"/>
              </a:rPr>
              <a:t>• Percepire il punto di vista degli altri in relazione al proprio, nelle azioni e nelle comunicazioni (</a:t>
            </a:r>
            <a:r>
              <a:rPr lang="it-IT" sz="2000" dirty="0" smtClean="0">
                <a:latin typeface="Apple Casual"/>
                <a:cs typeface="Apple Casual"/>
              </a:rPr>
              <a:t>identità </a:t>
            </a:r>
            <a:r>
              <a:rPr lang="it-IT" sz="2000" dirty="0">
                <a:latin typeface="Apple Casual"/>
                <a:cs typeface="Apple Casual"/>
              </a:rPr>
              <a:t>e cittadinanza</a:t>
            </a:r>
            <a:r>
              <a:rPr lang="it-IT" sz="2000" dirty="0" smtClean="0">
                <a:latin typeface="Apple Casual"/>
                <a:cs typeface="Apple Casual"/>
              </a:rPr>
              <a:t>);</a:t>
            </a:r>
            <a:endParaRPr lang="it-IT" sz="2000" dirty="0">
              <a:latin typeface="Apple Casual"/>
              <a:cs typeface="Apple Casual"/>
            </a:endParaRPr>
          </a:p>
          <a:p>
            <a:pPr algn="just"/>
            <a:r>
              <a:rPr lang="it-IT" sz="2000" dirty="0">
                <a:latin typeface="Apple Casual"/>
                <a:cs typeface="Apple Casual"/>
              </a:rPr>
              <a:t>• Porre domande, fare ipotesi, prevedere, anticipare, progettare (competenza</a:t>
            </a:r>
            <a:r>
              <a:rPr lang="it-IT" sz="2000" dirty="0" smtClean="0">
                <a:latin typeface="Apple Casual"/>
                <a:cs typeface="Apple Casual"/>
              </a:rPr>
              <a:t>);</a:t>
            </a:r>
            <a:endParaRPr lang="it-IT" sz="2000" dirty="0">
              <a:latin typeface="Apple Casual"/>
              <a:cs typeface="Apple Casual"/>
            </a:endParaRPr>
          </a:p>
          <a:p>
            <a:pPr algn="just"/>
            <a:r>
              <a:rPr lang="it-IT" sz="2000" dirty="0">
                <a:latin typeface="Apple Casual"/>
                <a:cs typeface="Apple Casual"/>
              </a:rPr>
              <a:t>• Osservare, organizzare, ordinare le cose e le </a:t>
            </a:r>
            <a:r>
              <a:rPr lang="it-IT" sz="2000" dirty="0" smtClean="0">
                <a:latin typeface="Apple Casual"/>
                <a:cs typeface="Apple Casual"/>
              </a:rPr>
              <a:t>esperienze;</a:t>
            </a:r>
            <a:endParaRPr lang="it-IT" sz="2000" dirty="0">
              <a:latin typeface="Apple Casual"/>
              <a:cs typeface="Apple Casual"/>
            </a:endParaRPr>
          </a:p>
          <a:p>
            <a:pPr algn="just"/>
            <a:r>
              <a:rPr lang="it-IT" sz="2000" dirty="0">
                <a:latin typeface="Apple Casual"/>
                <a:cs typeface="Apple Casual"/>
              </a:rPr>
              <a:t>• Interagire con lo spazio in modo consapevole potenziando abilità percettive e motorie (autonomia</a:t>
            </a:r>
            <a:r>
              <a:rPr lang="it-IT" sz="2000" dirty="0" smtClean="0">
                <a:latin typeface="Apple Casual"/>
                <a:cs typeface="Apple Casual"/>
              </a:rPr>
              <a:t>);</a:t>
            </a:r>
            <a:endParaRPr lang="it-IT" sz="2000" dirty="0">
              <a:latin typeface="Apple Casual"/>
              <a:cs typeface="Apple Casual"/>
            </a:endParaRPr>
          </a:p>
        </p:txBody>
      </p:sp>
    </p:spTree>
    <p:extLst>
      <p:ext uri="{BB962C8B-B14F-4D97-AF65-F5344CB8AC3E}">
        <p14:creationId xmlns:p14="http://schemas.microsoft.com/office/powerpoint/2010/main" val="1375647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80560" y="649802"/>
            <a:ext cx="8505358" cy="5601532"/>
          </a:xfrm>
          <a:prstGeom prst="rect">
            <a:avLst/>
          </a:prstGeom>
          <a:noFill/>
        </p:spPr>
        <p:txBody>
          <a:bodyPr wrap="square" rtlCol="0">
            <a:spAutoFit/>
          </a:bodyPr>
          <a:lstStyle/>
          <a:p>
            <a:pPr>
              <a:lnSpc>
                <a:spcPct val="150000"/>
              </a:lnSpc>
            </a:pPr>
            <a:r>
              <a:rPr lang="it-IT" sz="2400" dirty="0">
                <a:latin typeface="Apple Casual"/>
                <a:cs typeface="Apple Casual"/>
              </a:rPr>
              <a:t>I centri di </a:t>
            </a:r>
            <a:r>
              <a:rPr lang="it-IT" sz="2400" dirty="0" smtClean="0">
                <a:latin typeface="Apple Casual"/>
                <a:cs typeface="Apple Casual"/>
              </a:rPr>
              <a:t>attenzione, </a:t>
            </a:r>
            <a:r>
              <a:rPr lang="it-IT" sz="2400" dirty="0">
                <a:latin typeface="Apple Casual"/>
                <a:cs typeface="Apple Casual"/>
              </a:rPr>
              <a:t>che </a:t>
            </a:r>
            <a:r>
              <a:rPr lang="it-IT" sz="2400" dirty="0" smtClean="0">
                <a:latin typeface="Apple Casual"/>
                <a:cs typeface="Apple Casual"/>
              </a:rPr>
              <a:t>questa disciplina sollecita, </a:t>
            </a:r>
            <a:r>
              <a:rPr lang="it-IT" sz="2400" dirty="0">
                <a:latin typeface="Apple Casual"/>
                <a:cs typeface="Apple Casual"/>
              </a:rPr>
              <a:t>sono molteplici e a </a:t>
            </a:r>
            <a:r>
              <a:rPr lang="it-IT" sz="2400" dirty="0" smtClean="0">
                <a:latin typeface="Apple Casual"/>
                <a:cs typeface="Apple Casual"/>
              </a:rPr>
              <a:t>più </a:t>
            </a:r>
            <a:r>
              <a:rPr lang="it-IT" sz="2400" dirty="0">
                <a:latin typeface="Apple Casual"/>
                <a:cs typeface="Apple Casual"/>
              </a:rPr>
              <a:t>dimensioni, in modo particolare riconducibili a</a:t>
            </a:r>
            <a:r>
              <a:rPr lang="it-IT" sz="2400" dirty="0" smtClean="0">
                <a:latin typeface="Apple Casual"/>
                <a:cs typeface="Apple Casual"/>
              </a:rPr>
              <a:t>:</a:t>
            </a:r>
          </a:p>
          <a:p>
            <a:pPr>
              <a:lnSpc>
                <a:spcPct val="150000"/>
              </a:lnSpc>
            </a:pPr>
            <a:endParaRPr lang="it-IT" sz="2400" dirty="0">
              <a:latin typeface="Apple Casual"/>
              <a:cs typeface="Apple Casual"/>
            </a:endParaRPr>
          </a:p>
          <a:p>
            <a:pPr>
              <a:lnSpc>
                <a:spcPct val="150000"/>
              </a:lnSpc>
            </a:pPr>
            <a:r>
              <a:rPr lang="it-IT" sz="2400" dirty="0" smtClean="0">
                <a:latin typeface="Apple Casual"/>
                <a:cs typeface="Apple Casual"/>
              </a:rPr>
              <a:t>1) la </a:t>
            </a:r>
            <a:r>
              <a:rPr lang="it-IT" sz="2400" dirty="0">
                <a:latin typeface="Apple Casual"/>
                <a:cs typeface="Apple Casual"/>
              </a:rPr>
              <a:t>percezione della spazio e la sua </a:t>
            </a:r>
            <a:r>
              <a:rPr lang="it-IT" sz="2400" dirty="0" smtClean="0">
                <a:latin typeface="Apple Casual"/>
                <a:cs typeface="Apple Casual"/>
              </a:rPr>
              <a:t>rappresentazione;</a:t>
            </a:r>
          </a:p>
          <a:p>
            <a:pPr>
              <a:lnSpc>
                <a:spcPct val="150000"/>
              </a:lnSpc>
            </a:pPr>
            <a:endParaRPr lang="it-IT" sz="2400" dirty="0">
              <a:latin typeface="Apple Casual"/>
              <a:cs typeface="Apple Casual"/>
            </a:endParaRPr>
          </a:p>
          <a:p>
            <a:pPr>
              <a:lnSpc>
                <a:spcPct val="150000"/>
              </a:lnSpc>
            </a:pPr>
            <a:r>
              <a:rPr lang="it-IT" sz="2400" dirty="0" smtClean="0">
                <a:latin typeface="Apple Casual"/>
                <a:cs typeface="Apple Casual"/>
              </a:rPr>
              <a:t>2) l’approccio </a:t>
            </a:r>
            <a:r>
              <a:rPr lang="it-IT" sz="2400" dirty="0">
                <a:latin typeface="Apple Casual"/>
                <a:cs typeface="Apple Casual"/>
              </a:rPr>
              <a:t>al numero come segno e strumento per interpretare la </a:t>
            </a:r>
            <a:r>
              <a:rPr lang="it-IT" sz="2400" dirty="0" smtClean="0">
                <a:latin typeface="Apple Casual"/>
                <a:cs typeface="Apple Casual"/>
              </a:rPr>
              <a:t>realtà </a:t>
            </a:r>
            <a:r>
              <a:rPr lang="it-IT" sz="2400" dirty="0">
                <a:latin typeface="Apple Casual"/>
                <a:cs typeface="Apple Casual"/>
              </a:rPr>
              <a:t>e interagire con </a:t>
            </a:r>
            <a:r>
              <a:rPr lang="it-IT" sz="2400" dirty="0" smtClean="0">
                <a:latin typeface="Apple Casual"/>
                <a:cs typeface="Apple Casual"/>
              </a:rPr>
              <a:t>essa;</a:t>
            </a:r>
          </a:p>
          <a:p>
            <a:pPr>
              <a:lnSpc>
                <a:spcPct val="150000"/>
              </a:lnSpc>
            </a:pPr>
            <a:endParaRPr lang="it-IT" sz="2400" dirty="0">
              <a:latin typeface="Apple Casual"/>
              <a:cs typeface="Apple Casual"/>
            </a:endParaRPr>
          </a:p>
          <a:p>
            <a:pPr>
              <a:lnSpc>
                <a:spcPct val="150000"/>
              </a:lnSpc>
            </a:pPr>
            <a:r>
              <a:rPr lang="it-IT" sz="2400" dirty="0" smtClean="0">
                <a:latin typeface="Apple Casual"/>
                <a:cs typeface="Apple Casual"/>
              </a:rPr>
              <a:t>3) l’esperienza </a:t>
            </a:r>
            <a:r>
              <a:rPr lang="it-IT" sz="2400" dirty="0">
                <a:latin typeface="Apple Casual"/>
                <a:cs typeface="Apple Casual"/>
              </a:rPr>
              <a:t>della misura dell’ordine e della relazione.</a:t>
            </a:r>
          </a:p>
        </p:txBody>
      </p:sp>
    </p:spTree>
    <p:extLst>
      <p:ext uri="{BB962C8B-B14F-4D97-AF65-F5344CB8AC3E}">
        <p14:creationId xmlns:p14="http://schemas.microsoft.com/office/powerpoint/2010/main" val="34021341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65792" y="1472722"/>
            <a:ext cx="8726854" cy="3385542"/>
          </a:xfrm>
          <a:prstGeom prst="rect">
            <a:avLst/>
          </a:prstGeom>
          <a:noFill/>
        </p:spPr>
        <p:txBody>
          <a:bodyPr wrap="square" rtlCol="0">
            <a:spAutoFit/>
          </a:bodyPr>
          <a:lstStyle/>
          <a:p>
            <a:pPr algn="just">
              <a:lnSpc>
                <a:spcPct val="150000"/>
              </a:lnSpc>
            </a:pPr>
            <a:r>
              <a:rPr lang="it-IT" sz="2400" dirty="0">
                <a:latin typeface="Apple Casual"/>
                <a:cs typeface="Apple Casual"/>
              </a:rPr>
              <a:t>Il bambino </a:t>
            </a:r>
            <a:r>
              <a:rPr lang="it-IT" sz="2400" dirty="0" smtClean="0">
                <a:latin typeface="Apple Casual"/>
                <a:cs typeface="Apple Casual"/>
              </a:rPr>
              <a:t>già </a:t>
            </a:r>
            <a:r>
              <a:rPr lang="it-IT" sz="2400" dirty="0">
                <a:latin typeface="Apple Casual"/>
                <a:cs typeface="Apple Casual"/>
              </a:rPr>
              <a:t>da molto piccolo ha intuizioni e sollecitazioni rispetto alla </a:t>
            </a:r>
            <a:r>
              <a:rPr lang="it-IT" sz="2400" dirty="0" smtClean="0">
                <a:latin typeface="Apple Casual"/>
                <a:cs typeface="Apple Casual"/>
              </a:rPr>
              <a:t>quantità, </a:t>
            </a:r>
            <a:r>
              <a:rPr lang="it-IT" sz="2400" dirty="0">
                <a:latin typeface="Apple Casual"/>
                <a:cs typeface="Apple Casual"/>
              </a:rPr>
              <a:t>all’idea di numero, alle forme e alle dimensioni, </a:t>
            </a:r>
            <a:r>
              <a:rPr lang="it-IT" sz="2400" dirty="0" smtClean="0">
                <a:latin typeface="Apple Casual"/>
                <a:cs typeface="Apple Casual"/>
              </a:rPr>
              <a:t>all’esplorazione </a:t>
            </a:r>
            <a:r>
              <a:rPr lang="it-IT" sz="2400" dirty="0">
                <a:latin typeface="Apple Casual"/>
                <a:cs typeface="Apple Casual"/>
              </a:rPr>
              <a:t>dello spazio attraverso il movimento, all’uso di un linguaggio verbale e non verbale volto a dare spiegazioni, raccontare, chiedere e comunicare.</a:t>
            </a:r>
          </a:p>
        </p:txBody>
      </p:sp>
    </p:spTree>
    <p:extLst>
      <p:ext uri="{BB962C8B-B14F-4D97-AF65-F5344CB8AC3E}">
        <p14:creationId xmlns:p14="http://schemas.microsoft.com/office/powerpoint/2010/main" val="1724119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1495" y="163239"/>
            <a:ext cx="8697320" cy="6709528"/>
          </a:xfrm>
          <a:prstGeom prst="rect">
            <a:avLst/>
          </a:prstGeom>
          <a:noFill/>
        </p:spPr>
        <p:txBody>
          <a:bodyPr wrap="square" rtlCol="0">
            <a:spAutoFit/>
          </a:bodyPr>
          <a:lstStyle/>
          <a:p>
            <a:pPr algn="ctr">
              <a:lnSpc>
                <a:spcPct val="150000"/>
              </a:lnSpc>
            </a:pPr>
            <a:r>
              <a:rPr lang="it-IT" sz="2400" dirty="0">
                <a:solidFill>
                  <a:srgbClr val="558ED5"/>
                </a:solidFill>
                <a:latin typeface="Apple Casual"/>
                <a:cs typeface="Apple Casual"/>
              </a:rPr>
              <a:t>GIOCO ed </a:t>
            </a:r>
            <a:r>
              <a:rPr lang="it-IT" sz="2400" dirty="0" smtClean="0">
                <a:solidFill>
                  <a:srgbClr val="558ED5"/>
                </a:solidFill>
                <a:latin typeface="Apple Casual"/>
                <a:cs typeface="Apple Casual"/>
              </a:rPr>
              <a:t>ESPERIENZA</a:t>
            </a:r>
          </a:p>
          <a:p>
            <a:pPr algn="ctr">
              <a:lnSpc>
                <a:spcPct val="150000"/>
              </a:lnSpc>
            </a:pPr>
            <a:endParaRPr lang="it-IT" sz="1400" dirty="0" smtClean="0">
              <a:latin typeface="Apple Casual"/>
              <a:cs typeface="Apple Casual"/>
            </a:endParaRPr>
          </a:p>
          <a:p>
            <a:pPr algn="just">
              <a:lnSpc>
                <a:spcPct val="150000"/>
              </a:lnSpc>
            </a:pPr>
            <a:r>
              <a:rPr lang="it-IT" sz="2400" dirty="0" smtClean="0">
                <a:latin typeface="Apple Casual"/>
                <a:cs typeface="Apple Casual"/>
              </a:rPr>
              <a:t>￼</a:t>
            </a:r>
            <a:r>
              <a:rPr lang="it-IT" sz="2400" dirty="0">
                <a:latin typeface="Apple Casual"/>
                <a:cs typeface="Apple Casual"/>
              </a:rPr>
              <a:t>￼￼￼￼￼La parola chiave è esperienza: esperienze puramente motorie che si intrecciano costantemente con le percezioni visive e tattili e che offrono incessanti occasioni di conoscenza, sotto il costante ed attento coordinamento dell’insegnante.</a:t>
            </a:r>
          </a:p>
          <a:p>
            <a:pPr algn="just">
              <a:lnSpc>
                <a:spcPct val="150000"/>
              </a:lnSpc>
            </a:pPr>
            <a:r>
              <a:rPr lang="it-IT" sz="2400" dirty="0">
                <a:latin typeface="Apple Casual"/>
                <a:cs typeface="Apple Casual"/>
              </a:rPr>
              <a:t>Il “fare” nelle diverse situazioni, è sempre correlato con il porsi domande, con lo scoprire connessioni, con il provare strategie, con il darsi spiegazioni.</a:t>
            </a:r>
          </a:p>
          <a:p>
            <a:pPr algn="just">
              <a:lnSpc>
                <a:spcPct val="150000"/>
              </a:lnSpc>
            </a:pPr>
            <a:r>
              <a:rPr lang="it-IT" sz="2400" dirty="0">
                <a:latin typeface="Apple Casual"/>
                <a:cs typeface="Apple Casual"/>
              </a:rPr>
              <a:t>La matematica è una forma di conoscenza che si insinua in molte </a:t>
            </a:r>
            <a:r>
              <a:rPr lang="it-IT" sz="2400" dirty="0" smtClean="0">
                <a:latin typeface="Apple Casual"/>
                <a:cs typeface="Apple Casual"/>
              </a:rPr>
              <a:t>attività </a:t>
            </a:r>
            <a:r>
              <a:rPr lang="it-IT" sz="2400" dirty="0">
                <a:latin typeface="Apple Casual"/>
                <a:cs typeface="Apple Casual"/>
              </a:rPr>
              <a:t>e non deve essere vissuta come disciplina a se stante, estranea dal contesto reale.</a:t>
            </a:r>
          </a:p>
        </p:txBody>
      </p:sp>
    </p:spTree>
    <p:extLst>
      <p:ext uri="{BB962C8B-B14F-4D97-AF65-F5344CB8AC3E}">
        <p14:creationId xmlns:p14="http://schemas.microsoft.com/office/powerpoint/2010/main" val="3571676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95325" y="590729"/>
            <a:ext cx="8623490" cy="5786198"/>
          </a:xfrm>
          <a:prstGeom prst="rect">
            <a:avLst/>
          </a:prstGeom>
          <a:noFill/>
        </p:spPr>
        <p:txBody>
          <a:bodyPr wrap="square" rtlCol="0">
            <a:spAutoFit/>
          </a:bodyPr>
          <a:lstStyle/>
          <a:p>
            <a:pPr algn="ctr">
              <a:lnSpc>
                <a:spcPct val="150000"/>
              </a:lnSpc>
            </a:pPr>
            <a:r>
              <a:rPr lang="it-IT" sz="3200" dirty="0" smtClean="0">
                <a:solidFill>
                  <a:srgbClr val="558ED5"/>
                </a:solidFill>
                <a:latin typeface="Apple Casual"/>
                <a:cs typeface="Apple Casual"/>
              </a:rPr>
              <a:t>OBIETTIVI</a:t>
            </a:r>
          </a:p>
          <a:p>
            <a:pPr algn="ctr">
              <a:lnSpc>
                <a:spcPct val="150000"/>
              </a:lnSpc>
            </a:pPr>
            <a:endParaRPr lang="it-IT" sz="2400" dirty="0">
              <a:latin typeface="Apple Casual"/>
              <a:cs typeface="Apple Casual"/>
            </a:endParaRPr>
          </a:p>
          <a:p>
            <a:pPr algn="ctr">
              <a:lnSpc>
                <a:spcPct val="150000"/>
              </a:lnSpc>
            </a:pPr>
            <a:endParaRPr lang="it-IT" sz="2400" dirty="0">
              <a:latin typeface="Apple Casual"/>
              <a:cs typeface="Apple Casual"/>
            </a:endParaRPr>
          </a:p>
          <a:p>
            <a:pPr>
              <a:lnSpc>
                <a:spcPct val="150000"/>
              </a:lnSpc>
            </a:pPr>
            <a:r>
              <a:rPr lang="it-IT" sz="2400" dirty="0" smtClean="0">
                <a:latin typeface="Apple Casual"/>
                <a:cs typeface="Apple Casual"/>
              </a:rPr>
              <a:t>￼￼</a:t>
            </a:r>
            <a:r>
              <a:rPr lang="it-IT" sz="2400" dirty="0">
                <a:latin typeface="Apple Casual"/>
                <a:cs typeface="Apple Casual"/>
              </a:rPr>
              <a:t>￼</a:t>
            </a:r>
            <a:r>
              <a:rPr lang="it-IT" sz="2400" dirty="0" smtClean="0">
                <a:latin typeface="Apple Casual"/>
                <a:cs typeface="Apple Casual"/>
              </a:rPr>
              <a:t>￼- SUSCITARE </a:t>
            </a:r>
            <a:r>
              <a:rPr lang="it-IT" sz="2400" dirty="0">
                <a:latin typeface="Apple Casual"/>
                <a:cs typeface="Apple Casual"/>
              </a:rPr>
              <a:t>SIMPATIA nei riguardi della </a:t>
            </a:r>
            <a:r>
              <a:rPr lang="it-IT" sz="2400" dirty="0" smtClean="0">
                <a:latin typeface="Apple Casual"/>
                <a:cs typeface="Apple Casual"/>
              </a:rPr>
              <a:t>didattica della    matematica</a:t>
            </a:r>
          </a:p>
          <a:p>
            <a:pPr>
              <a:lnSpc>
                <a:spcPct val="150000"/>
              </a:lnSpc>
            </a:pPr>
            <a:endParaRPr lang="it-IT" sz="2400" dirty="0">
              <a:latin typeface="Apple Casual"/>
              <a:cs typeface="Apple Casual"/>
            </a:endParaRPr>
          </a:p>
          <a:p>
            <a:pPr marL="285750" indent="-285750">
              <a:lnSpc>
                <a:spcPct val="150000"/>
              </a:lnSpc>
              <a:buFontTx/>
              <a:buChar char="-"/>
            </a:pPr>
            <a:r>
              <a:rPr lang="it-IT" sz="2400" dirty="0" smtClean="0">
                <a:latin typeface="Apple Casual"/>
                <a:cs typeface="Apple Casual"/>
              </a:rPr>
              <a:t>FAVORIRE </a:t>
            </a:r>
            <a:r>
              <a:rPr lang="it-IT" sz="2400" dirty="0">
                <a:latin typeface="Apple Casual"/>
                <a:cs typeface="Apple Casual"/>
              </a:rPr>
              <a:t>LA CURIOSITA’ del mondo circostante per sviluppare una capacità </a:t>
            </a:r>
            <a:r>
              <a:rPr lang="it-IT" sz="2400" dirty="0" smtClean="0">
                <a:latin typeface="Apple Casual"/>
                <a:cs typeface="Apple Casual"/>
              </a:rPr>
              <a:t>critica</a:t>
            </a:r>
          </a:p>
          <a:p>
            <a:pPr marL="285750" indent="-285750">
              <a:lnSpc>
                <a:spcPct val="150000"/>
              </a:lnSpc>
              <a:buFontTx/>
              <a:buChar char="-"/>
            </a:pPr>
            <a:endParaRPr lang="it-IT" sz="2400" dirty="0" smtClean="0">
              <a:latin typeface="Apple Casual"/>
              <a:cs typeface="Apple Casual"/>
            </a:endParaRPr>
          </a:p>
          <a:p>
            <a:pPr marL="285750" indent="-285750">
              <a:lnSpc>
                <a:spcPct val="150000"/>
              </a:lnSpc>
              <a:buFontTx/>
              <a:buChar char="-"/>
            </a:pPr>
            <a:r>
              <a:rPr lang="it-IT" sz="2400" dirty="0" smtClean="0">
                <a:latin typeface="Apple Casual"/>
                <a:cs typeface="Apple Casual"/>
              </a:rPr>
              <a:t>LAVORARE CON NUMERI E GRANDEZZE</a:t>
            </a:r>
          </a:p>
        </p:txBody>
      </p:sp>
    </p:spTree>
    <p:extLst>
      <p:ext uri="{BB962C8B-B14F-4D97-AF65-F5344CB8AC3E}">
        <p14:creationId xmlns:p14="http://schemas.microsoft.com/office/powerpoint/2010/main" val="527370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026" y="285323"/>
            <a:ext cx="8726854" cy="6359689"/>
          </a:xfrm>
          <a:prstGeom prst="rect">
            <a:avLst/>
          </a:prstGeom>
          <a:noFill/>
        </p:spPr>
        <p:txBody>
          <a:bodyPr wrap="square" rtlCol="0">
            <a:spAutoFit/>
          </a:bodyPr>
          <a:lstStyle/>
          <a:p>
            <a:pPr algn="ctr">
              <a:lnSpc>
                <a:spcPct val="120000"/>
              </a:lnSpc>
            </a:pPr>
            <a:r>
              <a:rPr lang="it-IT" sz="3200" dirty="0">
                <a:solidFill>
                  <a:srgbClr val="558ED5"/>
                </a:solidFill>
                <a:latin typeface="Apple Casual"/>
                <a:cs typeface="Apple Casual"/>
              </a:rPr>
              <a:t>LE ESPERIENZE E IL </a:t>
            </a:r>
            <a:r>
              <a:rPr lang="it-IT" sz="3200" dirty="0" smtClean="0">
                <a:solidFill>
                  <a:srgbClr val="558ED5"/>
                </a:solidFill>
                <a:latin typeface="Apple Casual"/>
                <a:cs typeface="Apple Casual"/>
              </a:rPr>
              <a:t>LINGUAGGIO</a:t>
            </a:r>
          </a:p>
          <a:p>
            <a:pPr algn="ctr">
              <a:lnSpc>
                <a:spcPct val="120000"/>
              </a:lnSpc>
            </a:pPr>
            <a:endParaRPr lang="it-IT" sz="2200" dirty="0">
              <a:latin typeface="Apple Casual"/>
              <a:cs typeface="Apple Casual"/>
            </a:endParaRPr>
          </a:p>
          <a:p>
            <a:pPr algn="just">
              <a:lnSpc>
                <a:spcPct val="120000"/>
              </a:lnSpc>
            </a:pPr>
            <a:r>
              <a:rPr lang="it-IT" sz="2200" dirty="0" smtClean="0">
                <a:latin typeface="Apple Casual"/>
                <a:cs typeface="Apple Casual"/>
              </a:rPr>
              <a:t>￼</a:t>
            </a:r>
            <a:r>
              <a:rPr lang="it-IT" sz="2200" dirty="0">
                <a:latin typeface="Apple Casual"/>
                <a:cs typeface="Apple Casual"/>
              </a:rPr>
              <a:t>￼￼￼￼￼• </a:t>
            </a:r>
            <a:r>
              <a:rPr lang="it-IT" sz="2200" dirty="0" smtClean="0">
                <a:latin typeface="Apple Casual"/>
                <a:cs typeface="Apple Casual"/>
              </a:rPr>
              <a:t>L’attività ludica</a:t>
            </a:r>
            <a:r>
              <a:rPr lang="it-IT" sz="2200" dirty="0" smtClean="0">
                <a:latin typeface="Apple Casual"/>
                <a:cs typeface="Apple Casual"/>
              </a:rPr>
              <a:t> </a:t>
            </a:r>
            <a:r>
              <a:rPr lang="it-IT" sz="2200" dirty="0">
                <a:latin typeface="Apple Casual"/>
                <a:cs typeface="Apple Casual"/>
              </a:rPr>
              <a:t>rende le esperienze dei </a:t>
            </a:r>
            <a:r>
              <a:rPr lang="it-IT" sz="2200" dirty="0" smtClean="0">
                <a:latin typeface="Apple Casual"/>
                <a:cs typeface="Apple Casual"/>
              </a:rPr>
              <a:t>bambini e ragazzi </a:t>
            </a:r>
            <a:r>
              <a:rPr lang="it-IT" sz="2200" dirty="0">
                <a:latin typeface="Apple Casual"/>
                <a:cs typeface="Apple Casual"/>
              </a:rPr>
              <a:t>piacevoli ed interessanti</a:t>
            </a:r>
            <a:r>
              <a:rPr lang="it-IT" sz="2200" dirty="0" smtClean="0">
                <a:latin typeface="Apple Casual"/>
                <a:cs typeface="Apple Casual"/>
              </a:rPr>
              <a:t>, durante </a:t>
            </a:r>
            <a:r>
              <a:rPr lang="it-IT" sz="2200" dirty="0">
                <a:latin typeface="Apple Casual"/>
                <a:cs typeface="Apple Casual"/>
              </a:rPr>
              <a:t>i giochi e le esperienze i </a:t>
            </a:r>
            <a:r>
              <a:rPr lang="it-IT" sz="2200" dirty="0" smtClean="0">
                <a:latin typeface="Apple Casual"/>
                <a:cs typeface="Apple Casual"/>
              </a:rPr>
              <a:t>ragazzi </a:t>
            </a:r>
            <a:r>
              <a:rPr lang="it-IT" sz="2200" dirty="0">
                <a:latin typeface="Apple Casual"/>
                <a:cs typeface="Apple Casual"/>
              </a:rPr>
              <a:t>fanno </a:t>
            </a:r>
            <a:r>
              <a:rPr lang="it-IT" sz="2200" dirty="0" smtClean="0">
                <a:latin typeface="Apple Casual"/>
                <a:cs typeface="Apple Casual"/>
              </a:rPr>
              <a:t>ragionamenti, congetture</a:t>
            </a:r>
            <a:r>
              <a:rPr lang="it-IT" sz="2200" dirty="0">
                <a:latin typeface="Apple Casual"/>
                <a:cs typeface="Apple Casual"/>
              </a:rPr>
              <a:t>, commenti... questo è il momento per cogliere </a:t>
            </a:r>
            <a:r>
              <a:rPr lang="it-IT" sz="2200" dirty="0" smtClean="0">
                <a:latin typeface="Apple Casual"/>
                <a:cs typeface="Apple Casual"/>
              </a:rPr>
              <a:t>l’opportunità </a:t>
            </a:r>
            <a:r>
              <a:rPr lang="it-IT" sz="2200" dirty="0">
                <a:latin typeface="Apple Casual"/>
                <a:cs typeface="Apple Casual"/>
              </a:rPr>
              <a:t>a far parlare i bambini e a farli </a:t>
            </a:r>
            <a:r>
              <a:rPr lang="it-IT" sz="2200" dirty="0" smtClean="0">
                <a:latin typeface="Apple Casual"/>
                <a:cs typeface="Apple Casual"/>
              </a:rPr>
              <a:t>riflettere</a:t>
            </a:r>
            <a:r>
              <a:rPr lang="it-IT" sz="2200" dirty="0">
                <a:latin typeface="Apple Casual"/>
                <a:cs typeface="Apple Casual"/>
              </a:rPr>
              <a:t>;</a:t>
            </a:r>
            <a:endParaRPr lang="it-IT" sz="2200" dirty="0" smtClean="0">
              <a:latin typeface="Apple Casual"/>
              <a:cs typeface="Apple Casual"/>
            </a:endParaRPr>
          </a:p>
          <a:p>
            <a:pPr algn="just">
              <a:lnSpc>
                <a:spcPct val="120000"/>
              </a:lnSpc>
            </a:pPr>
            <a:endParaRPr lang="it-IT" sz="2200" dirty="0">
              <a:latin typeface="Apple Casual"/>
              <a:cs typeface="Apple Casual"/>
            </a:endParaRPr>
          </a:p>
          <a:p>
            <a:pPr algn="just">
              <a:lnSpc>
                <a:spcPct val="120000"/>
              </a:lnSpc>
            </a:pPr>
            <a:r>
              <a:rPr lang="it-IT" sz="2200" dirty="0">
                <a:latin typeface="Apple Casual"/>
                <a:cs typeface="Apple Casual"/>
              </a:rPr>
              <a:t>• Le </a:t>
            </a:r>
            <a:r>
              <a:rPr lang="it-IT" sz="2200" dirty="0" smtClean="0">
                <a:latin typeface="Apple Casual"/>
                <a:cs typeface="Apple Casual"/>
              </a:rPr>
              <a:t>attività </a:t>
            </a:r>
            <a:r>
              <a:rPr lang="it-IT" sz="2200" dirty="0">
                <a:latin typeface="Apple Casual"/>
                <a:cs typeface="Apple Casual"/>
              </a:rPr>
              <a:t>dovranno essere accompagnate sempre dal </a:t>
            </a:r>
            <a:r>
              <a:rPr lang="it-IT" sz="2200" dirty="0" smtClean="0">
                <a:latin typeface="Apple Casual"/>
                <a:cs typeface="Apple Casual"/>
              </a:rPr>
              <a:t>linguaggio;</a:t>
            </a:r>
          </a:p>
          <a:p>
            <a:pPr algn="just">
              <a:lnSpc>
                <a:spcPct val="120000"/>
              </a:lnSpc>
            </a:pPr>
            <a:endParaRPr lang="it-IT" sz="2200" dirty="0">
              <a:latin typeface="Apple Casual"/>
              <a:cs typeface="Apple Casual"/>
            </a:endParaRPr>
          </a:p>
          <a:p>
            <a:pPr algn="just">
              <a:lnSpc>
                <a:spcPct val="120000"/>
              </a:lnSpc>
            </a:pPr>
            <a:r>
              <a:rPr lang="it-IT" sz="2200" dirty="0">
                <a:latin typeface="Apple Casual"/>
                <a:cs typeface="Apple Casual"/>
              </a:rPr>
              <a:t>• </a:t>
            </a:r>
            <a:r>
              <a:rPr lang="it-IT" sz="2200" dirty="0" smtClean="0">
                <a:latin typeface="Apple Casual"/>
                <a:cs typeface="Apple Casual"/>
              </a:rPr>
              <a:t>Affinché </a:t>
            </a:r>
            <a:r>
              <a:rPr lang="it-IT" sz="2200" dirty="0">
                <a:latin typeface="Apple Casual"/>
                <a:cs typeface="Apple Casual"/>
              </a:rPr>
              <a:t>l’intervento educativo sia efficace è di fondamentale importanza l’atteggiamento dell’insegnante che pone costante attenzione all’uso dei termini appropriati, non anticipa soluzioni</a:t>
            </a:r>
            <a:r>
              <a:rPr lang="it-IT" sz="2200" dirty="0" smtClean="0">
                <a:latin typeface="Apple Casual"/>
                <a:cs typeface="Apple Casual"/>
              </a:rPr>
              <a:t>, ma </a:t>
            </a:r>
            <a:r>
              <a:rPr lang="it-IT" sz="2200" dirty="0">
                <a:latin typeface="Apple Casual"/>
                <a:cs typeface="Apple Casual"/>
              </a:rPr>
              <a:t>“RILANCIA “continuamente il ragionamento dei </a:t>
            </a:r>
            <a:r>
              <a:rPr lang="it-IT" sz="2200" dirty="0" smtClean="0">
                <a:latin typeface="Apple Casual"/>
                <a:cs typeface="Apple Casual"/>
              </a:rPr>
              <a:t>ragazzi.</a:t>
            </a:r>
            <a:endParaRPr lang="it-IT" sz="2200" dirty="0">
              <a:latin typeface="Apple Casual"/>
              <a:cs typeface="Apple Casual"/>
            </a:endParaRPr>
          </a:p>
        </p:txBody>
      </p:sp>
    </p:spTree>
    <p:extLst>
      <p:ext uri="{BB962C8B-B14F-4D97-AF65-F5344CB8AC3E}">
        <p14:creationId xmlns:p14="http://schemas.microsoft.com/office/powerpoint/2010/main" val="2625789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117485" y="3035158"/>
            <a:ext cx="7102375" cy="707886"/>
          </a:xfrm>
          <a:prstGeom prst="rect">
            <a:avLst/>
          </a:prstGeom>
        </p:spPr>
        <p:txBody>
          <a:bodyPr wrap="none">
            <a:spAutoFit/>
          </a:bodyPr>
          <a:lstStyle/>
          <a:p>
            <a:r>
              <a:rPr lang="pt-BR" sz="4000" dirty="0">
                <a:latin typeface="Apple Casual"/>
                <a:cs typeface="Apple Casual"/>
              </a:rPr>
              <a:t>UNIRE IL GESTO ALLA PAROLA</a:t>
            </a:r>
            <a:endParaRPr lang="it-IT" sz="4000" dirty="0">
              <a:latin typeface="Apple Casual"/>
              <a:cs typeface="Apple Casual"/>
            </a:endParaRPr>
          </a:p>
        </p:txBody>
      </p:sp>
    </p:spTree>
    <p:extLst>
      <p:ext uri="{BB962C8B-B14F-4D97-AF65-F5344CB8AC3E}">
        <p14:creationId xmlns:p14="http://schemas.microsoft.com/office/powerpoint/2010/main" val="3810377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4118" y="1057719"/>
            <a:ext cx="8621058" cy="3939539"/>
          </a:xfrm>
          <a:prstGeom prst="rect">
            <a:avLst/>
          </a:prstGeom>
        </p:spPr>
        <p:txBody>
          <a:bodyPr wrap="square">
            <a:spAutoFit/>
          </a:bodyPr>
          <a:lstStyle/>
          <a:p>
            <a:pPr algn="ctr">
              <a:lnSpc>
                <a:spcPct val="150000"/>
              </a:lnSpc>
            </a:pPr>
            <a:r>
              <a:rPr lang="it-IT" sz="2400" dirty="0">
                <a:solidFill>
                  <a:srgbClr val="558ED5"/>
                </a:solidFill>
                <a:latin typeface="Apple Casual"/>
                <a:cs typeface="Apple Casual"/>
              </a:rPr>
              <a:t>La </a:t>
            </a:r>
            <a:r>
              <a:rPr lang="it-IT" sz="2400" dirty="0" smtClean="0">
                <a:solidFill>
                  <a:srgbClr val="558ED5"/>
                </a:solidFill>
                <a:latin typeface="Apple Casual"/>
                <a:cs typeface="Apple Casual"/>
              </a:rPr>
              <a:t>matematica:</a:t>
            </a:r>
          </a:p>
          <a:p>
            <a:pPr algn="ctr">
              <a:lnSpc>
                <a:spcPct val="150000"/>
              </a:lnSpc>
            </a:pPr>
            <a:endParaRPr lang="it-IT" sz="2400" dirty="0">
              <a:solidFill>
                <a:srgbClr val="558ED5"/>
              </a:solidFill>
              <a:latin typeface="Apple Casual"/>
              <a:cs typeface="Apple Casual"/>
            </a:endParaRPr>
          </a:p>
          <a:p>
            <a:pPr>
              <a:lnSpc>
                <a:spcPct val="150000"/>
              </a:lnSpc>
            </a:pPr>
            <a:r>
              <a:rPr lang="it-IT" sz="2400" dirty="0" smtClean="0">
                <a:latin typeface="Apple Casual"/>
                <a:cs typeface="Apple Casual"/>
              </a:rPr>
              <a:t>• Numeri </a:t>
            </a:r>
            <a:r>
              <a:rPr lang="it-IT" sz="2400" dirty="0">
                <a:latin typeface="Apple Casual"/>
                <a:cs typeface="Apple Casual"/>
              </a:rPr>
              <a:t>e </a:t>
            </a:r>
            <a:r>
              <a:rPr lang="it-IT" sz="2400" dirty="0" smtClean="0">
                <a:latin typeface="Apple Casual"/>
                <a:cs typeface="Apple Casual"/>
              </a:rPr>
              <a:t>operazioni;</a:t>
            </a:r>
          </a:p>
          <a:p>
            <a:pPr>
              <a:lnSpc>
                <a:spcPct val="150000"/>
              </a:lnSpc>
            </a:pPr>
            <a:endParaRPr lang="it-IT" sz="2400" dirty="0">
              <a:latin typeface="Apple Casual"/>
              <a:cs typeface="Apple Casual"/>
            </a:endParaRPr>
          </a:p>
          <a:p>
            <a:pPr>
              <a:lnSpc>
                <a:spcPct val="150000"/>
              </a:lnSpc>
            </a:pPr>
            <a:r>
              <a:rPr lang="it-IT" sz="2400" dirty="0">
                <a:latin typeface="Apple Casual"/>
                <a:cs typeface="Apple Casual"/>
              </a:rPr>
              <a:t>• Elementi, forme e </a:t>
            </a:r>
            <a:r>
              <a:rPr lang="it-IT" sz="2400" dirty="0" smtClean="0">
                <a:latin typeface="Apple Casual"/>
                <a:cs typeface="Apple Casual"/>
              </a:rPr>
              <a:t>operazioni geometriche;</a:t>
            </a:r>
          </a:p>
          <a:p>
            <a:pPr>
              <a:lnSpc>
                <a:spcPct val="150000"/>
              </a:lnSpc>
            </a:pPr>
            <a:endParaRPr lang="it-IT" sz="2400" dirty="0">
              <a:latin typeface="Apple Casual"/>
              <a:cs typeface="Apple Casual"/>
            </a:endParaRPr>
          </a:p>
          <a:p>
            <a:pPr>
              <a:lnSpc>
                <a:spcPct val="150000"/>
              </a:lnSpc>
            </a:pPr>
            <a:r>
              <a:rPr lang="it-IT" sz="2400" dirty="0">
                <a:latin typeface="Apple Casual"/>
                <a:cs typeface="Apple Casual"/>
              </a:rPr>
              <a:t>• La matematica e il </a:t>
            </a:r>
            <a:r>
              <a:rPr lang="it-IT" sz="2400" dirty="0" smtClean="0">
                <a:latin typeface="Apple Casual"/>
                <a:cs typeface="Apple Casual"/>
              </a:rPr>
              <a:t>nostro Mondo.</a:t>
            </a:r>
            <a:endParaRPr lang="it-IT" sz="2400" dirty="0">
              <a:latin typeface="Apple Casual"/>
              <a:cs typeface="Apple Casual"/>
            </a:endParaRPr>
          </a:p>
        </p:txBody>
      </p:sp>
    </p:spTree>
    <p:extLst>
      <p:ext uri="{BB962C8B-B14F-4D97-AF65-F5344CB8AC3E}">
        <p14:creationId xmlns:p14="http://schemas.microsoft.com/office/powerpoint/2010/main" val="20148494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94236" y="2350718"/>
            <a:ext cx="8800352" cy="2554545"/>
          </a:xfrm>
          <a:prstGeom prst="rect">
            <a:avLst/>
          </a:prstGeom>
        </p:spPr>
        <p:txBody>
          <a:bodyPr wrap="square">
            <a:spAutoFit/>
          </a:bodyPr>
          <a:lstStyle/>
          <a:p>
            <a:pPr algn="ctr"/>
            <a:r>
              <a:rPr lang="it-IT" sz="3200" dirty="0">
                <a:solidFill>
                  <a:srgbClr val="558ED5"/>
                </a:solidFill>
                <a:latin typeface="Apple Casual"/>
                <a:cs typeface="Apple Casual"/>
              </a:rPr>
              <a:t>Offrire occasioni di esperienza numerica e </a:t>
            </a:r>
            <a:r>
              <a:rPr lang="it-IT" sz="3200" dirty="0" smtClean="0">
                <a:solidFill>
                  <a:srgbClr val="558ED5"/>
                </a:solidFill>
                <a:latin typeface="Apple Casual"/>
                <a:cs typeface="Apple Casual"/>
              </a:rPr>
              <a:t>geometrica</a:t>
            </a:r>
          </a:p>
          <a:p>
            <a:pPr algn="ctr"/>
            <a:endParaRPr lang="it-IT" sz="3200" dirty="0">
              <a:solidFill>
                <a:srgbClr val="558ED5"/>
              </a:solidFill>
              <a:latin typeface="Apple Casual"/>
              <a:cs typeface="Apple Casual"/>
            </a:endParaRPr>
          </a:p>
          <a:p>
            <a:pPr algn="ctr"/>
            <a:r>
              <a:rPr lang="it-IT" sz="3200" dirty="0">
                <a:solidFill>
                  <a:srgbClr val="558ED5"/>
                </a:solidFill>
                <a:latin typeface="Apple Casual"/>
                <a:cs typeface="Apple Casual"/>
              </a:rPr>
              <a:t>Completare l’esperienza matematica occasionale (a </a:t>
            </a:r>
            <a:r>
              <a:rPr lang="it-IT" sz="3200" dirty="0" smtClean="0">
                <a:solidFill>
                  <a:srgbClr val="558ED5"/>
                </a:solidFill>
                <a:latin typeface="Apple Casual"/>
                <a:cs typeface="Apple Casual"/>
              </a:rPr>
              <a:t>casa </a:t>
            </a:r>
            <a:r>
              <a:rPr lang="it-IT" sz="3200" dirty="0">
                <a:solidFill>
                  <a:srgbClr val="558ED5"/>
                </a:solidFill>
                <a:latin typeface="Apple Casual"/>
                <a:cs typeface="Apple Casual"/>
              </a:rPr>
              <a:t>... e anche a </a:t>
            </a:r>
            <a:r>
              <a:rPr lang="it-IT" sz="3200" dirty="0" smtClean="0">
                <a:solidFill>
                  <a:srgbClr val="558ED5"/>
                </a:solidFill>
                <a:latin typeface="Apple Casual"/>
                <a:cs typeface="Apple Casual"/>
              </a:rPr>
              <a:t>scuola)</a:t>
            </a:r>
            <a:endParaRPr lang="it-IT" sz="3200" dirty="0">
              <a:solidFill>
                <a:srgbClr val="558ED5"/>
              </a:solidFill>
              <a:latin typeface="Apple Casual"/>
              <a:cs typeface="Apple Casual"/>
            </a:endParaRPr>
          </a:p>
        </p:txBody>
      </p:sp>
    </p:spTree>
    <p:extLst>
      <p:ext uri="{BB962C8B-B14F-4D97-AF65-F5344CB8AC3E}">
        <p14:creationId xmlns:p14="http://schemas.microsoft.com/office/powerpoint/2010/main" val="544083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4353" y="1705451"/>
            <a:ext cx="8770470" cy="2677656"/>
          </a:xfrm>
          <a:prstGeom prst="rect">
            <a:avLst/>
          </a:prstGeom>
        </p:spPr>
        <p:txBody>
          <a:bodyPr wrap="square">
            <a:spAutoFit/>
          </a:bodyPr>
          <a:lstStyle/>
          <a:p>
            <a:pPr algn="ctr"/>
            <a:r>
              <a:rPr lang="it-IT" sz="2800" dirty="0">
                <a:solidFill>
                  <a:srgbClr val="558ED5"/>
                </a:solidFill>
                <a:latin typeface="Apple Casual"/>
                <a:cs typeface="Apple Casual"/>
              </a:rPr>
              <a:t>Esperienza: </a:t>
            </a:r>
            <a:endParaRPr lang="it-IT" sz="2800" dirty="0" smtClean="0">
              <a:solidFill>
                <a:srgbClr val="558ED5"/>
              </a:solidFill>
              <a:latin typeface="Apple Casual"/>
              <a:cs typeface="Apple Casual"/>
            </a:endParaRPr>
          </a:p>
          <a:p>
            <a:endParaRPr lang="it-IT" sz="2800" dirty="0" smtClean="0">
              <a:solidFill>
                <a:srgbClr val="558ED5"/>
              </a:solidFill>
              <a:latin typeface="Apple Casual"/>
              <a:cs typeface="Apple Casual"/>
            </a:endParaRPr>
          </a:p>
          <a:p>
            <a:r>
              <a:rPr lang="it-IT" sz="2800" dirty="0" smtClean="0">
                <a:latin typeface="Apple Casual"/>
                <a:cs typeface="Apple Casual"/>
              </a:rPr>
              <a:t>toccare</a:t>
            </a:r>
            <a:r>
              <a:rPr lang="it-IT" sz="2800" dirty="0">
                <a:latin typeface="Apple Casual"/>
                <a:cs typeface="Apple Casual"/>
              </a:rPr>
              <a:t>, vedere, muoversi, </a:t>
            </a:r>
            <a:r>
              <a:rPr lang="it-IT" sz="2800" dirty="0" smtClean="0">
                <a:latin typeface="Apple Casual"/>
                <a:cs typeface="Apple Casual"/>
              </a:rPr>
              <a:t>ascoltare;</a:t>
            </a:r>
          </a:p>
          <a:p>
            <a:endParaRPr lang="it-IT" sz="2800" dirty="0">
              <a:latin typeface="Apple Casual"/>
              <a:cs typeface="Apple Casual"/>
            </a:endParaRPr>
          </a:p>
          <a:p>
            <a:r>
              <a:rPr lang="it-IT" sz="2800" dirty="0">
                <a:latin typeface="Apple Casual"/>
                <a:cs typeface="Apple Casual"/>
              </a:rPr>
              <a:t>Esperienza matematica</a:t>
            </a:r>
            <a:r>
              <a:rPr lang="it-IT" sz="2800" dirty="0" smtClean="0">
                <a:latin typeface="Apple Casual"/>
                <a:cs typeface="Apple Casual"/>
              </a:rPr>
              <a:t>:</a:t>
            </a:r>
          </a:p>
          <a:p>
            <a:r>
              <a:rPr lang="it-IT" sz="2800" dirty="0" smtClean="0">
                <a:latin typeface="Apple Casual"/>
                <a:cs typeface="Apple Casual"/>
              </a:rPr>
              <a:t>esperire </a:t>
            </a:r>
            <a:r>
              <a:rPr lang="it-IT" sz="2800" dirty="0">
                <a:latin typeface="Apple Casual"/>
                <a:cs typeface="Apple Casual"/>
              </a:rPr>
              <a:t>concetti </a:t>
            </a:r>
            <a:r>
              <a:rPr lang="it-IT" sz="2800" dirty="0" smtClean="0">
                <a:latin typeface="Apple Casual"/>
                <a:cs typeface="Apple Casual"/>
              </a:rPr>
              <a:t>matematici </a:t>
            </a:r>
            <a:r>
              <a:rPr lang="it-IT" sz="2800" dirty="0">
                <a:latin typeface="Apple Casual"/>
                <a:cs typeface="Apple Casual"/>
              </a:rPr>
              <a:t>guidati da un adulto</a:t>
            </a:r>
          </a:p>
        </p:txBody>
      </p:sp>
    </p:spTree>
    <p:extLst>
      <p:ext uri="{BB962C8B-B14F-4D97-AF65-F5344CB8AC3E}">
        <p14:creationId xmlns:p14="http://schemas.microsoft.com/office/powerpoint/2010/main" val="3697961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43647" y="1491013"/>
            <a:ext cx="8486587" cy="2677656"/>
          </a:xfrm>
          <a:prstGeom prst="rect">
            <a:avLst/>
          </a:prstGeom>
        </p:spPr>
        <p:txBody>
          <a:bodyPr wrap="square">
            <a:spAutoFit/>
          </a:bodyPr>
          <a:lstStyle/>
          <a:p>
            <a:pPr algn="ctr"/>
            <a:r>
              <a:rPr lang="it-IT" sz="2400" dirty="0">
                <a:solidFill>
                  <a:srgbClr val="558ED5"/>
                </a:solidFill>
                <a:latin typeface="Apple Casual"/>
                <a:cs typeface="Apple Casual"/>
              </a:rPr>
              <a:t>Esperienza geometrica</a:t>
            </a:r>
            <a:r>
              <a:rPr lang="it-IT" sz="2400" dirty="0" smtClean="0">
                <a:solidFill>
                  <a:srgbClr val="558ED5"/>
                </a:solidFill>
                <a:latin typeface="Apple Casual"/>
                <a:cs typeface="Apple Casual"/>
              </a:rPr>
              <a:t>:</a:t>
            </a:r>
          </a:p>
          <a:p>
            <a:pPr algn="ctr"/>
            <a:endParaRPr lang="it-IT" sz="2400" dirty="0">
              <a:solidFill>
                <a:srgbClr val="558ED5"/>
              </a:solidFill>
              <a:latin typeface="Apple Casual"/>
              <a:cs typeface="Apple Casual"/>
            </a:endParaRPr>
          </a:p>
          <a:p>
            <a:pPr marL="342900" indent="-342900">
              <a:buFontTx/>
              <a:buChar char="-"/>
            </a:pPr>
            <a:r>
              <a:rPr lang="it-IT" sz="2400" dirty="0" smtClean="0">
                <a:latin typeface="Apple Casual"/>
                <a:cs typeface="Apple Casual"/>
              </a:rPr>
              <a:t>le </a:t>
            </a:r>
            <a:r>
              <a:rPr lang="it-IT" sz="2400" dirty="0">
                <a:latin typeface="Apple Casual"/>
                <a:cs typeface="Apple Casual"/>
              </a:rPr>
              <a:t>forme geometriche nella progettazione </a:t>
            </a:r>
            <a:r>
              <a:rPr lang="it-IT" sz="2400" dirty="0" smtClean="0">
                <a:latin typeface="Apple Casual"/>
                <a:cs typeface="Apple Casual"/>
              </a:rPr>
              <a:t>tecnologica;</a:t>
            </a:r>
          </a:p>
          <a:p>
            <a:endParaRPr lang="it-IT" sz="2400" dirty="0">
              <a:latin typeface="Apple Casual"/>
              <a:cs typeface="Apple Casual"/>
            </a:endParaRPr>
          </a:p>
          <a:p>
            <a:pPr marL="342900" indent="-342900">
              <a:buFontTx/>
              <a:buChar char="-"/>
            </a:pPr>
            <a:r>
              <a:rPr lang="it-IT" sz="2400" dirty="0" smtClean="0">
                <a:latin typeface="Apple Casual"/>
                <a:cs typeface="Apple Casual"/>
              </a:rPr>
              <a:t>i </a:t>
            </a:r>
            <a:r>
              <a:rPr lang="it-IT" sz="2400" dirty="0">
                <a:latin typeface="Apple Casual"/>
                <a:cs typeface="Apple Casual"/>
              </a:rPr>
              <a:t>solidi </a:t>
            </a:r>
            <a:r>
              <a:rPr lang="it-IT" sz="2400" dirty="0" smtClean="0">
                <a:latin typeface="Apple Casual"/>
                <a:cs typeface="Apple Casual"/>
              </a:rPr>
              <a:t>geometrici;</a:t>
            </a:r>
          </a:p>
          <a:p>
            <a:endParaRPr lang="it-IT" sz="2400" dirty="0">
              <a:latin typeface="Apple Casual"/>
              <a:cs typeface="Apple Casual"/>
            </a:endParaRPr>
          </a:p>
          <a:p>
            <a:r>
              <a:rPr lang="it-IT" sz="2400" dirty="0" smtClean="0">
                <a:latin typeface="Apple Casual"/>
                <a:cs typeface="Apple Casual"/>
              </a:rPr>
              <a:t>- </a:t>
            </a:r>
            <a:r>
              <a:rPr lang="it-IT" sz="2400" dirty="0">
                <a:latin typeface="Apple Casual"/>
                <a:cs typeface="Apple Casual"/>
              </a:rPr>
              <a:t>proporzioni e forme </a:t>
            </a:r>
            <a:r>
              <a:rPr lang="it-IT" sz="2400" dirty="0" smtClean="0">
                <a:latin typeface="Apple Casual"/>
                <a:cs typeface="Apple Casual"/>
              </a:rPr>
              <a:t>geometriche nell’arte.</a:t>
            </a:r>
            <a:endParaRPr lang="it-IT" sz="2400" dirty="0">
              <a:latin typeface="Apple Casual"/>
              <a:cs typeface="Apple Casual"/>
            </a:endParaRPr>
          </a:p>
        </p:txBody>
      </p:sp>
    </p:spTree>
    <p:extLst>
      <p:ext uri="{BB962C8B-B14F-4D97-AF65-F5344CB8AC3E}">
        <p14:creationId xmlns:p14="http://schemas.microsoft.com/office/powerpoint/2010/main" val="18903668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22411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LE AREE DELLA MATEMATICA</a:t>
            </a:r>
            <a:endParaRPr lang="it-IT" sz="2800" dirty="0"/>
          </a:p>
        </p:txBody>
      </p:sp>
      <p:sp>
        <p:nvSpPr>
          <p:cNvPr id="5" name="Rettangolo 4"/>
          <p:cNvSpPr/>
          <p:nvPr/>
        </p:nvSpPr>
        <p:spPr>
          <a:xfrm>
            <a:off x="254000" y="2029732"/>
            <a:ext cx="8591176" cy="3808735"/>
          </a:xfrm>
          <a:prstGeom prst="rect">
            <a:avLst/>
          </a:prstGeom>
        </p:spPr>
        <p:txBody>
          <a:bodyPr wrap="square">
            <a:spAutoFit/>
          </a:bodyPr>
          <a:lstStyle/>
          <a:p>
            <a:pPr marL="342900" indent="-342900">
              <a:lnSpc>
                <a:spcPct val="150000"/>
              </a:lnSpc>
              <a:buFont typeface="Arial"/>
              <a:buChar char="•"/>
            </a:pPr>
            <a:r>
              <a:rPr lang="it-IT" sz="2400" dirty="0">
                <a:latin typeface="Apple Casual"/>
                <a:cs typeface="Apple Casual"/>
              </a:rPr>
              <a:t>AREA </a:t>
            </a:r>
            <a:r>
              <a:rPr lang="it-IT" sz="2400" dirty="0" smtClean="0">
                <a:latin typeface="Apple Casual"/>
                <a:cs typeface="Apple Casual"/>
              </a:rPr>
              <a:t>PRE-NUMERICA </a:t>
            </a:r>
            <a:endParaRPr lang="it-IT" sz="2400" baseline="30000" dirty="0">
              <a:latin typeface="Apple Casual"/>
              <a:cs typeface="Apple Casual"/>
            </a:endParaRPr>
          </a:p>
          <a:p>
            <a:pPr marL="342900" indent="-342900">
              <a:lnSpc>
                <a:spcPct val="150000"/>
              </a:lnSpc>
              <a:buFont typeface="Arial"/>
              <a:buChar char="•"/>
            </a:pPr>
            <a:r>
              <a:rPr lang="it-IT" sz="2400" dirty="0" smtClean="0">
                <a:latin typeface="Apple Casual"/>
                <a:cs typeface="Apple Casual"/>
              </a:rPr>
              <a:t>AREA </a:t>
            </a:r>
            <a:r>
              <a:rPr lang="it-IT" sz="2400" dirty="0">
                <a:latin typeface="Apple Casual"/>
                <a:cs typeface="Apple Casual"/>
              </a:rPr>
              <a:t>NUMERICA </a:t>
            </a:r>
          </a:p>
          <a:p>
            <a:pPr marL="342900" indent="-342900">
              <a:lnSpc>
                <a:spcPct val="150000"/>
              </a:lnSpc>
              <a:buFont typeface="Arial"/>
              <a:buChar char="•"/>
            </a:pPr>
            <a:r>
              <a:rPr lang="pt-BR" sz="2400" dirty="0">
                <a:latin typeface="Apple Casual"/>
                <a:cs typeface="Apple Casual"/>
              </a:rPr>
              <a:t>AREA DEL CALCOLO </a:t>
            </a:r>
          </a:p>
          <a:p>
            <a:pPr marL="342900" indent="-342900">
              <a:lnSpc>
                <a:spcPct val="150000"/>
              </a:lnSpc>
              <a:buFont typeface="Arial"/>
              <a:buChar char="•"/>
            </a:pPr>
            <a:r>
              <a:rPr lang="it-IT" sz="2400" dirty="0">
                <a:latin typeface="Apple Casual"/>
                <a:cs typeface="Apple Casual"/>
              </a:rPr>
              <a:t>AREA DEI PROBLEMI MATEMATICI </a:t>
            </a:r>
          </a:p>
          <a:p>
            <a:pPr marL="342900" indent="-342900">
              <a:lnSpc>
                <a:spcPct val="150000"/>
              </a:lnSpc>
              <a:buFont typeface="Arial"/>
              <a:buChar char="•"/>
            </a:pPr>
            <a:r>
              <a:rPr lang="it-IT" sz="2400" dirty="0">
                <a:latin typeface="Apple Casual"/>
                <a:cs typeface="Apple Casual"/>
              </a:rPr>
              <a:t>AREA DELLA GEOMETRIA E DELLA RAPPRESENTAZIONE GRAFICA </a:t>
            </a:r>
          </a:p>
          <a:p>
            <a:endParaRPr lang="it-IT" dirty="0"/>
          </a:p>
        </p:txBody>
      </p:sp>
    </p:spTree>
    <p:extLst>
      <p:ext uri="{BB962C8B-B14F-4D97-AF65-F5344CB8AC3E}">
        <p14:creationId xmlns:p14="http://schemas.microsoft.com/office/powerpoint/2010/main" val="38684263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AREA PRE-NUMERICA</a:t>
            </a:r>
            <a:endParaRPr lang="it-IT" sz="2800" dirty="0"/>
          </a:p>
        </p:txBody>
      </p:sp>
      <p:sp>
        <p:nvSpPr>
          <p:cNvPr id="5" name="Rettangolo 4"/>
          <p:cNvSpPr/>
          <p:nvPr/>
        </p:nvSpPr>
        <p:spPr>
          <a:xfrm>
            <a:off x="254000" y="1581497"/>
            <a:ext cx="8591176" cy="4916730"/>
          </a:xfrm>
          <a:prstGeom prst="rect">
            <a:avLst/>
          </a:prstGeom>
        </p:spPr>
        <p:txBody>
          <a:bodyPr wrap="square">
            <a:spAutoFit/>
          </a:bodyPr>
          <a:lstStyle/>
          <a:p>
            <a:pPr>
              <a:lnSpc>
                <a:spcPct val="150000"/>
              </a:lnSpc>
            </a:pPr>
            <a:r>
              <a:rPr lang="it-IT" sz="2400" dirty="0">
                <a:latin typeface="Apple Casual"/>
                <a:cs typeface="Apple Casual"/>
              </a:rPr>
              <a:t>–  Organizzazione spaziale. </a:t>
            </a:r>
          </a:p>
          <a:p>
            <a:pPr>
              <a:lnSpc>
                <a:spcPct val="150000"/>
              </a:lnSpc>
            </a:pPr>
            <a:r>
              <a:rPr lang="it-IT" sz="2400" dirty="0">
                <a:latin typeface="Apple Casual"/>
                <a:cs typeface="Apple Casual"/>
              </a:rPr>
              <a:t>–  Organizzazione temporale. </a:t>
            </a:r>
          </a:p>
          <a:p>
            <a:pPr>
              <a:lnSpc>
                <a:spcPct val="150000"/>
              </a:lnSpc>
            </a:pPr>
            <a:r>
              <a:rPr lang="it-IT" sz="2400" dirty="0">
                <a:latin typeface="Apple Casual"/>
                <a:cs typeface="Apple Casual"/>
              </a:rPr>
              <a:t>–  Ordinamenti (per altezza, lunghezza, colore, ecc.). </a:t>
            </a:r>
          </a:p>
          <a:p>
            <a:pPr>
              <a:lnSpc>
                <a:spcPct val="150000"/>
              </a:lnSpc>
            </a:pPr>
            <a:r>
              <a:rPr lang="it-IT" sz="2400" dirty="0">
                <a:latin typeface="Apple Casual"/>
                <a:cs typeface="Apple Casual"/>
              </a:rPr>
              <a:t>–  Discriminazione delle </a:t>
            </a:r>
            <a:r>
              <a:rPr lang="it-IT" sz="2400" dirty="0" smtClean="0">
                <a:latin typeface="Apple Casual"/>
                <a:cs typeface="Apple Casual"/>
              </a:rPr>
              <a:t>quantità </a:t>
            </a:r>
            <a:r>
              <a:rPr lang="it-IT" sz="2400" dirty="0">
                <a:latin typeface="Apple Casual"/>
                <a:cs typeface="Apple Casual"/>
              </a:rPr>
              <a:t>(pochi-tanti, uno-molti, vuoto, di </a:t>
            </a:r>
            <a:r>
              <a:rPr lang="it-IT" sz="2400" dirty="0" smtClean="0">
                <a:latin typeface="Apple Casual"/>
                <a:cs typeface="Apple Casual"/>
              </a:rPr>
              <a:t>più-</a:t>
            </a:r>
            <a:r>
              <a:rPr lang="it-IT" sz="2400" dirty="0">
                <a:latin typeface="Apple Casual"/>
                <a:cs typeface="Apple Casual"/>
              </a:rPr>
              <a:t>di meno.....). </a:t>
            </a:r>
          </a:p>
          <a:p>
            <a:pPr>
              <a:lnSpc>
                <a:spcPct val="150000"/>
              </a:lnSpc>
            </a:pPr>
            <a:r>
              <a:rPr lang="it-IT" sz="2400" dirty="0">
                <a:latin typeface="Apple Casual"/>
                <a:cs typeface="Apple Casual"/>
              </a:rPr>
              <a:t>–  Corrispondenze. </a:t>
            </a:r>
          </a:p>
          <a:p>
            <a:pPr>
              <a:lnSpc>
                <a:spcPct val="150000"/>
              </a:lnSpc>
            </a:pPr>
            <a:r>
              <a:rPr lang="it-IT" sz="2400" dirty="0">
                <a:latin typeface="Apple Casual"/>
                <a:cs typeface="Apple Casual"/>
              </a:rPr>
              <a:t>–  Competenze simboliche. </a:t>
            </a:r>
          </a:p>
          <a:p>
            <a:pPr>
              <a:lnSpc>
                <a:spcPct val="150000"/>
              </a:lnSpc>
            </a:pPr>
            <a:r>
              <a:rPr lang="it-IT" sz="2400" dirty="0" smtClean="0">
                <a:latin typeface="Apple Casual"/>
                <a:cs typeface="Apple Casual"/>
              </a:rPr>
              <a:t> </a:t>
            </a:r>
            <a:endParaRPr lang="it-IT" sz="2400" baseline="30000" dirty="0">
              <a:latin typeface="Apple Casual"/>
              <a:cs typeface="Apple Casual"/>
            </a:endParaRPr>
          </a:p>
          <a:p>
            <a:endParaRPr lang="it-IT" dirty="0"/>
          </a:p>
        </p:txBody>
      </p:sp>
    </p:spTree>
    <p:extLst>
      <p:ext uri="{BB962C8B-B14F-4D97-AF65-F5344CB8AC3E}">
        <p14:creationId xmlns:p14="http://schemas.microsoft.com/office/powerpoint/2010/main" val="3792853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AREA NUMERICA</a:t>
            </a:r>
            <a:endParaRPr lang="it-IT" sz="2800" dirty="0"/>
          </a:p>
        </p:txBody>
      </p:sp>
      <p:sp>
        <p:nvSpPr>
          <p:cNvPr id="5" name="Rettangolo 4"/>
          <p:cNvSpPr/>
          <p:nvPr/>
        </p:nvSpPr>
        <p:spPr>
          <a:xfrm>
            <a:off x="104587" y="1021620"/>
            <a:ext cx="8919883" cy="5293757"/>
          </a:xfrm>
          <a:prstGeom prst="rect">
            <a:avLst/>
          </a:prstGeom>
        </p:spPr>
        <p:txBody>
          <a:bodyPr wrap="square">
            <a:spAutoFit/>
          </a:bodyPr>
          <a:lstStyle/>
          <a:p>
            <a:r>
              <a:rPr lang="it-IT" sz="2000" i="1" dirty="0">
                <a:latin typeface="Apple Casual"/>
                <a:cs typeface="Apple Casual"/>
              </a:rPr>
              <a:t>Costruzione del numero </a:t>
            </a:r>
            <a:endParaRPr lang="it-IT" sz="2000" dirty="0" smtClean="0">
              <a:latin typeface="Apple Casual"/>
              <a:cs typeface="Apple Casual"/>
            </a:endParaRPr>
          </a:p>
          <a:p>
            <a:r>
              <a:rPr lang="it-IT" sz="2000" dirty="0" smtClean="0">
                <a:latin typeface="Apple Casual"/>
                <a:cs typeface="Apple Casual"/>
              </a:rPr>
              <a:t>1. Associazione </a:t>
            </a:r>
            <a:r>
              <a:rPr lang="it-IT" sz="2000" dirty="0">
                <a:latin typeface="Apple Casual"/>
                <a:cs typeface="Apple Casual"/>
              </a:rPr>
              <a:t>di simboli a </a:t>
            </a:r>
            <a:r>
              <a:rPr lang="it-IT" sz="2000" dirty="0" smtClean="0">
                <a:latin typeface="Apple Casual"/>
                <a:cs typeface="Apple Casual"/>
              </a:rPr>
              <a:t>quantità. </a:t>
            </a:r>
          </a:p>
          <a:p>
            <a:r>
              <a:rPr lang="it-IT" sz="2000" dirty="0" smtClean="0">
                <a:latin typeface="Apple Casual"/>
                <a:cs typeface="Apple Casual"/>
              </a:rPr>
              <a:t>2. Associazione </a:t>
            </a:r>
            <a:r>
              <a:rPr lang="it-IT" sz="2000" dirty="0">
                <a:latin typeface="Apple Casual"/>
                <a:cs typeface="Apple Casual"/>
              </a:rPr>
              <a:t>di numeri a </a:t>
            </a:r>
            <a:r>
              <a:rPr lang="it-IT" sz="2000" dirty="0" smtClean="0">
                <a:latin typeface="Apple Casual"/>
                <a:cs typeface="Apple Casual"/>
              </a:rPr>
              <a:t>quantità. </a:t>
            </a:r>
          </a:p>
          <a:p>
            <a:r>
              <a:rPr lang="it-IT" sz="2000" dirty="0" smtClean="0">
                <a:latin typeface="Apple Casual"/>
                <a:cs typeface="Apple Casual"/>
              </a:rPr>
              <a:t>3. </a:t>
            </a:r>
            <a:r>
              <a:rPr lang="it-IT" sz="2000" dirty="0" err="1" smtClean="0">
                <a:latin typeface="Apple Casual"/>
                <a:cs typeface="Apple Casual"/>
              </a:rPr>
              <a:t>Posizionatura</a:t>
            </a:r>
            <a:r>
              <a:rPr lang="it-IT" sz="2000" dirty="0" smtClean="0">
                <a:latin typeface="Apple Casual"/>
                <a:cs typeface="Apple Casual"/>
              </a:rPr>
              <a:t> </a:t>
            </a:r>
            <a:r>
              <a:rPr lang="it-IT" sz="2000" dirty="0">
                <a:latin typeface="Apple Casual"/>
                <a:cs typeface="Apple Casual"/>
              </a:rPr>
              <a:t>del numero nella linea. </a:t>
            </a:r>
            <a:endParaRPr lang="it-IT" sz="2000" dirty="0" smtClean="0">
              <a:latin typeface="Apple Casual"/>
              <a:cs typeface="Apple Casual"/>
            </a:endParaRPr>
          </a:p>
          <a:p>
            <a:r>
              <a:rPr lang="it-IT" sz="2000" dirty="0" smtClean="0">
                <a:latin typeface="Apple Casual"/>
                <a:cs typeface="Apple Casual"/>
              </a:rPr>
              <a:t>4. Individuazione </a:t>
            </a:r>
            <a:r>
              <a:rPr lang="it-IT" sz="2000" dirty="0">
                <a:latin typeface="Apple Casual"/>
                <a:cs typeface="Apple Casual"/>
              </a:rPr>
              <a:t>del uno-di-</a:t>
            </a:r>
            <a:r>
              <a:rPr lang="it-IT" sz="2000" dirty="0" smtClean="0">
                <a:latin typeface="Apple Casual"/>
                <a:cs typeface="Apple Casual"/>
              </a:rPr>
              <a:t>più </a:t>
            </a:r>
            <a:r>
              <a:rPr lang="it-IT" sz="2000" dirty="0">
                <a:latin typeface="Apple Casual"/>
                <a:cs typeface="Apple Casual"/>
              </a:rPr>
              <a:t>e uno-di-meno. </a:t>
            </a:r>
            <a:endParaRPr lang="it-IT" sz="2000" dirty="0" smtClean="0">
              <a:latin typeface="Apple Casual"/>
              <a:cs typeface="Apple Casual"/>
            </a:endParaRPr>
          </a:p>
          <a:p>
            <a:r>
              <a:rPr lang="it-IT" sz="2000" dirty="0" smtClean="0">
                <a:latin typeface="Apple Casual"/>
                <a:cs typeface="Apple Casual"/>
              </a:rPr>
              <a:t>5. Movimento </a:t>
            </a:r>
            <a:r>
              <a:rPr lang="it-IT" sz="2000" dirty="0">
                <a:latin typeface="Apple Casual"/>
                <a:cs typeface="Apple Casual"/>
              </a:rPr>
              <a:t>nella linea dei numeri. </a:t>
            </a:r>
            <a:endParaRPr lang="it-IT" sz="2000" dirty="0" smtClean="0">
              <a:latin typeface="Apple Casual"/>
              <a:cs typeface="Apple Casual"/>
            </a:endParaRPr>
          </a:p>
          <a:p>
            <a:pPr lvl="1"/>
            <a:endParaRPr lang="it-IT" sz="2000" dirty="0">
              <a:latin typeface="Apple Casual"/>
              <a:cs typeface="Apple Casual"/>
            </a:endParaRPr>
          </a:p>
          <a:p>
            <a:r>
              <a:rPr lang="it-IT" sz="2000" i="1" dirty="0">
                <a:latin typeface="Apple Casual"/>
                <a:cs typeface="Apple Casual"/>
              </a:rPr>
              <a:t>Lettura e scrittura di numeri </a:t>
            </a:r>
            <a:endParaRPr lang="it-IT" sz="2000" dirty="0">
              <a:latin typeface="Apple Casual"/>
              <a:cs typeface="Apple Casual"/>
            </a:endParaRPr>
          </a:p>
          <a:p>
            <a:r>
              <a:rPr lang="it-IT" sz="2000" dirty="0">
                <a:latin typeface="Apple Casual"/>
                <a:cs typeface="Apple Casual"/>
              </a:rPr>
              <a:t>1. Riconoscimento di simboli numerici. </a:t>
            </a:r>
          </a:p>
          <a:p>
            <a:r>
              <a:rPr lang="it-IT" sz="2000" dirty="0">
                <a:latin typeface="Apple Casual"/>
                <a:cs typeface="Apple Casual"/>
              </a:rPr>
              <a:t>2. Scrittura di numeri (numeri speculari, numeri scritti dal basso in alto).</a:t>
            </a:r>
            <a:br>
              <a:rPr lang="it-IT" sz="2000" dirty="0">
                <a:latin typeface="Apple Casual"/>
                <a:cs typeface="Apple Casual"/>
              </a:rPr>
            </a:br>
            <a:r>
              <a:rPr lang="it-IT" sz="2000" dirty="0">
                <a:latin typeface="Apple Casual"/>
                <a:cs typeface="Apple Casual"/>
              </a:rPr>
              <a:t>3. Lettura di numeri di una o due cifre (inversioni di posizioni).</a:t>
            </a:r>
            <a:br>
              <a:rPr lang="it-IT" sz="2000" dirty="0">
                <a:latin typeface="Apple Casual"/>
                <a:cs typeface="Apple Casual"/>
              </a:rPr>
            </a:br>
            <a:r>
              <a:rPr lang="it-IT" sz="2000" dirty="0">
                <a:latin typeface="Apple Casual"/>
                <a:cs typeface="Apple Casual"/>
              </a:rPr>
              <a:t>4. Scrittura di numeri di una o due cifre (inversioni di posizioni).</a:t>
            </a:r>
            <a:br>
              <a:rPr lang="it-IT" sz="2000" dirty="0">
                <a:latin typeface="Apple Casual"/>
                <a:cs typeface="Apple Casual"/>
              </a:rPr>
            </a:br>
            <a:r>
              <a:rPr lang="it-IT" sz="2000" dirty="0">
                <a:latin typeface="Apple Casual"/>
                <a:cs typeface="Apple Casual"/>
              </a:rPr>
              <a:t>5. </a:t>
            </a:r>
            <a:r>
              <a:rPr lang="it-IT" sz="2000" dirty="0" smtClean="0">
                <a:latin typeface="Apple Casual"/>
                <a:cs typeface="Apple Casual"/>
              </a:rPr>
              <a:t>Traduzione in cifre di quantità verbali (es. </a:t>
            </a:r>
            <a:r>
              <a:rPr lang="it-IT" sz="2000" dirty="0" err="1" smtClean="0">
                <a:latin typeface="Apple Casual"/>
                <a:cs typeface="Apple Casual"/>
              </a:rPr>
              <a:t>ventitrè</a:t>
            </a:r>
            <a:r>
              <a:rPr lang="it-IT" sz="2000" dirty="0" smtClean="0">
                <a:latin typeface="Apple Casual"/>
                <a:cs typeface="Apple Casual"/>
              </a:rPr>
              <a:t> = 32, </a:t>
            </a:r>
            <a:r>
              <a:rPr lang="it-IT" sz="2000" dirty="0" err="1" smtClean="0">
                <a:latin typeface="Apple Casual"/>
                <a:cs typeface="Apple Casual"/>
              </a:rPr>
              <a:t>duecentrotredici</a:t>
            </a:r>
            <a:r>
              <a:rPr lang="it-IT" sz="2000" dirty="0" smtClean="0">
                <a:latin typeface="Apple Casual"/>
                <a:cs typeface="Apple Casual"/>
              </a:rPr>
              <a:t> = 231</a:t>
            </a:r>
            <a:r>
              <a:rPr lang="it-IT" sz="2000" dirty="0">
                <a:latin typeface="Apple Casual"/>
                <a:cs typeface="Apple Casual"/>
              </a:rPr>
              <a:t>). </a:t>
            </a:r>
            <a:endParaRPr lang="it-IT" sz="2000" dirty="0" smtClean="0">
              <a:latin typeface="Apple Casual"/>
              <a:cs typeface="Apple Casual"/>
            </a:endParaRPr>
          </a:p>
          <a:p>
            <a:r>
              <a:rPr lang="it-IT" sz="2000" dirty="0" smtClean="0">
                <a:latin typeface="Apple Casual"/>
                <a:cs typeface="Apple Casual"/>
              </a:rPr>
              <a:t>6</a:t>
            </a:r>
            <a:r>
              <a:rPr lang="it-IT" sz="2000" dirty="0">
                <a:latin typeface="Apple Casual"/>
                <a:cs typeface="Apple Casual"/>
              </a:rPr>
              <a:t>. </a:t>
            </a:r>
            <a:r>
              <a:rPr lang="it-IT" sz="2000" dirty="0" smtClean="0">
                <a:latin typeface="Apple Casual"/>
                <a:cs typeface="Apple Casual"/>
              </a:rPr>
              <a:t>Traduzione numerica di </a:t>
            </a:r>
            <a:r>
              <a:rPr lang="it-IT" sz="2000" dirty="0" err="1" smtClean="0">
                <a:latin typeface="Apple Casual"/>
                <a:cs typeface="Apple Casual"/>
              </a:rPr>
              <a:t>quantita</a:t>
            </a:r>
            <a:r>
              <a:rPr lang="it-IT" sz="2000" dirty="0" smtClean="0">
                <a:latin typeface="Apple Casual"/>
                <a:cs typeface="Apple Casual"/>
              </a:rPr>
              <a:t>̀ verbali (un paio, </a:t>
            </a:r>
            <a:r>
              <a:rPr lang="it-IT" sz="2000" dirty="0" err="1" smtClean="0">
                <a:latin typeface="Apple Casual"/>
                <a:cs typeface="Apple Casual"/>
              </a:rPr>
              <a:t>duecoppie</a:t>
            </a:r>
            <a:r>
              <a:rPr lang="it-IT" sz="2000" dirty="0" smtClean="0">
                <a:latin typeface="Apple Casual"/>
                <a:cs typeface="Apple Casual"/>
              </a:rPr>
              <a:t>, </a:t>
            </a:r>
            <a:r>
              <a:rPr lang="it-IT" sz="2000" dirty="0" err="1" smtClean="0">
                <a:latin typeface="Apple Casual"/>
                <a:cs typeface="Apple Casual"/>
              </a:rPr>
              <a:t>mezzadozzina</a:t>
            </a:r>
            <a:r>
              <a:rPr lang="it-IT" sz="2000" dirty="0" smtClean="0">
                <a:latin typeface="Apple Casual"/>
                <a:cs typeface="Apple Casual"/>
              </a:rPr>
              <a:t>.</a:t>
            </a:r>
            <a:r>
              <a:rPr lang="it-IT" sz="2000" dirty="0">
                <a:latin typeface="Apple Casual"/>
                <a:cs typeface="Apple Casual"/>
              </a:rPr>
              <a:t>...). </a:t>
            </a:r>
          </a:p>
          <a:p>
            <a:endParaRPr lang="it-IT" dirty="0"/>
          </a:p>
        </p:txBody>
      </p:sp>
    </p:spTree>
    <p:extLst>
      <p:ext uri="{BB962C8B-B14F-4D97-AF65-F5344CB8AC3E}">
        <p14:creationId xmlns:p14="http://schemas.microsoft.com/office/powerpoint/2010/main" val="11647218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AREA DEL CALCOLO</a:t>
            </a:r>
            <a:endParaRPr lang="it-IT" sz="2800" dirty="0"/>
          </a:p>
        </p:txBody>
      </p:sp>
      <p:sp>
        <p:nvSpPr>
          <p:cNvPr id="5" name="Rettangolo 4"/>
          <p:cNvSpPr/>
          <p:nvPr/>
        </p:nvSpPr>
        <p:spPr>
          <a:xfrm>
            <a:off x="104587" y="1365268"/>
            <a:ext cx="8919883" cy="5239896"/>
          </a:xfrm>
          <a:prstGeom prst="rect">
            <a:avLst/>
          </a:prstGeom>
        </p:spPr>
        <p:txBody>
          <a:bodyPr wrap="square">
            <a:spAutoFit/>
          </a:bodyPr>
          <a:lstStyle/>
          <a:p>
            <a:pPr>
              <a:lnSpc>
                <a:spcPct val="130000"/>
              </a:lnSpc>
            </a:pPr>
            <a:r>
              <a:rPr lang="it-IT" sz="2000" i="1" dirty="0">
                <a:latin typeface="Apple Casual"/>
                <a:cs typeface="Apple Casual"/>
              </a:rPr>
              <a:t>Calcolo </a:t>
            </a:r>
            <a:r>
              <a:rPr lang="it-IT" sz="2000" i="1" dirty="0" smtClean="0">
                <a:latin typeface="Apple Casual"/>
                <a:cs typeface="Apple Casual"/>
              </a:rPr>
              <a:t>orale</a:t>
            </a:r>
          </a:p>
          <a:p>
            <a:pPr>
              <a:lnSpc>
                <a:spcPct val="130000"/>
              </a:lnSpc>
            </a:pPr>
            <a:r>
              <a:rPr lang="it-IT" sz="2000" i="1" dirty="0" smtClean="0">
                <a:latin typeface="Apple Casual"/>
                <a:cs typeface="Apple Casual"/>
              </a:rPr>
              <a:t> </a:t>
            </a:r>
            <a:endParaRPr lang="it-IT" sz="2000" dirty="0">
              <a:latin typeface="Apple Casual"/>
              <a:cs typeface="Apple Casual"/>
            </a:endParaRPr>
          </a:p>
          <a:p>
            <a:pPr marL="342900" indent="-342900">
              <a:lnSpc>
                <a:spcPct val="130000"/>
              </a:lnSpc>
              <a:buFont typeface="Arial"/>
              <a:buChar char="•"/>
            </a:pPr>
            <a:r>
              <a:rPr lang="it-IT" sz="2000" dirty="0" smtClean="0">
                <a:latin typeface="Apple Casual"/>
                <a:cs typeface="Apple Casual"/>
              </a:rPr>
              <a:t>Percezione </a:t>
            </a:r>
            <a:r>
              <a:rPr lang="it-IT" sz="2000" dirty="0">
                <a:latin typeface="Apple Casual"/>
                <a:cs typeface="Apple Casual"/>
              </a:rPr>
              <a:t>della </a:t>
            </a:r>
            <a:r>
              <a:rPr lang="it-IT" sz="2000" dirty="0" smtClean="0">
                <a:latin typeface="Apple Casual"/>
                <a:cs typeface="Apple Casual"/>
              </a:rPr>
              <a:t>quantità </a:t>
            </a:r>
            <a:r>
              <a:rPr lang="it-IT" sz="2000" dirty="0">
                <a:latin typeface="Apple Casual"/>
                <a:cs typeface="Apple Casual"/>
              </a:rPr>
              <a:t>al colpo d’occhio. </a:t>
            </a:r>
          </a:p>
          <a:p>
            <a:pPr marL="342900" indent="-342900">
              <a:lnSpc>
                <a:spcPct val="130000"/>
              </a:lnSpc>
              <a:buFont typeface="Arial"/>
              <a:buChar char="•"/>
            </a:pPr>
            <a:r>
              <a:rPr lang="it-IT" sz="2000" dirty="0">
                <a:latin typeface="Apple Casual"/>
                <a:cs typeface="Apple Casual"/>
              </a:rPr>
              <a:t>Contare intuitivo. </a:t>
            </a:r>
          </a:p>
          <a:p>
            <a:pPr marL="342900" indent="-342900">
              <a:lnSpc>
                <a:spcPct val="130000"/>
              </a:lnSpc>
              <a:buFont typeface="Arial"/>
              <a:buChar char="•"/>
            </a:pPr>
            <a:r>
              <a:rPr lang="it-IT" sz="2000" dirty="0">
                <a:latin typeface="Apple Casual"/>
                <a:cs typeface="Apple Casual"/>
              </a:rPr>
              <a:t>Contare. </a:t>
            </a:r>
          </a:p>
          <a:p>
            <a:pPr marL="342900" indent="-342900">
              <a:lnSpc>
                <a:spcPct val="130000"/>
              </a:lnSpc>
              <a:buFont typeface="Arial"/>
              <a:buChar char="•"/>
            </a:pPr>
            <a:r>
              <a:rPr lang="it-IT" sz="2000" dirty="0">
                <a:latin typeface="Apple Casual"/>
                <a:cs typeface="Apple Casual"/>
              </a:rPr>
              <a:t>Ordinamento di </a:t>
            </a:r>
            <a:r>
              <a:rPr lang="it-IT" sz="2000" dirty="0" smtClean="0">
                <a:latin typeface="Apple Casual"/>
                <a:cs typeface="Apple Casual"/>
              </a:rPr>
              <a:t>quantità. </a:t>
            </a:r>
            <a:endParaRPr lang="it-IT" sz="2000" dirty="0">
              <a:latin typeface="Apple Casual"/>
              <a:cs typeface="Apple Casual"/>
            </a:endParaRPr>
          </a:p>
          <a:p>
            <a:pPr marL="342900" indent="-342900">
              <a:lnSpc>
                <a:spcPct val="130000"/>
              </a:lnSpc>
              <a:buFont typeface="Arial"/>
              <a:buChar char="•"/>
            </a:pPr>
            <a:r>
              <a:rPr lang="it-IT" sz="2000" dirty="0">
                <a:latin typeface="Apple Casual"/>
                <a:cs typeface="Apple Casual"/>
              </a:rPr>
              <a:t>Ordinamento di numeri. </a:t>
            </a:r>
          </a:p>
          <a:p>
            <a:pPr marL="342900" indent="-342900">
              <a:lnSpc>
                <a:spcPct val="130000"/>
              </a:lnSpc>
              <a:buFont typeface="Arial"/>
              <a:buChar char="•"/>
            </a:pPr>
            <a:r>
              <a:rPr lang="it-IT" sz="2000" dirty="0">
                <a:latin typeface="Apple Casual"/>
                <a:cs typeface="Apple Casual"/>
              </a:rPr>
              <a:t>Movimento nella linea dei numeri. </a:t>
            </a:r>
          </a:p>
          <a:p>
            <a:pPr marL="342900" indent="-342900">
              <a:lnSpc>
                <a:spcPct val="130000"/>
              </a:lnSpc>
              <a:buFont typeface="Arial"/>
              <a:buChar char="•"/>
            </a:pPr>
            <a:r>
              <a:rPr lang="it-IT" sz="2000" dirty="0">
                <a:latin typeface="Apple Casual"/>
                <a:cs typeface="Apple Casual"/>
              </a:rPr>
              <a:t>Numerazioni orali. </a:t>
            </a:r>
          </a:p>
          <a:p>
            <a:pPr marL="342900" indent="-342900">
              <a:lnSpc>
                <a:spcPct val="130000"/>
              </a:lnSpc>
              <a:buFont typeface="Arial"/>
              <a:buChar char="•"/>
            </a:pPr>
            <a:r>
              <a:rPr lang="it-IT" sz="2000" dirty="0">
                <a:latin typeface="Apple Casual"/>
                <a:cs typeface="Apple Casual"/>
              </a:rPr>
              <a:t>Addizioni orali. </a:t>
            </a:r>
          </a:p>
          <a:p>
            <a:pPr marL="342900" indent="-342900">
              <a:lnSpc>
                <a:spcPct val="130000"/>
              </a:lnSpc>
              <a:buFont typeface="Arial"/>
              <a:buChar char="•"/>
            </a:pPr>
            <a:r>
              <a:rPr lang="it-IT" sz="2000" dirty="0">
                <a:latin typeface="Apple Casual"/>
                <a:cs typeface="Apple Casual"/>
              </a:rPr>
              <a:t>Sottrazioni orali. </a:t>
            </a:r>
          </a:p>
          <a:p>
            <a:pPr marL="342900" indent="-342900">
              <a:lnSpc>
                <a:spcPct val="130000"/>
              </a:lnSpc>
              <a:buFont typeface="Arial"/>
              <a:buChar char="•"/>
            </a:pPr>
            <a:r>
              <a:rPr lang="it-IT" sz="2000" dirty="0">
                <a:latin typeface="Apple Casual"/>
                <a:cs typeface="Apple Casual"/>
              </a:rPr>
              <a:t>Partizioni orali. </a:t>
            </a:r>
          </a:p>
          <a:p>
            <a:endParaRPr lang="it-IT" dirty="0"/>
          </a:p>
        </p:txBody>
      </p:sp>
    </p:spTree>
    <p:extLst>
      <p:ext uri="{BB962C8B-B14F-4D97-AF65-F5344CB8AC3E}">
        <p14:creationId xmlns:p14="http://schemas.microsoft.com/office/powerpoint/2010/main" val="1956062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AREA DEL CALCOLO</a:t>
            </a:r>
            <a:endParaRPr lang="it-IT" sz="2800" dirty="0"/>
          </a:p>
        </p:txBody>
      </p:sp>
      <p:sp>
        <p:nvSpPr>
          <p:cNvPr id="5" name="Rettangolo 4"/>
          <p:cNvSpPr/>
          <p:nvPr/>
        </p:nvSpPr>
        <p:spPr>
          <a:xfrm>
            <a:off x="104587" y="1365268"/>
            <a:ext cx="8919883" cy="5055231"/>
          </a:xfrm>
          <a:prstGeom prst="rect">
            <a:avLst/>
          </a:prstGeom>
        </p:spPr>
        <p:txBody>
          <a:bodyPr wrap="square">
            <a:spAutoFit/>
          </a:bodyPr>
          <a:lstStyle/>
          <a:p>
            <a:r>
              <a:rPr lang="it-IT" sz="2000" i="1" dirty="0">
                <a:latin typeface="Apple Casual"/>
                <a:cs typeface="Apple Casual"/>
              </a:rPr>
              <a:t>Calcolo </a:t>
            </a:r>
            <a:r>
              <a:rPr lang="it-IT" sz="2000" i="1" dirty="0" smtClean="0">
                <a:latin typeface="Apple Casual"/>
                <a:cs typeface="Apple Casual"/>
              </a:rPr>
              <a:t>scritto</a:t>
            </a:r>
          </a:p>
          <a:p>
            <a:r>
              <a:rPr lang="it-IT" sz="2000" i="1" dirty="0" smtClean="0">
                <a:latin typeface="Apple Casual"/>
                <a:cs typeface="Apple Casual"/>
              </a:rPr>
              <a:t> </a:t>
            </a:r>
            <a:endParaRPr lang="it-IT" sz="2000" dirty="0">
              <a:latin typeface="Apple Casual"/>
              <a:cs typeface="Apple Casual"/>
            </a:endParaRPr>
          </a:p>
          <a:p>
            <a:pPr marL="342900" indent="-342900">
              <a:lnSpc>
                <a:spcPct val="130000"/>
              </a:lnSpc>
              <a:buFont typeface="Arial"/>
              <a:buChar char="•"/>
            </a:pPr>
            <a:r>
              <a:rPr lang="it-IT" sz="2000" dirty="0">
                <a:latin typeface="Apple Casual"/>
                <a:cs typeface="Apple Casual"/>
              </a:rPr>
              <a:t>Numerazioni scritte. </a:t>
            </a:r>
          </a:p>
          <a:p>
            <a:pPr marL="342900" indent="-342900">
              <a:lnSpc>
                <a:spcPct val="130000"/>
              </a:lnSpc>
              <a:buFont typeface="Arial"/>
              <a:buChar char="•"/>
            </a:pPr>
            <a:r>
              <a:rPr lang="it-IT" sz="2000" dirty="0">
                <a:latin typeface="Apple Casual"/>
                <a:cs typeface="Apple Casual"/>
              </a:rPr>
              <a:t>Incolonnamento di operazioni. </a:t>
            </a:r>
          </a:p>
          <a:p>
            <a:pPr marL="342900" indent="-342900">
              <a:lnSpc>
                <a:spcPct val="130000"/>
              </a:lnSpc>
              <a:buFont typeface="Arial"/>
              <a:buChar char="•"/>
            </a:pPr>
            <a:r>
              <a:rPr lang="it-IT" sz="2000" dirty="0" err="1">
                <a:latin typeface="Apple Casual"/>
                <a:cs typeface="Apple Casual"/>
              </a:rPr>
              <a:t>Posizionatura</a:t>
            </a:r>
            <a:r>
              <a:rPr lang="it-IT" sz="2000" dirty="0">
                <a:latin typeface="Apple Casual"/>
                <a:cs typeface="Apple Casual"/>
              </a:rPr>
              <a:t> di riporti </a:t>
            </a:r>
          </a:p>
          <a:p>
            <a:pPr marL="342900" indent="-342900">
              <a:lnSpc>
                <a:spcPct val="130000"/>
              </a:lnSpc>
              <a:buFont typeface="Arial"/>
              <a:buChar char="•"/>
            </a:pPr>
            <a:r>
              <a:rPr lang="it-IT" sz="2000" dirty="0" err="1">
                <a:latin typeface="Apple Casual"/>
                <a:cs typeface="Apple Casual"/>
              </a:rPr>
              <a:t>Posizionatura</a:t>
            </a:r>
            <a:r>
              <a:rPr lang="it-IT" sz="2000" dirty="0">
                <a:latin typeface="Apple Casual"/>
                <a:cs typeface="Apple Casual"/>
              </a:rPr>
              <a:t> di prestiti. </a:t>
            </a:r>
          </a:p>
          <a:p>
            <a:pPr marL="342900" indent="-342900">
              <a:lnSpc>
                <a:spcPct val="130000"/>
              </a:lnSpc>
              <a:buFont typeface="Arial"/>
              <a:buChar char="•"/>
            </a:pPr>
            <a:r>
              <a:rPr lang="it-IT" sz="2000" dirty="0">
                <a:latin typeface="Apple Casual"/>
                <a:cs typeface="Apple Casual"/>
              </a:rPr>
              <a:t>Direzione spaziale del calcolo. </a:t>
            </a:r>
          </a:p>
          <a:p>
            <a:pPr marL="342900" indent="-342900">
              <a:lnSpc>
                <a:spcPct val="130000"/>
              </a:lnSpc>
              <a:buFont typeface="Arial"/>
              <a:buChar char="•"/>
            </a:pPr>
            <a:r>
              <a:rPr lang="it-IT" sz="2000" dirty="0">
                <a:latin typeface="Apple Casual"/>
                <a:cs typeface="Apple Casual"/>
              </a:rPr>
              <a:t>Senso spaziale del calcolo. </a:t>
            </a:r>
          </a:p>
          <a:p>
            <a:pPr marL="342900" indent="-342900">
              <a:lnSpc>
                <a:spcPct val="130000"/>
              </a:lnSpc>
              <a:buFont typeface="Arial"/>
              <a:buChar char="•"/>
            </a:pPr>
            <a:r>
              <a:rPr lang="it-IT" sz="2000" dirty="0" err="1">
                <a:latin typeface="Apple Casual"/>
                <a:cs typeface="Apple Casual"/>
              </a:rPr>
              <a:t>Tavoladellemoltiplicazioni</a:t>
            </a:r>
            <a:r>
              <a:rPr lang="it-IT" sz="2000" dirty="0">
                <a:latin typeface="Apple Casual"/>
                <a:cs typeface="Apple Casual"/>
              </a:rPr>
              <a:t>. </a:t>
            </a:r>
          </a:p>
          <a:p>
            <a:pPr marL="342900" indent="-342900">
              <a:lnSpc>
                <a:spcPct val="130000"/>
              </a:lnSpc>
              <a:buFont typeface="Arial"/>
              <a:buChar char="•"/>
            </a:pPr>
            <a:r>
              <a:rPr lang="it-IT" sz="2000" dirty="0">
                <a:latin typeface="Apple Casual"/>
                <a:cs typeface="Apple Casual"/>
              </a:rPr>
              <a:t>Conteggio di addizioni o sottrazioni. </a:t>
            </a:r>
          </a:p>
          <a:p>
            <a:pPr marL="342900" indent="-342900">
              <a:lnSpc>
                <a:spcPct val="130000"/>
              </a:lnSpc>
              <a:buFont typeface="Arial"/>
              <a:buChar char="•"/>
            </a:pPr>
            <a:r>
              <a:rPr lang="it-IT" sz="2000" dirty="0">
                <a:latin typeface="Apple Casual"/>
                <a:cs typeface="Apple Casual"/>
              </a:rPr>
              <a:t>Tavola delle moltiplicazioni. </a:t>
            </a:r>
          </a:p>
          <a:p>
            <a:pPr marL="342900" indent="-342900">
              <a:lnSpc>
                <a:spcPct val="130000"/>
              </a:lnSpc>
              <a:buFont typeface="Arial"/>
              <a:buChar char="•"/>
            </a:pPr>
            <a:r>
              <a:rPr lang="it-IT" sz="2000" dirty="0">
                <a:latin typeface="Apple Casual"/>
                <a:cs typeface="Apple Casual"/>
              </a:rPr>
              <a:t>Comprensione dello zero in numeri. </a:t>
            </a:r>
          </a:p>
          <a:p>
            <a:endParaRPr lang="it-IT" dirty="0"/>
          </a:p>
        </p:txBody>
      </p:sp>
    </p:spTree>
    <p:extLst>
      <p:ext uri="{BB962C8B-B14F-4D97-AF65-F5344CB8AC3E}">
        <p14:creationId xmlns:p14="http://schemas.microsoft.com/office/powerpoint/2010/main" val="39690748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AREA DEI PROBLEMI MATEMATICI</a:t>
            </a:r>
            <a:endParaRPr lang="it-IT" sz="2800" dirty="0"/>
          </a:p>
        </p:txBody>
      </p:sp>
      <p:sp>
        <p:nvSpPr>
          <p:cNvPr id="5" name="Rettangolo 4"/>
          <p:cNvSpPr/>
          <p:nvPr/>
        </p:nvSpPr>
        <p:spPr>
          <a:xfrm>
            <a:off x="104587" y="1365268"/>
            <a:ext cx="8919883" cy="4178067"/>
          </a:xfrm>
          <a:prstGeom prst="rect">
            <a:avLst/>
          </a:prstGeom>
        </p:spPr>
        <p:txBody>
          <a:bodyPr wrap="square">
            <a:spAutoFit/>
          </a:bodyPr>
          <a:lstStyle/>
          <a:p>
            <a:pPr>
              <a:lnSpc>
                <a:spcPct val="150000"/>
              </a:lnSpc>
            </a:pPr>
            <a:r>
              <a:rPr lang="it-IT" sz="2000" i="1" dirty="0">
                <a:latin typeface="Apple Casual"/>
                <a:cs typeface="Apple Casual"/>
              </a:rPr>
              <a:t>Comprensione del testo di problemi </a:t>
            </a:r>
            <a:endParaRPr lang="it-IT" sz="2000" i="1" dirty="0" smtClean="0">
              <a:latin typeface="Apple Casual"/>
              <a:cs typeface="Apple Casual"/>
            </a:endParaRPr>
          </a:p>
          <a:p>
            <a:pPr marL="342900" indent="-342900">
              <a:lnSpc>
                <a:spcPct val="150000"/>
              </a:lnSpc>
              <a:buFont typeface="Arial"/>
              <a:buChar char="•"/>
            </a:pPr>
            <a:endParaRPr lang="it-IT" sz="2000" dirty="0">
              <a:latin typeface="Apple Casual"/>
              <a:cs typeface="Apple Casual"/>
            </a:endParaRPr>
          </a:p>
          <a:p>
            <a:pPr marL="342900" indent="-342900">
              <a:lnSpc>
                <a:spcPct val="150000"/>
              </a:lnSpc>
              <a:buFont typeface="Arial"/>
              <a:buChar char="•"/>
            </a:pPr>
            <a:r>
              <a:rPr lang="it-IT" sz="2000" dirty="0">
                <a:latin typeface="Apple Casual"/>
                <a:cs typeface="Apple Casual"/>
              </a:rPr>
              <a:t>Comprensione generale del testo. </a:t>
            </a:r>
          </a:p>
          <a:p>
            <a:pPr marL="342900" indent="-342900">
              <a:lnSpc>
                <a:spcPct val="150000"/>
              </a:lnSpc>
              <a:buFont typeface="Arial"/>
              <a:buChar char="•"/>
            </a:pPr>
            <a:r>
              <a:rPr lang="it-IT" sz="2000" dirty="0" smtClean="0">
                <a:latin typeface="Apple Casual"/>
                <a:cs typeface="Apple Casual"/>
              </a:rPr>
              <a:t>Traduzione dei dati verbali in dati numerici (un paio, due coppie, mezza dozzina</a:t>
            </a:r>
            <a:r>
              <a:rPr lang="it-IT" sz="2000" dirty="0">
                <a:latin typeface="Apple Casual"/>
                <a:cs typeface="Apple Casual"/>
              </a:rPr>
              <a:t>...). </a:t>
            </a:r>
          </a:p>
          <a:p>
            <a:pPr marL="342900" indent="-342900">
              <a:lnSpc>
                <a:spcPct val="150000"/>
              </a:lnSpc>
              <a:buFont typeface="Arial"/>
              <a:buChar char="•"/>
            </a:pPr>
            <a:r>
              <a:rPr lang="it-IT" sz="2000" dirty="0">
                <a:latin typeface="Apple Casual"/>
                <a:cs typeface="Apple Casual"/>
              </a:rPr>
              <a:t>Comprensione sequenziale di domande. </a:t>
            </a:r>
          </a:p>
          <a:p>
            <a:pPr marL="342900" indent="-342900">
              <a:lnSpc>
                <a:spcPct val="150000"/>
              </a:lnSpc>
              <a:buFont typeface="Arial"/>
              <a:buChar char="•"/>
            </a:pPr>
            <a:r>
              <a:rPr lang="it-IT" sz="2000" dirty="0">
                <a:latin typeface="Apple Casual"/>
                <a:cs typeface="Apple Casual"/>
              </a:rPr>
              <a:t>Isolamento di dati inessenziali. </a:t>
            </a:r>
          </a:p>
          <a:p>
            <a:pPr marL="342900" indent="-342900">
              <a:lnSpc>
                <a:spcPct val="150000"/>
              </a:lnSpc>
              <a:buFont typeface="Arial"/>
              <a:buChar char="•"/>
            </a:pPr>
            <a:r>
              <a:rPr lang="it-IT" sz="2000" i="1" dirty="0">
                <a:latin typeface="Apple Casual"/>
                <a:cs typeface="Apple Casual"/>
              </a:rPr>
              <a:t>Pianificazione del processo di risoluzione di problemi </a:t>
            </a:r>
            <a:endParaRPr lang="it-IT" sz="2000" dirty="0">
              <a:latin typeface="Apple Casual"/>
              <a:cs typeface="Apple Casual"/>
            </a:endParaRPr>
          </a:p>
          <a:p>
            <a:endParaRPr lang="it-IT" dirty="0"/>
          </a:p>
        </p:txBody>
      </p:sp>
    </p:spTree>
    <p:extLst>
      <p:ext uri="{BB962C8B-B14F-4D97-AF65-F5344CB8AC3E}">
        <p14:creationId xmlns:p14="http://schemas.microsoft.com/office/powerpoint/2010/main" val="24638754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POSSIBILI DIFFICOLTA’ MATEMATICHE</a:t>
            </a:r>
            <a:endParaRPr lang="it-IT" sz="2800" dirty="0"/>
          </a:p>
        </p:txBody>
      </p:sp>
      <p:sp>
        <p:nvSpPr>
          <p:cNvPr id="5" name="Rettangolo 4"/>
          <p:cNvSpPr/>
          <p:nvPr/>
        </p:nvSpPr>
        <p:spPr>
          <a:xfrm>
            <a:off x="104587" y="1365268"/>
            <a:ext cx="8919883" cy="4512004"/>
          </a:xfrm>
          <a:prstGeom prst="rect">
            <a:avLst/>
          </a:prstGeom>
        </p:spPr>
        <p:txBody>
          <a:bodyPr wrap="square">
            <a:spAutoFit/>
          </a:bodyPr>
          <a:lstStyle/>
          <a:p>
            <a:pPr algn="just">
              <a:lnSpc>
                <a:spcPct val="120000"/>
              </a:lnSpc>
            </a:pPr>
            <a:r>
              <a:rPr lang="it-IT" sz="2400" i="1" dirty="0" smtClean="0">
                <a:latin typeface="Apple Casual"/>
                <a:cs typeface="Apple Casual"/>
              </a:rPr>
              <a:t>LIEVE</a:t>
            </a:r>
          </a:p>
          <a:p>
            <a:pPr algn="just">
              <a:lnSpc>
                <a:spcPct val="120000"/>
              </a:lnSpc>
            </a:pPr>
            <a:r>
              <a:rPr lang="it-IT" sz="2400" i="1" dirty="0">
                <a:latin typeface="Apple Casual"/>
                <a:cs typeface="Apple Casual"/>
              </a:rPr>
              <a:t/>
            </a:r>
            <a:br>
              <a:rPr lang="it-IT" sz="2400" i="1" dirty="0">
                <a:latin typeface="Apple Casual"/>
                <a:cs typeface="Apple Casual"/>
              </a:rPr>
            </a:br>
            <a:r>
              <a:rPr lang="it-IT" sz="2400" i="1" dirty="0">
                <a:latin typeface="Apple Casual"/>
                <a:cs typeface="Apple Casual"/>
              </a:rPr>
              <a:t>Numerazione progressiva e regressiva con esitazioni ed inciampi, tendenza della predizione, modesti errori nella scrittura di numeri sotto dettatura, lieve disordine spazio-temporale nell’incolonnamento e nella </a:t>
            </a:r>
            <a:r>
              <a:rPr lang="it-IT" sz="2400" i="1" dirty="0" smtClean="0">
                <a:latin typeface="Apple Casual"/>
                <a:cs typeface="Apple Casual"/>
              </a:rPr>
              <a:t>memorizzazione </a:t>
            </a:r>
            <a:r>
              <a:rPr lang="it-IT" sz="2400" i="1" dirty="0">
                <a:latin typeface="Apple Casual"/>
                <a:cs typeface="Apple Casual"/>
              </a:rPr>
              <a:t>di tabelline, combinazioni e fatti numerici, lieve difficoltà nelle procedure del calcolo scritto e nella soluzione di problemi, buona </a:t>
            </a:r>
            <a:r>
              <a:rPr lang="it-IT" sz="2400" i="1" dirty="0" smtClean="0">
                <a:latin typeface="Apple Casual"/>
                <a:cs typeface="Apple Casual"/>
              </a:rPr>
              <a:t>disponibilità </a:t>
            </a:r>
            <a:r>
              <a:rPr lang="it-IT" sz="2400" i="1" dirty="0">
                <a:latin typeface="Apple Casual"/>
                <a:cs typeface="Apple Casual"/>
              </a:rPr>
              <a:t>al compito, </a:t>
            </a:r>
            <a:r>
              <a:rPr lang="it-IT" sz="2400" i="1" dirty="0" smtClean="0">
                <a:latin typeface="Apple Casual"/>
                <a:cs typeface="Apple Casual"/>
              </a:rPr>
              <a:t>sensibilità </a:t>
            </a:r>
            <a:r>
              <a:rPr lang="it-IT" sz="2400" i="1" dirty="0">
                <a:latin typeface="Apple Casual"/>
                <a:cs typeface="Apple Casual"/>
              </a:rPr>
              <a:t>metacognitiva presente</a:t>
            </a:r>
            <a:r>
              <a:rPr lang="it-IT" sz="2400" i="1" dirty="0" smtClean="0">
                <a:latin typeface="Apple Casual"/>
                <a:cs typeface="Apple Casual"/>
              </a:rPr>
              <a:t>.</a:t>
            </a:r>
            <a:endParaRPr lang="it-IT" sz="2400" dirty="0">
              <a:latin typeface="Apple Casual"/>
              <a:cs typeface="Apple Casual"/>
            </a:endParaRPr>
          </a:p>
        </p:txBody>
      </p:sp>
    </p:spTree>
    <p:extLst>
      <p:ext uri="{BB962C8B-B14F-4D97-AF65-F5344CB8AC3E}">
        <p14:creationId xmlns:p14="http://schemas.microsoft.com/office/powerpoint/2010/main" val="40086218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POSSIBILI DIFFICOLTA’ MATEMATICHE</a:t>
            </a:r>
            <a:endParaRPr lang="it-IT" sz="2800" dirty="0"/>
          </a:p>
        </p:txBody>
      </p:sp>
      <p:sp>
        <p:nvSpPr>
          <p:cNvPr id="5" name="Rettangolo 4"/>
          <p:cNvSpPr/>
          <p:nvPr/>
        </p:nvSpPr>
        <p:spPr>
          <a:xfrm>
            <a:off x="104587" y="1365268"/>
            <a:ext cx="8919883" cy="5398400"/>
          </a:xfrm>
          <a:prstGeom prst="rect">
            <a:avLst/>
          </a:prstGeom>
        </p:spPr>
        <p:txBody>
          <a:bodyPr wrap="square">
            <a:spAutoFit/>
          </a:bodyPr>
          <a:lstStyle/>
          <a:p>
            <a:pPr algn="just">
              <a:lnSpc>
                <a:spcPct val="120000"/>
              </a:lnSpc>
            </a:pPr>
            <a:r>
              <a:rPr lang="it-IT" sz="2400" i="1" dirty="0" smtClean="0">
                <a:latin typeface="Apple Casual"/>
                <a:cs typeface="Apple Casual"/>
              </a:rPr>
              <a:t>MEDIA</a:t>
            </a:r>
          </a:p>
          <a:p>
            <a:pPr algn="just">
              <a:lnSpc>
                <a:spcPct val="120000"/>
              </a:lnSpc>
            </a:pPr>
            <a:r>
              <a:rPr lang="it-IT" sz="2400" i="1" dirty="0">
                <a:latin typeface="Apple Casual"/>
                <a:cs typeface="Apple Casual"/>
              </a:rPr>
              <a:t/>
            </a:r>
            <a:br>
              <a:rPr lang="it-IT" sz="2400" i="1" dirty="0">
                <a:latin typeface="Apple Casual"/>
                <a:cs typeface="Apple Casual"/>
              </a:rPr>
            </a:br>
            <a:r>
              <a:rPr lang="it-IT" sz="2400" i="1" dirty="0">
                <a:latin typeface="Apple Casual"/>
                <a:cs typeface="Apple Casual"/>
              </a:rPr>
              <a:t>Numerazione progressiva e regressiva lenta e con inciampi, errori, sostituzioni, inversioni di numeri, disordini spazio-temporali nell’incolonnamento e nella memorizzazione di tabelline, combinazioni e fatti numerici, </a:t>
            </a:r>
            <a:r>
              <a:rPr lang="it-IT" sz="2400" i="1" dirty="0" smtClean="0">
                <a:latin typeface="Apple Casual"/>
                <a:cs typeface="Apple Casual"/>
              </a:rPr>
              <a:t>alternanza </a:t>
            </a:r>
            <a:r>
              <a:rPr lang="it-IT" sz="2400" i="1" dirty="0">
                <a:latin typeface="Apple Casual"/>
                <a:cs typeface="Apple Casual"/>
              </a:rPr>
              <a:t>di predizioni ed interruzioni, discontinua comprensione delle procedure del calcolo scritto e della </a:t>
            </a:r>
            <a:r>
              <a:rPr lang="it-IT" sz="2400" i="1" dirty="0" smtClean="0">
                <a:latin typeface="Apple Casual"/>
                <a:cs typeface="Apple Casual"/>
              </a:rPr>
              <a:t>soluzione </a:t>
            </a:r>
            <a:r>
              <a:rPr lang="it-IT" sz="2400" i="1" dirty="0">
                <a:latin typeface="Apple Casual"/>
                <a:cs typeface="Apple Casual"/>
              </a:rPr>
              <a:t>di problemi, scarsa </a:t>
            </a:r>
            <a:r>
              <a:rPr lang="it-IT" sz="2400" i="1" dirty="0" smtClean="0">
                <a:latin typeface="Apple Casual"/>
                <a:cs typeface="Apple Casual"/>
              </a:rPr>
              <a:t>disponibilità </a:t>
            </a:r>
            <a:r>
              <a:rPr lang="it-IT" sz="2400" i="1" dirty="0">
                <a:latin typeface="Apple Casual"/>
                <a:cs typeface="Apple Casual"/>
              </a:rPr>
              <a:t>al compito, </a:t>
            </a:r>
            <a:r>
              <a:rPr lang="it-IT" sz="2400" i="1" dirty="0" smtClean="0">
                <a:latin typeface="Apple Casual"/>
                <a:cs typeface="Apple Casual"/>
              </a:rPr>
              <a:t>sensibilità </a:t>
            </a:r>
            <a:r>
              <a:rPr lang="it-IT" sz="2400" i="1" dirty="0">
                <a:latin typeface="Apple Casual"/>
                <a:cs typeface="Apple Casual"/>
              </a:rPr>
              <a:t>metacognitiva accentuata.</a:t>
            </a:r>
            <a:r>
              <a:rPr lang="it-IT" sz="2400" i="1" dirty="0"/>
              <a:t/>
            </a:r>
            <a:br>
              <a:rPr lang="it-IT" sz="2400" i="1" dirty="0"/>
            </a:br>
            <a:endParaRPr lang="it-IT" sz="2400" dirty="0"/>
          </a:p>
          <a:p>
            <a:pPr algn="just">
              <a:lnSpc>
                <a:spcPct val="120000"/>
              </a:lnSpc>
            </a:pPr>
            <a:endParaRPr lang="it-IT" sz="2400" dirty="0">
              <a:latin typeface="Apple Casual"/>
              <a:cs typeface="Apple Casual"/>
            </a:endParaRPr>
          </a:p>
        </p:txBody>
      </p:sp>
    </p:spTree>
    <p:extLst>
      <p:ext uri="{BB962C8B-B14F-4D97-AF65-F5344CB8AC3E}">
        <p14:creationId xmlns:p14="http://schemas.microsoft.com/office/powerpoint/2010/main" val="30302368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POSSIBILI DIFFICOLTA’ MATEMATICHE</a:t>
            </a:r>
            <a:endParaRPr lang="it-IT" sz="2800" dirty="0"/>
          </a:p>
        </p:txBody>
      </p:sp>
      <p:sp>
        <p:nvSpPr>
          <p:cNvPr id="5" name="Rettangolo 4"/>
          <p:cNvSpPr/>
          <p:nvPr/>
        </p:nvSpPr>
        <p:spPr>
          <a:xfrm>
            <a:off x="104587" y="1365268"/>
            <a:ext cx="8919883" cy="4512004"/>
          </a:xfrm>
          <a:prstGeom prst="rect">
            <a:avLst/>
          </a:prstGeom>
        </p:spPr>
        <p:txBody>
          <a:bodyPr wrap="square">
            <a:spAutoFit/>
          </a:bodyPr>
          <a:lstStyle/>
          <a:p>
            <a:pPr algn="just">
              <a:lnSpc>
                <a:spcPct val="120000"/>
              </a:lnSpc>
            </a:pPr>
            <a:r>
              <a:rPr lang="it-IT" sz="2400" i="1" dirty="0" smtClean="0">
                <a:latin typeface="Apple Casual"/>
                <a:cs typeface="Apple Casual"/>
              </a:rPr>
              <a:t>GRAVE</a:t>
            </a:r>
          </a:p>
          <a:p>
            <a:pPr algn="just">
              <a:lnSpc>
                <a:spcPct val="120000"/>
              </a:lnSpc>
            </a:pPr>
            <a:r>
              <a:rPr lang="it-IT" sz="2400" i="1" dirty="0">
                <a:latin typeface="Apple Casual"/>
                <a:cs typeface="Apple Casual"/>
              </a:rPr>
              <a:t/>
            </a:r>
            <a:br>
              <a:rPr lang="it-IT" sz="2400" i="1" dirty="0">
                <a:latin typeface="Apple Casual"/>
                <a:cs typeface="Apple Casual"/>
              </a:rPr>
            </a:br>
            <a:r>
              <a:rPr lang="it-IT" sz="2400" i="1" dirty="0">
                <a:latin typeface="Apple Casual"/>
                <a:cs typeface="Apple Casual"/>
              </a:rPr>
              <a:t>Numerazione progressiva e regressiva con interruzioni e blocchi, perdurante inversione di numeri, netti </a:t>
            </a:r>
            <a:r>
              <a:rPr lang="it-IT" sz="2400" i="1" dirty="0" smtClean="0">
                <a:latin typeface="Apple Casual"/>
                <a:cs typeface="Apple Casual"/>
              </a:rPr>
              <a:t>disordini </a:t>
            </a:r>
            <a:r>
              <a:rPr lang="it-IT" sz="2400" i="1" dirty="0">
                <a:latin typeface="Apple Casual"/>
                <a:cs typeface="Apple Casual"/>
              </a:rPr>
              <a:t>spazio-temporali nell’incolonnamento e nella memorizzazione di tabelline, combinazioni e fatti numerici, alternanza di predizioni ed interruzioni, scarsa comprensione delle procedure del calcolo scritto e della </a:t>
            </a:r>
            <a:r>
              <a:rPr lang="it-IT" sz="2400" i="1" dirty="0" smtClean="0">
                <a:latin typeface="Apple Casual"/>
                <a:cs typeface="Apple Casual"/>
              </a:rPr>
              <a:t>soluzione </a:t>
            </a:r>
            <a:r>
              <a:rPr lang="it-IT" sz="2400" i="1" dirty="0">
                <a:latin typeface="Apple Casual"/>
                <a:cs typeface="Apple Casual"/>
              </a:rPr>
              <a:t>di problemi, fuga dal compito, forte </a:t>
            </a:r>
            <a:r>
              <a:rPr lang="it-IT" sz="2400" i="1" dirty="0" smtClean="0">
                <a:latin typeface="Apple Casual"/>
                <a:cs typeface="Apple Casual"/>
              </a:rPr>
              <a:t>sensibilità </a:t>
            </a:r>
            <a:r>
              <a:rPr lang="it-IT" sz="2400" i="1" dirty="0">
                <a:latin typeface="Apple Casual"/>
                <a:cs typeface="Apple Casual"/>
              </a:rPr>
              <a:t>metacognitiva.</a:t>
            </a:r>
            <a:r>
              <a:rPr lang="it-IT" sz="2400" i="1" dirty="0"/>
              <a:t/>
            </a:r>
            <a:br>
              <a:rPr lang="it-IT" sz="2400" i="1" dirty="0"/>
            </a:br>
            <a:endParaRPr lang="it-IT" sz="2400" dirty="0"/>
          </a:p>
        </p:txBody>
      </p:sp>
    </p:spTree>
    <p:extLst>
      <p:ext uri="{BB962C8B-B14F-4D97-AF65-F5344CB8AC3E}">
        <p14:creationId xmlns:p14="http://schemas.microsoft.com/office/powerpoint/2010/main" val="3456209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POSSIBILI DIFFICOLTA’ MATEMATICHE</a:t>
            </a:r>
            <a:endParaRPr lang="it-IT" sz="2800" dirty="0"/>
          </a:p>
        </p:txBody>
      </p:sp>
      <p:sp>
        <p:nvSpPr>
          <p:cNvPr id="5" name="Rettangolo 4"/>
          <p:cNvSpPr/>
          <p:nvPr/>
        </p:nvSpPr>
        <p:spPr>
          <a:xfrm>
            <a:off x="104587" y="1365268"/>
            <a:ext cx="8919883" cy="3625608"/>
          </a:xfrm>
          <a:prstGeom prst="rect">
            <a:avLst/>
          </a:prstGeom>
        </p:spPr>
        <p:txBody>
          <a:bodyPr wrap="square">
            <a:spAutoFit/>
          </a:bodyPr>
          <a:lstStyle/>
          <a:p>
            <a:pPr algn="just">
              <a:lnSpc>
                <a:spcPct val="120000"/>
              </a:lnSpc>
            </a:pPr>
            <a:r>
              <a:rPr lang="it-IT" sz="2400" i="1" dirty="0" smtClean="0">
                <a:latin typeface="Apple Casual"/>
                <a:cs typeface="Apple Casual"/>
              </a:rPr>
              <a:t>RADICALE</a:t>
            </a:r>
          </a:p>
          <a:p>
            <a:pPr algn="just">
              <a:lnSpc>
                <a:spcPct val="120000"/>
              </a:lnSpc>
            </a:pPr>
            <a:r>
              <a:rPr lang="it-IT" sz="2400" i="1" dirty="0">
                <a:latin typeface="Apple Casual"/>
                <a:cs typeface="Apple Casual"/>
              </a:rPr>
              <a:t/>
            </a:r>
            <a:br>
              <a:rPr lang="it-IT" sz="2400" i="1" dirty="0">
                <a:latin typeface="Apple Casual"/>
                <a:cs typeface="Apple Casual"/>
              </a:rPr>
            </a:br>
            <a:r>
              <a:rPr lang="it-IT" sz="2400" i="1" dirty="0">
                <a:latin typeface="Apple Casual"/>
                <a:cs typeface="Apple Casual"/>
              </a:rPr>
              <a:t>Numerazione progressiva e regressiva costantemente interrotta, errori globali, assenza di predizione, gravi </a:t>
            </a:r>
            <a:r>
              <a:rPr lang="it-IT" sz="2400" i="1" dirty="0" smtClean="0">
                <a:latin typeface="Apple Casual"/>
                <a:cs typeface="Apple Casual"/>
              </a:rPr>
              <a:t>disordini </a:t>
            </a:r>
            <a:r>
              <a:rPr lang="it-IT" sz="2400" i="1" dirty="0">
                <a:latin typeface="Apple Casual"/>
                <a:cs typeface="Apple Casual"/>
              </a:rPr>
              <a:t>spazio-temporali, difficile comprensione delle procedure del calcolo scritto e della soluzione di </a:t>
            </a:r>
            <a:r>
              <a:rPr lang="it-IT" sz="2400" i="1" dirty="0" smtClean="0">
                <a:latin typeface="Apple Casual"/>
                <a:cs typeface="Apple Casual"/>
              </a:rPr>
              <a:t>problemi</a:t>
            </a:r>
            <a:r>
              <a:rPr lang="it-IT" sz="2400" i="1" dirty="0">
                <a:latin typeface="Apple Casual"/>
                <a:cs typeface="Apple Casual"/>
              </a:rPr>
              <a:t>, fuga dal compito, forte </a:t>
            </a:r>
            <a:r>
              <a:rPr lang="it-IT" sz="2400" i="1" dirty="0" smtClean="0">
                <a:latin typeface="Apple Casual"/>
                <a:cs typeface="Apple Casual"/>
              </a:rPr>
              <a:t>sensibilità </a:t>
            </a:r>
            <a:r>
              <a:rPr lang="it-IT" sz="2400" i="1" dirty="0">
                <a:latin typeface="Apple Casual"/>
                <a:cs typeface="Apple Casual"/>
              </a:rPr>
              <a:t>metacognitiva.</a:t>
            </a:r>
            <a:r>
              <a:rPr lang="it-IT" sz="2400" i="1" dirty="0"/>
              <a:t/>
            </a:r>
            <a:br>
              <a:rPr lang="it-IT" sz="2400" i="1" dirty="0"/>
            </a:br>
            <a:endParaRPr lang="it-IT" sz="2400" dirty="0"/>
          </a:p>
        </p:txBody>
      </p:sp>
    </p:spTree>
    <p:extLst>
      <p:ext uri="{BB962C8B-B14F-4D97-AF65-F5344CB8AC3E}">
        <p14:creationId xmlns:p14="http://schemas.microsoft.com/office/powerpoint/2010/main" val="15721869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4587" y="485727"/>
            <a:ext cx="8919883" cy="523220"/>
          </a:xfrm>
          <a:prstGeom prst="rect">
            <a:avLst/>
          </a:prstGeom>
          <a:noFill/>
        </p:spPr>
        <p:txBody>
          <a:bodyPr wrap="square" rtlCol="0">
            <a:spAutoFit/>
          </a:bodyPr>
          <a:lstStyle/>
          <a:p>
            <a:pPr algn="ctr"/>
            <a:r>
              <a:rPr lang="it-IT" sz="2800" dirty="0" smtClean="0">
                <a:solidFill>
                  <a:srgbClr val="558ED5"/>
                </a:solidFill>
                <a:latin typeface="Apple Casual"/>
                <a:cs typeface="Apple Casual"/>
              </a:rPr>
              <a:t>POSSIBILI DIFFICOLTA’ MATEMATICHE</a:t>
            </a:r>
            <a:endParaRPr lang="it-IT" sz="2800" dirty="0"/>
          </a:p>
        </p:txBody>
      </p:sp>
      <p:sp>
        <p:nvSpPr>
          <p:cNvPr id="5" name="Rettangolo 4"/>
          <p:cNvSpPr/>
          <p:nvPr/>
        </p:nvSpPr>
        <p:spPr>
          <a:xfrm>
            <a:off x="104587" y="2231856"/>
            <a:ext cx="8919883" cy="2296013"/>
          </a:xfrm>
          <a:prstGeom prst="rect">
            <a:avLst/>
          </a:prstGeom>
        </p:spPr>
        <p:txBody>
          <a:bodyPr wrap="square">
            <a:spAutoFit/>
          </a:bodyPr>
          <a:lstStyle/>
          <a:p>
            <a:pPr algn="just">
              <a:lnSpc>
                <a:spcPct val="120000"/>
              </a:lnSpc>
            </a:pPr>
            <a:r>
              <a:rPr lang="it-IT" sz="2400" i="1" dirty="0">
                <a:latin typeface="Apple Casual"/>
                <a:cs typeface="Apple Casual"/>
              </a:rPr>
              <a:t>NON </a:t>
            </a:r>
            <a:r>
              <a:rPr lang="it-IT" sz="2400" i="1" dirty="0" smtClean="0">
                <a:latin typeface="Apple Casual"/>
                <a:cs typeface="Apple Casual"/>
              </a:rPr>
              <a:t>APPREZZABILE</a:t>
            </a:r>
          </a:p>
          <a:p>
            <a:pPr algn="just">
              <a:lnSpc>
                <a:spcPct val="120000"/>
              </a:lnSpc>
            </a:pPr>
            <a:r>
              <a:rPr lang="it-IT" sz="2400" i="1" dirty="0">
                <a:latin typeface="Apple Casual"/>
                <a:cs typeface="Apple Casual"/>
              </a:rPr>
              <a:t/>
            </a:r>
            <a:br>
              <a:rPr lang="it-IT" sz="2400" i="1" dirty="0">
                <a:latin typeface="Apple Casual"/>
                <a:cs typeface="Apple Casual"/>
              </a:rPr>
            </a:br>
            <a:r>
              <a:rPr lang="it-IT" sz="2400" i="1" dirty="0">
                <a:latin typeface="Apple Casual"/>
                <a:cs typeface="Apple Casual"/>
              </a:rPr>
              <a:t>Rifiuto del compito, assenza del calcolo</a:t>
            </a:r>
            <a:r>
              <a:rPr lang="it-IT" sz="2400" b="1" i="1" dirty="0">
                <a:latin typeface="Apple Casual"/>
                <a:cs typeface="Apple Casual"/>
              </a:rPr>
              <a:t>. </a:t>
            </a:r>
            <a:endParaRPr lang="it-IT" sz="2400" dirty="0">
              <a:latin typeface="Apple Casual"/>
              <a:cs typeface="Apple Casual"/>
            </a:endParaRPr>
          </a:p>
          <a:p>
            <a:pPr algn="just">
              <a:lnSpc>
                <a:spcPct val="120000"/>
              </a:lnSpc>
            </a:pPr>
            <a:r>
              <a:rPr lang="it-IT" sz="2400" i="1" dirty="0"/>
              <a:t/>
            </a:r>
            <a:br>
              <a:rPr lang="it-IT" sz="2400" i="1" dirty="0"/>
            </a:br>
            <a:endParaRPr lang="it-IT" sz="2400" dirty="0"/>
          </a:p>
        </p:txBody>
      </p:sp>
    </p:spTree>
    <p:extLst>
      <p:ext uri="{BB962C8B-B14F-4D97-AF65-F5344CB8AC3E}">
        <p14:creationId xmlns:p14="http://schemas.microsoft.com/office/powerpoint/2010/main" val="1589678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4353" y="335845"/>
            <a:ext cx="8755529" cy="5447645"/>
          </a:xfrm>
          <a:prstGeom prst="rect">
            <a:avLst/>
          </a:prstGeom>
        </p:spPr>
        <p:txBody>
          <a:bodyPr wrap="square">
            <a:spAutoFit/>
          </a:bodyPr>
          <a:lstStyle/>
          <a:p>
            <a:r>
              <a:rPr lang="it-IT" sz="2400" dirty="0">
                <a:solidFill>
                  <a:srgbClr val="558ED5"/>
                </a:solidFill>
                <a:latin typeface="Apple Casual"/>
                <a:cs typeface="Apple Casual"/>
              </a:rPr>
              <a:t>La pratica didattica in aula di matematica</a:t>
            </a:r>
            <a:r>
              <a:rPr lang="it-IT" sz="2400" dirty="0" smtClean="0">
                <a:solidFill>
                  <a:srgbClr val="558ED5"/>
                </a:solidFill>
                <a:latin typeface="Apple Casual"/>
                <a:cs typeface="Apple Casual"/>
              </a:rPr>
              <a:t>! </a:t>
            </a:r>
            <a:r>
              <a:rPr lang="it-IT" sz="2400" dirty="0">
                <a:solidFill>
                  <a:srgbClr val="558ED5"/>
                </a:solidFill>
                <a:latin typeface="Apple Casual"/>
                <a:cs typeface="Apple Casual"/>
              </a:rPr>
              <a:t>G</a:t>
            </a:r>
            <a:r>
              <a:rPr lang="it-IT" sz="2400" dirty="0" smtClean="0">
                <a:solidFill>
                  <a:srgbClr val="558ED5"/>
                </a:solidFill>
                <a:latin typeface="Apple Casual"/>
                <a:cs typeface="Apple Casual"/>
              </a:rPr>
              <a:t>eometria!</a:t>
            </a:r>
          </a:p>
          <a:p>
            <a:endParaRPr lang="it-IT" sz="2400" dirty="0">
              <a:solidFill>
                <a:srgbClr val="558ED5"/>
              </a:solidFill>
              <a:latin typeface="Apple Casual"/>
              <a:cs typeface="Apple Casual"/>
            </a:endParaRPr>
          </a:p>
          <a:p>
            <a:pPr marL="342900" indent="-342900">
              <a:buFontTx/>
              <a:buChar char="-"/>
            </a:pPr>
            <a:r>
              <a:rPr lang="it-IT" sz="2000" dirty="0" smtClean="0">
                <a:latin typeface="Apple Casual"/>
                <a:cs typeface="Apple Casual"/>
              </a:rPr>
              <a:t>Progettare </a:t>
            </a:r>
            <a:r>
              <a:rPr lang="it-IT" sz="2000" dirty="0">
                <a:latin typeface="Apple Casual"/>
                <a:cs typeface="Apple Casual"/>
              </a:rPr>
              <a:t>occasioni di esperienza geometrica, anche attraverso il movimento, la manipolazione, l’osservazione e il disegno, in diversi ambienti (aula, palestra, cortile, in piedi, sul foglio o alla lavagna</a:t>
            </a:r>
            <a:r>
              <a:rPr lang="it-IT" sz="2000" dirty="0" smtClean="0">
                <a:latin typeface="Apple Casual"/>
                <a:cs typeface="Apple Casual"/>
              </a:rPr>
              <a:t>);</a:t>
            </a:r>
            <a:endParaRPr lang="it-IT" sz="2000" dirty="0">
              <a:latin typeface="Apple Casual"/>
              <a:cs typeface="Apple Casual"/>
            </a:endParaRPr>
          </a:p>
          <a:p>
            <a:pPr marL="342900" indent="-342900">
              <a:buFontTx/>
              <a:buChar char="-"/>
            </a:pPr>
            <a:r>
              <a:rPr lang="it-IT" sz="2000" dirty="0" smtClean="0">
                <a:latin typeface="Apple Casual"/>
                <a:cs typeface="Apple Casual"/>
              </a:rPr>
              <a:t>Lavorare </a:t>
            </a:r>
            <a:r>
              <a:rPr lang="it-IT" sz="2000" dirty="0">
                <a:latin typeface="Apple Casual"/>
                <a:cs typeface="Apple Casual"/>
              </a:rPr>
              <a:t>sullo spazio geometrico facendo leva sullo spazio rappresentativo (tattile, visivo, motorio) nel rapporto fra astratto e </a:t>
            </a:r>
            <a:r>
              <a:rPr lang="it-IT" sz="2000" dirty="0" smtClean="0">
                <a:latin typeface="Apple Casual"/>
                <a:cs typeface="Apple Casual"/>
              </a:rPr>
              <a:t>concreto;</a:t>
            </a:r>
            <a:endParaRPr lang="it-IT" sz="2000" dirty="0">
              <a:latin typeface="Apple Casual"/>
              <a:cs typeface="Apple Casual"/>
            </a:endParaRPr>
          </a:p>
          <a:p>
            <a:pPr marL="342900" indent="-342900">
              <a:buFontTx/>
              <a:buChar char="-"/>
            </a:pPr>
            <a:r>
              <a:rPr lang="it-IT" sz="2000" dirty="0" smtClean="0">
                <a:latin typeface="Apple Casual"/>
                <a:cs typeface="Apple Casual"/>
              </a:rPr>
              <a:t>Riflettere </a:t>
            </a:r>
            <a:r>
              <a:rPr lang="it-IT" sz="2000" dirty="0">
                <a:latin typeface="Apple Casual"/>
                <a:cs typeface="Apple Casual"/>
              </a:rPr>
              <a:t>sulle esperienze geometriche occasionali in ambito domestico collegandole al lavoro a </a:t>
            </a:r>
            <a:r>
              <a:rPr lang="it-IT" sz="2000" dirty="0" smtClean="0">
                <a:latin typeface="Apple Casual"/>
                <a:cs typeface="Apple Casual"/>
              </a:rPr>
              <a:t>scuola;</a:t>
            </a:r>
            <a:endParaRPr lang="it-IT" sz="2000" dirty="0">
              <a:latin typeface="Apple Casual"/>
              <a:cs typeface="Apple Casual"/>
            </a:endParaRPr>
          </a:p>
          <a:p>
            <a:pPr marL="342900" indent="-342900">
              <a:buFontTx/>
              <a:buChar char="-"/>
            </a:pPr>
            <a:r>
              <a:rPr lang="it-IT" sz="2000" dirty="0" smtClean="0">
                <a:latin typeface="Apple Casual"/>
                <a:cs typeface="Apple Casual"/>
              </a:rPr>
              <a:t>Lavorare </a:t>
            </a:r>
            <a:r>
              <a:rPr lang="it-IT" sz="2000" dirty="0">
                <a:latin typeface="Apple Casual"/>
                <a:cs typeface="Apple Casual"/>
              </a:rPr>
              <a:t>sui solidi e sugli elementi geometrici (punti, segmenti e rette, angoli</a:t>
            </a:r>
            <a:r>
              <a:rPr lang="it-IT" sz="2000" dirty="0" smtClean="0">
                <a:latin typeface="Apple Casual"/>
                <a:cs typeface="Apple Casual"/>
              </a:rPr>
              <a:t>);</a:t>
            </a:r>
            <a:endParaRPr lang="it-IT" sz="2000" dirty="0">
              <a:latin typeface="Apple Casual"/>
              <a:cs typeface="Apple Casual"/>
            </a:endParaRPr>
          </a:p>
          <a:p>
            <a:pPr marL="342900" indent="-342900">
              <a:buFontTx/>
              <a:buChar char="-"/>
            </a:pPr>
            <a:r>
              <a:rPr lang="it-IT" sz="2000" dirty="0" smtClean="0">
                <a:latin typeface="Apple Casual"/>
                <a:cs typeface="Apple Casual"/>
              </a:rPr>
              <a:t>Osservare </a:t>
            </a:r>
            <a:r>
              <a:rPr lang="it-IT" sz="2000" dirty="0">
                <a:latin typeface="Apple Casual"/>
                <a:cs typeface="Apple Casual"/>
              </a:rPr>
              <a:t>simmetrie, similitudine, congruenza, uguaglianza del numero di </a:t>
            </a:r>
            <a:r>
              <a:rPr lang="it-IT" sz="2000" dirty="0" smtClean="0">
                <a:latin typeface="Apple Casual"/>
                <a:cs typeface="Apple Casual"/>
              </a:rPr>
              <a:t>lati;</a:t>
            </a:r>
            <a:endParaRPr lang="it-IT" sz="2000" dirty="0">
              <a:latin typeface="Apple Casual"/>
              <a:cs typeface="Apple Casual"/>
            </a:endParaRPr>
          </a:p>
          <a:p>
            <a:pPr marL="342900" indent="-342900">
              <a:buFontTx/>
              <a:buChar char="-"/>
            </a:pPr>
            <a:r>
              <a:rPr lang="it-IT" sz="2000" dirty="0" smtClean="0">
                <a:latin typeface="Apple Casual"/>
                <a:cs typeface="Apple Casual"/>
              </a:rPr>
              <a:t>Conversazione </a:t>
            </a:r>
            <a:r>
              <a:rPr lang="it-IT" sz="2000" dirty="0">
                <a:latin typeface="Apple Casual"/>
                <a:cs typeface="Apple Casual"/>
              </a:rPr>
              <a:t>matematica: uguale, simile e </a:t>
            </a:r>
            <a:r>
              <a:rPr lang="it-IT" sz="2000" dirty="0" smtClean="0">
                <a:latin typeface="Apple Casual"/>
                <a:cs typeface="Apple Casual"/>
              </a:rPr>
              <a:t>diverso.</a:t>
            </a:r>
          </a:p>
          <a:p>
            <a:pPr marL="342900" indent="-342900">
              <a:buFontTx/>
              <a:buChar char="-"/>
            </a:pPr>
            <a:r>
              <a:rPr lang="it-IT" sz="2000" dirty="0" smtClean="0">
                <a:latin typeface="Apple Casual"/>
                <a:cs typeface="Apple Casual"/>
              </a:rPr>
              <a:t>Consegne</a:t>
            </a:r>
            <a:r>
              <a:rPr lang="it-IT" sz="2000" dirty="0">
                <a:latin typeface="Apple Casual"/>
                <a:cs typeface="Apple Casual"/>
              </a:rPr>
              <a:t>, quesiti e problemi come base di ogni forma </a:t>
            </a:r>
            <a:r>
              <a:rPr lang="it-IT" sz="2000" dirty="0" smtClean="0">
                <a:latin typeface="Apple Casual"/>
                <a:cs typeface="Apple Casual"/>
              </a:rPr>
              <a:t>di attività matematica.</a:t>
            </a:r>
            <a:endParaRPr lang="it-IT" sz="2000" dirty="0">
              <a:latin typeface="Apple Casual"/>
              <a:cs typeface="Apple Casual"/>
            </a:endParaRPr>
          </a:p>
        </p:txBody>
      </p:sp>
    </p:spTree>
    <p:extLst>
      <p:ext uri="{BB962C8B-B14F-4D97-AF65-F5344CB8AC3E}">
        <p14:creationId xmlns:p14="http://schemas.microsoft.com/office/powerpoint/2010/main" val="2884852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24119" y="1232985"/>
            <a:ext cx="8576234" cy="4154983"/>
          </a:xfrm>
          <a:prstGeom prst="rect">
            <a:avLst/>
          </a:prstGeom>
        </p:spPr>
        <p:txBody>
          <a:bodyPr wrap="square">
            <a:spAutoFit/>
          </a:bodyPr>
          <a:lstStyle/>
          <a:p>
            <a:r>
              <a:rPr lang="it-IT" sz="2400" dirty="0">
                <a:solidFill>
                  <a:srgbClr val="558ED5"/>
                </a:solidFill>
                <a:latin typeface="Apple Casual"/>
                <a:cs typeface="Apple Casual"/>
              </a:rPr>
              <a:t>I VALORI DEL </a:t>
            </a:r>
            <a:r>
              <a:rPr lang="it-IT" sz="2400" dirty="0" smtClean="0">
                <a:solidFill>
                  <a:srgbClr val="558ED5"/>
                </a:solidFill>
                <a:latin typeface="Apple Casual"/>
                <a:cs typeface="Apple Casual"/>
              </a:rPr>
              <a:t>NUMERO</a:t>
            </a:r>
          </a:p>
          <a:p>
            <a:endParaRPr lang="it-IT" sz="2400" dirty="0">
              <a:solidFill>
                <a:srgbClr val="558ED5"/>
              </a:solidFill>
              <a:latin typeface="Apple Casual"/>
              <a:cs typeface="Apple Casual"/>
            </a:endParaRPr>
          </a:p>
          <a:p>
            <a:r>
              <a:rPr lang="it-IT" sz="2400" dirty="0">
                <a:latin typeface="Apple Casual"/>
                <a:cs typeface="Apple Casual"/>
              </a:rPr>
              <a:t>la sequenza dei nomi dei </a:t>
            </a:r>
            <a:r>
              <a:rPr lang="it-IT" sz="2400" dirty="0" smtClean="0">
                <a:latin typeface="Apple Casual"/>
                <a:cs typeface="Apple Casual"/>
              </a:rPr>
              <a:t>numeri </a:t>
            </a:r>
            <a:r>
              <a:rPr lang="it-IT" sz="2400" dirty="0">
                <a:latin typeface="Apple Casual"/>
                <a:cs typeface="Apple Casual"/>
              </a:rPr>
              <a:t>(fino a che numero sai?</a:t>
            </a:r>
            <a:r>
              <a:rPr lang="it-IT" sz="2400" dirty="0" smtClean="0">
                <a:latin typeface="Apple Casual"/>
                <a:cs typeface="Apple Casual"/>
              </a:rPr>
              <a:t>);</a:t>
            </a:r>
          </a:p>
          <a:p>
            <a:endParaRPr lang="it-IT" sz="2400" dirty="0">
              <a:latin typeface="Apple Casual"/>
              <a:cs typeface="Apple Casual"/>
            </a:endParaRPr>
          </a:p>
          <a:p>
            <a:r>
              <a:rPr lang="it-IT" sz="2400" dirty="0">
                <a:latin typeface="Apple Casual"/>
                <a:cs typeface="Apple Casual"/>
              </a:rPr>
              <a:t>il valore cardinale (quanti sono?</a:t>
            </a:r>
            <a:r>
              <a:rPr lang="it-IT" sz="2400" dirty="0" smtClean="0">
                <a:latin typeface="Apple Casual"/>
                <a:cs typeface="Apple Casual"/>
              </a:rPr>
              <a:t>);</a:t>
            </a:r>
          </a:p>
          <a:p>
            <a:endParaRPr lang="it-IT" sz="2400" dirty="0">
              <a:latin typeface="Apple Casual"/>
              <a:cs typeface="Apple Casual"/>
            </a:endParaRPr>
          </a:p>
          <a:p>
            <a:r>
              <a:rPr lang="it-IT" sz="2400" dirty="0">
                <a:latin typeface="Apple Casual"/>
                <a:cs typeface="Apple Casual"/>
              </a:rPr>
              <a:t>il valore ordinale (sono arrivato primo</a:t>
            </a:r>
            <a:r>
              <a:rPr lang="it-IT" sz="2400" dirty="0" smtClean="0">
                <a:latin typeface="Apple Casual"/>
                <a:cs typeface="Apple Casual"/>
              </a:rPr>
              <a:t>);</a:t>
            </a:r>
          </a:p>
          <a:p>
            <a:endParaRPr lang="it-IT" sz="2400" dirty="0">
              <a:latin typeface="Apple Casual"/>
              <a:cs typeface="Apple Casual"/>
            </a:endParaRPr>
          </a:p>
          <a:p>
            <a:r>
              <a:rPr lang="it-IT" sz="2400" dirty="0">
                <a:latin typeface="Apple Casual"/>
                <a:cs typeface="Apple Casual"/>
              </a:rPr>
              <a:t>la misura (quanti passi...?</a:t>
            </a:r>
            <a:r>
              <a:rPr lang="it-IT" sz="2400" dirty="0" smtClean="0">
                <a:latin typeface="Apple Casual"/>
                <a:cs typeface="Apple Casual"/>
              </a:rPr>
              <a:t>);</a:t>
            </a:r>
          </a:p>
          <a:p>
            <a:endParaRPr lang="it-IT" sz="2400" dirty="0">
              <a:latin typeface="Apple Casual"/>
              <a:cs typeface="Apple Casual"/>
            </a:endParaRPr>
          </a:p>
          <a:p>
            <a:r>
              <a:rPr lang="it-IT" sz="2400" dirty="0">
                <a:latin typeface="Apple Casual"/>
                <a:cs typeface="Apple Casual"/>
              </a:rPr>
              <a:t>i numeri per riconoscere (le targhe...)</a:t>
            </a:r>
          </a:p>
        </p:txBody>
      </p:sp>
    </p:spTree>
    <p:extLst>
      <p:ext uri="{BB962C8B-B14F-4D97-AF65-F5344CB8AC3E}">
        <p14:creationId xmlns:p14="http://schemas.microsoft.com/office/powerpoint/2010/main" val="388739437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1881</TotalTime>
  <Words>1647</Words>
  <Application>Microsoft Macintosh PowerPoint</Application>
  <PresentationFormat>Presentazione su schermo (4:3)</PresentationFormat>
  <Paragraphs>325</Paragraphs>
  <Slides>50</Slides>
  <Notes>0</Notes>
  <HiddenSlides>0</HiddenSlides>
  <MMClips>0</MMClips>
  <ScaleCrop>false</ScaleCrop>
  <HeadingPairs>
    <vt:vector size="4" baseType="variant">
      <vt:variant>
        <vt:lpstr>Tema</vt:lpstr>
      </vt:variant>
      <vt:variant>
        <vt:i4>1</vt:i4>
      </vt:variant>
      <vt:variant>
        <vt:lpstr>Titoli diapositive</vt:lpstr>
      </vt:variant>
      <vt:variant>
        <vt:i4>50</vt:i4>
      </vt:variant>
    </vt:vector>
  </HeadingPairs>
  <TitlesOfParts>
    <vt:vector size="51" baseType="lpstr">
      <vt:lpstr>Tema di Office</vt:lpstr>
      <vt:lpstr>Didattica Speciale: codici del linguaggio logico e matematico  Prof. Ivan Di Pierro Pedagogista Clinico e Giuridico ivan.dipierro@unimc.it  </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     Attualmente i termini integrazione e inclusione vengono usati molto spesso come sinonimi        </vt:lpstr>
      <vt:lpstr>   MACRO OBIETTIVO DELLA DIDATTICA SPECIALE   L’INTEGRAZIONE    ETIMOLOGIA  • Inserire una persona o un gruppo in un ambiente o in un contesto in modo che ne diventi parte organica;   • Rendere qualcosa completo, o più valido, più efficace.         </vt:lpstr>
      <vt:lpstr>        INCLUSIONE  Riconoscere la diversità presente in ciascuno dei soggetti  Valorizzare la diversità  Costruzione di legami che riconoscono la specificità e la differenza di identità         </vt:lpstr>
      <vt:lpstr>        La professionalità dell’insegnante specializzato di sostegno si mostra nella sua funzione di sostegno alla classe, portatore e operatore di un’ampia cultura dell’inclusione, specializzato nella progettazione dell’intervento pedagogico negli stati della differenza e della diversità.        </vt:lpstr>
      <vt:lpstr>Presentazione di PowerPoint</vt:lpstr>
      <vt:lpstr>Presentazione di PowerPoint</vt:lpstr>
      <vt:lpstr> LA DIDATTICA SPECIALE = Didattica di qualità  «Un’inclusione di qualità ha bisogno di una didattica di qualità. La didattica è l’insegnamento, cioè le prassi che pervadono l’ambiente scuola, sia in verticale che in orizzontale, con i docenti e tra gli alunni. La didattica è la normalità dell’operare finalizzato allo sviluppo di capacità e competenze utili, nel contesto di una relazione di aiuto profonda e significativa con chi apprende. La didattica è anche puntare a un obiettivo di crescita, avere a cuore lo sviluppo dell’alunno, programmare, agire e valutare (anche severamente) la propria azione didattica e le azioni di chi apprende. Si fa didattica quando si insegna letteratura italiana o calcolo frazionario, quando si lavora nell’educazione socio-affettiva, quando si insegna a collaborare, a soffiarsi il naso, a prendersi cura del materiale didattico, a rispondere con lo sguardo al proprio nome, e in tanti altri modi».  (D. Ianes, Didattica speciale per l’integrazione. Un insegnamento sensibile alle differenze, Erickson, Gardolo (TN) 2005 – II edizione)  </vt:lpstr>
      <vt:lpstr> L’inclusione di qualità passa attraverso la qualificazione della didattica: la didattica quotidiana è sempre speciale, nella misura in cui ogni individuo ha dei bisogni speciali.  </vt:lpstr>
      <vt:lpstr>I PRESUPPOSTI TEORICO-PEDAGOGICI  QUESTIONE TERMINOLOGICA  SECONDO ICF   • Non più «disabilità» ma «limitazioni delle attività personali».  • Non più «handicap» o «svantaggio esistenziale» ma «diversa partecipazione sociale».  • La persona non è più vista in rapporto al suo deficit funzionale e sociale, ma è rapportata al concetto di salute  • Approccio bio-psico-sociale  - benessere fisico, emotivo e sociale  - risorsa per la vita quotidiana  </vt:lpstr>
      <vt:lpstr>OBIETTIVO:  lo sviluppo delle potenzialità della persona handicappata nell’apprendimento, nella comunicazione, nelle relazioni e nella  socializzazione  (Art. 12 della Legge quadro n. 104 del 5 febbraio 1992).   Principi fondamentali per la qualità dell’inclusione scolastica:  - insegnamento individualizzato;  - adeguata programmazione pedagogica;  - razionalità del programma didattico;  - accoglienza da parte della classe;  - facilitazione delle attività didattiche.  </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Didattica Speciale: codici del linguaggio logico e matematico  Prof. Ivan Di Pierro   </dc:title>
  <dc:creator>Ivan Di Pierro</dc:creator>
  <cp:lastModifiedBy>Ivan Di Pierro</cp:lastModifiedBy>
  <cp:revision>42</cp:revision>
  <dcterms:created xsi:type="dcterms:W3CDTF">2014-04-04T13:12:31Z</dcterms:created>
  <dcterms:modified xsi:type="dcterms:W3CDTF">2014-04-11T08:55:36Z</dcterms:modified>
</cp:coreProperties>
</file>