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sldIdLst>
    <p:sldId id="256" r:id="rId2"/>
    <p:sldId id="305" r:id="rId3"/>
    <p:sldId id="297" r:id="rId4"/>
    <p:sldId id="298" r:id="rId5"/>
    <p:sldId id="326" r:id="rId6"/>
    <p:sldId id="302" r:id="rId7"/>
    <p:sldId id="304" r:id="rId8"/>
    <p:sldId id="306" r:id="rId9"/>
    <p:sldId id="327" r:id="rId10"/>
    <p:sldId id="328" r:id="rId11"/>
    <p:sldId id="329" r:id="rId12"/>
    <p:sldId id="330" r:id="rId13"/>
    <p:sldId id="331" r:id="rId14"/>
    <p:sldId id="332" r:id="rId15"/>
    <p:sldId id="333" r:id="rId16"/>
    <p:sldId id="334" r:id="rId17"/>
    <p:sldId id="335" r:id="rId18"/>
    <p:sldId id="309" r:id="rId19"/>
    <p:sldId id="268" r:id="rId20"/>
    <p:sldId id="269" r:id="rId21"/>
    <p:sldId id="336" r:id="rId22"/>
    <p:sldId id="337" r:id="rId23"/>
    <p:sldId id="339" r:id="rId24"/>
    <p:sldId id="271" r:id="rId25"/>
    <p:sldId id="321" r:id="rId26"/>
    <p:sldId id="272" r:id="rId27"/>
    <p:sldId id="338" r:id="rId28"/>
    <p:sldId id="340" r:id="rId29"/>
    <p:sldId id="343" r:id="rId30"/>
    <p:sldId id="341" r:id="rId31"/>
    <p:sldId id="342" r:id="rId32"/>
    <p:sldId id="344" r:id="rId33"/>
    <p:sldId id="345" r:id="rId34"/>
    <p:sldId id="346" r:id="rId35"/>
    <p:sldId id="347" r:id="rId36"/>
    <p:sldId id="348" r:id="rId37"/>
    <p:sldId id="274" r:id="rId38"/>
    <p:sldId id="275" r:id="rId39"/>
    <p:sldId id="282" r:id="rId40"/>
    <p:sldId id="285" r:id="rId41"/>
    <p:sldId id="291" r:id="rId42"/>
    <p:sldId id="292" r:id="rId43"/>
    <p:sldId id="293" r:id="rId44"/>
    <p:sldId id="296" r:id="rId45"/>
    <p:sldId id="310" r:id="rId46"/>
    <p:sldId id="314" r:id="rId47"/>
    <p:sldId id="318" r:id="rId48"/>
    <p:sldId id="319" r:id="rId49"/>
    <p:sldId id="320" r:id="rId50"/>
    <p:sldId id="322" r:id="rId5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ile medio 2 - Color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Stile medio 3 - Colore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85" d="100"/>
          <a:sy n="85" d="100"/>
        </p:scale>
        <p:origin x="-1776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printerSettings" Target="printerSettings/printerSettings1.bin"/><Relationship Id="rId53" Type="http://schemas.openxmlformats.org/officeDocument/2006/relationships/presProps" Target="presProps.xml"/><Relationship Id="rId54" Type="http://schemas.openxmlformats.org/officeDocument/2006/relationships/viewProps" Target="viewProps.xml"/><Relationship Id="rId55" Type="http://schemas.openxmlformats.org/officeDocument/2006/relationships/theme" Target="theme/theme1.xml"/><Relationship Id="rId56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196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687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552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428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497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801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016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439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045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881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28/06/14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290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28/06/14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‹n.›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780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ivan.dipierro@unimc.it" TargetMode="External"/><Relationship Id="rId3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file://localhost/Users/ivandipierro/Desktop/LAB%20MAT%20UNIMC/Scuola%20dell'Infanzia/indicazioni_nazionali_infanzia_primo_ciclo.doc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file://localhost/Users/ivandipierro/Desktop/LAB%20MAT%20UNIMC/Scuola%20Secondaria%20di%20Secondo%20Grado/Progetto,%20gioco,%20imparo.pptx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file://localhost/Users/ivandipierro/Desktop/LAB%20MAT%20UNIMC/Scuola%20Secondaria%20di%20Secondo%20Grado/CHECK%20LIST.doc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i_Microsoft_Word1.docx"/><Relationship Id="rId4" Type="http://schemas.openxmlformats.org/officeDocument/2006/relationships/image" Target="../media/image2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i_Microsoft_Word2.docx"/><Relationship Id="rId4" Type="http://schemas.openxmlformats.org/officeDocument/2006/relationships/image" Target="../media/image3.pn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ctrTitle"/>
          </p:nvPr>
        </p:nvSpPr>
        <p:spPr>
          <a:xfrm>
            <a:off x="99895" y="2570923"/>
            <a:ext cx="8879752" cy="4048018"/>
          </a:xfrm>
        </p:spPr>
        <p:txBody>
          <a:bodyPr>
            <a:normAutofit fontScale="90000"/>
          </a:bodyPr>
          <a:lstStyle/>
          <a:p>
            <a:r>
              <a:rPr lang="it-IT" dirty="0" smtClean="0">
                <a:solidFill>
                  <a:srgbClr val="558ED5"/>
                </a:solidFill>
                <a:latin typeface="Apple Casual"/>
                <a:cs typeface="Apple Casual"/>
              </a:rPr>
              <a:t>Didattica Speciale:</a:t>
            </a:r>
            <a:br>
              <a:rPr lang="it-IT" dirty="0" smtClean="0">
                <a:solidFill>
                  <a:srgbClr val="558ED5"/>
                </a:solidFill>
                <a:latin typeface="Apple Casual"/>
                <a:cs typeface="Apple Casual"/>
              </a:rPr>
            </a:br>
            <a:r>
              <a:rPr lang="it-IT" dirty="0" smtClean="0">
                <a:solidFill>
                  <a:srgbClr val="558ED5"/>
                </a:solidFill>
                <a:latin typeface="Apple Casual"/>
                <a:cs typeface="Apple Casual"/>
              </a:rPr>
              <a:t>codici del linguaggio logico e matematico</a:t>
            </a:r>
            <a:r>
              <a:rPr lang="it-IT" dirty="0" smtClean="0">
                <a:latin typeface="Apple Casual"/>
                <a:cs typeface="Apple Casual"/>
              </a:rPr>
              <a:t/>
            </a:r>
            <a:br>
              <a:rPr lang="it-IT" dirty="0" smtClean="0">
                <a:latin typeface="Apple Casual"/>
                <a:cs typeface="Apple Casual"/>
              </a:rPr>
            </a:br>
            <a:r>
              <a:rPr lang="it-IT" sz="2000" dirty="0" smtClean="0">
                <a:latin typeface="Apple Casual"/>
                <a:cs typeface="Apple Casual"/>
              </a:rPr>
              <a:t>SECONDA LEZIONE 02 LUGLIO 2014</a:t>
            </a:r>
            <a:br>
              <a:rPr lang="it-IT" sz="2000" dirty="0" smtClean="0">
                <a:latin typeface="Apple Casual"/>
                <a:cs typeface="Apple Casual"/>
              </a:rPr>
            </a:br>
            <a:r>
              <a:rPr lang="it-IT" dirty="0">
                <a:latin typeface="Apple Casual"/>
                <a:cs typeface="Apple Casual"/>
              </a:rPr>
              <a:t/>
            </a:r>
            <a:br>
              <a:rPr lang="it-IT" dirty="0">
                <a:latin typeface="Apple Casual"/>
                <a:cs typeface="Apple Casual"/>
              </a:rPr>
            </a:br>
            <a:r>
              <a:rPr lang="it-IT" sz="3600" dirty="0" smtClean="0">
                <a:latin typeface="Apple Casual"/>
                <a:cs typeface="Apple Casual"/>
              </a:rPr>
              <a:t>Prof. Ivan Di Pierro</a:t>
            </a:r>
            <a:br>
              <a:rPr lang="it-IT" sz="3600" dirty="0" smtClean="0">
                <a:latin typeface="Apple Casual"/>
                <a:cs typeface="Apple Casual"/>
              </a:rPr>
            </a:br>
            <a:r>
              <a:rPr lang="it-IT" sz="2000" dirty="0" smtClean="0">
                <a:latin typeface="Apple Casual"/>
                <a:cs typeface="Apple Casual"/>
              </a:rPr>
              <a:t>Pedagogista Clinico e Giuridico</a:t>
            </a:r>
            <a:br>
              <a:rPr lang="it-IT" sz="2000" dirty="0" smtClean="0">
                <a:latin typeface="Apple Casual"/>
                <a:cs typeface="Apple Casual"/>
              </a:rPr>
            </a:br>
            <a:r>
              <a:rPr lang="it-IT" sz="2000" dirty="0" smtClean="0">
                <a:latin typeface="Apple Casual"/>
                <a:cs typeface="Apple Casual"/>
                <a:hlinkClick r:id="rId2"/>
              </a:rPr>
              <a:t>ivan.dipierro@unimc.it</a:t>
            </a:r>
            <a:r>
              <a:rPr lang="it-IT" sz="2000" dirty="0" smtClean="0">
                <a:latin typeface="Apple Casual"/>
                <a:cs typeface="Apple Casual"/>
              </a:rPr>
              <a:t> </a:t>
            </a:r>
            <a:r>
              <a:rPr lang="it-IT" dirty="0" smtClean="0">
                <a:latin typeface="Apple Casual"/>
                <a:cs typeface="Apple Casual"/>
              </a:rPr>
              <a:t/>
            </a:r>
            <a:br>
              <a:rPr lang="it-IT" dirty="0" smtClean="0">
                <a:latin typeface="Apple Casual"/>
                <a:cs typeface="Apple Casual"/>
              </a:rPr>
            </a:br>
            <a:endParaRPr lang="it-IT" dirty="0"/>
          </a:p>
        </p:txBody>
      </p:sp>
      <p:pic>
        <p:nvPicPr>
          <p:cNvPr id="1025" name="Picture 1" descr="unimc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2559" y="508000"/>
            <a:ext cx="9398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tangolo 6"/>
          <p:cNvSpPr/>
          <p:nvPr/>
        </p:nvSpPr>
        <p:spPr>
          <a:xfrm>
            <a:off x="2286000" y="162665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b="1" cap="all" dirty="0"/>
              <a:t>Università degli Studi di Macerata</a:t>
            </a:r>
            <a:endParaRPr lang="it-IT" cap="all" dirty="0"/>
          </a:p>
          <a:p>
            <a:pPr algn="ctr"/>
            <a:r>
              <a:rPr lang="it-IT" b="1" cap="all" dirty="0"/>
              <a:t>Facoltà di Scienze della formazione</a:t>
            </a:r>
            <a:r>
              <a:rPr lang="it-IT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15450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552824" y="1121512"/>
            <a:ext cx="8113058" cy="4483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</a:rPr>
              <a:t>“L’insegnamento</a:t>
            </a:r>
            <a:r>
              <a:rPr lang="it-IT" sz="3200" dirty="0">
                <a:solidFill>
                  <a:srgbClr val="558ED5"/>
                </a:solidFill>
                <a:latin typeface="Apple Casual"/>
                <a:cs typeface="Apple Casual"/>
              </a:rPr>
              <a:t>, </a:t>
            </a:r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</a:rPr>
              <a:t>più </a:t>
            </a:r>
            <a:r>
              <a:rPr lang="it-IT" sz="3200" dirty="0">
                <a:solidFill>
                  <a:srgbClr val="558ED5"/>
                </a:solidFill>
                <a:latin typeface="Apple Casual"/>
                <a:cs typeface="Apple Casual"/>
              </a:rPr>
              <a:t>che mirare</a:t>
            </a:r>
          </a:p>
          <a:p>
            <a:pPr algn="ctr">
              <a:lnSpc>
                <a:spcPct val="150000"/>
              </a:lnSpc>
            </a:pPr>
            <a:r>
              <a:rPr lang="it-IT" sz="3200" dirty="0">
                <a:solidFill>
                  <a:srgbClr val="558ED5"/>
                </a:solidFill>
                <a:latin typeface="Apple Casual"/>
                <a:cs typeface="Apple Casual"/>
              </a:rPr>
              <a:t>alla nozione, deve guardare al processo con cui la nozione viene appresa, scoperta, configurata e quasi </a:t>
            </a:r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</a:rPr>
              <a:t>“creata” </a:t>
            </a:r>
            <a:r>
              <a:rPr lang="it-IT" sz="3200" dirty="0">
                <a:solidFill>
                  <a:srgbClr val="558ED5"/>
                </a:solidFill>
                <a:latin typeface="Apple Casual"/>
                <a:cs typeface="Apple Casual"/>
              </a:rPr>
              <a:t>dalla mente di chi la pensa</a:t>
            </a:r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</a:rPr>
              <a:t>.”</a:t>
            </a:r>
            <a:endParaRPr lang="it-IT" sz="3200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algn="ctr">
              <a:lnSpc>
                <a:spcPct val="150000"/>
              </a:lnSpc>
            </a:pPr>
            <a:r>
              <a:rPr lang="it-IT" sz="3200" dirty="0">
                <a:solidFill>
                  <a:srgbClr val="558ED5"/>
                </a:solidFill>
                <a:latin typeface="Apple Casual"/>
                <a:cs typeface="Apple Casual"/>
              </a:rPr>
              <a:t>A. </a:t>
            </a:r>
            <a:r>
              <a:rPr lang="it-IT" sz="3200" dirty="0" err="1" smtClean="0">
                <a:solidFill>
                  <a:srgbClr val="558ED5"/>
                </a:solidFill>
                <a:latin typeface="Apple Casual"/>
                <a:cs typeface="Apple Casual"/>
              </a:rPr>
              <a:t>Agazzi</a:t>
            </a:r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</a:rPr>
              <a:t>, </a:t>
            </a:r>
            <a:r>
              <a:rPr lang="it-IT" sz="3200" dirty="0">
                <a:solidFill>
                  <a:srgbClr val="558ED5"/>
                </a:solidFill>
                <a:latin typeface="Apple Casual"/>
                <a:cs typeface="Apple Casual"/>
              </a:rPr>
              <a:t>1969</a:t>
            </a:r>
          </a:p>
        </p:txBody>
      </p:sp>
    </p:spTree>
    <p:extLst>
      <p:ext uri="{BB962C8B-B14F-4D97-AF65-F5344CB8AC3E}">
        <p14:creationId xmlns:p14="http://schemas.microsoft.com/office/powerpoint/2010/main" val="42874036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448235" y="2545540"/>
            <a:ext cx="8128000" cy="2146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3600" dirty="0">
                <a:solidFill>
                  <a:schemeClr val="tx2">
                    <a:lumMod val="60000"/>
                    <a:lumOff val="40000"/>
                  </a:schemeClr>
                </a:solidFill>
                <a:latin typeface="Apple Casual"/>
                <a:cs typeface="Apple Casual"/>
              </a:rPr>
              <a:t>La matematica si vive e si respira nella </a:t>
            </a:r>
            <a:r>
              <a:rPr lang="it-IT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pple Casual"/>
                <a:cs typeface="Apple Casual"/>
              </a:rPr>
              <a:t>quotidianità. </a:t>
            </a:r>
            <a:endParaRPr lang="it-IT" sz="3600" dirty="0">
              <a:solidFill>
                <a:schemeClr val="tx2">
                  <a:lumMod val="60000"/>
                  <a:lumOff val="40000"/>
                </a:schemeClr>
              </a:solidFill>
              <a:latin typeface="Apple Casual"/>
              <a:cs typeface="Apple Casual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639267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448235" y="606548"/>
            <a:ext cx="8128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8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Apple Casual"/>
                <a:cs typeface="Apple Casual"/>
              </a:rPr>
              <a:t>Il curricolo nel Piano dell’Offerta Formativa </a:t>
            </a:r>
            <a:endParaRPr lang="it-IT" sz="2800" dirty="0">
              <a:solidFill>
                <a:schemeClr val="tx2">
                  <a:lumMod val="60000"/>
                  <a:lumOff val="40000"/>
                </a:schemeClr>
              </a:solidFill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Ogni </a:t>
            </a:r>
            <a:r>
              <a:rPr lang="it-IT" sz="2000" dirty="0">
                <a:latin typeface="Apple Casual"/>
                <a:cs typeface="Apple Casual"/>
              </a:rPr>
              <a:t>scu0la predispone il curricolo all’interno del Piano dell’Offerta Formativa con riferimento a: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000" dirty="0" smtClean="0">
                <a:latin typeface="Apple Casual"/>
                <a:cs typeface="Apple Casual"/>
              </a:rPr>
              <a:t>Profilo </a:t>
            </a:r>
            <a:r>
              <a:rPr lang="it-IT" sz="2000" dirty="0">
                <a:latin typeface="Apple Casual"/>
                <a:cs typeface="Apple Casual"/>
              </a:rPr>
              <a:t>dello studente al termine del primo ciclo di istruzione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000" dirty="0" smtClean="0">
                <a:latin typeface="Apple Casual"/>
                <a:cs typeface="Apple Casual"/>
              </a:rPr>
              <a:t>Traguardi </a:t>
            </a:r>
            <a:r>
              <a:rPr lang="it-IT" sz="2000" dirty="0">
                <a:latin typeface="Apple Casual"/>
                <a:cs typeface="Apple Casual"/>
              </a:rPr>
              <a:t>per lo sviluppo delle competenze 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it-IT" sz="2000" dirty="0" smtClean="0">
                <a:latin typeface="Apple Casual"/>
                <a:cs typeface="Apple Casual"/>
              </a:rPr>
              <a:t>Obiettivi </a:t>
            </a:r>
            <a:r>
              <a:rPr lang="it-IT" sz="2000" dirty="0">
                <a:latin typeface="Apple Casual"/>
                <a:cs typeface="Apple Casual"/>
              </a:rPr>
              <a:t>di apprendimento specifici per ogni disciplina </a:t>
            </a:r>
          </a:p>
          <a:p>
            <a:pPr>
              <a:lnSpc>
                <a:spcPct val="150000"/>
              </a:lnSpc>
            </a:pPr>
            <a:endParaRPr lang="it-IT" sz="2000" dirty="0" smtClean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Al </a:t>
            </a:r>
            <a:r>
              <a:rPr lang="it-IT" sz="2000" dirty="0">
                <a:latin typeface="Apple Casual"/>
                <a:cs typeface="Apple Casual"/>
              </a:rPr>
              <a:t>docente l’individuazione di strategie idonee e di scelte didattiche efficaci</a:t>
            </a:r>
            <a:br>
              <a:rPr lang="it-IT" sz="2000" dirty="0">
                <a:latin typeface="Apple Casual"/>
                <a:cs typeface="Apple Casual"/>
              </a:rPr>
            </a:br>
            <a:r>
              <a:rPr lang="it-IT" sz="2000" dirty="0">
                <a:latin typeface="Apple Casual"/>
                <a:cs typeface="Apple Casual"/>
              </a:rPr>
              <a:t>Al docente l’integrazione fra le discipline e la loro potenziale aggregazione per aree (</a:t>
            </a:r>
            <a:r>
              <a:rPr lang="it-IT" sz="2000" dirty="0" err="1">
                <a:latin typeface="Apple Casual"/>
                <a:cs typeface="Apple Casual"/>
              </a:rPr>
              <a:t>Dpr</a:t>
            </a:r>
            <a:r>
              <a:rPr lang="it-IT" sz="2000" dirty="0">
                <a:latin typeface="Apple Casual"/>
                <a:cs typeface="Apple Casual"/>
              </a:rPr>
              <a:t> 275/99) </a:t>
            </a:r>
          </a:p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544372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79295" y="691074"/>
            <a:ext cx="8845176" cy="5786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Perché </a:t>
            </a:r>
            <a:r>
              <a:rPr lang="it-IT" sz="2800" dirty="0">
                <a:solidFill>
                  <a:srgbClr val="558ED5"/>
                </a:solidFill>
                <a:latin typeface="Apple Casual"/>
                <a:cs typeface="Apple Casual"/>
              </a:rPr>
              <a:t>il curricolo..</a:t>
            </a:r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.</a:t>
            </a:r>
          </a:p>
          <a:p>
            <a:pPr algn="ctr">
              <a:lnSpc>
                <a:spcPct val="150000"/>
              </a:lnSpc>
            </a:pPr>
            <a:endParaRPr lang="it-IT" sz="2800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“Il curricolo di Istituto è espressione della libertà di insegnamento e dell’autonomia scolastica e, al tempo stesso, esplicita le scelte della </a:t>
            </a:r>
            <a:r>
              <a:rPr lang="it-IT" sz="2400" dirty="0" smtClean="0">
                <a:latin typeface="Apple Casual"/>
                <a:cs typeface="Apple Casual"/>
              </a:rPr>
              <a:t>comunità </a:t>
            </a:r>
            <a:r>
              <a:rPr lang="it-IT" sz="2400" dirty="0">
                <a:latin typeface="Apple Casual"/>
                <a:cs typeface="Apple Casual"/>
              </a:rPr>
              <a:t>scolastica e </a:t>
            </a:r>
            <a:r>
              <a:rPr lang="it-IT" sz="2400" dirty="0" smtClean="0">
                <a:latin typeface="Apple Casual"/>
                <a:cs typeface="Apple Casual"/>
              </a:rPr>
              <a:t>l’identità </a:t>
            </a:r>
            <a:r>
              <a:rPr lang="it-IT" sz="2400" dirty="0">
                <a:latin typeface="Apple Casual"/>
                <a:cs typeface="Apple Casual"/>
              </a:rPr>
              <a:t>dell’Istituto. La costruzione del curricolo è il processo attraverso il quale si sviluppano e si organizzano la ricerca e l’innovazione.</a:t>
            </a:r>
            <a:r>
              <a:rPr lang="it-IT" sz="2400" dirty="0" smtClean="0">
                <a:latin typeface="Apple Casual"/>
                <a:cs typeface="Apple Casual"/>
              </a:rPr>
              <a:t>”</a:t>
            </a:r>
          </a:p>
          <a:p>
            <a:pPr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 algn="ctr">
              <a:lnSpc>
                <a:spcPct val="150000"/>
              </a:lnSpc>
            </a:pPr>
            <a:r>
              <a:rPr lang="it-IT" dirty="0">
                <a:latin typeface="Apple Casual"/>
                <a:cs typeface="Apple Casual"/>
              </a:rPr>
              <a:t>Le Indicazioni Nazionali per il curricolo, DM 254/2012 </a:t>
            </a:r>
          </a:p>
        </p:txBody>
      </p:sp>
    </p:spTree>
    <p:extLst>
      <p:ext uri="{BB962C8B-B14F-4D97-AF65-F5344CB8AC3E}">
        <p14:creationId xmlns:p14="http://schemas.microsoft.com/office/powerpoint/2010/main" val="22029398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597647" y="1509983"/>
            <a:ext cx="7933765" cy="3288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800" dirty="0">
                <a:latin typeface="Apple Casual"/>
                <a:cs typeface="Apple Casual"/>
              </a:rPr>
              <a:t>L</a:t>
            </a:r>
            <a:r>
              <a:rPr lang="it-IT" sz="2800" dirty="0" smtClean="0">
                <a:latin typeface="Apple Casual"/>
                <a:cs typeface="Apple Casual"/>
              </a:rPr>
              <a:t>a </a:t>
            </a:r>
            <a:r>
              <a:rPr lang="it-IT" sz="2800" dirty="0">
                <a:latin typeface="Apple Casual"/>
                <a:cs typeface="Apple Casual"/>
              </a:rPr>
              <a:t>programmazione della scuola </a:t>
            </a:r>
            <a:r>
              <a:rPr lang="it-IT" sz="2800" dirty="0" smtClean="0">
                <a:latin typeface="Apple Casual"/>
                <a:cs typeface="Apple Casual"/>
              </a:rPr>
              <a:t>secondaria può essere concepita e </a:t>
            </a:r>
            <a:r>
              <a:rPr lang="it-IT" sz="2800" dirty="0">
                <a:latin typeface="Apple Casual"/>
                <a:cs typeface="Apple Casual"/>
              </a:rPr>
              <a:t>organizzata per </a:t>
            </a:r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“SFONDI”</a:t>
            </a:r>
            <a:r>
              <a:rPr lang="it-IT" sz="2800" dirty="0">
                <a:latin typeface="Apple Casual"/>
                <a:cs typeface="Apple Casual"/>
              </a:rPr>
              <a:t>, argomenti ampi che danno la possibilità ai </a:t>
            </a:r>
            <a:r>
              <a:rPr lang="it-IT" sz="2800" dirty="0" smtClean="0">
                <a:latin typeface="Apple Casual"/>
                <a:cs typeface="Apple Casual"/>
              </a:rPr>
              <a:t>ragazzi </a:t>
            </a:r>
            <a:r>
              <a:rPr lang="it-IT" sz="2800" dirty="0">
                <a:latin typeface="Apple Casual"/>
                <a:cs typeface="Apple Casual"/>
              </a:rPr>
              <a:t>e alle </a:t>
            </a:r>
            <a:r>
              <a:rPr lang="it-IT" sz="2800" dirty="0" smtClean="0">
                <a:latin typeface="Apple Casual"/>
                <a:cs typeface="Apple Casual"/>
              </a:rPr>
              <a:t>ragazze </a:t>
            </a:r>
            <a:r>
              <a:rPr lang="it-IT" sz="2800" dirty="0">
                <a:latin typeface="Apple Casual"/>
                <a:cs typeface="Apple Casual"/>
              </a:rPr>
              <a:t>di esplorare </a:t>
            </a:r>
            <a:r>
              <a:rPr lang="it-IT" sz="2800" dirty="0" smtClean="0">
                <a:latin typeface="Apple Casual"/>
                <a:cs typeface="Apple Casual"/>
              </a:rPr>
              <a:t>tutte le discipline attraverso un unico filo conduttore.</a:t>
            </a:r>
            <a:endParaRPr lang="it-IT" sz="28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4761196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478118" y="1453073"/>
            <a:ext cx="8247529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Il compito dell'</a:t>
            </a:r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</a:rPr>
              <a:t>insegnante</a:t>
            </a:r>
            <a:r>
              <a:rPr lang="it-IT" sz="2400" dirty="0">
                <a:latin typeface="Apple Casual"/>
                <a:cs typeface="Apple Casual"/>
              </a:rPr>
              <a:t> è quello di aiutare </a:t>
            </a:r>
            <a:r>
              <a:rPr lang="it-IT" sz="2400" dirty="0" smtClean="0">
                <a:latin typeface="Apple Casual"/>
                <a:cs typeface="Apple Casual"/>
              </a:rPr>
              <a:t>i propri ragazzi </a:t>
            </a:r>
            <a:r>
              <a:rPr lang="it-IT" sz="2400" dirty="0">
                <a:latin typeface="Apple Casual"/>
                <a:cs typeface="Apple Casual"/>
              </a:rPr>
              <a:t>a </a:t>
            </a:r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”MATEMATIZZARE"</a:t>
            </a:r>
            <a:r>
              <a:rPr lang="it-IT" sz="2400" dirty="0">
                <a:latin typeface="Apple Casual"/>
                <a:cs typeface="Apple Casual"/>
              </a:rPr>
              <a:t>, </a:t>
            </a:r>
            <a:r>
              <a:rPr lang="it-IT" sz="2400" dirty="0" smtClean="0">
                <a:latin typeface="Apple Casual"/>
                <a:cs typeface="Apple Casual"/>
              </a:rPr>
              <a:t>cioè </a:t>
            </a:r>
            <a:r>
              <a:rPr lang="it-IT" sz="2400" dirty="0">
                <a:latin typeface="Apple Casual"/>
                <a:cs typeface="Apple Casual"/>
              </a:rPr>
              <a:t>passare da una rappresentazione elementare della </a:t>
            </a:r>
            <a:r>
              <a:rPr lang="it-IT" sz="2400" dirty="0" smtClean="0">
                <a:latin typeface="Apple Casual"/>
                <a:cs typeface="Apple Casual"/>
              </a:rPr>
              <a:t>realtà </a:t>
            </a:r>
            <a:r>
              <a:rPr lang="it-IT" sz="2400" dirty="0">
                <a:latin typeface="Apple Casual"/>
                <a:cs typeface="Apple Casual"/>
              </a:rPr>
              <a:t>ad una sempre </a:t>
            </a:r>
            <a:r>
              <a:rPr lang="it-IT" sz="2400" dirty="0" smtClean="0">
                <a:latin typeface="Apple Casual"/>
                <a:cs typeface="Apple Casual"/>
              </a:rPr>
              <a:t>più </a:t>
            </a:r>
            <a:r>
              <a:rPr lang="it-IT" sz="2400" dirty="0">
                <a:latin typeface="Apple Casual"/>
                <a:cs typeface="Apple Casual"/>
              </a:rPr>
              <a:t>strutturata</a:t>
            </a:r>
            <a:r>
              <a:rPr lang="it-IT" sz="2400" dirty="0" smtClean="0">
                <a:latin typeface="Apple Casual"/>
                <a:cs typeface="Apple Casual"/>
              </a:rPr>
              <a:t>, </a:t>
            </a:r>
            <a:r>
              <a:rPr lang="it-IT" sz="2400" dirty="0">
                <a:latin typeface="Apple Casual"/>
                <a:cs typeface="Apple Casual"/>
              </a:rPr>
              <a:t>in cui entrano come elementi fondamentali e irrinunciabili caratteristiche come la </a:t>
            </a:r>
            <a:r>
              <a:rPr lang="it-IT" sz="2400" dirty="0" smtClean="0">
                <a:latin typeface="Apple Casual"/>
                <a:cs typeface="Apple Casual"/>
              </a:rPr>
              <a:t>numerosità, </a:t>
            </a:r>
            <a:r>
              <a:rPr lang="it-IT" sz="2400" dirty="0">
                <a:latin typeface="Apple Casual"/>
                <a:cs typeface="Apple Casual"/>
              </a:rPr>
              <a:t>la forma, l'estensione, la </a:t>
            </a:r>
            <a:r>
              <a:rPr lang="it-IT" sz="2400" dirty="0" smtClean="0">
                <a:latin typeface="Apple Casual"/>
                <a:cs typeface="Apple Casual"/>
              </a:rPr>
              <a:t>quantità.</a:t>
            </a:r>
            <a:endParaRPr lang="it-IT" sz="24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0126502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1011166" y="308393"/>
            <a:ext cx="7378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srgbClr val="558ED5"/>
                </a:solidFill>
                <a:latin typeface="Apple Casual"/>
                <a:cs typeface="Apple Casual"/>
              </a:rPr>
              <a:t>NUOVE INDICAZIONI MINISTERIALI PER IL CURRICOLO - MATEMATICA</a:t>
            </a:r>
            <a:endParaRPr lang="it-IT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104587" y="737489"/>
            <a:ext cx="8919883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558ED5"/>
                </a:solidFill>
                <a:latin typeface="Apple Casual"/>
                <a:cs typeface="Apple Casual"/>
              </a:rPr>
              <a:t>Traguardi per lo sviluppo delle competenze al termine </a:t>
            </a:r>
            <a:endParaRPr lang="it-IT" sz="2000" b="1" dirty="0" smtClean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algn="ctr"/>
            <a:r>
              <a:rPr lang="it-IT" sz="20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della </a:t>
            </a:r>
            <a:r>
              <a:rPr lang="it-IT" sz="2000" b="1" dirty="0">
                <a:solidFill>
                  <a:srgbClr val="558ED5"/>
                </a:solidFill>
                <a:latin typeface="Apple Casual"/>
                <a:cs typeface="Apple Casual"/>
              </a:rPr>
              <a:t>scuola secondaria di primo </a:t>
            </a:r>
            <a:r>
              <a:rPr lang="it-IT" sz="20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grado</a:t>
            </a:r>
          </a:p>
          <a:p>
            <a:pPr algn="just"/>
            <a:endParaRPr lang="it-IT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L’alunno </a:t>
            </a:r>
            <a:r>
              <a:rPr lang="it-IT" sz="2000" dirty="0">
                <a:latin typeface="Apple Casual"/>
                <a:cs typeface="Apple Casual"/>
              </a:rPr>
              <a:t>si muove con sicurezza nel calcolo anche con i numeri razionali, ne padroneggia le diverse rappresentazioni e stima la grandezza di un numero e il risultato di operazioni. </a:t>
            </a:r>
          </a:p>
          <a:p>
            <a:pPr>
              <a:lnSpc>
                <a:spcPct val="15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Riconosce </a:t>
            </a:r>
            <a:r>
              <a:rPr lang="it-IT" sz="2000" dirty="0">
                <a:latin typeface="Apple Casual"/>
                <a:cs typeface="Apple Casual"/>
              </a:rPr>
              <a:t>e denomina le forme del piano e dello spazio, le loro rappresentazioni e ne coglie le relazioni tra gli elementi. </a:t>
            </a:r>
          </a:p>
          <a:p>
            <a:pPr>
              <a:lnSpc>
                <a:spcPct val="15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Analizza </a:t>
            </a:r>
            <a:r>
              <a:rPr lang="it-IT" sz="2000" dirty="0">
                <a:latin typeface="Apple Casual"/>
                <a:cs typeface="Apple Casual"/>
              </a:rPr>
              <a:t>e interpreta rappresentazioni di dati per ricavarne misure di variabilità e prendere decisioni.</a:t>
            </a:r>
          </a:p>
          <a:p>
            <a:pPr>
              <a:lnSpc>
                <a:spcPct val="15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Riconosce </a:t>
            </a:r>
            <a:r>
              <a:rPr lang="it-IT" sz="2000" dirty="0">
                <a:latin typeface="Apple Casual"/>
                <a:cs typeface="Apple Casual"/>
              </a:rPr>
              <a:t>e risolve problemi in contesti diversi valutando le informazioni e la loro coerenza.</a:t>
            </a:r>
          </a:p>
          <a:p>
            <a:pPr>
              <a:lnSpc>
                <a:spcPct val="15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Spiega </a:t>
            </a:r>
            <a:r>
              <a:rPr lang="it-IT" sz="2000" dirty="0">
                <a:latin typeface="Apple Casual"/>
                <a:cs typeface="Apple Casual"/>
              </a:rPr>
              <a:t>il procedimento seguito, anche in forma scritta, mantenendo il controllo sia sul processo risolutivo, sia sui risultati.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478439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19529" y="637018"/>
            <a:ext cx="8860118" cy="5601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- Confronta </a:t>
            </a:r>
            <a:r>
              <a:rPr lang="it-IT" sz="2400" dirty="0">
                <a:latin typeface="Apple Casual"/>
                <a:cs typeface="Apple Casual"/>
              </a:rPr>
              <a:t>procedimenti diversi e produce formalizzazioni che gli consentono di passare da un problema specifico a una classe di problemi. </a:t>
            </a: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- Produce </a:t>
            </a:r>
            <a:r>
              <a:rPr lang="it-IT" sz="2400" dirty="0">
                <a:latin typeface="Apple Casual"/>
                <a:cs typeface="Apple Casual"/>
              </a:rPr>
              <a:t>argomentazioni in base alle conoscenze teoriche acquisite (ad esempio sa utilizzare i concetti di proprietà caratterizzante e di definizione).</a:t>
            </a: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- Sostiene </a:t>
            </a:r>
            <a:r>
              <a:rPr lang="it-IT" sz="2400" dirty="0">
                <a:latin typeface="Apple Casual"/>
                <a:cs typeface="Apple Casual"/>
              </a:rPr>
              <a:t>le proprie convinzioni, portando esempi e controesempi adeguati e utilizzando concatenazioni di affermazioni; accetta di cambiare opinione riconoscendo le conseguenze logiche di una argomentazione corretta. </a:t>
            </a:r>
          </a:p>
        </p:txBody>
      </p:sp>
    </p:spTree>
    <p:extLst>
      <p:ext uri="{BB962C8B-B14F-4D97-AF65-F5344CB8AC3E}">
        <p14:creationId xmlns:p14="http://schemas.microsoft.com/office/powerpoint/2010/main" val="22562387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94235" y="708869"/>
            <a:ext cx="8770471" cy="5047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- Utilizza </a:t>
            </a:r>
            <a:r>
              <a:rPr lang="it-IT" sz="2400" dirty="0">
                <a:latin typeface="Apple Casual"/>
                <a:cs typeface="Apple Casual"/>
              </a:rPr>
              <a:t>e interpreta il linguaggio matematico (piano cartesiano, formule, equazioni, ...) e ne coglie il rapporto col linguaggio naturale.</a:t>
            </a: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- Nelle </a:t>
            </a:r>
            <a:r>
              <a:rPr lang="it-IT" sz="2400" dirty="0">
                <a:latin typeface="Apple Casual"/>
                <a:cs typeface="Apple Casual"/>
              </a:rPr>
              <a:t>situazioni di incertezza (vita quotidiana, giochi, …) si orienta con valutazioni di probabilità.</a:t>
            </a: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- Ha </a:t>
            </a:r>
            <a:r>
              <a:rPr lang="it-IT" sz="2400" dirty="0">
                <a:latin typeface="Apple Casual"/>
                <a:cs typeface="Apple Casual"/>
              </a:rPr>
              <a:t>rafforzato un atteggiamento positivo rispetto alla matematica attraverso esperienze significative e ha capito come gli strumenti matematici appresi siano utili in molte situazioni per operare nella realtà. </a:t>
            </a:r>
          </a:p>
        </p:txBody>
      </p:sp>
    </p:spTree>
    <p:extLst>
      <p:ext uri="{BB962C8B-B14F-4D97-AF65-F5344CB8AC3E}">
        <p14:creationId xmlns:p14="http://schemas.microsoft.com/office/powerpoint/2010/main" val="33672540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54000" y="2175452"/>
            <a:ext cx="8710706" cy="2267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3200" b="1" dirty="0">
                <a:solidFill>
                  <a:srgbClr val="558ED5"/>
                </a:solidFill>
                <a:latin typeface="Apple Casual"/>
                <a:cs typeface="Apple Casual"/>
              </a:rPr>
              <a:t>Obiettivi di apprendimento al termine della classe terza della scuola secondaria </a:t>
            </a:r>
            <a:endParaRPr lang="it-IT" sz="3200" b="1" dirty="0" smtClean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algn="ctr">
              <a:lnSpc>
                <a:spcPct val="150000"/>
              </a:lnSpc>
            </a:pPr>
            <a:r>
              <a:rPr lang="it-IT" sz="32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di </a:t>
            </a:r>
            <a:r>
              <a:rPr lang="it-IT" sz="3200" b="1" dirty="0">
                <a:solidFill>
                  <a:srgbClr val="558ED5"/>
                </a:solidFill>
                <a:latin typeface="Apple Casual"/>
                <a:cs typeface="Apple Casual"/>
              </a:rPr>
              <a:t>primo grado</a:t>
            </a:r>
            <a:r>
              <a:rPr lang="it-IT" sz="3200" dirty="0">
                <a:solidFill>
                  <a:srgbClr val="558ED5"/>
                </a:solidFill>
                <a:latin typeface="Apple Casual"/>
                <a:cs typeface="Apple Casu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041097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34471" y="167888"/>
            <a:ext cx="886011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i="1" dirty="0" smtClean="0">
                <a:solidFill>
                  <a:srgbClr val="558ED5"/>
                </a:solidFill>
                <a:latin typeface="Apple Casual"/>
                <a:cs typeface="Apple Casual"/>
              </a:rPr>
              <a:t>Numeri</a:t>
            </a:r>
          </a:p>
          <a:p>
            <a:endParaRPr lang="it-IT" sz="2000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lvl="0"/>
            <a:r>
              <a:rPr lang="it-IT" sz="2000" dirty="0" smtClean="0">
                <a:latin typeface="Apple Casual"/>
                <a:cs typeface="Apple Casual"/>
              </a:rPr>
              <a:t>- Eseguire </a:t>
            </a:r>
            <a:r>
              <a:rPr lang="it-IT" sz="2000" dirty="0">
                <a:latin typeface="Apple Casual"/>
                <a:cs typeface="Apple Casual"/>
              </a:rPr>
              <a:t>addizioni, sottrazioni, moltiplicazioni, divisioni, ordinamenti e confronti tra i numeri conosciuti (numeri naturali, numeri interi, frazioni e numeri decimali), quando possibile a mente oppure utilizzando gli usuali algoritmi scritti, le calcolatrici e i fogli di calcolo e valutando quale strumento può essere più opportuno. </a:t>
            </a:r>
          </a:p>
          <a:p>
            <a:pPr lvl="0"/>
            <a:r>
              <a:rPr lang="it-IT" sz="2000" dirty="0" smtClean="0">
                <a:latin typeface="Apple Casual"/>
                <a:cs typeface="Apple Casual"/>
              </a:rPr>
              <a:t>- Dare </a:t>
            </a:r>
            <a:r>
              <a:rPr lang="it-IT" sz="2000" dirty="0">
                <a:latin typeface="Apple Casual"/>
                <a:cs typeface="Apple Casual"/>
              </a:rPr>
              <a:t>stime approssimate per il risultato di una operazione e controllare la plausibilità di un calcolo. </a:t>
            </a:r>
          </a:p>
          <a:p>
            <a:pPr lvl="0"/>
            <a:r>
              <a:rPr lang="it-IT" sz="2000" dirty="0" smtClean="0">
                <a:latin typeface="Apple Casual"/>
                <a:cs typeface="Apple Casual"/>
              </a:rPr>
              <a:t>- Rappresentare </a:t>
            </a:r>
            <a:r>
              <a:rPr lang="it-IT" sz="2000" dirty="0">
                <a:latin typeface="Apple Casual"/>
                <a:cs typeface="Apple Casual"/>
              </a:rPr>
              <a:t>i numeri conosciuti sulla retta. </a:t>
            </a:r>
          </a:p>
          <a:p>
            <a:pPr lvl="0"/>
            <a:r>
              <a:rPr lang="it-IT" sz="2000" dirty="0" smtClean="0">
                <a:latin typeface="Apple Casual"/>
                <a:cs typeface="Apple Casual"/>
              </a:rPr>
              <a:t>- Utilizzare </a:t>
            </a:r>
            <a:r>
              <a:rPr lang="it-IT" sz="2000" dirty="0">
                <a:latin typeface="Apple Casual"/>
                <a:cs typeface="Apple Casual"/>
              </a:rPr>
              <a:t>scale graduate in contesti significativi per le scienze e per la tecnica.</a:t>
            </a:r>
          </a:p>
          <a:p>
            <a:pPr lvl="0"/>
            <a:r>
              <a:rPr lang="it-IT" sz="2000" dirty="0" smtClean="0">
                <a:latin typeface="Apple Casual"/>
                <a:cs typeface="Apple Casual"/>
              </a:rPr>
              <a:t>- Utilizzare </a:t>
            </a:r>
            <a:r>
              <a:rPr lang="it-IT" sz="2000" dirty="0">
                <a:latin typeface="Apple Casual"/>
                <a:cs typeface="Apple Casual"/>
              </a:rPr>
              <a:t>il concetto di rapporto fra numeri o misure ed esprimerlo sia nella forma decimale, sia mediante frazione.</a:t>
            </a:r>
          </a:p>
          <a:p>
            <a:pPr lvl="0"/>
            <a:r>
              <a:rPr lang="it-IT" sz="2000" dirty="0" smtClean="0">
                <a:latin typeface="Apple Casual"/>
                <a:cs typeface="Apple Casual"/>
              </a:rPr>
              <a:t>- Utilizzare </a:t>
            </a:r>
            <a:r>
              <a:rPr lang="it-IT" sz="2000" dirty="0">
                <a:latin typeface="Apple Casual"/>
                <a:cs typeface="Apple Casual"/>
              </a:rPr>
              <a:t>frazioni equivalenti e numeri decimali per denotare uno stesso numero razionale in diversi modi, essendo consapevoli di vantaggi e svantaggi delle diverse rappresentazioni.</a:t>
            </a:r>
          </a:p>
          <a:p>
            <a:pPr lvl="0"/>
            <a:r>
              <a:rPr lang="it-IT" sz="2000" dirty="0" smtClean="0">
                <a:latin typeface="Apple Casual"/>
                <a:cs typeface="Apple Casual"/>
              </a:rPr>
              <a:t>- Comprendere </a:t>
            </a:r>
            <a:r>
              <a:rPr lang="it-IT" sz="2000" dirty="0">
                <a:latin typeface="Apple Casual"/>
                <a:cs typeface="Apple Casual"/>
              </a:rPr>
              <a:t>il significato di percentuale e saperla calcolare utilizzando strategie diverse.</a:t>
            </a:r>
          </a:p>
          <a:p>
            <a:pPr lvl="0"/>
            <a:r>
              <a:rPr lang="it-IT" sz="2000" dirty="0" smtClean="0">
                <a:latin typeface="Apple Casual"/>
                <a:cs typeface="Apple Casual"/>
              </a:rPr>
              <a:t>- Interpretare </a:t>
            </a:r>
            <a:r>
              <a:rPr lang="it-IT" sz="2000" dirty="0">
                <a:latin typeface="Apple Casual"/>
                <a:cs typeface="Apple Casual"/>
              </a:rPr>
              <a:t>una variazione percentuale di una quantità data come una moltiplicazione per un numero decimale.</a:t>
            </a:r>
          </a:p>
        </p:txBody>
      </p:sp>
    </p:spTree>
    <p:extLst>
      <p:ext uri="{BB962C8B-B14F-4D97-AF65-F5344CB8AC3E}">
        <p14:creationId xmlns:p14="http://schemas.microsoft.com/office/powerpoint/2010/main" val="2683133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04588" y="321412"/>
            <a:ext cx="8934824" cy="6186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it-IT" dirty="0" smtClean="0">
                <a:latin typeface="Apple Casual"/>
                <a:cs typeface="Apple Casual"/>
              </a:rPr>
              <a:t>- Individuare </a:t>
            </a:r>
            <a:r>
              <a:rPr lang="it-IT" dirty="0">
                <a:latin typeface="Apple Casual"/>
                <a:cs typeface="Apple Casual"/>
              </a:rPr>
              <a:t>multipli e divisori di un numero naturale e multipli e divisori comuni a più numeri. 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Comprendere </a:t>
            </a:r>
            <a:r>
              <a:rPr lang="it-IT" dirty="0">
                <a:latin typeface="Apple Casual"/>
                <a:cs typeface="Apple Casual"/>
              </a:rPr>
              <a:t>il significato e l’utilità del multiplo comune più piccolo e del divisore comune più grande, in matematica e in situazioni concrete. 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In </a:t>
            </a:r>
            <a:r>
              <a:rPr lang="it-IT" dirty="0">
                <a:latin typeface="Apple Casual"/>
                <a:cs typeface="Apple Casual"/>
              </a:rPr>
              <a:t>casi semplici scomporre numeri naturali in fattori primi e conoscere l’utilità di tale scomposizione per diversi fini.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Utilizzare </a:t>
            </a:r>
            <a:r>
              <a:rPr lang="it-IT" dirty="0">
                <a:latin typeface="Apple Casual"/>
                <a:cs typeface="Apple Casual"/>
              </a:rPr>
              <a:t>la notazione usuale per le potenze con esponente intero positivo, consapevoli del significato, e le proprietà delle potenze per semplificare calcoli e notazioni. 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Conoscere </a:t>
            </a:r>
            <a:r>
              <a:rPr lang="it-IT" dirty="0">
                <a:latin typeface="Apple Casual"/>
                <a:cs typeface="Apple Casual"/>
              </a:rPr>
              <a:t>la radice quadrata come operatore inverso dell’elevamento al quadrato. 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Dare </a:t>
            </a:r>
            <a:r>
              <a:rPr lang="it-IT" dirty="0">
                <a:latin typeface="Apple Casual"/>
                <a:cs typeface="Apple Casual"/>
              </a:rPr>
              <a:t>stime della radice quadrata utilizzando solo la moltiplicazione. 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Sapere </a:t>
            </a:r>
            <a:r>
              <a:rPr lang="it-IT" dirty="0">
                <a:latin typeface="Apple Casual"/>
                <a:cs typeface="Apple Casual"/>
              </a:rPr>
              <a:t>che non si può trovare una frazione o un numero decimale che elevato al quadrato dà 2, o altri numeri interi.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Utilizzare </a:t>
            </a:r>
            <a:r>
              <a:rPr lang="it-IT" dirty="0">
                <a:latin typeface="Apple Casual"/>
                <a:cs typeface="Apple Casual"/>
              </a:rPr>
              <a:t>la proprietà associativa e distributiva per raggruppare e semplificare, anche mentalmente, le operazioni.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Descrivere </a:t>
            </a:r>
            <a:r>
              <a:rPr lang="it-IT" dirty="0">
                <a:latin typeface="Apple Casual"/>
                <a:cs typeface="Apple Casual"/>
              </a:rPr>
              <a:t>con un’espressione numerica la sequenza di operazioni che fornisce la soluzione di un problema. 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Eseguire </a:t>
            </a:r>
            <a:r>
              <a:rPr lang="it-IT" dirty="0">
                <a:latin typeface="Apple Casual"/>
                <a:cs typeface="Apple Casual"/>
              </a:rPr>
              <a:t>semplici espressioni di calcolo con i numeri conosciuti, essendo consapevoli del significato delle parentesi e delle convenzioni sulla precedenza delle operazioni.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Esprimere </a:t>
            </a:r>
            <a:r>
              <a:rPr lang="it-IT" dirty="0">
                <a:latin typeface="Apple Casual"/>
                <a:cs typeface="Apple Casual"/>
              </a:rPr>
              <a:t>misure utilizzando anche le potenze del 10 e le cifre significative.</a:t>
            </a:r>
          </a:p>
        </p:txBody>
      </p:sp>
    </p:spTree>
    <p:extLst>
      <p:ext uri="{BB962C8B-B14F-4D97-AF65-F5344CB8AC3E}">
        <p14:creationId xmlns:p14="http://schemas.microsoft.com/office/powerpoint/2010/main" val="42741002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9882" y="143292"/>
            <a:ext cx="9039412" cy="5909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i="1" dirty="0">
                <a:solidFill>
                  <a:srgbClr val="558ED5"/>
                </a:solidFill>
                <a:latin typeface="Apple Casual"/>
                <a:cs typeface="Apple Casual"/>
              </a:rPr>
              <a:t>Spazio e </a:t>
            </a:r>
            <a:r>
              <a:rPr lang="it-IT" i="1" dirty="0" smtClean="0">
                <a:solidFill>
                  <a:srgbClr val="558ED5"/>
                </a:solidFill>
                <a:latin typeface="Apple Casual"/>
                <a:cs typeface="Apple Casual"/>
              </a:rPr>
              <a:t>figure</a:t>
            </a:r>
          </a:p>
          <a:p>
            <a:endParaRPr lang="it-IT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Riprodurre </a:t>
            </a:r>
            <a:r>
              <a:rPr lang="it-IT" dirty="0">
                <a:latin typeface="Apple Casual"/>
                <a:cs typeface="Apple Casual"/>
              </a:rPr>
              <a:t>figure e disegni geometrici, utilizzando in modo appropriato e con accuratezza opportuni strumenti (riga, squadra, compasso, goniometro, software di geometria). 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Rappresentare </a:t>
            </a:r>
            <a:r>
              <a:rPr lang="it-IT" dirty="0">
                <a:latin typeface="Apple Casual"/>
                <a:cs typeface="Apple Casual"/>
              </a:rPr>
              <a:t>punti, segmenti e figure sul piano cartesiano. 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Conoscere </a:t>
            </a:r>
            <a:r>
              <a:rPr lang="it-IT" dirty="0">
                <a:latin typeface="Apple Casual"/>
                <a:cs typeface="Apple Casual"/>
              </a:rPr>
              <a:t>definizioni e proprietà (angoli, assi di simmetria, diagonali, …) delle principali figure piane (triangoli, quadrilateri, poligoni regolari, cerchio).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Descrivere </a:t>
            </a:r>
            <a:r>
              <a:rPr lang="it-IT" dirty="0">
                <a:latin typeface="Apple Casual"/>
                <a:cs typeface="Apple Casual"/>
              </a:rPr>
              <a:t>figure complesse e costruzioni geometriche al fine di comunicarle ad altri. 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Riprodurre </a:t>
            </a:r>
            <a:r>
              <a:rPr lang="it-IT" dirty="0">
                <a:latin typeface="Apple Casual"/>
                <a:cs typeface="Apple Casual"/>
              </a:rPr>
              <a:t>figure e disegni geometrici in base a una descrizione e codificazione fatta da altri.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Riconoscere </a:t>
            </a:r>
            <a:r>
              <a:rPr lang="it-IT" dirty="0">
                <a:latin typeface="Apple Casual"/>
                <a:cs typeface="Apple Casual"/>
              </a:rPr>
              <a:t>figure piane simili in vari contesti e riprodurre in scala una figura assegnata.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Conoscere </a:t>
            </a:r>
            <a:r>
              <a:rPr lang="it-IT" dirty="0">
                <a:latin typeface="Apple Casual"/>
                <a:cs typeface="Apple Casual"/>
              </a:rPr>
              <a:t>il Teorema di Pitagora e le sue applicazioni in matematica e in situazioni concrete.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Determinare </a:t>
            </a:r>
            <a:r>
              <a:rPr lang="it-IT" dirty="0">
                <a:latin typeface="Apple Casual"/>
                <a:cs typeface="Apple Casual"/>
              </a:rPr>
              <a:t>l’area di semplici figure scomponendole in figure elementari, ad esempio triangoli, o utilizzando le più comuni formule. 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Stimare </a:t>
            </a:r>
            <a:r>
              <a:rPr lang="it-IT" dirty="0">
                <a:latin typeface="Apple Casual"/>
                <a:cs typeface="Apple Casual"/>
              </a:rPr>
              <a:t>per difetto e per eccesso l’area di una figura delimitata anche da linee curve. </a:t>
            </a:r>
          </a:p>
          <a:p>
            <a:pPr lvl="0"/>
            <a:r>
              <a:rPr lang="it-IT" dirty="0" smtClean="0">
                <a:latin typeface="Apple Casual"/>
                <a:cs typeface="Apple Casual"/>
              </a:rPr>
              <a:t>- Conoscere </a:t>
            </a:r>
            <a:r>
              <a:rPr lang="it-IT" dirty="0">
                <a:latin typeface="Apple Casual"/>
                <a:cs typeface="Apple Casual"/>
              </a:rPr>
              <a:t>il numero π, e alcuni modi per approssimarlo. </a:t>
            </a:r>
          </a:p>
        </p:txBody>
      </p:sp>
    </p:spTree>
    <p:extLst>
      <p:ext uri="{BB962C8B-B14F-4D97-AF65-F5344CB8AC3E}">
        <p14:creationId xmlns:p14="http://schemas.microsoft.com/office/powerpoint/2010/main" val="2462851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19529" y="457723"/>
            <a:ext cx="8815295" cy="4811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4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Calcolare </a:t>
            </a:r>
            <a:r>
              <a:rPr lang="it-IT" sz="2000" dirty="0">
                <a:latin typeface="Apple Casual"/>
                <a:cs typeface="Apple Casual"/>
              </a:rPr>
              <a:t>l’area del cerchio e la lunghezza della circonferenza, conoscendo il raggio, e viceversa.</a:t>
            </a:r>
          </a:p>
          <a:p>
            <a:pPr lvl="0">
              <a:lnSpc>
                <a:spcPct val="14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Conoscere </a:t>
            </a:r>
            <a:r>
              <a:rPr lang="it-IT" sz="2000" dirty="0">
                <a:latin typeface="Apple Casual"/>
                <a:cs typeface="Apple Casual"/>
              </a:rPr>
              <a:t>e utilizzare le principali trasformazioni geometriche e i loro invarianti.</a:t>
            </a:r>
          </a:p>
          <a:p>
            <a:pPr lvl="0">
              <a:lnSpc>
                <a:spcPct val="14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Rappresentare </a:t>
            </a:r>
            <a:r>
              <a:rPr lang="it-IT" sz="2000" dirty="0">
                <a:latin typeface="Apple Casual"/>
                <a:cs typeface="Apple Casual"/>
              </a:rPr>
              <a:t>oggetti e figure tridimensionali in vario modo tramite disegni sul piano. </a:t>
            </a:r>
          </a:p>
          <a:p>
            <a:pPr lvl="0">
              <a:lnSpc>
                <a:spcPct val="14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Visualizzare </a:t>
            </a:r>
            <a:r>
              <a:rPr lang="it-IT" sz="2000" dirty="0">
                <a:latin typeface="Apple Casual"/>
                <a:cs typeface="Apple Casual"/>
              </a:rPr>
              <a:t>oggetti tridimensionali a partire da rappresentazioni bidimensionali. </a:t>
            </a:r>
          </a:p>
          <a:p>
            <a:pPr lvl="0">
              <a:lnSpc>
                <a:spcPct val="14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Calcolare </a:t>
            </a:r>
            <a:r>
              <a:rPr lang="it-IT" sz="2000" dirty="0">
                <a:latin typeface="Apple Casual"/>
                <a:cs typeface="Apple Casual"/>
              </a:rPr>
              <a:t>l’area e il volume delle figure solide più comuni e darne stime di oggetti della vita quotidiana.</a:t>
            </a:r>
          </a:p>
          <a:p>
            <a:pPr lvl="0">
              <a:lnSpc>
                <a:spcPct val="14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Risolvere </a:t>
            </a:r>
            <a:r>
              <a:rPr lang="it-IT" sz="2000" dirty="0">
                <a:latin typeface="Apple Casual"/>
                <a:cs typeface="Apple Casual"/>
              </a:rPr>
              <a:t>problemi utilizzando le proprietà geometriche delle figure.</a:t>
            </a:r>
          </a:p>
        </p:txBody>
      </p:sp>
    </p:spTree>
    <p:extLst>
      <p:ext uri="{BB962C8B-B14F-4D97-AF65-F5344CB8AC3E}">
        <p14:creationId xmlns:p14="http://schemas.microsoft.com/office/powerpoint/2010/main" val="4445590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04589" y="592194"/>
            <a:ext cx="8875058" cy="5144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000" i="1" dirty="0">
                <a:solidFill>
                  <a:srgbClr val="558ED5"/>
                </a:solidFill>
                <a:latin typeface="Apple Casual"/>
                <a:cs typeface="Apple Casual"/>
              </a:rPr>
              <a:t>Relazioni e funzioni </a:t>
            </a:r>
            <a:endParaRPr lang="it-IT" sz="2000" i="1" dirty="0" smtClean="0">
              <a:solidFill>
                <a:srgbClr val="558ED5"/>
              </a:solidFill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endParaRPr lang="it-IT" sz="2000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lvl="0">
              <a:lnSpc>
                <a:spcPct val="15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Interpretare</a:t>
            </a:r>
            <a:r>
              <a:rPr lang="it-IT" sz="2000" dirty="0">
                <a:latin typeface="Apple Casual"/>
                <a:cs typeface="Apple Casual"/>
              </a:rPr>
              <a:t>, costruire e trasformare formule che contengono lettere per esprimere in forma generale relazioni e proprietà. </a:t>
            </a:r>
          </a:p>
          <a:p>
            <a:pPr lvl="0">
              <a:lnSpc>
                <a:spcPct val="15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Esprimere </a:t>
            </a:r>
            <a:r>
              <a:rPr lang="it-IT" sz="2000" dirty="0">
                <a:latin typeface="Apple Casual"/>
                <a:cs typeface="Apple Casual"/>
              </a:rPr>
              <a:t>la relazione di proporzionalità con un’uguaglianza di frazioni e viceversa. </a:t>
            </a:r>
          </a:p>
          <a:p>
            <a:pPr lvl="0">
              <a:lnSpc>
                <a:spcPct val="15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Usare </a:t>
            </a:r>
            <a:r>
              <a:rPr lang="it-IT" sz="2000" dirty="0">
                <a:latin typeface="Apple Casual"/>
                <a:cs typeface="Apple Casual"/>
              </a:rPr>
              <a:t>il piano cartesiano per rappresentare relazioni e funzioni empiriche o ricavate da tabelle, e per conoscere in particolare le funzioni del tipo y=</a:t>
            </a:r>
            <a:r>
              <a:rPr lang="it-IT" sz="2000" dirty="0" err="1">
                <a:latin typeface="Apple Casual"/>
                <a:cs typeface="Apple Casual"/>
              </a:rPr>
              <a:t>ax</a:t>
            </a:r>
            <a:r>
              <a:rPr lang="it-IT" sz="2000" dirty="0">
                <a:latin typeface="Apple Casual"/>
                <a:cs typeface="Apple Casual"/>
              </a:rPr>
              <a:t>, y=a/x, y=ax</a:t>
            </a:r>
            <a:r>
              <a:rPr lang="it-IT" sz="2000" baseline="30000" dirty="0">
                <a:latin typeface="Apple Casual"/>
                <a:cs typeface="Apple Casual"/>
              </a:rPr>
              <a:t>2</a:t>
            </a:r>
            <a:r>
              <a:rPr lang="it-IT" sz="2000" dirty="0">
                <a:latin typeface="Apple Casual"/>
                <a:cs typeface="Apple Casual"/>
              </a:rPr>
              <a:t>, y=2</a:t>
            </a:r>
            <a:r>
              <a:rPr lang="it-IT" sz="2000" baseline="30000" dirty="0">
                <a:latin typeface="Apple Casual"/>
                <a:cs typeface="Apple Casual"/>
              </a:rPr>
              <a:t>n</a:t>
            </a:r>
            <a:r>
              <a:rPr lang="it-IT" sz="2000" dirty="0">
                <a:latin typeface="Apple Casual"/>
                <a:cs typeface="Apple Casual"/>
              </a:rPr>
              <a:t> e i loro grafici e collegare le prime due al concetto di proporzionalità.</a:t>
            </a:r>
          </a:p>
          <a:p>
            <a:pPr lvl="0">
              <a:lnSpc>
                <a:spcPct val="15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Esplorare </a:t>
            </a:r>
            <a:r>
              <a:rPr lang="it-IT" sz="2000" dirty="0">
                <a:latin typeface="Apple Casual"/>
                <a:cs typeface="Apple Casual"/>
              </a:rPr>
              <a:t>e risolvere problemi utilizzando equazioni di primo grado. </a:t>
            </a:r>
          </a:p>
        </p:txBody>
      </p:sp>
    </p:spTree>
    <p:extLst>
      <p:ext uri="{BB962C8B-B14F-4D97-AF65-F5344CB8AC3E}">
        <p14:creationId xmlns:p14="http://schemas.microsoft.com/office/powerpoint/2010/main" val="4624609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34471" y="422638"/>
            <a:ext cx="8845175" cy="6068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000" i="1" dirty="0">
                <a:solidFill>
                  <a:srgbClr val="558ED5"/>
                </a:solidFill>
                <a:latin typeface="Apple Casual"/>
                <a:cs typeface="Apple Casual"/>
              </a:rPr>
              <a:t>Dati e previsioni </a:t>
            </a:r>
            <a:endParaRPr lang="it-IT" sz="2000" i="1" dirty="0" smtClean="0">
              <a:solidFill>
                <a:srgbClr val="558ED5"/>
              </a:solidFill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endParaRPr lang="it-IT" sz="2000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lvl="0">
              <a:lnSpc>
                <a:spcPct val="15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Rappresentare </a:t>
            </a:r>
            <a:r>
              <a:rPr lang="it-IT" sz="2000" dirty="0">
                <a:latin typeface="Apple Casual"/>
                <a:cs typeface="Apple Casual"/>
              </a:rPr>
              <a:t>insiemi di dati, anche facendo uso di un foglio elettronico. In situazioni significative, confrontare dati al fine di prendere decisioni, utilizzando le distribuzioni delle frequenze e delle frequenze relative. Scegliere ed utilizzare valori medi (moda, mediana, media aritmetica) adeguati alla tipologia ed alle caratteristiche dei dati a disposizione. Saper valutare la variabilità di un insieme di dati determinandone, ad esempio, il campo di variazione.</a:t>
            </a:r>
          </a:p>
          <a:p>
            <a:pPr lvl="0">
              <a:lnSpc>
                <a:spcPct val="15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In </a:t>
            </a:r>
            <a:r>
              <a:rPr lang="it-IT" sz="2000" dirty="0">
                <a:latin typeface="Apple Casual"/>
                <a:cs typeface="Apple Casual"/>
              </a:rPr>
              <a:t>semplici situazioni aleatorie, individuare gli eventi elementari, assegnare a essi una probabilità, calcolare la probabilità di qualche evento, scomponendolo in eventi elementari disgiunti. </a:t>
            </a:r>
          </a:p>
          <a:p>
            <a:pPr lvl="0">
              <a:lnSpc>
                <a:spcPct val="15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Riconoscere </a:t>
            </a:r>
            <a:r>
              <a:rPr lang="it-IT" sz="2000" dirty="0">
                <a:latin typeface="Apple Casual"/>
                <a:cs typeface="Apple Casual"/>
              </a:rPr>
              <a:t>coppie di eventi complementari, incompatibili, indipendenti. </a:t>
            </a:r>
          </a:p>
        </p:txBody>
      </p:sp>
    </p:spTree>
    <p:extLst>
      <p:ext uri="{BB962C8B-B14F-4D97-AF65-F5344CB8AC3E}">
        <p14:creationId xmlns:p14="http://schemas.microsoft.com/office/powerpoint/2010/main" val="4916091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657412" y="2440366"/>
            <a:ext cx="77694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  <a:hlinkClick r:id="rId2" action="ppaction://hlinkfile"/>
              </a:rPr>
              <a:t>Indicazioni nazionali per il curricolo</a:t>
            </a:r>
          </a:p>
          <a:p>
            <a:pPr algn="ctr">
              <a:lnSpc>
                <a:spcPct val="150000"/>
              </a:lnSpc>
            </a:pPr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  <a:hlinkClick r:id="rId2" action="ppaction://hlinkfile"/>
              </a:rPr>
              <a:t>della scuola dell’infanzia e del primo ciclo d’istruzione</a:t>
            </a:r>
            <a:endParaRPr lang="it-IT" sz="2400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r>
              <a:rPr lang="it-IT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833028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221495" y="162450"/>
            <a:ext cx="8697320" cy="6191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QUALE MATEMATICA ?</a:t>
            </a:r>
          </a:p>
          <a:p>
            <a:pPr algn="ctr"/>
            <a:endParaRPr lang="it-IT" sz="2400" b="1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algn="ctr"/>
            <a:r>
              <a:rPr lang="it-IT" sz="2000" dirty="0" smtClean="0">
                <a:latin typeface="Apple Casual"/>
                <a:cs typeface="Apple Casual"/>
              </a:rPr>
              <a:t>In stretta relazione con agli </a:t>
            </a:r>
            <a:r>
              <a:rPr lang="it-IT" sz="2000" dirty="0">
                <a:latin typeface="Apple Casual"/>
                <a:cs typeface="Apple Casual"/>
              </a:rPr>
              <a:t>altri campi di esperienza </a:t>
            </a:r>
            <a:r>
              <a:rPr lang="it-IT" sz="2000" dirty="0" smtClean="0">
                <a:latin typeface="Apple Casual"/>
                <a:cs typeface="Apple Casual"/>
              </a:rPr>
              <a:t>fare </a:t>
            </a:r>
            <a:r>
              <a:rPr lang="it-IT" sz="2000" dirty="0">
                <a:latin typeface="Apple Casual"/>
                <a:cs typeface="Apple Casual"/>
              </a:rPr>
              <a:t>proposte finalizzate alla costruzione </a:t>
            </a:r>
            <a:r>
              <a:rPr lang="it-IT" sz="2000" dirty="0" smtClean="0">
                <a:latin typeface="Apple Casual"/>
                <a:cs typeface="Apple Casual"/>
              </a:rPr>
              <a:t>dei saperi </a:t>
            </a:r>
            <a:r>
              <a:rPr lang="it-IT" sz="2000" dirty="0">
                <a:latin typeface="Apple Casual"/>
                <a:cs typeface="Apple Casual"/>
              </a:rPr>
              <a:t>dei </a:t>
            </a:r>
            <a:r>
              <a:rPr lang="it-IT" sz="2000" dirty="0" smtClean="0">
                <a:latin typeface="Apple Casual"/>
                <a:cs typeface="Apple Casual"/>
              </a:rPr>
              <a:t>ragazzi </a:t>
            </a:r>
            <a:r>
              <a:rPr lang="it-IT" sz="2000" dirty="0">
                <a:latin typeface="Apple Casual"/>
                <a:cs typeface="Apple Casual"/>
              </a:rPr>
              <a:t>intervenendo attivamente su competenze </a:t>
            </a:r>
            <a:r>
              <a:rPr lang="it-IT" sz="2000" dirty="0" smtClean="0">
                <a:latin typeface="Apple Casual"/>
                <a:cs typeface="Apple Casual"/>
              </a:rPr>
              <a:t>trasversali:</a:t>
            </a:r>
          </a:p>
          <a:p>
            <a:pPr algn="just"/>
            <a:endParaRPr lang="it-IT" sz="2000" dirty="0" smtClean="0">
              <a:latin typeface="Apple Casual"/>
              <a:cs typeface="Apple Casual"/>
            </a:endParaRPr>
          </a:p>
          <a:p>
            <a:pPr algn="just">
              <a:lnSpc>
                <a:spcPct val="15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• </a:t>
            </a:r>
            <a:r>
              <a:rPr lang="it-IT" sz="2000" dirty="0">
                <a:latin typeface="Apple Casual"/>
                <a:cs typeface="Apple Casual"/>
              </a:rPr>
              <a:t>Conoscere, manipolare, interpretare i simboli per rappresentare </a:t>
            </a:r>
            <a:r>
              <a:rPr lang="it-IT" sz="2000" dirty="0" smtClean="0">
                <a:latin typeface="Apple Casual"/>
                <a:cs typeface="Apple Casual"/>
              </a:rPr>
              <a:t>significati;</a:t>
            </a:r>
            <a:endParaRPr lang="it-IT" sz="2000" dirty="0">
              <a:latin typeface="Apple Casual"/>
              <a:cs typeface="Apple Casual"/>
            </a:endParaRPr>
          </a:p>
          <a:p>
            <a:pPr algn="just">
              <a:lnSpc>
                <a:spcPct val="150000"/>
              </a:lnSpc>
            </a:pPr>
            <a:r>
              <a:rPr lang="it-IT" sz="2000" dirty="0">
                <a:latin typeface="Apple Casual"/>
                <a:cs typeface="Apple Casual"/>
              </a:rPr>
              <a:t>• Esprimersi verbalmente per pensare, comunicare, </a:t>
            </a:r>
            <a:r>
              <a:rPr lang="it-IT" sz="2000" dirty="0" smtClean="0">
                <a:latin typeface="Apple Casual"/>
                <a:cs typeface="Apple Casual"/>
              </a:rPr>
              <a:t>condividere;</a:t>
            </a:r>
            <a:endParaRPr lang="it-IT" sz="2000" dirty="0">
              <a:latin typeface="Apple Casual"/>
              <a:cs typeface="Apple Casual"/>
            </a:endParaRPr>
          </a:p>
          <a:p>
            <a:pPr algn="just">
              <a:lnSpc>
                <a:spcPct val="150000"/>
              </a:lnSpc>
            </a:pPr>
            <a:r>
              <a:rPr lang="it-IT" sz="2000" dirty="0">
                <a:latin typeface="Apple Casual"/>
                <a:cs typeface="Apple Casual"/>
              </a:rPr>
              <a:t>• Percepire il punto di vista degli altri in relazione al proprio, nelle azioni e nelle </a:t>
            </a:r>
            <a:r>
              <a:rPr lang="it-IT" sz="2000" dirty="0" smtClean="0">
                <a:latin typeface="Apple Casual"/>
                <a:cs typeface="Apple Casual"/>
              </a:rPr>
              <a:t>comunicazioni;</a:t>
            </a:r>
            <a:endParaRPr lang="it-IT" sz="2000" dirty="0">
              <a:latin typeface="Apple Casual"/>
              <a:cs typeface="Apple Casual"/>
            </a:endParaRPr>
          </a:p>
          <a:p>
            <a:pPr algn="just">
              <a:lnSpc>
                <a:spcPct val="150000"/>
              </a:lnSpc>
            </a:pPr>
            <a:r>
              <a:rPr lang="it-IT" sz="2000" dirty="0">
                <a:latin typeface="Apple Casual"/>
                <a:cs typeface="Apple Casual"/>
              </a:rPr>
              <a:t>• Porre domande, fare ipotesi, prevedere, anticipare, </a:t>
            </a:r>
            <a:r>
              <a:rPr lang="it-IT" sz="2000" dirty="0" smtClean="0">
                <a:latin typeface="Apple Casual"/>
                <a:cs typeface="Apple Casual"/>
              </a:rPr>
              <a:t>progettare;</a:t>
            </a:r>
            <a:endParaRPr lang="it-IT" sz="2000" dirty="0">
              <a:latin typeface="Apple Casual"/>
              <a:cs typeface="Apple Casual"/>
            </a:endParaRPr>
          </a:p>
          <a:p>
            <a:pPr algn="just">
              <a:lnSpc>
                <a:spcPct val="150000"/>
              </a:lnSpc>
            </a:pPr>
            <a:r>
              <a:rPr lang="it-IT" sz="2000" dirty="0">
                <a:latin typeface="Apple Casual"/>
                <a:cs typeface="Apple Casual"/>
              </a:rPr>
              <a:t>• Osservare, organizzare, ordinare le cose e le </a:t>
            </a:r>
            <a:r>
              <a:rPr lang="it-IT" sz="2000" dirty="0" smtClean="0">
                <a:latin typeface="Apple Casual"/>
                <a:cs typeface="Apple Casual"/>
              </a:rPr>
              <a:t>esperienze;</a:t>
            </a:r>
            <a:endParaRPr lang="it-IT" sz="2000" dirty="0">
              <a:latin typeface="Apple Casual"/>
              <a:cs typeface="Apple Casual"/>
            </a:endParaRPr>
          </a:p>
          <a:p>
            <a:pPr algn="just">
              <a:lnSpc>
                <a:spcPct val="150000"/>
              </a:lnSpc>
            </a:pPr>
            <a:r>
              <a:rPr lang="it-IT" sz="2000" dirty="0">
                <a:latin typeface="Apple Casual"/>
                <a:cs typeface="Apple Casual"/>
              </a:rPr>
              <a:t>• Interagire con lo spazio in modo consapevole potenziando abilità percettive e </a:t>
            </a:r>
            <a:r>
              <a:rPr lang="it-IT" sz="2000" dirty="0" smtClean="0">
                <a:latin typeface="Apple Casual"/>
                <a:cs typeface="Apple Casual"/>
              </a:rPr>
              <a:t>motorie;</a:t>
            </a:r>
            <a:endParaRPr lang="it-IT" sz="20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3756478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80560" y="649802"/>
            <a:ext cx="8505358" cy="5047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Attraverso la matematica sollecitare i </a:t>
            </a:r>
            <a:r>
              <a:rPr lang="it-IT" sz="2400" dirty="0">
                <a:latin typeface="Apple Casual"/>
                <a:cs typeface="Apple Casual"/>
              </a:rPr>
              <a:t>centri di </a:t>
            </a:r>
            <a:r>
              <a:rPr lang="it-IT" sz="2400" dirty="0" smtClean="0">
                <a:latin typeface="Apple Casual"/>
                <a:cs typeface="Apple Casual"/>
              </a:rPr>
              <a:t>attenzione, in </a:t>
            </a:r>
            <a:r>
              <a:rPr lang="it-IT" sz="2400" dirty="0">
                <a:latin typeface="Apple Casual"/>
                <a:cs typeface="Apple Casual"/>
              </a:rPr>
              <a:t>modo </a:t>
            </a:r>
            <a:r>
              <a:rPr lang="it-IT" sz="2400" dirty="0" smtClean="0">
                <a:latin typeface="Apple Casual"/>
                <a:cs typeface="Apple Casual"/>
              </a:rPr>
              <a:t>particolare:</a:t>
            </a:r>
          </a:p>
          <a:p>
            <a:pPr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1) la </a:t>
            </a:r>
            <a:r>
              <a:rPr lang="it-IT" sz="2400" dirty="0">
                <a:latin typeface="Apple Casual"/>
                <a:cs typeface="Apple Casual"/>
              </a:rPr>
              <a:t>percezione della spazio e la sua </a:t>
            </a:r>
            <a:r>
              <a:rPr lang="it-IT" sz="2400" dirty="0" smtClean="0">
                <a:latin typeface="Apple Casual"/>
                <a:cs typeface="Apple Casual"/>
              </a:rPr>
              <a:t>rappresentazione;</a:t>
            </a:r>
          </a:p>
          <a:p>
            <a:pPr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2) l’approccio </a:t>
            </a:r>
            <a:r>
              <a:rPr lang="it-IT" sz="2400" dirty="0">
                <a:latin typeface="Apple Casual"/>
                <a:cs typeface="Apple Casual"/>
              </a:rPr>
              <a:t>al numero come segno e strumento per interpretare la </a:t>
            </a:r>
            <a:r>
              <a:rPr lang="it-IT" sz="2400" dirty="0" smtClean="0">
                <a:latin typeface="Apple Casual"/>
                <a:cs typeface="Apple Casual"/>
              </a:rPr>
              <a:t>realtà </a:t>
            </a:r>
            <a:r>
              <a:rPr lang="it-IT" sz="2400" dirty="0">
                <a:latin typeface="Apple Casual"/>
                <a:cs typeface="Apple Casual"/>
              </a:rPr>
              <a:t>e interagire con </a:t>
            </a:r>
            <a:r>
              <a:rPr lang="it-IT" sz="2400" dirty="0" smtClean="0">
                <a:latin typeface="Apple Casual"/>
                <a:cs typeface="Apple Casual"/>
              </a:rPr>
              <a:t>essa;</a:t>
            </a:r>
          </a:p>
          <a:p>
            <a:pPr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3) l’esperienza </a:t>
            </a:r>
            <a:r>
              <a:rPr lang="it-IT" sz="2400" dirty="0">
                <a:latin typeface="Apple Casual"/>
                <a:cs typeface="Apple Casual"/>
              </a:rPr>
              <a:t>della misura dell’ordine e della relazione.</a:t>
            </a:r>
          </a:p>
        </p:txBody>
      </p:sp>
    </p:spTree>
    <p:extLst>
      <p:ext uri="{BB962C8B-B14F-4D97-AF65-F5344CB8AC3E}">
        <p14:creationId xmlns:p14="http://schemas.microsoft.com/office/powerpoint/2010/main" val="34021341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106706" y="3036922"/>
            <a:ext cx="51299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dirty="0" smtClean="0">
                <a:solidFill>
                  <a:srgbClr val="558ED5"/>
                </a:solidFill>
                <a:latin typeface="Apple Casual"/>
                <a:cs typeface="Apple Casual"/>
              </a:rPr>
              <a:t>Matematica e Disabilità</a:t>
            </a:r>
            <a:endParaRPr lang="it-IT" sz="36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9423374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886824" y="2838824"/>
            <a:ext cx="2808941" cy="1180353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ESPERIENZA</a:t>
            </a:r>
            <a:endParaRPr lang="it-IT" dirty="0"/>
          </a:p>
        </p:txBody>
      </p:sp>
      <p:sp>
        <p:nvSpPr>
          <p:cNvPr id="5" name="Rettangolo arrotondato 4"/>
          <p:cNvSpPr/>
          <p:nvPr/>
        </p:nvSpPr>
        <p:spPr>
          <a:xfrm>
            <a:off x="256988" y="2838824"/>
            <a:ext cx="2808941" cy="1180353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QUOTIDIANIETA’</a:t>
            </a:r>
            <a:endParaRPr lang="it-IT" dirty="0"/>
          </a:p>
        </p:txBody>
      </p:sp>
      <p:sp>
        <p:nvSpPr>
          <p:cNvPr id="6" name="Rettangolo arrotondato 5"/>
          <p:cNvSpPr/>
          <p:nvPr/>
        </p:nvSpPr>
        <p:spPr>
          <a:xfrm>
            <a:off x="3230283" y="5041154"/>
            <a:ext cx="2808941" cy="1180353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REALTA’</a:t>
            </a:r>
            <a:endParaRPr lang="it-IT" dirty="0"/>
          </a:p>
        </p:txBody>
      </p:sp>
      <p:sp>
        <p:nvSpPr>
          <p:cNvPr id="7" name="Rettangolo arrotondato 6"/>
          <p:cNvSpPr/>
          <p:nvPr/>
        </p:nvSpPr>
        <p:spPr>
          <a:xfrm>
            <a:off x="3230283" y="621554"/>
            <a:ext cx="2808941" cy="1180353"/>
          </a:xfrm>
          <a:prstGeom prst="round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MATEMATICA</a:t>
            </a:r>
            <a:endParaRPr lang="it-IT" dirty="0"/>
          </a:p>
        </p:txBody>
      </p:sp>
      <p:sp>
        <p:nvSpPr>
          <p:cNvPr id="10" name="Freccia ad arco 9"/>
          <p:cNvSpPr/>
          <p:nvPr/>
        </p:nvSpPr>
        <p:spPr>
          <a:xfrm rot="3915861">
            <a:off x="6199511" y="334374"/>
            <a:ext cx="1822823" cy="2650110"/>
          </a:xfrm>
          <a:prstGeom prst="circular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1" name="Freccia ad arco 10"/>
          <p:cNvSpPr/>
          <p:nvPr/>
        </p:nvSpPr>
        <p:spPr>
          <a:xfrm rot="18982388">
            <a:off x="1032655" y="540116"/>
            <a:ext cx="1822823" cy="2650110"/>
          </a:xfrm>
          <a:prstGeom prst="circular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2" name="Freccia ad arco 11"/>
          <p:cNvSpPr/>
          <p:nvPr/>
        </p:nvSpPr>
        <p:spPr>
          <a:xfrm rot="13879977">
            <a:off x="1062732" y="3852177"/>
            <a:ext cx="1822823" cy="2650110"/>
          </a:xfrm>
          <a:prstGeom prst="circular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3" name="Freccia ad arco 12"/>
          <p:cNvSpPr/>
          <p:nvPr/>
        </p:nvSpPr>
        <p:spPr>
          <a:xfrm rot="7773255">
            <a:off x="6048731" y="3674617"/>
            <a:ext cx="1822823" cy="2650110"/>
          </a:xfrm>
          <a:prstGeom prst="circular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0967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/>
          <p:cNvSpPr/>
          <p:nvPr/>
        </p:nvSpPr>
        <p:spPr>
          <a:xfrm>
            <a:off x="259898" y="268941"/>
            <a:ext cx="2614706" cy="2495177"/>
          </a:xfrm>
          <a:prstGeom prst="ellips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dirty="0" smtClean="0">
                <a:latin typeface="Apple Casual"/>
                <a:cs typeface="Apple Casual"/>
              </a:rPr>
              <a:t>MATEMATICA</a:t>
            </a:r>
            <a:endParaRPr lang="it-IT" sz="2000" dirty="0">
              <a:latin typeface="Apple Casual"/>
              <a:cs typeface="Apple Casual"/>
            </a:endParaRPr>
          </a:p>
        </p:txBody>
      </p:sp>
      <p:sp>
        <p:nvSpPr>
          <p:cNvPr id="3" name="Ovale 2"/>
          <p:cNvSpPr/>
          <p:nvPr/>
        </p:nvSpPr>
        <p:spPr>
          <a:xfrm>
            <a:off x="3038929" y="4250765"/>
            <a:ext cx="2614706" cy="2495177"/>
          </a:xfrm>
          <a:prstGeom prst="ellips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dirty="0" smtClean="0">
                <a:latin typeface="Apple Casual"/>
                <a:cs typeface="Apple Casual"/>
              </a:rPr>
              <a:t>INCLUSIONE</a:t>
            </a:r>
            <a:endParaRPr lang="it-IT" sz="2000" dirty="0">
              <a:latin typeface="Apple Casual"/>
              <a:cs typeface="Apple Casual"/>
            </a:endParaRPr>
          </a:p>
        </p:txBody>
      </p:sp>
      <p:sp>
        <p:nvSpPr>
          <p:cNvPr id="4" name="Ovale 3"/>
          <p:cNvSpPr/>
          <p:nvPr/>
        </p:nvSpPr>
        <p:spPr>
          <a:xfrm>
            <a:off x="6240590" y="1069376"/>
            <a:ext cx="2614706" cy="2495177"/>
          </a:xfrm>
          <a:prstGeom prst="ellips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dirty="0" smtClean="0">
                <a:latin typeface="Apple Casual"/>
                <a:cs typeface="Apple Casual"/>
              </a:rPr>
              <a:t>ESPERIENZA</a:t>
            </a:r>
            <a:endParaRPr lang="it-IT" sz="2000" dirty="0">
              <a:latin typeface="Apple Casual"/>
              <a:cs typeface="Apple Casual"/>
            </a:endParaRPr>
          </a:p>
        </p:txBody>
      </p:sp>
      <p:sp>
        <p:nvSpPr>
          <p:cNvPr id="5" name="Freccia destra con strisce 4"/>
          <p:cNvSpPr/>
          <p:nvPr/>
        </p:nvSpPr>
        <p:spPr>
          <a:xfrm rot="1396536">
            <a:off x="3528763" y="1414692"/>
            <a:ext cx="1903506" cy="756218"/>
          </a:xfrm>
          <a:prstGeom prst="strip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Freccia destra con strisce 5"/>
          <p:cNvSpPr/>
          <p:nvPr/>
        </p:nvSpPr>
        <p:spPr>
          <a:xfrm rot="14547780">
            <a:off x="1210196" y="3492322"/>
            <a:ext cx="1903506" cy="756218"/>
          </a:xfrm>
          <a:prstGeom prst="strip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Freccia destra con strisce 6"/>
          <p:cNvSpPr/>
          <p:nvPr/>
        </p:nvSpPr>
        <p:spPr>
          <a:xfrm rot="8177289">
            <a:off x="5705354" y="4423321"/>
            <a:ext cx="1903506" cy="756218"/>
          </a:xfrm>
          <a:prstGeom prst="strip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97129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21495" y="1194180"/>
            <a:ext cx="8697320" cy="3708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ESPERIENZA</a:t>
            </a:r>
          </a:p>
          <a:p>
            <a:pPr algn="ctr">
              <a:lnSpc>
                <a:spcPct val="150000"/>
              </a:lnSpc>
            </a:pPr>
            <a:endParaRPr lang="it-IT" sz="1400" dirty="0" smtClean="0">
              <a:latin typeface="Apple Casual"/>
              <a:cs typeface="Apple Casual"/>
            </a:endParaRPr>
          </a:p>
          <a:p>
            <a:pPr algn="just"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￼</a:t>
            </a:r>
            <a:r>
              <a:rPr lang="it-IT" sz="2400" dirty="0">
                <a:latin typeface="Apple Casual"/>
                <a:cs typeface="Apple Casual"/>
              </a:rPr>
              <a:t>￼￼￼￼￼La parola chiave è esperienza: </a:t>
            </a:r>
            <a:endParaRPr lang="it-IT" sz="2400" dirty="0" smtClean="0">
              <a:latin typeface="Apple Casual"/>
              <a:cs typeface="Apple Casual"/>
            </a:endParaRP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Esperienze motorie; </a:t>
            </a:r>
            <a:r>
              <a:rPr lang="it-IT" sz="2400" dirty="0">
                <a:latin typeface="Apple Casual"/>
                <a:cs typeface="Apple Casual"/>
              </a:rPr>
              <a:t>che si intrecciano costantemente </a:t>
            </a:r>
            <a:r>
              <a:rPr lang="it-IT" sz="2400" dirty="0" smtClean="0">
                <a:latin typeface="Apple Casual"/>
                <a:cs typeface="Apple Casual"/>
              </a:rPr>
              <a:t>con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Esperienze visive </a:t>
            </a:r>
            <a:r>
              <a:rPr lang="it-IT" sz="2400" dirty="0">
                <a:latin typeface="Apple Casual"/>
                <a:cs typeface="Apple Casual"/>
              </a:rPr>
              <a:t>e </a:t>
            </a:r>
            <a:r>
              <a:rPr lang="it-IT" sz="2400" dirty="0" smtClean="0">
                <a:latin typeface="Apple Casual"/>
                <a:cs typeface="Apple Casual"/>
              </a:rPr>
              <a:t>tattili;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“</a:t>
            </a:r>
            <a:r>
              <a:rPr lang="it-IT" sz="2400" dirty="0">
                <a:latin typeface="Apple Casual"/>
                <a:cs typeface="Apple Casual"/>
              </a:rPr>
              <a:t>F</a:t>
            </a:r>
            <a:r>
              <a:rPr lang="it-IT" sz="2400" dirty="0" smtClean="0">
                <a:latin typeface="Apple Casual"/>
                <a:cs typeface="Apple Casual"/>
              </a:rPr>
              <a:t>are</a:t>
            </a:r>
            <a:r>
              <a:rPr lang="it-IT" sz="2400" dirty="0">
                <a:latin typeface="Apple Casual"/>
                <a:cs typeface="Apple Casual"/>
              </a:rPr>
              <a:t>” </a:t>
            </a:r>
            <a:r>
              <a:rPr lang="it-IT" sz="2400" dirty="0" smtClean="0">
                <a:latin typeface="Apple Casual"/>
                <a:cs typeface="Apple Casual"/>
              </a:rPr>
              <a:t>e porsi domande; </a:t>
            </a:r>
            <a:endParaRPr lang="it-IT" sz="2400" dirty="0">
              <a:latin typeface="Apple Casual"/>
              <a:cs typeface="Apple Casual"/>
            </a:endParaRP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“Fare” e resocontare.</a:t>
            </a:r>
          </a:p>
        </p:txBody>
      </p:sp>
    </p:spTree>
    <p:extLst>
      <p:ext uri="{BB962C8B-B14F-4D97-AF65-F5344CB8AC3E}">
        <p14:creationId xmlns:p14="http://schemas.microsoft.com/office/powerpoint/2010/main" val="35716761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68941" y="351707"/>
            <a:ext cx="8725647" cy="6155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it-IT" sz="2400" b="1" dirty="0">
                <a:solidFill>
                  <a:srgbClr val="558ED5"/>
                </a:solidFill>
                <a:latin typeface="Apple Casual"/>
                <a:cs typeface="Apple Casual"/>
              </a:rPr>
              <a:t>Vygotskij</a:t>
            </a:r>
            <a:r>
              <a:rPr lang="it-IT" sz="2400" b="1" dirty="0">
                <a:latin typeface="Apple Casual"/>
                <a:cs typeface="Apple Casual"/>
              </a:rPr>
              <a:t> sottolinea l'importanza del gioco, soprattutto in età </a:t>
            </a:r>
            <a:r>
              <a:rPr lang="it-IT" sz="2400" b="1" dirty="0" smtClean="0">
                <a:latin typeface="Apple Casual"/>
                <a:cs typeface="Apple Casual"/>
              </a:rPr>
              <a:t>prescolastica e scolastica.</a:t>
            </a:r>
            <a:endParaRPr lang="it-IT" sz="2400" b="1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it-IT" sz="2400" b="1" dirty="0">
                <a:latin typeface="Apple Casual"/>
                <a:cs typeface="Apple Casual"/>
              </a:rPr>
              <a:t>Il gioco offre al </a:t>
            </a:r>
            <a:r>
              <a:rPr lang="it-IT" sz="2400" b="1" dirty="0" smtClean="0">
                <a:latin typeface="Apple Casual"/>
                <a:cs typeface="Apple Casual"/>
              </a:rPr>
              <a:t>bambino/ragazzo </a:t>
            </a:r>
            <a:r>
              <a:rPr lang="it-IT" sz="2400" b="1" dirty="0">
                <a:latin typeface="Apple Casual"/>
                <a:cs typeface="Apple Casual"/>
              </a:rPr>
              <a:t>opportunità di compiere esperienze ricche e varie. Attraverso la finzione ludica, si allarga il proprio campo di azione e di conoscenza. 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it-IT" sz="2400" b="1" dirty="0">
                <a:latin typeface="Apple Casual"/>
                <a:cs typeface="Apple Casual"/>
              </a:rPr>
              <a:t>Il gioco è un'attività basilare per lo sviluppo </a:t>
            </a:r>
            <a:r>
              <a:rPr lang="it-IT" sz="2400" b="1" dirty="0" smtClean="0">
                <a:latin typeface="Apple Casual"/>
                <a:cs typeface="Apple Casual"/>
              </a:rPr>
              <a:t>intellettivo, </a:t>
            </a:r>
            <a:r>
              <a:rPr lang="it-IT" sz="2400" b="1" dirty="0">
                <a:latin typeface="Apple Casual"/>
                <a:cs typeface="Apple Casual"/>
              </a:rPr>
              <a:t>nella prima </a:t>
            </a:r>
            <a:r>
              <a:rPr lang="it-IT" sz="2400" b="1" dirty="0" smtClean="0">
                <a:latin typeface="Apple Casual"/>
                <a:cs typeface="Apple Casual"/>
              </a:rPr>
              <a:t>infanzia e primo ciclo d’istruzione, </a:t>
            </a:r>
            <a:r>
              <a:rPr lang="it-IT" sz="2400" b="1" dirty="0">
                <a:latin typeface="Apple Casual"/>
                <a:cs typeface="Apple Casual"/>
              </a:rPr>
              <a:t>la più importante.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it-IT" sz="2400" b="1" dirty="0">
                <a:latin typeface="Apple Casual"/>
                <a:cs typeface="Apple Casual"/>
              </a:rPr>
              <a:t>Probabilmente è il mezzo più efficiente per sviluppare il pensiero astratto. </a:t>
            </a:r>
          </a:p>
        </p:txBody>
      </p:sp>
    </p:spTree>
    <p:extLst>
      <p:ext uri="{BB962C8B-B14F-4D97-AF65-F5344CB8AC3E}">
        <p14:creationId xmlns:p14="http://schemas.microsoft.com/office/powerpoint/2010/main" val="21273110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95325" y="590729"/>
            <a:ext cx="8623490" cy="5232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</a:rPr>
              <a:t>OBIETTIVI</a:t>
            </a:r>
          </a:p>
          <a:p>
            <a:pPr algn="ctr"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 algn="ctr"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￼￼</a:t>
            </a:r>
            <a:r>
              <a:rPr lang="it-IT" sz="2400" dirty="0">
                <a:latin typeface="Apple Casual"/>
                <a:cs typeface="Apple Casual"/>
              </a:rPr>
              <a:t>￼</a:t>
            </a:r>
            <a:r>
              <a:rPr lang="it-IT" sz="2400" dirty="0" smtClean="0">
                <a:latin typeface="Apple Casual"/>
                <a:cs typeface="Apple Casual"/>
              </a:rPr>
              <a:t>￼- SUSCITARE </a:t>
            </a:r>
            <a:r>
              <a:rPr lang="it-IT" sz="2400" dirty="0">
                <a:latin typeface="Apple Casual"/>
                <a:cs typeface="Apple Casual"/>
              </a:rPr>
              <a:t>SIMPATIA nei riguardi della </a:t>
            </a:r>
            <a:r>
              <a:rPr lang="it-IT" sz="2400" dirty="0" smtClean="0">
                <a:latin typeface="Apple Casual"/>
                <a:cs typeface="Apple Casual"/>
              </a:rPr>
              <a:t>didattica della    matematica</a:t>
            </a:r>
          </a:p>
          <a:p>
            <a:pPr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FAVORIRE </a:t>
            </a:r>
            <a:r>
              <a:rPr lang="it-IT" sz="2400" dirty="0">
                <a:latin typeface="Apple Casual"/>
                <a:cs typeface="Apple Casual"/>
              </a:rPr>
              <a:t>LA CURIOSITA’ del mondo circostante per sviluppare una capacità </a:t>
            </a:r>
            <a:r>
              <a:rPr lang="it-IT" sz="2400" dirty="0" smtClean="0">
                <a:latin typeface="Apple Casual"/>
                <a:cs typeface="Apple Casual"/>
              </a:rPr>
              <a:t>critica</a:t>
            </a:r>
          </a:p>
          <a:p>
            <a:pPr>
              <a:lnSpc>
                <a:spcPct val="150000"/>
              </a:lnSpc>
            </a:pPr>
            <a:endParaRPr lang="it-IT" sz="2400" dirty="0" smtClean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5273700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144926" y="2644588"/>
            <a:ext cx="499167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  <a:hlinkClick r:id="rId2" action="ppaction://hlinkpres?slideindex=1&amp;slidetitle="/>
              </a:rPr>
              <a:t>MATEMATICA</a:t>
            </a:r>
          </a:p>
          <a:p>
            <a:pPr algn="ctr"/>
            <a:endParaRPr lang="it-IT" sz="3200" dirty="0">
              <a:solidFill>
                <a:srgbClr val="558ED5"/>
              </a:solidFill>
              <a:latin typeface="Apple Casual"/>
              <a:cs typeface="Apple Casual"/>
              <a:hlinkClick r:id="rId2" action="ppaction://hlinkpres?slideindex=1&amp;slidetitle="/>
            </a:endParaRPr>
          </a:p>
          <a:p>
            <a:pPr algn="ctr"/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  <a:hlinkClick r:id="rId2" action="ppaction://hlinkpres?slideindex=1&amp;slidetitle="/>
              </a:rPr>
              <a:t>PROGETTO, GIOCO, IMPARO</a:t>
            </a:r>
            <a:endParaRPr lang="it-IT" sz="3200" dirty="0" smtClean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algn="ctr"/>
            <a:endParaRPr lang="it-IT" sz="32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5138006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420470" y="2898588"/>
            <a:ext cx="41143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dirty="0" smtClean="0">
                <a:solidFill>
                  <a:srgbClr val="558ED5"/>
                </a:solidFill>
                <a:latin typeface="Apple Casual"/>
                <a:cs typeface="Apple Casual"/>
              </a:rPr>
              <a:t>Da Dove Partiamo?</a:t>
            </a:r>
            <a:endParaRPr lang="it-IT" sz="36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5718837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39060" y="2642659"/>
            <a:ext cx="86658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3600" u="sng" dirty="0">
                <a:solidFill>
                  <a:srgbClr val="558ED5"/>
                </a:solidFill>
                <a:latin typeface="Apple Casual"/>
                <a:cs typeface="Apple Casual"/>
                <a:hlinkClick r:id="rId2" action="ppaction://hlinkfile"/>
              </a:rPr>
              <a:t>CHECK LIST PER LA VALUTAZIONE FUNZIONALE DELL’ALUNNO DISABILE</a:t>
            </a:r>
            <a:endParaRPr lang="it-IT" sz="36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5520496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gget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3984423"/>
              </p:ext>
            </p:extLst>
          </p:nvPr>
        </p:nvGraphicFramePr>
        <p:xfrm>
          <a:off x="239059" y="134471"/>
          <a:ext cx="8486587" cy="66189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cumento" r:id="rId3" imgW="6210300" imgH="5918200" progId="Word.Document.12">
                  <p:embed/>
                </p:oleObj>
              </mc:Choice>
              <mc:Fallback>
                <p:oleObj name="Documento" r:id="rId3" imgW="6210300" imgH="59182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9059" y="134471"/>
                        <a:ext cx="8486587" cy="66189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637139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gget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3041833"/>
              </p:ext>
            </p:extLst>
          </p:nvPr>
        </p:nvGraphicFramePr>
        <p:xfrm>
          <a:off x="149413" y="247650"/>
          <a:ext cx="8830234" cy="636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Documento" r:id="rId3" imgW="6210300" imgH="6362700" progId="Word.Document.12">
                  <p:embed/>
                </p:oleObj>
              </mc:Choice>
              <mc:Fallback>
                <p:oleObj name="Documento" r:id="rId3" imgW="6210300" imgH="63627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9413" y="247650"/>
                        <a:ext cx="8830234" cy="6362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302227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06727" y="275864"/>
            <a:ext cx="8608723" cy="6268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baseline="30000" dirty="0">
                <a:solidFill>
                  <a:srgbClr val="558ED5"/>
                </a:solidFill>
                <a:latin typeface="Apple Casual"/>
                <a:cs typeface="Apple Casual"/>
              </a:rPr>
              <a:t>Didattica speciale delle discipline: </a:t>
            </a:r>
            <a:r>
              <a:rPr lang="it-IT" sz="3200" b="1" baseline="30000" dirty="0" smtClean="0">
                <a:solidFill>
                  <a:srgbClr val="558ED5"/>
                </a:solidFill>
                <a:latin typeface="Apple Casual"/>
                <a:cs typeface="Apple Casual"/>
              </a:rPr>
              <a:t>MATEMATICA</a:t>
            </a:r>
          </a:p>
          <a:p>
            <a:endParaRPr lang="it-IT" sz="2000" dirty="0" smtClean="0">
              <a:latin typeface="Apple Casual"/>
              <a:cs typeface="Apple Casual"/>
            </a:endParaRPr>
          </a:p>
          <a:p>
            <a:pPr algn="ctr"/>
            <a:r>
              <a:rPr lang="it-IT" dirty="0" smtClean="0">
                <a:latin typeface="Apple Casual"/>
                <a:cs typeface="Apple Casual"/>
              </a:rPr>
              <a:t>Quale </a:t>
            </a:r>
            <a:r>
              <a:rPr lang="it-IT" dirty="0">
                <a:latin typeface="Apple Casual"/>
                <a:cs typeface="Apple Casual"/>
              </a:rPr>
              <a:t>matematica per l'alunno disabile? </a:t>
            </a:r>
          </a:p>
          <a:p>
            <a:pPr algn="ctr"/>
            <a:endParaRPr lang="it-IT" dirty="0" smtClean="0"/>
          </a:p>
          <a:p>
            <a:pPr algn="ctr"/>
            <a:endParaRPr lang="it-IT" dirty="0" smtClean="0"/>
          </a:p>
          <a:p>
            <a:endParaRPr lang="it-IT" dirty="0" smtClean="0"/>
          </a:p>
          <a:p>
            <a:r>
              <a:rPr lang="it-IT" dirty="0" smtClean="0"/>
              <a:t>                                        </a:t>
            </a:r>
            <a:r>
              <a:rPr lang="it-IT" dirty="0" smtClean="0">
                <a:latin typeface="Apple Casual"/>
                <a:cs typeface="Apple Casual"/>
              </a:rPr>
              <a:t>    ALLIEVO </a:t>
            </a:r>
          </a:p>
          <a:p>
            <a:r>
              <a:rPr lang="it-IT" dirty="0" smtClean="0">
                <a:latin typeface="Apple Casual"/>
                <a:cs typeface="Apple Casual"/>
              </a:rPr>
              <a:t>- </a:t>
            </a:r>
            <a:r>
              <a:rPr lang="it-IT" dirty="0">
                <a:latin typeface="Apple Casual"/>
                <a:cs typeface="Apple Casual"/>
              </a:rPr>
              <a:t>che tipo di handicap? </a:t>
            </a:r>
            <a:endParaRPr lang="it-IT" dirty="0" smtClean="0">
              <a:latin typeface="Apple Casual"/>
              <a:cs typeface="Apple Casual"/>
            </a:endParaRPr>
          </a:p>
          <a:p>
            <a:r>
              <a:rPr lang="it-IT" dirty="0" smtClean="0">
                <a:latin typeface="Apple Casual"/>
                <a:cs typeface="Apple Casual"/>
              </a:rPr>
              <a:t>- </a:t>
            </a:r>
            <a:r>
              <a:rPr lang="it-IT" dirty="0">
                <a:latin typeface="Apple Casual"/>
                <a:cs typeface="Apple Casual"/>
              </a:rPr>
              <a:t>che </a:t>
            </a:r>
            <a:r>
              <a:rPr lang="it-IT" dirty="0" smtClean="0">
                <a:latin typeface="Apple Casual"/>
                <a:cs typeface="Apple Casual"/>
              </a:rPr>
              <a:t>età?</a:t>
            </a:r>
            <a:endParaRPr lang="it-IT" dirty="0">
              <a:latin typeface="Apple Casual"/>
              <a:cs typeface="Apple Casual"/>
            </a:endParaRPr>
          </a:p>
          <a:p>
            <a:r>
              <a:rPr lang="it-IT" dirty="0" smtClean="0">
                <a:latin typeface="Apple Casual"/>
                <a:cs typeface="Apple Casual"/>
              </a:rPr>
              <a:t>- </a:t>
            </a:r>
            <a:r>
              <a:rPr lang="it-IT" dirty="0">
                <a:latin typeface="Apple Casual"/>
                <a:cs typeface="Apple Casual"/>
              </a:rPr>
              <a:t>quale classe? </a:t>
            </a:r>
          </a:p>
          <a:p>
            <a:r>
              <a:rPr lang="it-IT" dirty="0" smtClean="0"/>
              <a:t>                                                                                              </a:t>
            </a:r>
            <a:r>
              <a:rPr lang="it-IT" dirty="0" smtClean="0">
                <a:latin typeface="Apple Casual"/>
                <a:cs typeface="Apple Casual"/>
              </a:rPr>
              <a:t> INSEGNANTE</a:t>
            </a:r>
          </a:p>
          <a:p>
            <a:pPr algn="r"/>
            <a:r>
              <a:rPr lang="it-IT" dirty="0" smtClean="0">
                <a:latin typeface="Apple Casual"/>
                <a:cs typeface="Apple Casual"/>
              </a:rPr>
              <a:t> </a:t>
            </a:r>
            <a:r>
              <a:rPr lang="it-IT" dirty="0">
                <a:latin typeface="Apple Casual"/>
                <a:cs typeface="Apple Casual"/>
              </a:rPr>
              <a:t>-con quale formazione? </a:t>
            </a:r>
          </a:p>
          <a:p>
            <a:pPr algn="r"/>
            <a:r>
              <a:rPr lang="it-IT" dirty="0">
                <a:latin typeface="Apple Casual"/>
                <a:cs typeface="Apple Casual"/>
              </a:rPr>
              <a:t>-con quali competenze?</a:t>
            </a:r>
            <a:br>
              <a:rPr lang="it-IT" dirty="0">
                <a:latin typeface="Apple Casual"/>
                <a:cs typeface="Apple Casual"/>
              </a:rPr>
            </a:br>
            <a:r>
              <a:rPr lang="it-IT" dirty="0">
                <a:latin typeface="Apple Casual"/>
                <a:cs typeface="Apple Casual"/>
              </a:rPr>
              <a:t>-con quali spazi d'intervento? </a:t>
            </a:r>
          </a:p>
          <a:p>
            <a:endParaRPr lang="it-IT" dirty="0" smtClean="0"/>
          </a:p>
          <a:p>
            <a:endParaRPr lang="it-IT" dirty="0"/>
          </a:p>
          <a:p>
            <a:r>
              <a:rPr lang="it-IT" dirty="0" smtClean="0"/>
              <a:t>                           </a:t>
            </a:r>
            <a:r>
              <a:rPr lang="it-IT" dirty="0" smtClean="0">
                <a:latin typeface="Apple Casual"/>
                <a:cs typeface="Apple Casual"/>
              </a:rPr>
              <a:t>    MATEMATICA </a:t>
            </a:r>
            <a:endParaRPr lang="it-IT" dirty="0">
              <a:latin typeface="Apple Casual"/>
              <a:cs typeface="Apple Casual"/>
            </a:endParaRPr>
          </a:p>
          <a:p>
            <a:r>
              <a:rPr lang="it-IT" dirty="0">
                <a:latin typeface="Apple Casual"/>
                <a:cs typeface="Apple Casual"/>
              </a:rPr>
              <a:t>-quale matematica? </a:t>
            </a:r>
            <a:endParaRPr lang="it-IT" dirty="0" smtClean="0">
              <a:latin typeface="Apple Casual"/>
              <a:cs typeface="Apple Casual"/>
            </a:endParaRPr>
          </a:p>
          <a:p>
            <a:r>
              <a:rPr lang="it-IT" dirty="0" smtClean="0">
                <a:latin typeface="Apple Casual"/>
                <a:cs typeface="Apple Casual"/>
              </a:rPr>
              <a:t>-</a:t>
            </a:r>
            <a:r>
              <a:rPr lang="it-IT" dirty="0">
                <a:latin typeface="Apple Casual"/>
                <a:cs typeface="Apple Casual"/>
              </a:rPr>
              <a:t>come? </a:t>
            </a:r>
          </a:p>
          <a:p>
            <a:pPr algn="ctr"/>
            <a:endParaRPr lang="it-IT" dirty="0"/>
          </a:p>
          <a:p>
            <a:pPr algn="ctr"/>
            <a:endParaRPr lang="it-IT" dirty="0"/>
          </a:p>
          <a:p>
            <a:pPr algn="ctr"/>
            <a:endParaRPr lang="it-IT" dirty="0"/>
          </a:p>
        </p:txBody>
      </p:sp>
      <p:cxnSp>
        <p:nvCxnSpPr>
          <p:cNvPr id="5" name="Connettore 2 4"/>
          <p:cNvCxnSpPr/>
          <p:nvPr/>
        </p:nvCxnSpPr>
        <p:spPr>
          <a:xfrm flipH="1">
            <a:off x="2406899" y="2481064"/>
            <a:ext cx="516818" cy="221523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2 6"/>
          <p:cNvCxnSpPr/>
          <p:nvPr/>
        </p:nvCxnSpPr>
        <p:spPr>
          <a:xfrm>
            <a:off x="3366705" y="2481064"/>
            <a:ext cx="1698119" cy="84178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2 8"/>
          <p:cNvCxnSpPr/>
          <p:nvPr/>
        </p:nvCxnSpPr>
        <p:spPr>
          <a:xfrm flipH="1">
            <a:off x="3174744" y="3485304"/>
            <a:ext cx="1890080" cy="121099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3383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343647" y="1524924"/>
            <a:ext cx="8650941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Quale matematica? </a:t>
            </a:r>
            <a:endParaRPr lang="it-IT" sz="2400" dirty="0" smtClean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Come</a:t>
            </a:r>
            <a:r>
              <a:rPr lang="it-IT" sz="2400" dirty="0">
                <a:latin typeface="Apple Casual"/>
                <a:cs typeface="Apple Casual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it-IT" sz="2400" dirty="0" err="1" smtClean="0">
                <a:latin typeface="Apple Casual"/>
                <a:cs typeface="Apple Casual"/>
              </a:rPr>
              <a:t>Perchè</a:t>
            </a:r>
            <a:r>
              <a:rPr lang="it-IT" sz="2400" dirty="0" smtClean="0">
                <a:latin typeface="Apple Casual"/>
                <a:cs typeface="Apple Casual"/>
              </a:rPr>
              <a:t>?</a:t>
            </a:r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Quali obiettivi?</a:t>
            </a: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. in </a:t>
            </a:r>
            <a:r>
              <a:rPr lang="it-IT" sz="2400" dirty="0">
                <a:latin typeface="Apple Casual"/>
                <a:cs typeface="Apple Casual"/>
              </a:rPr>
              <a:t>generale</a:t>
            </a: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. nello </a:t>
            </a:r>
            <a:r>
              <a:rPr lang="it-IT" sz="2400" dirty="0">
                <a:latin typeface="Apple Casual"/>
                <a:cs typeface="Apple Casual"/>
              </a:rPr>
              <a:t>specifico di quel particolare allievo</a:t>
            </a:r>
          </a:p>
        </p:txBody>
      </p:sp>
    </p:spTree>
    <p:extLst>
      <p:ext uri="{BB962C8B-B14F-4D97-AF65-F5344CB8AC3E}">
        <p14:creationId xmlns:p14="http://schemas.microsoft.com/office/powerpoint/2010/main" val="30737103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0513" y="1137628"/>
            <a:ext cx="8969122" cy="33855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800" dirty="0">
                <a:latin typeface="Apple Casual"/>
                <a:cs typeface="Apple Casual"/>
              </a:rPr>
              <a:t>Quale matematica per l’alunno disabile</a:t>
            </a:r>
            <a:r>
              <a:rPr lang="it-IT" sz="2800" dirty="0" smtClean="0">
                <a:latin typeface="Apple Casual"/>
                <a:cs typeface="Apple Casual"/>
              </a:rPr>
              <a:t>?</a:t>
            </a:r>
          </a:p>
          <a:p>
            <a:endParaRPr lang="it-IT" sz="2800" dirty="0">
              <a:latin typeface="Apple Casual"/>
              <a:cs typeface="Apple Casual"/>
            </a:endParaRPr>
          </a:p>
          <a:p>
            <a:pPr marL="285750" indent="-285750">
              <a:buFont typeface="Arial"/>
              <a:buChar char="•"/>
            </a:pPr>
            <a:r>
              <a:rPr lang="it-IT" sz="2800" dirty="0">
                <a:latin typeface="Apple Casual"/>
                <a:cs typeface="Apple Casual"/>
              </a:rPr>
              <a:t>..</a:t>
            </a:r>
            <a:r>
              <a:rPr lang="it-IT" sz="2800" dirty="0" smtClean="0">
                <a:latin typeface="Apple Casual"/>
                <a:cs typeface="Apple Casual"/>
              </a:rPr>
              <a:t>. la </a:t>
            </a:r>
            <a:r>
              <a:rPr lang="it-IT" sz="2800" dirty="0">
                <a:latin typeface="Apple Casual"/>
                <a:cs typeface="Apple Casual"/>
              </a:rPr>
              <a:t>matematica </a:t>
            </a:r>
            <a:r>
              <a:rPr lang="it-IT" sz="2800" b="1" dirty="0">
                <a:latin typeface="Apple Casual"/>
                <a:cs typeface="Apple Casual"/>
              </a:rPr>
              <a:t>‘per l’autonomia</a:t>
            </a:r>
            <a:r>
              <a:rPr lang="it-IT" sz="2800" b="1" dirty="0" smtClean="0">
                <a:latin typeface="Apple Casual"/>
                <a:cs typeface="Apple Casual"/>
              </a:rPr>
              <a:t>’</a:t>
            </a:r>
          </a:p>
          <a:p>
            <a:pPr marL="285750" indent="-285750">
              <a:buFont typeface="Arial"/>
              <a:buChar char="•"/>
            </a:pPr>
            <a:r>
              <a:rPr lang="it-IT" sz="2800" b="1" dirty="0" smtClean="0">
                <a:latin typeface="Apple Casual"/>
                <a:cs typeface="Apple Casual"/>
              </a:rPr>
              <a:t> </a:t>
            </a:r>
            <a:r>
              <a:rPr lang="it-IT" sz="2800" dirty="0">
                <a:latin typeface="Apple Casual"/>
                <a:cs typeface="Apple Casual"/>
              </a:rPr>
              <a:t>gestire i soldi </a:t>
            </a:r>
            <a:endParaRPr lang="it-IT" sz="2800" dirty="0">
              <a:latin typeface="Apple Casual"/>
              <a:cs typeface="Apple Casual"/>
            </a:endParaRPr>
          </a:p>
          <a:p>
            <a:pPr marL="285750" indent="-285750">
              <a:buFont typeface="Arial"/>
              <a:buChar char="•"/>
            </a:pPr>
            <a:r>
              <a:rPr lang="it-IT" sz="2800" dirty="0">
                <a:latin typeface="Apple Casual"/>
                <a:cs typeface="Apple Casual"/>
              </a:rPr>
              <a:t>essere in grado di </a:t>
            </a:r>
            <a:r>
              <a:rPr lang="it-IT" sz="2800" dirty="0" smtClean="0">
                <a:latin typeface="Apple Casual"/>
                <a:cs typeface="Apple Casual"/>
              </a:rPr>
              <a:t>vestirsi/ attraversare </a:t>
            </a:r>
            <a:r>
              <a:rPr lang="it-IT" sz="2800" dirty="0">
                <a:latin typeface="Apple Casual"/>
                <a:cs typeface="Apple Casual"/>
              </a:rPr>
              <a:t>la </a:t>
            </a:r>
            <a:r>
              <a:rPr lang="it-IT" sz="2800" dirty="0" smtClean="0">
                <a:latin typeface="Apple Casual"/>
                <a:cs typeface="Apple Casual"/>
              </a:rPr>
              <a:t>strada/</a:t>
            </a:r>
          </a:p>
          <a:p>
            <a:r>
              <a:rPr lang="it-IT" sz="2800" dirty="0" smtClean="0">
                <a:latin typeface="Apple Casual"/>
                <a:cs typeface="Apple Casual"/>
              </a:rPr>
              <a:t>recarsi </a:t>
            </a:r>
            <a:r>
              <a:rPr lang="it-IT" sz="2800" dirty="0">
                <a:latin typeface="Apple Casual"/>
                <a:cs typeface="Apple Casual"/>
              </a:rPr>
              <a:t>in un luogo / comprare la merenda... </a:t>
            </a:r>
            <a:endParaRPr lang="it-IT" sz="2800" dirty="0">
              <a:latin typeface="Apple Casual"/>
              <a:cs typeface="Apple Casual"/>
            </a:endParaRPr>
          </a:p>
          <a:p>
            <a:pPr marL="285750" indent="-285750">
              <a:buFont typeface="Arial"/>
              <a:buChar char="•"/>
            </a:pPr>
            <a:r>
              <a:rPr lang="it-IT" sz="2800" dirty="0" smtClean="0">
                <a:latin typeface="Apple Casual"/>
                <a:cs typeface="Apple Casual"/>
              </a:rPr>
              <a:t>.</a:t>
            </a:r>
            <a:r>
              <a:rPr lang="it-IT" sz="2800" dirty="0">
                <a:latin typeface="Apple Casual"/>
                <a:cs typeface="Apple Casual"/>
              </a:rPr>
              <a:t>.. </a:t>
            </a:r>
            <a:endParaRPr lang="it-IT" sz="2800" dirty="0">
              <a:latin typeface="Apple Casual"/>
              <a:cs typeface="Apple Casual"/>
            </a:endParaRPr>
          </a:p>
          <a:p>
            <a:endParaRPr lang="it-IT" dirty="0"/>
          </a:p>
        </p:txBody>
      </p:sp>
      <p:sp>
        <p:nvSpPr>
          <p:cNvPr id="3" name="Rettangolo arrotondato 2"/>
          <p:cNvSpPr/>
          <p:nvPr/>
        </p:nvSpPr>
        <p:spPr>
          <a:xfrm>
            <a:off x="2121647" y="4945529"/>
            <a:ext cx="5991412" cy="116541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dirty="0" smtClean="0">
                <a:latin typeface="Apple Casual"/>
                <a:cs typeface="Apple Casual"/>
              </a:rPr>
              <a:t>Riconoscere – Risolvere problemi</a:t>
            </a:r>
            <a:endParaRPr lang="it-IT" sz="2800" dirty="0">
              <a:latin typeface="Apple Casual"/>
              <a:cs typeface="Apple Casual"/>
            </a:endParaRPr>
          </a:p>
        </p:txBody>
      </p:sp>
      <p:sp>
        <p:nvSpPr>
          <p:cNvPr id="5" name="Freccia angolare in su 4"/>
          <p:cNvSpPr/>
          <p:nvPr/>
        </p:nvSpPr>
        <p:spPr>
          <a:xfrm rot="5400000">
            <a:off x="642470" y="4523170"/>
            <a:ext cx="1404471" cy="870595"/>
          </a:xfrm>
          <a:prstGeom prst="bent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207328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69746" y="136569"/>
            <a:ext cx="8780018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</a:rPr>
              <a:t>Che cos’è un problema</a:t>
            </a:r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?</a:t>
            </a:r>
          </a:p>
          <a:p>
            <a:pPr>
              <a:lnSpc>
                <a:spcPct val="60000"/>
              </a:lnSpc>
            </a:pPr>
            <a:endParaRPr lang="it-IT" sz="2000" dirty="0">
              <a:latin typeface="Apple Casual"/>
              <a:cs typeface="Apple Casual"/>
            </a:endParaRPr>
          </a:p>
          <a:p>
            <a:r>
              <a:rPr lang="it-IT" sz="2000" dirty="0" smtClean="0">
                <a:latin typeface="Apple Casual"/>
                <a:cs typeface="Apple Casual"/>
              </a:rPr>
              <a:t>. </a:t>
            </a:r>
            <a:r>
              <a:rPr lang="it-IT" sz="2000" dirty="0" err="1" smtClean="0">
                <a:latin typeface="Apple Casual"/>
                <a:cs typeface="Apple Casual"/>
              </a:rPr>
              <a:t>Mowrer</a:t>
            </a:r>
            <a:r>
              <a:rPr lang="it-IT" sz="2000" dirty="0">
                <a:latin typeface="Apple Casual"/>
                <a:cs typeface="Apple Casual"/>
              </a:rPr>
              <a:t>, 1947 “Presenza di una forte pulsione e mancanza </a:t>
            </a:r>
            <a:endParaRPr lang="it-IT" sz="2000" dirty="0" smtClean="0">
              <a:latin typeface="Apple Casual"/>
              <a:cs typeface="Apple Casual"/>
            </a:endParaRPr>
          </a:p>
          <a:p>
            <a:r>
              <a:rPr lang="it-IT" sz="2000" dirty="0" smtClean="0">
                <a:latin typeface="Apple Casual"/>
                <a:cs typeface="Apple Casual"/>
              </a:rPr>
              <a:t>di </a:t>
            </a:r>
            <a:r>
              <a:rPr lang="it-IT" sz="2000" dirty="0">
                <a:latin typeface="Apple Casual"/>
                <a:cs typeface="Apple Casual"/>
              </a:rPr>
              <a:t>una risposta </a:t>
            </a:r>
            <a:r>
              <a:rPr lang="it-IT" sz="2000" dirty="0" smtClean="0">
                <a:latin typeface="Apple Casual"/>
                <a:cs typeface="Apple Casual"/>
              </a:rPr>
              <a:t>immediata </a:t>
            </a:r>
            <a:r>
              <a:rPr lang="it-IT" sz="2000" dirty="0">
                <a:latin typeface="Apple Casual"/>
                <a:cs typeface="Apple Casual"/>
              </a:rPr>
              <a:t>per ridurla” </a:t>
            </a:r>
            <a:endParaRPr lang="it-IT" sz="2000" dirty="0">
              <a:latin typeface="Apple Casual"/>
              <a:cs typeface="Apple Casual"/>
            </a:endParaRPr>
          </a:p>
          <a:p>
            <a:pPr>
              <a:lnSpc>
                <a:spcPct val="80000"/>
              </a:lnSpc>
            </a:pPr>
            <a:endParaRPr lang="it-IT" sz="2000" dirty="0" smtClean="0">
              <a:latin typeface="Apple Casual"/>
              <a:cs typeface="Apple Casual"/>
            </a:endParaRPr>
          </a:p>
          <a:p>
            <a:r>
              <a:rPr lang="it-IT" sz="2000" dirty="0" smtClean="0">
                <a:latin typeface="Apple Casual"/>
                <a:cs typeface="Apple Casual"/>
              </a:rPr>
              <a:t>. Van </a:t>
            </a:r>
            <a:r>
              <a:rPr lang="it-IT" sz="2000" dirty="0">
                <a:latin typeface="Apple Casual"/>
                <a:cs typeface="Apple Casual"/>
              </a:rPr>
              <a:t>de </a:t>
            </a:r>
            <a:r>
              <a:rPr lang="it-IT" sz="2000" dirty="0" err="1">
                <a:latin typeface="Apple Casual"/>
                <a:cs typeface="Apple Casual"/>
              </a:rPr>
              <a:t>Geer</a:t>
            </a:r>
            <a:r>
              <a:rPr lang="it-IT" sz="2000" dirty="0">
                <a:latin typeface="Apple Casual"/>
                <a:cs typeface="Apple Casual"/>
              </a:rPr>
              <a:t>, 1957 “situazione in cui un individuo è </a:t>
            </a:r>
            <a:r>
              <a:rPr lang="it-IT" sz="2000" dirty="0" smtClean="0">
                <a:latin typeface="Apple Casual"/>
                <a:cs typeface="Apple Casual"/>
              </a:rPr>
              <a:t>motivato</a:t>
            </a:r>
          </a:p>
          <a:p>
            <a:r>
              <a:rPr lang="it-IT" sz="2000" dirty="0" smtClean="0">
                <a:latin typeface="Apple Casual"/>
                <a:cs typeface="Apple Casual"/>
              </a:rPr>
              <a:t>al </a:t>
            </a:r>
            <a:r>
              <a:rPr lang="it-IT" sz="2000" dirty="0">
                <a:latin typeface="Apple Casual"/>
                <a:cs typeface="Apple Casual"/>
              </a:rPr>
              <a:t>conseguimento di una meta e il suo primo tentativo </a:t>
            </a:r>
            <a:endParaRPr lang="it-IT" sz="2000" dirty="0" smtClean="0">
              <a:latin typeface="Apple Casual"/>
              <a:cs typeface="Apple Casual"/>
            </a:endParaRPr>
          </a:p>
          <a:p>
            <a:r>
              <a:rPr lang="it-IT" sz="2000" dirty="0" smtClean="0">
                <a:latin typeface="Apple Casual"/>
                <a:cs typeface="Apple Casual"/>
              </a:rPr>
              <a:t>di </a:t>
            </a:r>
            <a:r>
              <a:rPr lang="it-IT" sz="2000" dirty="0">
                <a:latin typeface="Apple Casual"/>
                <a:cs typeface="Apple Casual"/>
              </a:rPr>
              <a:t>raggiungerla è senza successo” </a:t>
            </a:r>
            <a:endParaRPr lang="it-IT" sz="2000" dirty="0" smtClean="0">
              <a:latin typeface="Apple Casual"/>
              <a:cs typeface="Apple Casual"/>
            </a:endParaRPr>
          </a:p>
          <a:p>
            <a:endParaRPr lang="it-IT" sz="2000" dirty="0">
              <a:latin typeface="Apple Casual"/>
              <a:cs typeface="Apple Casual"/>
            </a:endParaRPr>
          </a:p>
          <a:p>
            <a:r>
              <a:rPr lang="it-IT" sz="2000" dirty="0" smtClean="0">
                <a:latin typeface="Apple Casual"/>
                <a:cs typeface="Apple Casual"/>
              </a:rPr>
              <a:t>. </a:t>
            </a:r>
            <a:r>
              <a:rPr lang="it-IT" sz="2000" dirty="0" err="1" smtClean="0">
                <a:latin typeface="Apple Casual"/>
                <a:cs typeface="Apple Casual"/>
              </a:rPr>
              <a:t>Duncker</a:t>
            </a:r>
            <a:r>
              <a:rPr lang="it-IT" sz="2000" dirty="0">
                <a:latin typeface="Apple Casual"/>
                <a:cs typeface="Apple Casual"/>
              </a:rPr>
              <a:t>, 1969 “situazione in cui un essere vivente ha un obiettivo </a:t>
            </a:r>
            <a:endParaRPr lang="it-IT" sz="2000" dirty="0" smtClean="0">
              <a:latin typeface="Apple Casual"/>
              <a:cs typeface="Apple Casual"/>
            </a:endParaRPr>
          </a:p>
          <a:p>
            <a:r>
              <a:rPr lang="it-IT" sz="2000" dirty="0" smtClean="0">
                <a:latin typeface="Apple Casual"/>
                <a:cs typeface="Apple Casual"/>
              </a:rPr>
              <a:t>da </a:t>
            </a:r>
            <a:r>
              <a:rPr lang="it-IT" sz="2000" dirty="0">
                <a:latin typeface="Apple Casual"/>
                <a:cs typeface="Apple Casual"/>
              </a:rPr>
              <a:t>raggiungere </a:t>
            </a:r>
            <a:r>
              <a:rPr lang="it-IT" sz="2000" dirty="0" smtClean="0">
                <a:latin typeface="Apple Casual"/>
                <a:cs typeface="Apple Casual"/>
              </a:rPr>
              <a:t>e </a:t>
            </a:r>
            <a:r>
              <a:rPr lang="it-IT" sz="2000" dirty="0">
                <a:latin typeface="Apple Casual"/>
                <a:cs typeface="Apple Casual"/>
              </a:rPr>
              <a:t>non sa come raggiungerlo” </a:t>
            </a:r>
            <a:endParaRPr lang="it-IT" sz="2000" dirty="0" smtClean="0">
              <a:latin typeface="Apple Casual"/>
              <a:cs typeface="Apple Casual"/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169746" y="3614444"/>
            <a:ext cx="878001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dirty="0" smtClean="0">
                <a:latin typeface="Apple Casual"/>
                <a:cs typeface="Apple Casual"/>
              </a:rPr>
              <a:t>. </a:t>
            </a:r>
            <a:r>
              <a:rPr lang="it-IT" sz="2000" dirty="0" err="1" smtClean="0">
                <a:latin typeface="Apple Casual"/>
                <a:cs typeface="Apple Casual"/>
              </a:rPr>
              <a:t>Kanisza</a:t>
            </a:r>
            <a:r>
              <a:rPr lang="it-IT" sz="2000" dirty="0">
                <a:latin typeface="Apple Casual"/>
                <a:cs typeface="Apple Casual"/>
              </a:rPr>
              <a:t>, 1973: situazione in cui un essere vivente, motivato a raggiungere una meta, non </a:t>
            </a:r>
            <a:r>
              <a:rPr lang="it-IT" sz="2000" dirty="0" smtClean="0">
                <a:latin typeface="Apple Casual"/>
                <a:cs typeface="Apple Casual"/>
              </a:rPr>
              <a:t>può </a:t>
            </a:r>
            <a:r>
              <a:rPr lang="it-IT" sz="2000" dirty="0">
                <a:latin typeface="Apple Casual"/>
                <a:cs typeface="Apple Casual"/>
              </a:rPr>
              <a:t>farlo in forma automatica o meccanica, </a:t>
            </a:r>
            <a:r>
              <a:rPr lang="it-IT" sz="2000" dirty="0" smtClean="0">
                <a:latin typeface="Apple Casual"/>
                <a:cs typeface="Apple Casual"/>
              </a:rPr>
              <a:t>cioè </a:t>
            </a:r>
            <a:r>
              <a:rPr lang="it-IT" sz="2000" dirty="0">
                <a:latin typeface="Apple Casual"/>
                <a:cs typeface="Apple Casual"/>
              </a:rPr>
              <a:t>mediante </a:t>
            </a:r>
            <a:r>
              <a:rPr lang="it-IT" sz="2000" dirty="0" smtClean="0">
                <a:latin typeface="Apple Casual"/>
                <a:cs typeface="Apple Casual"/>
              </a:rPr>
              <a:t>un'attività </a:t>
            </a:r>
            <a:r>
              <a:rPr lang="it-IT" sz="2000" dirty="0">
                <a:latin typeface="Apple Casual"/>
                <a:cs typeface="Apple Casual"/>
              </a:rPr>
              <a:t>istintiva o mediante un comportamento </a:t>
            </a:r>
            <a:r>
              <a:rPr lang="it-IT" sz="2000" dirty="0" smtClean="0">
                <a:latin typeface="Apple Casual"/>
                <a:cs typeface="Apple Casual"/>
              </a:rPr>
              <a:t>appreso</a:t>
            </a:r>
          </a:p>
          <a:p>
            <a:endParaRPr lang="it-IT" sz="2000" dirty="0">
              <a:latin typeface="Apple Casual"/>
              <a:cs typeface="Apple Casual"/>
            </a:endParaRPr>
          </a:p>
          <a:p>
            <a:r>
              <a:rPr lang="it-IT" sz="2000" dirty="0" smtClean="0">
                <a:latin typeface="Apple Casual"/>
                <a:cs typeface="Apple Casual"/>
              </a:rPr>
              <a:t>. </a:t>
            </a:r>
            <a:r>
              <a:rPr lang="it-IT" sz="2000" dirty="0" err="1" smtClean="0">
                <a:latin typeface="Apple Casual"/>
                <a:cs typeface="Apple Casual"/>
              </a:rPr>
              <a:t>Dewey</a:t>
            </a:r>
            <a:r>
              <a:rPr lang="it-IT" sz="2000" dirty="0">
                <a:latin typeface="Apple Casual"/>
                <a:cs typeface="Apple Casual"/>
              </a:rPr>
              <a:t>, 1910: si ha un problema quando si avverte una sensazione di </a:t>
            </a:r>
            <a:r>
              <a:rPr lang="it-IT" sz="2000" dirty="0" smtClean="0">
                <a:latin typeface="Apple Casual"/>
                <a:cs typeface="Apple Casual"/>
              </a:rPr>
              <a:t>difficoltà</a:t>
            </a:r>
          </a:p>
          <a:p>
            <a:endParaRPr lang="it-IT" sz="2000" dirty="0">
              <a:latin typeface="Apple Casual"/>
              <a:cs typeface="Apple Casual"/>
            </a:endParaRPr>
          </a:p>
          <a:p>
            <a:r>
              <a:rPr lang="it-IT" sz="2000" dirty="0" smtClean="0">
                <a:latin typeface="Apple Casual"/>
                <a:cs typeface="Apple Casual"/>
              </a:rPr>
              <a:t>. </a:t>
            </a:r>
            <a:r>
              <a:rPr lang="it-IT" sz="2000" dirty="0" err="1" smtClean="0">
                <a:latin typeface="Apple Casual"/>
                <a:cs typeface="Apple Casual"/>
              </a:rPr>
              <a:t>Claparède</a:t>
            </a:r>
            <a:r>
              <a:rPr lang="it-IT" sz="2000" dirty="0">
                <a:latin typeface="Apple Casual"/>
                <a:cs typeface="Apple Casual"/>
              </a:rPr>
              <a:t>, 1933: condizione ambientale nella quale è presente un “disequilibrio” che richiede cambiamenti per il ristabilimento dell'</a:t>
            </a:r>
            <a:r>
              <a:rPr lang="it-IT" sz="2000" dirty="0" err="1">
                <a:latin typeface="Apple Casual"/>
                <a:cs typeface="Apple Casual"/>
              </a:rPr>
              <a:t>omoeostasi</a:t>
            </a:r>
            <a:endParaRPr lang="it-IT" sz="20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7246311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481025" y="375628"/>
            <a:ext cx="814003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srgbClr val="558ED5"/>
                </a:solidFill>
                <a:latin typeface="Apple Casual"/>
                <a:cs typeface="Apple Casual"/>
              </a:rPr>
              <a:t>Abilità </a:t>
            </a:r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</a:rPr>
              <a:t>metacognitive</a:t>
            </a:r>
          </a:p>
          <a:p>
            <a:endParaRPr lang="it-IT" sz="3200" dirty="0">
              <a:latin typeface="Apple Casual"/>
              <a:cs typeface="Apple Casual"/>
            </a:endParaRPr>
          </a:p>
          <a:p>
            <a:pPr marL="457200" indent="-457200">
              <a:buFont typeface="Arial"/>
              <a:buChar char="•"/>
            </a:pPr>
            <a:r>
              <a:rPr lang="it-IT" sz="3200" dirty="0" smtClean="0">
                <a:latin typeface="Apple Casual"/>
                <a:cs typeface="Apple Casual"/>
              </a:rPr>
              <a:t>Consapevolezza </a:t>
            </a:r>
            <a:r>
              <a:rPr lang="it-IT" sz="3200" dirty="0">
                <a:latin typeface="Apple Casual"/>
                <a:cs typeface="Apple Casual"/>
              </a:rPr>
              <a:t>delle proprie risorse </a:t>
            </a:r>
            <a:endParaRPr lang="it-IT" sz="3200" dirty="0" smtClean="0">
              <a:latin typeface="Apple Casual"/>
              <a:cs typeface="Apple Casual"/>
            </a:endParaRPr>
          </a:p>
          <a:p>
            <a:pPr marL="457200" indent="-457200">
              <a:buFont typeface="Arial"/>
              <a:buChar char="•"/>
            </a:pPr>
            <a:r>
              <a:rPr lang="it-IT" sz="3200" dirty="0" smtClean="0">
                <a:latin typeface="Apple Casual"/>
                <a:cs typeface="Apple Casual"/>
              </a:rPr>
              <a:t>Regolazione </a:t>
            </a:r>
            <a:r>
              <a:rPr lang="it-IT" sz="3200" dirty="0">
                <a:latin typeface="Apple Casual"/>
                <a:cs typeface="Apple Casual"/>
              </a:rPr>
              <a:t>dei comportamenti in base a tali </a:t>
            </a:r>
            <a:r>
              <a:rPr lang="it-IT" sz="3200" dirty="0" smtClean="0">
                <a:latin typeface="Apple Casual"/>
                <a:cs typeface="Apple Casual"/>
              </a:rPr>
              <a:t>risorse</a:t>
            </a:r>
            <a:endParaRPr lang="it-IT" sz="3200" dirty="0">
              <a:latin typeface="Apple Casual"/>
              <a:cs typeface="Apple Casual"/>
            </a:endParaRPr>
          </a:p>
          <a:p>
            <a:pPr marL="457200" indent="-457200">
              <a:buFont typeface="Arial"/>
              <a:buChar char="•"/>
            </a:pPr>
            <a:r>
              <a:rPr lang="it-IT" sz="3200" dirty="0" smtClean="0">
                <a:latin typeface="Apple Casual"/>
                <a:cs typeface="Apple Casual"/>
              </a:rPr>
              <a:t>Capacità </a:t>
            </a:r>
            <a:r>
              <a:rPr lang="it-IT" sz="3200" dirty="0">
                <a:latin typeface="Apple Casual"/>
                <a:cs typeface="Apple Casual"/>
              </a:rPr>
              <a:t>di descrivere i propri pensieri </a:t>
            </a:r>
            <a:endParaRPr lang="it-IT" sz="3200" dirty="0">
              <a:latin typeface="Apple Casual"/>
              <a:cs typeface="Apple Casual"/>
            </a:endParaRPr>
          </a:p>
          <a:p>
            <a:endParaRPr lang="it-IT" dirty="0"/>
          </a:p>
        </p:txBody>
      </p:sp>
      <p:sp>
        <p:nvSpPr>
          <p:cNvPr id="3" name="Rettangolo arrotondato 2"/>
          <p:cNvSpPr/>
          <p:nvPr/>
        </p:nvSpPr>
        <p:spPr>
          <a:xfrm>
            <a:off x="256907" y="4422588"/>
            <a:ext cx="3403681" cy="1434353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STIMOLI DELL?INSEGNANTE</a:t>
            </a:r>
            <a:endParaRPr lang="it-IT" dirty="0"/>
          </a:p>
        </p:txBody>
      </p:sp>
      <p:sp>
        <p:nvSpPr>
          <p:cNvPr id="4" name="Rettangolo arrotondato 3"/>
          <p:cNvSpPr/>
          <p:nvPr/>
        </p:nvSpPr>
        <p:spPr>
          <a:xfrm>
            <a:off x="5184588" y="3884706"/>
            <a:ext cx="3780117" cy="2644589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/>
              <a:buChar char="•"/>
            </a:pPr>
            <a:r>
              <a:rPr lang="it-IT" sz="2400" dirty="0" smtClean="0"/>
              <a:t>Cosa </a:t>
            </a:r>
            <a:r>
              <a:rPr lang="it-IT" sz="2400" dirty="0"/>
              <a:t>stai facendo? </a:t>
            </a:r>
            <a:endParaRPr lang="it-IT" sz="2400" dirty="0" smtClean="0"/>
          </a:p>
          <a:p>
            <a:pPr marL="342900" indent="-342900">
              <a:buFont typeface="Arial"/>
              <a:buChar char="•"/>
            </a:pPr>
            <a:r>
              <a:rPr lang="it-IT" sz="2400" dirty="0" smtClean="0"/>
              <a:t>Cosa </a:t>
            </a:r>
            <a:r>
              <a:rPr lang="it-IT" sz="2400" dirty="0"/>
              <a:t>/ come hai fatto? </a:t>
            </a:r>
            <a:endParaRPr lang="it-IT" sz="2400" dirty="0" smtClean="0"/>
          </a:p>
          <a:p>
            <a:pPr marL="342900" indent="-342900">
              <a:buFont typeface="Arial"/>
              <a:buChar char="•"/>
            </a:pPr>
            <a:r>
              <a:rPr lang="it-IT" sz="2400" dirty="0" smtClean="0"/>
              <a:t>Cosa </a:t>
            </a:r>
            <a:r>
              <a:rPr lang="it-IT" sz="2400" dirty="0"/>
              <a:t>/ come faresti?</a:t>
            </a:r>
          </a:p>
        </p:txBody>
      </p:sp>
      <p:sp>
        <p:nvSpPr>
          <p:cNvPr id="5" name="Freccia destra con strisce 4"/>
          <p:cNvSpPr/>
          <p:nvPr/>
        </p:nvSpPr>
        <p:spPr>
          <a:xfrm>
            <a:off x="3914588" y="4915647"/>
            <a:ext cx="1120588" cy="657412"/>
          </a:xfrm>
          <a:prstGeom prst="striped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01733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65792" y="679339"/>
            <a:ext cx="8593958" cy="5232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</a:rPr>
              <a:t>ATTIVITA’ PSICOMOTORIA</a:t>
            </a:r>
          </a:p>
          <a:p>
            <a:pPr algn="ctr"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 algn="ctr"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￼￼￼• La percezione dello spazio e la sua </a:t>
            </a:r>
            <a:r>
              <a:rPr lang="it-IT" sz="2400" dirty="0" smtClean="0">
                <a:latin typeface="Apple Casual"/>
                <a:cs typeface="Apple Casual"/>
              </a:rPr>
              <a:t>rappresentazione;</a:t>
            </a:r>
          </a:p>
          <a:p>
            <a:pPr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• Tutta l’esperienza parte dai giochi </a:t>
            </a:r>
            <a:r>
              <a:rPr lang="it-IT" sz="2400" dirty="0" smtClean="0">
                <a:latin typeface="Apple Casual"/>
                <a:cs typeface="Apple Casual"/>
              </a:rPr>
              <a:t>psicomotori;</a:t>
            </a:r>
          </a:p>
          <a:p>
            <a:pPr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• Le esperienze vengono via via </a:t>
            </a:r>
            <a:r>
              <a:rPr lang="it-IT" sz="2400" dirty="0" smtClean="0">
                <a:latin typeface="Apple Casual"/>
                <a:cs typeface="Apple Casual"/>
              </a:rPr>
              <a:t>verbalizzate, raccontate</a:t>
            </a:r>
            <a:r>
              <a:rPr lang="it-IT" sz="2400" dirty="0">
                <a:latin typeface="Apple Casual"/>
                <a:cs typeface="Apple Casual"/>
              </a:rPr>
              <a:t>, descritte e anche rappresentate.</a:t>
            </a:r>
          </a:p>
        </p:txBody>
      </p:sp>
    </p:spTree>
    <p:extLst>
      <p:ext uri="{BB962C8B-B14F-4D97-AF65-F5344CB8AC3E}">
        <p14:creationId xmlns:p14="http://schemas.microsoft.com/office/powerpoint/2010/main" val="29429687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472520" y="561194"/>
            <a:ext cx="8269100" cy="674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ATTIVITA’ PSICOMOTORIA </a:t>
            </a:r>
          </a:p>
          <a:p>
            <a:pPr algn="ctr"/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PER CONOSCERE LO SPAZIO E CONCEPIRSI NELLO SPAZIO</a:t>
            </a:r>
          </a:p>
          <a:p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SALTARE</a:t>
            </a:r>
          </a:p>
          <a:p>
            <a:pPr marL="285750" indent="-285750"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ROTOLARSI</a:t>
            </a:r>
          </a:p>
          <a:p>
            <a:pPr marL="285750" indent="-285750"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STRISCIARE</a:t>
            </a:r>
          </a:p>
          <a:p>
            <a:pPr marL="285750" indent="-285750"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MARCIARE</a:t>
            </a:r>
          </a:p>
          <a:p>
            <a:pPr marL="285750" indent="-285750"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CAMMINARE</a:t>
            </a:r>
          </a:p>
          <a:p>
            <a:pPr marL="285750" indent="-285750"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CORRERE</a:t>
            </a:r>
          </a:p>
          <a:p>
            <a:pPr marL="285750" indent="-285750"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GIOCHI CON LA PALLA</a:t>
            </a:r>
            <a:endParaRPr lang="it-IT" sz="2400" dirty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6060095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472520" y="520061"/>
            <a:ext cx="8269100" cy="6001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ATTIVITA’ RITMICA</a:t>
            </a:r>
          </a:p>
          <a:p>
            <a:pPr algn="ctr"/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CONTE</a:t>
            </a:r>
            <a:endParaRPr lang="it-IT" sz="2400" dirty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FILASTROCCHE</a:t>
            </a: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SQUENZE RITMICHE</a:t>
            </a:r>
          </a:p>
          <a:p>
            <a:pPr algn="ctr"/>
            <a:endParaRPr lang="it-IT" sz="2400" dirty="0" smtClean="0">
              <a:latin typeface="Apple Casual"/>
              <a:cs typeface="Apple Casual"/>
            </a:endParaRPr>
          </a:p>
          <a:p>
            <a:pPr algn="ctr"/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MOTRICITA’</a:t>
            </a: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PERCORSI</a:t>
            </a: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CONTARE DURANTE I GIOCHI</a:t>
            </a: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SEQUENZE MOTORIE</a:t>
            </a:r>
          </a:p>
          <a:p>
            <a:pPr marL="342900" indent="-342900">
              <a:buFontTx/>
              <a:buChar char="-"/>
            </a:pPr>
            <a:endParaRPr lang="it-IT" sz="2400" dirty="0">
              <a:latin typeface="Apple Casual"/>
              <a:cs typeface="Apple Casual"/>
            </a:endParaRPr>
          </a:p>
          <a:p>
            <a:pPr algn="ctr"/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ATTIVITA’ DI ROUTINE</a:t>
            </a: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CONTARE PRESENTI/ASSENTI</a:t>
            </a: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IL CALENDARIO</a:t>
            </a: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CANZONCINE </a:t>
            </a:r>
            <a:endParaRPr lang="it-IT" sz="2400" dirty="0">
              <a:latin typeface="Apple Casual"/>
              <a:cs typeface="Apple Casual"/>
            </a:endParaRPr>
          </a:p>
          <a:p>
            <a:pPr algn="ctr"/>
            <a:endParaRPr lang="it-IT" sz="2400" dirty="0" smtClean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2649963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54000" y="554922"/>
            <a:ext cx="848658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ORDINARE</a:t>
            </a:r>
            <a:endParaRPr lang="it-IT" sz="2400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marL="342900" indent="-342900">
              <a:buFont typeface="Arial"/>
              <a:buChar char="•"/>
            </a:pPr>
            <a:r>
              <a:rPr lang="it-IT" sz="2400" dirty="0" smtClean="0">
                <a:latin typeface="Apple Casual"/>
                <a:cs typeface="Apple Casual"/>
              </a:rPr>
              <a:t>OGGETTI</a:t>
            </a:r>
          </a:p>
          <a:p>
            <a:pPr marL="342900" indent="-342900">
              <a:buFont typeface="Arial"/>
              <a:buChar char="•"/>
            </a:pPr>
            <a:r>
              <a:rPr lang="it-IT" sz="2400" dirty="0" smtClean="0">
                <a:latin typeface="Apple Casual"/>
                <a:cs typeface="Apple Casual"/>
              </a:rPr>
              <a:t>QUANTITA’</a:t>
            </a:r>
          </a:p>
          <a:p>
            <a:pPr marL="342900" indent="-342900">
              <a:buFont typeface="Arial"/>
              <a:buChar char="•"/>
            </a:pPr>
            <a:r>
              <a:rPr lang="it-IT" sz="2400" dirty="0" smtClean="0">
                <a:latin typeface="Apple Casual"/>
                <a:cs typeface="Apple Casual"/>
              </a:rPr>
              <a:t>NUMERI</a:t>
            </a:r>
          </a:p>
          <a:p>
            <a:endParaRPr lang="it-IT" sz="2400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DAL SIMBOLO ALLA CIFRA</a:t>
            </a:r>
          </a:p>
          <a:p>
            <a:pPr marL="342900" indent="-342900">
              <a:buFont typeface="Arial"/>
              <a:buChar char="•"/>
            </a:pPr>
            <a:r>
              <a:rPr lang="it-IT" sz="2400" dirty="0" smtClean="0">
                <a:latin typeface="Apple Casual"/>
                <a:cs typeface="Apple Casual"/>
              </a:rPr>
              <a:t>USO DEL CORPO</a:t>
            </a:r>
          </a:p>
          <a:p>
            <a:pPr marL="342900" indent="-342900">
              <a:buFont typeface="Arial"/>
              <a:buChar char="•"/>
            </a:pPr>
            <a:r>
              <a:rPr lang="it-IT" sz="2400" dirty="0" smtClean="0">
                <a:latin typeface="Apple Casual"/>
                <a:cs typeface="Apple Casual"/>
              </a:rPr>
              <a:t>USO DEI SENSI 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CARDINALITA’ E ORDINALITA’</a:t>
            </a:r>
          </a:p>
          <a:p>
            <a:pPr marL="342900" indent="-342900">
              <a:buFont typeface="Arial"/>
              <a:buChar char="•"/>
            </a:pPr>
            <a:r>
              <a:rPr lang="it-IT" sz="2400" dirty="0" smtClean="0">
                <a:latin typeface="Apple Casual"/>
                <a:cs typeface="Apple Casual"/>
              </a:rPr>
              <a:t>NUMERARE </a:t>
            </a:r>
          </a:p>
          <a:p>
            <a:pPr marL="342900" indent="-342900">
              <a:buFont typeface="Arial"/>
              <a:buChar char="•"/>
            </a:pPr>
            <a:r>
              <a:rPr lang="it-IT" sz="2400" dirty="0" smtClean="0">
                <a:latin typeface="Apple Casual"/>
                <a:cs typeface="Apple Casual"/>
              </a:rPr>
              <a:t>ORDINARE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RAPPRESENTARE I GIOCHI MOTORI</a:t>
            </a:r>
          </a:p>
        </p:txBody>
      </p:sp>
    </p:spTree>
    <p:extLst>
      <p:ext uri="{BB962C8B-B14F-4D97-AF65-F5344CB8AC3E}">
        <p14:creationId xmlns:p14="http://schemas.microsoft.com/office/powerpoint/2010/main" val="38950899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642471" y="1962247"/>
            <a:ext cx="808317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</a:rPr>
              <a:t>Esperienza numerica: I numeri nel nostro mondo</a:t>
            </a:r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!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r>
              <a:rPr lang="it-IT" sz="2400" dirty="0">
                <a:latin typeface="Apple Casual"/>
                <a:cs typeface="Apple Casual"/>
              </a:rPr>
              <a:t>Quali e quanti numeri conosciamo</a:t>
            </a:r>
            <a:r>
              <a:rPr lang="it-IT" sz="2400" dirty="0" smtClean="0">
                <a:latin typeface="Apple Casual"/>
                <a:cs typeface="Apple Casual"/>
              </a:rPr>
              <a:t>?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r>
              <a:rPr lang="it-IT" sz="2400" dirty="0" smtClean="0">
                <a:latin typeface="Apple Casual"/>
                <a:cs typeface="Apple Casual"/>
              </a:rPr>
              <a:t>A </a:t>
            </a:r>
            <a:r>
              <a:rPr lang="it-IT" sz="2400" dirty="0">
                <a:latin typeface="Apple Casual"/>
                <a:cs typeface="Apple Casual"/>
              </a:rPr>
              <a:t>cosa servono i numeri</a:t>
            </a:r>
            <a:r>
              <a:rPr lang="it-IT" sz="2400" dirty="0" smtClean="0">
                <a:latin typeface="Apple Casual"/>
                <a:cs typeface="Apple Casual"/>
              </a:rPr>
              <a:t>? 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r>
              <a:rPr lang="it-IT" sz="2400" dirty="0" smtClean="0">
                <a:latin typeface="Apple Casual"/>
                <a:cs typeface="Apple Casual"/>
              </a:rPr>
              <a:t>Dove </a:t>
            </a:r>
            <a:r>
              <a:rPr lang="it-IT" sz="2400" dirty="0">
                <a:latin typeface="Apple Casual"/>
                <a:cs typeface="Apple Casual"/>
              </a:rPr>
              <a:t>li troviamo?</a:t>
            </a:r>
          </a:p>
        </p:txBody>
      </p:sp>
    </p:spTree>
    <p:extLst>
      <p:ext uri="{BB962C8B-B14F-4D97-AF65-F5344CB8AC3E}">
        <p14:creationId xmlns:p14="http://schemas.microsoft.com/office/powerpoint/2010/main" val="219290043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24119" y="1203103"/>
            <a:ext cx="86061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</a:rPr>
              <a:t>Esperienza numerica</a:t>
            </a:r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:</a:t>
            </a:r>
          </a:p>
          <a:p>
            <a:endParaRPr lang="it-IT" sz="2400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i </a:t>
            </a:r>
            <a:r>
              <a:rPr lang="it-IT" sz="2400" dirty="0">
                <a:latin typeface="Apple Casual"/>
                <a:cs typeface="Apple Casual"/>
              </a:rPr>
              <a:t>numeri della classe (misure, gusti</a:t>
            </a:r>
            <a:r>
              <a:rPr lang="it-IT" sz="2400" dirty="0" smtClean="0">
                <a:latin typeface="Apple Casual"/>
                <a:cs typeface="Apple Casual"/>
              </a:rPr>
              <a:t>);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il contare;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i regoli;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i </a:t>
            </a:r>
            <a:r>
              <a:rPr lang="it-IT" sz="2400" dirty="0">
                <a:latin typeface="Apple Casual"/>
                <a:cs typeface="Apple Casual"/>
              </a:rPr>
              <a:t>giochi di </a:t>
            </a:r>
            <a:r>
              <a:rPr lang="it-IT" sz="2400" dirty="0" smtClean="0">
                <a:latin typeface="Apple Casual"/>
                <a:cs typeface="Apple Casual"/>
              </a:rPr>
              <a:t>movimento - </a:t>
            </a:r>
            <a:r>
              <a:rPr lang="it-IT" sz="2400" dirty="0">
                <a:latin typeface="Apple Casual"/>
                <a:cs typeface="Apple Casual"/>
              </a:rPr>
              <a:t>problemi (orali</a:t>
            </a:r>
            <a:r>
              <a:rPr lang="it-IT" sz="2400" dirty="0" smtClean="0">
                <a:latin typeface="Apple Casual"/>
                <a:cs typeface="Apple Casual"/>
              </a:rPr>
              <a:t>);</a:t>
            </a:r>
          </a:p>
          <a:p>
            <a:pPr marL="342900" indent="-342900">
              <a:buFontTx/>
              <a:buChar char="-"/>
            </a:pPr>
            <a:endParaRPr lang="it-IT" sz="24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canzoni </a:t>
            </a:r>
            <a:r>
              <a:rPr lang="it-IT" sz="2400" dirty="0">
                <a:latin typeface="Apple Casual"/>
                <a:cs typeface="Apple Casual"/>
              </a:rPr>
              <a:t>e poesie sui </a:t>
            </a:r>
            <a:r>
              <a:rPr lang="it-IT" sz="2400" dirty="0" smtClean="0">
                <a:latin typeface="Apple Casual"/>
                <a:cs typeface="Apple Casual"/>
              </a:rPr>
              <a:t>numeri - </a:t>
            </a:r>
            <a:r>
              <a:rPr lang="it-IT" sz="2400" dirty="0">
                <a:latin typeface="Apple Casual"/>
                <a:cs typeface="Apple Casual"/>
              </a:rPr>
              <a:t>schede di lavoro sulle </a:t>
            </a:r>
            <a:r>
              <a:rPr lang="it-IT" sz="2400" dirty="0" smtClean="0">
                <a:latin typeface="Apple Casual"/>
                <a:cs typeface="Apple Casual"/>
              </a:rPr>
              <a:t>cifre.</a:t>
            </a:r>
            <a:endParaRPr lang="it-IT" sz="24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3952963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388471" y="1213008"/>
            <a:ext cx="8187763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CONTARE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r>
              <a:rPr lang="it-IT" sz="2400" dirty="0" smtClean="0">
                <a:latin typeface="Apple Casual"/>
                <a:cs typeface="Apple Casual"/>
              </a:rPr>
              <a:t>- la </a:t>
            </a:r>
            <a:r>
              <a:rPr lang="it-IT" sz="2400" dirty="0">
                <a:latin typeface="Apple Casual"/>
                <a:cs typeface="Apple Casual"/>
              </a:rPr>
              <a:t>sequenza delle parole numerali </a:t>
            </a:r>
            <a:r>
              <a:rPr lang="it-IT" sz="2400" dirty="0" smtClean="0">
                <a:latin typeface="Apple Casual"/>
                <a:cs typeface="Apple Casual"/>
              </a:rPr>
              <a:t>cardinali;</a:t>
            </a:r>
          </a:p>
          <a:p>
            <a:endParaRPr lang="it-IT" sz="2400" dirty="0" smtClean="0">
              <a:latin typeface="Apple Casual"/>
              <a:cs typeface="Apple Casual"/>
            </a:endParaRPr>
          </a:p>
          <a:p>
            <a:r>
              <a:rPr lang="it-IT" sz="2400" dirty="0" smtClean="0">
                <a:latin typeface="Apple Casual"/>
                <a:cs typeface="Apple Casual"/>
              </a:rPr>
              <a:t>- lo </a:t>
            </a:r>
            <a:r>
              <a:rPr lang="it-IT" sz="2400" dirty="0">
                <a:latin typeface="Apple Casual"/>
                <a:cs typeface="Apple Casual"/>
              </a:rPr>
              <a:t>“strumento matematico” dei </a:t>
            </a:r>
            <a:r>
              <a:rPr lang="it-IT" sz="2400" dirty="0" smtClean="0">
                <a:latin typeface="Apple Casual"/>
                <a:cs typeface="Apple Casual"/>
              </a:rPr>
              <a:t>bambini;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r>
              <a:rPr lang="it-IT" sz="2400" dirty="0" smtClean="0">
                <a:latin typeface="Apple Casual"/>
                <a:cs typeface="Apple Casual"/>
              </a:rPr>
              <a:t>- Contare </a:t>
            </a:r>
            <a:r>
              <a:rPr lang="it-IT" sz="2400" dirty="0">
                <a:latin typeface="Apple Casual"/>
                <a:cs typeface="Apple Casual"/>
              </a:rPr>
              <a:t>e </a:t>
            </a:r>
            <a:r>
              <a:rPr lang="it-IT" sz="2400" dirty="0" smtClean="0">
                <a:latin typeface="Apple Casual"/>
                <a:cs typeface="Apple Casual"/>
              </a:rPr>
              <a:t>rappresentare. </a:t>
            </a:r>
            <a:endParaRPr lang="it-IT" sz="2400" dirty="0">
              <a:latin typeface="Apple Casual"/>
              <a:cs typeface="Apple Casual"/>
            </a:endParaRPr>
          </a:p>
          <a:p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40276601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19529" y="215142"/>
            <a:ext cx="890494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</a:rPr>
              <a:t>La pratica didattica in aula di matematica! </a:t>
            </a:r>
            <a:endParaRPr lang="it-IT" sz="2400" dirty="0" smtClean="0">
              <a:solidFill>
                <a:srgbClr val="558ED5"/>
              </a:solidFill>
              <a:latin typeface="Apple Casual"/>
              <a:cs typeface="Apple Casual"/>
            </a:endParaRPr>
          </a:p>
          <a:p>
            <a:endParaRPr lang="it-IT" sz="2000" dirty="0" smtClean="0">
              <a:solidFill>
                <a:srgbClr val="558ED5"/>
              </a:solidFill>
              <a:latin typeface="Apple Casual"/>
              <a:cs typeface="Apple Casual"/>
            </a:endParaRPr>
          </a:p>
          <a:p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Progettare </a:t>
            </a:r>
            <a:r>
              <a:rPr lang="it-IT" sz="2000" dirty="0">
                <a:latin typeface="Apple Casual"/>
                <a:cs typeface="Apple Casual"/>
              </a:rPr>
              <a:t>occasioni di esperienza numerica, anche attraverso il movimento, la musica e il suono e la visualizzazione e il disegno, in diversi ambienti (aula, palestra, cortile, in piedi, sul foglio o alla lavagna</a:t>
            </a:r>
            <a:r>
              <a:rPr lang="it-IT" sz="2000" dirty="0" smtClean="0">
                <a:latin typeface="Apple Casual"/>
                <a:cs typeface="Apple Casual"/>
              </a:rPr>
              <a:t>)</a:t>
            </a:r>
            <a:r>
              <a:rPr lang="it-IT" sz="2000" dirty="0">
                <a:latin typeface="Apple Casual"/>
                <a:cs typeface="Apple Casual"/>
              </a:rPr>
              <a:t>;</a:t>
            </a: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Lavorare </a:t>
            </a:r>
            <a:r>
              <a:rPr lang="it-IT" sz="2000" dirty="0">
                <a:latin typeface="Apple Casual"/>
                <a:cs typeface="Apple Casual"/>
              </a:rPr>
              <a:t>sui piani (orale (numerali)/grafico-simbolico (cifre e simboli</a:t>
            </a:r>
          </a:p>
          <a:p>
            <a:r>
              <a:rPr lang="it-IT" sz="2000" dirty="0">
                <a:latin typeface="Apple Casual"/>
                <a:cs typeface="Apple Casual"/>
              </a:rPr>
              <a:t>numerici)/operativo(contare, misurare, confrontare</a:t>
            </a:r>
            <a:r>
              <a:rPr lang="it-IT" sz="2000" dirty="0" smtClean="0">
                <a:latin typeface="Apple Casual"/>
                <a:cs typeface="Apple Casual"/>
              </a:rPr>
              <a:t>);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Lavorare </a:t>
            </a:r>
            <a:r>
              <a:rPr lang="it-IT" sz="2000" dirty="0">
                <a:latin typeface="Apple Casual"/>
                <a:cs typeface="Apple Casual"/>
              </a:rPr>
              <a:t>sui valori del numero (sequenza numerica/valore cardinale/valore ordinale/uso nella misura/uso come codice</a:t>
            </a:r>
            <a:r>
              <a:rPr lang="it-IT" sz="2000" dirty="0" smtClean="0">
                <a:latin typeface="Apple Casual"/>
                <a:cs typeface="Apple Casual"/>
              </a:rPr>
              <a:t>);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Fare </a:t>
            </a:r>
            <a:r>
              <a:rPr lang="it-IT" sz="2000" dirty="0">
                <a:latin typeface="Apple Casual"/>
                <a:cs typeface="Apple Casual"/>
              </a:rPr>
              <a:t>leva sulle esperienze numeriche occasionali in ambito domestico collegandole al lavoro a </a:t>
            </a:r>
            <a:r>
              <a:rPr lang="it-IT" sz="2000" dirty="0" smtClean="0">
                <a:latin typeface="Apple Casual"/>
                <a:cs typeface="Apple Casual"/>
              </a:rPr>
              <a:t>scuola;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Conversazione </a:t>
            </a:r>
            <a:r>
              <a:rPr lang="it-IT" sz="2000" dirty="0">
                <a:latin typeface="Apple Casual"/>
                <a:cs typeface="Apple Casual"/>
              </a:rPr>
              <a:t>matematica (calcolo mentale, problemi discussi oralmente, analisi dei compiti e delle soluzioni</a:t>
            </a:r>
            <a:r>
              <a:rPr lang="it-IT" sz="2000" dirty="0" smtClean="0">
                <a:latin typeface="Apple Casual"/>
                <a:cs typeface="Apple Casual"/>
              </a:rPr>
              <a:t>);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Consegne matematiche;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Quesiti </a:t>
            </a:r>
            <a:r>
              <a:rPr lang="it-IT" sz="2000" dirty="0">
                <a:latin typeface="Apple Casual"/>
                <a:cs typeface="Apple Casual"/>
              </a:rPr>
              <a:t>e problemi come base di ogni forma di </a:t>
            </a:r>
            <a:r>
              <a:rPr lang="it-IT" sz="2000" dirty="0" smtClean="0">
                <a:latin typeface="Apple Casual"/>
                <a:cs typeface="Apple Casual"/>
              </a:rPr>
              <a:t>attività matematica;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L’errore </a:t>
            </a:r>
            <a:r>
              <a:rPr lang="it-IT" sz="2000" dirty="0">
                <a:latin typeface="Apple Casual"/>
                <a:cs typeface="Apple Casual"/>
              </a:rPr>
              <a:t>come base della relazione di </a:t>
            </a:r>
            <a:r>
              <a:rPr lang="it-IT" sz="2000" dirty="0" smtClean="0">
                <a:latin typeface="Apple Casual"/>
                <a:cs typeface="Apple Casual"/>
              </a:rPr>
              <a:t>intimità </a:t>
            </a:r>
            <a:r>
              <a:rPr lang="it-IT" sz="2000" dirty="0">
                <a:latin typeface="Apple Casual"/>
                <a:cs typeface="Apple Casual"/>
              </a:rPr>
              <a:t>con i </a:t>
            </a:r>
            <a:r>
              <a:rPr lang="it-IT" sz="2000" dirty="0" smtClean="0">
                <a:latin typeface="Apple Casual"/>
                <a:cs typeface="Apple Casual"/>
              </a:rPr>
              <a:t>numeri;</a:t>
            </a: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Il </a:t>
            </a:r>
            <a:r>
              <a:rPr lang="it-IT" sz="2000" dirty="0">
                <a:latin typeface="Apple Casual"/>
                <a:cs typeface="Apple Casual"/>
              </a:rPr>
              <a:t>passaggio concreto-</a:t>
            </a:r>
            <a:r>
              <a:rPr lang="it-IT" sz="2000" dirty="0" smtClean="0">
                <a:latin typeface="Apple Casual"/>
                <a:cs typeface="Apple Casual"/>
              </a:rPr>
              <a:t>astratto.</a:t>
            </a:r>
            <a:endParaRPr lang="it-IT" sz="20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4157281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388471" y="1120339"/>
            <a:ext cx="8411882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Risulta </a:t>
            </a:r>
            <a:r>
              <a:rPr lang="it-IT" sz="2400" dirty="0">
                <a:latin typeface="Apple Casual"/>
                <a:cs typeface="Apple Casual"/>
              </a:rPr>
              <a:t>indispensabile per procedere in questo primo percorso di conoscenza, lavorare con il bambino disabile </a:t>
            </a:r>
            <a:r>
              <a:rPr lang="it-IT" sz="2400" dirty="0" smtClean="0">
                <a:latin typeface="Apple Casual"/>
                <a:cs typeface="Apple Casual"/>
              </a:rPr>
              <a:t>affinché raggiunga, </a:t>
            </a:r>
            <a:r>
              <a:rPr lang="it-IT" sz="2400" dirty="0">
                <a:latin typeface="Apple Casual"/>
                <a:cs typeface="Apple Casual"/>
              </a:rPr>
              <a:t>ma soprattutto che s'instauri, fra l'insegnante e il bambino, un rapporto affettivo e di fiducia, una figura per lui di riferimento, che lo aiuti a "fare da solo".</a:t>
            </a:r>
          </a:p>
        </p:txBody>
      </p:sp>
    </p:spTree>
    <p:extLst>
      <p:ext uri="{BB962C8B-B14F-4D97-AF65-F5344CB8AC3E}">
        <p14:creationId xmlns:p14="http://schemas.microsoft.com/office/powerpoint/2010/main" val="25322603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373529" y="1386425"/>
            <a:ext cx="8516471" cy="3934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800" dirty="0">
                <a:solidFill>
                  <a:srgbClr val="558ED5"/>
                </a:solidFill>
                <a:latin typeface="Apple Casual"/>
                <a:cs typeface="Apple Casual"/>
              </a:rPr>
              <a:t>L'insegnante deve sempre prima verbalizzare l'attività, poi accompagnerà materialmente il bambino, facendo con lui l'esperienza; gradualmente il suo sostegno diverrà solo verbale, fino a quando il bambino non diverrà completamente sicuro e autonomo.</a:t>
            </a:r>
          </a:p>
        </p:txBody>
      </p:sp>
    </p:spTree>
    <p:extLst>
      <p:ext uri="{BB962C8B-B14F-4D97-AF65-F5344CB8AC3E}">
        <p14:creationId xmlns:p14="http://schemas.microsoft.com/office/powerpoint/2010/main" val="4587090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612587" y="474345"/>
            <a:ext cx="8113059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it-IT" sz="2000" dirty="0">
                <a:latin typeface="Apple Casual"/>
                <a:cs typeface="Apple Casual"/>
              </a:rPr>
              <a:t>Le fasi d'acquisizione </a:t>
            </a:r>
            <a:r>
              <a:rPr lang="it-IT" sz="2000" dirty="0" smtClean="0">
                <a:latin typeface="Apple Casual"/>
                <a:cs typeface="Apple Casual"/>
              </a:rPr>
              <a:t>che </a:t>
            </a:r>
            <a:r>
              <a:rPr lang="it-IT" sz="2000" dirty="0">
                <a:latin typeface="Apple Casual"/>
                <a:cs typeface="Apple Casual"/>
              </a:rPr>
              <a:t>permettono </a:t>
            </a:r>
            <a:r>
              <a:rPr lang="it-IT" sz="2000" dirty="0" smtClean="0">
                <a:latin typeface="Apple Casual"/>
                <a:cs typeface="Apple Casual"/>
              </a:rPr>
              <a:t>all’alunno disabile </a:t>
            </a:r>
            <a:r>
              <a:rPr lang="it-IT" sz="2000" dirty="0">
                <a:latin typeface="Apple Casual"/>
                <a:cs typeface="Apple Casual"/>
              </a:rPr>
              <a:t>di interiorizzare in maniera corretta tutte le innumerevoli informazioni che gli provengono dall'esterno, a volte con estrema rapidità, le possiamo riassumere in questo modo</a:t>
            </a:r>
            <a:r>
              <a:rPr lang="it-IT" sz="2000" dirty="0" smtClean="0">
                <a:latin typeface="Apple Casual"/>
                <a:cs typeface="Apple Casual"/>
              </a:rPr>
              <a:t>:</a:t>
            </a:r>
          </a:p>
          <a:p>
            <a:pPr>
              <a:lnSpc>
                <a:spcPct val="130000"/>
              </a:lnSpc>
            </a:pPr>
            <a:endParaRPr lang="it-IT" sz="2000" dirty="0">
              <a:latin typeface="Apple Casual"/>
              <a:cs typeface="Apple Casual"/>
            </a:endParaRPr>
          </a:p>
          <a:p>
            <a:pPr>
              <a:lnSpc>
                <a:spcPct val="13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Proporre </a:t>
            </a:r>
            <a:r>
              <a:rPr lang="it-IT" sz="2000" dirty="0">
                <a:latin typeface="Apple Casual"/>
                <a:cs typeface="Apple Casual"/>
              </a:rPr>
              <a:t>inizialmente esperienze soggettive, corporee, concrete all'interno dell'ambiente scolastico meglio conosciuto dal </a:t>
            </a:r>
            <a:r>
              <a:rPr lang="it-IT" sz="2000" dirty="0" smtClean="0">
                <a:latin typeface="Apple Casual"/>
                <a:cs typeface="Apple Casual"/>
              </a:rPr>
              <a:t>ragazzo, </a:t>
            </a:r>
            <a:r>
              <a:rPr lang="it-IT" sz="2000" dirty="0">
                <a:latin typeface="Apple Casual"/>
                <a:cs typeface="Apple Casual"/>
              </a:rPr>
              <a:t>sempre coordinate e supportate dall'insegnante;</a:t>
            </a:r>
          </a:p>
          <a:p>
            <a:pPr>
              <a:lnSpc>
                <a:spcPct val="13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Trasferimento </a:t>
            </a:r>
            <a:r>
              <a:rPr lang="it-IT" sz="2000" dirty="0">
                <a:latin typeface="Apple Casual"/>
                <a:cs typeface="Apple Casual"/>
              </a:rPr>
              <a:t>dei concetti </a:t>
            </a:r>
            <a:r>
              <a:rPr lang="it-IT" sz="2000" dirty="0" smtClean="0">
                <a:latin typeface="Apple Casual"/>
                <a:cs typeface="Apple Casual"/>
              </a:rPr>
              <a:t>matematici </a:t>
            </a:r>
            <a:r>
              <a:rPr lang="it-IT" sz="2000" dirty="0">
                <a:latin typeface="Apple Casual"/>
                <a:cs typeface="Apple Casual"/>
              </a:rPr>
              <a:t>al mondo degli oggetti, iniziando da quelli conosciuti dal bambino, che stimolino il suo interesse e la sua curiosità;</a:t>
            </a:r>
          </a:p>
          <a:p>
            <a:pPr>
              <a:lnSpc>
                <a:spcPct val="13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Utilizzazione </a:t>
            </a:r>
            <a:r>
              <a:rPr lang="it-IT" sz="2000" dirty="0">
                <a:latin typeface="Apple Casual"/>
                <a:cs typeface="Apple Casual"/>
              </a:rPr>
              <a:t>dei concetti </a:t>
            </a:r>
            <a:r>
              <a:rPr lang="it-IT" sz="2000" dirty="0" smtClean="0">
                <a:latin typeface="Apple Casual"/>
                <a:cs typeface="Apple Casual"/>
              </a:rPr>
              <a:t>matematici </a:t>
            </a:r>
            <a:r>
              <a:rPr lang="it-IT" sz="2000" dirty="0">
                <a:latin typeface="Apple Casual"/>
                <a:cs typeface="Apple Casual"/>
              </a:rPr>
              <a:t>acquisiti nell'ambiente per </a:t>
            </a:r>
            <a:r>
              <a:rPr lang="it-IT" sz="2000" dirty="0" smtClean="0">
                <a:latin typeface="Apple Casual"/>
                <a:cs typeface="Apple Casual"/>
              </a:rPr>
              <a:t>ritrovarli presenti </a:t>
            </a:r>
            <a:r>
              <a:rPr lang="it-IT" sz="2000" dirty="0">
                <a:latin typeface="Apple Casual"/>
                <a:cs typeface="Apple Casual"/>
              </a:rPr>
              <a:t>in </a:t>
            </a:r>
            <a:r>
              <a:rPr lang="it-IT" sz="2000" dirty="0" smtClean="0">
                <a:latin typeface="Apple Casual"/>
                <a:cs typeface="Apple Casual"/>
              </a:rPr>
              <a:t>classe, nella sua quotidianità e sul foglio di lavoro.</a:t>
            </a:r>
            <a:endParaRPr lang="it-IT" sz="20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9694963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49412" y="1696162"/>
            <a:ext cx="8710706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</a:rPr>
              <a:t>La reale e significativa comprensione di questi concetti topologici sarà la base di qualsiasi iniziale approccio alla conoscenza d'oggetti o ambienti nuovi, potendo percepire la relazione e il rapporto fra il </a:t>
            </a:r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ragazzo, </a:t>
            </a:r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</a:rPr>
              <a:t>l'oggetto e quindi la sua conoscenza, la sua discriminazione e la sua dislocazione nello spazio.</a:t>
            </a:r>
          </a:p>
        </p:txBody>
      </p:sp>
    </p:spTree>
    <p:extLst>
      <p:ext uri="{BB962C8B-B14F-4D97-AF65-F5344CB8AC3E}">
        <p14:creationId xmlns:p14="http://schemas.microsoft.com/office/powerpoint/2010/main" val="2992540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106706" y="2608157"/>
            <a:ext cx="485588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32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Lateralità…</a:t>
            </a:r>
          </a:p>
          <a:p>
            <a:pPr algn="ctr"/>
            <a:endParaRPr lang="it-IT" sz="3200" b="1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algn="ctr"/>
            <a:r>
              <a:rPr lang="it-IT" sz="32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…questa sconosciuta!!!</a:t>
            </a:r>
            <a:endParaRPr lang="it-IT" sz="32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8026261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dirty="0" err="1">
                <a:solidFill>
                  <a:srgbClr val="558ED5"/>
                </a:solidFill>
                <a:latin typeface="Apple Casual"/>
                <a:cs typeface="Apple Casual"/>
              </a:rPr>
              <a:t>Lateralizzazione</a:t>
            </a:r>
            <a:endParaRPr lang="en-US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  <p:sp>
        <p:nvSpPr>
          <p:cNvPr id="18434" name="Rectangle 2"/>
          <p:cNvSpPr>
            <a:spLocks/>
          </p:cNvSpPr>
          <p:nvPr/>
        </p:nvSpPr>
        <p:spPr bwMode="auto">
          <a:xfrm>
            <a:off x="659681" y="1500187"/>
            <a:ext cx="7822406" cy="507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just"/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- Processo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neurobiologico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di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affermazione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e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stabilizzazione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della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lateralità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cerebrale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e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corporea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attraverso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la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corrispondenza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di un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emisfero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all</a:t>
            </a:r>
            <a:r>
              <a:rPr lang="ja-JP" altLang="en-US" sz="2500" dirty="0">
                <a:latin typeface="Apple Casual"/>
                <a:ea typeface="ＭＳ Ｐゴシック" charset="0"/>
                <a:cs typeface="Apple Casual"/>
              </a:rPr>
              <a:t>’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emicorpo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opposto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/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controlaterale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(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Sistema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Crociato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).</a:t>
            </a:r>
          </a:p>
          <a:p>
            <a:pPr algn="just"/>
            <a:endParaRPr lang="en-US" sz="2500" dirty="0">
              <a:latin typeface="Apple Casual"/>
              <a:ea typeface="ＭＳ Ｐゴシック" charset="0"/>
              <a:cs typeface="Apple Casual"/>
            </a:endParaRPr>
          </a:p>
          <a:p>
            <a:pPr algn="just"/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- Processo di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adattamento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all</a:t>
            </a:r>
            <a:r>
              <a:rPr lang="ja-JP" altLang="en-US" sz="2500" dirty="0">
                <a:latin typeface="Apple Casual"/>
                <a:ea typeface="ＭＳ Ｐゴシック" charset="0"/>
                <a:cs typeface="Apple Casual"/>
              </a:rPr>
              <a:t>’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ambiente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al fine di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favorire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e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rendere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più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efficienti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le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azioni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umane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attraverso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riadattamenti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prassici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spontanei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ed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intenzionali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360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1118</TotalTime>
  <Words>2784</Words>
  <Application>Microsoft Macintosh PowerPoint</Application>
  <PresentationFormat>Presentazione su schermo (4:3)</PresentationFormat>
  <Paragraphs>302</Paragraphs>
  <Slides>50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50</vt:i4>
      </vt:variant>
    </vt:vector>
  </HeadingPairs>
  <TitlesOfParts>
    <vt:vector size="52" baseType="lpstr">
      <vt:lpstr>Tema di Office</vt:lpstr>
      <vt:lpstr>Documento</vt:lpstr>
      <vt:lpstr>Didattica Speciale: codici del linguaggio logico e matematico SECONDA LEZIONE 02 LUGLIO 2014  Prof. Ivan Di Pierro Pedagogista Clinico e Giuridico ivan.dipierro@unimc.it  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Lateralizzazione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Didattica Speciale: codici del linguaggio logico e matematico  Prof. Ivan Di Pierro   </dc:title>
  <dc:creator>Ivan Di Pierro</dc:creator>
  <cp:lastModifiedBy>Ivan Di Pierro</cp:lastModifiedBy>
  <cp:revision>68</cp:revision>
  <dcterms:created xsi:type="dcterms:W3CDTF">2014-04-04T13:12:31Z</dcterms:created>
  <dcterms:modified xsi:type="dcterms:W3CDTF">2014-06-28T15:15:00Z</dcterms:modified>
</cp:coreProperties>
</file>