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353" r:id="rId3"/>
    <p:sldId id="354" r:id="rId4"/>
    <p:sldId id="348" r:id="rId5"/>
    <p:sldId id="350" r:id="rId6"/>
    <p:sldId id="349" r:id="rId7"/>
    <p:sldId id="352" r:id="rId8"/>
    <p:sldId id="351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5" r:id="rId19"/>
    <p:sldId id="364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54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6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8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5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28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80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016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3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4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88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9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28/06/14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78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ivan.dipierro@unimc.it" TargetMode="Externa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Tesi%20Ivan.ppt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99895" y="2570923"/>
            <a:ext cx="8879752" cy="4048018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Didattica Speciale:</a:t>
            </a:r>
            <a:b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</a:br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codici del linguaggio logico e matematico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TERZA LEZIONE </a:t>
            </a:r>
            <a:r>
              <a:rPr lang="it-IT" sz="2000" dirty="0" smtClean="0">
                <a:latin typeface="Apple Casual"/>
                <a:cs typeface="Apple Casual"/>
              </a:rPr>
              <a:t>03 LUGLIO </a:t>
            </a:r>
            <a:r>
              <a:rPr lang="it-IT" sz="2000" dirty="0" smtClean="0">
                <a:latin typeface="Apple Casual"/>
                <a:cs typeface="Apple Casual"/>
              </a:rPr>
              <a:t>2014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dirty="0">
                <a:latin typeface="Apple Casual"/>
                <a:cs typeface="Apple Casual"/>
              </a:rPr>
              <a:t/>
            </a:r>
            <a:br>
              <a:rPr lang="it-IT" dirty="0">
                <a:latin typeface="Apple Casual"/>
                <a:cs typeface="Apple Casual"/>
              </a:rPr>
            </a:br>
            <a:r>
              <a:rPr lang="it-IT" sz="3600" dirty="0" smtClean="0">
                <a:latin typeface="Apple Casual"/>
                <a:cs typeface="Apple Casual"/>
              </a:rPr>
              <a:t>Prof. Ivan Di Pierro</a:t>
            </a:r>
            <a:br>
              <a:rPr lang="it-IT" sz="36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Pedagogista Clinico e Giuridico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  <a:hlinkClick r:id="rId2"/>
              </a:rPr>
              <a:t>ivan.dipierro@unimc.it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endParaRPr lang="it-IT" dirty="0"/>
          </a:p>
        </p:txBody>
      </p:sp>
      <p:pic>
        <p:nvPicPr>
          <p:cNvPr id="1025" name="Picture 1" descr="unim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559" y="508000"/>
            <a:ext cx="939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2286000" y="16266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cap="all" dirty="0"/>
              <a:t>Università degli Studi di Macerata</a:t>
            </a:r>
            <a:endParaRPr lang="it-IT" cap="all" dirty="0"/>
          </a:p>
          <a:p>
            <a:pPr algn="ctr"/>
            <a:r>
              <a:rPr lang="it-IT" b="1" cap="all" dirty="0"/>
              <a:t>Facoltà di Scienze della formazione</a:t>
            </a: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545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626320"/>
            <a:ext cx="8591176" cy="4975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PERCHE’ PARTIRE DALLA DISPRASSIA?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endParaRPr lang="it-IT" sz="3200" dirty="0" smtClean="0">
              <a:latin typeface="Apple Casual"/>
              <a:cs typeface="Apple Casual"/>
            </a:endParaRP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 smtClean="0">
                <a:latin typeface="Apple Casual"/>
                <a:cs typeface="Apple Casual"/>
              </a:rPr>
              <a:t>FORNISCE  </a:t>
            </a:r>
            <a:r>
              <a:rPr lang="it-IT" sz="3200" dirty="0">
                <a:latin typeface="Apple Casual"/>
                <a:cs typeface="Apple Casual"/>
              </a:rPr>
              <a:t>UNA  CORNICE  NEUROLOGICA  FUNZIONALE  A  VARI  DISTURBI;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>
                <a:latin typeface="Apple Casual"/>
                <a:cs typeface="Apple Casual"/>
              </a:rPr>
              <a:t>AMPLIA  LA  VISIONE  CLINICA  DEI  PROBLEMI  PIU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  COMUNI  DELL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ETA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  EVOLUTIVA;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>
                <a:latin typeface="Apple Casual"/>
                <a:cs typeface="Apple Casual"/>
              </a:rPr>
              <a:t>CONSENTE  DI  RIFORMULARE  IL  QUADRO  CLINICO  DI  ALCUNE  SINDROMI</a:t>
            </a:r>
          </a:p>
          <a:p>
            <a:pPr>
              <a:lnSpc>
                <a:spcPct val="150000"/>
              </a:lnSpc>
            </a:pPr>
            <a:endParaRPr lang="it-IT" sz="32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693106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552673"/>
            <a:ext cx="85911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i="1" dirty="0">
                <a:latin typeface="Apple Casual"/>
                <a:cs typeface="Apple Casual"/>
              </a:rPr>
              <a:t>PRASSIA: </a:t>
            </a:r>
            <a:r>
              <a:rPr lang="it-IT" sz="3200" dirty="0">
                <a:latin typeface="Apple Casual"/>
                <a:cs typeface="Apple Casual"/>
              </a:rPr>
              <a:t>azione motoria finalizzata ed organizzata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6891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Dal greco </a:t>
            </a:r>
            <a:r>
              <a:rPr lang="it-IT" sz="2400" i="1" dirty="0" err="1">
                <a:latin typeface="Apple Casual"/>
                <a:cs typeface="Apple Casual"/>
              </a:rPr>
              <a:t>praxis</a:t>
            </a:r>
            <a:r>
              <a:rPr lang="it-IT" sz="2400" dirty="0">
                <a:latin typeface="Apple Casual"/>
                <a:cs typeface="Apple Casual"/>
              </a:rPr>
              <a:t> = azione, azione disturbata. Condizione non sempre distinta dall’aprassia. Disorganizzata esecuzione di azioni, di movimenti organizzati e volontari pur in assenza di impedimenti organici o di deficit sensoriali.</a:t>
            </a:r>
          </a:p>
        </p:txBody>
      </p:sp>
    </p:spTree>
    <p:extLst>
      <p:ext uri="{BB962C8B-B14F-4D97-AF65-F5344CB8AC3E}">
        <p14:creationId xmlns:p14="http://schemas.microsoft.com/office/powerpoint/2010/main" val="267799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939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Disturbo qualitativo, disordine di sequenze di azioni nei contesti spaziali e temporali. Oggi è distinta </a:t>
            </a:r>
            <a:r>
              <a:rPr lang="it-IT" sz="2400" dirty="0" smtClean="0">
                <a:latin typeface="Apple Casual"/>
                <a:cs typeface="Apple Casual"/>
              </a:rPr>
              <a:t>in: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it-IT" sz="2400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ideativa</a:t>
            </a:r>
            <a:r>
              <a:rPr lang="it-IT" sz="2400" dirty="0" smtClean="0">
                <a:latin typeface="Apple Casual"/>
                <a:cs typeface="Apple Casual"/>
              </a:rPr>
              <a:t> </a:t>
            </a:r>
            <a:r>
              <a:rPr lang="it-IT" sz="2400" dirty="0">
                <a:latin typeface="Apple Casual"/>
                <a:cs typeface="Apple Casual"/>
              </a:rPr>
              <a:t>ove è turbata l'ideazione del gesto e risulta alterata la giusta successione dei </a:t>
            </a:r>
            <a:r>
              <a:rPr lang="it-IT" sz="2400" dirty="0" smtClean="0">
                <a:latin typeface="Apple Casual"/>
                <a:cs typeface="Apple Casual"/>
              </a:rPr>
              <a:t>movimenti;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it-IT" sz="2400" i="1" dirty="0" err="1">
                <a:solidFill>
                  <a:srgbClr val="558ED5"/>
                </a:solidFill>
                <a:latin typeface="Apple Casual"/>
                <a:cs typeface="Apple Casual"/>
              </a:rPr>
              <a:t>i</a:t>
            </a:r>
            <a:r>
              <a:rPr lang="it-IT" sz="2400" i="1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deomotrice</a:t>
            </a:r>
            <a:r>
              <a:rPr lang="it-IT" sz="2400" dirty="0">
                <a:latin typeface="Apple Casual"/>
                <a:cs typeface="Apple Casual"/>
              </a:rPr>
              <a:t>, come disordine esecutivo, ove il gesto è mentalmente concepito ma non si ha la capacità di porlo in atto.</a:t>
            </a:r>
          </a:p>
        </p:txBody>
      </p:sp>
    </p:spTree>
    <p:extLst>
      <p:ext uri="{BB962C8B-B14F-4D97-AF65-F5344CB8AC3E}">
        <p14:creationId xmlns:p14="http://schemas.microsoft.com/office/powerpoint/2010/main" val="2087624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744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dirty="0">
                <a:latin typeface="Apple Casual"/>
                <a:cs typeface="Apple Casual"/>
              </a:rPr>
              <a:t>Interessa la motricità di ogni tipo: motorio, oculo-motorio, linguistico, di pensiero, </a:t>
            </a:r>
            <a:r>
              <a:rPr lang="it-IT" sz="3200" dirty="0" err="1">
                <a:latin typeface="Apple Casual"/>
                <a:cs typeface="Apple Casual"/>
              </a:rPr>
              <a:t>lettorio</a:t>
            </a:r>
            <a:r>
              <a:rPr lang="it-IT" sz="3200" dirty="0">
                <a:latin typeface="Apple Casual"/>
                <a:cs typeface="Apple Casual"/>
              </a:rPr>
              <a:t>, scrittorio, grafo-motorio, </a:t>
            </a:r>
            <a:endParaRPr lang="it-IT" sz="32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del </a:t>
            </a:r>
            <a:r>
              <a:rPr lang="it-IT" sz="3200" dirty="0">
                <a:latin typeface="Apple Casual"/>
                <a:cs typeface="Apple Casual"/>
              </a:rPr>
              <a:t>calcolo orale, dell’organizzazione </a:t>
            </a:r>
            <a:endParaRPr lang="it-IT" sz="32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spazio</a:t>
            </a:r>
            <a:r>
              <a:rPr lang="it-IT" sz="3200" dirty="0">
                <a:latin typeface="Apple Casual"/>
                <a:cs typeface="Apple Casual"/>
              </a:rPr>
              <a:t>-temporale in genere.</a:t>
            </a:r>
          </a:p>
        </p:txBody>
      </p:sp>
    </p:spTree>
    <p:extLst>
      <p:ext uri="{BB962C8B-B14F-4D97-AF65-F5344CB8AC3E}">
        <p14:creationId xmlns:p14="http://schemas.microsoft.com/office/powerpoint/2010/main" val="1304849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00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dirty="0">
                <a:latin typeface="Apple Casual"/>
                <a:cs typeface="Apple Casual"/>
              </a:rPr>
              <a:t>Si accompagna a lentezza, difficoltà negli automatismi motori rapidi, nell’integrazione sensoriale e nella grafo-</a:t>
            </a:r>
            <a:r>
              <a:rPr lang="it-IT" sz="3200" dirty="0" smtClean="0">
                <a:latin typeface="Apple Casual"/>
                <a:cs typeface="Apple Casual"/>
              </a:rPr>
              <a:t>motricità, </a:t>
            </a: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letto-scrittura e calcolo.</a:t>
            </a:r>
            <a:endParaRPr lang="it-IT" sz="32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62980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934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Generalmente l'aprassia/disprassia si deve a lesioni cerebrali. Allorché presente durante l’infanzia si qualifica come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disprassia evolutiva</a:t>
            </a:r>
            <a:r>
              <a:rPr lang="it-IT" sz="2800" i="1" dirty="0">
                <a:latin typeface="Apple Casual"/>
                <a:cs typeface="Apple Casual"/>
              </a:rPr>
              <a:t>.</a:t>
            </a:r>
            <a:r>
              <a:rPr lang="it-IT" sz="2800" dirty="0">
                <a:latin typeface="Apple Casual"/>
                <a:cs typeface="Apple Casual"/>
              </a:rPr>
              <a:t>  La disprassia come disabilità primaria, in assenza di altre patologie o deficit manifesta</a:t>
            </a:r>
            <a:r>
              <a:rPr lang="it-IT" sz="2800" dirty="0" smtClean="0">
                <a:latin typeface="Apple Casual"/>
                <a:cs typeface="Apple Casual"/>
              </a:rPr>
              <a:t>: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Primari</a:t>
            </a:r>
            <a:r>
              <a:rPr lang="it-IT" sz="2800" dirty="0" smtClean="0">
                <a:latin typeface="Apple Casual"/>
                <a:cs typeface="Apple Casual"/>
              </a:rPr>
              <a:t> e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Secondari</a:t>
            </a: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261815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24117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989500"/>
            <a:ext cx="8591176" cy="5693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i="1" dirty="0">
                <a:latin typeface="Apple Casual"/>
                <a:cs typeface="Apple Casual"/>
              </a:rPr>
              <a:t>A -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Sintomi primari</a:t>
            </a:r>
            <a:r>
              <a:rPr lang="it-IT" sz="2800" dirty="0">
                <a:latin typeface="Apple Casual"/>
                <a:cs typeface="Apple Casual"/>
              </a:rPr>
              <a:t>, disturbi a carico di: scioltezza, fluidità, equilibrio, coordinamento, sequenze motorie, grafo-motorie, spogliarsi-vestirsi, slacciare-allacciare, manipolare, infilare, incastrare, ecc., percezione ed esecuzioni di sequenze ritmiche, imitazione di gesti e movimenti</a:t>
            </a:r>
            <a:r>
              <a:rPr lang="it-IT" sz="2800" dirty="0" smtClean="0">
                <a:latin typeface="Apple Casual"/>
                <a:cs typeface="Apple Casual"/>
              </a:rPr>
              <a:t>.</a:t>
            </a:r>
          </a:p>
          <a:p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i="1" dirty="0">
                <a:latin typeface="Apple Casual"/>
                <a:cs typeface="Apple Casual"/>
              </a:rPr>
              <a:t>B -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Sintomi secondari</a:t>
            </a:r>
            <a:r>
              <a:rPr lang="it-IT" sz="2800" dirty="0">
                <a:latin typeface="Apple Casual"/>
                <a:cs typeface="Apple Casual"/>
              </a:rPr>
              <a:t>, associati:  disorganizzazione motoria, impaccio motorio, dislateralità, disturbi spazio-temporali, disturbi del linguaggio. Vedi </a:t>
            </a:r>
            <a:r>
              <a:rPr lang="it-IT" sz="2800" i="1" dirty="0">
                <a:latin typeface="Apple Casual"/>
                <a:cs typeface="Apple Casual"/>
              </a:rPr>
              <a:t>aprassia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disgrafia, dislessia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disordine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funzioni esecutive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oculo-motricità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optometria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prassia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scrittura, sinestesia.</a:t>
            </a: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449470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328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pres?slideindex=1&amp;slidetitle="/>
              </a:rPr>
              <a:t>MANCINISMO E DISPRASSIE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30876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4286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it-IT" sz="2800" dirty="0">
                <a:latin typeface="Apple Casual"/>
                <a:cs typeface="Apple Casual"/>
              </a:rPr>
              <a:t>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Disturbi Specifici di Apprendimento </a:t>
            </a:r>
            <a:r>
              <a:rPr lang="it-IT" sz="2800" dirty="0">
                <a:latin typeface="Apple Casual"/>
                <a:cs typeface="Apple Casual"/>
              </a:rPr>
              <a:t>(DSA) si riferiscono a disturbi dell’apprendimento, in quanto </a:t>
            </a:r>
            <a:r>
              <a:rPr lang="it-IT" sz="2800" dirty="0" smtClean="0">
                <a:latin typeface="Apple Casual"/>
                <a:cs typeface="Apple Casual"/>
              </a:rPr>
              <a:t>registrazione</a:t>
            </a:r>
            <a:r>
              <a:rPr lang="it-IT" sz="2800" dirty="0">
                <a:latin typeface="Apple Casual"/>
                <a:cs typeface="Apple Casual"/>
              </a:rPr>
              <a:t>, comprensione e memorizzazione degli stimoli (non disturbi della conoscenza) non riconducibili a conseguenze, o forme derivate di altri disturbi o patologie. </a:t>
            </a: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022705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Sono specifici nel senso di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primari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o </a:t>
            </a:r>
            <a:r>
              <a:rPr lang="it-IT" sz="2800" b="1" dirty="0">
                <a:latin typeface="Apple Casual"/>
                <a:cs typeface="Apple Casual"/>
              </a:rPr>
              <a:t>essenziali</a:t>
            </a:r>
            <a:r>
              <a:rPr lang="it-IT" sz="2800" dirty="0">
                <a:latin typeface="Apple Casual"/>
                <a:cs typeface="Apple Casual"/>
              </a:rPr>
              <a:t>, non nel senso di settoriali</a:t>
            </a:r>
            <a:r>
              <a:rPr lang="it-IT" sz="2800" b="1" dirty="0">
                <a:latin typeface="Apple Casual"/>
                <a:cs typeface="Apple Casual"/>
              </a:rPr>
              <a:t>. </a:t>
            </a:r>
            <a:r>
              <a:rPr lang="it-IT" sz="2800" dirty="0">
                <a:latin typeface="Apple Casual"/>
                <a:cs typeface="Apple Casual"/>
              </a:rPr>
              <a:t>Essi non dipendono da insufficienza mentale, né da scarsa motivazione, né da </a:t>
            </a:r>
            <a:r>
              <a:rPr lang="it-IT" sz="2800" dirty="0" smtClean="0">
                <a:latin typeface="Apple Casual"/>
                <a:cs typeface="Apple Casual"/>
              </a:rPr>
              <a:t>disturbi </a:t>
            </a:r>
            <a:r>
              <a:rPr lang="it-IT" sz="2800" dirty="0">
                <a:latin typeface="Apple Casual"/>
                <a:cs typeface="Apple Casual"/>
              </a:rPr>
              <a:t>percettivi, né da disturbi semantici o simbolici (fonologici), né da scorrette procedure didattiche, come a lungo ritenuto. </a:t>
            </a: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61356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657262"/>
            <a:ext cx="8591176" cy="2641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I DSA costituiscono una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sindrome integrata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nella quale convergono sempre gli stati di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dislessia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disgrafia</a:t>
            </a:r>
            <a:r>
              <a:rPr lang="it-IT" sz="2800" b="1" dirty="0" smtClean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e </a:t>
            </a:r>
            <a:r>
              <a:rPr lang="it-IT" sz="2800" b="1" dirty="0" err="1">
                <a:solidFill>
                  <a:srgbClr val="558ED5"/>
                </a:solidFill>
                <a:latin typeface="Apple Casual"/>
                <a:cs typeface="Apple Casual"/>
              </a:rPr>
              <a:t>discalculia</a:t>
            </a:r>
            <a:r>
              <a:rPr lang="it-IT" sz="2800" dirty="0">
                <a:latin typeface="Apple Casual"/>
                <a:cs typeface="Apple Casual"/>
              </a:rPr>
              <a:t>. </a:t>
            </a: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56883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39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104587" y="965267"/>
            <a:ext cx="8919883" cy="526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>
                <a:latin typeface="Apple Casual"/>
                <a:cs typeface="Apple Casual"/>
              </a:rPr>
              <a:t>A volte i DSA compaiono in compresenza </a:t>
            </a:r>
            <a:endParaRPr lang="it-IT" sz="2800" dirty="0" smtClean="0">
              <a:latin typeface="Apple Casual"/>
              <a:cs typeface="Apple Casual"/>
            </a:endParaRPr>
          </a:p>
          <a:p>
            <a:r>
              <a:rPr lang="it-IT" sz="2800" dirty="0" smtClean="0">
                <a:latin typeface="Apple Casual"/>
                <a:cs typeface="Apple Casual"/>
              </a:rPr>
              <a:t>(</a:t>
            </a:r>
            <a:r>
              <a:rPr lang="it-IT" sz="2800" dirty="0">
                <a:latin typeface="Apple Casual"/>
                <a:cs typeface="Apple Casual"/>
              </a:rPr>
              <a:t>co-</a:t>
            </a:r>
            <a:r>
              <a:rPr lang="it-IT" sz="2800" dirty="0" smtClean="0">
                <a:latin typeface="Apple Casual"/>
                <a:cs typeface="Apple Casual"/>
              </a:rPr>
              <a:t>morbilità) </a:t>
            </a:r>
            <a:r>
              <a:rPr lang="it-IT" sz="2800" dirty="0">
                <a:latin typeface="Apple Casual"/>
                <a:cs typeface="Apple Casual"/>
              </a:rPr>
              <a:t>con disturbi del linguaggio (logopatie), disturbi dell’attenzione ed </a:t>
            </a:r>
            <a:r>
              <a:rPr lang="it-IT" sz="2800" dirty="0" smtClean="0">
                <a:latin typeface="Apple Casual"/>
                <a:cs typeface="Apple Casual"/>
              </a:rPr>
              <a:t>iperattività </a:t>
            </a:r>
            <a:r>
              <a:rPr lang="it-IT" sz="2800" dirty="0">
                <a:latin typeface="Apple Casual"/>
                <a:cs typeface="Apple Casual"/>
              </a:rPr>
              <a:t>(ADHD), altri disturbi neuro-motori. </a:t>
            </a:r>
          </a:p>
          <a:p>
            <a:r>
              <a:rPr lang="it-IT" sz="2800" dirty="0">
                <a:latin typeface="Apple Casual"/>
                <a:cs typeface="Apple Casual"/>
              </a:rPr>
              <a:t>Ad attente valutazioni cliniche, i soggetti interessati da DSA esibiscono </a:t>
            </a:r>
            <a:r>
              <a:rPr lang="it-IT" sz="2800" b="1" dirty="0">
                <a:latin typeface="Apple Casual"/>
                <a:cs typeface="Apple Casual"/>
              </a:rPr>
              <a:t>sempre </a:t>
            </a:r>
            <a:r>
              <a:rPr lang="it-IT" sz="2800" dirty="0">
                <a:latin typeface="Apple Casual"/>
                <a:cs typeface="Apple Casual"/>
              </a:rPr>
              <a:t>l’interessamento di </a:t>
            </a:r>
            <a:r>
              <a:rPr lang="it-IT" sz="2800" dirty="0" smtClean="0">
                <a:latin typeface="Apple Casual"/>
                <a:cs typeface="Apple Casual"/>
              </a:rPr>
              <a:t>molteplici </a:t>
            </a:r>
            <a:r>
              <a:rPr lang="it-IT" sz="2800" dirty="0">
                <a:latin typeface="Apple Casual"/>
                <a:cs typeface="Apple Casual"/>
              </a:rPr>
              <a:t>aree funzionali umane, vi insistono infatti: </a:t>
            </a:r>
          </a:p>
          <a:p>
            <a:r>
              <a:rPr lang="it-IT" sz="2800" dirty="0">
                <a:latin typeface="Apple Casual"/>
                <a:cs typeface="Apple Casual"/>
              </a:rPr>
              <a:t>–  dislessia; </a:t>
            </a:r>
          </a:p>
          <a:p>
            <a:r>
              <a:rPr lang="it-IT" sz="2800" dirty="0">
                <a:latin typeface="Apple Casual"/>
                <a:cs typeface="Apple Casual"/>
              </a:rPr>
              <a:t>–  disgrafia; </a:t>
            </a:r>
          </a:p>
          <a:p>
            <a:r>
              <a:rPr lang="it-IT" sz="2800" dirty="0">
                <a:latin typeface="Apple Casual"/>
                <a:cs typeface="Apple Casual"/>
              </a:rPr>
              <a:t>–  </a:t>
            </a:r>
            <a:r>
              <a:rPr lang="it-IT" sz="2800" dirty="0" err="1">
                <a:latin typeface="Apple Casual"/>
                <a:cs typeface="Apple Casual"/>
              </a:rPr>
              <a:t>discalculia</a:t>
            </a:r>
            <a:r>
              <a:rPr lang="it-IT" sz="2800" dirty="0">
                <a:latin typeface="Apple Casual"/>
                <a:cs typeface="Apple Casual"/>
              </a:rPr>
              <a:t>; </a:t>
            </a:r>
          </a:p>
          <a:p>
            <a:r>
              <a:rPr lang="it-IT" sz="2800" dirty="0">
                <a:latin typeface="Apple Casual"/>
                <a:cs typeface="Apple Casual"/>
              </a:rPr>
              <a:t>–  disordini motori; </a:t>
            </a:r>
          </a:p>
          <a:p>
            <a:r>
              <a:rPr lang="it-IT" sz="2800" dirty="0">
                <a:latin typeface="Apple Casual"/>
                <a:cs typeface="Apple Casual"/>
              </a:rPr>
              <a:t>–  disprassie; </a:t>
            </a:r>
          </a:p>
        </p:txBody>
      </p:sp>
    </p:spTree>
    <p:extLst>
      <p:ext uri="{BB962C8B-B14F-4D97-AF65-F5344CB8AC3E}">
        <p14:creationId xmlns:p14="http://schemas.microsoft.com/office/powerpoint/2010/main" val="139300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27382"/>
            <a:ext cx="8591176" cy="567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– </a:t>
            </a:r>
            <a:r>
              <a:rPr lang="it-IT" sz="2800" dirty="0">
                <a:latin typeface="Apple Casual"/>
                <a:cs typeface="Apple Casual"/>
              </a:rPr>
              <a:t> disordini percettivi (coordinativi, sequenziali, di sintesi percettive, inseguimento percettivo);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linguistici (coordinativi, sequenziali);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spaziali;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temporali;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forme di disordine della lateralità1;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della memoria;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delle funzioni esecutive generali; </a:t>
            </a: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ecc. </a:t>
            </a: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368326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393115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SINDROME 5D</a:t>
            </a:r>
            <a:endParaRPr lang="it-IT" sz="4000" dirty="0"/>
          </a:p>
        </p:txBody>
      </p:sp>
      <p:sp>
        <p:nvSpPr>
          <p:cNvPr id="2" name="Pentagono regolare 1"/>
          <p:cNvSpPr/>
          <p:nvPr/>
        </p:nvSpPr>
        <p:spPr>
          <a:xfrm>
            <a:off x="2674470" y="2230138"/>
            <a:ext cx="3690471" cy="3316941"/>
          </a:xfrm>
          <a:prstGeom prst="pen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750235" y="1477217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Dislessia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22941" y="3112107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Disgrafia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364941" y="3106131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Discalculia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055906" y="5711873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Disprassia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5289176" y="5711873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Dislateralità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74696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27382"/>
            <a:ext cx="8591176" cy="522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In sintesi, i DSA constano di una sindrome: </a:t>
            </a:r>
            <a:r>
              <a:rPr lang="it-IT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specifica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(</a:t>
            </a:r>
            <a:r>
              <a:rPr lang="it-IT" sz="2800" i="1" dirty="0">
                <a:latin typeface="Apple Casual"/>
                <a:cs typeface="Apple Casual"/>
              </a:rPr>
              <a:t>primaria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essenziale</a:t>
            </a:r>
            <a:r>
              <a:rPr lang="it-IT" sz="2800" dirty="0" smtClean="0">
                <a:latin typeface="Apple Casual"/>
                <a:cs typeface="Apple Casual"/>
              </a:rPr>
              <a:t>) </a:t>
            </a: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qualitativa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integrata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parzialmente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pervasiva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neuro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-motoria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it-IT" sz="2800" b="1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Disprassica</a:t>
            </a:r>
            <a:r>
              <a:rPr lang="it-IT" sz="2800" dirty="0" smtClean="0">
                <a:latin typeface="Apple Casual"/>
                <a:cs typeface="Apple Casual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Riconosciamo </a:t>
            </a:r>
            <a:r>
              <a:rPr lang="it-IT" sz="2800" dirty="0">
                <a:latin typeface="Apple Casual"/>
                <a:cs typeface="Apple Casual"/>
              </a:rPr>
              <a:t>nei DSA una </a:t>
            </a:r>
            <a:r>
              <a:rPr lang="it-IT" sz="2800" b="1" dirty="0">
                <a:solidFill>
                  <a:srgbClr val="FF6600"/>
                </a:solidFill>
                <a:latin typeface="Apple Casual"/>
                <a:cs typeface="Apple Casual"/>
              </a:rPr>
              <a:t>disprassia sequenziale</a:t>
            </a:r>
            <a:r>
              <a:rPr lang="it-IT" sz="2800" dirty="0">
                <a:latin typeface="Apple Casual"/>
                <a:cs typeface="Apple Casual"/>
              </a:rPr>
              <a:t>. </a:t>
            </a: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983548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83881"/>
            <a:ext cx="8919883" cy="5842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LA DISCALCULIA </a:t>
            </a:r>
            <a:endParaRPr lang="it-IT" sz="4000" dirty="0">
              <a:solidFill>
                <a:schemeClr val="tx2">
                  <a:lumMod val="60000"/>
                  <a:lumOff val="40000"/>
                </a:schemeClr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Nelle </a:t>
            </a:r>
            <a:r>
              <a:rPr lang="it-IT" sz="2800" dirty="0">
                <a:latin typeface="Apple Casual"/>
                <a:cs typeface="Apple Casual"/>
              </a:rPr>
              <a:t>condotte scolastiche degli allievi </a:t>
            </a:r>
            <a:r>
              <a:rPr lang="it-IT" sz="2800" dirty="0" err="1">
                <a:latin typeface="Apple Casual"/>
                <a:cs typeface="Apple Casual"/>
              </a:rPr>
              <a:t>discalculici</a:t>
            </a:r>
            <a:r>
              <a:rPr lang="it-IT" sz="2800" dirty="0">
                <a:latin typeface="Apple Casual"/>
                <a:cs typeface="Apple Casual"/>
              </a:rPr>
              <a:t> (quindi disprassici, </a:t>
            </a:r>
            <a:r>
              <a:rPr lang="it-IT" sz="2800" dirty="0" err="1">
                <a:latin typeface="Apple Casual"/>
                <a:cs typeface="Apple Casual"/>
              </a:rPr>
              <a:t>dislaterali</a:t>
            </a:r>
            <a:r>
              <a:rPr lang="it-IT" sz="2800" dirty="0">
                <a:latin typeface="Apple Casual"/>
                <a:cs typeface="Apple Casual"/>
              </a:rPr>
              <a:t>, dislessici e disgrafici) si riscontrano primariamente i seguenti tratti: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-  difficoltà,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lentezza </a:t>
            </a:r>
            <a:r>
              <a:rPr lang="it-IT" sz="2800" dirty="0">
                <a:latin typeface="Apple Casual"/>
                <a:cs typeface="Apple Casual"/>
              </a:rPr>
              <a:t>generale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esitazioni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endParaRPr lang="it-IT" sz="2800" dirty="0" smtClean="0">
              <a:latin typeface="Apple Casual"/>
              <a:cs typeface="Apple Casual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errori </a:t>
            </a:r>
            <a:r>
              <a:rPr lang="it-IT" sz="2800" dirty="0">
                <a:latin typeface="Apple Casual"/>
                <a:cs typeface="Apple Casual"/>
              </a:rPr>
              <a:t>specifici o selettivi. </a:t>
            </a:r>
          </a:p>
        </p:txBody>
      </p:sp>
    </p:spTree>
    <p:extLst>
      <p:ext uri="{BB962C8B-B14F-4D97-AF65-F5344CB8AC3E}">
        <p14:creationId xmlns:p14="http://schemas.microsoft.com/office/powerpoint/2010/main" val="4057868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360705"/>
            <a:ext cx="89198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PRIMARI </a:t>
            </a:r>
          </a:p>
          <a:p>
            <a:pPr algn="ctr"/>
            <a:r>
              <a:rPr lang="it-IT" sz="4000" smtClean="0">
                <a:solidFill>
                  <a:srgbClr val="558ED5"/>
                </a:solidFill>
                <a:latin typeface="Apple Casual"/>
                <a:cs typeface="Apple Casual"/>
              </a:rPr>
              <a:t>DELLA DISCALCULIA</a:t>
            </a:r>
          </a:p>
          <a:p>
            <a:pPr algn="ctr"/>
            <a:endParaRPr lang="it-IT" sz="40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Esitazioni ed errori in: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277307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2411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LE AREE DELLA MATEMATICA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</a:t>
            </a:r>
            <a:r>
              <a:rPr lang="it-IT" sz="2400" dirty="0" smtClean="0">
                <a:latin typeface="Apple Casual"/>
                <a:cs typeface="Apple Casual"/>
              </a:rPr>
              <a:t>PRE-NUMERICA </a:t>
            </a:r>
            <a:endParaRPr lang="it-IT" sz="2400" baseline="30000" dirty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AREA </a:t>
            </a:r>
            <a:r>
              <a:rPr lang="it-IT" sz="2400" dirty="0">
                <a:latin typeface="Apple Casual"/>
                <a:cs typeface="Apple Casual"/>
              </a:rPr>
              <a:t>NUMERICA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pt-BR" sz="2400" dirty="0">
                <a:latin typeface="Apple Casual"/>
                <a:cs typeface="Apple Casual"/>
              </a:rPr>
              <a:t>AREA DEL CALCOLO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DEI PROBLEMI MATEMATICI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DELLA GEOMETRIA E DELLA RAPPRESENTAZIONE GRAFICA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415915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PRE-NUMERICA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81497"/>
            <a:ext cx="8591176" cy="491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Organizzazione spaziale.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Organizzazione temporale.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Ordinamenti (per altezza, lunghezza, colore, ecc.).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Discriminazione delle </a:t>
            </a:r>
            <a:r>
              <a:rPr lang="it-IT" sz="2400" dirty="0" smtClean="0">
                <a:latin typeface="Apple Casual"/>
                <a:cs typeface="Apple Casual"/>
              </a:rPr>
              <a:t>quantità </a:t>
            </a:r>
            <a:r>
              <a:rPr lang="it-IT" sz="2400" dirty="0">
                <a:latin typeface="Apple Casual"/>
                <a:cs typeface="Apple Casual"/>
              </a:rPr>
              <a:t>(pochi-tanti, uno-molti, vuoto, di </a:t>
            </a:r>
            <a:r>
              <a:rPr lang="it-IT" sz="2400" dirty="0" smtClean="0">
                <a:latin typeface="Apple Casual"/>
                <a:cs typeface="Apple Casual"/>
              </a:rPr>
              <a:t>più-</a:t>
            </a:r>
            <a:r>
              <a:rPr lang="it-IT" sz="2400" dirty="0">
                <a:latin typeface="Apple Casual"/>
                <a:cs typeface="Apple Casual"/>
              </a:rPr>
              <a:t>di meno.....).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Corrispondenze.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Competenze simboliche. 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 </a:t>
            </a:r>
            <a:endParaRPr lang="it-IT" sz="2400" baseline="30000" dirty="0"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06698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NUMERICA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021620"/>
            <a:ext cx="8919883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>
                <a:latin typeface="Apple Casual"/>
                <a:cs typeface="Apple Casual"/>
              </a:rPr>
              <a:t>Costruzione del numero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1. Associazione </a:t>
            </a:r>
            <a:r>
              <a:rPr lang="it-IT" sz="2000" dirty="0">
                <a:latin typeface="Apple Casual"/>
                <a:cs typeface="Apple Casual"/>
              </a:rPr>
              <a:t>di simboli a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</a:p>
          <a:p>
            <a:r>
              <a:rPr lang="it-IT" sz="2000" dirty="0" smtClean="0">
                <a:latin typeface="Apple Casual"/>
                <a:cs typeface="Apple Casual"/>
              </a:rPr>
              <a:t>2. Associazione </a:t>
            </a:r>
            <a:r>
              <a:rPr lang="it-IT" sz="2000" dirty="0">
                <a:latin typeface="Apple Casual"/>
                <a:cs typeface="Apple Casual"/>
              </a:rPr>
              <a:t>di numeri a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</a:p>
          <a:p>
            <a:r>
              <a:rPr lang="it-IT" sz="2000" dirty="0" smtClean="0">
                <a:latin typeface="Apple Casual"/>
                <a:cs typeface="Apple Casual"/>
              </a:rPr>
              <a:t>3. </a:t>
            </a:r>
            <a:r>
              <a:rPr lang="it-IT" sz="2000" dirty="0" err="1" smtClean="0">
                <a:latin typeface="Apple Casual"/>
                <a:cs typeface="Apple Casual"/>
              </a:rPr>
              <a:t>Posizionatura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sz="2000" dirty="0">
                <a:latin typeface="Apple Casual"/>
                <a:cs typeface="Apple Casual"/>
              </a:rPr>
              <a:t>del numero nella linea.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4. Individuazione </a:t>
            </a:r>
            <a:r>
              <a:rPr lang="it-IT" sz="2000" dirty="0">
                <a:latin typeface="Apple Casual"/>
                <a:cs typeface="Apple Casual"/>
              </a:rPr>
              <a:t>del uno-di-</a:t>
            </a:r>
            <a:r>
              <a:rPr lang="it-IT" sz="2000" dirty="0" smtClean="0">
                <a:latin typeface="Apple Casual"/>
                <a:cs typeface="Apple Casual"/>
              </a:rPr>
              <a:t>più </a:t>
            </a:r>
            <a:r>
              <a:rPr lang="it-IT" sz="2000" dirty="0">
                <a:latin typeface="Apple Casual"/>
                <a:cs typeface="Apple Casual"/>
              </a:rPr>
              <a:t>e uno-di-meno.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5. Movimento </a:t>
            </a:r>
            <a:r>
              <a:rPr lang="it-IT" sz="2000" dirty="0">
                <a:latin typeface="Apple Casual"/>
                <a:cs typeface="Apple Casual"/>
              </a:rPr>
              <a:t>nella linea dei numeri. </a:t>
            </a:r>
            <a:endParaRPr lang="it-IT" sz="2000" dirty="0" smtClean="0">
              <a:latin typeface="Apple Casual"/>
              <a:cs typeface="Apple Casual"/>
            </a:endParaRPr>
          </a:p>
          <a:p>
            <a:pPr lvl="1"/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i="1" dirty="0">
                <a:latin typeface="Apple Casual"/>
                <a:cs typeface="Apple Casual"/>
              </a:rPr>
              <a:t>Lettura e scrittura di numeri </a:t>
            </a:r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>
                <a:latin typeface="Apple Casual"/>
                <a:cs typeface="Apple Casual"/>
              </a:rPr>
              <a:t>1. Riconoscimento di simboli numerici. </a:t>
            </a:r>
          </a:p>
          <a:p>
            <a:r>
              <a:rPr lang="it-IT" sz="2000" dirty="0">
                <a:latin typeface="Apple Casual"/>
                <a:cs typeface="Apple Casual"/>
              </a:rPr>
              <a:t>2. Scrittura di numeri (numeri speculari, numeri scritti dal basso in alto).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3. Lettura di numeri di una o due cifre (inversioni di posizioni).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4. Scrittura di numeri di una o due cifre (inversioni di posizioni).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5. </a:t>
            </a:r>
            <a:r>
              <a:rPr lang="it-IT" sz="2000" dirty="0" smtClean="0">
                <a:latin typeface="Apple Casual"/>
                <a:cs typeface="Apple Casual"/>
              </a:rPr>
              <a:t>Traduzione in cifre di quantità verbali (es. </a:t>
            </a:r>
            <a:r>
              <a:rPr lang="it-IT" sz="2000" dirty="0" err="1" smtClean="0">
                <a:latin typeface="Apple Casual"/>
                <a:cs typeface="Apple Casual"/>
              </a:rPr>
              <a:t>ventitrè</a:t>
            </a:r>
            <a:r>
              <a:rPr lang="it-IT" sz="2000" dirty="0" smtClean="0">
                <a:latin typeface="Apple Casual"/>
                <a:cs typeface="Apple Casual"/>
              </a:rPr>
              <a:t> = 32, </a:t>
            </a:r>
            <a:r>
              <a:rPr lang="it-IT" sz="2000" dirty="0" err="1" smtClean="0">
                <a:latin typeface="Apple Casual"/>
                <a:cs typeface="Apple Casual"/>
              </a:rPr>
              <a:t>duecentrotredici</a:t>
            </a:r>
            <a:r>
              <a:rPr lang="it-IT" sz="2000" dirty="0" smtClean="0">
                <a:latin typeface="Apple Casual"/>
                <a:cs typeface="Apple Casual"/>
              </a:rPr>
              <a:t> = 231</a:t>
            </a:r>
            <a:r>
              <a:rPr lang="it-IT" sz="2000" dirty="0">
                <a:latin typeface="Apple Casual"/>
                <a:cs typeface="Apple Casual"/>
              </a:rPr>
              <a:t>).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6</a:t>
            </a:r>
            <a:r>
              <a:rPr lang="it-IT" sz="2000" dirty="0">
                <a:latin typeface="Apple Casual"/>
                <a:cs typeface="Apple Casual"/>
              </a:rPr>
              <a:t>. </a:t>
            </a:r>
            <a:r>
              <a:rPr lang="it-IT" sz="2000" dirty="0" smtClean="0">
                <a:latin typeface="Apple Casual"/>
                <a:cs typeface="Apple Casual"/>
              </a:rPr>
              <a:t>Traduzione numerica di </a:t>
            </a:r>
            <a:r>
              <a:rPr lang="it-IT" sz="2000" dirty="0" err="1" smtClean="0">
                <a:latin typeface="Apple Casual"/>
                <a:cs typeface="Apple Casual"/>
              </a:rPr>
              <a:t>quantita</a:t>
            </a:r>
            <a:r>
              <a:rPr lang="it-IT" sz="2000" dirty="0" smtClean="0">
                <a:latin typeface="Apple Casual"/>
                <a:cs typeface="Apple Casual"/>
              </a:rPr>
              <a:t>̀ verbali (un paio, </a:t>
            </a:r>
            <a:r>
              <a:rPr lang="it-IT" sz="2000" dirty="0" err="1" smtClean="0">
                <a:latin typeface="Apple Casual"/>
                <a:cs typeface="Apple Casual"/>
              </a:rPr>
              <a:t>duecoppie</a:t>
            </a:r>
            <a:r>
              <a:rPr lang="it-IT" sz="2000" dirty="0" smtClean="0">
                <a:latin typeface="Apple Casual"/>
                <a:cs typeface="Apple Casual"/>
              </a:rPr>
              <a:t>, </a:t>
            </a:r>
            <a:r>
              <a:rPr lang="it-IT" sz="2000" dirty="0" err="1" smtClean="0">
                <a:latin typeface="Apple Casual"/>
                <a:cs typeface="Apple Casual"/>
              </a:rPr>
              <a:t>mezzadozzina</a:t>
            </a:r>
            <a:r>
              <a:rPr lang="it-IT" sz="2000" dirty="0" smtClean="0">
                <a:latin typeface="Apple Casual"/>
                <a:cs typeface="Apple Casual"/>
              </a:rPr>
              <a:t>.</a:t>
            </a:r>
            <a:r>
              <a:rPr lang="it-IT" sz="2000" dirty="0">
                <a:latin typeface="Apple Casual"/>
                <a:cs typeface="Apple Casual"/>
              </a:rPr>
              <a:t>...).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6357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DEL CALCOLO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239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000" i="1" dirty="0">
                <a:latin typeface="Apple Casual"/>
                <a:cs typeface="Apple Casual"/>
              </a:rPr>
              <a:t>Calcolo </a:t>
            </a:r>
            <a:r>
              <a:rPr lang="it-IT" sz="2000" i="1" dirty="0" smtClean="0">
                <a:latin typeface="Apple Casual"/>
                <a:cs typeface="Apple Casual"/>
              </a:rPr>
              <a:t>orale</a:t>
            </a:r>
          </a:p>
          <a:p>
            <a:pPr>
              <a:lnSpc>
                <a:spcPct val="130000"/>
              </a:lnSpc>
            </a:pPr>
            <a:r>
              <a:rPr lang="it-IT" sz="2000" i="1" dirty="0" smtClean="0">
                <a:latin typeface="Apple Casual"/>
                <a:cs typeface="Apple Casual"/>
              </a:rPr>
              <a:t>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Percezione </a:t>
            </a:r>
            <a:r>
              <a:rPr lang="it-IT" sz="2000" dirty="0">
                <a:latin typeface="Apple Casual"/>
                <a:cs typeface="Apple Casual"/>
              </a:rPr>
              <a:t>della </a:t>
            </a:r>
            <a:r>
              <a:rPr lang="it-IT" sz="2000" dirty="0" smtClean="0">
                <a:latin typeface="Apple Casual"/>
                <a:cs typeface="Apple Casual"/>
              </a:rPr>
              <a:t>quantità </a:t>
            </a:r>
            <a:r>
              <a:rPr lang="it-IT" sz="2000" dirty="0">
                <a:latin typeface="Apple Casual"/>
                <a:cs typeface="Apple Casual"/>
              </a:rPr>
              <a:t>al colpo d’occhio.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Contare intuitivo.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Contare.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Ordinamento di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Ordinamento di numeri.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Movimento nella linea dei numeri.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Numerazioni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Addizioni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Sottrazioni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Partizioni orali.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00627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DEL CALCOLO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055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>
                <a:latin typeface="Apple Casual"/>
                <a:cs typeface="Apple Casual"/>
              </a:rPr>
              <a:t>Calcolo </a:t>
            </a:r>
            <a:r>
              <a:rPr lang="it-IT" sz="2000" i="1" dirty="0" smtClean="0">
                <a:latin typeface="Apple Casual"/>
                <a:cs typeface="Apple Casual"/>
              </a:rPr>
              <a:t>scritto</a:t>
            </a:r>
          </a:p>
          <a:p>
            <a:r>
              <a:rPr lang="it-IT" sz="2000" i="1" dirty="0" smtClean="0">
                <a:latin typeface="Apple Casual"/>
                <a:cs typeface="Apple Casual"/>
              </a:rPr>
              <a:t>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Numerazioni scritte.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Incolonnamento di operazioni.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Posizionatura</a:t>
            </a:r>
            <a:r>
              <a:rPr lang="it-IT" sz="2000" dirty="0">
                <a:latin typeface="Apple Casual"/>
                <a:cs typeface="Apple Casual"/>
              </a:rPr>
              <a:t> di riporti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Posizionatura</a:t>
            </a:r>
            <a:r>
              <a:rPr lang="it-IT" sz="2000" dirty="0">
                <a:latin typeface="Apple Casual"/>
                <a:cs typeface="Apple Casual"/>
              </a:rPr>
              <a:t> di prestiti.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Direzione spaziale del calcolo.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Senso spaziale del calcolo.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Tavoladellemoltiplicazioni</a:t>
            </a:r>
            <a:r>
              <a:rPr lang="it-IT" sz="2000" dirty="0">
                <a:latin typeface="Apple Casual"/>
                <a:cs typeface="Apple Casual"/>
              </a:rPr>
              <a:t>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Conteggio di addizioni o sottrazioni.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Tavola delle moltiplicazioni.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dello zero in numeri.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3420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DEI PROBLEMI MATEMATICI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178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>
                <a:latin typeface="Apple Casual"/>
                <a:cs typeface="Apple Casual"/>
              </a:rPr>
              <a:t>Comprensione del testo di problemi </a:t>
            </a:r>
            <a:endParaRPr lang="it-IT" sz="2000" i="1" dirty="0" smtClean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generale del testo.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Traduzione dei dati verbali in dati numerici (un paio, due coppie, mezza dozzina</a:t>
            </a:r>
            <a:r>
              <a:rPr lang="it-IT" sz="2000" dirty="0">
                <a:latin typeface="Apple Casual"/>
                <a:cs typeface="Apple Casual"/>
              </a:rPr>
              <a:t>...).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sequenziale di domande.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Isolamento di dati inessenziali.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i="1" dirty="0">
                <a:latin typeface="Apple Casual"/>
                <a:cs typeface="Apple Casual"/>
              </a:rPr>
              <a:t>Pianificazione del processo di risoluzione di problemi </a:t>
            </a:r>
            <a:endParaRPr lang="it-IT" sz="2000" dirty="0"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4139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512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LIEVE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con esitazioni ed inciampi, tendenza della predizione, modesti errori nella scrittura di numeri sotto dettatura, lieve disordine spazio-temporale nell’incolonnamento e nella </a:t>
            </a:r>
            <a:r>
              <a:rPr lang="it-IT" sz="2400" i="1" dirty="0" smtClean="0">
                <a:latin typeface="Apple Casual"/>
                <a:cs typeface="Apple Casual"/>
              </a:rPr>
              <a:t>memorizzazione </a:t>
            </a:r>
            <a:r>
              <a:rPr lang="it-IT" sz="2400" i="1" dirty="0">
                <a:latin typeface="Apple Casual"/>
                <a:cs typeface="Apple Casual"/>
              </a:rPr>
              <a:t>di tabelline, combinazioni e fatti numerici, lieve difficoltà nelle procedure del calcolo scritto e nella soluzione di problemi, buona </a:t>
            </a:r>
            <a:r>
              <a:rPr lang="it-IT" sz="2400" i="1" dirty="0" smtClean="0">
                <a:latin typeface="Apple Casual"/>
                <a:cs typeface="Apple Casual"/>
              </a:rPr>
              <a:t>disponibilità </a:t>
            </a:r>
            <a:r>
              <a:rPr lang="it-IT" sz="2400" i="1" dirty="0">
                <a:latin typeface="Apple Casual"/>
                <a:cs typeface="Apple Casual"/>
              </a:rPr>
              <a:t>al compito,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 presente</a:t>
            </a:r>
            <a:r>
              <a:rPr lang="it-IT" sz="2400" i="1" dirty="0" smtClean="0">
                <a:latin typeface="Apple Casual"/>
                <a:cs typeface="Apple Casual"/>
              </a:rPr>
              <a:t>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164089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398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MEDIA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lenta e con inciampi, errori, sostituzioni, inversioni di numeri, disordini spazio-temporali nell’incolonnamento e nella memorizzazione di tabelline, combinazioni e fatti numerici, </a:t>
            </a:r>
            <a:r>
              <a:rPr lang="it-IT" sz="2400" i="1" dirty="0" smtClean="0">
                <a:latin typeface="Apple Casual"/>
                <a:cs typeface="Apple Casual"/>
              </a:rPr>
              <a:t>alternanza </a:t>
            </a:r>
            <a:r>
              <a:rPr lang="it-IT" sz="2400" i="1" dirty="0">
                <a:latin typeface="Apple Casual"/>
                <a:cs typeface="Apple Casual"/>
              </a:rPr>
              <a:t>di predizioni ed interruzioni, discontinua comprensione delle procedure del calcolo scritto e della </a:t>
            </a:r>
            <a:r>
              <a:rPr lang="it-IT" sz="2400" i="1" dirty="0" smtClean="0">
                <a:latin typeface="Apple Casual"/>
                <a:cs typeface="Apple Casual"/>
              </a:rPr>
              <a:t>soluzione </a:t>
            </a:r>
            <a:r>
              <a:rPr lang="it-IT" sz="2400" i="1" dirty="0">
                <a:latin typeface="Apple Casual"/>
                <a:cs typeface="Apple Casual"/>
              </a:rPr>
              <a:t>di problemi, scarsa </a:t>
            </a:r>
            <a:r>
              <a:rPr lang="it-IT" sz="2400" i="1" dirty="0" smtClean="0">
                <a:latin typeface="Apple Casual"/>
                <a:cs typeface="Apple Casual"/>
              </a:rPr>
              <a:t>disponibilità </a:t>
            </a:r>
            <a:r>
              <a:rPr lang="it-IT" sz="2400" i="1" dirty="0">
                <a:latin typeface="Apple Casual"/>
                <a:cs typeface="Apple Casual"/>
              </a:rPr>
              <a:t>al compito,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 accentuata.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  <a:p>
            <a:pPr algn="just">
              <a:lnSpc>
                <a:spcPct val="120000"/>
              </a:lnSpc>
            </a:pP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5937039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512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GRAVE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con interruzioni e blocchi, perdurante inversione di numeri, netti </a:t>
            </a:r>
            <a:r>
              <a:rPr lang="it-IT" sz="2400" i="1" dirty="0" smtClean="0">
                <a:latin typeface="Apple Casual"/>
                <a:cs typeface="Apple Casual"/>
              </a:rPr>
              <a:t>disordini </a:t>
            </a:r>
            <a:r>
              <a:rPr lang="it-IT" sz="2400" i="1" dirty="0">
                <a:latin typeface="Apple Casual"/>
                <a:cs typeface="Apple Casual"/>
              </a:rPr>
              <a:t>spazio-temporali nell’incolonnamento e nella memorizzazione di tabelline, combinazioni e fatti numerici, alternanza di predizioni ed interruzioni, scarsa comprensione delle procedure del calcolo scritto e della </a:t>
            </a:r>
            <a:r>
              <a:rPr lang="it-IT" sz="2400" i="1" dirty="0" smtClean="0">
                <a:latin typeface="Apple Casual"/>
                <a:cs typeface="Apple Casual"/>
              </a:rPr>
              <a:t>soluzione </a:t>
            </a:r>
            <a:r>
              <a:rPr lang="it-IT" sz="2400" i="1" dirty="0">
                <a:latin typeface="Apple Casual"/>
                <a:cs typeface="Apple Casual"/>
              </a:rPr>
              <a:t>di problemi, fuga dal compito, forte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800291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RADICALE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costantemente interrotta, errori globali, assenza di predizione, gravi </a:t>
            </a:r>
            <a:r>
              <a:rPr lang="it-IT" sz="2400" i="1" dirty="0" smtClean="0">
                <a:latin typeface="Apple Casual"/>
                <a:cs typeface="Apple Casual"/>
              </a:rPr>
              <a:t>disordini </a:t>
            </a:r>
            <a:r>
              <a:rPr lang="it-IT" sz="2400" i="1" dirty="0">
                <a:latin typeface="Apple Casual"/>
                <a:cs typeface="Apple Casual"/>
              </a:rPr>
              <a:t>spazio-temporali, difficile comprensione delle procedure del calcolo scritto e della soluzione di </a:t>
            </a:r>
            <a:r>
              <a:rPr lang="it-IT" sz="2400" i="1" dirty="0" smtClean="0">
                <a:latin typeface="Apple Casual"/>
                <a:cs typeface="Apple Casual"/>
              </a:rPr>
              <a:t>problemi</a:t>
            </a:r>
            <a:r>
              <a:rPr lang="it-IT" sz="2400" i="1" dirty="0">
                <a:latin typeface="Apple Casual"/>
                <a:cs typeface="Apple Casual"/>
              </a:rPr>
              <a:t>, fuga dal compito, forte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1797867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2231856"/>
            <a:ext cx="8919883" cy="2296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>NON </a:t>
            </a:r>
            <a:r>
              <a:rPr lang="it-IT" sz="2400" i="1" dirty="0" smtClean="0">
                <a:latin typeface="Apple Casual"/>
                <a:cs typeface="Apple Casual"/>
              </a:rPr>
              <a:t>APPREZZABILE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Rifiuto del compito, assenza del calcolo</a:t>
            </a:r>
            <a:r>
              <a:rPr lang="it-IT" sz="2400" b="1" i="1" dirty="0">
                <a:latin typeface="Apple Casual"/>
                <a:cs typeface="Apple Casual"/>
              </a:rPr>
              <a:t>. </a:t>
            </a:r>
            <a:endParaRPr lang="it-IT" sz="2400" dirty="0">
              <a:latin typeface="Apple Casual"/>
              <a:cs typeface="Apple Casual"/>
            </a:endParaRPr>
          </a:p>
          <a:p>
            <a:pPr algn="just">
              <a:lnSpc>
                <a:spcPct val="120000"/>
              </a:lnSpc>
            </a:pP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4640911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1002</TotalTime>
  <Words>869</Words>
  <Application>Microsoft Macintosh PowerPoint</Application>
  <PresentationFormat>Presentazione su schermo (4:3)</PresentationFormat>
  <Paragraphs>154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Tema di Office</vt:lpstr>
      <vt:lpstr>Didattica Speciale: codici del linguaggio logico e matematico TERZA LEZIONE 03 LUGLIO 2014  Prof. Ivan Di Pierro Pedagogista Clinico e Giuridico ivan.dipierro@unimc.it  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Didattica Speciale: codici del linguaggio logico e matematico  Prof. Ivan Di Pierro   </dc:title>
  <dc:creator>Ivan Di Pierro</dc:creator>
  <cp:lastModifiedBy>Ivan Di Pierro</cp:lastModifiedBy>
  <cp:revision>69</cp:revision>
  <dcterms:created xsi:type="dcterms:W3CDTF">2014-04-04T13:12:31Z</dcterms:created>
  <dcterms:modified xsi:type="dcterms:W3CDTF">2014-06-28T14:26:09Z</dcterms:modified>
</cp:coreProperties>
</file>