
<file path=[Content_Types].xml><?xml version="1.0" encoding="utf-8"?>
<Types xmlns="http://schemas.openxmlformats.org/package/2006/content-types">
  <Override PartName="/ppt/tableStyles.xml" ContentType="application/vnd.openxmlformats-officedocument.presentationml.tableStyles+xml"/>
  <Override PartName="/ppt/slides/slide39.xml" ContentType="application/vnd.openxmlformats-officedocument.presentationml.slide+xml"/>
  <Override PartName="/ppt/slides/slide5.xml" ContentType="application/vnd.openxmlformats-officedocument.presentationml.slide+xml"/>
  <Override PartName="/ppt/slides/slide63.xml" ContentType="application/vnd.openxmlformats-officedocument.presentationml.slide+xml"/>
  <Override PartName="/ppt/slideLayouts/slideLayout5.xml" ContentType="application/vnd.openxmlformats-officedocument.presentationml.slideLayout+xml"/>
  <Override PartName="/ppt/slides/slide20.xml" ContentType="application/vnd.openxmlformats-officedocument.presentationml.slide+xml"/>
  <Override PartName="/ppt/slides/slide58.xml" ContentType="application/vnd.openxmlformats-officedocument.presentationml.slide+xml"/>
  <Override PartName="/ppt/slides/slide15.xml" ContentType="application/vnd.openxmlformats-officedocument.presentationml.slide+xml"/>
  <Override PartName="/ppt/slides/slide34.xml" ContentType="application/vnd.openxmlformats-officedocument.presentationml.slide+xml"/>
  <Override PartName="/ppt/slides/slide53.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72.xml" ContentType="application/vnd.openxmlformats-officedocument.presentationml.slide+xml"/>
  <Override PartName="/ppt/slides/slide10.xml" ContentType="application/vnd.openxmlformats-officedocument.presentationml.slide+xml"/>
  <Override PartName="/ppt/slides/slide27.xml" ContentType="application/vnd.openxmlformats-officedocument.presentationml.slide+xml"/>
  <Override PartName="/ppt/theme/theme1.xml" ContentType="application/vnd.openxmlformats-officedocument.theme+xml"/>
  <Default Extension="rels" ContentType="application/vnd.openxmlformats-package.relationships+xml"/>
  <Override PartName="/ppt/slides/slide70.xml" ContentType="application/vnd.openxmlformats-officedocument.presentationml.slide+xml"/>
  <Override PartName="/ppt/slides/slide46.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22.xml" ContentType="application/vnd.openxmlformats-officedocument.presentationml.slide+xml"/>
  <Override PartName="/ppt/slides/slide41.xml" ContentType="application/vnd.openxmlformats-officedocument.presentationml.slide+xml"/>
  <Override PartName="/ppt/slides/slide17.xml" ContentType="application/vnd.openxmlformats-officedocument.presentationml.slide+xml"/>
  <Override PartName="/ppt/slides/slide60.xml" ContentType="application/vnd.openxmlformats-officedocument.presentationml.slide+xml"/>
  <Override PartName="/ppt/slides/slide2.xml" ContentType="application/vnd.openxmlformats-officedocument.presentationml.slide+xml"/>
  <Override PartName="/ppt/slides/slide36.xml" ContentType="application/vnd.openxmlformats-officedocument.presentationml.slide+xml"/>
  <Override PartName="/ppt/slideLayouts/slideLayout2.xml" ContentType="application/vnd.openxmlformats-officedocument.presentationml.slideLayout+xml"/>
  <Override PartName="/ppt/slides/slide55.xml" ContentType="application/vnd.openxmlformats-officedocument.presentationml.slide+xml"/>
  <Default Extension="jpeg" ContentType="image/jpeg"/>
  <Override PartName="/ppt/slides/slide12.xml" ContentType="application/vnd.openxmlformats-officedocument.presentationml.slide+xml"/>
  <Override PartName="/ppt/slides/slide74.xml" ContentType="application/vnd.openxmlformats-officedocument.presentationml.slide+xml"/>
  <Override PartName="/ppt/slides/slide31.xml" ContentType="application/vnd.openxmlformats-officedocument.presentationml.slide+xml"/>
  <Override PartName="/ppt/slides/slide29.xml" ContentType="application/vnd.openxmlformats-officedocument.presentationml.slide+xml"/>
  <Override PartName="/ppt/slides/slide50.xml" ContentType="application/vnd.openxmlformats-officedocument.presentationml.slide+xml"/>
  <Override PartName="/ppt/slides/slide48.xml" ContentType="application/vnd.openxmlformats-officedocument.presentationml.slide+xml"/>
  <Override PartName="/ppt/slides/slide67.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slides/slide19.xml" ContentType="application/vnd.openxmlformats-officedocument.presentationml.slide+xml"/>
  <Override PartName="/ppt/slideLayouts/slideLayout11.xml" ContentType="application/vnd.openxmlformats-officedocument.presentationml.slideLayout+xml"/>
  <Override PartName="/ppt/slides/slide62.xml" ContentType="application/vnd.openxmlformats-officedocument.presentationml.slide+xml"/>
  <Override PartName="/ppt/slides/slide4.xml" ContentType="application/vnd.openxmlformats-officedocument.presentationml.slide+xml"/>
  <Override PartName="/ppt/slides/slide38.xml" ContentType="application/vnd.openxmlformats-officedocument.presentationml.slide+xml"/>
  <Override PartName="/ppt/slideLayouts/slideLayout4.xml" ContentType="application/vnd.openxmlformats-officedocument.presentationml.slideLayout+xml"/>
  <Override PartName="/ppt/slides/slide57.xml" ContentType="application/vnd.openxmlformats-officedocument.presentationml.slide+xml"/>
  <Default Extension="xml" ContentType="application/xml"/>
  <Override PartName="/ppt/slides/slide14.xml" ContentType="application/vnd.openxmlformats-officedocument.presentationml.slide+xml"/>
  <Override PartName="/ppt/slides/slide33.xml" ContentType="application/vnd.openxmlformats-officedocument.presentationml.slide+xml"/>
  <Override PartName="/docProps/core.xml" ContentType="application/vnd.openxmlformats-package.core-properties+xml"/>
  <Override PartName="/ppt/slides/slide52.xml" ContentType="application/vnd.openxmlformats-officedocument.presentationml.slide+xml"/>
  <Override PartName="/ppt/slides/slide69.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slides/slide64.xml" ContentType="application/vnd.openxmlformats-officedocument.presentationml.slide+xml"/>
  <Override PartName="/ppt/slides/slide6.xml" ContentType="application/vnd.openxmlformats-officedocument.presentationml.slide+xml"/>
  <Override PartName="/ppt/slideLayouts/slideLayout6.xml" ContentType="application/vnd.openxmlformats-officedocument.presentationml.slideLayout+xml"/>
  <Override PartName="/ppt/slides/slide59.xml" ContentType="application/vnd.openxmlformats-officedocument.presentationml.slide+xml"/>
  <Override PartName="/ppt/slides/slide21.xml" ContentType="application/vnd.openxmlformats-officedocument.presentationml.slide+xml"/>
  <Override PartName="/ppt/slides/slide40.xml" ContentType="application/vnd.openxmlformats-officedocument.presentationml.slide+xml"/>
  <Override PartName="/ppt/slides/slide16.xml" ContentType="application/vnd.openxmlformats-officedocument.presentationml.slide+xml"/>
  <Override PartName="/ppt/slides/slide35.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54.xml" ContentType="application/vnd.openxmlformats-officedocument.presentationml.slide+xml"/>
  <Default Extension="bin" ContentType="application/vnd.openxmlformats-officedocument.presentationml.printerSettings"/>
  <Override PartName="/ppt/slides/slide73.xml" ContentType="application/vnd.openxmlformats-officedocument.presentationml.slide+xml"/>
  <Override PartName="/ppt/slides/slide11.xml" ContentType="application/vnd.openxmlformats-officedocument.presentationml.slide+xml"/>
  <Override PartName="/ppt/slides/slide30.xml" ContentType="application/vnd.openxmlformats-officedocument.presentationml.slide+xml"/>
  <Override PartName="/ppt/slides/slide28.xml" ContentType="application/vnd.openxmlformats-officedocument.presentationml.slide+xml"/>
  <Override PartName="/ppt/slides/slide71.xml" ContentType="application/vnd.openxmlformats-officedocument.presentationml.slide+xml"/>
  <Override PartName="/ppt/slides/slide47.xml" ContentType="application/vnd.openxmlformats-officedocument.presentationml.slide+xml"/>
  <Override PartName="/ppt/viewProps.xml" ContentType="application/vnd.openxmlformats-officedocument.presentationml.viewProps+xml"/>
  <Default Extension="pdf" ContentType="application/pdf"/>
  <Override PartName="/ppt/slides/slide66.xml" ContentType="application/vnd.openxmlformats-officedocument.presentationml.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slides/slide18.xml" ContentType="application/vnd.openxmlformats-officedocument.presentationml.slide+xml"/>
  <Override PartName="/ppt/slideLayouts/slideLayout10.xml" ContentType="application/vnd.openxmlformats-officedocument.presentationml.slideLayout+xml"/>
  <Override PartName="/ppt/slides/slide37.xml" ContentType="application/vnd.openxmlformats-officedocument.presentationml.slide+xml"/>
  <Override PartName="/ppt/slides/slide3.xml" ContentType="application/vnd.openxmlformats-officedocument.presentationml.slide+xml"/>
  <Override PartName="/ppt/slides/slide61.xml" ContentType="application/vnd.openxmlformats-officedocument.presentationml.slide+xml"/>
  <Override PartName="/ppt/slideLayouts/slideLayout3.xml" ContentType="application/vnd.openxmlformats-officedocument.presentationml.slideLayout+xml"/>
  <Override PartName="/ppt/slides/slide56.xml" ContentType="application/vnd.openxmlformats-officedocument.presentationml.slide+xml"/>
  <Default Extension="png" ContentType="image/png"/>
  <Override PartName="/ppt/slides/slide13.xml" ContentType="application/vnd.openxmlformats-officedocument.presentationml.slide+xml"/>
  <Override PartName="/ppt/slides/slide3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49.xml" ContentType="application/vnd.openxmlformats-officedocument.presentationml.slide+xml"/>
  <Override PartName="/ppt/slides/slide68.xml" ContentType="application/vnd.openxmlformats-officedocument.presentationml.slide+xml"/>
  <Override PartName="/ppt/slides/slide25.xml" ContentType="application/vnd.openxmlformats-officedocument.presentationml.slide+xml"/>
  <Override PartName="/ppt/slides/slide44.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80" r:id="rId2"/>
    <p:sldId id="256" r:id="rId3"/>
    <p:sldId id="258" r:id="rId4"/>
    <p:sldId id="264" r:id="rId5"/>
    <p:sldId id="262" r:id="rId6"/>
    <p:sldId id="259" r:id="rId7"/>
    <p:sldId id="263" r:id="rId8"/>
    <p:sldId id="265" r:id="rId9"/>
    <p:sldId id="267" r:id="rId10"/>
    <p:sldId id="257" r:id="rId11"/>
    <p:sldId id="270" r:id="rId12"/>
    <p:sldId id="272" r:id="rId13"/>
    <p:sldId id="268" r:id="rId14"/>
    <p:sldId id="269" r:id="rId15"/>
    <p:sldId id="261" r:id="rId16"/>
    <p:sldId id="260" r:id="rId17"/>
    <p:sldId id="271" r:id="rId18"/>
    <p:sldId id="273" r:id="rId19"/>
    <p:sldId id="277" r:id="rId20"/>
    <p:sldId id="274" r:id="rId21"/>
    <p:sldId id="275" r:id="rId22"/>
    <p:sldId id="276" r:id="rId23"/>
    <p:sldId id="278" r:id="rId24"/>
    <p:sldId id="279" r:id="rId25"/>
    <p:sldId id="281" r:id="rId26"/>
    <p:sldId id="326" r:id="rId27"/>
    <p:sldId id="282" r:id="rId28"/>
    <p:sldId id="327" r:id="rId29"/>
    <p:sldId id="284" r:id="rId30"/>
    <p:sldId id="329" r:id="rId31"/>
    <p:sldId id="283" r:id="rId32"/>
    <p:sldId id="285" r:id="rId33"/>
    <p:sldId id="286" r:id="rId34"/>
    <p:sldId id="287" r:id="rId35"/>
    <p:sldId id="288" r:id="rId36"/>
    <p:sldId id="290" r:id="rId37"/>
    <p:sldId id="291" r:id="rId38"/>
    <p:sldId id="292" r:id="rId39"/>
    <p:sldId id="293" r:id="rId40"/>
    <p:sldId id="294" r:id="rId41"/>
    <p:sldId id="295" r:id="rId42"/>
    <p:sldId id="296" r:id="rId43"/>
    <p:sldId id="298" r:id="rId44"/>
    <p:sldId id="299" r:id="rId45"/>
    <p:sldId id="330" r:id="rId46"/>
    <p:sldId id="297" r:id="rId47"/>
    <p:sldId id="300" r:id="rId48"/>
    <p:sldId id="301" r:id="rId49"/>
    <p:sldId id="302" r:id="rId50"/>
    <p:sldId id="303" r:id="rId51"/>
    <p:sldId id="304" r:id="rId52"/>
    <p:sldId id="305" r:id="rId53"/>
    <p:sldId id="306" r:id="rId54"/>
    <p:sldId id="307" r:id="rId55"/>
    <p:sldId id="308" r:id="rId56"/>
    <p:sldId id="331" r:id="rId57"/>
    <p:sldId id="310" r:id="rId58"/>
    <p:sldId id="309" r:id="rId59"/>
    <p:sldId id="311" r:id="rId60"/>
    <p:sldId id="312" r:id="rId61"/>
    <p:sldId id="313" r:id="rId62"/>
    <p:sldId id="314" r:id="rId63"/>
    <p:sldId id="315" r:id="rId64"/>
    <p:sldId id="316" r:id="rId65"/>
    <p:sldId id="332" r:id="rId66"/>
    <p:sldId id="317" r:id="rId67"/>
    <p:sldId id="318" r:id="rId68"/>
    <p:sldId id="319" r:id="rId69"/>
    <p:sldId id="320" r:id="rId70"/>
    <p:sldId id="321" r:id="rId71"/>
    <p:sldId id="322" r:id="rId72"/>
    <p:sldId id="323" r:id="rId73"/>
    <p:sldId id="324" r:id="rId74"/>
    <p:sldId id="325" r:id="rId75"/>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DA7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66" d="100"/>
          <a:sy n="66" d="100"/>
        </p:scale>
        <p:origin x="-456"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8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printerSettings" Target="printerSettings/printerSettings1.bin"/><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it-IT" smtClean="0"/>
              <a:t>Click to edit Master title style</a:t>
            </a:r>
            <a:endParaRPr lang="it-I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Click to edit Master subtitle style</a:t>
            </a:r>
            <a:endParaRPr lang="it-IT"/>
          </a:p>
        </p:txBody>
      </p:sp>
      <p:sp>
        <p:nvSpPr>
          <p:cNvPr id="4" name="Date Placeholder 3"/>
          <p:cNvSpPr>
            <a:spLocks noGrp="1"/>
          </p:cNvSpPr>
          <p:nvPr>
            <p:ph type="dt" sz="half" idx="10"/>
          </p:nvPr>
        </p:nvSpPr>
        <p:spPr/>
        <p:txBody>
          <a:bodyPr/>
          <a:lstStyle/>
          <a:p>
            <a:fld id="{B179187C-492F-7940-B0DB-B537281B1974}" type="datetimeFigureOut">
              <a:rPr lang="it-IT" smtClean="0"/>
              <a:pPr/>
              <a:t>19-10-2010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509F7AF-BD88-6740-AAC3-15C89BF4B8BC}" type="slidenum">
              <a:rPr lang="it-IT" smtClean="0"/>
              <a:pPr/>
              <a:t>‹#›</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Click to edit Master title style</a:t>
            </a:r>
            <a:endParaRPr lang="it-IT"/>
          </a:p>
        </p:txBody>
      </p:sp>
      <p:sp>
        <p:nvSpPr>
          <p:cNvPr id="3" name="Content Placeholder 2"/>
          <p:cNvSpPr>
            <a:spLocks noGrp="1"/>
          </p:cNvSpPr>
          <p:nvPr>
            <p:ph idx="1"/>
          </p:nvPr>
        </p:nvSpPr>
        <p:spPr/>
        <p:txBody>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it-IT"/>
          </a:p>
        </p:txBody>
      </p:sp>
      <p:sp>
        <p:nvSpPr>
          <p:cNvPr id="4" name="Date Placeholder 3"/>
          <p:cNvSpPr>
            <a:spLocks noGrp="1"/>
          </p:cNvSpPr>
          <p:nvPr>
            <p:ph type="dt" sz="half" idx="10"/>
          </p:nvPr>
        </p:nvSpPr>
        <p:spPr/>
        <p:txBody>
          <a:bodyPr/>
          <a:lstStyle/>
          <a:p>
            <a:fld id="{B179187C-492F-7940-B0DB-B537281B1974}" type="datetimeFigureOut">
              <a:rPr lang="it-IT" smtClean="0"/>
              <a:pPr/>
              <a:t>19-10-2010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509F7AF-BD88-6740-AAC3-15C89BF4B8BC}" type="slidenum">
              <a:rPr lang="it-IT" smtClean="0"/>
              <a:pPr/>
              <a:t>‹#›</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it-IT" smtClean="0"/>
              <a:t>Click to edit Master title style</a:t>
            </a:r>
            <a:endParaRPr lang="it-I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Click to edit Master text styles</a:t>
            </a:r>
          </a:p>
        </p:txBody>
      </p:sp>
      <p:sp>
        <p:nvSpPr>
          <p:cNvPr id="4" name="Date Placeholder 3"/>
          <p:cNvSpPr>
            <a:spLocks noGrp="1"/>
          </p:cNvSpPr>
          <p:nvPr>
            <p:ph type="dt" sz="half" idx="10"/>
          </p:nvPr>
        </p:nvSpPr>
        <p:spPr/>
        <p:txBody>
          <a:bodyPr/>
          <a:lstStyle/>
          <a:p>
            <a:fld id="{B179187C-492F-7940-B0DB-B537281B1974}" type="datetimeFigureOut">
              <a:rPr lang="it-IT" smtClean="0"/>
              <a:pPr/>
              <a:t>19-10-2010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509F7AF-BD88-6740-AAC3-15C89BF4B8BC}" type="slidenum">
              <a:rPr lang="it-IT" smtClean="0"/>
              <a:pPr/>
              <a:t>‹#›</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Click to edit Master title style</a:t>
            </a:r>
            <a:endParaRPr lang="it-I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it-I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it-IT"/>
          </a:p>
        </p:txBody>
      </p:sp>
      <p:sp>
        <p:nvSpPr>
          <p:cNvPr id="5" name="Date Placeholder 4"/>
          <p:cNvSpPr>
            <a:spLocks noGrp="1"/>
          </p:cNvSpPr>
          <p:nvPr>
            <p:ph type="dt" sz="half" idx="10"/>
          </p:nvPr>
        </p:nvSpPr>
        <p:spPr/>
        <p:txBody>
          <a:bodyPr/>
          <a:lstStyle/>
          <a:p>
            <a:fld id="{B179187C-492F-7940-B0DB-B537281B1974}" type="datetimeFigureOut">
              <a:rPr lang="it-IT" smtClean="0"/>
              <a:pPr/>
              <a:t>19-10-2010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509F7AF-BD88-6740-AAC3-15C89BF4B8BC}" type="slidenum">
              <a:rPr lang="it-IT" smtClean="0"/>
              <a:pPr/>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Click to edit Master title style</a:t>
            </a:r>
            <a:endParaRPr lang="it-I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it-I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it-IT"/>
          </a:p>
        </p:txBody>
      </p:sp>
      <p:sp>
        <p:nvSpPr>
          <p:cNvPr id="7" name="Date Placeholder 6"/>
          <p:cNvSpPr>
            <a:spLocks noGrp="1"/>
          </p:cNvSpPr>
          <p:nvPr>
            <p:ph type="dt" sz="half" idx="10"/>
          </p:nvPr>
        </p:nvSpPr>
        <p:spPr/>
        <p:txBody>
          <a:bodyPr/>
          <a:lstStyle/>
          <a:p>
            <a:fld id="{B179187C-492F-7940-B0DB-B537281B1974}" type="datetimeFigureOut">
              <a:rPr lang="it-IT" smtClean="0"/>
              <a:pPr/>
              <a:t>19-10-2010</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2509F7AF-BD88-6740-AAC3-15C89BF4B8BC}" type="slidenum">
              <a:rPr lang="it-IT" smtClean="0"/>
              <a:pPr/>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Click to edit Master title style</a:t>
            </a:r>
            <a:endParaRPr lang="it-IT"/>
          </a:p>
        </p:txBody>
      </p:sp>
      <p:sp>
        <p:nvSpPr>
          <p:cNvPr id="3" name="Date Placeholder 2"/>
          <p:cNvSpPr>
            <a:spLocks noGrp="1"/>
          </p:cNvSpPr>
          <p:nvPr>
            <p:ph type="dt" sz="half" idx="10"/>
          </p:nvPr>
        </p:nvSpPr>
        <p:spPr/>
        <p:txBody>
          <a:bodyPr/>
          <a:lstStyle/>
          <a:p>
            <a:fld id="{B179187C-492F-7940-B0DB-B537281B1974}" type="datetimeFigureOut">
              <a:rPr lang="it-IT" smtClean="0"/>
              <a:pPr/>
              <a:t>19-10-2010</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2509F7AF-BD88-6740-AAC3-15C89BF4B8BC}" type="slidenum">
              <a:rPr lang="it-IT" smtClean="0"/>
              <a:pPr/>
              <a:t>‹#›</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79187C-492F-7940-B0DB-B537281B1974}" type="datetimeFigureOut">
              <a:rPr lang="it-IT" smtClean="0"/>
              <a:pPr/>
              <a:t>19-10-2010</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2509F7AF-BD88-6740-AAC3-15C89BF4B8BC}" type="slidenum">
              <a:rPr lang="it-IT" smtClean="0"/>
              <a:pPr/>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it-IT" smtClean="0"/>
              <a:t>Click to edit Master title style</a:t>
            </a:r>
            <a:endParaRPr lang="it-I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it-I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Click to edit Master text styles</a:t>
            </a:r>
          </a:p>
        </p:txBody>
      </p:sp>
      <p:sp>
        <p:nvSpPr>
          <p:cNvPr id="5" name="Date Placeholder 4"/>
          <p:cNvSpPr>
            <a:spLocks noGrp="1"/>
          </p:cNvSpPr>
          <p:nvPr>
            <p:ph type="dt" sz="half" idx="10"/>
          </p:nvPr>
        </p:nvSpPr>
        <p:spPr/>
        <p:txBody>
          <a:bodyPr/>
          <a:lstStyle/>
          <a:p>
            <a:fld id="{B179187C-492F-7940-B0DB-B537281B1974}" type="datetimeFigureOut">
              <a:rPr lang="it-IT" smtClean="0"/>
              <a:pPr/>
              <a:t>19-10-2010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509F7AF-BD88-6740-AAC3-15C89BF4B8BC}" type="slidenum">
              <a:rPr lang="it-IT" smtClean="0"/>
              <a:pPr/>
              <a:t>‹#›</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it-IT" smtClean="0"/>
              <a:t>Click to edit Master title style</a:t>
            </a:r>
            <a:endParaRPr lang="it-I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Click to edit Master text styles</a:t>
            </a:r>
          </a:p>
        </p:txBody>
      </p:sp>
      <p:sp>
        <p:nvSpPr>
          <p:cNvPr id="5" name="Date Placeholder 4"/>
          <p:cNvSpPr>
            <a:spLocks noGrp="1"/>
          </p:cNvSpPr>
          <p:nvPr>
            <p:ph type="dt" sz="half" idx="10"/>
          </p:nvPr>
        </p:nvSpPr>
        <p:spPr/>
        <p:txBody>
          <a:bodyPr/>
          <a:lstStyle/>
          <a:p>
            <a:fld id="{B179187C-492F-7940-B0DB-B537281B1974}" type="datetimeFigureOut">
              <a:rPr lang="it-IT" smtClean="0"/>
              <a:pPr/>
              <a:t>19-10-2010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509F7AF-BD88-6740-AAC3-15C89BF4B8BC}" type="slidenum">
              <a:rPr lang="it-IT" smtClean="0"/>
              <a:pPr/>
              <a:t>‹#›</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it-IT"/>
          </a:p>
        </p:txBody>
      </p:sp>
      <p:sp>
        <p:nvSpPr>
          <p:cNvPr id="4" name="Date Placeholder 3"/>
          <p:cNvSpPr>
            <a:spLocks noGrp="1"/>
          </p:cNvSpPr>
          <p:nvPr>
            <p:ph type="dt" sz="half" idx="10"/>
          </p:nvPr>
        </p:nvSpPr>
        <p:spPr/>
        <p:txBody>
          <a:bodyPr/>
          <a:lstStyle/>
          <a:p>
            <a:fld id="{B179187C-492F-7940-B0DB-B537281B1974}" type="datetimeFigureOut">
              <a:rPr lang="it-IT" smtClean="0"/>
              <a:pPr/>
              <a:t>19-10-2010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509F7AF-BD88-6740-AAC3-15C89BF4B8BC}" type="slidenum">
              <a:rPr lang="it-IT" smtClean="0"/>
              <a:pPr/>
              <a:t>‹#›</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it-IT" smtClean="0"/>
              <a:t>Click to edit Master title style</a:t>
            </a:r>
            <a:endParaRPr lang="it-I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it-IT"/>
          </a:p>
        </p:txBody>
      </p:sp>
      <p:sp>
        <p:nvSpPr>
          <p:cNvPr id="4" name="Date Placeholder 3"/>
          <p:cNvSpPr>
            <a:spLocks noGrp="1"/>
          </p:cNvSpPr>
          <p:nvPr>
            <p:ph type="dt" sz="half" idx="10"/>
          </p:nvPr>
        </p:nvSpPr>
        <p:spPr/>
        <p:txBody>
          <a:bodyPr/>
          <a:lstStyle/>
          <a:p>
            <a:fld id="{B179187C-492F-7940-B0DB-B537281B1974}" type="datetimeFigureOut">
              <a:rPr lang="it-IT" smtClean="0"/>
              <a:pPr/>
              <a:t>19-10-2010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509F7AF-BD88-6740-AAC3-15C89BF4B8BC}" type="slidenum">
              <a:rPr lang="it-IT" smtClean="0"/>
              <a:pPr/>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Click to edit Master title style</a:t>
            </a:r>
            <a:endParaRPr lang="it-I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it-I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79187C-492F-7940-B0DB-B537281B1974}" type="datetimeFigureOut">
              <a:rPr lang="it-IT" smtClean="0"/>
              <a:pPr/>
              <a:t>19-10-2010</a:t>
            </a:fld>
            <a:endParaRPr lang="it-I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09F7AF-BD88-6740-AAC3-15C89BF4B8BC}" type="slidenum">
              <a:rPr lang="it-IT" smtClean="0"/>
              <a:pPr/>
              <a:t>‹#›</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df"/><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df"/><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2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58889"/>
          </a:xfrm>
        </p:spPr>
        <p:txBody>
          <a:bodyPr>
            <a:normAutofit/>
          </a:bodyPr>
          <a:lstStyle/>
          <a:p>
            <a:r>
              <a:rPr lang="en-US" sz="3600" b="1" dirty="0" err="1" smtClean="0"/>
              <a:t>Materiali</a:t>
            </a:r>
            <a:r>
              <a:rPr lang="en-US" sz="3600" b="1" dirty="0" smtClean="0"/>
              <a:t> </a:t>
            </a:r>
            <a:r>
              <a:rPr lang="en-US" sz="3600" b="1" dirty="0" err="1" smtClean="0"/>
              <a:t>di</a:t>
            </a:r>
            <a:r>
              <a:rPr lang="en-US" sz="3600" b="1" dirty="0" smtClean="0"/>
              <a:t> studio</a:t>
            </a:r>
            <a:endParaRPr lang="it-IT" sz="3600" dirty="0"/>
          </a:p>
        </p:txBody>
      </p:sp>
      <p:sp>
        <p:nvSpPr>
          <p:cNvPr id="4" name="Rectangle 3"/>
          <p:cNvSpPr/>
          <p:nvPr/>
        </p:nvSpPr>
        <p:spPr>
          <a:xfrm>
            <a:off x="194382" y="1814114"/>
            <a:ext cx="8721220" cy="4801315"/>
          </a:xfrm>
          <a:prstGeom prst="rect">
            <a:avLst/>
          </a:prstGeom>
        </p:spPr>
        <p:txBody>
          <a:bodyPr wrap="square">
            <a:spAutoFit/>
          </a:bodyPr>
          <a:lstStyle/>
          <a:p>
            <a:r>
              <a:rPr lang="en-US" dirty="0"/>
              <a:t>- </a:t>
            </a:r>
            <a:r>
              <a:rPr lang="en-US" dirty="0" err="1"/>
              <a:t>Bertamini</a:t>
            </a:r>
            <a:r>
              <a:rPr lang="en-US" dirty="0"/>
              <a:t>, M. &amp; </a:t>
            </a:r>
            <a:r>
              <a:rPr lang="en-US" dirty="0" err="1"/>
              <a:t>Casati</a:t>
            </a:r>
            <a:r>
              <a:rPr lang="en-US" dirty="0"/>
              <a:t>, R. (2009). False beliefs and </a:t>
            </a:r>
            <a:r>
              <a:rPr lang="en-US" dirty="0" smtClean="0"/>
              <a:t>naïve beliefs </a:t>
            </a:r>
            <a:r>
              <a:rPr lang="en-US" dirty="0"/>
              <a:t>can be good for you., Commentary on McKay, R. and Dennett, D. (2009</a:t>
            </a:r>
            <a:r>
              <a:rPr lang="en-US" dirty="0" smtClean="0"/>
              <a:t>) The </a:t>
            </a:r>
            <a:r>
              <a:rPr lang="en-US" dirty="0"/>
              <a:t>Evolution of </a:t>
            </a:r>
            <a:r>
              <a:rPr lang="en-US" dirty="0" err="1"/>
              <a:t>Misbelief</a:t>
            </a:r>
            <a:r>
              <a:rPr lang="en-US" dirty="0"/>
              <a:t>. </a:t>
            </a:r>
            <a:r>
              <a:rPr lang="en-US" i="1" dirty="0"/>
              <a:t>Behavioral and Brain </a:t>
            </a:r>
            <a:r>
              <a:rPr lang="en-US" i="1" dirty="0" smtClean="0"/>
              <a:t>Sciences</a:t>
            </a:r>
            <a:r>
              <a:rPr lang="en-US" dirty="0" smtClean="0"/>
              <a:t>, </a:t>
            </a:r>
            <a:r>
              <a:rPr lang="en-US" dirty="0"/>
              <a:t>32, 512-513.</a:t>
            </a:r>
            <a:r>
              <a:rPr lang="en-US" dirty="0" smtClean="0"/>
              <a:t> </a:t>
            </a:r>
          </a:p>
          <a:p>
            <a:endParaRPr lang="en-US" dirty="0"/>
          </a:p>
          <a:p>
            <a:r>
              <a:rPr lang="en-US" dirty="0" smtClean="0"/>
              <a:t>- Lawson</a:t>
            </a:r>
            <a:r>
              <a:rPr lang="en-US" dirty="0"/>
              <a:t>, R. &amp; </a:t>
            </a:r>
            <a:r>
              <a:rPr lang="en-US" dirty="0" err="1"/>
              <a:t>Bertamini</a:t>
            </a:r>
            <a:r>
              <a:rPr lang="en-US" dirty="0"/>
              <a:t>, M. (2006). Errors in judging information </a:t>
            </a:r>
            <a:r>
              <a:rPr lang="en-US" dirty="0" smtClean="0"/>
              <a:t>about </a:t>
            </a:r>
            <a:r>
              <a:rPr lang="en-US" smtClean="0"/>
              <a:t>reflections </a:t>
            </a:r>
            <a:r>
              <a:rPr lang="en-US" dirty="0"/>
              <a:t>i</a:t>
            </a:r>
            <a:r>
              <a:rPr lang="en-US" smtClean="0"/>
              <a:t>n </a:t>
            </a:r>
            <a:r>
              <a:rPr lang="en-US" dirty="0"/>
              <a:t>mirrors. </a:t>
            </a:r>
            <a:r>
              <a:rPr lang="en-US" i="1" dirty="0"/>
              <a:t>Perception</a:t>
            </a:r>
            <a:r>
              <a:rPr lang="en-US" dirty="0"/>
              <a:t>, 35, 1265-1288.</a:t>
            </a:r>
            <a:r>
              <a:rPr lang="en-US" dirty="0" smtClean="0"/>
              <a:t> </a:t>
            </a:r>
            <a:br>
              <a:rPr lang="en-US" dirty="0" smtClean="0"/>
            </a:br>
            <a:endParaRPr lang="en-US" dirty="0" smtClean="0"/>
          </a:p>
          <a:p>
            <a:r>
              <a:rPr lang="en-US" dirty="0" smtClean="0"/>
              <a:t>- </a:t>
            </a:r>
            <a:r>
              <a:rPr lang="en-US" dirty="0" err="1"/>
              <a:t>Savardi</a:t>
            </a:r>
            <a:r>
              <a:rPr lang="en-US" dirty="0"/>
              <a:t>, U., Bianchi, I.</a:t>
            </a:r>
            <a:r>
              <a:rPr lang="en-US" dirty="0" smtClean="0"/>
              <a:t>, </a:t>
            </a:r>
            <a:r>
              <a:rPr lang="en-US" dirty="0" err="1" smtClean="0"/>
              <a:t>Bertamini</a:t>
            </a:r>
            <a:r>
              <a:rPr lang="en-US" dirty="0"/>
              <a:t>, M. (2010). Naive prediction of orientation and motion in mirrors</a:t>
            </a:r>
            <a:r>
              <a:rPr lang="en-US" dirty="0" smtClean="0"/>
              <a:t>. From </a:t>
            </a:r>
            <a:r>
              <a:rPr lang="en-US" dirty="0"/>
              <a:t>what we see to what we expect reflections to do. </a:t>
            </a:r>
            <a:r>
              <a:rPr lang="en-US" i="1" dirty="0" err="1"/>
              <a:t>Acta</a:t>
            </a:r>
            <a:r>
              <a:rPr lang="en-US" i="1" dirty="0"/>
              <a:t> </a:t>
            </a:r>
            <a:r>
              <a:rPr lang="en-US" i="1" dirty="0" err="1"/>
              <a:t>Psychologica</a:t>
            </a:r>
            <a:r>
              <a:rPr lang="en-US" dirty="0"/>
              <a:t>, </a:t>
            </a:r>
            <a:r>
              <a:rPr lang="en-US" dirty="0" smtClean="0"/>
              <a:t>134 (</a:t>
            </a:r>
            <a:r>
              <a:rPr lang="en-US" dirty="0"/>
              <a:t>1), 1-15.</a:t>
            </a:r>
            <a:r>
              <a:rPr lang="en-US" dirty="0" smtClean="0"/>
              <a:t> </a:t>
            </a:r>
            <a:br>
              <a:rPr lang="en-US" dirty="0" smtClean="0"/>
            </a:br>
            <a:r>
              <a:rPr lang="en-US" dirty="0" smtClean="0"/>
              <a:t/>
            </a:r>
            <a:br>
              <a:rPr lang="en-US" dirty="0" smtClean="0"/>
            </a:br>
            <a:r>
              <a:rPr lang="en-US" dirty="0" smtClean="0"/>
              <a:t>- </a:t>
            </a:r>
            <a:r>
              <a:rPr lang="en-US" dirty="0" err="1"/>
              <a:t>Bertamini</a:t>
            </a:r>
            <a:r>
              <a:rPr lang="en-US" dirty="0"/>
              <a:t>, M. &amp; Wynne, L.A. (2009). The tendency to </a:t>
            </a:r>
            <a:r>
              <a:rPr lang="en-US" dirty="0" smtClean="0"/>
              <a:t>overestimate what </a:t>
            </a:r>
            <a:r>
              <a:rPr lang="en-US" dirty="0"/>
              <a:t>is visible in a planar mirror amongst adults and children. </a:t>
            </a:r>
            <a:r>
              <a:rPr lang="en-US" i="1" dirty="0"/>
              <a:t>The </a:t>
            </a:r>
            <a:r>
              <a:rPr lang="en-US" i="1" dirty="0" smtClean="0"/>
              <a:t>European Journal </a:t>
            </a:r>
            <a:r>
              <a:rPr lang="en-US" i="1" dirty="0"/>
              <a:t>of Cognitive Psychology</a:t>
            </a:r>
            <a:r>
              <a:rPr lang="en-US" dirty="0"/>
              <a:t>, 22, 516 - 528.</a:t>
            </a:r>
            <a:r>
              <a:rPr lang="en-US" dirty="0" smtClean="0"/>
              <a:t> </a:t>
            </a:r>
            <a:br>
              <a:rPr lang="en-US" dirty="0" smtClean="0"/>
            </a:br>
            <a:r>
              <a:rPr lang="en-US" dirty="0" smtClean="0"/>
              <a:t/>
            </a:r>
            <a:br>
              <a:rPr lang="en-US" dirty="0" smtClean="0"/>
            </a:br>
            <a:r>
              <a:rPr lang="en-US" dirty="0" smtClean="0"/>
              <a:t>- </a:t>
            </a:r>
            <a:r>
              <a:rPr lang="en-US" dirty="0"/>
              <a:t>Bianchi, I. (2009). Le </a:t>
            </a:r>
            <a:r>
              <a:rPr lang="en-US" dirty="0" err="1" smtClean="0"/>
              <a:t>forme</a:t>
            </a:r>
            <a:r>
              <a:rPr lang="en-US" dirty="0" smtClean="0"/>
              <a:t> </a:t>
            </a:r>
            <a:r>
              <a:rPr lang="en-US" dirty="0" err="1" smtClean="0"/>
              <a:t>dell’esperienza</a:t>
            </a:r>
            <a:r>
              <a:rPr lang="en-US" dirty="0" smtClean="0"/>
              <a:t> </a:t>
            </a:r>
            <a:r>
              <a:rPr lang="en-US" dirty="0" err="1"/>
              <a:t>diretta</a:t>
            </a:r>
            <a:r>
              <a:rPr lang="en-US" dirty="0"/>
              <a:t>. In: A: </a:t>
            </a:r>
            <a:r>
              <a:rPr lang="en-US" dirty="0" err="1"/>
              <a:t>Zuczkowski</a:t>
            </a:r>
            <a:r>
              <a:rPr lang="en-US" dirty="0"/>
              <a:t> &amp; I. Bianchi, </a:t>
            </a:r>
            <a:r>
              <a:rPr lang="en-US" i="1" dirty="0" err="1"/>
              <a:t>L’analisi</a:t>
            </a:r>
            <a:r>
              <a:rPr lang="en-US" i="1" dirty="0"/>
              <a:t> </a:t>
            </a:r>
            <a:r>
              <a:rPr lang="en-US" i="1" dirty="0" err="1" smtClean="0"/>
              <a:t>qualitativa</a:t>
            </a:r>
            <a:r>
              <a:rPr lang="en-US" i="1" dirty="0" smtClean="0"/>
              <a:t> </a:t>
            </a:r>
            <a:r>
              <a:rPr lang="en-US" i="1" dirty="0" err="1" smtClean="0"/>
              <a:t>dell’esperienza</a:t>
            </a:r>
            <a:r>
              <a:rPr lang="en-US" i="1" dirty="0" smtClean="0"/>
              <a:t> </a:t>
            </a:r>
            <a:r>
              <a:rPr lang="en-US" i="1" dirty="0" err="1"/>
              <a:t>diretta</a:t>
            </a:r>
            <a:r>
              <a:rPr lang="en-US" i="1" dirty="0"/>
              <a:t> </a:t>
            </a:r>
            <a:r>
              <a:rPr lang="en-US" dirty="0"/>
              <a:t>(pp. 151-162). Roma: </a:t>
            </a:r>
            <a:r>
              <a:rPr lang="en-US" dirty="0" err="1"/>
              <a:t>Aracne</a:t>
            </a:r>
            <a:r>
              <a:rPr lang="en-US" dirty="0"/>
              <a:t>.</a:t>
            </a:r>
            <a:endParaRPr lang="it-IT" b="1" dirty="0"/>
          </a:p>
        </p:txBody>
      </p:sp>
      <p:sp>
        <p:nvSpPr>
          <p:cNvPr id="5" name="TextBox 4"/>
          <p:cNvSpPr txBox="1"/>
          <p:nvPr/>
        </p:nvSpPr>
        <p:spPr>
          <a:xfrm>
            <a:off x="286832" y="1257074"/>
            <a:ext cx="4421660" cy="400110"/>
          </a:xfrm>
          <a:prstGeom prst="rect">
            <a:avLst/>
          </a:prstGeom>
          <a:solidFill>
            <a:srgbClr val="CCFFCC"/>
          </a:solidFill>
        </p:spPr>
        <p:txBody>
          <a:bodyPr wrap="square" rtlCol="0">
            <a:spAutoFit/>
          </a:bodyPr>
          <a:lstStyle/>
          <a:p>
            <a:r>
              <a:rPr lang="it-IT" sz="2000" dirty="0" smtClean="0"/>
              <a:t>Premessa/cornice: Fisica ingenua</a:t>
            </a:r>
            <a:endParaRPr lang="it-IT" sz="2000" dirty="0"/>
          </a:p>
        </p:txBody>
      </p:sp>
      <p:sp>
        <p:nvSpPr>
          <p:cNvPr id="6" name="Frame 5"/>
          <p:cNvSpPr/>
          <p:nvPr/>
        </p:nvSpPr>
        <p:spPr>
          <a:xfrm>
            <a:off x="162928" y="2912035"/>
            <a:ext cx="8399968" cy="681540"/>
          </a:xfrm>
          <a:prstGeom prst="fram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8877" y="1052582"/>
            <a:ext cx="9011651" cy="359813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2989821" cy="528755"/>
          </a:xfrm>
        </p:spPr>
        <p:txBody>
          <a:bodyPr>
            <a:noAutofit/>
          </a:bodyPr>
          <a:lstStyle/>
          <a:p>
            <a:r>
              <a:rPr lang="it-IT" sz="3200" dirty="0" err="1" smtClean="0"/>
              <a:t>Introduction</a:t>
            </a:r>
            <a:r>
              <a:rPr lang="it-IT" sz="3200" dirty="0" smtClean="0"/>
              <a:t>: </a:t>
            </a:r>
            <a:endParaRPr lang="it-IT" sz="3200" dirty="0"/>
          </a:p>
        </p:txBody>
      </p:sp>
      <p:sp>
        <p:nvSpPr>
          <p:cNvPr id="3" name="Content Placeholder 2"/>
          <p:cNvSpPr>
            <a:spLocks noGrp="1"/>
          </p:cNvSpPr>
          <p:nvPr>
            <p:ph idx="1"/>
          </p:nvPr>
        </p:nvSpPr>
        <p:spPr>
          <a:xfrm>
            <a:off x="457200" y="1516081"/>
            <a:ext cx="8229600" cy="4525963"/>
          </a:xfrm>
        </p:spPr>
        <p:txBody>
          <a:bodyPr>
            <a:normAutofit/>
          </a:bodyPr>
          <a:lstStyle/>
          <a:p>
            <a:r>
              <a:rPr lang="en-US" sz="2000" dirty="0"/>
              <a:t>Research in the area of </a:t>
            </a:r>
            <a:r>
              <a:rPr lang="en-US" sz="2000" b="1" dirty="0"/>
              <a:t>naive physics </a:t>
            </a:r>
            <a:r>
              <a:rPr lang="en-US" sz="2000" dirty="0"/>
              <a:t>deals with people's beliefs about the </a:t>
            </a:r>
            <a:r>
              <a:rPr lang="en-US" sz="2000" dirty="0" smtClean="0"/>
              <a:t>physical world </a:t>
            </a:r>
            <a:r>
              <a:rPr lang="en-US" sz="2000" dirty="0"/>
              <a:t>with particular attention paid to systematic errors that people make. For example</a:t>
            </a:r>
            <a:r>
              <a:rPr lang="en-US" sz="2000" dirty="0" smtClean="0"/>
              <a:t>, many </a:t>
            </a:r>
            <a:r>
              <a:rPr lang="en-US" sz="2000" dirty="0"/>
              <a:t>people make important errors in describing the </a:t>
            </a:r>
            <a:r>
              <a:rPr lang="en-US" sz="2000" dirty="0" err="1"/>
              <a:t>behaviour</a:t>
            </a:r>
            <a:r>
              <a:rPr lang="en-US" sz="2000" dirty="0"/>
              <a:t> of projectiles, </a:t>
            </a:r>
            <a:r>
              <a:rPr lang="en-US" sz="2000" dirty="0" smtClean="0"/>
              <a:t>falling objects</a:t>
            </a:r>
            <a:r>
              <a:rPr lang="en-US" sz="2000" dirty="0"/>
              <a:t>, and the surface level of liquids (</a:t>
            </a:r>
            <a:r>
              <a:rPr lang="en-US" sz="2000" dirty="0" err="1"/>
              <a:t>eg</a:t>
            </a:r>
            <a:r>
              <a:rPr lang="en-US" sz="2000" dirty="0"/>
              <a:t> Hecht and </a:t>
            </a:r>
            <a:r>
              <a:rPr lang="en-US" sz="2000" dirty="0" err="1"/>
              <a:t>Bertamini</a:t>
            </a:r>
            <a:r>
              <a:rPr lang="en-US" sz="2000" dirty="0"/>
              <a:t> 2000; Kaiser et al 1992</a:t>
            </a:r>
            <a:r>
              <a:rPr lang="en-US" sz="2000" dirty="0" smtClean="0"/>
              <a:t>; McCloskey </a:t>
            </a:r>
            <a:r>
              <a:rPr lang="en-US" sz="2000" dirty="0"/>
              <a:t>1983; Robert and </a:t>
            </a:r>
            <a:r>
              <a:rPr lang="en-US" sz="2000" dirty="0" err="1"/>
              <a:t>Harel</a:t>
            </a:r>
            <a:r>
              <a:rPr lang="en-US" sz="2000" dirty="0"/>
              <a:t> 1996). In most studies mechanical systems have </a:t>
            </a:r>
            <a:r>
              <a:rPr lang="en-US" sz="2000" dirty="0" smtClean="0"/>
              <a:t>been investigated.</a:t>
            </a:r>
          </a:p>
          <a:p>
            <a:endParaRPr lang="en-US" sz="2000" dirty="0" smtClean="0"/>
          </a:p>
          <a:p>
            <a:r>
              <a:rPr lang="en-US" sz="2000" b="1" dirty="0" smtClean="0"/>
              <a:t>Recent </a:t>
            </a:r>
            <a:r>
              <a:rPr lang="en-US" sz="2000" b="1" dirty="0"/>
              <a:t>research has turned to the area of naive optics </a:t>
            </a:r>
            <a:r>
              <a:rPr lang="en-US" sz="2000" dirty="0"/>
              <a:t>(Cottrell </a:t>
            </a:r>
            <a:r>
              <a:rPr lang="en-US" sz="2000" dirty="0" smtClean="0"/>
              <a:t>and </a:t>
            </a:r>
            <a:r>
              <a:rPr lang="en-US" sz="2000" dirty="0" err="1" smtClean="0"/>
              <a:t>Winer</a:t>
            </a:r>
            <a:r>
              <a:rPr lang="en-US" sz="2000" dirty="0" smtClean="0"/>
              <a:t> </a:t>
            </a:r>
            <a:r>
              <a:rPr lang="en-US" sz="2000" dirty="0"/>
              <a:t>1994; </a:t>
            </a:r>
            <a:r>
              <a:rPr lang="en-US" sz="2000" dirty="0" err="1"/>
              <a:t>Winer</a:t>
            </a:r>
            <a:r>
              <a:rPr lang="en-US" sz="2000" dirty="0"/>
              <a:t> et al 1996). Of particular relevance to the present studies is work </a:t>
            </a:r>
            <a:r>
              <a:rPr lang="en-US" sz="2000" dirty="0" smtClean="0"/>
              <a:t>by </a:t>
            </a:r>
            <a:r>
              <a:rPr lang="en-US" sz="2000" dirty="0" err="1" smtClean="0"/>
              <a:t>Bertamini</a:t>
            </a:r>
            <a:r>
              <a:rPr lang="en-US" sz="2000" dirty="0" smtClean="0"/>
              <a:t> </a:t>
            </a:r>
            <a:r>
              <a:rPr lang="en-US" sz="2000" dirty="0"/>
              <a:t>and colleagues on people's understanding of the reflective properties of </a:t>
            </a:r>
            <a:r>
              <a:rPr lang="en-US" sz="2000" dirty="0" smtClean="0"/>
              <a:t>planar mirrors </a:t>
            </a:r>
            <a:r>
              <a:rPr lang="en-US" sz="2000" dirty="0"/>
              <a:t>(</a:t>
            </a:r>
            <a:r>
              <a:rPr lang="en-US" sz="2000" dirty="0" err="1"/>
              <a:t>Bertamini</a:t>
            </a:r>
            <a:r>
              <a:rPr lang="en-US" sz="2000" dirty="0"/>
              <a:t> et al 2003a, 2003b; </a:t>
            </a:r>
            <a:r>
              <a:rPr lang="en-US" sz="2000" dirty="0" err="1"/>
              <a:t>Bertamini</a:t>
            </a:r>
            <a:r>
              <a:rPr lang="en-US" sz="2000" dirty="0"/>
              <a:t> and Parks 2005; </a:t>
            </a:r>
            <a:r>
              <a:rPr lang="en-US" sz="2000" dirty="0" err="1"/>
              <a:t>Croucher</a:t>
            </a:r>
            <a:r>
              <a:rPr lang="en-US" sz="2000" dirty="0"/>
              <a:t> et al 2002</a:t>
            </a:r>
            <a:r>
              <a:rPr lang="en-US" sz="2000" dirty="0" smtClean="0"/>
              <a:t>; Hecht </a:t>
            </a:r>
            <a:r>
              <a:rPr lang="en-US" sz="2000" dirty="0"/>
              <a:t>et al 2005; Jones and </a:t>
            </a:r>
            <a:r>
              <a:rPr lang="en-US" sz="2000" dirty="0" err="1"/>
              <a:t>Bertamini</a:t>
            </a:r>
            <a:r>
              <a:rPr lang="en-US" sz="2000" dirty="0"/>
              <a:t> 2006).</a:t>
            </a:r>
            <a:endParaRPr lang="it-IT" sz="2000" dirty="0"/>
          </a:p>
        </p:txBody>
      </p:sp>
      <p:sp>
        <p:nvSpPr>
          <p:cNvPr id="5" name="TextBox 4"/>
          <p:cNvSpPr txBox="1"/>
          <p:nvPr/>
        </p:nvSpPr>
        <p:spPr>
          <a:xfrm>
            <a:off x="5320186" y="408144"/>
            <a:ext cx="3480440" cy="369332"/>
          </a:xfrm>
          <a:prstGeom prst="rect">
            <a:avLst/>
          </a:prstGeom>
          <a:solidFill>
            <a:schemeClr val="accent6">
              <a:lumMod val="60000"/>
              <a:lumOff val="40000"/>
            </a:schemeClr>
          </a:solidFill>
        </p:spPr>
        <p:txBody>
          <a:bodyPr wrap="none" rtlCol="0">
            <a:spAutoFit/>
          </a:bodyPr>
          <a:lstStyle/>
          <a:p>
            <a:r>
              <a:rPr lang="it-IT" dirty="0" smtClean="0"/>
              <a:t>Dalla </a:t>
            </a:r>
            <a:r>
              <a:rPr lang="it-IT" dirty="0" err="1" smtClean="0"/>
              <a:t>naive</a:t>
            </a:r>
            <a:r>
              <a:rPr lang="it-IT" dirty="0" smtClean="0"/>
              <a:t> </a:t>
            </a:r>
            <a:r>
              <a:rPr lang="it-IT" dirty="0" err="1" smtClean="0"/>
              <a:t>physics</a:t>
            </a:r>
            <a:r>
              <a:rPr lang="it-IT" dirty="0" smtClean="0"/>
              <a:t> alla </a:t>
            </a:r>
            <a:r>
              <a:rPr lang="it-IT" dirty="0" err="1" smtClean="0"/>
              <a:t>naive</a:t>
            </a:r>
            <a:r>
              <a:rPr lang="it-IT" dirty="0" smtClean="0"/>
              <a:t> </a:t>
            </a:r>
            <a:r>
              <a:rPr lang="it-IT" dirty="0" err="1" smtClean="0"/>
              <a:t>optics</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2989821" cy="528755"/>
          </a:xfrm>
        </p:spPr>
        <p:txBody>
          <a:bodyPr>
            <a:noAutofit/>
          </a:bodyPr>
          <a:lstStyle/>
          <a:p>
            <a:r>
              <a:rPr lang="it-IT" sz="3200" dirty="0" err="1" smtClean="0"/>
              <a:t>Introduction</a:t>
            </a:r>
            <a:r>
              <a:rPr lang="it-IT" sz="3200" dirty="0" smtClean="0"/>
              <a:t>: </a:t>
            </a:r>
            <a:endParaRPr lang="it-IT" sz="3200" dirty="0"/>
          </a:p>
        </p:txBody>
      </p:sp>
      <p:sp>
        <p:nvSpPr>
          <p:cNvPr id="3" name="Content Placeholder 2"/>
          <p:cNvSpPr>
            <a:spLocks noGrp="1"/>
          </p:cNvSpPr>
          <p:nvPr>
            <p:ph idx="1"/>
          </p:nvPr>
        </p:nvSpPr>
        <p:spPr>
          <a:xfrm>
            <a:off x="457200" y="1282837"/>
            <a:ext cx="8229600" cy="466487"/>
          </a:xfrm>
        </p:spPr>
        <p:txBody>
          <a:bodyPr>
            <a:normAutofit/>
          </a:bodyPr>
          <a:lstStyle/>
          <a:p>
            <a:pPr>
              <a:buNone/>
            </a:pPr>
            <a:r>
              <a:rPr lang="en-US" sz="2000" dirty="0" smtClean="0"/>
              <a:t>	</a:t>
            </a:r>
            <a:r>
              <a:rPr lang="en-US" sz="2000" dirty="0" err="1" smtClean="0"/>
              <a:t>Bertamini</a:t>
            </a:r>
            <a:r>
              <a:rPr lang="en-US" sz="2000" dirty="0" smtClean="0"/>
              <a:t> </a:t>
            </a:r>
            <a:r>
              <a:rPr lang="en-US" sz="2000" dirty="0"/>
              <a:t>and colleagues have reported three common </a:t>
            </a:r>
            <a:r>
              <a:rPr lang="en-US" sz="2000" dirty="0" smtClean="0"/>
              <a:t>errors…</a:t>
            </a:r>
          </a:p>
        </p:txBody>
      </p:sp>
      <p:sp>
        <p:nvSpPr>
          <p:cNvPr id="5" name="TextBox 4"/>
          <p:cNvSpPr txBox="1"/>
          <p:nvPr/>
        </p:nvSpPr>
        <p:spPr>
          <a:xfrm>
            <a:off x="5320186" y="408144"/>
            <a:ext cx="3377848" cy="369332"/>
          </a:xfrm>
          <a:prstGeom prst="rect">
            <a:avLst/>
          </a:prstGeom>
          <a:solidFill>
            <a:schemeClr val="accent6">
              <a:lumMod val="60000"/>
              <a:lumOff val="40000"/>
            </a:schemeClr>
          </a:solidFill>
        </p:spPr>
        <p:txBody>
          <a:bodyPr wrap="none" rtlCol="0">
            <a:spAutoFit/>
          </a:bodyPr>
          <a:lstStyle/>
          <a:p>
            <a:r>
              <a:rPr lang="it-IT" dirty="0" smtClean="0"/>
              <a:t>Gli errori emersi nella </a:t>
            </a:r>
            <a:r>
              <a:rPr lang="it-IT" dirty="0" err="1" smtClean="0"/>
              <a:t>naive</a:t>
            </a:r>
            <a:r>
              <a:rPr lang="it-IT" dirty="0" smtClean="0"/>
              <a:t> </a:t>
            </a:r>
            <a:r>
              <a:rPr lang="it-IT" dirty="0" err="1" smtClean="0"/>
              <a:t>optics</a:t>
            </a:r>
            <a:endParaRPr lang="it-IT" dirty="0"/>
          </a:p>
        </p:txBody>
      </p:sp>
      <p:sp>
        <p:nvSpPr>
          <p:cNvPr id="10" name="Oval 9"/>
          <p:cNvSpPr/>
          <p:nvPr/>
        </p:nvSpPr>
        <p:spPr>
          <a:xfrm>
            <a:off x="3820935" y="3239491"/>
            <a:ext cx="1499251" cy="1490163"/>
          </a:xfrm>
          <a:prstGeom prst="ellipse">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7200" dirty="0" err="1" smtClean="0"/>
              <a:t>1</a:t>
            </a:r>
            <a:endParaRPr lang="it-IT" sz="7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NEWfig2.pdf"/>
          <p:cNvPicPr>
            <a:picLocks noGrp="1" noChangeAspect="1"/>
          </p:cNvPicPr>
          <p:nvPr>
            <p:ph idx="1"/>
          </p:nvPr>
        </p:nvPicPr>
        <mc:AlternateContent>
          <mc:Choice xmlns:ma="http://schemas.microsoft.com/office/mac/drawingml/2008/main" Requires="ma">
            <p:blipFill>
              <a:blip r:embed="rId2"/>
              <a:srcRect l="-78504" r="-78504"/>
              <a:stretch>
                <a:fillRect/>
              </a:stretch>
            </p:blipFill>
          </mc:Choice>
          <mc:Fallback>
            <p:blipFill>
              <a:blip r:embed="rId3"/>
              <a:srcRect l="-78504" r="-78504"/>
              <a:stretch>
                <a:fillRect/>
              </a:stretch>
            </p:blipFill>
          </mc:Fallback>
        </mc:AlternateContent>
        <p:spPr>
          <a:xfrm>
            <a:off x="-1366284" y="0"/>
            <a:ext cx="12469964" cy="68580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2989821" cy="528755"/>
          </a:xfrm>
        </p:spPr>
        <p:txBody>
          <a:bodyPr>
            <a:noAutofit/>
          </a:bodyPr>
          <a:lstStyle/>
          <a:p>
            <a:r>
              <a:rPr lang="it-IT" sz="3200" dirty="0" err="1" smtClean="0"/>
              <a:t>Introduction</a:t>
            </a:r>
            <a:r>
              <a:rPr lang="it-IT" sz="3200" dirty="0" smtClean="0"/>
              <a:t>: </a:t>
            </a:r>
            <a:endParaRPr lang="it-IT" sz="3200" dirty="0"/>
          </a:p>
        </p:txBody>
      </p:sp>
      <p:sp>
        <p:nvSpPr>
          <p:cNvPr id="5" name="TextBox 4"/>
          <p:cNvSpPr txBox="1"/>
          <p:nvPr/>
        </p:nvSpPr>
        <p:spPr>
          <a:xfrm>
            <a:off x="5320186" y="408144"/>
            <a:ext cx="3377848" cy="369332"/>
          </a:xfrm>
          <a:prstGeom prst="rect">
            <a:avLst/>
          </a:prstGeom>
          <a:solidFill>
            <a:schemeClr val="accent6">
              <a:lumMod val="60000"/>
              <a:lumOff val="40000"/>
            </a:schemeClr>
          </a:solidFill>
        </p:spPr>
        <p:txBody>
          <a:bodyPr wrap="none" rtlCol="0">
            <a:spAutoFit/>
          </a:bodyPr>
          <a:lstStyle/>
          <a:p>
            <a:r>
              <a:rPr lang="it-IT" dirty="0" smtClean="0"/>
              <a:t>Gli errori emersi nella </a:t>
            </a:r>
            <a:r>
              <a:rPr lang="it-IT" dirty="0" err="1" smtClean="0"/>
              <a:t>naive</a:t>
            </a:r>
            <a:r>
              <a:rPr lang="it-IT" dirty="0" smtClean="0"/>
              <a:t> </a:t>
            </a:r>
            <a:r>
              <a:rPr lang="it-IT" dirty="0" err="1" smtClean="0"/>
              <a:t>optics</a:t>
            </a:r>
            <a:endParaRPr lang="it-IT" dirty="0"/>
          </a:p>
        </p:txBody>
      </p:sp>
      <p:sp>
        <p:nvSpPr>
          <p:cNvPr id="7" name="Oval 6"/>
          <p:cNvSpPr/>
          <p:nvPr/>
        </p:nvSpPr>
        <p:spPr>
          <a:xfrm>
            <a:off x="535268" y="2021443"/>
            <a:ext cx="629938" cy="647898"/>
          </a:xfrm>
          <a:prstGeom prst="ellipse">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800" dirty="0" err="1" smtClean="0"/>
              <a:t>1</a:t>
            </a:r>
            <a:endParaRPr lang="it-IT" sz="2800" dirty="0"/>
          </a:p>
        </p:txBody>
      </p:sp>
      <p:sp>
        <p:nvSpPr>
          <p:cNvPr id="8" name="TextBox 7"/>
          <p:cNvSpPr txBox="1"/>
          <p:nvPr/>
        </p:nvSpPr>
        <p:spPr>
          <a:xfrm>
            <a:off x="650607" y="3045120"/>
            <a:ext cx="8524501" cy="3447098"/>
          </a:xfrm>
          <a:prstGeom prst="rect">
            <a:avLst/>
          </a:prstGeom>
          <a:noFill/>
        </p:spPr>
        <p:txBody>
          <a:bodyPr wrap="none" rtlCol="0">
            <a:spAutoFit/>
          </a:bodyPr>
          <a:lstStyle/>
          <a:p>
            <a:r>
              <a:rPr lang="en-US" dirty="0"/>
              <a:t>if people </a:t>
            </a:r>
            <a:r>
              <a:rPr lang="en-US" dirty="0" smtClean="0"/>
              <a:t>are told </a:t>
            </a:r>
            <a:r>
              <a:rPr lang="en-US" dirty="0"/>
              <a:t>to imagine that they are approaching a mirror from the side,</a:t>
            </a:r>
            <a:r>
              <a:rPr lang="en-US" dirty="0" smtClean="0"/>
              <a:t> </a:t>
            </a:r>
            <a:br>
              <a:rPr lang="en-US" dirty="0" smtClean="0"/>
            </a:br>
            <a:r>
              <a:rPr lang="en-US" dirty="0" smtClean="0"/>
              <a:t>many </a:t>
            </a:r>
            <a:r>
              <a:rPr lang="en-US" dirty="0"/>
              <a:t>people </a:t>
            </a:r>
            <a:r>
              <a:rPr lang="en-US" dirty="0" smtClean="0"/>
              <a:t>believe that </a:t>
            </a:r>
            <a:r>
              <a:rPr lang="en-US" dirty="0"/>
              <a:t>they would see their reflection before they could actually do </a:t>
            </a:r>
            <a:r>
              <a:rPr lang="en-US" dirty="0" smtClean="0"/>
              <a:t>so</a:t>
            </a:r>
          </a:p>
          <a:p>
            <a:r>
              <a:rPr lang="en-US" dirty="0" smtClean="0"/>
              <a:t>(</a:t>
            </a:r>
            <a:r>
              <a:rPr lang="en-US" dirty="0" err="1"/>
              <a:t>Bertamini</a:t>
            </a:r>
            <a:r>
              <a:rPr lang="en-US" dirty="0"/>
              <a:t> et </a:t>
            </a:r>
            <a:r>
              <a:rPr lang="en-US" dirty="0" smtClean="0"/>
              <a:t>al 2003b</a:t>
            </a:r>
            <a:r>
              <a:rPr lang="en-US" dirty="0"/>
              <a:t>; </a:t>
            </a:r>
            <a:r>
              <a:rPr lang="en-US" dirty="0" err="1"/>
              <a:t>Croucher</a:t>
            </a:r>
            <a:r>
              <a:rPr lang="en-US" dirty="0"/>
              <a:t> et al 2002). The observer's line of sight must be</a:t>
            </a:r>
            <a:r>
              <a:rPr lang="en-US" dirty="0" smtClean="0"/>
              <a:t> </a:t>
            </a:r>
          </a:p>
          <a:p>
            <a:r>
              <a:rPr lang="en-US" dirty="0" smtClean="0"/>
              <a:t>perpendicular </a:t>
            </a:r>
            <a:r>
              <a:rPr lang="en-US" dirty="0"/>
              <a:t>to </a:t>
            </a:r>
            <a:r>
              <a:rPr lang="en-US" dirty="0" smtClean="0"/>
              <a:t>the surface </a:t>
            </a:r>
            <a:r>
              <a:rPr lang="en-US" dirty="0"/>
              <a:t>of the mirror for the reflection to be visible, so the observer</a:t>
            </a:r>
            <a:r>
              <a:rPr lang="en-US" dirty="0" smtClean="0"/>
              <a:t> </a:t>
            </a:r>
          </a:p>
          <a:p>
            <a:r>
              <a:rPr lang="en-US" dirty="0" smtClean="0"/>
              <a:t>must </a:t>
            </a:r>
            <a:r>
              <a:rPr lang="en-US" dirty="0"/>
              <a:t>at least </a:t>
            </a:r>
            <a:r>
              <a:rPr lang="en-US" dirty="0" smtClean="0"/>
              <a:t>reach the </a:t>
            </a:r>
            <a:r>
              <a:rPr lang="en-US" dirty="0"/>
              <a:t>near edge of the mirror to see his/her reflection</a:t>
            </a:r>
            <a:r>
              <a:rPr lang="en-US" dirty="0" smtClean="0"/>
              <a:t>.</a:t>
            </a:r>
          </a:p>
          <a:p>
            <a:r>
              <a:rPr lang="en-US" dirty="0" smtClean="0"/>
              <a:t>The belief that you can see your reflection before this point is </a:t>
            </a:r>
            <a:r>
              <a:rPr lang="en-US" sz="2000" b="1" dirty="0" smtClean="0">
                <a:solidFill>
                  <a:srgbClr val="0000FF"/>
                </a:solidFill>
              </a:rPr>
              <a:t>the early error.</a:t>
            </a:r>
            <a:endParaRPr lang="it-IT" sz="2000" b="1" dirty="0" smtClean="0">
              <a:solidFill>
                <a:srgbClr val="0000FF"/>
              </a:solidFill>
            </a:endParaRPr>
          </a:p>
          <a:p>
            <a:endParaRPr lang="en-US" dirty="0" smtClean="0"/>
          </a:p>
          <a:p>
            <a:endParaRPr lang="en-US" dirty="0"/>
          </a:p>
          <a:p>
            <a:r>
              <a:rPr lang="en-US" dirty="0" smtClean="0"/>
              <a:t>This </a:t>
            </a:r>
            <a:r>
              <a:rPr lang="en-US" dirty="0"/>
              <a:t>error is present for paper-and-</a:t>
            </a:r>
            <a:r>
              <a:rPr lang="en-US" dirty="0" smtClean="0"/>
              <a:t>pencil tasks</a:t>
            </a:r>
            <a:r>
              <a:rPr lang="en-US" dirty="0"/>
              <a:t>,</a:t>
            </a:r>
            <a:r>
              <a:rPr lang="en-US" dirty="0" smtClean="0"/>
              <a:t> </a:t>
            </a:r>
          </a:p>
          <a:p>
            <a:r>
              <a:rPr lang="en-US" dirty="0" smtClean="0"/>
              <a:t>for </a:t>
            </a:r>
            <a:r>
              <a:rPr lang="en-US" dirty="0"/>
              <a:t>a positioning task in a real room with a pretend mirror</a:t>
            </a:r>
            <a:r>
              <a:rPr lang="en-US" dirty="0" smtClean="0"/>
              <a:t>,</a:t>
            </a:r>
          </a:p>
          <a:p>
            <a:r>
              <a:rPr lang="en-US" dirty="0" smtClean="0"/>
              <a:t>and </a:t>
            </a:r>
            <a:r>
              <a:rPr lang="en-US" dirty="0"/>
              <a:t>for </a:t>
            </a:r>
            <a:r>
              <a:rPr lang="en-US" dirty="0" smtClean="0"/>
              <a:t>animated computer </a:t>
            </a:r>
            <a:r>
              <a:rPr lang="en-US" dirty="0"/>
              <a:t>graphic displays</a:t>
            </a:r>
            <a:r>
              <a:rPr lang="en-US" dirty="0" smtClean="0"/>
              <a:t> </a:t>
            </a:r>
          </a:p>
          <a:p>
            <a:r>
              <a:rPr lang="en-US" dirty="0" smtClean="0"/>
              <a:t>(</a:t>
            </a:r>
            <a:r>
              <a:rPr lang="en-US" dirty="0" err="1"/>
              <a:t>Bertamini</a:t>
            </a:r>
            <a:r>
              <a:rPr lang="en-US" dirty="0"/>
              <a:t> et al 2003b; </a:t>
            </a:r>
            <a:r>
              <a:rPr lang="en-US" dirty="0" err="1"/>
              <a:t>Croucher</a:t>
            </a:r>
            <a:r>
              <a:rPr lang="en-US" dirty="0"/>
              <a:t> et al 2002; Hecht et al 2005).</a:t>
            </a:r>
            <a:endParaRPr lang="it-IT" dirty="0"/>
          </a:p>
        </p:txBody>
      </p:sp>
      <p:sp>
        <p:nvSpPr>
          <p:cNvPr id="9" name="TextBox 8"/>
          <p:cNvSpPr txBox="1"/>
          <p:nvPr/>
        </p:nvSpPr>
        <p:spPr>
          <a:xfrm>
            <a:off x="1178027" y="2182011"/>
            <a:ext cx="1763123" cy="400110"/>
          </a:xfrm>
          <a:prstGeom prst="rect">
            <a:avLst/>
          </a:prstGeom>
          <a:noFill/>
        </p:spPr>
        <p:txBody>
          <a:bodyPr wrap="none" rtlCol="0">
            <a:spAutoFit/>
          </a:bodyPr>
          <a:lstStyle/>
          <a:p>
            <a:r>
              <a:rPr lang="en-US" sz="2000" b="1" dirty="0">
                <a:solidFill>
                  <a:srgbClr val="0000FF"/>
                </a:solidFill>
              </a:rPr>
              <a:t>T</a:t>
            </a:r>
            <a:r>
              <a:rPr lang="en-US" sz="2000" b="1" dirty="0" smtClean="0">
                <a:solidFill>
                  <a:srgbClr val="0000FF"/>
                </a:solidFill>
              </a:rPr>
              <a:t>he early error</a:t>
            </a:r>
            <a:endParaRPr lang="it-IT" sz="2000" b="1" dirty="0">
              <a:solidFill>
                <a:srgbClr val="0000FF"/>
              </a:solidFill>
            </a:endParaRPr>
          </a:p>
        </p:txBody>
      </p:sp>
      <p:sp>
        <p:nvSpPr>
          <p:cNvPr id="10" name="Content Placeholder 9"/>
          <p:cNvSpPr>
            <a:spLocks noGrp="1"/>
          </p:cNvSpPr>
          <p:nvPr>
            <p:ph idx="1"/>
          </p:nvPr>
        </p:nvSpPr>
        <p:spPr/>
        <p:txBody>
          <a:bodyPr/>
          <a:lstStyle/>
          <a:p>
            <a:endParaRPr lang="it-I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NEWfig3.pdf"/>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1371751" y="750270"/>
            <a:ext cx="6442359" cy="9106999"/>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2989821" cy="528755"/>
          </a:xfrm>
        </p:spPr>
        <p:txBody>
          <a:bodyPr>
            <a:noAutofit/>
          </a:bodyPr>
          <a:lstStyle/>
          <a:p>
            <a:r>
              <a:rPr lang="it-IT" sz="3200" dirty="0" err="1" smtClean="0"/>
              <a:t>Introduction</a:t>
            </a:r>
            <a:r>
              <a:rPr lang="it-IT" sz="3200" dirty="0" smtClean="0"/>
              <a:t>: </a:t>
            </a:r>
            <a:endParaRPr lang="it-IT" sz="3200" dirty="0"/>
          </a:p>
        </p:txBody>
      </p:sp>
      <p:sp>
        <p:nvSpPr>
          <p:cNvPr id="3" name="Content Placeholder 2"/>
          <p:cNvSpPr>
            <a:spLocks noGrp="1"/>
          </p:cNvSpPr>
          <p:nvPr>
            <p:ph idx="1"/>
          </p:nvPr>
        </p:nvSpPr>
        <p:spPr>
          <a:xfrm>
            <a:off x="457200" y="1282837"/>
            <a:ext cx="8229600" cy="466487"/>
          </a:xfrm>
        </p:spPr>
        <p:txBody>
          <a:bodyPr>
            <a:normAutofit/>
          </a:bodyPr>
          <a:lstStyle/>
          <a:p>
            <a:pPr>
              <a:buNone/>
            </a:pPr>
            <a:r>
              <a:rPr lang="en-US" sz="2000" dirty="0" smtClean="0"/>
              <a:t>	</a:t>
            </a:r>
            <a:r>
              <a:rPr lang="en-US" sz="2000" dirty="0" err="1" smtClean="0"/>
              <a:t>Bertamini</a:t>
            </a:r>
            <a:r>
              <a:rPr lang="en-US" sz="2000" dirty="0" smtClean="0"/>
              <a:t> </a:t>
            </a:r>
            <a:r>
              <a:rPr lang="en-US" sz="2000" dirty="0"/>
              <a:t>and colleagues have reported three common </a:t>
            </a:r>
            <a:r>
              <a:rPr lang="en-US" sz="2000" dirty="0" smtClean="0"/>
              <a:t>errors…</a:t>
            </a:r>
          </a:p>
        </p:txBody>
      </p:sp>
      <p:sp>
        <p:nvSpPr>
          <p:cNvPr id="5" name="TextBox 4"/>
          <p:cNvSpPr txBox="1"/>
          <p:nvPr/>
        </p:nvSpPr>
        <p:spPr>
          <a:xfrm>
            <a:off x="5320186" y="408144"/>
            <a:ext cx="3377848" cy="369332"/>
          </a:xfrm>
          <a:prstGeom prst="rect">
            <a:avLst/>
          </a:prstGeom>
          <a:solidFill>
            <a:schemeClr val="accent6">
              <a:lumMod val="60000"/>
              <a:lumOff val="40000"/>
            </a:schemeClr>
          </a:solidFill>
        </p:spPr>
        <p:txBody>
          <a:bodyPr wrap="none" rtlCol="0">
            <a:spAutoFit/>
          </a:bodyPr>
          <a:lstStyle/>
          <a:p>
            <a:r>
              <a:rPr lang="it-IT" dirty="0" smtClean="0"/>
              <a:t>Gli errori emersi nella </a:t>
            </a:r>
            <a:r>
              <a:rPr lang="it-IT" dirty="0" err="1" smtClean="0"/>
              <a:t>naive</a:t>
            </a:r>
            <a:r>
              <a:rPr lang="it-IT" dirty="0" smtClean="0"/>
              <a:t> </a:t>
            </a:r>
            <a:r>
              <a:rPr lang="it-IT" dirty="0" err="1" smtClean="0"/>
              <a:t>optics</a:t>
            </a:r>
            <a:endParaRPr lang="it-IT" dirty="0"/>
          </a:p>
        </p:txBody>
      </p:sp>
      <p:sp>
        <p:nvSpPr>
          <p:cNvPr id="10" name="Oval 9"/>
          <p:cNvSpPr/>
          <p:nvPr/>
        </p:nvSpPr>
        <p:spPr>
          <a:xfrm>
            <a:off x="3820935" y="3239491"/>
            <a:ext cx="1499251" cy="1490163"/>
          </a:xfrm>
          <a:prstGeom prst="ellipse">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7200" dirty="0" err="1" smtClean="0"/>
              <a:t>2</a:t>
            </a:r>
            <a:endParaRPr lang="it-IT" sz="7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16394" y="1891862"/>
            <a:ext cx="7482555" cy="325940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2989821" cy="528755"/>
          </a:xfrm>
        </p:spPr>
        <p:txBody>
          <a:bodyPr>
            <a:noAutofit/>
          </a:bodyPr>
          <a:lstStyle/>
          <a:p>
            <a:r>
              <a:rPr lang="it-IT" sz="3200" dirty="0" err="1" smtClean="0"/>
              <a:t>Introduction</a:t>
            </a:r>
            <a:r>
              <a:rPr lang="it-IT" sz="3200" dirty="0" smtClean="0"/>
              <a:t>: </a:t>
            </a:r>
            <a:endParaRPr lang="it-IT" sz="3200" dirty="0"/>
          </a:p>
        </p:txBody>
      </p:sp>
      <p:sp>
        <p:nvSpPr>
          <p:cNvPr id="5" name="TextBox 4"/>
          <p:cNvSpPr txBox="1"/>
          <p:nvPr/>
        </p:nvSpPr>
        <p:spPr>
          <a:xfrm>
            <a:off x="5320186" y="408144"/>
            <a:ext cx="3377848" cy="369332"/>
          </a:xfrm>
          <a:prstGeom prst="rect">
            <a:avLst/>
          </a:prstGeom>
          <a:solidFill>
            <a:schemeClr val="accent6">
              <a:lumMod val="60000"/>
              <a:lumOff val="40000"/>
            </a:schemeClr>
          </a:solidFill>
        </p:spPr>
        <p:txBody>
          <a:bodyPr wrap="none" rtlCol="0">
            <a:spAutoFit/>
          </a:bodyPr>
          <a:lstStyle/>
          <a:p>
            <a:r>
              <a:rPr lang="it-IT" dirty="0" smtClean="0"/>
              <a:t>Gli errori emersi nella </a:t>
            </a:r>
            <a:r>
              <a:rPr lang="it-IT" dirty="0" err="1" smtClean="0"/>
              <a:t>naive</a:t>
            </a:r>
            <a:r>
              <a:rPr lang="it-IT" dirty="0" smtClean="0"/>
              <a:t> </a:t>
            </a:r>
            <a:r>
              <a:rPr lang="it-IT" dirty="0" err="1" smtClean="0"/>
              <a:t>optics</a:t>
            </a:r>
            <a:endParaRPr lang="it-IT" dirty="0"/>
          </a:p>
        </p:txBody>
      </p:sp>
      <p:sp>
        <p:nvSpPr>
          <p:cNvPr id="7" name="Oval 6"/>
          <p:cNvSpPr/>
          <p:nvPr/>
        </p:nvSpPr>
        <p:spPr>
          <a:xfrm>
            <a:off x="535268" y="2021443"/>
            <a:ext cx="629938" cy="647898"/>
          </a:xfrm>
          <a:prstGeom prst="ellipse">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800" dirty="0" err="1" smtClean="0"/>
              <a:t>2</a:t>
            </a:r>
            <a:endParaRPr lang="it-IT" sz="2800" dirty="0"/>
          </a:p>
        </p:txBody>
      </p:sp>
      <p:sp>
        <p:nvSpPr>
          <p:cNvPr id="8" name="TextBox 7"/>
          <p:cNvSpPr txBox="1"/>
          <p:nvPr/>
        </p:nvSpPr>
        <p:spPr>
          <a:xfrm>
            <a:off x="650607" y="2876667"/>
            <a:ext cx="8493393" cy="1754327"/>
          </a:xfrm>
          <a:prstGeom prst="rect">
            <a:avLst/>
          </a:prstGeom>
          <a:noFill/>
        </p:spPr>
        <p:txBody>
          <a:bodyPr wrap="square" rtlCol="0">
            <a:spAutoFit/>
          </a:bodyPr>
          <a:lstStyle/>
          <a:p>
            <a:r>
              <a:rPr lang="en-US" dirty="0" err="1"/>
              <a:t>Bertamini</a:t>
            </a:r>
            <a:r>
              <a:rPr lang="en-US" dirty="0"/>
              <a:t> and Parks (2005) confirmed earlier informal reports (</a:t>
            </a:r>
            <a:r>
              <a:rPr lang="en-US" dirty="0" err="1"/>
              <a:t>eg</a:t>
            </a:r>
            <a:r>
              <a:rPr lang="en-US" dirty="0"/>
              <a:t> </a:t>
            </a:r>
            <a:r>
              <a:rPr lang="en-US" dirty="0" err="1"/>
              <a:t>Gombrich</a:t>
            </a:r>
            <a:endParaRPr lang="en-US" dirty="0"/>
          </a:p>
          <a:p>
            <a:r>
              <a:rPr lang="en-US" dirty="0"/>
              <a:t>1960; Gregory 1997) that people markedly overestimated what size the reflection of their</a:t>
            </a:r>
          </a:p>
          <a:p>
            <a:r>
              <a:rPr lang="en-US" dirty="0"/>
              <a:t>face would be as they looked at it on the surface of a mirror. In fact, the reflection is</a:t>
            </a:r>
          </a:p>
          <a:p>
            <a:r>
              <a:rPr lang="en-US" dirty="0"/>
              <a:t>exactly half the width (and half the height, so quarter the area) of the observer's actual</a:t>
            </a:r>
            <a:endParaRPr lang="en-US" dirty="0" smtClean="0"/>
          </a:p>
          <a:p>
            <a:r>
              <a:rPr lang="en-US" dirty="0" smtClean="0"/>
              <a:t>Face - see </a:t>
            </a:r>
            <a:r>
              <a:rPr lang="en-US" dirty="0"/>
              <a:t>figure 1. However, most people estimate the reflection to be around the same</a:t>
            </a:r>
          </a:p>
          <a:p>
            <a:r>
              <a:rPr lang="en-US" dirty="0"/>
              <a:t>size as their actual face. This is the size overestimation error.</a:t>
            </a:r>
            <a:endParaRPr lang="it-IT" dirty="0"/>
          </a:p>
        </p:txBody>
      </p:sp>
      <p:sp>
        <p:nvSpPr>
          <p:cNvPr id="9" name="TextBox 8"/>
          <p:cNvSpPr txBox="1"/>
          <p:nvPr/>
        </p:nvSpPr>
        <p:spPr>
          <a:xfrm>
            <a:off x="1178027" y="2182011"/>
            <a:ext cx="3295619" cy="400110"/>
          </a:xfrm>
          <a:prstGeom prst="rect">
            <a:avLst/>
          </a:prstGeom>
          <a:noFill/>
        </p:spPr>
        <p:txBody>
          <a:bodyPr wrap="none" rtlCol="0">
            <a:spAutoFit/>
          </a:bodyPr>
          <a:lstStyle/>
          <a:p>
            <a:r>
              <a:rPr lang="en-US" sz="2000" b="1" dirty="0" smtClean="0">
                <a:solidFill>
                  <a:srgbClr val="0000FF"/>
                </a:solidFill>
              </a:rPr>
              <a:t>The size overestimation error</a:t>
            </a:r>
            <a:endParaRPr lang="it-IT" sz="2000" b="1" dirty="0">
              <a:solidFill>
                <a:srgbClr val="0000FF"/>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2989821" cy="528755"/>
          </a:xfrm>
        </p:spPr>
        <p:txBody>
          <a:bodyPr>
            <a:noAutofit/>
          </a:bodyPr>
          <a:lstStyle/>
          <a:p>
            <a:r>
              <a:rPr lang="it-IT" sz="3200" dirty="0" err="1" smtClean="0"/>
              <a:t>Introduction</a:t>
            </a:r>
            <a:r>
              <a:rPr lang="it-IT" sz="3200" dirty="0" smtClean="0"/>
              <a:t>: </a:t>
            </a:r>
            <a:endParaRPr lang="it-IT" sz="3200" dirty="0"/>
          </a:p>
        </p:txBody>
      </p:sp>
      <p:sp>
        <p:nvSpPr>
          <p:cNvPr id="3" name="Content Placeholder 2"/>
          <p:cNvSpPr>
            <a:spLocks noGrp="1"/>
          </p:cNvSpPr>
          <p:nvPr>
            <p:ph idx="1"/>
          </p:nvPr>
        </p:nvSpPr>
        <p:spPr>
          <a:xfrm>
            <a:off x="457200" y="1282837"/>
            <a:ext cx="8229600" cy="466487"/>
          </a:xfrm>
        </p:spPr>
        <p:txBody>
          <a:bodyPr>
            <a:normAutofit/>
          </a:bodyPr>
          <a:lstStyle/>
          <a:p>
            <a:pPr>
              <a:buNone/>
            </a:pPr>
            <a:r>
              <a:rPr lang="en-US" sz="2000" dirty="0" smtClean="0"/>
              <a:t>	</a:t>
            </a:r>
            <a:r>
              <a:rPr lang="en-US" sz="2000" dirty="0" err="1" smtClean="0"/>
              <a:t>Bertamini</a:t>
            </a:r>
            <a:r>
              <a:rPr lang="en-US" sz="2000" dirty="0" smtClean="0"/>
              <a:t> </a:t>
            </a:r>
            <a:r>
              <a:rPr lang="en-US" sz="2000" dirty="0"/>
              <a:t>and colleagues have reported three common </a:t>
            </a:r>
            <a:r>
              <a:rPr lang="en-US" sz="2000" dirty="0" smtClean="0"/>
              <a:t>errors…</a:t>
            </a:r>
          </a:p>
        </p:txBody>
      </p:sp>
      <p:sp>
        <p:nvSpPr>
          <p:cNvPr id="5" name="TextBox 4"/>
          <p:cNvSpPr txBox="1"/>
          <p:nvPr/>
        </p:nvSpPr>
        <p:spPr>
          <a:xfrm>
            <a:off x="5320186" y="408144"/>
            <a:ext cx="3377848" cy="369332"/>
          </a:xfrm>
          <a:prstGeom prst="rect">
            <a:avLst/>
          </a:prstGeom>
          <a:solidFill>
            <a:schemeClr val="accent6">
              <a:lumMod val="60000"/>
              <a:lumOff val="40000"/>
            </a:schemeClr>
          </a:solidFill>
        </p:spPr>
        <p:txBody>
          <a:bodyPr wrap="none" rtlCol="0">
            <a:spAutoFit/>
          </a:bodyPr>
          <a:lstStyle/>
          <a:p>
            <a:r>
              <a:rPr lang="it-IT" dirty="0" smtClean="0"/>
              <a:t>Gli errori emersi nella </a:t>
            </a:r>
            <a:r>
              <a:rPr lang="it-IT" dirty="0" err="1" smtClean="0"/>
              <a:t>naive</a:t>
            </a:r>
            <a:r>
              <a:rPr lang="it-IT" dirty="0" smtClean="0"/>
              <a:t> </a:t>
            </a:r>
            <a:r>
              <a:rPr lang="it-IT" dirty="0" err="1" smtClean="0"/>
              <a:t>optics</a:t>
            </a:r>
            <a:endParaRPr lang="it-IT" dirty="0"/>
          </a:p>
        </p:txBody>
      </p:sp>
      <p:sp>
        <p:nvSpPr>
          <p:cNvPr id="10" name="Oval 9"/>
          <p:cNvSpPr/>
          <p:nvPr/>
        </p:nvSpPr>
        <p:spPr>
          <a:xfrm>
            <a:off x="3820935" y="3239491"/>
            <a:ext cx="1499251" cy="1490163"/>
          </a:xfrm>
          <a:prstGeom prst="ellipse">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7200" dirty="0" err="1"/>
              <a:t>3</a:t>
            </a:r>
            <a:endParaRPr lang="it-IT" sz="7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327876"/>
            <a:ext cx="8747588" cy="3805597"/>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0624" y="1524334"/>
            <a:ext cx="8794219" cy="394532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6336" y="1214521"/>
            <a:ext cx="8897352" cy="4130264"/>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94690" y="0"/>
            <a:ext cx="7228703" cy="6858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53757" y="121930"/>
            <a:ext cx="5686507" cy="4745802"/>
          </a:xfrm>
          <a:prstGeom prst="rect">
            <a:avLst/>
          </a:prstGeom>
        </p:spPr>
      </p:pic>
      <p:pic>
        <p:nvPicPr>
          <p:cNvPr id="5" name="Picture 4"/>
          <p:cNvPicPr>
            <a:picLocks noChangeAspect="1"/>
          </p:cNvPicPr>
          <p:nvPr/>
        </p:nvPicPr>
        <p:blipFill>
          <a:blip r:embed="rId3"/>
          <a:stretch>
            <a:fillRect/>
          </a:stretch>
        </p:blipFill>
        <p:spPr>
          <a:xfrm>
            <a:off x="1155700" y="5023228"/>
            <a:ext cx="6502400" cy="17272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2989821" cy="528755"/>
          </a:xfrm>
        </p:spPr>
        <p:txBody>
          <a:bodyPr>
            <a:noAutofit/>
          </a:bodyPr>
          <a:lstStyle/>
          <a:p>
            <a:r>
              <a:rPr lang="it-IT" sz="3200" dirty="0" err="1" smtClean="0"/>
              <a:t>Introduction</a:t>
            </a:r>
            <a:r>
              <a:rPr lang="it-IT" sz="3200" dirty="0" smtClean="0"/>
              <a:t>: </a:t>
            </a:r>
            <a:endParaRPr lang="it-IT" sz="3200" dirty="0"/>
          </a:p>
        </p:txBody>
      </p:sp>
      <p:sp>
        <p:nvSpPr>
          <p:cNvPr id="5" name="TextBox 4"/>
          <p:cNvSpPr txBox="1"/>
          <p:nvPr/>
        </p:nvSpPr>
        <p:spPr>
          <a:xfrm>
            <a:off x="5320186" y="408144"/>
            <a:ext cx="3377848" cy="369332"/>
          </a:xfrm>
          <a:prstGeom prst="rect">
            <a:avLst/>
          </a:prstGeom>
          <a:solidFill>
            <a:schemeClr val="accent6">
              <a:lumMod val="60000"/>
              <a:lumOff val="40000"/>
            </a:schemeClr>
          </a:solidFill>
        </p:spPr>
        <p:txBody>
          <a:bodyPr wrap="none" rtlCol="0">
            <a:spAutoFit/>
          </a:bodyPr>
          <a:lstStyle/>
          <a:p>
            <a:r>
              <a:rPr lang="it-IT" dirty="0" smtClean="0"/>
              <a:t>Gli errori emersi nella </a:t>
            </a:r>
            <a:r>
              <a:rPr lang="it-IT" dirty="0" err="1" smtClean="0"/>
              <a:t>naive</a:t>
            </a:r>
            <a:r>
              <a:rPr lang="it-IT" dirty="0" smtClean="0"/>
              <a:t> </a:t>
            </a:r>
            <a:r>
              <a:rPr lang="it-IT" dirty="0" err="1" smtClean="0"/>
              <a:t>optics</a:t>
            </a:r>
            <a:endParaRPr lang="it-IT" dirty="0"/>
          </a:p>
        </p:txBody>
      </p:sp>
      <p:sp>
        <p:nvSpPr>
          <p:cNvPr id="7" name="Oval 6"/>
          <p:cNvSpPr/>
          <p:nvPr/>
        </p:nvSpPr>
        <p:spPr>
          <a:xfrm>
            <a:off x="535268" y="2021443"/>
            <a:ext cx="629938" cy="647898"/>
          </a:xfrm>
          <a:prstGeom prst="ellipse">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800" dirty="0" err="1"/>
              <a:t>3</a:t>
            </a:r>
            <a:endParaRPr lang="it-IT" sz="2800" dirty="0"/>
          </a:p>
        </p:txBody>
      </p:sp>
      <p:sp>
        <p:nvSpPr>
          <p:cNvPr id="8" name="TextBox 7"/>
          <p:cNvSpPr txBox="1"/>
          <p:nvPr/>
        </p:nvSpPr>
        <p:spPr>
          <a:xfrm>
            <a:off x="650607" y="2876667"/>
            <a:ext cx="8493393" cy="646331"/>
          </a:xfrm>
          <a:prstGeom prst="rect">
            <a:avLst/>
          </a:prstGeom>
          <a:noFill/>
        </p:spPr>
        <p:txBody>
          <a:bodyPr wrap="square" rtlCol="0">
            <a:spAutoFit/>
          </a:bodyPr>
          <a:lstStyle/>
          <a:p>
            <a:r>
              <a:rPr lang="en-US" dirty="0" err="1"/>
              <a:t>Bertamini</a:t>
            </a:r>
            <a:r>
              <a:rPr lang="en-US" dirty="0"/>
              <a:t> and Parks (2005) found that most people believed that their</a:t>
            </a:r>
          </a:p>
          <a:p>
            <a:r>
              <a:rPr lang="en-US" dirty="0"/>
              <a:t>reflection in the mirror would appear smaller as they moved farther from the mirror.</a:t>
            </a:r>
            <a:endParaRPr lang="it-IT" dirty="0"/>
          </a:p>
        </p:txBody>
      </p:sp>
      <p:sp>
        <p:nvSpPr>
          <p:cNvPr id="9" name="TextBox 8"/>
          <p:cNvSpPr txBox="1"/>
          <p:nvPr/>
        </p:nvSpPr>
        <p:spPr>
          <a:xfrm>
            <a:off x="1178027" y="2182011"/>
            <a:ext cx="2121093" cy="400110"/>
          </a:xfrm>
          <a:prstGeom prst="rect">
            <a:avLst/>
          </a:prstGeom>
          <a:noFill/>
        </p:spPr>
        <p:txBody>
          <a:bodyPr wrap="none" rtlCol="0">
            <a:spAutoFit/>
          </a:bodyPr>
          <a:lstStyle/>
          <a:p>
            <a:r>
              <a:rPr lang="en-US" sz="2000" b="1" dirty="0" smtClean="0">
                <a:solidFill>
                  <a:srgbClr val="0000FF"/>
                </a:solidFill>
              </a:rPr>
              <a:t>The distance error</a:t>
            </a:r>
            <a:endParaRPr lang="it-IT" sz="2000" b="1" dirty="0">
              <a:solidFill>
                <a:srgbClr val="0000FF"/>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a:t>These three errors are large and directional, so they are unlikely to be due </a:t>
            </a:r>
            <a:r>
              <a:rPr lang="en-US" sz="2400" dirty="0" smtClean="0"/>
              <a:t>merely to </a:t>
            </a:r>
            <a:r>
              <a:rPr lang="en-US" sz="2400" dirty="0"/>
              <a:t>a difficulty in responding accurately.</a:t>
            </a:r>
            <a:r>
              <a:rPr lang="en-US" sz="2400" dirty="0" smtClean="0"/>
              <a:t> </a:t>
            </a:r>
          </a:p>
          <a:p>
            <a:endParaRPr lang="en-US" sz="2400" dirty="0" smtClean="0"/>
          </a:p>
          <a:p>
            <a:r>
              <a:rPr lang="en-US" sz="2400" dirty="0" smtClean="0"/>
              <a:t>However</a:t>
            </a:r>
            <a:r>
              <a:rPr lang="en-US" sz="2400" dirty="0"/>
              <a:t>, </a:t>
            </a:r>
            <a:r>
              <a:rPr lang="en-US" sz="2400" dirty="0" err="1"/>
              <a:t>Bertamini</a:t>
            </a:r>
            <a:r>
              <a:rPr lang="en-US" sz="2400" dirty="0"/>
              <a:t> and colleagues did not </a:t>
            </a:r>
            <a:r>
              <a:rPr lang="en-US" sz="2400" dirty="0" smtClean="0"/>
              <a:t>test whether </a:t>
            </a:r>
            <a:r>
              <a:rPr lang="en-US" sz="2400" dirty="0"/>
              <a:t>people would continue to produce these errors when they could see </a:t>
            </a:r>
            <a:r>
              <a:rPr lang="en-US" sz="2400" dirty="0" smtClean="0"/>
              <a:t>their reflection </a:t>
            </a:r>
            <a:r>
              <a:rPr lang="en-US" sz="2400" dirty="0"/>
              <a:t>in a real mirror. It is important to establish this to understand the nature </a:t>
            </a:r>
            <a:r>
              <a:rPr lang="en-US" sz="2400" dirty="0" smtClean="0"/>
              <a:t>of these </a:t>
            </a:r>
            <a:r>
              <a:rPr lang="en-US" sz="2400" dirty="0"/>
              <a:t>errors. This is the aim of the current studies.</a:t>
            </a:r>
            <a:endParaRPr lang="it-IT" sz="2400" dirty="0"/>
          </a:p>
        </p:txBody>
      </p:sp>
      <p:sp>
        <p:nvSpPr>
          <p:cNvPr id="4" name="Title 1"/>
          <p:cNvSpPr>
            <a:spLocks noGrp="1"/>
          </p:cNvSpPr>
          <p:nvPr>
            <p:ph type="title"/>
          </p:nvPr>
        </p:nvSpPr>
        <p:spPr>
          <a:xfrm>
            <a:off x="457200" y="274637"/>
            <a:ext cx="2989821" cy="528755"/>
          </a:xfrm>
        </p:spPr>
        <p:txBody>
          <a:bodyPr>
            <a:noAutofit/>
          </a:bodyPr>
          <a:lstStyle/>
          <a:p>
            <a:r>
              <a:rPr lang="it-IT" sz="3200" dirty="0" err="1" smtClean="0"/>
              <a:t>Introduction</a:t>
            </a:r>
            <a:r>
              <a:rPr lang="it-IT" sz="3200" dirty="0" smtClean="0"/>
              <a:t>: </a:t>
            </a:r>
            <a:endParaRPr lang="it-IT" sz="3200" dirty="0"/>
          </a:p>
        </p:txBody>
      </p:sp>
      <p:sp>
        <p:nvSpPr>
          <p:cNvPr id="5" name="TextBox 4"/>
          <p:cNvSpPr txBox="1"/>
          <p:nvPr/>
        </p:nvSpPr>
        <p:spPr>
          <a:xfrm>
            <a:off x="6334721" y="434060"/>
            <a:ext cx="2029071" cy="369332"/>
          </a:xfrm>
          <a:prstGeom prst="rect">
            <a:avLst/>
          </a:prstGeom>
          <a:solidFill>
            <a:schemeClr val="accent6">
              <a:lumMod val="60000"/>
              <a:lumOff val="40000"/>
            </a:schemeClr>
          </a:solidFill>
        </p:spPr>
        <p:txBody>
          <a:bodyPr wrap="none" rtlCol="0">
            <a:spAutoFit/>
          </a:bodyPr>
          <a:lstStyle/>
          <a:p>
            <a:r>
              <a:rPr lang="it-IT" dirty="0" smtClean="0"/>
              <a:t>Obiettivo del lavoro</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48714"/>
            <a:ext cx="8229600" cy="1143000"/>
          </a:xfrm>
        </p:spPr>
        <p:txBody>
          <a:bodyPr/>
          <a:lstStyle/>
          <a:p>
            <a:r>
              <a:rPr lang="it-IT" dirty="0" smtClean="0"/>
              <a:t>Quali sono le fonti dell’errore?</a:t>
            </a: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89028" y="371748"/>
            <a:ext cx="8229600" cy="771251"/>
          </a:xfrm>
          <a:solidFill>
            <a:schemeClr val="accent6"/>
          </a:solidFill>
        </p:spPr>
        <p:txBody>
          <a:bodyPr>
            <a:normAutofit/>
          </a:bodyPr>
          <a:lstStyle/>
          <a:p>
            <a:r>
              <a:rPr lang="it-IT" sz="2800" b="1" dirty="0" smtClean="0">
                <a:solidFill>
                  <a:schemeClr val="accent5">
                    <a:lumMod val="75000"/>
                  </a:schemeClr>
                </a:solidFill>
                <a:effectLst>
                  <a:outerShdw blurRad="50800" dist="38100" dir="2700000" algn="tl" rotWithShape="0">
                    <a:schemeClr val="bg1">
                      <a:alpha val="77000"/>
                    </a:schemeClr>
                  </a:outerShdw>
                </a:effectLst>
              </a:rPr>
              <a:t>HP </a:t>
            </a:r>
            <a:r>
              <a:rPr lang="it-IT" sz="2800" b="1" dirty="0" err="1" smtClean="0">
                <a:solidFill>
                  <a:schemeClr val="accent5">
                    <a:lumMod val="75000"/>
                  </a:schemeClr>
                </a:solidFill>
                <a:effectLst>
                  <a:outerShdw blurRad="50800" dist="38100" dir="2700000" algn="tl" rotWithShape="0">
                    <a:schemeClr val="bg1">
                      <a:alpha val="77000"/>
                    </a:schemeClr>
                  </a:outerShdw>
                </a:effectLst>
              </a:rPr>
              <a:t>1</a:t>
            </a:r>
            <a:r>
              <a:rPr lang="it-IT" sz="2800" b="1" dirty="0" smtClean="0">
                <a:solidFill>
                  <a:schemeClr val="accent5">
                    <a:lumMod val="75000"/>
                  </a:schemeClr>
                </a:solidFill>
                <a:effectLst>
                  <a:outerShdw blurRad="50800" dist="38100" dir="2700000" algn="tl" rotWithShape="0">
                    <a:schemeClr val="bg1">
                      <a:alpha val="77000"/>
                    </a:schemeClr>
                  </a:outerShdw>
                </a:effectLst>
              </a:rPr>
              <a:t>) Ricordo errato di percezioni corrette</a:t>
            </a:r>
            <a:endParaRPr lang="it-IT" sz="2800" dirty="0">
              <a:solidFill>
                <a:srgbClr val="0000FF"/>
              </a:solidFill>
              <a:effectLst>
                <a:outerShdw blurRad="50800" dist="38100" dir="2700000" algn="tl" rotWithShape="0">
                  <a:schemeClr val="bg1">
                    <a:alpha val="77000"/>
                  </a:schemeClr>
                </a:outerShdw>
              </a:effectLst>
            </a:endParaRPr>
          </a:p>
        </p:txBody>
      </p:sp>
      <p:sp>
        <p:nvSpPr>
          <p:cNvPr id="4" name="Rectangle 3"/>
          <p:cNvSpPr/>
          <p:nvPr/>
        </p:nvSpPr>
        <p:spPr>
          <a:xfrm>
            <a:off x="457200" y="2241727"/>
            <a:ext cx="7953012" cy="2554545"/>
          </a:xfrm>
          <a:prstGeom prst="rect">
            <a:avLst/>
          </a:prstGeom>
        </p:spPr>
        <p:txBody>
          <a:bodyPr wrap="square">
            <a:spAutoFit/>
          </a:bodyPr>
          <a:lstStyle/>
          <a:p>
            <a:r>
              <a:rPr lang="en-US" sz="2000" dirty="0" smtClean="0"/>
              <a:t>One reason for people's errors in understanding the properties of the physical world may be that people acquire and maintain incorrect beliefs despite having real-world opportunities to correct their misunderstanding. </a:t>
            </a:r>
            <a:r>
              <a:rPr lang="en-US" sz="2000" dirty="0" smtClean="0">
                <a:solidFill>
                  <a:srgbClr val="FF0000"/>
                </a:solidFill>
              </a:rPr>
              <a:t>The information tested may be readily available in everyday life but the correct response is not remembered.</a:t>
            </a:r>
            <a:r>
              <a:rPr lang="en-US" sz="2000" dirty="0" smtClean="0"/>
              <a:t> </a:t>
            </a:r>
            <a:r>
              <a:rPr lang="en-US" sz="2000" b="1" dirty="0" smtClean="0"/>
              <a:t>If this is the case, then providing people with rich, perceptual information whilst they do a task should improve their ability to discriminate natural from incorrect, unnatural situations.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464654" y="635072"/>
            <a:ext cx="7992046" cy="5632311"/>
          </a:xfrm>
          <a:prstGeom prst="rect">
            <a:avLst/>
          </a:prstGeom>
        </p:spPr>
        <p:txBody>
          <a:bodyPr wrap="square">
            <a:spAutoFit/>
          </a:bodyPr>
          <a:lstStyle/>
          <a:p>
            <a:r>
              <a:rPr lang="en-US" sz="2000" dirty="0" smtClean="0"/>
              <a:t>The pattern of some of the errors reported in the </a:t>
            </a:r>
            <a:r>
              <a:rPr lang="en-US" sz="2000" b="1" dirty="0" smtClean="0"/>
              <a:t>naive physics </a:t>
            </a:r>
            <a:r>
              <a:rPr lang="en-US" sz="2000" dirty="0" smtClean="0"/>
              <a:t>literature is consistent with this account. </a:t>
            </a:r>
          </a:p>
          <a:p>
            <a:r>
              <a:rPr lang="en-US" sz="2000" dirty="0" smtClean="0"/>
              <a:t>For example, when people made judgments about the movement of pendulums or objects free-falling from </a:t>
            </a:r>
            <a:r>
              <a:rPr lang="en-US" sz="2000" dirty="0" err="1" smtClean="0"/>
              <a:t>aeroplanes</a:t>
            </a:r>
            <a:r>
              <a:rPr lang="en-US" sz="2000" dirty="0" smtClean="0"/>
              <a:t> (Kaiser et al 1992), or the trajectory of balls (Kaiser et al 1985), animation improved performance relative to static depictions of alternatives. </a:t>
            </a:r>
          </a:p>
          <a:p>
            <a:endParaRPr lang="en-US" sz="2000" dirty="0" smtClean="0"/>
          </a:p>
          <a:p>
            <a:r>
              <a:rPr lang="en-US" sz="2000" b="1" dirty="0" smtClean="0"/>
              <a:t>With mirrors</a:t>
            </a:r>
            <a:r>
              <a:rPr lang="en-US" sz="2000" dirty="0" smtClean="0"/>
              <a:t>, some people expect that an object on one side in the world is located on the opposite side in the virtual world (a left - right reversal heuristic; for example, people may believe that, as they approach a mirror from the right, they will first see their reflection appear from the left of the mirror). However, when shown a mirror in which left and right are reversed they do not find this natural (</a:t>
            </a:r>
            <a:r>
              <a:rPr lang="en-US" sz="2000" dirty="0" err="1" smtClean="0"/>
              <a:t>Bertamini</a:t>
            </a:r>
            <a:r>
              <a:rPr lang="en-US" sz="2000" dirty="0" smtClean="0"/>
              <a:t> et al 2003a).</a:t>
            </a:r>
          </a:p>
          <a:p>
            <a:endParaRPr lang="en-US" sz="2000" dirty="0" smtClean="0"/>
          </a:p>
          <a:p>
            <a:endParaRPr lang="en-US" sz="2000" dirty="0" smtClean="0"/>
          </a:p>
          <a:p>
            <a:r>
              <a:rPr lang="en-US" sz="2000" dirty="0" smtClean="0"/>
              <a:t>In these studies, improvements occurred even if people were merely presented with a number of alternatives, only one of which corresponded to the real-world situation.</a:t>
            </a:r>
            <a:endParaRPr lang="it-IT"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80612" y="274638"/>
            <a:ext cx="8229600" cy="1143000"/>
          </a:xfrm>
        </p:spPr>
        <p:txBody>
          <a:bodyPr>
            <a:normAutofit/>
          </a:bodyPr>
          <a:lstStyle/>
          <a:p>
            <a:r>
              <a:rPr lang="it-IT" sz="2400" dirty="0" smtClean="0">
                <a:solidFill>
                  <a:schemeClr val="accent5">
                    <a:lumMod val="50000"/>
                  </a:schemeClr>
                </a:solidFill>
              </a:rPr>
              <a:t>HP </a:t>
            </a:r>
            <a:r>
              <a:rPr lang="it-IT" sz="2400" dirty="0" err="1" smtClean="0">
                <a:solidFill>
                  <a:schemeClr val="accent5">
                    <a:lumMod val="50000"/>
                  </a:schemeClr>
                </a:solidFill>
              </a:rPr>
              <a:t>2</a:t>
            </a:r>
            <a:r>
              <a:rPr lang="it-IT" sz="2400" dirty="0" smtClean="0">
                <a:solidFill>
                  <a:schemeClr val="accent5">
                    <a:lumMod val="50000"/>
                  </a:schemeClr>
                </a:solidFill>
              </a:rPr>
              <a:t>) Percezione errata.</a:t>
            </a:r>
            <a:endParaRPr lang="it-IT" sz="2400" dirty="0">
              <a:solidFill>
                <a:schemeClr val="accent5">
                  <a:lumMod val="50000"/>
                </a:schemeClr>
              </a:solidFill>
            </a:endParaRPr>
          </a:p>
        </p:txBody>
      </p:sp>
      <p:sp>
        <p:nvSpPr>
          <p:cNvPr id="4" name="Rectangle 3"/>
          <p:cNvSpPr/>
          <p:nvPr/>
        </p:nvSpPr>
        <p:spPr>
          <a:xfrm>
            <a:off x="457200" y="1610914"/>
            <a:ext cx="7953012" cy="2246769"/>
          </a:xfrm>
          <a:prstGeom prst="rect">
            <a:avLst/>
          </a:prstGeom>
        </p:spPr>
        <p:txBody>
          <a:bodyPr wrap="square">
            <a:spAutoFit/>
          </a:bodyPr>
          <a:lstStyle/>
          <a:p>
            <a:r>
              <a:rPr lang="en-US" sz="2000" dirty="0" smtClean="0"/>
              <a:t>An alternative source of erroneous beliefs about the physical world may be misperceptions in everyday life. </a:t>
            </a:r>
          </a:p>
          <a:p>
            <a:endParaRPr lang="en-US" sz="2000" dirty="0" smtClean="0"/>
          </a:p>
          <a:p>
            <a:r>
              <a:rPr lang="en-US" sz="2000" dirty="0" smtClean="0"/>
              <a:t>In this case, the persons' inaccurate belief would not be corrected by additional visual experience because the visual evidence supports the incorrect belief. On this account,</a:t>
            </a:r>
            <a:r>
              <a:rPr lang="en-US" sz="2000" dirty="0" smtClean="0">
                <a:solidFill>
                  <a:srgbClr val="FF0000"/>
                </a:solidFill>
              </a:rPr>
              <a:t> errors are caused by perceptual phenomena.</a:t>
            </a:r>
            <a:endParaRPr lang="it-IT" sz="2000" dirty="0">
              <a:solidFill>
                <a:srgbClr val="FF0000"/>
              </a:solidFill>
            </a:endParaRPr>
          </a:p>
        </p:txBody>
      </p:sp>
      <p:sp>
        <p:nvSpPr>
          <p:cNvPr id="5" name="Title 1"/>
          <p:cNvSpPr txBox="1">
            <a:spLocks/>
          </p:cNvSpPr>
          <p:nvPr/>
        </p:nvSpPr>
        <p:spPr>
          <a:xfrm>
            <a:off x="289028" y="371748"/>
            <a:ext cx="8229600" cy="771251"/>
          </a:xfrm>
          <a:prstGeom prst="rect">
            <a:avLst/>
          </a:prstGeom>
          <a:solidFill>
            <a:schemeClr val="accent6"/>
          </a:solidFill>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it-IT" sz="2800" b="1" i="0" u="none" strike="noStrike" kern="1200" cap="none" spc="0" normalizeH="0" baseline="0" noProof="0" dirty="0" smtClean="0">
                <a:ln>
                  <a:noFill/>
                </a:ln>
                <a:solidFill>
                  <a:srgbClr val="31859C"/>
                </a:solidFill>
                <a:effectLst>
                  <a:outerShdw blurRad="50800" dist="38100" dir="2700000" algn="tl" rotWithShape="0">
                    <a:schemeClr val="bg1">
                      <a:alpha val="57000"/>
                    </a:schemeClr>
                  </a:outerShdw>
                </a:effectLst>
                <a:uLnTx/>
                <a:uFillTx/>
                <a:latin typeface="+mj-lt"/>
                <a:ea typeface="+mj-ea"/>
                <a:cs typeface="+mj-cs"/>
              </a:rPr>
              <a:t>HP </a:t>
            </a:r>
            <a:r>
              <a:rPr lang="it-IT" sz="2800" b="1" dirty="0" err="1" smtClean="0">
                <a:solidFill>
                  <a:srgbClr val="31859C"/>
                </a:solidFill>
                <a:effectLst>
                  <a:outerShdw blurRad="50800" dist="38100" dir="2700000" algn="tl" rotWithShape="0">
                    <a:schemeClr val="bg1">
                      <a:alpha val="57000"/>
                    </a:schemeClr>
                  </a:outerShdw>
                </a:effectLst>
                <a:latin typeface="+mj-lt"/>
                <a:ea typeface="+mj-ea"/>
                <a:cs typeface="+mj-cs"/>
              </a:rPr>
              <a:t>2</a:t>
            </a:r>
            <a:r>
              <a:rPr kumimoji="0" lang="it-IT" sz="2800" b="1" i="0" u="none" strike="noStrike" kern="1200" cap="none" spc="0" normalizeH="0" baseline="0" noProof="0" dirty="0" smtClean="0">
                <a:ln>
                  <a:noFill/>
                </a:ln>
                <a:solidFill>
                  <a:srgbClr val="31859C"/>
                </a:solidFill>
                <a:effectLst>
                  <a:outerShdw blurRad="50800" dist="38100" dir="2700000" algn="tl" rotWithShape="0">
                    <a:schemeClr val="bg1">
                      <a:alpha val="57000"/>
                    </a:schemeClr>
                  </a:outerShdw>
                </a:effectLst>
                <a:uLnTx/>
                <a:uFillTx/>
                <a:latin typeface="+mj-lt"/>
                <a:ea typeface="+mj-ea"/>
                <a:cs typeface="+mj-cs"/>
              </a:rPr>
              <a:t>) Percezione</a:t>
            </a:r>
            <a:r>
              <a:rPr kumimoji="0" lang="it-IT" sz="2800" b="1" i="0" u="none" strike="noStrike" kern="1200" cap="none" spc="0" normalizeH="0" noProof="0" dirty="0" smtClean="0">
                <a:ln>
                  <a:noFill/>
                </a:ln>
                <a:solidFill>
                  <a:srgbClr val="31859C"/>
                </a:solidFill>
                <a:effectLst>
                  <a:outerShdw blurRad="50800" dist="38100" dir="2700000" algn="tl" rotWithShape="0">
                    <a:schemeClr val="bg1">
                      <a:alpha val="57000"/>
                    </a:schemeClr>
                  </a:outerShdw>
                </a:effectLst>
                <a:uLnTx/>
                <a:uFillTx/>
                <a:latin typeface="+mj-lt"/>
                <a:ea typeface="+mj-ea"/>
                <a:cs typeface="+mj-cs"/>
              </a:rPr>
              <a:t> errata</a:t>
            </a:r>
            <a:endParaRPr kumimoji="0" lang="it-IT" sz="2800" b="1" i="0" u="none" strike="noStrike" kern="1200" cap="none" spc="0" normalizeH="0" baseline="0" noProof="0" dirty="0">
              <a:ln>
                <a:noFill/>
              </a:ln>
              <a:solidFill>
                <a:srgbClr val="31859C"/>
              </a:solidFill>
              <a:effectLst>
                <a:outerShdw blurRad="50800" dist="38100" dir="2700000" algn="tl" rotWithShape="0">
                  <a:schemeClr val="bg1">
                    <a:alpha val="57000"/>
                  </a:schemeClr>
                </a:outerShdw>
              </a:effectLst>
              <a:uLnTx/>
              <a:uFillTx/>
              <a:latin typeface="+mj-lt"/>
              <a:ea typeface="+mj-ea"/>
              <a:cs typeface="+mj-cs"/>
            </a:endParaRPr>
          </a:p>
        </p:txBody>
      </p:sp>
      <p:sp>
        <p:nvSpPr>
          <p:cNvPr id="6" name="TextBox 5"/>
          <p:cNvSpPr txBox="1"/>
          <p:nvPr/>
        </p:nvSpPr>
        <p:spPr>
          <a:xfrm>
            <a:off x="457200" y="4172463"/>
            <a:ext cx="8497902" cy="2031325"/>
          </a:xfrm>
          <a:prstGeom prst="rect">
            <a:avLst/>
          </a:prstGeom>
          <a:noFill/>
        </p:spPr>
        <p:txBody>
          <a:bodyPr wrap="none" rtlCol="0">
            <a:spAutoFit/>
          </a:bodyPr>
          <a:lstStyle/>
          <a:p>
            <a:r>
              <a:rPr lang="en-US" dirty="0" smtClean="0"/>
              <a:t>Some of the systematic errors reported in naive physics research can, at least partly,</a:t>
            </a:r>
          </a:p>
          <a:p>
            <a:r>
              <a:rPr lang="en-US" dirty="0" smtClean="0"/>
              <a:t>be explained by this latter, perceptual account. For example, McCloskey et al (1983)</a:t>
            </a:r>
          </a:p>
          <a:p>
            <a:r>
              <a:rPr lang="en-US" dirty="0" smtClean="0"/>
              <a:t>found that many people indicated that </a:t>
            </a:r>
            <a:r>
              <a:rPr lang="en-US" b="1" dirty="0" smtClean="0"/>
              <a:t>objects appeared to fall straight down </a:t>
            </a:r>
            <a:r>
              <a:rPr lang="en-US" dirty="0" smtClean="0"/>
              <a:t>when</a:t>
            </a:r>
          </a:p>
          <a:p>
            <a:r>
              <a:rPr lang="en-US" dirty="0" smtClean="0"/>
              <a:t>dropped from a moving carrier, even when they were shown animations of natural, </a:t>
            </a:r>
            <a:r>
              <a:rPr lang="en-US" dirty="0" err="1" smtClean="0"/>
              <a:t>para</a:t>
            </a:r>
            <a:r>
              <a:rPr lang="en-US" dirty="0" smtClean="0"/>
              <a:t>-</a:t>
            </a:r>
          </a:p>
          <a:p>
            <a:r>
              <a:rPr lang="en-US" dirty="0" err="1" smtClean="0"/>
              <a:t>bolic</a:t>
            </a:r>
            <a:r>
              <a:rPr lang="en-US" dirty="0" smtClean="0"/>
              <a:t> trajectories. People made these errors even when the correct answer was shown to</a:t>
            </a:r>
          </a:p>
          <a:p>
            <a:r>
              <a:rPr lang="en-US" dirty="0" smtClean="0"/>
              <a:t>them. In this case, capture of attention by a misleading frame of reference (the moving</a:t>
            </a:r>
          </a:p>
          <a:p>
            <a:r>
              <a:rPr lang="en-US" dirty="0" smtClean="0"/>
              <a:t>carrier) appears to bias perception.</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929309" y="1720840"/>
            <a:ext cx="7511902" cy="2862323"/>
          </a:xfrm>
          <a:prstGeom prst="rect">
            <a:avLst/>
          </a:prstGeom>
        </p:spPr>
        <p:txBody>
          <a:bodyPr wrap="square">
            <a:spAutoFit/>
          </a:bodyPr>
          <a:lstStyle/>
          <a:p>
            <a:r>
              <a:rPr lang="en-US" dirty="0" smtClean="0"/>
              <a:t>Similarly, </a:t>
            </a:r>
            <a:r>
              <a:rPr lang="en-US" dirty="0" err="1" smtClean="0"/>
              <a:t>Sholl</a:t>
            </a:r>
            <a:r>
              <a:rPr lang="en-US" dirty="0" smtClean="0"/>
              <a:t> and </a:t>
            </a:r>
            <a:r>
              <a:rPr lang="en-US" dirty="0" err="1" smtClean="0"/>
              <a:t>Liben</a:t>
            </a:r>
            <a:r>
              <a:rPr lang="en-US" dirty="0" smtClean="0"/>
              <a:t> (1995) reported a misperception that</a:t>
            </a:r>
          </a:p>
          <a:p>
            <a:r>
              <a:rPr lang="en-US" b="1" dirty="0" smtClean="0"/>
              <a:t>the water surface </a:t>
            </a:r>
            <a:r>
              <a:rPr lang="en-US" dirty="0" smtClean="0"/>
              <a:t>is tilted when people were actually shown water in a tilted container. Again, this misperception persisted even for some people who knew that the water surface should be horizontal. </a:t>
            </a:r>
          </a:p>
          <a:p>
            <a:endParaRPr lang="en-US" dirty="0" smtClean="0"/>
          </a:p>
          <a:p>
            <a:endParaRPr lang="en-US" dirty="0" smtClean="0"/>
          </a:p>
          <a:p>
            <a:r>
              <a:rPr lang="en-US" dirty="0" smtClean="0"/>
              <a:t>McCloskey et al (1980) also noted that objects set in motion in the real world eventually stop even when no external force appears to act on them,</a:t>
            </a:r>
          </a:p>
          <a:p>
            <a:r>
              <a:rPr lang="en-US" dirty="0" smtClean="0"/>
              <a:t>so that it is not surprising that people often do not understand </a:t>
            </a:r>
            <a:r>
              <a:rPr lang="en-US" b="1" dirty="0" smtClean="0"/>
              <a:t>the principle of inertia.</a:t>
            </a:r>
            <a:endParaRPr lang="it-IT"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DA73"/>
        </a:solidFill>
        <a:effectLst/>
      </p:bgPr>
    </p:bg>
    <p:spTree>
      <p:nvGrpSpPr>
        <p:cNvPr id="1" name=""/>
        <p:cNvGrpSpPr/>
        <p:nvPr/>
      </p:nvGrpSpPr>
      <p:grpSpPr>
        <a:xfrm>
          <a:off x="0" y="0"/>
          <a:ext cx="0" cy="0"/>
          <a:chOff x="0" y="0"/>
          <a:chExt cx="0" cy="0"/>
        </a:xfrm>
      </p:grpSpPr>
      <p:sp>
        <p:nvSpPr>
          <p:cNvPr id="4" name="Rectangle 3"/>
          <p:cNvSpPr/>
          <p:nvPr/>
        </p:nvSpPr>
        <p:spPr>
          <a:xfrm>
            <a:off x="730953" y="383079"/>
            <a:ext cx="7808846" cy="6186310"/>
          </a:xfrm>
          <a:prstGeom prst="rect">
            <a:avLst/>
          </a:prstGeom>
          <a:solidFill>
            <a:schemeClr val="bg1"/>
          </a:solidFill>
        </p:spPr>
        <p:txBody>
          <a:bodyPr wrap="square">
            <a:spAutoFit/>
          </a:bodyPr>
          <a:lstStyle/>
          <a:p>
            <a:r>
              <a:rPr lang="en-US" b="1" dirty="0"/>
              <a:t>Here, we report four studies in which we examined whether people's early errors</a:t>
            </a:r>
            <a:r>
              <a:rPr lang="en-US" b="1" dirty="0" smtClean="0"/>
              <a:t>, distance </a:t>
            </a:r>
            <a:r>
              <a:rPr lang="en-US" b="1" dirty="0"/>
              <a:t>errors, and overestimation errors with planar mirrors were reduced or </a:t>
            </a:r>
            <a:r>
              <a:rPr lang="en-US" b="1" dirty="0" smtClean="0"/>
              <a:t>eliminated </a:t>
            </a:r>
            <a:r>
              <a:rPr lang="en-US" b="1" dirty="0"/>
              <a:t>by allowing people to look </a:t>
            </a:r>
            <a:r>
              <a:rPr lang="en-US" dirty="0"/>
              <a:t>at reflections in real mirrors.</a:t>
            </a:r>
            <a:r>
              <a:rPr lang="en-US" dirty="0" smtClean="0"/>
              <a:t> </a:t>
            </a:r>
          </a:p>
          <a:p>
            <a:endParaRPr lang="en-US" dirty="0" smtClean="0"/>
          </a:p>
          <a:p>
            <a:endParaRPr lang="en-US" dirty="0" smtClean="0"/>
          </a:p>
          <a:p>
            <a:r>
              <a:rPr lang="en-US" b="1" dirty="0" smtClean="0"/>
              <a:t>Early </a:t>
            </a:r>
            <a:r>
              <a:rPr lang="en-US" b="1" dirty="0"/>
              <a:t>errors </a:t>
            </a:r>
            <a:r>
              <a:rPr lang="en-US" dirty="0"/>
              <a:t>in </a:t>
            </a:r>
            <a:r>
              <a:rPr lang="en-US" dirty="0" smtClean="0"/>
              <a:t>the walking </a:t>
            </a:r>
            <a:r>
              <a:rPr lang="en-US" dirty="0"/>
              <a:t>task </a:t>
            </a:r>
            <a:r>
              <a:rPr lang="en-US" dirty="0">
                <a:solidFill>
                  <a:srgbClr val="FF0000"/>
                </a:solidFill>
              </a:rPr>
              <a:t>were eliminated </a:t>
            </a:r>
            <a:r>
              <a:rPr lang="en-US" dirty="0"/>
              <a:t>by providing visual feedback. This suggests that </a:t>
            </a:r>
            <a:r>
              <a:rPr lang="en-US" dirty="0" smtClean="0"/>
              <a:t>many people </a:t>
            </a:r>
            <a:r>
              <a:rPr lang="en-US" dirty="0"/>
              <a:t>have an inaccurate belief about when they can see their reflection. </a:t>
            </a:r>
            <a:r>
              <a:rPr lang="en-US" i="1" dirty="0"/>
              <a:t>Surprisingly</a:t>
            </a:r>
            <a:r>
              <a:rPr lang="en-US" i="1" dirty="0" smtClean="0"/>
              <a:t>, this </a:t>
            </a:r>
            <a:r>
              <a:rPr lang="en-US" i="1" dirty="0"/>
              <a:t>false belief is maintained in the face of contradictory feedback available </a:t>
            </a:r>
            <a:r>
              <a:rPr lang="en-US" i="1" dirty="0" smtClean="0"/>
              <a:t>when people </a:t>
            </a:r>
            <a:r>
              <a:rPr lang="en-US" i="1" dirty="0"/>
              <a:t>look at planar mirrors under everyday conditions</a:t>
            </a:r>
            <a:r>
              <a:rPr lang="en-US" dirty="0"/>
              <a:t>.</a:t>
            </a:r>
            <a:r>
              <a:rPr lang="en-US" dirty="0" smtClean="0"/>
              <a:t> </a:t>
            </a:r>
          </a:p>
          <a:p>
            <a:endParaRPr lang="en-US" dirty="0" smtClean="0"/>
          </a:p>
          <a:p>
            <a:endParaRPr lang="en-US" dirty="0" smtClean="0"/>
          </a:p>
          <a:p>
            <a:r>
              <a:rPr lang="en-US" dirty="0" smtClean="0"/>
              <a:t>People </a:t>
            </a:r>
            <a:r>
              <a:rPr lang="en-US" dirty="0"/>
              <a:t>strikingly </a:t>
            </a:r>
            <a:r>
              <a:rPr lang="en-US" b="1" dirty="0" smtClean="0"/>
              <a:t>overestimated </a:t>
            </a:r>
            <a:r>
              <a:rPr lang="en-US" dirty="0"/>
              <a:t>the size of reflections on the surface of mirrors, </a:t>
            </a:r>
            <a:r>
              <a:rPr lang="en-US" dirty="0">
                <a:solidFill>
                  <a:srgbClr val="FF0000"/>
                </a:solidFill>
              </a:rPr>
              <a:t>even when they were given </a:t>
            </a:r>
            <a:r>
              <a:rPr lang="en-US" dirty="0" smtClean="0">
                <a:solidFill>
                  <a:srgbClr val="FF0000"/>
                </a:solidFill>
              </a:rPr>
              <a:t>visual feedback</a:t>
            </a:r>
            <a:r>
              <a:rPr lang="en-US" dirty="0"/>
              <a:t>. This suggests that people's inaccurate beliefs about the size of </a:t>
            </a:r>
            <a:r>
              <a:rPr lang="en-US" dirty="0" smtClean="0"/>
              <a:t>reflections </a:t>
            </a:r>
            <a:r>
              <a:rPr lang="en-US" dirty="0"/>
              <a:t>in mirrors </a:t>
            </a:r>
            <a:r>
              <a:rPr lang="en-US" i="1" dirty="0"/>
              <a:t>was caused by a powerful perceptual phenomenon</a:t>
            </a:r>
            <a:r>
              <a:rPr lang="en-US" i="1" dirty="0" smtClean="0"/>
              <a:t>.</a:t>
            </a:r>
          </a:p>
          <a:p>
            <a:r>
              <a:rPr lang="en-US" i="1" dirty="0" smtClean="0"/>
              <a:t>In </a:t>
            </a:r>
            <a:r>
              <a:rPr lang="en-US" i="1" dirty="0"/>
              <a:t>brief, it is </a:t>
            </a:r>
            <a:r>
              <a:rPr lang="en-US" i="1" dirty="0" smtClean="0"/>
              <a:t>extremely hard </a:t>
            </a:r>
            <a:r>
              <a:rPr lang="en-US" i="1" dirty="0"/>
              <a:t>to judge the size of an image (even when it lies on a physical object like </a:t>
            </a:r>
            <a:r>
              <a:rPr lang="en-US" i="1" dirty="0" smtClean="0"/>
              <a:t>the glass </a:t>
            </a:r>
            <a:r>
              <a:rPr lang="en-US" i="1" dirty="0"/>
              <a:t>surface of a mirror or a window) rather than judging the actual size of the </a:t>
            </a:r>
            <a:r>
              <a:rPr lang="en-US" i="1" dirty="0" smtClean="0"/>
              <a:t>object itself</a:t>
            </a:r>
            <a:r>
              <a:rPr lang="en-US" dirty="0"/>
              <a:t>. This testifies to the remarkable power of size constancy (Ross and Plug 1998)</a:t>
            </a:r>
            <a:r>
              <a:rPr lang="en-US" dirty="0" smtClean="0"/>
              <a:t>. People's </a:t>
            </a:r>
            <a:r>
              <a:rPr lang="en-US" dirty="0"/>
              <a:t>size judgments reflected the actual, physical </a:t>
            </a:r>
            <a:r>
              <a:rPr lang="en-US" dirty="0" smtClean="0"/>
              <a:t>size image size (Baird and Wagner 1991) </a:t>
            </a:r>
            <a:r>
              <a:rPr lang="en-US" dirty="0"/>
              <a:t>of objects, although they </a:t>
            </a:r>
            <a:r>
              <a:rPr lang="en-US" dirty="0" smtClean="0"/>
              <a:t>were instructed </a:t>
            </a:r>
            <a:r>
              <a:rPr lang="en-US" dirty="0"/>
              <a:t>to </a:t>
            </a:r>
            <a:r>
              <a:rPr lang="en-US" dirty="0" smtClean="0"/>
              <a:t>estimate retinal size.</a:t>
            </a:r>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521401" y="417176"/>
            <a:ext cx="2739230" cy="406902"/>
          </a:xfrm>
        </p:spPr>
        <p:txBody>
          <a:bodyPr>
            <a:noAutofit/>
          </a:bodyPr>
          <a:lstStyle/>
          <a:p>
            <a:r>
              <a:rPr lang="it-IT" sz="3200" dirty="0" smtClean="0"/>
              <a:t>EXP </a:t>
            </a:r>
            <a:r>
              <a:rPr lang="it-IT" sz="3200" dirty="0" err="1" smtClean="0"/>
              <a:t>1</a:t>
            </a:r>
            <a:r>
              <a:rPr lang="it-IT" sz="3200" dirty="0" smtClean="0"/>
              <a:t/>
            </a:r>
            <a:br>
              <a:rPr lang="it-IT" sz="3200" dirty="0" smtClean="0"/>
            </a:br>
            <a:r>
              <a:rPr lang="it-IT" sz="3200" dirty="0" smtClean="0"/>
              <a:t>parte I</a:t>
            </a:r>
            <a:endParaRPr lang="it-IT" sz="3200" dirty="0"/>
          </a:p>
        </p:txBody>
      </p:sp>
      <p:sp>
        <p:nvSpPr>
          <p:cNvPr id="5" name="Rectangle 4"/>
          <p:cNvSpPr/>
          <p:nvPr/>
        </p:nvSpPr>
        <p:spPr>
          <a:xfrm>
            <a:off x="464655" y="1490165"/>
            <a:ext cx="8222144" cy="5355313"/>
          </a:xfrm>
          <a:prstGeom prst="rect">
            <a:avLst/>
          </a:prstGeom>
        </p:spPr>
        <p:txBody>
          <a:bodyPr wrap="square">
            <a:spAutoFit/>
          </a:bodyPr>
          <a:lstStyle/>
          <a:p>
            <a:r>
              <a:rPr lang="en-US" dirty="0" smtClean="0"/>
              <a:t>The first experiment comprised two parts. </a:t>
            </a:r>
          </a:p>
          <a:p>
            <a:endParaRPr lang="en-US" dirty="0" smtClean="0"/>
          </a:p>
          <a:p>
            <a:r>
              <a:rPr lang="en-US" dirty="0" smtClean="0"/>
              <a:t>WALKING TASK: In the first, </a:t>
            </a:r>
            <a:r>
              <a:rPr lang="en-US" b="1" dirty="0" smtClean="0"/>
              <a:t>people were asked to approach a mirror from the side and stop when they would first be able to see themselves in it.</a:t>
            </a:r>
          </a:p>
          <a:p>
            <a:endParaRPr lang="en-US" b="1" dirty="0" smtClean="0"/>
          </a:p>
          <a:p>
            <a:r>
              <a:rPr lang="en-US" u="sng" dirty="0" smtClean="0"/>
              <a:t>The correct response is to stop at a point perpendicular to the near edge of the mirror.</a:t>
            </a:r>
          </a:p>
          <a:p>
            <a:endParaRPr lang="en-US" b="1" dirty="0" smtClean="0">
              <a:solidFill>
                <a:srgbClr val="000000"/>
              </a:solidFill>
            </a:endParaRPr>
          </a:p>
          <a:p>
            <a:r>
              <a:rPr lang="en-US" b="1" dirty="0" smtClean="0">
                <a:solidFill>
                  <a:srgbClr val="000000"/>
                </a:solidFill>
              </a:rPr>
              <a:t>Group A did the task while the mirror was covered with paper</a:t>
            </a:r>
            <a:r>
              <a:rPr lang="en-US" dirty="0" smtClean="0">
                <a:solidFill>
                  <a:srgbClr val="FF0000"/>
                </a:solidFill>
              </a:rPr>
              <a:t>. Based on the results</a:t>
            </a:r>
          </a:p>
          <a:p>
            <a:r>
              <a:rPr lang="en-US" dirty="0" smtClean="0">
                <a:solidFill>
                  <a:srgbClr val="FF0000"/>
                </a:solidFill>
              </a:rPr>
              <a:t>of </a:t>
            </a:r>
            <a:r>
              <a:rPr lang="en-US" dirty="0" err="1" smtClean="0">
                <a:solidFill>
                  <a:srgbClr val="FF0000"/>
                </a:solidFill>
              </a:rPr>
              <a:t>Bertamini</a:t>
            </a:r>
            <a:r>
              <a:rPr lang="en-US" dirty="0" smtClean="0">
                <a:solidFill>
                  <a:srgbClr val="FF0000"/>
                </a:solidFill>
              </a:rPr>
              <a:t> et al (2003b), </a:t>
            </a:r>
            <a:r>
              <a:rPr lang="en-US" dirty="0" err="1" smtClean="0">
                <a:solidFill>
                  <a:srgbClr val="FF0000"/>
                </a:solidFill>
              </a:rPr>
              <a:t>Croucher</a:t>
            </a:r>
            <a:r>
              <a:rPr lang="en-US" dirty="0" smtClean="0">
                <a:solidFill>
                  <a:srgbClr val="FF0000"/>
                </a:solidFill>
              </a:rPr>
              <a:t> et al (2002), and Hecht et al (2005), we expected</a:t>
            </a:r>
          </a:p>
          <a:p>
            <a:r>
              <a:rPr lang="en-US" dirty="0" smtClean="0">
                <a:solidFill>
                  <a:srgbClr val="FF0000"/>
                </a:solidFill>
              </a:rPr>
              <a:t>many in group A to make early errors indicating that they believed that they would</a:t>
            </a:r>
          </a:p>
          <a:p>
            <a:r>
              <a:rPr lang="en-US" dirty="0" smtClean="0">
                <a:solidFill>
                  <a:srgbClr val="FF0000"/>
                </a:solidFill>
              </a:rPr>
              <a:t>see themselves in the mirror before they actually could.</a:t>
            </a:r>
          </a:p>
          <a:p>
            <a:endParaRPr lang="en-US" b="1" dirty="0" smtClean="0"/>
          </a:p>
          <a:p>
            <a:r>
              <a:rPr lang="en-US" b="1" dirty="0" smtClean="0"/>
              <a:t>Group B did the same task as group A, but the paper covering the mirror was</a:t>
            </a:r>
          </a:p>
          <a:p>
            <a:r>
              <a:rPr lang="en-US" b="1" dirty="0" smtClean="0"/>
              <a:t>removed</a:t>
            </a:r>
            <a:r>
              <a:rPr lang="en-US" dirty="0" smtClean="0">
                <a:solidFill>
                  <a:srgbClr val="FF0000"/>
                </a:solidFill>
              </a:rPr>
              <a:t>. If an early error was found for group B as well as for group A, this would</a:t>
            </a:r>
          </a:p>
          <a:p>
            <a:r>
              <a:rPr lang="en-US" dirty="0" smtClean="0">
                <a:solidFill>
                  <a:srgbClr val="FF0000"/>
                </a:solidFill>
              </a:rPr>
              <a:t>indicate that the information needed to respond accurately in this task is not available</a:t>
            </a:r>
          </a:p>
          <a:p>
            <a:r>
              <a:rPr lang="en-US" dirty="0" smtClean="0">
                <a:solidFill>
                  <a:srgbClr val="FF0000"/>
                </a:solidFill>
              </a:rPr>
              <a:t>or is not salient in the real-world, so the early error is due to a perceptual </a:t>
            </a:r>
            <a:r>
              <a:rPr lang="en-US" dirty="0" err="1" smtClean="0">
                <a:solidFill>
                  <a:srgbClr val="FF0000"/>
                </a:solidFill>
              </a:rPr>
              <a:t>phenom</a:t>
            </a:r>
            <a:r>
              <a:rPr lang="en-US" dirty="0" smtClean="0">
                <a:solidFill>
                  <a:srgbClr val="FF0000"/>
                </a:solidFill>
              </a:rPr>
              <a:t>-</a:t>
            </a:r>
          </a:p>
          <a:p>
            <a:r>
              <a:rPr lang="en-US" dirty="0" err="1" smtClean="0">
                <a:solidFill>
                  <a:srgbClr val="FF0000"/>
                </a:solidFill>
              </a:rPr>
              <a:t>enon</a:t>
            </a:r>
            <a:r>
              <a:rPr lang="en-US" dirty="0" smtClean="0">
                <a:solidFill>
                  <a:srgbClr val="FF0000"/>
                </a:solidFill>
              </a:rPr>
              <a:t>. Conversely, if the early error was eliminated in group B, it would suggest that</a:t>
            </a:r>
          </a:p>
          <a:p>
            <a:r>
              <a:rPr lang="en-US" dirty="0" smtClean="0">
                <a:solidFill>
                  <a:srgbClr val="FF0000"/>
                </a:solidFill>
              </a:rPr>
              <a:t>the early error was due to a misunderstanding that could be corrected by perceptual</a:t>
            </a:r>
          </a:p>
          <a:p>
            <a:r>
              <a:rPr lang="en-US" dirty="0" smtClean="0">
                <a:solidFill>
                  <a:srgbClr val="FF0000"/>
                </a:solidFill>
              </a:rPr>
              <a:t>evidence.</a:t>
            </a:r>
            <a:endParaRPr lang="it-IT" dirty="0">
              <a:solidFill>
                <a:srgbClr val="FF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3044206" y="1140300"/>
            <a:ext cx="2630622" cy="1464250"/>
          </a:xfrm>
          <a:prstGeom prst="rect">
            <a:avLst/>
          </a:prstGeom>
          <a:solidFill>
            <a:schemeClr val="accent6">
              <a:lumMod val="50000"/>
              <a:alpha val="7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Rectangle 4"/>
          <p:cNvSpPr/>
          <p:nvPr/>
        </p:nvSpPr>
        <p:spPr>
          <a:xfrm>
            <a:off x="3044206" y="4829976"/>
            <a:ext cx="2630622" cy="1464250"/>
          </a:xfrm>
          <a:prstGeom prst="rect">
            <a:avLst/>
          </a:prstGeom>
          <a:solidFill>
            <a:schemeClr val="accent1">
              <a:alpha val="24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9" name="Straight Arrow Connector 8"/>
          <p:cNvCxnSpPr/>
          <p:nvPr/>
        </p:nvCxnSpPr>
        <p:spPr>
          <a:xfrm rot="10800000">
            <a:off x="5784581" y="2858542"/>
            <a:ext cx="1153326" cy="1588"/>
          </a:xfrm>
          <a:prstGeom prst="straightConnector1">
            <a:avLst/>
          </a:prstGeom>
          <a:ln w="381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rot="10800000">
            <a:off x="5784581" y="6615772"/>
            <a:ext cx="1153326" cy="1588"/>
          </a:xfrm>
          <a:prstGeom prst="straightConnector1">
            <a:avLst/>
          </a:prstGeom>
          <a:ln w="381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793669" y="574834"/>
            <a:ext cx="1082348" cy="369332"/>
          </a:xfrm>
          <a:prstGeom prst="rect">
            <a:avLst/>
          </a:prstGeom>
          <a:noFill/>
        </p:spPr>
        <p:txBody>
          <a:bodyPr wrap="none" rtlCol="0">
            <a:spAutoFit/>
          </a:bodyPr>
          <a:lstStyle/>
          <a:p>
            <a:r>
              <a:rPr lang="it-IT" dirty="0" smtClean="0"/>
              <a:t>Gruppo A</a:t>
            </a:r>
            <a:endParaRPr lang="it-IT" dirty="0"/>
          </a:p>
        </p:txBody>
      </p:sp>
      <p:sp>
        <p:nvSpPr>
          <p:cNvPr id="12" name="TextBox 11"/>
          <p:cNvSpPr txBox="1"/>
          <p:nvPr/>
        </p:nvSpPr>
        <p:spPr>
          <a:xfrm>
            <a:off x="3793669" y="4052570"/>
            <a:ext cx="1082348" cy="369332"/>
          </a:xfrm>
          <a:prstGeom prst="rect">
            <a:avLst/>
          </a:prstGeom>
          <a:noFill/>
        </p:spPr>
        <p:txBody>
          <a:bodyPr wrap="none" rtlCol="0">
            <a:spAutoFit/>
          </a:bodyPr>
          <a:lstStyle/>
          <a:p>
            <a:r>
              <a:rPr lang="it-IT" dirty="0" smtClean="0"/>
              <a:t>Gruppo </a:t>
            </a:r>
            <a:r>
              <a:rPr lang="it-IT" dirty="0" err="1" smtClean="0"/>
              <a:t>B</a:t>
            </a:r>
            <a:endParaRPr lang="it-IT" dirty="0"/>
          </a:p>
        </p:txBody>
      </p:sp>
      <p:sp>
        <p:nvSpPr>
          <p:cNvPr id="8" name="Title 1"/>
          <p:cNvSpPr>
            <a:spLocks noGrp="1"/>
          </p:cNvSpPr>
          <p:nvPr>
            <p:ph type="title"/>
          </p:nvPr>
        </p:nvSpPr>
        <p:spPr>
          <a:xfrm>
            <a:off x="6521401" y="417176"/>
            <a:ext cx="2739230" cy="406902"/>
          </a:xfrm>
        </p:spPr>
        <p:txBody>
          <a:bodyPr>
            <a:noAutofit/>
          </a:bodyPr>
          <a:lstStyle/>
          <a:p>
            <a:r>
              <a:rPr lang="it-IT" sz="3200" dirty="0" smtClean="0"/>
              <a:t>EXP </a:t>
            </a:r>
            <a:r>
              <a:rPr lang="it-IT" sz="3200" dirty="0" err="1" smtClean="0"/>
              <a:t>1</a:t>
            </a:r>
            <a:r>
              <a:rPr lang="it-IT" sz="3200" dirty="0" smtClean="0"/>
              <a:t/>
            </a:r>
            <a:br>
              <a:rPr lang="it-IT" sz="3200" dirty="0" smtClean="0"/>
            </a:br>
            <a:r>
              <a:rPr lang="it-IT" sz="3200" dirty="0" smtClean="0"/>
              <a:t>parte I</a:t>
            </a:r>
            <a:endParaRPr lang="it-IT"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947569" y="433388"/>
            <a:ext cx="2739230" cy="406902"/>
          </a:xfrm>
        </p:spPr>
        <p:txBody>
          <a:bodyPr>
            <a:normAutofit fontScale="90000"/>
          </a:bodyPr>
          <a:lstStyle/>
          <a:p>
            <a:r>
              <a:rPr lang="it-IT" dirty="0" smtClean="0"/>
              <a:t>EXP </a:t>
            </a:r>
            <a:r>
              <a:rPr lang="it-IT" dirty="0" err="1" smtClean="0"/>
              <a:t>1</a:t>
            </a:r>
            <a:r>
              <a:rPr lang="it-IT" dirty="0" smtClean="0"/>
              <a:t/>
            </a:r>
            <a:br>
              <a:rPr lang="it-IT" dirty="0" smtClean="0"/>
            </a:br>
            <a:r>
              <a:rPr lang="it-IT" dirty="0" smtClean="0"/>
              <a:t>parte II</a:t>
            </a:r>
            <a:endParaRPr lang="it-IT" dirty="0"/>
          </a:p>
        </p:txBody>
      </p:sp>
      <p:sp>
        <p:nvSpPr>
          <p:cNvPr id="4" name="Rectangle 3"/>
          <p:cNvSpPr/>
          <p:nvPr/>
        </p:nvSpPr>
        <p:spPr>
          <a:xfrm>
            <a:off x="309770" y="1666875"/>
            <a:ext cx="8834230" cy="1477328"/>
          </a:xfrm>
          <a:prstGeom prst="rect">
            <a:avLst/>
          </a:prstGeom>
        </p:spPr>
        <p:txBody>
          <a:bodyPr wrap="square">
            <a:spAutoFit/>
          </a:bodyPr>
          <a:lstStyle/>
          <a:p>
            <a:r>
              <a:rPr lang="en-US" dirty="0" smtClean="0"/>
              <a:t>ESTIMATION TASK: In the second part of experiment 1, people estimated the size of the reflection of their face in a mirror. </a:t>
            </a:r>
            <a:r>
              <a:rPr lang="en-US" b="1" dirty="0" smtClean="0"/>
              <a:t>They chose a paper ellipse that, if placed directly on the surface of the mirror, would just cover up their reflection </a:t>
            </a:r>
            <a:r>
              <a:rPr lang="en-US" dirty="0" smtClean="0"/>
              <a:t>so that they could no longer see their face. </a:t>
            </a:r>
            <a:r>
              <a:rPr lang="en-US" u="sng" dirty="0" smtClean="0"/>
              <a:t>The correct ellipse is half the width, and half the height, of the observer's</a:t>
            </a:r>
          </a:p>
          <a:p>
            <a:r>
              <a:rPr lang="en-US" u="sng" dirty="0" smtClean="0"/>
              <a:t>face, irrespective of his/her distance from the mirror.</a:t>
            </a:r>
            <a:endParaRPr lang="it-IT" u="sng" dirty="0"/>
          </a:p>
        </p:txBody>
      </p:sp>
      <p:sp>
        <p:nvSpPr>
          <p:cNvPr id="6" name="Rectangle 5"/>
          <p:cNvSpPr/>
          <p:nvPr/>
        </p:nvSpPr>
        <p:spPr>
          <a:xfrm>
            <a:off x="303476" y="3144203"/>
            <a:ext cx="8840524" cy="3416320"/>
          </a:xfrm>
          <a:prstGeom prst="rect">
            <a:avLst/>
          </a:prstGeom>
        </p:spPr>
        <p:txBody>
          <a:bodyPr wrap="square">
            <a:spAutoFit/>
          </a:bodyPr>
          <a:lstStyle/>
          <a:p>
            <a:r>
              <a:rPr lang="en-US" b="1" dirty="0" smtClean="0"/>
              <a:t>Group A did the first size-estimation trial standing near a covered mirror.</a:t>
            </a:r>
            <a:r>
              <a:rPr lang="en-US" dirty="0" smtClean="0"/>
              <a:t> They selected a matching ellipse by holding ellipses up one at a time </a:t>
            </a:r>
            <a:r>
              <a:rPr lang="en-US" b="1" dirty="0" smtClean="0"/>
              <a:t>next to the covered mirror</a:t>
            </a:r>
            <a:r>
              <a:rPr lang="en-US" i="1" dirty="0" smtClean="0"/>
              <a:t>.</a:t>
            </a:r>
          </a:p>
          <a:p>
            <a:r>
              <a:rPr lang="en-US" i="1" dirty="0" smtClean="0"/>
              <a:t>People were expected to incorrectly select large (face-sized) ellipses, replicating the overestimation error</a:t>
            </a:r>
            <a:r>
              <a:rPr lang="en-US" b="1" dirty="0" smtClean="0"/>
              <a:t>. The paper covering the mirror was then removed and the test was repeated. </a:t>
            </a:r>
            <a:r>
              <a:rPr lang="en-US" i="1" dirty="0" smtClean="0"/>
              <a:t>If increased perceptual feedback improved performance then</a:t>
            </a:r>
          </a:p>
          <a:p>
            <a:r>
              <a:rPr lang="en-US" i="1" dirty="0" smtClean="0"/>
              <a:t>people should select smaller ellipses on the second trial (with their reflection visible)</a:t>
            </a:r>
          </a:p>
          <a:p>
            <a:r>
              <a:rPr lang="en-US" i="1" dirty="0" smtClean="0"/>
              <a:t>relative to the first trial (with the mirror covered). This would support the first account</a:t>
            </a:r>
          </a:p>
          <a:p>
            <a:r>
              <a:rPr lang="en-US" i="1" dirty="0" smtClean="0"/>
              <a:t>that the overestimation was due to an incorrect belief that could be corrected by direct</a:t>
            </a:r>
          </a:p>
          <a:p>
            <a:r>
              <a:rPr lang="en-US" i="1" dirty="0" smtClean="0"/>
              <a:t>experience. However, if people selected large, face-sized ellipses on both trials, this would</a:t>
            </a:r>
          </a:p>
          <a:p>
            <a:r>
              <a:rPr lang="en-US" i="1" dirty="0" smtClean="0"/>
              <a:t>support the second, perceptual account. </a:t>
            </a:r>
            <a:r>
              <a:rPr lang="en-US" b="1" dirty="0" smtClean="0"/>
              <a:t>Finally, group A repeated the test a third time,</a:t>
            </a:r>
          </a:p>
          <a:p>
            <a:r>
              <a:rPr lang="en-US" dirty="0" smtClean="0"/>
              <a:t>but they were now allowed to </a:t>
            </a:r>
            <a:r>
              <a:rPr lang="en-US" b="1" dirty="0" smtClean="0"/>
              <a:t>place the ellipses directly onto the surface of the mirror</a:t>
            </a:r>
            <a:r>
              <a:rPr lang="en-US" dirty="0" smtClean="0"/>
              <a:t>,</a:t>
            </a:r>
          </a:p>
          <a:p>
            <a:r>
              <a:rPr lang="en-US" dirty="0" smtClean="0"/>
              <a:t>to further increase the perceptual information provided.</a:t>
            </a: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712730" y="1114384"/>
            <a:ext cx="1098801" cy="1153259"/>
          </a:xfrm>
          <a:prstGeom prst="rect">
            <a:avLst/>
          </a:prstGeom>
          <a:solidFill>
            <a:schemeClr val="accent6">
              <a:lumMod val="50000"/>
              <a:alpha val="7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TextBox 10"/>
          <p:cNvSpPr txBox="1"/>
          <p:nvPr/>
        </p:nvSpPr>
        <p:spPr>
          <a:xfrm>
            <a:off x="3793669" y="205502"/>
            <a:ext cx="1082348" cy="369332"/>
          </a:xfrm>
          <a:prstGeom prst="rect">
            <a:avLst/>
          </a:prstGeom>
          <a:noFill/>
        </p:spPr>
        <p:txBody>
          <a:bodyPr wrap="none" rtlCol="0">
            <a:spAutoFit/>
          </a:bodyPr>
          <a:lstStyle/>
          <a:p>
            <a:r>
              <a:rPr lang="it-IT" dirty="0" smtClean="0"/>
              <a:t>Gruppo A</a:t>
            </a:r>
            <a:endParaRPr lang="it-IT" dirty="0"/>
          </a:p>
        </p:txBody>
      </p:sp>
      <p:sp>
        <p:nvSpPr>
          <p:cNvPr id="13" name="Rectangle 12"/>
          <p:cNvSpPr/>
          <p:nvPr/>
        </p:nvSpPr>
        <p:spPr>
          <a:xfrm>
            <a:off x="3793669" y="2934977"/>
            <a:ext cx="1098801" cy="1153259"/>
          </a:xfrm>
          <a:prstGeom prst="rect">
            <a:avLst/>
          </a:prstGeom>
          <a:solidFill>
            <a:schemeClr val="accent1">
              <a:lumMod val="20000"/>
              <a:lumOff val="80000"/>
              <a:alpha val="7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5" name="Rectangle 14"/>
          <p:cNvSpPr/>
          <p:nvPr/>
        </p:nvSpPr>
        <p:spPr>
          <a:xfrm>
            <a:off x="6686288" y="4888533"/>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6" name="Oval 15"/>
          <p:cNvSpPr/>
          <p:nvPr/>
        </p:nvSpPr>
        <p:spPr>
          <a:xfrm>
            <a:off x="7026451" y="5206004"/>
            <a:ext cx="389855" cy="531276"/>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7" name="Oval 16"/>
          <p:cNvSpPr/>
          <p:nvPr/>
        </p:nvSpPr>
        <p:spPr>
          <a:xfrm>
            <a:off x="5101407" y="3249353"/>
            <a:ext cx="389855" cy="531276"/>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8" name="Oval 17"/>
          <p:cNvSpPr/>
          <p:nvPr/>
        </p:nvSpPr>
        <p:spPr>
          <a:xfrm>
            <a:off x="2020468" y="1431855"/>
            <a:ext cx="389855" cy="531276"/>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20" name="Straight Connector 19"/>
          <p:cNvCxnSpPr/>
          <p:nvPr/>
        </p:nvCxnSpPr>
        <p:spPr>
          <a:xfrm flipV="1">
            <a:off x="712730" y="2436096"/>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3793669" y="4263169"/>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6686288" y="6219821"/>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2410323" y="2215811"/>
            <a:ext cx="752843" cy="369332"/>
          </a:xfrm>
          <a:prstGeom prst="rect">
            <a:avLst/>
          </a:prstGeom>
          <a:noFill/>
        </p:spPr>
        <p:txBody>
          <a:bodyPr wrap="none" rtlCol="0">
            <a:spAutoFit/>
          </a:bodyPr>
          <a:lstStyle/>
          <a:p>
            <a:r>
              <a:rPr lang="it-IT" dirty="0" smtClean="0"/>
              <a:t>50 cm</a:t>
            </a:r>
            <a:endParaRPr lang="it-IT" dirty="0"/>
          </a:p>
        </p:txBody>
      </p:sp>
      <p:sp>
        <p:nvSpPr>
          <p:cNvPr id="24" name="TextBox 23"/>
          <p:cNvSpPr txBox="1"/>
          <p:nvPr/>
        </p:nvSpPr>
        <p:spPr>
          <a:xfrm>
            <a:off x="5491262" y="4078503"/>
            <a:ext cx="752843" cy="369332"/>
          </a:xfrm>
          <a:prstGeom prst="rect">
            <a:avLst/>
          </a:prstGeom>
          <a:noFill/>
        </p:spPr>
        <p:txBody>
          <a:bodyPr wrap="none" rtlCol="0">
            <a:spAutoFit/>
          </a:bodyPr>
          <a:lstStyle/>
          <a:p>
            <a:r>
              <a:rPr lang="it-IT" dirty="0" smtClean="0"/>
              <a:t>50 cm</a:t>
            </a:r>
            <a:endParaRPr lang="it-IT" dirty="0"/>
          </a:p>
        </p:txBody>
      </p:sp>
      <p:sp>
        <p:nvSpPr>
          <p:cNvPr id="25" name="TextBox 24"/>
          <p:cNvSpPr txBox="1"/>
          <p:nvPr/>
        </p:nvSpPr>
        <p:spPr>
          <a:xfrm>
            <a:off x="8383881" y="6048113"/>
            <a:ext cx="752843" cy="369332"/>
          </a:xfrm>
          <a:prstGeom prst="rect">
            <a:avLst/>
          </a:prstGeom>
          <a:noFill/>
        </p:spPr>
        <p:txBody>
          <a:bodyPr wrap="none" rtlCol="0">
            <a:spAutoFit/>
          </a:bodyPr>
          <a:lstStyle/>
          <a:p>
            <a:r>
              <a:rPr lang="it-IT" dirty="0" smtClean="0"/>
              <a:t>50 cm</a:t>
            </a:r>
            <a:endParaRPr lang="it-IT" dirty="0"/>
          </a:p>
        </p:txBody>
      </p:sp>
      <p:sp>
        <p:nvSpPr>
          <p:cNvPr id="19" name="Title 1"/>
          <p:cNvSpPr>
            <a:spLocks noGrp="1"/>
          </p:cNvSpPr>
          <p:nvPr>
            <p:ph type="title"/>
          </p:nvPr>
        </p:nvSpPr>
        <p:spPr>
          <a:xfrm>
            <a:off x="6686288" y="146320"/>
            <a:ext cx="2739230" cy="697208"/>
          </a:xfrm>
        </p:spPr>
        <p:txBody>
          <a:bodyPr>
            <a:noAutofit/>
          </a:bodyPr>
          <a:lstStyle/>
          <a:p>
            <a:r>
              <a:rPr lang="it-IT" sz="3200" dirty="0" smtClean="0"/>
              <a:t>EXP </a:t>
            </a:r>
            <a:r>
              <a:rPr lang="it-IT" sz="3200" dirty="0" err="1" smtClean="0"/>
              <a:t>1</a:t>
            </a:r>
            <a:r>
              <a:rPr lang="it-IT" sz="3200" dirty="0" smtClean="0"/>
              <a:t/>
            </a:r>
            <a:br>
              <a:rPr lang="it-IT" sz="3200" dirty="0" smtClean="0"/>
            </a:br>
            <a:r>
              <a:rPr lang="it-IT" sz="3200" dirty="0" smtClean="0"/>
              <a:t>parte II</a:t>
            </a:r>
            <a:endParaRPr lang="it-IT" sz="3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947569" y="433388"/>
            <a:ext cx="2739230" cy="406902"/>
          </a:xfrm>
        </p:spPr>
        <p:txBody>
          <a:bodyPr>
            <a:normAutofit fontScale="90000"/>
          </a:bodyPr>
          <a:lstStyle/>
          <a:p>
            <a:r>
              <a:rPr lang="it-IT" dirty="0" smtClean="0"/>
              <a:t>EXP </a:t>
            </a:r>
            <a:r>
              <a:rPr lang="it-IT" dirty="0" err="1" smtClean="0"/>
              <a:t>1</a:t>
            </a:r>
            <a:r>
              <a:rPr lang="it-IT" dirty="0" smtClean="0"/>
              <a:t/>
            </a:r>
            <a:br>
              <a:rPr lang="it-IT" dirty="0" smtClean="0"/>
            </a:br>
            <a:r>
              <a:rPr lang="it-IT" dirty="0" smtClean="0"/>
              <a:t>parte II</a:t>
            </a:r>
            <a:endParaRPr lang="it-IT" dirty="0"/>
          </a:p>
        </p:txBody>
      </p:sp>
      <p:sp>
        <p:nvSpPr>
          <p:cNvPr id="6" name="Rectangle 5"/>
          <p:cNvSpPr/>
          <p:nvPr/>
        </p:nvSpPr>
        <p:spPr>
          <a:xfrm>
            <a:off x="303476" y="1796788"/>
            <a:ext cx="8571411" cy="3693319"/>
          </a:xfrm>
          <a:prstGeom prst="rect">
            <a:avLst/>
          </a:prstGeom>
        </p:spPr>
        <p:txBody>
          <a:bodyPr wrap="square">
            <a:spAutoFit/>
          </a:bodyPr>
          <a:lstStyle/>
          <a:p>
            <a:r>
              <a:rPr lang="en-US" b="1" dirty="0" smtClean="0"/>
              <a:t>For group B, the first size-estimation trial was identical to that of group A, except</a:t>
            </a:r>
          </a:p>
          <a:p>
            <a:r>
              <a:rPr lang="en-US" b="1" dirty="0" smtClean="0"/>
              <a:t>that their reflection was visible. </a:t>
            </a:r>
            <a:r>
              <a:rPr lang="en-US" dirty="0" smtClean="0"/>
              <a:t>This permitted a between-group comparison of the</a:t>
            </a:r>
          </a:p>
          <a:p>
            <a:r>
              <a:rPr lang="en-US" dirty="0" smtClean="0"/>
              <a:t>effect of making people's reflection visible on people's initial estimations of reflection</a:t>
            </a:r>
          </a:p>
          <a:p>
            <a:r>
              <a:rPr lang="en-US" dirty="0" smtClean="0"/>
              <a:t>size. </a:t>
            </a:r>
            <a:r>
              <a:rPr lang="en-US" b="1" dirty="0" smtClean="0"/>
              <a:t>The second trial for group B was identical to the first, except that the person</a:t>
            </a:r>
          </a:p>
          <a:p>
            <a:r>
              <a:rPr lang="en-US" b="1" dirty="0" smtClean="0"/>
              <a:t>stood farther from the mirror</a:t>
            </a:r>
            <a:r>
              <a:rPr lang="en-US" dirty="0" smtClean="0"/>
              <a:t>. </a:t>
            </a:r>
            <a:r>
              <a:rPr lang="en-US" i="1" dirty="0" smtClean="0"/>
              <a:t>If people produced the distance error, they would</a:t>
            </a:r>
          </a:p>
          <a:p>
            <a:r>
              <a:rPr lang="en-US" i="1" dirty="0" smtClean="0"/>
              <a:t>choose smaller ellipses in this second, far trial, relative to the first, near trial.</a:t>
            </a:r>
          </a:p>
          <a:p>
            <a:endParaRPr lang="en-US" dirty="0" smtClean="0"/>
          </a:p>
          <a:p>
            <a:endParaRPr lang="en-US" dirty="0" smtClean="0"/>
          </a:p>
          <a:p>
            <a:r>
              <a:rPr lang="en-US" dirty="0" err="1" smtClean="0"/>
              <a:t>Bertamini</a:t>
            </a:r>
            <a:r>
              <a:rPr lang="en-US" dirty="0" smtClean="0"/>
              <a:t> and Parks (2005) investigated this issue by asking people to imagine what happened to their reflection as they moved farther from a pretend mirror.</a:t>
            </a:r>
          </a:p>
          <a:p>
            <a:r>
              <a:rPr lang="en-US" dirty="0" smtClean="0"/>
              <a:t>In the present study people looked at their reflection as they stood near or far from the mirror. </a:t>
            </a:r>
            <a:r>
              <a:rPr lang="en-US" i="1" dirty="0" smtClean="0"/>
              <a:t>We therefore examined whether the distance error persisted in the face of perceptual feedback.</a:t>
            </a:r>
            <a:endParaRPr lang="it-IT" i="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TextBox 10"/>
          <p:cNvSpPr txBox="1"/>
          <p:nvPr/>
        </p:nvSpPr>
        <p:spPr>
          <a:xfrm>
            <a:off x="3793669" y="205502"/>
            <a:ext cx="1082348" cy="369332"/>
          </a:xfrm>
          <a:prstGeom prst="rect">
            <a:avLst/>
          </a:prstGeom>
          <a:noFill/>
        </p:spPr>
        <p:txBody>
          <a:bodyPr wrap="none" rtlCol="0">
            <a:spAutoFit/>
          </a:bodyPr>
          <a:lstStyle/>
          <a:p>
            <a:r>
              <a:rPr lang="it-IT" dirty="0" smtClean="0"/>
              <a:t>Gruppo </a:t>
            </a:r>
            <a:r>
              <a:rPr lang="it-IT" dirty="0" err="1" smtClean="0"/>
              <a:t>B</a:t>
            </a:r>
            <a:endParaRPr lang="it-IT" dirty="0"/>
          </a:p>
        </p:txBody>
      </p:sp>
      <p:sp>
        <p:nvSpPr>
          <p:cNvPr id="18" name="Oval 17"/>
          <p:cNvSpPr/>
          <p:nvPr/>
        </p:nvSpPr>
        <p:spPr>
          <a:xfrm>
            <a:off x="1454621" y="1859469"/>
            <a:ext cx="389855" cy="531276"/>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20" name="Straight Connector 19"/>
          <p:cNvCxnSpPr/>
          <p:nvPr/>
        </p:nvCxnSpPr>
        <p:spPr>
          <a:xfrm flipV="1">
            <a:off x="146883" y="2850752"/>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146883" y="1519465"/>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Oval 13"/>
          <p:cNvSpPr/>
          <p:nvPr/>
        </p:nvSpPr>
        <p:spPr>
          <a:xfrm>
            <a:off x="661034" y="1846511"/>
            <a:ext cx="389855" cy="531276"/>
          </a:xfrm>
          <a:prstGeom prst="ellipse">
            <a:avLst/>
          </a:prstGeom>
          <a:solidFill>
            <a:schemeClr val="accent6">
              <a:lumMod val="40000"/>
              <a:lumOff val="60000"/>
            </a:schemeClr>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9" name="Oval 18"/>
          <p:cNvSpPr/>
          <p:nvPr/>
        </p:nvSpPr>
        <p:spPr>
          <a:xfrm>
            <a:off x="4585951" y="3177798"/>
            <a:ext cx="389855" cy="531276"/>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23" name="Straight Connector 22"/>
          <p:cNvCxnSpPr/>
          <p:nvPr/>
        </p:nvCxnSpPr>
        <p:spPr>
          <a:xfrm flipV="1">
            <a:off x="3333422" y="4703740"/>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3278213" y="2850752"/>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5" name="Oval 24"/>
          <p:cNvSpPr/>
          <p:nvPr/>
        </p:nvSpPr>
        <p:spPr>
          <a:xfrm>
            <a:off x="3792364" y="3177798"/>
            <a:ext cx="389855" cy="531276"/>
          </a:xfrm>
          <a:prstGeom prst="ellipse">
            <a:avLst/>
          </a:prstGeom>
          <a:solidFill>
            <a:schemeClr val="accent6">
              <a:lumMod val="40000"/>
              <a:lumOff val="60000"/>
            </a:schemeClr>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6" name="TextBox 25"/>
          <p:cNvSpPr txBox="1"/>
          <p:nvPr/>
        </p:nvSpPr>
        <p:spPr>
          <a:xfrm>
            <a:off x="1779681" y="2591592"/>
            <a:ext cx="752843" cy="369332"/>
          </a:xfrm>
          <a:prstGeom prst="rect">
            <a:avLst/>
          </a:prstGeom>
          <a:noFill/>
        </p:spPr>
        <p:txBody>
          <a:bodyPr wrap="none" rtlCol="0">
            <a:spAutoFit/>
          </a:bodyPr>
          <a:lstStyle/>
          <a:p>
            <a:r>
              <a:rPr lang="it-IT" dirty="0" smtClean="0"/>
              <a:t>50 cm</a:t>
            </a:r>
            <a:endParaRPr lang="it-IT" dirty="0"/>
          </a:p>
        </p:txBody>
      </p:sp>
      <p:sp>
        <p:nvSpPr>
          <p:cNvPr id="27" name="TextBox 26"/>
          <p:cNvSpPr txBox="1"/>
          <p:nvPr/>
        </p:nvSpPr>
        <p:spPr>
          <a:xfrm>
            <a:off x="5246701" y="4519074"/>
            <a:ext cx="869837" cy="369332"/>
          </a:xfrm>
          <a:prstGeom prst="rect">
            <a:avLst/>
          </a:prstGeom>
          <a:noFill/>
        </p:spPr>
        <p:txBody>
          <a:bodyPr wrap="none" rtlCol="0">
            <a:spAutoFit/>
          </a:bodyPr>
          <a:lstStyle/>
          <a:p>
            <a:r>
              <a:rPr lang="it-IT" dirty="0" smtClean="0"/>
              <a:t>150 cm</a:t>
            </a:r>
            <a:endParaRPr lang="it-IT" dirty="0"/>
          </a:p>
        </p:txBody>
      </p:sp>
      <p:sp>
        <p:nvSpPr>
          <p:cNvPr id="29" name="Rectangle 28"/>
          <p:cNvSpPr/>
          <p:nvPr/>
        </p:nvSpPr>
        <p:spPr>
          <a:xfrm>
            <a:off x="6556698" y="5186567"/>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0" name="Oval 29"/>
          <p:cNvSpPr/>
          <p:nvPr/>
        </p:nvSpPr>
        <p:spPr>
          <a:xfrm>
            <a:off x="6896861" y="5504038"/>
            <a:ext cx="389855" cy="531276"/>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31" name="Straight Connector 30"/>
          <p:cNvCxnSpPr/>
          <p:nvPr/>
        </p:nvCxnSpPr>
        <p:spPr>
          <a:xfrm flipV="1">
            <a:off x="6556698" y="6517855"/>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8254291" y="6346147"/>
            <a:ext cx="752843" cy="369332"/>
          </a:xfrm>
          <a:prstGeom prst="rect">
            <a:avLst/>
          </a:prstGeom>
          <a:noFill/>
        </p:spPr>
        <p:txBody>
          <a:bodyPr wrap="none" rtlCol="0">
            <a:spAutoFit/>
          </a:bodyPr>
          <a:lstStyle/>
          <a:p>
            <a:r>
              <a:rPr lang="it-IT" dirty="0" smtClean="0"/>
              <a:t>50 cm</a:t>
            </a: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25420" y="1599494"/>
            <a:ext cx="8241050" cy="1969502"/>
          </a:xfrm>
          <a:prstGeom prst="rect">
            <a:avLst/>
          </a:prstGeom>
        </p:spPr>
      </p:pic>
      <p:pic>
        <p:nvPicPr>
          <p:cNvPr id="5" name="Picture 4"/>
          <p:cNvPicPr>
            <a:picLocks noChangeAspect="1"/>
          </p:cNvPicPr>
          <p:nvPr/>
        </p:nvPicPr>
        <p:blipFill>
          <a:blip r:embed="rId3"/>
          <a:stretch>
            <a:fillRect/>
          </a:stretch>
        </p:blipFill>
        <p:spPr>
          <a:xfrm>
            <a:off x="540908" y="3491545"/>
            <a:ext cx="8055188" cy="2016057"/>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2700" y="1279452"/>
            <a:ext cx="8445115" cy="3718513"/>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40747" y="102052"/>
            <a:ext cx="8379258" cy="4861462"/>
          </a:xfrm>
          <a:prstGeom prst="rect">
            <a:avLst/>
          </a:prstGeom>
        </p:spPr>
      </p:pic>
      <p:pic>
        <p:nvPicPr>
          <p:cNvPr id="5" name="Picture 4"/>
          <p:cNvPicPr>
            <a:picLocks noChangeAspect="1"/>
          </p:cNvPicPr>
          <p:nvPr/>
        </p:nvPicPr>
        <p:blipFill>
          <a:blip r:embed="rId3"/>
          <a:stretch>
            <a:fillRect/>
          </a:stretch>
        </p:blipFill>
        <p:spPr>
          <a:xfrm>
            <a:off x="387211" y="4987636"/>
            <a:ext cx="8165058" cy="1542495"/>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44123" y="1611358"/>
            <a:ext cx="8484299" cy="2802849"/>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0718"/>
            <a:ext cx="8229600" cy="379444"/>
          </a:xfrm>
        </p:spPr>
        <p:txBody>
          <a:bodyPr>
            <a:noAutofit/>
          </a:bodyPr>
          <a:lstStyle/>
          <a:p>
            <a:r>
              <a:rPr lang="it-IT" sz="3200" dirty="0" smtClean="0"/>
              <a:t>Risultati (</a:t>
            </a:r>
            <a:r>
              <a:rPr lang="it-IT" sz="3200" dirty="0" err="1" smtClean="0"/>
              <a:t>walking</a:t>
            </a:r>
            <a:r>
              <a:rPr lang="it-IT" sz="3200" dirty="0" smtClean="0"/>
              <a:t> task - </a:t>
            </a:r>
            <a:r>
              <a:rPr lang="it-IT" sz="3200" dirty="0" err="1" smtClean="0"/>
              <a:t>early</a:t>
            </a:r>
            <a:r>
              <a:rPr lang="it-IT" sz="3200" dirty="0" smtClean="0"/>
              <a:t> </a:t>
            </a:r>
            <a:r>
              <a:rPr lang="it-IT" sz="3200" dirty="0" err="1" smtClean="0"/>
              <a:t>error</a:t>
            </a:r>
            <a:r>
              <a:rPr lang="it-IT" sz="3200" dirty="0" smtClean="0"/>
              <a:t>)</a:t>
            </a:r>
            <a:endParaRPr lang="it-IT" sz="3200" dirty="0"/>
          </a:p>
        </p:txBody>
      </p:sp>
      <p:pic>
        <p:nvPicPr>
          <p:cNvPr id="4" name="Picture 3"/>
          <p:cNvPicPr>
            <a:picLocks noChangeAspect="1"/>
          </p:cNvPicPr>
          <p:nvPr/>
        </p:nvPicPr>
        <p:blipFill>
          <a:blip r:embed="rId2"/>
          <a:stretch>
            <a:fillRect/>
          </a:stretch>
        </p:blipFill>
        <p:spPr>
          <a:xfrm>
            <a:off x="457200" y="654082"/>
            <a:ext cx="8079314" cy="6203918"/>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6470"/>
            <a:ext cx="6435788" cy="6811530"/>
          </a:xfrm>
          <a:prstGeom prst="rect">
            <a:avLst/>
          </a:prstGeom>
        </p:spPr>
      </p:pic>
      <p:sp>
        <p:nvSpPr>
          <p:cNvPr id="5" name="Rectangle 4"/>
          <p:cNvSpPr/>
          <p:nvPr/>
        </p:nvSpPr>
        <p:spPr>
          <a:xfrm>
            <a:off x="5764609" y="201362"/>
            <a:ext cx="3203207" cy="3693319"/>
          </a:xfrm>
          <a:prstGeom prst="rect">
            <a:avLst/>
          </a:prstGeom>
          <a:solidFill>
            <a:srgbClr val="CCFFCC"/>
          </a:solidFill>
        </p:spPr>
        <p:txBody>
          <a:bodyPr wrap="square">
            <a:spAutoFit/>
          </a:bodyPr>
          <a:lstStyle/>
          <a:p>
            <a:r>
              <a:rPr lang="en-US" dirty="0" smtClean="0"/>
              <a:t>The results for group A confirmed those of </a:t>
            </a:r>
            <a:r>
              <a:rPr lang="en-US" dirty="0" err="1" smtClean="0"/>
              <a:t>Bertamini</a:t>
            </a:r>
            <a:r>
              <a:rPr lang="en-US" dirty="0" smtClean="0"/>
              <a:t> and Parks (2005): when people had to imagine</a:t>
            </a:r>
          </a:p>
          <a:p>
            <a:r>
              <a:rPr lang="en-US" dirty="0" smtClean="0"/>
              <a:t>seeing their reflection in a mirror, they grossly overestimated their size. Surprisingly, this</a:t>
            </a:r>
          </a:p>
          <a:p>
            <a:r>
              <a:rPr lang="en-US" dirty="0" smtClean="0"/>
              <a:t>overestimation was as severe for group B, though this group could see their reflection,</a:t>
            </a:r>
          </a:p>
          <a:p>
            <a:r>
              <a:rPr lang="en-US" dirty="0" smtClean="0"/>
              <a:t>supporting the perceptual account of this error.</a:t>
            </a:r>
            <a:endParaRPr lang="it-IT" dirty="0"/>
          </a:p>
        </p:txBody>
      </p:sp>
      <p:sp>
        <p:nvSpPr>
          <p:cNvPr id="6" name="Oval 5"/>
          <p:cNvSpPr/>
          <p:nvPr/>
        </p:nvSpPr>
        <p:spPr>
          <a:xfrm>
            <a:off x="1471404" y="1486997"/>
            <a:ext cx="805400"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Oval 6"/>
          <p:cNvSpPr/>
          <p:nvPr/>
        </p:nvSpPr>
        <p:spPr>
          <a:xfrm>
            <a:off x="3544373" y="1927507"/>
            <a:ext cx="805400"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6470"/>
            <a:ext cx="6435788" cy="6811530"/>
          </a:xfrm>
          <a:prstGeom prst="rect">
            <a:avLst/>
          </a:prstGeom>
        </p:spPr>
      </p:pic>
      <p:sp>
        <p:nvSpPr>
          <p:cNvPr id="5" name="Rectangle 4"/>
          <p:cNvSpPr/>
          <p:nvPr/>
        </p:nvSpPr>
        <p:spPr>
          <a:xfrm>
            <a:off x="5764609" y="201362"/>
            <a:ext cx="3203207" cy="3416320"/>
          </a:xfrm>
          <a:prstGeom prst="rect">
            <a:avLst/>
          </a:prstGeom>
          <a:solidFill>
            <a:srgbClr val="CCFFCC"/>
          </a:solidFill>
        </p:spPr>
        <p:txBody>
          <a:bodyPr wrap="square">
            <a:spAutoFit/>
          </a:bodyPr>
          <a:lstStyle/>
          <a:p>
            <a:r>
              <a:rPr lang="en-US" dirty="0" smtClean="0"/>
              <a:t>For group A,</a:t>
            </a:r>
          </a:p>
          <a:p>
            <a:r>
              <a:rPr lang="en-US" dirty="0" smtClean="0"/>
              <a:t>uncovering the mirror modestly improved performance but a strong overestimation</a:t>
            </a:r>
          </a:p>
          <a:p>
            <a:r>
              <a:rPr lang="en-US" dirty="0" smtClean="0"/>
              <a:t>persisted. This suggests that the overestimation is largely resistant to correction from</a:t>
            </a:r>
          </a:p>
          <a:p>
            <a:r>
              <a:rPr lang="en-US" dirty="0" smtClean="0"/>
              <a:t>perceptual feedback, supporting the perceptual account. A modest improvement did occur</a:t>
            </a:r>
          </a:p>
          <a:p>
            <a:r>
              <a:rPr lang="en-US" dirty="0" smtClean="0"/>
              <a:t>when people could see their reflection..</a:t>
            </a:r>
            <a:endParaRPr lang="it-IT" dirty="0"/>
          </a:p>
        </p:txBody>
      </p:sp>
      <p:sp>
        <p:nvSpPr>
          <p:cNvPr id="6" name="Oval 5"/>
          <p:cNvSpPr/>
          <p:nvPr/>
        </p:nvSpPr>
        <p:spPr>
          <a:xfrm>
            <a:off x="1471404" y="1486997"/>
            <a:ext cx="805400"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Oval 6"/>
          <p:cNvSpPr/>
          <p:nvPr/>
        </p:nvSpPr>
        <p:spPr>
          <a:xfrm>
            <a:off x="2090942" y="1905218"/>
            <a:ext cx="805400" cy="239219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6470"/>
            <a:ext cx="6435788" cy="6811530"/>
          </a:xfrm>
          <a:prstGeom prst="rect">
            <a:avLst/>
          </a:prstGeom>
        </p:spPr>
      </p:pic>
      <p:sp>
        <p:nvSpPr>
          <p:cNvPr id="5" name="Rectangle 4"/>
          <p:cNvSpPr/>
          <p:nvPr/>
        </p:nvSpPr>
        <p:spPr>
          <a:xfrm>
            <a:off x="5764609" y="201362"/>
            <a:ext cx="3203207" cy="5632312"/>
          </a:xfrm>
          <a:prstGeom prst="rect">
            <a:avLst/>
          </a:prstGeom>
          <a:solidFill>
            <a:srgbClr val="CCFFCC"/>
          </a:solidFill>
        </p:spPr>
        <p:txBody>
          <a:bodyPr wrap="square">
            <a:spAutoFit/>
          </a:bodyPr>
          <a:lstStyle/>
          <a:p>
            <a:r>
              <a:rPr lang="en-US" dirty="0" smtClean="0"/>
              <a:t>for group B only, the overestimation was </a:t>
            </a:r>
            <a:r>
              <a:rPr lang="en-US" dirty="0" err="1" smtClean="0"/>
              <a:t>signifi</a:t>
            </a:r>
            <a:r>
              <a:rPr lang="en-US" dirty="0" smtClean="0"/>
              <a:t>-</a:t>
            </a:r>
          </a:p>
          <a:p>
            <a:r>
              <a:rPr lang="en-US" dirty="0" err="1" smtClean="0"/>
              <a:t>cantly</a:t>
            </a:r>
            <a:r>
              <a:rPr lang="en-US" dirty="0" smtClean="0"/>
              <a:t> larger when people stood in the near position (0.98) in the first trial than when</a:t>
            </a:r>
          </a:p>
          <a:p>
            <a:r>
              <a:rPr lang="en-US" dirty="0" smtClean="0"/>
              <a:t>they stood in the far position (0.90) in the second trial.</a:t>
            </a:r>
          </a:p>
          <a:p>
            <a:endParaRPr lang="en-US" dirty="0" smtClean="0"/>
          </a:p>
          <a:p>
            <a:r>
              <a:rPr lang="en-US" dirty="0" smtClean="0"/>
              <a:t>When questioned at the end of the study, most people (79%) thought that the</a:t>
            </a:r>
          </a:p>
          <a:p>
            <a:r>
              <a:rPr lang="en-US" dirty="0" smtClean="0"/>
              <a:t>reflection of their face on the surface of the mirror would be smaller when they looked</a:t>
            </a:r>
          </a:p>
          <a:p>
            <a:r>
              <a:rPr lang="en-US" dirty="0" smtClean="0"/>
              <a:t>at it from the far position than from the near position.</a:t>
            </a:r>
          </a:p>
          <a:p>
            <a:endParaRPr lang="en-US" dirty="0" smtClean="0"/>
          </a:p>
          <a:p>
            <a:r>
              <a:rPr lang="en-US" dirty="0" smtClean="0"/>
              <a:t>Even in the far position, people selected ellipses that were much too large</a:t>
            </a:r>
            <a:endParaRPr lang="it-IT" dirty="0"/>
          </a:p>
        </p:txBody>
      </p:sp>
      <p:sp>
        <p:nvSpPr>
          <p:cNvPr id="6" name="Oval 5"/>
          <p:cNvSpPr/>
          <p:nvPr/>
        </p:nvSpPr>
        <p:spPr>
          <a:xfrm>
            <a:off x="3562345" y="1905218"/>
            <a:ext cx="805400"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Oval 6"/>
          <p:cNvSpPr/>
          <p:nvPr/>
        </p:nvSpPr>
        <p:spPr>
          <a:xfrm>
            <a:off x="4274817" y="1905218"/>
            <a:ext cx="619535" cy="212206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6470"/>
            <a:ext cx="6435788" cy="6811530"/>
          </a:xfrm>
          <a:prstGeom prst="rect">
            <a:avLst/>
          </a:prstGeom>
        </p:spPr>
      </p:pic>
      <p:sp>
        <p:nvSpPr>
          <p:cNvPr id="5" name="Rectangle 4"/>
          <p:cNvSpPr/>
          <p:nvPr/>
        </p:nvSpPr>
        <p:spPr>
          <a:xfrm>
            <a:off x="5885615" y="201362"/>
            <a:ext cx="3082201" cy="4247317"/>
          </a:xfrm>
          <a:prstGeom prst="rect">
            <a:avLst/>
          </a:prstGeom>
          <a:solidFill>
            <a:srgbClr val="CCFFCC"/>
          </a:solidFill>
        </p:spPr>
        <p:txBody>
          <a:bodyPr wrap="square">
            <a:spAutoFit/>
          </a:bodyPr>
          <a:lstStyle/>
          <a:p>
            <a:r>
              <a:rPr lang="en-US" dirty="0" smtClean="0"/>
              <a:t>The proportion when the ellipse was placed on the mirror (0.72) was significantly smaller than 1, but it was still significantly larger than the correct answer of 0.5.</a:t>
            </a:r>
          </a:p>
          <a:p>
            <a:endParaRPr lang="en-US" dirty="0" smtClean="0"/>
          </a:p>
          <a:p>
            <a:r>
              <a:rPr lang="en-US" dirty="0" smtClean="0"/>
              <a:t>Performance was thus more accurate when the</a:t>
            </a:r>
          </a:p>
          <a:p>
            <a:r>
              <a:rPr lang="en-US" dirty="0" smtClean="0"/>
              <a:t>ellipse was placed directly on the surface of the mirror. Nevertheless, to our surprise, both groups continued to overestimate the size of their reflection by over 40%.</a:t>
            </a:r>
            <a:endParaRPr lang="it-IT" dirty="0"/>
          </a:p>
        </p:txBody>
      </p:sp>
      <p:sp>
        <p:nvSpPr>
          <p:cNvPr id="6" name="Oval 5"/>
          <p:cNvSpPr/>
          <p:nvPr/>
        </p:nvSpPr>
        <p:spPr>
          <a:xfrm>
            <a:off x="2756945" y="2664203"/>
            <a:ext cx="805400"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Oval 6"/>
          <p:cNvSpPr/>
          <p:nvPr/>
        </p:nvSpPr>
        <p:spPr>
          <a:xfrm>
            <a:off x="4894352" y="2664203"/>
            <a:ext cx="619535"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03609"/>
            <a:ext cx="8229600" cy="1143000"/>
          </a:xfrm>
        </p:spPr>
        <p:txBody>
          <a:bodyPr>
            <a:normAutofit fontScale="90000"/>
          </a:bodyPr>
          <a:lstStyle/>
          <a:p>
            <a:r>
              <a:rPr lang="it-IT" dirty="0" err="1" smtClean="0"/>
              <a:t>Discussion</a:t>
            </a:r>
            <a:r>
              <a:rPr lang="it-IT" dirty="0" smtClean="0"/>
              <a:t> EXP </a:t>
            </a:r>
            <a:r>
              <a:rPr lang="it-IT" dirty="0" err="1" smtClean="0"/>
              <a:t>1</a:t>
            </a:r>
            <a:r>
              <a:rPr lang="it-IT" dirty="0" smtClean="0"/>
              <a:t/>
            </a:r>
            <a:br>
              <a:rPr lang="it-IT" dirty="0" smtClean="0"/>
            </a:br>
            <a:r>
              <a:rPr lang="it-IT" dirty="0" smtClean="0"/>
              <a:t/>
            </a:r>
            <a:br>
              <a:rPr lang="it-IT" dirty="0" smtClean="0"/>
            </a:br>
            <a:r>
              <a:rPr lang="it-IT" dirty="0" smtClean="0"/>
              <a:t/>
            </a:r>
            <a:br>
              <a:rPr lang="it-IT" dirty="0" smtClean="0"/>
            </a:br>
            <a:r>
              <a:rPr lang="it-IT" dirty="0" smtClean="0"/>
              <a:t>(</a:t>
            </a:r>
            <a:r>
              <a:rPr lang="it-IT" dirty="0" err="1" smtClean="0"/>
              <a:t>…</a:t>
            </a:r>
            <a:r>
              <a:rPr lang="it-IT" dirty="0" smtClean="0"/>
              <a:t>)</a:t>
            </a:r>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61388" y="274638"/>
            <a:ext cx="1825412" cy="623756"/>
          </a:xfrm>
        </p:spPr>
        <p:txBody>
          <a:bodyPr>
            <a:normAutofit fontScale="90000"/>
          </a:bodyPr>
          <a:lstStyle/>
          <a:p>
            <a:r>
              <a:rPr lang="it-IT" dirty="0" smtClean="0"/>
              <a:t>EXP </a:t>
            </a:r>
            <a:r>
              <a:rPr lang="it-IT" dirty="0" err="1" smtClean="0"/>
              <a:t>2</a:t>
            </a:r>
            <a:r>
              <a:rPr lang="it-IT" dirty="0" smtClean="0"/>
              <a:t/>
            </a:r>
            <a:br>
              <a:rPr lang="it-IT" dirty="0" smtClean="0"/>
            </a:br>
            <a:r>
              <a:rPr lang="it-IT" dirty="0" err="1" smtClean="0"/>
              <a:t>control</a:t>
            </a:r>
            <a:endParaRPr lang="it-IT" dirty="0"/>
          </a:p>
        </p:txBody>
      </p:sp>
      <p:sp>
        <p:nvSpPr>
          <p:cNvPr id="4" name="Rectangle 3"/>
          <p:cNvSpPr/>
          <p:nvPr/>
        </p:nvSpPr>
        <p:spPr>
          <a:xfrm>
            <a:off x="597758" y="1750320"/>
            <a:ext cx="8089042" cy="923330"/>
          </a:xfrm>
          <a:prstGeom prst="rect">
            <a:avLst/>
          </a:prstGeom>
        </p:spPr>
        <p:txBody>
          <a:bodyPr wrap="square">
            <a:spAutoFit/>
          </a:bodyPr>
          <a:lstStyle/>
          <a:p>
            <a:r>
              <a:rPr lang="en-US" dirty="0" smtClean="0"/>
              <a:t>Experiment 2 was conducted to examine a number of reasons why, in experiment 1,</a:t>
            </a:r>
          </a:p>
          <a:p>
            <a:r>
              <a:rPr lang="en-US" dirty="0" smtClean="0"/>
              <a:t>people overestimated the size of the reflection of their face even when they could see their reflection. </a:t>
            </a:r>
          </a:p>
        </p:txBody>
      </p:sp>
      <p:sp>
        <p:nvSpPr>
          <p:cNvPr id="5" name="Rectangle 4"/>
          <p:cNvSpPr/>
          <p:nvPr/>
        </p:nvSpPr>
        <p:spPr>
          <a:xfrm>
            <a:off x="597758" y="2943015"/>
            <a:ext cx="8089042" cy="2585323"/>
          </a:xfrm>
          <a:prstGeom prst="rect">
            <a:avLst/>
          </a:prstGeom>
        </p:spPr>
        <p:txBody>
          <a:bodyPr wrap="square">
            <a:spAutoFit/>
          </a:bodyPr>
          <a:lstStyle/>
          <a:p>
            <a:r>
              <a:rPr lang="en-US" b="1" dirty="0" smtClean="0"/>
              <a:t>1 </a:t>
            </a:r>
            <a:r>
              <a:rPr lang="en-US" b="1" dirty="0" err="1" smtClean="0"/>
              <a:t>prova</a:t>
            </a:r>
            <a:r>
              <a:rPr lang="en-US" b="1" dirty="0" smtClean="0"/>
              <a:t>: E’ un </a:t>
            </a:r>
            <a:r>
              <a:rPr lang="en-US" b="1" dirty="0" err="1" smtClean="0"/>
              <a:t>problema</a:t>
            </a:r>
            <a:r>
              <a:rPr lang="en-US" b="1" dirty="0" smtClean="0"/>
              <a:t> </a:t>
            </a:r>
            <a:r>
              <a:rPr lang="en-US" b="1" dirty="0" err="1" smtClean="0"/>
              <a:t>di</a:t>
            </a:r>
            <a:r>
              <a:rPr lang="en-US" b="1" dirty="0" smtClean="0"/>
              <a:t> </a:t>
            </a:r>
            <a:r>
              <a:rPr lang="en-US" b="1" dirty="0" err="1" smtClean="0"/>
              <a:t>stima</a:t>
            </a:r>
            <a:r>
              <a:rPr lang="en-US" b="1" dirty="0" smtClean="0"/>
              <a:t> </a:t>
            </a:r>
            <a:r>
              <a:rPr lang="en-US" b="1" dirty="0" err="1" smtClean="0"/>
              <a:t>di</a:t>
            </a:r>
            <a:r>
              <a:rPr lang="en-US" b="1" dirty="0" smtClean="0"/>
              <a:t> </a:t>
            </a:r>
            <a:r>
              <a:rPr lang="en-US" b="1" dirty="0" err="1" smtClean="0"/>
              <a:t>forme</a:t>
            </a:r>
            <a:r>
              <a:rPr lang="en-US" b="1" dirty="0" smtClean="0"/>
              <a:t> </a:t>
            </a:r>
            <a:r>
              <a:rPr lang="en-US" b="1" dirty="0" err="1" smtClean="0"/>
              <a:t>ellittiche</a:t>
            </a:r>
            <a:r>
              <a:rPr lang="en-US" b="1" dirty="0" smtClean="0"/>
              <a:t>?</a:t>
            </a:r>
          </a:p>
          <a:p>
            <a:endParaRPr lang="en-US" dirty="0" smtClean="0"/>
          </a:p>
          <a:p>
            <a:r>
              <a:rPr lang="en-US" dirty="0" smtClean="0"/>
              <a:t>First, </a:t>
            </a:r>
            <a:r>
              <a:rPr lang="en-US" b="1" dirty="0" smtClean="0"/>
              <a:t>we checked that people did not always overestimate the size of elliptical shapes</a:t>
            </a:r>
            <a:r>
              <a:rPr lang="en-US" dirty="0" smtClean="0"/>
              <a:t>. We expected people to be accurate and not to systematically deviate from the correct answer. If so, this would suggest that the overestimation observed in experiment 1 was either due to errors in estimating the size of faces or to errors in estimating the size of reflections in mirrors.</a:t>
            </a:r>
          </a:p>
          <a:p>
            <a:endParaRPr lang="en-US" dirty="0" smtClean="0"/>
          </a:p>
          <a:p>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61388" y="274638"/>
            <a:ext cx="1825412" cy="623756"/>
          </a:xfrm>
        </p:spPr>
        <p:txBody>
          <a:bodyPr>
            <a:normAutofit fontScale="90000"/>
          </a:bodyPr>
          <a:lstStyle/>
          <a:p>
            <a:r>
              <a:rPr lang="it-IT" dirty="0" smtClean="0"/>
              <a:t>EXP </a:t>
            </a:r>
            <a:r>
              <a:rPr lang="it-IT" dirty="0" err="1" smtClean="0"/>
              <a:t>2</a:t>
            </a:r>
            <a:r>
              <a:rPr lang="it-IT" dirty="0" smtClean="0"/>
              <a:t/>
            </a:r>
            <a:br>
              <a:rPr lang="it-IT" dirty="0" smtClean="0"/>
            </a:br>
            <a:r>
              <a:rPr lang="it-IT" dirty="0" err="1" smtClean="0"/>
              <a:t>control</a:t>
            </a:r>
            <a:endParaRPr lang="it-IT" dirty="0"/>
          </a:p>
        </p:txBody>
      </p:sp>
      <p:sp>
        <p:nvSpPr>
          <p:cNvPr id="5" name="Rectangle 4"/>
          <p:cNvSpPr/>
          <p:nvPr/>
        </p:nvSpPr>
        <p:spPr>
          <a:xfrm>
            <a:off x="597758" y="1719341"/>
            <a:ext cx="8089042" cy="5078314"/>
          </a:xfrm>
          <a:prstGeom prst="rect">
            <a:avLst/>
          </a:prstGeom>
        </p:spPr>
        <p:txBody>
          <a:bodyPr wrap="square">
            <a:spAutoFit/>
          </a:bodyPr>
          <a:lstStyle/>
          <a:p>
            <a:r>
              <a:rPr lang="en-US" b="1" dirty="0" smtClean="0"/>
              <a:t>2 </a:t>
            </a:r>
            <a:r>
              <a:rPr lang="en-US" b="1" dirty="0" err="1" smtClean="0"/>
              <a:t>prova</a:t>
            </a:r>
            <a:r>
              <a:rPr lang="en-US" b="1" dirty="0" smtClean="0"/>
              <a:t>: E’ un </a:t>
            </a:r>
            <a:r>
              <a:rPr lang="en-US" b="1" dirty="0" err="1" smtClean="0"/>
              <a:t>problema</a:t>
            </a:r>
            <a:r>
              <a:rPr lang="en-US" b="1" dirty="0" smtClean="0"/>
              <a:t> </a:t>
            </a:r>
            <a:r>
              <a:rPr lang="en-US" b="1" dirty="0" err="1" smtClean="0"/>
              <a:t>di</a:t>
            </a:r>
            <a:r>
              <a:rPr lang="en-US" b="1" dirty="0" smtClean="0"/>
              <a:t> </a:t>
            </a:r>
            <a:r>
              <a:rPr lang="en-US" b="1" dirty="0" err="1" smtClean="0"/>
              <a:t>stima</a:t>
            </a:r>
            <a:r>
              <a:rPr lang="en-US" b="1" dirty="0" smtClean="0"/>
              <a:t> </a:t>
            </a:r>
            <a:r>
              <a:rPr lang="en-US" b="1" dirty="0" err="1" smtClean="0"/>
              <a:t>dei</a:t>
            </a:r>
            <a:r>
              <a:rPr lang="en-US" b="1" dirty="0" smtClean="0"/>
              <a:t> </a:t>
            </a:r>
            <a:r>
              <a:rPr lang="en-US" b="1" dirty="0" err="1" smtClean="0"/>
              <a:t>riflessi</a:t>
            </a:r>
            <a:r>
              <a:rPr lang="en-US" b="1" dirty="0" smtClean="0"/>
              <a:t> </a:t>
            </a:r>
            <a:r>
              <a:rPr lang="en-US" b="1" dirty="0" err="1" smtClean="0"/>
              <a:t>della</a:t>
            </a:r>
            <a:r>
              <a:rPr lang="en-US" b="1" dirty="0" smtClean="0"/>
              <a:t> </a:t>
            </a:r>
            <a:r>
              <a:rPr lang="en-US" b="1" dirty="0" err="1" smtClean="0"/>
              <a:t>propria</a:t>
            </a:r>
            <a:r>
              <a:rPr lang="en-US" b="1" dirty="0" smtClean="0"/>
              <a:t> </a:t>
            </a:r>
            <a:r>
              <a:rPr lang="en-US" b="1" dirty="0" err="1" smtClean="0"/>
              <a:t>testa</a:t>
            </a:r>
            <a:r>
              <a:rPr lang="en-US" b="1" dirty="0" smtClean="0"/>
              <a:t> </a:t>
            </a:r>
            <a:r>
              <a:rPr lang="en-US" b="1" dirty="0" err="1" smtClean="0"/>
              <a:t>o</a:t>
            </a:r>
            <a:r>
              <a:rPr lang="en-US" b="1" dirty="0" smtClean="0"/>
              <a:t> </a:t>
            </a:r>
            <a:r>
              <a:rPr lang="en-US" b="1" dirty="0" err="1" smtClean="0"/>
              <a:t>dei</a:t>
            </a:r>
            <a:r>
              <a:rPr lang="en-US" b="1" dirty="0" smtClean="0"/>
              <a:t> </a:t>
            </a:r>
            <a:r>
              <a:rPr lang="en-US" b="1" dirty="0" err="1" smtClean="0"/>
              <a:t>riflessi</a:t>
            </a:r>
            <a:r>
              <a:rPr lang="en-US" b="1" dirty="0" smtClean="0"/>
              <a:t> in </a:t>
            </a:r>
            <a:r>
              <a:rPr lang="en-US" b="1" dirty="0" err="1" smtClean="0"/>
              <a:t>generale</a:t>
            </a:r>
            <a:r>
              <a:rPr lang="en-US" b="1" dirty="0" smtClean="0"/>
              <a:t>?</a:t>
            </a:r>
          </a:p>
          <a:p>
            <a:endParaRPr lang="en-US" dirty="0" smtClean="0"/>
          </a:p>
          <a:p>
            <a:r>
              <a:rPr lang="en-US" dirty="0" smtClean="0"/>
              <a:t>Second, we investigated whether overestimation was specific to estimating faces or</a:t>
            </a:r>
          </a:p>
          <a:p>
            <a:r>
              <a:rPr lang="en-US" dirty="0" err="1" smtClean="0"/>
              <a:t>generalised</a:t>
            </a:r>
            <a:r>
              <a:rPr lang="en-US" dirty="0" smtClean="0"/>
              <a:t> to other, novel objects</a:t>
            </a:r>
            <a:r>
              <a:rPr lang="en-US" b="1" dirty="0" smtClean="0"/>
              <a:t>. A paper ellipse that was approximately the same size as a face was placed next to the observer's head</a:t>
            </a:r>
            <a:r>
              <a:rPr lang="en-US" dirty="0" smtClean="0"/>
              <a:t>. </a:t>
            </a:r>
            <a:r>
              <a:rPr lang="en-US" b="1" dirty="0" smtClean="0"/>
              <a:t>The observer saw the reflection</a:t>
            </a:r>
            <a:r>
              <a:rPr lang="en-US" dirty="0" smtClean="0"/>
              <a:t> of this ellipse in the mirror that he or she was facing. This reflection was about the same size as the reflection of the face. </a:t>
            </a:r>
            <a:br>
              <a:rPr lang="en-US" dirty="0" smtClean="0"/>
            </a:br>
            <a:r>
              <a:rPr lang="en-US" i="1" dirty="0" smtClean="0"/>
              <a:t>If the observer could accurately estimate the size of the reflection of this novel ellipse it would suggest that size constancy for faces produced the overestimation in experiment 1. When people see the reflections of faces in mirrors, they may find it difficult to discount their knowledge of the actual size of faces. </a:t>
            </a:r>
            <a:r>
              <a:rPr lang="en-US" dirty="0" smtClean="0"/>
              <a:t>This</a:t>
            </a:r>
          </a:p>
          <a:p>
            <a:r>
              <a:rPr lang="en-US" dirty="0" smtClean="0"/>
              <a:t>could explain why, in experiment 1, people usually selected ellipses that were about the size of their faces. In contrast, if people continued to overestimate when they tried to match the size of the reflection of a novel, test ellipse, it would indicate that they had a general difficulty in estimating the size of reflections on the surface of a mirror.</a:t>
            </a:r>
          </a:p>
          <a:p>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61388" y="274638"/>
            <a:ext cx="1825412" cy="623756"/>
          </a:xfrm>
        </p:spPr>
        <p:txBody>
          <a:bodyPr>
            <a:normAutofit fontScale="90000"/>
          </a:bodyPr>
          <a:lstStyle/>
          <a:p>
            <a:r>
              <a:rPr lang="it-IT" dirty="0" smtClean="0"/>
              <a:t>EXP </a:t>
            </a:r>
            <a:r>
              <a:rPr lang="it-IT" dirty="0" err="1" smtClean="0"/>
              <a:t>2</a:t>
            </a:r>
            <a:r>
              <a:rPr lang="it-IT" dirty="0" smtClean="0"/>
              <a:t/>
            </a:r>
            <a:br>
              <a:rPr lang="it-IT" dirty="0" smtClean="0"/>
            </a:br>
            <a:r>
              <a:rPr lang="it-IT" dirty="0" err="1" smtClean="0"/>
              <a:t>control</a:t>
            </a:r>
            <a:endParaRPr lang="it-IT" dirty="0"/>
          </a:p>
        </p:txBody>
      </p:sp>
      <p:sp>
        <p:nvSpPr>
          <p:cNvPr id="5" name="Rectangle 4"/>
          <p:cNvSpPr/>
          <p:nvPr/>
        </p:nvSpPr>
        <p:spPr>
          <a:xfrm>
            <a:off x="597758" y="2125105"/>
            <a:ext cx="8089042" cy="2031325"/>
          </a:xfrm>
          <a:prstGeom prst="rect">
            <a:avLst/>
          </a:prstGeom>
        </p:spPr>
        <p:txBody>
          <a:bodyPr wrap="square">
            <a:spAutoFit/>
          </a:bodyPr>
          <a:lstStyle/>
          <a:p>
            <a:r>
              <a:rPr lang="en-US" b="1" dirty="0" smtClean="0"/>
              <a:t>3 </a:t>
            </a:r>
            <a:r>
              <a:rPr lang="en-US" b="1" dirty="0" err="1" smtClean="0"/>
              <a:t>prova</a:t>
            </a:r>
            <a:r>
              <a:rPr lang="en-US" b="1" dirty="0" smtClean="0"/>
              <a:t>: </a:t>
            </a:r>
            <a:r>
              <a:rPr lang="en-US" b="1" dirty="0" err="1" smtClean="0"/>
              <a:t>Controllo</a:t>
            </a:r>
            <a:r>
              <a:rPr lang="en-US" b="1" dirty="0" smtClean="0"/>
              <a:t> </a:t>
            </a:r>
            <a:r>
              <a:rPr lang="en-US" b="1" dirty="0" err="1" smtClean="0"/>
              <a:t>stima</a:t>
            </a:r>
            <a:r>
              <a:rPr lang="en-US" b="1" dirty="0" smtClean="0"/>
              <a:t> del </a:t>
            </a:r>
            <a:r>
              <a:rPr lang="en-US" b="1" dirty="0" err="1" smtClean="0"/>
              <a:t>proprio</a:t>
            </a:r>
            <a:r>
              <a:rPr lang="en-US" b="1" dirty="0" smtClean="0"/>
              <a:t> </a:t>
            </a:r>
            <a:r>
              <a:rPr lang="en-US" b="1" dirty="0" err="1" smtClean="0"/>
              <a:t>volto</a:t>
            </a:r>
            <a:r>
              <a:rPr lang="en-US" b="1" dirty="0" smtClean="0"/>
              <a:t> </a:t>
            </a:r>
            <a:r>
              <a:rPr lang="en-US" b="1" dirty="0" err="1" smtClean="0"/>
              <a:t>riflesso</a:t>
            </a:r>
            <a:endParaRPr lang="en-US" b="1" dirty="0" smtClean="0"/>
          </a:p>
          <a:p>
            <a:endParaRPr lang="en-US" dirty="0" smtClean="0"/>
          </a:p>
          <a:p>
            <a:r>
              <a:rPr lang="en-US" dirty="0" smtClean="0"/>
              <a:t>On the third trial in experiment 2, </a:t>
            </a:r>
            <a:r>
              <a:rPr lang="en-US" b="1" dirty="0" smtClean="0"/>
              <a:t>people estimated the sizes of the reflection of</a:t>
            </a:r>
          </a:p>
          <a:p>
            <a:r>
              <a:rPr lang="en-US" b="1" dirty="0" smtClean="0"/>
              <a:t>their face. </a:t>
            </a:r>
            <a:r>
              <a:rPr lang="en-US" dirty="0" smtClean="0"/>
              <a:t>We predicted that a clear overestimation would be found here, as this</a:t>
            </a:r>
          </a:p>
          <a:p>
            <a:r>
              <a:rPr lang="en-US" dirty="0" smtClean="0"/>
              <a:t>trial replicated the first trial in experiment 1 for group B. This trial provided a within-</a:t>
            </a:r>
          </a:p>
          <a:p>
            <a:r>
              <a:rPr lang="en-US" dirty="0" smtClean="0"/>
              <a:t>participants control to test whether size estimation for reflections of novel ellipses (tested in the first two trials) was more accurate than that for reflections of faces.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61388" y="274638"/>
            <a:ext cx="1825412" cy="623756"/>
          </a:xfrm>
        </p:spPr>
        <p:txBody>
          <a:bodyPr>
            <a:normAutofit fontScale="90000"/>
          </a:bodyPr>
          <a:lstStyle/>
          <a:p>
            <a:r>
              <a:rPr lang="it-IT" dirty="0" smtClean="0"/>
              <a:t>EXP </a:t>
            </a:r>
            <a:r>
              <a:rPr lang="it-IT" dirty="0" err="1" smtClean="0"/>
              <a:t>2</a:t>
            </a:r>
            <a:r>
              <a:rPr lang="it-IT" dirty="0" smtClean="0"/>
              <a:t/>
            </a:r>
            <a:br>
              <a:rPr lang="it-IT" dirty="0" smtClean="0"/>
            </a:br>
            <a:r>
              <a:rPr lang="it-IT" dirty="0" err="1" smtClean="0"/>
              <a:t>control</a:t>
            </a:r>
            <a:endParaRPr lang="it-IT" dirty="0"/>
          </a:p>
        </p:txBody>
      </p:sp>
      <p:sp>
        <p:nvSpPr>
          <p:cNvPr id="5" name="Rectangle 4"/>
          <p:cNvSpPr/>
          <p:nvPr/>
        </p:nvSpPr>
        <p:spPr>
          <a:xfrm>
            <a:off x="597758" y="2112147"/>
            <a:ext cx="8089042" cy="3416320"/>
          </a:xfrm>
          <a:prstGeom prst="rect">
            <a:avLst/>
          </a:prstGeom>
        </p:spPr>
        <p:txBody>
          <a:bodyPr wrap="square">
            <a:spAutoFit/>
          </a:bodyPr>
          <a:lstStyle/>
          <a:p>
            <a:r>
              <a:rPr lang="en-US" b="1" dirty="0" smtClean="0"/>
              <a:t>4 </a:t>
            </a:r>
            <a:r>
              <a:rPr lang="en-US" b="1" dirty="0" err="1" smtClean="0"/>
              <a:t>prova</a:t>
            </a:r>
            <a:r>
              <a:rPr lang="en-US" b="1" dirty="0" smtClean="0"/>
              <a:t>: E’ un </a:t>
            </a:r>
            <a:r>
              <a:rPr lang="en-US" b="1" dirty="0" err="1" smtClean="0"/>
              <a:t>problema</a:t>
            </a:r>
            <a:r>
              <a:rPr lang="en-US" b="1" dirty="0" smtClean="0"/>
              <a:t> </a:t>
            </a:r>
            <a:r>
              <a:rPr lang="en-US" b="1" dirty="0" err="1" smtClean="0"/>
              <a:t>di</a:t>
            </a:r>
            <a:r>
              <a:rPr lang="en-US" b="1" dirty="0" smtClean="0"/>
              <a:t> </a:t>
            </a:r>
            <a:r>
              <a:rPr lang="en-US" b="1" dirty="0" err="1" smtClean="0"/>
              <a:t>binocularità</a:t>
            </a:r>
            <a:r>
              <a:rPr lang="en-US" b="1" dirty="0" smtClean="0"/>
              <a:t> (</a:t>
            </a:r>
            <a:r>
              <a:rPr lang="en-US" b="1" dirty="0" err="1" smtClean="0"/>
              <a:t>costanza</a:t>
            </a:r>
            <a:r>
              <a:rPr lang="en-US" b="1" dirty="0" smtClean="0"/>
              <a:t> </a:t>
            </a:r>
            <a:r>
              <a:rPr lang="en-US" b="1" dirty="0" err="1" smtClean="0"/>
              <a:t>di</a:t>
            </a:r>
            <a:r>
              <a:rPr lang="en-US" b="1" dirty="0" smtClean="0"/>
              <a:t> </a:t>
            </a:r>
            <a:r>
              <a:rPr lang="en-US" b="1" dirty="0" err="1" smtClean="0"/>
              <a:t>grandezza</a:t>
            </a:r>
            <a:r>
              <a:rPr lang="en-US" b="1" dirty="0" smtClean="0"/>
              <a:t> </a:t>
            </a:r>
            <a:r>
              <a:rPr lang="en-US" b="1" dirty="0" err="1" smtClean="0"/>
              <a:t>legata</a:t>
            </a:r>
            <a:r>
              <a:rPr lang="en-US" b="1" dirty="0" smtClean="0"/>
              <a:t> </a:t>
            </a:r>
            <a:r>
              <a:rPr lang="en-US" b="1" dirty="0" err="1" smtClean="0"/>
              <a:t>alla</a:t>
            </a:r>
            <a:r>
              <a:rPr lang="en-US" b="1" dirty="0" smtClean="0"/>
              <a:t> </a:t>
            </a:r>
            <a:r>
              <a:rPr lang="en-US" b="1" dirty="0" err="1" smtClean="0"/>
              <a:t>percezione</a:t>
            </a:r>
            <a:r>
              <a:rPr lang="en-US" b="1" dirty="0" smtClean="0"/>
              <a:t> in </a:t>
            </a:r>
            <a:r>
              <a:rPr lang="en-US" b="1" dirty="0" err="1" smtClean="0"/>
              <a:t>profondità</a:t>
            </a:r>
            <a:r>
              <a:rPr lang="en-US" b="1" dirty="0" smtClean="0"/>
              <a:t>?)</a:t>
            </a:r>
          </a:p>
          <a:p>
            <a:endParaRPr lang="en-US" dirty="0" smtClean="0"/>
          </a:p>
          <a:p>
            <a:r>
              <a:rPr lang="en-US" dirty="0" smtClean="0"/>
              <a:t>Finally, the fourth trial repeated the third except that people closed one eye as</a:t>
            </a:r>
          </a:p>
          <a:p>
            <a:r>
              <a:rPr lang="en-US" dirty="0" smtClean="0"/>
              <a:t>they were matching the ellipses. This tested whether people's responses were more</a:t>
            </a:r>
          </a:p>
          <a:p>
            <a:r>
              <a:rPr lang="en-US" dirty="0" smtClean="0"/>
              <a:t>accurate when faces were viewed </a:t>
            </a:r>
            <a:r>
              <a:rPr lang="en-US" dirty="0" err="1" smtClean="0"/>
              <a:t>monocularly</a:t>
            </a:r>
            <a:r>
              <a:rPr lang="en-US" dirty="0" smtClean="0"/>
              <a:t> rather than binocularly. If size over-</a:t>
            </a:r>
          </a:p>
          <a:p>
            <a:r>
              <a:rPr lang="en-US" dirty="0" smtClean="0"/>
              <a:t>estimation is linked to size constancy, reducing depth information may reduce size</a:t>
            </a:r>
          </a:p>
          <a:p>
            <a:r>
              <a:rPr lang="en-US" dirty="0" smtClean="0"/>
              <a:t>constancy and hence the overestimation error (</a:t>
            </a:r>
            <a:r>
              <a:rPr lang="en-US" dirty="0" err="1" smtClean="0"/>
              <a:t>Holway</a:t>
            </a:r>
            <a:r>
              <a:rPr lang="en-US" dirty="0" smtClean="0"/>
              <a:t> and Boring 1941; Kaneko and</a:t>
            </a:r>
          </a:p>
          <a:p>
            <a:r>
              <a:rPr lang="en-US" dirty="0" err="1" smtClean="0"/>
              <a:t>Uchikawa</a:t>
            </a:r>
            <a:r>
              <a:rPr lang="en-US" dirty="0" smtClean="0"/>
              <a:t> 1997; </a:t>
            </a:r>
            <a:r>
              <a:rPr lang="en-US" dirty="0" err="1" smtClean="0"/>
              <a:t>Koh</a:t>
            </a:r>
            <a:r>
              <a:rPr lang="en-US" dirty="0" smtClean="0"/>
              <a:t> and </a:t>
            </a:r>
            <a:r>
              <a:rPr lang="en-US" dirty="0" err="1" smtClean="0"/>
              <a:t>Charman</a:t>
            </a:r>
            <a:r>
              <a:rPr lang="en-US" dirty="0" smtClean="0"/>
              <a:t> 1999). Monocular viewing moves one step towards reducing the reflection to a flat picture. Analogously, we naturally close one eye when trying to frame a photograph to flatten what we see, to get a better idea of how the photograph will look.</a:t>
            </a:r>
            <a:endParaRPr lang="it-IT"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20" name="Straight Connector 19"/>
          <p:cNvCxnSpPr/>
          <p:nvPr/>
        </p:nvCxnSpPr>
        <p:spPr>
          <a:xfrm flipV="1">
            <a:off x="111633" y="1697335"/>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3009852" y="1826915"/>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9" name="Oval 18"/>
          <p:cNvSpPr/>
          <p:nvPr/>
        </p:nvSpPr>
        <p:spPr>
          <a:xfrm>
            <a:off x="124592" y="738474"/>
            <a:ext cx="194927" cy="265637"/>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23" name="Straight Connector 22"/>
          <p:cNvCxnSpPr/>
          <p:nvPr/>
        </p:nvCxnSpPr>
        <p:spPr>
          <a:xfrm flipV="1">
            <a:off x="2693562" y="3142118"/>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448567" y="284916"/>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6" name="TextBox 25"/>
          <p:cNvSpPr txBox="1"/>
          <p:nvPr/>
        </p:nvSpPr>
        <p:spPr>
          <a:xfrm>
            <a:off x="1744431" y="1438175"/>
            <a:ext cx="752843" cy="369332"/>
          </a:xfrm>
          <a:prstGeom prst="rect">
            <a:avLst/>
          </a:prstGeom>
          <a:noFill/>
        </p:spPr>
        <p:txBody>
          <a:bodyPr wrap="none" rtlCol="0">
            <a:spAutoFit/>
          </a:bodyPr>
          <a:lstStyle/>
          <a:p>
            <a:r>
              <a:rPr lang="it-IT" dirty="0" smtClean="0"/>
              <a:t>50 cm</a:t>
            </a:r>
            <a:endParaRPr lang="it-IT" dirty="0"/>
          </a:p>
        </p:txBody>
      </p:sp>
      <p:sp>
        <p:nvSpPr>
          <p:cNvPr id="27" name="TextBox 26"/>
          <p:cNvSpPr txBox="1"/>
          <p:nvPr/>
        </p:nvSpPr>
        <p:spPr>
          <a:xfrm>
            <a:off x="4391155" y="2970410"/>
            <a:ext cx="752843" cy="369332"/>
          </a:xfrm>
          <a:prstGeom prst="rect">
            <a:avLst/>
          </a:prstGeom>
          <a:noFill/>
        </p:spPr>
        <p:txBody>
          <a:bodyPr wrap="none" rtlCol="0">
            <a:spAutoFit/>
          </a:bodyPr>
          <a:lstStyle/>
          <a:p>
            <a:r>
              <a:rPr lang="it-IT" dirty="0" smtClean="0"/>
              <a:t>50 cm</a:t>
            </a:r>
            <a:endParaRPr lang="it-IT" dirty="0"/>
          </a:p>
        </p:txBody>
      </p:sp>
      <p:sp>
        <p:nvSpPr>
          <p:cNvPr id="29" name="Rectangle 28"/>
          <p:cNvSpPr/>
          <p:nvPr/>
        </p:nvSpPr>
        <p:spPr>
          <a:xfrm>
            <a:off x="4446425" y="3657655"/>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0" name="Oval 29"/>
          <p:cNvSpPr/>
          <p:nvPr/>
        </p:nvSpPr>
        <p:spPr>
          <a:xfrm>
            <a:off x="4786588" y="3975126"/>
            <a:ext cx="389855" cy="531276"/>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31" name="Straight Connector 30"/>
          <p:cNvCxnSpPr/>
          <p:nvPr/>
        </p:nvCxnSpPr>
        <p:spPr>
          <a:xfrm flipV="1">
            <a:off x="4446425" y="4988943"/>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144018" y="4817235"/>
            <a:ext cx="752843" cy="369332"/>
          </a:xfrm>
          <a:prstGeom prst="rect">
            <a:avLst/>
          </a:prstGeom>
          <a:noFill/>
        </p:spPr>
        <p:txBody>
          <a:bodyPr wrap="none" rtlCol="0">
            <a:spAutoFit/>
          </a:bodyPr>
          <a:lstStyle/>
          <a:p>
            <a:r>
              <a:rPr lang="it-IT" dirty="0" smtClean="0"/>
              <a:t>50 cm</a:t>
            </a:r>
            <a:endParaRPr lang="it-IT" dirty="0"/>
          </a:p>
        </p:txBody>
      </p:sp>
      <p:sp>
        <p:nvSpPr>
          <p:cNvPr id="17" name="Rectangle 16"/>
          <p:cNvSpPr/>
          <p:nvPr/>
        </p:nvSpPr>
        <p:spPr>
          <a:xfrm>
            <a:off x="6499860" y="5338967"/>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1" name="Oval 20"/>
          <p:cNvSpPr/>
          <p:nvPr/>
        </p:nvSpPr>
        <p:spPr>
          <a:xfrm>
            <a:off x="6840023" y="5656438"/>
            <a:ext cx="389855" cy="531276"/>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22" name="Straight Connector 21"/>
          <p:cNvCxnSpPr/>
          <p:nvPr/>
        </p:nvCxnSpPr>
        <p:spPr>
          <a:xfrm flipV="1">
            <a:off x="6499860" y="6670255"/>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8197453" y="6498547"/>
            <a:ext cx="752843" cy="369332"/>
          </a:xfrm>
          <a:prstGeom prst="rect">
            <a:avLst/>
          </a:prstGeom>
          <a:noFill/>
        </p:spPr>
        <p:txBody>
          <a:bodyPr wrap="none" rtlCol="0">
            <a:spAutoFit/>
          </a:bodyPr>
          <a:lstStyle/>
          <a:p>
            <a:r>
              <a:rPr lang="it-IT" dirty="0" smtClean="0"/>
              <a:t>50 cm</a:t>
            </a:r>
            <a:endParaRPr lang="it-IT" dirty="0"/>
          </a:p>
        </p:txBody>
      </p:sp>
      <p:sp>
        <p:nvSpPr>
          <p:cNvPr id="33" name="Oval 32"/>
          <p:cNvSpPr/>
          <p:nvPr/>
        </p:nvSpPr>
        <p:spPr>
          <a:xfrm>
            <a:off x="3718798" y="2610842"/>
            <a:ext cx="389855" cy="531276"/>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4" name="Oval 33"/>
          <p:cNvSpPr/>
          <p:nvPr/>
        </p:nvSpPr>
        <p:spPr>
          <a:xfrm>
            <a:off x="1617736" y="764420"/>
            <a:ext cx="191490" cy="260954"/>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6" name="Oval 35"/>
          <p:cNvSpPr/>
          <p:nvPr/>
        </p:nvSpPr>
        <p:spPr>
          <a:xfrm>
            <a:off x="5143998" y="4457667"/>
            <a:ext cx="389855" cy="531276"/>
          </a:xfrm>
          <a:prstGeom prst="ellipse">
            <a:avLst/>
          </a:prstGeom>
          <a:solidFill>
            <a:schemeClr val="accent6">
              <a:lumMod val="40000"/>
              <a:lumOff val="60000"/>
            </a:schemeClr>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7" name="Oval 36"/>
          <p:cNvSpPr/>
          <p:nvPr/>
        </p:nvSpPr>
        <p:spPr>
          <a:xfrm>
            <a:off x="5267156" y="4687447"/>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8" name="Oval 37"/>
          <p:cNvSpPr/>
          <p:nvPr/>
        </p:nvSpPr>
        <p:spPr>
          <a:xfrm>
            <a:off x="5380679" y="4684351"/>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9" name="Oval 38"/>
          <p:cNvSpPr/>
          <p:nvPr/>
        </p:nvSpPr>
        <p:spPr>
          <a:xfrm>
            <a:off x="7229878" y="6316927"/>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0" name="Oval 39"/>
          <p:cNvSpPr/>
          <p:nvPr/>
        </p:nvSpPr>
        <p:spPr>
          <a:xfrm>
            <a:off x="7112704" y="6138979"/>
            <a:ext cx="389855" cy="531276"/>
          </a:xfrm>
          <a:prstGeom prst="ellipse">
            <a:avLst/>
          </a:prstGeom>
          <a:solidFill>
            <a:schemeClr val="accent6">
              <a:lumMod val="40000"/>
              <a:lumOff val="60000"/>
            </a:schemeClr>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1" name="Oval 40"/>
          <p:cNvSpPr/>
          <p:nvPr/>
        </p:nvSpPr>
        <p:spPr>
          <a:xfrm>
            <a:off x="7353168" y="6329885"/>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2" name="Oval 41"/>
          <p:cNvSpPr/>
          <p:nvPr/>
        </p:nvSpPr>
        <p:spPr>
          <a:xfrm>
            <a:off x="2530369" y="2153961"/>
            <a:ext cx="389855" cy="531276"/>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3" name="Oval 42"/>
          <p:cNvSpPr/>
          <p:nvPr/>
        </p:nvSpPr>
        <p:spPr>
          <a:xfrm>
            <a:off x="3481343" y="2153961"/>
            <a:ext cx="389855" cy="531276"/>
          </a:xfrm>
          <a:prstGeom prst="ellipse">
            <a:avLst/>
          </a:prstGeom>
          <a:solidFill>
            <a:srgbClr val="0080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82600" y="1006835"/>
            <a:ext cx="8178800" cy="838200"/>
          </a:xfrm>
          <a:prstGeom prst="rect">
            <a:avLst/>
          </a:prstGeom>
        </p:spPr>
      </p:pic>
      <p:pic>
        <p:nvPicPr>
          <p:cNvPr id="5" name="Picture 4"/>
          <p:cNvPicPr>
            <a:picLocks noChangeAspect="1"/>
          </p:cNvPicPr>
          <p:nvPr/>
        </p:nvPicPr>
        <p:blipFill>
          <a:blip r:embed="rId3"/>
          <a:stretch>
            <a:fillRect/>
          </a:stretch>
        </p:blipFill>
        <p:spPr>
          <a:xfrm>
            <a:off x="438150" y="2292468"/>
            <a:ext cx="8267700" cy="787400"/>
          </a:xfrm>
          <a:prstGeom prst="rect">
            <a:avLst/>
          </a:prstGeom>
        </p:spPr>
      </p:pic>
      <p:pic>
        <p:nvPicPr>
          <p:cNvPr id="6" name="Picture 5"/>
          <p:cNvPicPr>
            <a:picLocks noChangeAspect="1"/>
          </p:cNvPicPr>
          <p:nvPr/>
        </p:nvPicPr>
        <p:blipFill>
          <a:blip r:embed="rId4"/>
          <a:stretch>
            <a:fillRect/>
          </a:stretch>
        </p:blipFill>
        <p:spPr>
          <a:xfrm>
            <a:off x="321836" y="3002418"/>
            <a:ext cx="8407400" cy="148590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82600" y="1873250"/>
            <a:ext cx="8178800" cy="311150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0718"/>
            <a:ext cx="8229600" cy="379444"/>
          </a:xfrm>
        </p:spPr>
        <p:txBody>
          <a:bodyPr>
            <a:noAutofit/>
          </a:bodyPr>
          <a:lstStyle/>
          <a:p>
            <a:r>
              <a:rPr lang="it-IT" sz="3200" dirty="0" smtClean="0"/>
              <a:t>Risultati</a:t>
            </a:r>
            <a:endParaRPr lang="it-IT" sz="3200" dirty="0"/>
          </a:p>
        </p:txBody>
      </p:sp>
      <p:sp>
        <p:nvSpPr>
          <p:cNvPr id="5" name="Rectangle 4"/>
          <p:cNvSpPr/>
          <p:nvPr/>
        </p:nvSpPr>
        <p:spPr>
          <a:xfrm>
            <a:off x="348200" y="1053289"/>
            <a:ext cx="8338600" cy="2031325"/>
          </a:xfrm>
          <a:prstGeom prst="rect">
            <a:avLst/>
          </a:prstGeom>
        </p:spPr>
        <p:txBody>
          <a:bodyPr wrap="square">
            <a:spAutoFit/>
          </a:bodyPr>
          <a:lstStyle/>
          <a:p>
            <a:r>
              <a:rPr lang="en-US" dirty="0" smtClean="0"/>
              <a:t>The width of the ellipse selected by each participant was divided by the actual width</a:t>
            </a:r>
          </a:p>
          <a:p>
            <a:r>
              <a:rPr lang="en-US" dirty="0" smtClean="0"/>
              <a:t>of the test ellipse (for the first two trials) or by the actual width of that participant's</a:t>
            </a:r>
          </a:p>
          <a:p>
            <a:r>
              <a:rPr lang="en-US" dirty="0" smtClean="0"/>
              <a:t>face (for the last two trials) to calculate the proportion of the width of the ellipse or</a:t>
            </a:r>
          </a:p>
          <a:p>
            <a:r>
              <a:rPr lang="en-US" dirty="0" smtClean="0"/>
              <a:t>his/her face that would be covered by the chosen ellipse (see figure 5). If participants</a:t>
            </a:r>
          </a:p>
          <a:p>
            <a:r>
              <a:rPr lang="en-US" dirty="0" smtClean="0"/>
              <a:t>had responded accurately, then this proportion would be 1 on the first trial (when</a:t>
            </a:r>
          </a:p>
          <a:p>
            <a:r>
              <a:rPr lang="en-US" dirty="0" smtClean="0"/>
              <a:t>they matched to the actual, physical ellipse) and 0.5 on the other three trials (when they matched to a reflection on the surface of the mirror).</a:t>
            </a:r>
            <a:endParaRPr lang="it-IT"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Oval 5"/>
          <p:cNvSpPr/>
          <p:nvPr/>
        </p:nvSpPr>
        <p:spPr>
          <a:xfrm>
            <a:off x="2756945" y="2664203"/>
            <a:ext cx="805400"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Oval 6"/>
          <p:cNvSpPr/>
          <p:nvPr/>
        </p:nvSpPr>
        <p:spPr>
          <a:xfrm>
            <a:off x="4894352" y="2664203"/>
            <a:ext cx="619535"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8" name="Picture 7"/>
          <p:cNvPicPr>
            <a:picLocks noChangeAspect="1"/>
          </p:cNvPicPr>
          <p:nvPr/>
        </p:nvPicPr>
        <p:blipFill>
          <a:blip r:embed="rId2"/>
          <a:stretch>
            <a:fillRect/>
          </a:stretch>
        </p:blipFill>
        <p:spPr>
          <a:xfrm>
            <a:off x="46464" y="77442"/>
            <a:ext cx="6465699" cy="6698060"/>
          </a:xfrm>
          <a:prstGeom prst="rect">
            <a:avLst/>
          </a:prstGeom>
        </p:spPr>
      </p:pic>
      <p:sp>
        <p:nvSpPr>
          <p:cNvPr id="5" name="Rectangle 4"/>
          <p:cNvSpPr/>
          <p:nvPr/>
        </p:nvSpPr>
        <p:spPr>
          <a:xfrm>
            <a:off x="5885615" y="201362"/>
            <a:ext cx="3082201" cy="2585323"/>
          </a:xfrm>
          <a:prstGeom prst="rect">
            <a:avLst/>
          </a:prstGeom>
          <a:solidFill>
            <a:srgbClr val="CCFFCC"/>
          </a:solidFill>
        </p:spPr>
        <p:txBody>
          <a:bodyPr wrap="square">
            <a:spAutoFit/>
          </a:bodyPr>
          <a:lstStyle/>
          <a:p>
            <a:r>
              <a:rPr lang="en-US" dirty="0" smtClean="0"/>
              <a:t>The proportion of the width of this test ellipse that would be covered by</a:t>
            </a:r>
          </a:p>
          <a:p>
            <a:r>
              <a:rPr lang="en-US" dirty="0" smtClean="0"/>
              <a:t>the chosen ellipse (0.96) was not significantly different from the correct response of 1. Thus participants could accurately estimate the physical size of ellipses seen directly.</a:t>
            </a:r>
            <a:endParaRPr lang="it-IT" dirty="0"/>
          </a:p>
        </p:txBody>
      </p:sp>
      <p:sp>
        <p:nvSpPr>
          <p:cNvPr id="9" name="Oval 8"/>
          <p:cNvSpPr/>
          <p:nvPr/>
        </p:nvSpPr>
        <p:spPr>
          <a:xfrm>
            <a:off x="1533358" y="1998153"/>
            <a:ext cx="991260" cy="161091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5" grpId="0" animBg="1"/>
    </p:bld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Oval 5"/>
          <p:cNvSpPr/>
          <p:nvPr/>
        </p:nvSpPr>
        <p:spPr>
          <a:xfrm>
            <a:off x="2756945" y="2664203"/>
            <a:ext cx="805400"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Oval 6"/>
          <p:cNvSpPr/>
          <p:nvPr/>
        </p:nvSpPr>
        <p:spPr>
          <a:xfrm>
            <a:off x="4894352" y="2664203"/>
            <a:ext cx="619535"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8" name="Picture 7"/>
          <p:cNvPicPr>
            <a:picLocks noChangeAspect="1"/>
          </p:cNvPicPr>
          <p:nvPr/>
        </p:nvPicPr>
        <p:blipFill>
          <a:blip r:embed="rId2"/>
          <a:stretch>
            <a:fillRect/>
          </a:stretch>
        </p:blipFill>
        <p:spPr>
          <a:xfrm>
            <a:off x="46464" y="77442"/>
            <a:ext cx="6465699" cy="6698060"/>
          </a:xfrm>
          <a:prstGeom prst="rect">
            <a:avLst/>
          </a:prstGeom>
        </p:spPr>
      </p:pic>
      <p:sp>
        <p:nvSpPr>
          <p:cNvPr id="5" name="Rectangle 4"/>
          <p:cNvSpPr/>
          <p:nvPr/>
        </p:nvSpPr>
        <p:spPr>
          <a:xfrm>
            <a:off x="5885615" y="201362"/>
            <a:ext cx="3082201" cy="4247317"/>
          </a:xfrm>
          <a:prstGeom prst="rect">
            <a:avLst/>
          </a:prstGeom>
          <a:solidFill>
            <a:srgbClr val="CCFFCC"/>
          </a:solidFill>
        </p:spPr>
        <p:txBody>
          <a:bodyPr wrap="square">
            <a:spAutoFit/>
          </a:bodyPr>
          <a:lstStyle/>
          <a:p>
            <a:r>
              <a:rPr lang="en-US" dirty="0" smtClean="0"/>
              <a:t>The proportion of the width of</a:t>
            </a:r>
          </a:p>
          <a:p>
            <a:r>
              <a:rPr lang="en-US" dirty="0" smtClean="0"/>
              <a:t>this test ellipse that would be covered by the chosen ellipse (0.86) was significantly</a:t>
            </a:r>
          </a:p>
          <a:p>
            <a:r>
              <a:rPr lang="en-US" dirty="0" smtClean="0"/>
              <a:t>larger than the correct response of 0.5. This ratio was, though, significantly less than 1, so estimates were smaller than the actual size of the ellipse. People grossly overestimated the size of the reflection of this</a:t>
            </a:r>
          </a:p>
          <a:p>
            <a:r>
              <a:rPr lang="en-US" dirty="0" smtClean="0"/>
              <a:t>test ellipse, demonstrating that overestimation of reflections is not restricted to faces.</a:t>
            </a:r>
            <a:endParaRPr lang="it-IT" dirty="0"/>
          </a:p>
        </p:txBody>
      </p:sp>
      <p:sp>
        <p:nvSpPr>
          <p:cNvPr id="9" name="Oval 8"/>
          <p:cNvSpPr/>
          <p:nvPr/>
        </p:nvSpPr>
        <p:spPr>
          <a:xfrm>
            <a:off x="2478154" y="2462843"/>
            <a:ext cx="991260" cy="161091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5" grpId="0" animBg="1"/>
    </p:bld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Oval 5"/>
          <p:cNvSpPr/>
          <p:nvPr/>
        </p:nvSpPr>
        <p:spPr>
          <a:xfrm>
            <a:off x="2756945" y="2664203"/>
            <a:ext cx="805400"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Oval 6"/>
          <p:cNvSpPr/>
          <p:nvPr/>
        </p:nvSpPr>
        <p:spPr>
          <a:xfrm>
            <a:off x="4894352" y="2664203"/>
            <a:ext cx="619535"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8" name="Picture 7"/>
          <p:cNvPicPr>
            <a:picLocks noChangeAspect="1"/>
          </p:cNvPicPr>
          <p:nvPr/>
        </p:nvPicPr>
        <p:blipFill>
          <a:blip r:embed="rId2"/>
          <a:stretch>
            <a:fillRect/>
          </a:stretch>
        </p:blipFill>
        <p:spPr>
          <a:xfrm>
            <a:off x="46464" y="77442"/>
            <a:ext cx="6465699" cy="6698060"/>
          </a:xfrm>
          <a:prstGeom prst="rect">
            <a:avLst/>
          </a:prstGeom>
        </p:spPr>
      </p:pic>
      <p:sp>
        <p:nvSpPr>
          <p:cNvPr id="5" name="Rectangle 4"/>
          <p:cNvSpPr/>
          <p:nvPr/>
        </p:nvSpPr>
        <p:spPr>
          <a:xfrm>
            <a:off x="5885615" y="201362"/>
            <a:ext cx="3082201" cy="5632312"/>
          </a:xfrm>
          <a:prstGeom prst="rect">
            <a:avLst/>
          </a:prstGeom>
          <a:solidFill>
            <a:srgbClr val="CCFFCC"/>
          </a:solidFill>
        </p:spPr>
        <p:txBody>
          <a:bodyPr wrap="square">
            <a:spAutoFit/>
          </a:bodyPr>
          <a:lstStyle/>
          <a:p>
            <a:r>
              <a:rPr lang="en-US" dirty="0" smtClean="0"/>
              <a:t>The proportion of the width of their face that would be</a:t>
            </a:r>
          </a:p>
          <a:p>
            <a:r>
              <a:rPr lang="en-US" dirty="0" smtClean="0"/>
              <a:t>covered by the chosen ellipse (1.21) was significantly larger than the correct response</a:t>
            </a:r>
          </a:p>
          <a:p>
            <a:r>
              <a:rPr lang="en-US" dirty="0" smtClean="0"/>
              <a:t>of 0.5. Indeed these estimates were significantly greater than 1. A repeated-measures ANOVA comparing estimates on the second and third trials revealed that people overestimated the size of the reflection of their face more than of the face-sized test ellipse. This suggests that there may be a face-specific overestimation over and above people's general overestimation</a:t>
            </a:r>
          </a:p>
          <a:p>
            <a:r>
              <a:rPr lang="en-US" dirty="0" smtClean="0"/>
              <a:t>of the size of reflections.</a:t>
            </a:r>
            <a:endParaRPr lang="it-IT" dirty="0"/>
          </a:p>
        </p:txBody>
      </p:sp>
      <p:sp>
        <p:nvSpPr>
          <p:cNvPr id="9" name="Oval 8"/>
          <p:cNvSpPr/>
          <p:nvPr/>
        </p:nvSpPr>
        <p:spPr>
          <a:xfrm>
            <a:off x="3438441" y="743498"/>
            <a:ext cx="991260" cy="2757141"/>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5" grpId="0" animBg="1"/>
    </p:bld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Oval 5"/>
          <p:cNvSpPr/>
          <p:nvPr/>
        </p:nvSpPr>
        <p:spPr>
          <a:xfrm>
            <a:off x="2756945" y="2664203"/>
            <a:ext cx="805400"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Oval 6"/>
          <p:cNvSpPr/>
          <p:nvPr/>
        </p:nvSpPr>
        <p:spPr>
          <a:xfrm>
            <a:off x="4894352" y="2664203"/>
            <a:ext cx="619535" cy="1967174"/>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8" name="Picture 7"/>
          <p:cNvPicPr>
            <a:picLocks noChangeAspect="1"/>
          </p:cNvPicPr>
          <p:nvPr/>
        </p:nvPicPr>
        <p:blipFill>
          <a:blip r:embed="rId2"/>
          <a:stretch>
            <a:fillRect/>
          </a:stretch>
        </p:blipFill>
        <p:spPr>
          <a:xfrm>
            <a:off x="46464" y="77442"/>
            <a:ext cx="6465699" cy="6698060"/>
          </a:xfrm>
          <a:prstGeom prst="rect">
            <a:avLst/>
          </a:prstGeom>
        </p:spPr>
      </p:pic>
      <p:sp>
        <p:nvSpPr>
          <p:cNvPr id="5" name="Rectangle 4"/>
          <p:cNvSpPr/>
          <p:nvPr/>
        </p:nvSpPr>
        <p:spPr>
          <a:xfrm>
            <a:off x="5885615" y="201362"/>
            <a:ext cx="3082201" cy="4524316"/>
          </a:xfrm>
          <a:prstGeom prst="rect">
            <a:avLst/>
          </a:prstGeom>
          <a:solidFill>
            <a:srgbClr val="CCFFCC"/>
          </a:solidFill>
        </p:spPr>
        <p:txBody>
          <a:bodyPr wrap="square">
            <a:spAutoFit/>
          </a:bodyPr>
          <a:lstStyle/>
          <a:p>
            <a:r>
              <a:rPr lang="en-US" dirty="0" smtClean="0"/>
              <a:t>The proportion of the width of</a:t>
            </a:r>
          </a:p>
          <a:p>
            <a:r>
              <a:rPr lang="en-US" dirty="0" smtClean="0"/>
              <a:t>their face that would be covered by the chosen ellipse (1.16) was significantly larger than the correct response of 0.5. As on the third trial, this proportion was also significantly greater than 1. A repeated-measures ANOVA comparing estimates on the third and fourth trials found that overestimations did</a:t>
            </a:r>
          </a:p>
          <a:p>
            <a:r>
              <a:rPr lang="en-US" dirty="0" smtClean="0"/>
              <a:t>not reduce significantly when people viewed their reflections </a:t>
            </a:r>
            <a:r>
              <a:rPr lang="en-US" dirty="0" err="1" smtClean="0"/>
              <a:t>monocularly</a:t>
            </a:r>
            <a:r>
              <a:rPr lang="en-US" dirty="0" smtClean="0"/>
              <a:t> rather than</a:t>
            </a:r>
          </a:p>
          <a:p>
            <a:r>
              <a:rPr lang="en-US" dirty="0" smtClean="0"/>
              <a:t>Binocularly.</a:t>
            </a:r>
            <a:endParaRPr lang="it-IT" dirty="0"/>
          </a:p>
        </p:txBody>
      </p:sp>
      <p:sp>
        <p:nvSpPr>
          <p:cNvPr id="9" name="Oval 8"/>
          <p:cNvSpPr/>
          <p:nvPr/>
        </p:nvSpPr>
        <p:spPr>
          <a:xfrm>
            <a:off x="4445161" y="449197"/>
            <a:ext cx="991260" cy="3345743"/>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5" grpId="0" animBg="1"/>
    </p:bld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03609"/>
            <a:ext cx="8229600" cy="1143000"/>
          </a:xfrm>
        </p:spPr>
        <p:txBody>
          <a:bodyPr>
            <a:normAutofit fontScale="90000"/>
          </a:bodyPr>
          <a:lstStyle/>
          <a:p>
            <a:r>
              <a:rPr lang="it-IT" dirty="0" err="1" smtClean="0"/>
              <a:t>Discussion</a:t>
            </a:r>
            <a:r>
              <a:rPr lang="it-IT" dirty="0" smtClean="0"/>
              <a:t> EXP </a:t>
            </a:r>
            <a:r>
              <a:rPr lang="it-IT" dirty="0" err="1" smtClean="0"/>
              <a:t>2</a:t>
            </a:r>
            <a:r>
              <a:rPr lang="it-IT" dirty="0" smtClean="0"/>
              <a:t/>
            </a:r>
            <a:br>
              <a:rPr lang="it-IT" dirty="0" smtClean="0"/>
            </a:br>
            <a:r>
              <a:rPr lang="it-IT" dirty="0" smtClean="0"/>
              <a:t/>
            </a:r>
            <a:br>
              <a:rPr lang="it-IT" dirty="0" smtClean="0"/>
            </a:br>
            <a:r>
              <a:rPr lang="it-IT" dirty="0" smtClean="0"/>
              <a:t/>
            </a:r>
            <a:br>
              <a:rPr lang="it-IT" dirty="0" smtClean="0"/>
            </a:br>
            <a:r>
              <a:rPr lang="it-IT" dirty="0" smtClean="0"/>
              <a:t>(</a:t>
            </a:r>
            <a:r>
              <a:rPr lang="it-IT" dirty="0" err="1" smtClean="0"/>
              <a:t>…</a:t>
            </a:r>
            <a:r>
              <a:rPr lang="it-IT" dirty="0" smtClean="0"/>
              <a:t>)</a:t>
            </a:r>
            <a:endParaRPr lang="it-IT"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062738" y="274638"/>
            <a:ext cx="1624062" cy="639246"/>
          </a:xfrm>
        </p:spPr>
        <p:txBody>
          <a:bodyPr>
            <a:normAutofit fontScale="90000"/>
          </a:bodyPr>
          <a:lstStyle/>
          <a:p>
            <a:r>
              <a:rPr lang="it-IT" dirty="0" smtClean="0"/>
              <a:t>EXP </a:t>
            </a:r>
            <a:r>
              <a:rPr lang="it-IT" dirty="0" err="1" smtClean="0"/>
              <a:t>3</a:t>
            </a:r>
            <a:endParaRPr lang="it-IT" dirty="0"/>
          </a:p>
        </p:txBody>
      </p:sp>
      <p:sp>
        <p:nvSpPr>
          <p:cNvPr id="4" name="Rectangle 3"/>
          <p:cNvSpPr/>
          <p:nvPr/>
        </p:nvSpPr>
        <p:spPr>
          <a:xfrm>
            <a:off x="185856" y="1425039"/>
            <a:ext cx="8880696" cy="3416320"/>
          </a:xfrm>
          <a:prstGeom prst="rect">
            <a:avLst/>
          </a:prstGeom>
        </p:spPr>
        <p:txBody>
          <a:bodyPr wrap="square">
            <a:spAutoFit/>
          </a:bodyPr>
          <a:lstStyle/>
          <a:p>
            <a:r>
              <a:rPr lang="en-US" dirty="0" smtClean="0"/>
              <a:t>Experiments 1 and 2 used an indirect means of estimating size. People were told to select</a:t>
            </a:r>
          </a:p>
          <a:p>
            <a:r>
              <a:rPr lang="en-US" dirty="0" smtClean="0"/>
              <a:t>the ellipse that would just cover up the stimulus. This response measure may have biased</a:t>
            </a:r>
          </a:p>
          <a:p>
            <a:r>
              <a:rPr lang="en-US" dirty="0" smtClean="0"/>
              <a:t>people.</a:t>
            </a:r>
          </a:p>
          <a:p>
            <a:endParaRPr lang="en-US" b="1" dirty="0" smtClean="0"/>
          </a:p>
          <a:p>
            <a:r>
              <a:rPr lang="en-US" b="1" dirty="0" smtClean="0"/>
              <a:t>E’ un </a:t>
            </a:r>
            <a:r>
              <a:rPr lang="en-US" b="1" dirty="0" err="1" smtClean="0"/>
              <a:t>dato</a:t>
            </a:r>
            <a:r>
              <a:rPr lang="en-US" b="1" dirty="0" smtClean="0"/>
              <a:t> </a:t>
            </a:r>
            <a:r>
              <a:rPr lang="en-US" b="1" dirty="0" err="1" smtClean="0"/>
              <a:t>dipendente</a:t>
            </a:r>
            <a:r>
              <a:rPr lang="en-US" b="1" dirty="0" smtClean="0"/>
              <a:t> </a:t>
            </a:r>
            <a:r>
              <a:rPr lang="en-US" b="1" dirty="0" err="1" smtClean="0"/>
              <a:t>dal</a:t>
            </a:r>
            <a:r>
              <a:rPr lang="en-US" b="1" dirty="0" smtClean="0"/>
              <a:t> </a:t>
            </a:r>
            <a:r>
              <a:rPr lang="en-US" b="1" dirty="0" err="1" smtClean="0"/>
              <a:t>tipo</a:t>
            </a:r>
            <a:r>
              <a:rPr lang="en-US" b="1" dirty="0" smtClean="0"/>
              <a:t> </a:t>
            </a:r>
            <a:r>
              <a:rPr lang="en-US" b="1" dirty="0" err="1" smtClean="0"/>
              <a:t>di</a:t>
            </a:r>
            <a:r>
              <a:rPr lang="en-US" b="1" dirty="0" smtClean="0"/>
              <a:t> </a:t>
            </a:r>
            <a:r>
              <a:rPr lang="en-US" b="1" dirty="0" err="1" smtClean="0"/>
              <a:t>stima</a:t>
            </a:r>
            <a:r>
              <a:rPr lang="en-US" b="1" dirty="0" smtClean="0"/>
              <a:t> </a:t>
            </a:r>
            <a:r>
              <a:rPr lang="en-US" b="1" dirty="0" err="1" smtClean="0"/>
              <a:t>di</a:t>
            </a:r>
            <a:r>
              <a:rPr lang="en-US" b="1" dirty="0" smtClean="0"/>
              <a:t> </a:t>
            </a:r>
            <a:r>
              <a:rPr lang="en-US" b="1" dirty="0" err="1" smtClean="0"/>
              <a:t>misura</a:t>
            </a:r>
            <a:r>
              <a:rPr lang="en-US" b="1" dirty="0" smtClean="0"/>
              <a:t> </a:t>
            </a:r>
            <a:r>
              <a:rPr lang="en-US" b="1" dirty="0" err="1" smtClean="0"/>
              <a:t>usata</a:t>
            </a:r>
            <a:r>
              <a:rPr lang="en-US" b="1" dirty="0" smtClean="0"/>
              <a:t>?</a:t>
            </a:r>
          </a:p>
          <a:p>
            <a:endParaRPr lang="en-US" dirty="0" smtClean="0"/>
          </a:p>
          <a:p>
            <a:r>
              <a:rPr lang="en-US" dirty="0" smtClean="0"/>
              <a:t>Experiment 3 was conducted to try to replicate the overestimation error with a different response measure. People were asked to </a:t>
            </a:r>
            <a:r>
              <a:rPr lang="en-US" b="1" dirty="0" smtClean="0"/>
              <a:t>directly estimate the width and height of stimuli</a:t>
            </a:r>
          </a:p>
          <a:p>
            <a:r>
              <a:rPr lang="en-US" b="1" dirty="0" smtClean="0"/>
              <a:t>in centimeters</a:t>
            </a:r>
            <a:r>
              <a:rPr lang="en-US" dirty="0" smtClean="0"/>
              <a:t>. This verbal estimation task was easier to explain and was more familiar</a:t>
            </a:r>
          </a:p>
          <a:p>
            <a:r>
              <a:rPr lang="en-US" dirty="0" smtClean="0"/>
              <a:t>than that of matching ellipses. Nevertheless we predicted that people would continue</a:t>
            </a:r>
          </a:p>
          <a:p>
            <a:r>
              <a:rPr lang="en-US" dirty="0" smtClean="0"/>
              <a:t>to overestimate the size of reflections on the surface of mirrors, for both reflections</a:t>
            </a:r>
          </a:p>
          <a:p>
            <a:r>
              <a:rPr lang="en-US" dirty="0" smtClean="0"/>
              <a:t>of a test ellipse and reflections of their face.</a:t>
            </a:r>
            <a:endParaRPr lang="it-IT"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5450" y="1161717"/>
            <a:ext cx="8293100" cy="3873500"/>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20" name="Straight Connector 19"/>
          <p:cNvCxnSpPr/>
          <p:nvPr/>
        </p:nvCxnSpPr>
        <p:spPr>
          <a:xfrm flipV="1">
            <a:off x="111633" y="1697335"/>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3009852" y="1826915"/>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23" name="Straight Connector 22"/>
          <p:cNvCxnSpPr/>
          <p:nvPr/>
        </p:nvCxnSpPr>
        <p:spPr>
          <a:xfrm flipV="1">
            <a:off x="2693562" y="3142118"/>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448567" y="284916"/>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6" name="TextBox 25"/>
          <p:cNvSpPr txBox="1"/>
          <p:nvPr/>
        </p:nvSpPr>
        <p:spPr>
          <a:xfrm>
            <a:off x="1744431" y="1438175"/>
            <a:ext cx="752843" cy="369332"/>
          </a:xfrm>
          <a:prstGeom prst="rect">
            <a:avLst/>
          </a:prstGeom>
          <a:noFill/>
        </p:spPr>
        <p:txBody>
          <a:bodyPr wrap="none" rtlCol="0">
            <a:spAutoFit/>
          </a:bodyPr>
          <a:lstStyle/>
          <a:p>
            <a:r>
              <a:rPr lang="it-IT" dirty="0" smtClean="0"/>
              <a:t>50 cm</a:t>
            </a:r>
            <a:endParaRPr lang="it-IT" dirty="0"/>
          </a:p>
        </p:txBody>
      </p:sp>
      <p:sp>
        <p:nvSpPr>
          <p:cNvPr id="27" name="TextBox 26"/>
          <p:cNvSpPr txBox="1"/>
          <p:nvPr/>
        </p:nvSpPr>
        <p:spPr>
          <a:xfrm>
            <a:off x="4391155" y="2970410"/>
            <a:ext cx="752843" cy="369332"/>
          </a:xfrm>
          <a:prstGeom prst="rect">
            <a:avLst/>
          </a:prstGeom>
          <a:noFill/>
        </p:spPr>
        <p:txBody>
          <a:bodyPr wrap="none" rtlCol="0">
            <a:spAutoFit/>
          </a:bodyPr>
          <a:lstStyle/>
          <a:p>
            <a:r>
              <a:rPr lang="it-IT" dirty="0" smtClean="0"/>
              <a:t>50 cm</a:t>
            </a:r>
            <a:endParaRPr lang="it-IT" dirty="0"/>
          </a:p>
        </p:txBody>
      </p:sp>
      <p:sp>
        <p:nvSpPr>
          <p:cNvPr id="29" name="Rectangle 28"/>
          <p:cNvSpPr/>
          <p:nvPr/>
        </p:nvSpPr>
        <p:spPr>
          <a:xfrm>
            <a:off x="4446425" y="3657655"/>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31" name="Straight Connector 30"/>
          <p:cNvCxnSpPr/>
          <p:nvPr/>
        </p:nvCxnSpPr>
        <p:spPr>
          <a:xfrm flipV="1">
            <a:off x="4446425" y="4988943"/>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144018" y="4817235"/>
            <a:ext cx="752843" cy="369332"/>
          </a:xfrm>
          <a:prstGeom prst="rect">
            <a:avLst/>
          </a:prstGeom>
          <a:noFill/>
        </p:spPr>
        <p:txBody>
          <a:bodyPr wrap="none" rtlCol="0">
            <a:spAutoFit/>
          </a:bodyPr>
          <a:lstStyle/>
          <a:p>
            <a:r>
              <a:rPr lang="it-IT" dirty="0" smtClean="0"/>
              <a:t>50 cm</a:t>
            </a:r>
            <a:endParaRPr lang="it-IT" dirty="0"/>
          </a:p>
        </p:txBody>
      </p:sp>
      <p:sp>
        <p:nvSpPr>
          <p:cNvPr id="17" name="Rectangle 16"/>
          <p:cNvSpPr/>
          <p:nvPr/>
        </p:nvSpPr>
        <p:spPr>
          <a:xfrm>
            <a:off x="6499860" y="5338967"/>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1" name="Oval 20"/>
          <p:cNvSpPr/>
          <p:nvPr/>
        </p:nvSpPr>
        <p:spPr>
          <a:xfrm>
            <a:off x="6904818" y="5656438"/>
            <a:ext cx="389855" cy="531276"/>
          </a:xfrm>
          <a:prstGeom prst="ellipse">
            <a:avLst/>
          </a:prstGeom>
          <a:solidFill>
            <a:schemeClr val="accent6">
              <a:lumMod val="20000"/>
              <a:lumOff val="80000"/>
              <a:alpha val="7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22" name="Straight Connector 21"/>
          <p:cNvCxnSpPr/>
          <p:nvPr/>
        </p:nvCxnSpPr>
        <p:spPr>
          <a:xfrm flipV="1">
            <a:off x="6499860" y="6670255"/>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8197453" y="6498547"/>
            <a:ext cx="752843" cy="369332"/>
          </a:xfrm>
          <a:prstGeom prst="rect">
            <a:avLst/>
          </a:prstGeom>
          <a:noFill/>
        </p:spPr>
        <p:txBody>
          <a:bodyPr wrap="none" rtlCol="0">
            <a:spAutoFit/>
          </a:bodyPr>
          <a:lstStyle/>
          <a:p>
            <a:r>
              <a:rPr lang="it-IT" dirty="0" smtClean="0"/>
              <a:t>50 cm</a:t>
            </a:r>
            <a:endParaRPr lang="it-IT" dirty="0"/>
          </a:p>
        </p:txBody>
      </p:sp>
      <p:sp>
        <p:nvSpPr>
          <p:cNvPr id="34" name="Oval 33"/>
          <p:cNvSpPr/>
          <p:nvPr/>
        </p:nvSpPr>
        <p:spPr>
          <a:xfrm>
            <a:off x="1617736" y="764420"/>
            <a:ext cx="191490" cy="260954"/>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6" name="Oval 35"/>
          <p:cNvSpPr/>
          <p:nvPr/>
        </p:nvSpPr>
        <p:spPr>
          <a:xfrm>
            <a:off x="5143998" y="4457667"/>
            <a:ext cx="389855" cy="531276"/>
          </a:xfrm>
          <a:prstGeom prst="ellipse">
            <a:avLst/>
          </a:prstGeom>
          <a:solidFill>
            <a:schemeClr val="accent6">
              <a:lumMod val="40000"/>
              <a:lumOff val="60000"/>
            </a:schemeClr>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7" name="Oval 36"/>
          <p:cNvSpPr/>
          <p:nvPr/>
        </p:nvSpPr>
        <p:spPr>
          <a:xfrm>
            <a:off x="5267156" y="4687447"/>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8" name="Oval 37"/>
          <p:cNvSpPr/>
          <p:nvPr/>
        </p:nvSpPr>
        <p:spPr>
          <a:xfrm>
            <a:off x="5380679" y="4684351"/>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9" name="Oval 38"/>
          <p:cNvSpPr/>
          <p:nvPr/>
        </p:nvSpPr>
        <p:spPr>
          <a:xfrm>
            <a:off x="7229878" y="6316927"/>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0" name="Oval 39"/>
          <p:cNvSpPr/>
          <p:nvPr/>
        </p:nvSpPr>
        <p:spPr>
          <a:xfrm>
            <a:off x="7112704" y="6138979"/>
            <a:ext cx="389855" cy="531276"/>
          </a:xfrm>
          <a:prstGeom prst="ellipse">
            <a:avLst/>
          </a:prstGeom>
          <a:solidFill>
            <a:schemeClr val="accent6">
              <a:lumMod val="40000"/>
              <a:lumOff val="60000"/>
            </a:schemeClr>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1" name="Oval 40"/>
          <p:cNvSpPr/>
          <p:nvPr/>
        </p:nvSpPr>
        <p:spPr>
          <a:xfrm>
            <a:off x="7353168" y="6329885"/>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3" name="Oval 42"/>
          <p:cNvSpPr/>
          <p:nvPr/>
        </p:nvSpPr>
        <p:spPr>
          <a:xfrm>
            <a:off x="3481343" y="2153961"/>
            <a:ext cx="389855" cy="531276"/>
          </a:xfrm>
          <a:prstGeom prst="ellipse">
            <a:avLst/>
          </a:prstGeom>
          <a:solidFill>
            <a:srgbClr val="0080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5" name="Rectangle 34"/>
          <p:cNvSpPr/>
          <p:nvPr/>
        </p:nvSpPr>
        <p:spPr>
          <a:xfrm>
            <a:off x="1295872" y="541023"/>
            <a:ext cx="45719" cy="699701"/>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4" name="Rectangle 43"/>
          <p:cNvSpPr/>
          <p:nvPr/>
        </p:nvSpPr>
        <p:spPr>
          <a:xfrm>
            <a:off x="3948952" y="2115087"/>
            <a:ext cx="45719" cy="699701"/>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3" name="Oval 32"/>
          <p:cNvSpPr/>
          <p:nvPr/>
        </p:nvSpPr>
        <p:spPr>
          <a:xfrm>
            <a:off x="3718798" y="2610842"/>
            <a:ext cx="389855" cy="531276"/>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5" name="Rectangle 44"/>
          <p:cNvSpPr/>
          <p:nvPr/>
        </p:nvSpPr>
        <p:spPr>
          <a:xfrm>
            <a:off x="5426398" y="3975127"/>
            <a:ext cx="45719" cy="531276"/>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6" name="Rectangle 45"/>
          <p:cNvSpPr/>
          <p:nvPr/>
        </p:nvSpPr>
        <p:spPr>
          <a:xfrm>
            <a:off x="7456840" y="5656438"/>
            <a:ext cx="45719" cy="531276"/>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7" name="Oval 46"/>
          <p:cNvSpPr/>
          <p:nvPr/>
        </p:nvSpPr>
        <p:spPr>
          <a:xfrm>
            <a:off x="4949070" y="3975127"/>
            <a:ext cx="389855" cy="531276"/>
          </a:xfrm>
          <a:prstGeom prst="ellipse">
            <a:avLst/>
          </a:prstGeom>
          <a:solidFill>
            <a:schemeClr val="accent6">
              <a:lumMod val="20000"/>
              <a:lumOff val="80000"/>
              <a:alpha val="7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4687"/>
            <a:ext cx="8229600" cy="1143000"/>
          </a:xfrm>
        </p:spPr>
        <p:txBody>
          <a:bodyPr>
            <a:normAutofit/>
          </a:bodyPr>
          <a:lstStyle/>
          <a:p>
            <a:r>
              <a:rPr lang="it-IT" dirty="0" smtClean="0"/>
              <a:t>Risultati</a:t>
            </a:r>
            <a:endParaRPr lang="it-IT" dirty="0"/>
          </a:p>
        </p:txBody>
      </p:sp>
      <p:sp>
        <p:nvSpPr>
          <p:cNvPr id="3" name="Rectangle 2"/>
          <p:cNvSpPr/>
          <p:nvPr/>
        </p:nvSpPr>
        <p:spPr>
          <a:xfrm>
            <a:off x="457200" y="1859340"/>
            <a:ext cx="8286327" cy="1754327"/>
          </a:xfrm>
          <a:prstGeom prst="rect">
            <a:avLst/>
          </a:prstGeom>
        </p:spPr>
        <p:txBody>
          <a:bodyPr wrap="square">
            <a:spAutoFit/>
          </a:bodyPr>
          <a:lstStyle/>
          <a:p>
            <a:r>
              <a:rPr lang="en-US" dirty="0" smtClean="0"/>
              <a:t>The participant's width estimation was divided by the actual width of the test ellipse</a:t>
            </a:r>
          </a:p>
          <a:p>
            <a:r>
              <a:rPr lang="en-US" dirty="0" smtClean="0"/>
              <a:t>(for the first two trials) or by the actual width of that participant's face (for the last</a:t>
            </a:r>
          </a:p>
          <a:p>
            <a:r>
              <a:rPr lang="en-US" dirty="0" smtClean="0"/>
              <a:t>two trials) (see figure 6). If participants had responded accurately, this proportion</a:t>
            </a:r>
          </a:p>
          <a:p>
            <a:r>
              <a:rPr lang="en-US" dirty="0" smtClean="0"/>
              <a:t>would be 1 on the first trial (when they estimated the actual, physical size of a test</a:t>
            </a:r>
          </a:p>
          <a:p>
            <a:r>
              <a:rPr lang="en-US" dirty="0" smtClean="0"/>
              <a:t>ellipse) and 0.5 on the other three trials (when they estimated the size of a reflection</a:t>
            </a:r>
          </a:p>
          <a:p>
            <a:r>
              <a:rPr lang="en-US" dirty="0" smtClean="0"/>
              <a:t>on the surface of a mirror).</a:t>
            </a:r>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467" y="274638"/>
            <a:ext cx="6142555" cy="6583362"/>
          </a:xfrm>
          <a:prstGeom prst="rect">
            <a:avLst/>
          </a:prstGeom>
        </p:spPr>
      </p:pic>
      <p:sp>
        <p:nvSpPr>
          <p:cNvPr id="6" name="Rectangle 5"/>
          <p:cNvSpPr/>
          <p:nvPr/>
        </p:nvSpPr>
        <p:spPr>
          <a:xfrm>
            <a:off x="5885615" y="325282"/>
            <a:ext cx="3082201" cy="4801315"/>
          </a:xfrm>
          <a:prstGeom prst="rect">
            <a:avLst/>
          </a:prstGeom>
          <a:solidFill>
            <a:srgbClr val="CCFFCC"/>
          </a:solidFill>
        </p:spPr>
        <p:txBody>
          <a:bodyPr wrap="square">
            <a:spAutoFit/>
          </a:bodyPr>
          <a:lstStyle/>
          <a:p>
            <a:r>
              <a:rPr lang="en-US" dirty="0" smtClean="0"/>
              <a:t>Their estimated width divided by the width of this test ellipse (0.95) was</a:t>
            </a:r>
          </a:p>
          <a:p>
            <a:r>
              <a:rPr lang="en-US" dirty="0" smtClean="0"/>
              <a:t>not significantly different from the correct response of 1. Replicating experiment 2, people could accurately estimate the size of real objects. Furthermore,</a:t>
            </a:r>
          </a:p>
          <a:p>
            <a:r>
              <a:rPr lang="en-US" dirty="0" smtClean="0"/>
              <a:t>as in experiment 2, people tended to slightly underestimate the width of the ellipse, so any error was in the opposite direction to the overestimation of mirror reflection size observed in experiments 1 and 2.</a:t>
            </a:r>
            <a:endParaRPr lang="it-IT" dirty="0"/>
          </a:p>
        </p:txBody>
      </p:sp>
      <p:sp>
        <p:nvSpPr>
          <p:cNvPr id="7" name="Oval 6"/>
          <p:cNvSpPr/>
          <p:nvPr/>
        </p:nvSpPr>
        <p:spPr>
          <a:xfrm>
            <a:off x="1440425" y="1379935"/>
            <a:ext cx="991260" cy="2802245"/>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467" y="274638"/>
            <a:ext cx="6142555" cy="6583362"/>
          </a:xfrm>
          <a:prstGeom prst="rect">
            <a:avLst/>
          </a:prstGeom>
        </p:spPr>
      </p:pic>
      <p:sp>
        <p:nvSpPr>
          <p:cNvPr id="6" name="Rectangle 5"/>
          <p:cNvSpPr/>
          <p:nvPr/>
        </p:nvSpPr>
        <p:spPr>
          <a:xfrm>
            <a:off x="5885615" y="325282"/>
            <a:ext cx="3082201" cy="3970318"/>
          </a:xfrm>
          <a:prstGeom prst="rect">
            <a:avLst/>
          </a:prstGeom>
          <a:solidFill>
            <a:srgbClr val="CCFFCC"/>
          </a:solidFill>
        </p:spPr>
        <p:txBody>
          <a:bodyPr wrap="square">
            <a:spAutoFit/>
          </a:bodyPr>
          <a:lstStyle/>
          <a:p>
            <a:r>
              <a:rPr lang="en-US" dirty="0" smtClean="0"/>
              <a:t>Their estimated width</a:t>
            </a:r>
          </a:p>
          <a:p>
            <a:r>
              <a:rPr lang="en-US" dirty="0" smtClean="0"/>
              <a:t>(0.74) was significantly larger than the correct response of 0.5.</a:t>
            </a:r>
          </a:p>
          <a:p>
            <a:r>
              <a:rPr lang="en-US" dirty="0" smtClean="0"/>
              <a:t>This proportion was, though, significantly less than 1, so</a:t>
            </a:r>
          </a:p>
          <a:p>
            <a:r>
              <a:rPr lang="en-US" dirty="0" smtClean="0"/>
              <a:t>people's estimates were smaller than the actual size of the ellipse. As in experiment 2,</a:t>
            </a:r>
          </a:p>
          <a:p>
            <a:r>
              <a:rPr lang="en-US" dirty="0" smtClean="0"/>
              <a:t>people grossly overestimated the size of the reflection of a test ellipse, confirming that the</a:t>
            </a:r>
          </a:p>
          <a:p>
            <a:r>
              <a:rPr lang="en-US" dirty="0" smtClean="0"/>
              <a:t>overestimation of reflections is not restricted to faces.</a:t>
            </a:r>
            <a:endParaRPr lang="it-IT" dirty="0"/>
          </a:p>
        </p:txBody>
      </p:sp>
      <p:sp>
        <p:nvSpPr>
          <p:cNvPr id="7" name="Oval 6"/>
          <p:cNvSpPr/>
          <p:nvPr/>
        </p:nvSpPr>
        <p:spPr>
          <a:xfrm>
            <a:off x="2369733" y="1285635"/>
            <a:ext cx="991260" cy="412022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467" y="274638"/>
            <a:ext cx="6142555" cy="6583362"/>
          </a:xfrm>
          <a:prstGeom prst="rect">
            <a:avLst/>
          </a:prstGeom>
        </p:spPr>
      </p:pic>
      <p:sp>
        <p:nvSpPr>
          <p:cNvPr id="6" name="Rectangle 5"/>
          <p:cNvSpPr/>
          <p:nvPr/>
        </p:nvSpPr>
        <p:spPr>
          <a:xfrm>
            <a:off x="5885615" y="325282"/>
            <a:ext cx="3082201" cy="5632312"/>
          </a:xfrm>
          <a:prstGeom prst="rect">
            <a:avLst/>
          </a:prstGeom>
          <a:solidFill>
            <a:srgbClr val="CCFFCC"/>
          </a:solidFill>
        </p:spPr>
        <p:txBody>
          <a:bodyPr wrap="square">
            <a:spAutoFit/>
          </a:bodyPr>
          <a:lstStyle/>
          <a:p>
            <a:r>
              <a:rPr lang="en-US" dirty="0" smtClean="0"/>
              <a:t>Their estimated (1.02) was significantly larger than the correct response of 0.5, and was not significantly different from 1.</a:t>
            </a:r>
          </a:p>
          <a:p>
            <a:r>
              <a:rPr lang="en-US" dirty="0" smtClean="0"/>
              <a:t> A repeated-measures ANOVA comparing estimates on the second and third trials revealed that people overestimated the size of the</a:t>
            </a:r>
          </a:p>
          <a:p>
            <a:r>
              <a:rPr lang="en-US" dirty="0" smtClean="0"/>
              <a:t>reflection of their face more than of the face-sized test ellipse.</a:t>
            </a:r>
          </a:p>
          <a:p>
            <a:r>
              <a:rPr lang="en-US" dirty="0" smtClean="0"/>
              <a:t>Replicating experiment 2, this suggests that there is a face-specific overestimation of</a:t>
            </a:r>
          </a:p>
          <a:p>
            <a:r>
              <a:rPr lang="en-US" dirty="0" smtClean="0"/>
              <a:t>reflection size in addition to people's general overestimation of the size of reflections.</a:t>
            </a:r>
            <a:endParaRPr lang="it-IT" dirty="0"/>
          </a:p>
        </p:txBody>
      </p:sp>
      <p:sp>
        <p:nvSpPr>
          <p:cNvPr id="7" name="Oval 6"/>
          <p:cNvSpPr/>
          <p:nvPr/>
        </p:nvSpPr>
        <p:spPr>
          <a:xfrm>
            <a:off x="3360993" y="526645"/>
            <a:ext cx="991260" cy="4662358"/>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467" y="274638"/>
            <a:ext cx="6142555" cy="6583362"/>
          </a:xfrm>
          <a:prstGeom prst="rect">
            <a:avLst/>
          </a:prstGeom>
        </p:spPr>
      </p:pic>
      <p:sp>
        <p:nvSpPr>
          <p:cNvPr id="6" name="Rectangle 5"/>
          <p:cNvSpPr/>
          <p:nvPr/>
        </p:nvSpPr>
        <p:spPr>
          <a:xfrm>
            <a:off x="5963055" y="274638"/>
            <a:ext cx="3082201" cy="5632312"/>
          </a:xfrm>
          <a:prstGeom prst="rect">
            <a:avLst/>
          </a:prstGeom>
          <a:solidFill>
            <a:srgbClr val="CCFFCC"/>
          </a:solidFill>
        </p:spPr>
        <p:txBody>
          <a:bodyPr wrap="square">
            <a:spAutoFit/>
          </a:bodyPr>
          <a:lstStyle/>
          <a:p>
            <a:r>
              <a:rPr lang="en-US" dirty="0" smtClean="0"/>
              <a:t>Their estimated width div-</a:t>
            </a:r>
          </a:p>
          <a:p>
            <a:r>
              <a:rPr lang="en-US" dirty="0" err="1" smtClean="0"/>
              <a:t>ided</a:t>
            </a:r>
            <a:r>
              <a:rPr lang="en-US" dirty="0" smtClean="0"/>
              <a:t> by the width of their face (0.91) was significantly larger than the correct response</a:t>
            </a:r>
          </a:p>
          <a:p>
            <a:r>
              <a:rPr lang="en-US" dirty="0" smtClean="0"/>
              <a:t>of 0.5. As on the third trial, this proportion was not </a:t>
            </a:r>
            <a:r>
              <a:rPr lang="en-US" dirty="0" err="1" smtClean="0"/>
              <a:t>signif</a:t>
            </a:r>
            <a:r>
              <a:rPr lang="en-US" dirty="0" smtClean="0"/>
              <a:t>-</a:t>
            </a:r>
          </a:p>
          <a:p>
            <a:r>
              <a:rPr lang="en-US" dirty="0" err="1" smtClean="0"/>
              <a:t>icantly</a:t>
            </a:r>
            <a:r>
              <a:rPr lang="en-US" dirty="0" smtClean="0"/>
              <a:t> different from 1. A repeated-measures ANOVA comparing</a:t>
            </a:r>
          </a:p>
          <a:p>
            <a:r>
              <a:rPr lang="en-US" dirty="0" smtClean="0"/>
              <a:t>estimates on the third and fourth trials found that overestimations reduced when</a:t>
            </a:r>
          </a:p>
          <a:p>
            <a:r>
              <a:rPr lang="en-US" dirty="0" smtClean="0"/>
              <a:t>people viewed their reflections </a:t>
            </a:r>
            <a:r>
              <a:rPr lang="en-US" dirty="0" err="1" smtClean="0"/>
              <a:t>monocularly</a:t>
            </a:r>
            <a:r>
              <a:rPr lang="en-US" dirty="0" smtClean="0"/>
              <a:t>. This final result</a:t>
            </a:r>
          </a:p>
          <a:p>
            <a:r>
              <a:rPr lang="en-US" dirty="0" smtClean="0"/>
              <a:t>contrasts with that found in experiment 2, where monocular viewing did not improve performance, although there was a trend in the same direction.</a:t>
            </a:r>
            <a:endParaRPr lang="it-IT" dirty="0"/>
          </a:p>
        </p:txBody>
      </p:sp>
      <p:sp>
        <p:nvSpPr>
          <p:cNvPr id="7" name="Oval 6"/>
          <p:cNvSpPr/>
          <p:nvPr/>
        </p:nvSpPr>
        <p:spPr>
          <a:xfrm>
            <a:off x="4305761" y="898393"/>
            <a:ext cx="991260" cy="4290609"/>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03609"/>
            <a:ext cx="8229600" cy="1143000"/>
          </a:xfrm>
        </p:spPr>
        <p:txBody>
          <a:bodyPr>
            <a:normAutofit fontScale="90000"/>
          </a:bodyPr>
          <a:lstStyle/>
          <a:p>
            <a:r>
              <a:rPr lang="it-IT" dirty="0" err="1" smtClean="0"/>
              <a:t>Discussion</a:t>
            </a:r>
            <a:r>
              <a:rPr lang="it-IT" dirty="0" smtClean="0"/>
              <a:t> EXP </a:t>
            </a:r>
            <a:r>
              <a:rPr lang="it-IT" dirty="0" err="1" smtClean="0"/>
              <a:t>3</a:t>
            </a:r>
            <a:r>
              <a:rPr lang="it-IT" dirty="0" smtClean="0"/>
              <a:t/>
            </a:r>
            <a:br>
              <a:rPr lang="it-IT" dirty="0" smtClean="0"/>
            </a:br>
            <a:r>
              <a:rPr lang="it-IT" dirty="0" smtClean="0"/>
              <a:t/>
            </a:r>
            <a:br>
              <a:rPr lang="it-IT" dirty="0" smtClean="0"/>
            </a:br>
            <a:r>
              <a:rPr lang="it-IT" dirty="0" smtClean="0"/>
              <a:t/>
            </a:r>
            <a:br>
              <a:rPr lang="it-IT" dirty="0" smtClean="0"/>
            </a:br>
            <a:r>
              <a:rPr lang="it-IT" dirty="0" smtClean="0"/>
              <a:t>(</a:t>
            </a:r>
            <a:r>
              <a:rPr lang="it-IT" dirty="0" err="1" smtClean="0"/>
              <a:t>…</a:t>
            </a:r>
            <a:r>
              <a:rPr lang="it-IT" dirty="0" smtClean="0"/>
              <a:t>)</a:t>
            </a:r>
            <a:endParaRPr lang="it-IT"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450879" y="0"/>
            <a:ext cx="1469177" cy="561798"/>
          </a:xfrm>
        </p:spPr>
        <p:txBody>
          <a:bodyPr>
            <a:normAutofit fontScale="90000"/>
          </a:bodyPr>
          <a:lstStyle/>
          <a:p>
            <a:r>
              <a:rPr lang="it-IT" dirty="0" smtClean="0"/>
              <a:t>EXP </a:t>
            </a:r>
            <a:r>
              <a:rPr lang="it-IT" dirty="0" err="1" smtClean="0"/>
              <a:t>4</a:t>
            </a:r>
            <a:endParaRPr lang="it-IT" dirty="0"/>
          </a:p>
        </p:txBody>
      </p:sp>
      <p:sp>
        <p:nvSpPr>
          <p:cNvPr id="4" name="Rectangle 3"/>
          <p:cNvSpPr/>
          <p:nvPr/>
        </p:nvSpPr>
        <p:spPr>
          <a:xfrm>
            <a:off x="138912" y="671690"/>
            <a:ext cx="9005088" cy="6186310"/>
          </a:xfrm>
          <a:prstGeom prst="rect">
            <a:avLst/>
          </a:prstGeom>
        </p:spPr>
        <p:txBody>
          <a:bodyPr wrap="square">
            <a:spAutoFit/>
          </a:bodyPr>
          <a:lstStyle/>
          <a:p>
            <a:r>
              <a:rPr lang="en-US" dirty="0" smtClean="0"/>
              <a:t>In experiment 4 we tested </a:t>
            </a:r>
            <a:r>
              <a:rPr lang="en-US" b="1" dirty="0" smtClean="0"/>
              <a:t>whether people could be explicitly taught a strategy that would</a:t>
            </a:r>
          </a:p>
          <a:p>
            <a:r>
              <a:rPr lang="en-US" b="1" dirty="0" smtClean="0"/>
              <a:t>eliminate their overestimation</a:t>
            </a:r>
            <a:r>
              <a:rPr lang="en-US" dirty="0" smtClean="0"/>
              <a:t>. We first attempted to replicate the main findings of </a:t>
            </a:r>
            <a:r>
              <a:rPr lang="en-US" dirty="0" err="1" smtClean="0"/>
              <a:t>experi</a:t>
            </a:r>
            <a:r>
              <a:rPr lang="en-US" dirty="0" smtClean="0"/>
              <a:t>-</a:t>
            </a:r>
          </a:p>
          <a:p>
            <a:r>
              <a:rPr lang="en-US" dirty="0" err="1" smtClean="0"/>
              <a:t>ment</a:t>
            </a:r>
            <a:r>
              <a:rPr lang="en-US" dirty="0" smtClean="0"/>
              <a:t> 2 by repeating the first three trials. </a:t>
            </a:r>
          </a:p>
          <a:p>
            <a:endParaRPr lang="en-US" dirty="0" smtClean="0"/>
          </a:p>
          <a:p>
            <a:r>
              <a:rPr lang="en-US" dirty="0" smtClean="0"/>
              <a:t>On the critical fourth trial, people were told to use a monocular, </a:t>
            </a:r>
            <a:r>
              <a:rPr lang="en-US" b="1" dirty="0" smtClean="0"/>
              <a:t>lining-up strategy </a:t>
            </a:r>
            <a:r>
              <a:rPr lang="en-US" dirty="0" smtClean="0"/>
              <a:t>when choosing an ellipse which would just cover up their reflection in the mirror. </a:t>
            </a:r>
          </a:p>
          <a:p>
            <a:r>
              <a:rPr lang="en-US" b="1" dirty="0" smtClean="0"/>
              <a:t>People were instructed to place their chosen ellipse at the same height on the wall as the top of the reflection of their face and then decide whether the bottom of the ellipse lined up with the bottom of the reflection of their chin. </a:t>
            </a:r>
          </a:p>
          <a:p>
            <a:endParaRPr lang="en-US" b="1" dirty="0" smtClean="0"/>
          </a:p>
          <a:p>
            <a:r>
              <a:rPr lang="en-US" b="1" dirty="0" smtClean="0"/>
              <a:t>We also tested whether people could accurately measure the size of their reflection using a transparent ruler placed on the surface of the mirror.</a:t>
            </a:r>
          </a:p>
          <a:p>
            <a:endParaRPr lang="en-US" dirty="0" smtClean="0"/>
          </a:p>
          <a:p>
            <a:r>
              <a:rPr lang="en-US" dirty="0" smtClean="0"/>
              <a:t>The </a:t>
            </a:r>
            <a:r>
              <a:rPr lang="en-US" b="1" dirty="0" smtClean="0"/>
              <a:t>subjects </a:t>
            </a:r>
            <a:r>
              <a:rPr lang="en-US" dirty="0" smtClean="0"/>
              <a:t>in experiments 1, 2, and 3 were only young psychology students.</a:t>
            </a:r>
          </a:p>
          <a:p>
            <a:r>
              <a:rPr lang="en-US" dirty="0" smtClean="0"/>
              <a:t>To ensure generality, one group in experiment 4 was </a:t>
            </a:r>
            <a:r>
              <a:rPr lang="en-US" b="1" dirty="0" smtClean="0"/>
              <a:t>recruited from a more diverse</a:t>
            </a:r>
          </a:p>
          <a:p>
            <a:r>
              <a:rPr lang="en-US" b="1" dirty="0" smtClean="0"/>
              <a:t>population of volunteers</a:t>
            </a:r>
            <a:r>
              <a:rPr lang="en-US" dirty="0" smtClean="0"/>
              <a:t>. The second group were young psychology students but their</a:t>
            </a:r>
          </a:p>
          <a:p>
            <a:r>
              <a:rPr lang="en-US" dirty="0" smtClean="0"/>
              <a:t>instructions were altered. We were concerned that the instructions in experiments 1</a:t>
            </a:r>
          </a:p>
          <a:p>
            <a:r>
              <a:rPr lang="en-US" dirty="0" smtClean="0"/>
              <a:t>and 2 to pick the ellipse that would </a:t>
            </a:r>
            <a:r>
              <a:rPr lang="en-US" b="1" dirty="0" smtClean="0"/>
              <a:t>`</a:t>
            </a:r>
            <a:r>
              <a:rPr lang="en-US" dirty="0" smtClean="0"/>
              <a:t>`just cover'' a stimulus may have led people to</a:t>
            </a:r>
          </a:p>
          <a:p>
            <a:r>
              <a:rPr lang="en-US" dirty="0" smtClean="0"/>
              <a:t>overestimate. This could be, first, due to an anchoring effect, if people started by</a:t>
            </a:r>
          </a:p>
          <a:p>
            <a:r>
              <a:rPr lang="en-US" dirty="0" smtClean="0"/>
              <a:t>choosing an ellipse that was definitely large enough to cover the stimulus. To examine this</a:t>
            </a:r>
          </a:p>
          <a:p>
            <a:r>
              <a:rPr lang="en-US" dirty="0" smtClean="0"/>
              <a:t>issue, in experiment 4 the second group was told to pick the ellipse that would ``</a:t>
            </a:r>
            <a:r>
              <a:rPr lang="en-US" b="1" dirty="0" smtClean="0"/>
              <a:t>almost</a:t>
            </a:r>
          </a:p>
          <a:p>
            <a:r>
              <a:rPr lang="en-US" b="1" dirty="0" smtClean="0"/>
              <a:t>completely cover'</a:t>
            </a:r>
            <a:r>
              <a:rPr lang="en-US" dirty="0" smtClean="0"/>
              <a:t>' the stimulus.</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5450" y="1983407"/>
            <a:ext cx="8293100" cy="1079500"/>
          </a:xfrm>
          <a:prstGeom prst="rect">
            <a:avLst/>
          </a:prstGeom>
        </p:spPr>
      </p:pic>
      <p:pic>
        <p:nvPicPr>
          <p:cNvPr id="5" name="Picture 4"/>
          <p:cNvPicPr>
            <a:picLocks noChangeAspect="1"/>
          </p:cNvPicPr>
          <p:nvPr/>
        </p:nvPicPr>
        <p:blipFill>
          <a:blip r:embed="rId3"/>
          <a:stretch>
            <a:fillRect/>
          </a:stretch>
        </p:blipFill>
        <p:spPr>
          <a:xfrm>
            <a:off x="313938" y="3000947"/>
            <a:ext cx="8420100" cy="939800"/>
          </a:xfrm>
          <a:prstGeom prst="rect">
            <a:avLst/>
          </a:prstGeo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20" name="Straight Connector 19"/>
          <p:cNvCxnSpPr/>
          <p:nvPr/>
        </p:nvCxnSpPr>
        <p:spPr>
          <a:xfrm flipV="1">
            <a:off x="111633" y="1554797"/>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3009852" y="1684377"/>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9" name="Oval 18"/>
          <p:cNvSpPr/>
          <p:nvPr/>
        </p:nvSpPr>
        <p:spPr>
          <a:xfrm>
            <a:off x="124592" y="595936"/>
            <a:ext cx="194927" cy="265637"/>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23" name="Straight Connector 22"/>
          <p:cNvCxnSpPr/>
          <p:nvPr/>
        </p:nvCxnSpPr>
        <p:spPr>
          <a:xfrm flipV="1">
            <a:off x="2693562" y="2999580"/>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448567" y="142378"/>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6" name="TextBox 25"/>
          <p:cNvSpPr txBox="1"/>
          <p:nvPr/>
        </p:nvSpPr>
        <p:spPr>
          <a:xfrm>
            <a:off x="1744431" y="1295637"/>
            <a:ext cx="752843" cy="369332"/>
          </a:xfrm>
          <a:prstGeom prst="rect">
            <a:avLst/>
          </a:prstGeom>
          <a:noFill/>
        </p:spPr>
        <p:txBody>
          <a:bodyPr wrap="none" rtlCol="0">
            <a:spAutoFit/>
          </a:bodyPr>
          <a:lstStyle/>
          <a:p>
            <a:r>
              <a:rPr lang="it-IT" dirty="0" smtClean="0"/>
              <a:t>50 cm</a:t>
            </a:r>
            <a:endParaRPr lang="it-IT" dirty="0"/>
          </a:p>
        </p:txBody>
      </p:sp>
      <p:sp>
        <p:nvSpPr>
          <p:cNvPr id="27" name="TextBox 26"/>
          <p:cNvSpPr txBox="1"/>
          <p:nvPr/>
        </p:nvSpPr>
        <p:spPr>
          <a:xfrm>
            <a:off x="4391155" y="2827872"/>
            <a:ext cx="752843" cy="369332"/>
          </a:xfrm>
          <a:prstGeom prst="rect">
            <a:avLst/>
          </a:prstGeom>
          <a:noFill/>
        </p:spPr>
        <p:txBody>
          <a:bodyPr wrap="none" rtlCol="0">
            <a:spAutoFit/>
          </a:bodyPr>
          <a:lstStyle/>
          <a:p>
            <a:r>
              <a:rPr lang="it-IT" dirty="0" smtClean="0"/>
              <a:t>50 cm</a:t>
            </a:r>
            <a:endParaRPr lang="it-IT" dirty="0"/>
          </a:p>
        </p:txBody>
      </p:sp>
      <p:sp>
        <p:nvSpPr>
          <p:cNvPr id="29" name="Rectangle 28"/>
          <p:cNvSpPr/>
          <p:nvPr/>
        </p:nvSpPr>
        <p:spPr>
          <a:xfrm>
            <a:off x="4446425" y="3515117"/>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0" name="Oval 29"/>
          <p:cNvSpPr/>
          <p:nvPr/>
        </p:nvSpPr>
        <p:spPr>
          <a:xfrm>
            <a:off x="4786588" y="3832588"/>
            <a:ext cx="389855" cy="531276"/>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31" name="Straight Connector 30"/>
          <p:cNvCxnSpPr/>
          <p:nvPr/>
        </p:nvCxnSpPr>
        <p:spPr>
          <a:xfrm flipV="1">
            <a:off x="4446425" y="4846405"/>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144018" y="4674697"/>
            <a:ext cx="752843" cy="369332"/>
          </a:xfrm>
          <a:prstGeom prst="rect">
            <a:avLst/>
          </a:prstGeom>
          <a:noFill/>
        </p:spPr>
        <p:txBody>
          <a:bodyPr wrap="none" rtlCol="0">
            <a:spAutoFit/>
          </a:bodyPr>
          <a:lstStyle/>
          <a:p>
            <a:r>
              <a:rPr lang="it-IT" dirty="0" smtClean="0"/>
              <a:t>50 cm</a:t>
            </a:r>
            <a:endParaRPr lang="it-IT" dirty="0"/>
          </a:p>
        </p:txBody>
      </p:sp>
      <p:sp>
        <p:nvSpPr>
          <p:cNvPr id="17" name="Rectangle 16"/>
          <p:cNvSpPr/>
          <p:nvPr/>
        </p:nvSpPr>
        <p:spPr>
          <a:xfrm>
            <a:off x="6499860" y="5377841"/>
            <a:ext cx="1098801" cy="1153259"/>
          </a:xfrm>
          <a:prstGeom prst="rect">
            <a:avLst/>
          </a:prstGeom>
          <a:solidFill>
            <a:schemeClr val="accent1">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1" name="Oval 20"/>
          <p:cNvSpPr/>
          <p:nvPr/>
        </p:nvSpPr>
        <p:spPr>
          <a:xfrm>
            <a:off x="6840023" y="5695312"/>
            <a:ext cx="389855" cy="531276"/>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22" name="Straight Connector 21"/>
          <p:cNvCxnSpPr/>
          <p:nvPr/>
        </p:nvCxnSpPr>
        <p:spPr>
          <a:xfrm flipV="1">
            <a:off x="6499860" y="6709129"/>
            <a:ext cx="1697593" cy="12958"/>
          </a:xfrm>
          <a:prstGeom prst="line">
            <a:avLst/>
          </a:prstGeom>
          <a:ln>
            <a:solidFill>
              <a:schemeClr val="tx1">
                <a:lumMod val="85000"/>
                <a:lumOff val="1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8197453" y="6537421"/>
            <a:ext cx="752843" cy="369332"/>
          </a:xfrm>
          <a:prstGeom prst="rect">
            <a:avLst/>
          </a:prstGeom>
          <a:noFill/>
        </p:spPr>
        <p:txBody>
          <a:bodyPr wrap="none" rtlCol="0">
            <a:spAutoFit/>
          </a:bodyPr>
          <a:lstStyle/>
          <a:p>
            <a:r>
              <a:rPr lang="it-IT" dirty="0" smtClean="0"/>
              <a:t>50 cm</a:t>
            </a:r>
            <a:endParaRPr lang="it-IT" dirty="0"/>
          </a:p>
        </p:txBody>
      </p:sp>
      <p:sp>
        <p:nvSpPr>
          <p:cNvPr id="33" name="Oval 32"/>
          <p:cNvSpPr/>
          <p:nvPr/>
        </p:nvSpPr>
        <p:spPr>
          <a:xfrm>
            <a:off x="3718798" y="2468304"/>
            <a:ext cx="389855" cy="531276"/>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4" name="Oval 33"/>
          <p:cNvSpPr/>
          <p:nvPr/>
        </p:nvSpPr>
        <p:spPr>
          <a:xfrm>
            <a:off x="1617736" y="621882"/>
            <a:ext cx="191490" cy="260954"/>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6" name="Oval 35"/>
          <p:cNvSpPr/>
          <p:nvPr/>
        </p:nvSpPr>
        <p:spPr>
          <a:xfrm>
            <a:off x="5143998" y="4315129"/>
            <a:ext cx="389855" cy="531276"/>
          </a:xfrm>
          <a:prstGeom prst="ellipse">
            <a:avLst/>
          </a:prstGeom>
          <a:solidFill>
            <a:schemeClr val="accent6">
              <a:lumMod val="40000"/>
              <a:lumOff val="60000"/>
            </a:schemeClr>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7" name="Oval 36"/>
          <p:cNvSpPr/>
          <p:nvPr/>
        </p:nvSpPr>
        <p:spPr>
          <a:xfrm>
            <a:off x="5267156" y="4544909"/>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8" name="Oval 37"/>
          <p:cNvSpPr/>
          <p:nvPr/>
        </p:nvSpPr>
        <p:spPr>
          <a:xfrm>
            <a:off x="5380679" y="4541813"/>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0" name="Oval 39"/>
          <p:cNvSpPr/>
          <p:nvPr/>
        </p:nvSpPr>
        <p:spPr>
          <a:xfrm>
            <a:off x="7112704" y="6164895"/>
            <a:ext cx="389855" cy="531276"/>
          </a:xfrm>
          <a:prstGeom prst="ellipse">
            <a:avLst/>
          </a:prstGeom>
          <a:solidFill>
            <a:schemeClr val="accent6">
              <a:lumMod val="40000"/>
              <a:lumOff val="60000"/>
            </a:schemeClr>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1" name="Oval 40"/>
          <p:cNvSpPr/>
          <p:nvPr/>
        </p:nvSpPr>
        <p:spPr>
          <a:xfrm>
            <a:off x="7353168" y="6368759"/>
            <a:ext cx="45719" cy="45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2" name="Oval 41"/>
          <p:cNvSpPr/>
          <p:nvPr/>
        </p:nvSpPr>
        <p:spPr>
          <a:xfrm>
            <a:off x="2530369" y="2011423"/>
            <a:ext cx="389855" cy="531276"/>
          </a:xfrm>
          <a:prstGeom prst="ellipse">
            <a:avLst/>
          </a:prstGeom>
          <a:solidFill>
            <a:schemeClr val="tx1">
              <a:lumMod val="65000"/>
              <a:lumOff val="3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3" name="Oval 42"/>
          <p:cNvSpPr/>
          <p:nvPr/>
        </p:nvSpPr>
        <p:spPr>
          <a:xfrm>
            <a:off x="3481343" y="2011423"/>
            <a:ext cx="389855" cy="531276"/>
          </a:xfrm>
          <a:prstGeom prst="ellipse">
            <a:avLst/>
          </a:prstGeom>
          <a:solidFill>
            <a:srgbClr val="008000">
              <a:alpha val="3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5" name="TextBox 34"/>
          <p:cNvSpPr txBox="1"/>
          <p:nvPr/>
        </p:nvSpPr>
        <p:spPr>
          <a:xfrm>
            <a:off x="2929125" y="142378"/>
            <a:ext cx="2497273" cy="369332"/>
          </a:xfrm>
          <a:prstGeom prst="rect">
            <a:avLst/>
          </a:prstGeom>
          <a:noFill/>
        </p:spPr>
        <p:txBody>
          <a:bodyPr wrap="none" rtlCol="0">
            <a:spAutoFit/>
          </a:bodyPr>
          <a:lstStyle/>
          <a:p>
            <a:r>
              <a:rPr lang="it-IT" dirty="0" err="1" smtClean="0"/>
              <a:t>Almost</a:t>
            </a:r>
            <a:r>
              <a:rPr lang="it-IT" dirty="0" smtClean="0"/>
              <a:t> </a:t>
            </a:r>
            <a:r>
              <a:rPr lang="it-IT" dirty="0" err="1" smtClean="0"/>
              <a:t>completely</a:t>
            </a:r>
            <a:r>
              <a:rPr lang="it-IT" dirty="0" smtClean="0"/>
              <a:t> cover</a:t>
            </a:r>
            <a:endParaRPr lang="it-IT" dirty="0"/>
          </a:p>
        </p:txBody>
      </p:sp>
      <p:cxnSp>
        <p:nvCxnSpPr>
          <p:cNvPr id="45" name="Straight Arrow Connector 44"/>
          <p:cNvCxnSpPr/>
          <p:nvPr/>
        </p:nvCxnSpPr>
        <p:spPr>
          <a:xfrm rot="10800000" flipV="1">
            <a:off x="2086357" y="595936"/>
            <a:ext cx="1394986" cy="26563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a:off x="3391767" y="1075366"/>
            <a:ext cx="95886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rot="16200000" flipH="1">
            <a:off x="3520619" y="1183969"/>
            <a:ext cx="2601269" cy="1425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3634585" y="5325980"/>
            <a:ext cx="2865275" cy="369332"/>
          </a:xfrm>
          <a:prstGeom prst="rect">
            <a:avLst/>
          </a:prstGeom>
          <a:noFill/>
        </p:spPr>
        <p:txBody>
          <a:bodyPr wrap="none" rtlCol="0">
            <a:spAutoFit/>
          </a:bodyPr>
          <a:lstStyle/>
          <a:p>
            <a:r>
              <a:rPr lang="it-IT" dirty="0" smtClean="0">
                <a:solidFill>
                  <a:srgbClr val="FF0000"/>
                </a:solidFill>
              </a:rPr>
              <a:t>rifare con strategia e </a:t>
            </a:r>
            <a:r>
              <a:rPr lang="it-IT" dirty="0" err="1" smtClean="0">
                <a:solidFill>
                  <a:srgbClr val="FF0000"/>
                </a:solidFill>
              </a:rPr>
              <a:t>monoc</a:t>
            </a:r>
            <a:r>
              <a:rPr lang="it-IT" dirty="0" smtClean="0">
                <a:solidFill>
                  <a:srgbClr val="FF0000"/>
                </a:solidFill>
              </a:rPr>
              <a:t>.</a:t>
            </a:r>
            <a:endParaRPr lang="it-IT" dirty="0">
              <a:solidFill>
                <a:srgbClr val="FF0000"/>
              </a:solidFill>
            </a:endParaRPr>
          </a:p>
        </p:txBody>
      </p:sp>
      <p:grpSp>
        <p:nvGrpSpPr>
          <p:cNvPr id="62" name="Group 61"/>
          <p:cNvGrpSpPr/>
          <p:nvPr/>
        </p:nvGrpSpPr>
        <p:grpSpPr>
          <a:xfrm>
            <a:off x="3726291" y="5669058"/>
            <a:ext cx="3821987" cy="699701"/>
            <a:chOff x="3726291" y="5669058"/>
            <a:chExt cx="3821987" cy="699701"/>
          </a:xfrm>
        </p:grpSpPr>
        <p:sp>
          <p:nvSpPr>
            <p:cNvPr id="53" name="Rectangle 52"/>
            <p:cNvSpPr/>
            <p:nvPr/>
          </p:nvSpPr>
          <p:spPr>
            <a:xfrm>
              <a:off x="7502559" y="5669058"/>
              <a:ext cx="45719" cy="699701"/>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0" name="TextBox 59"/>
            <p:cNvSpPr txBox="1"/>
            <p:nvPr/>
          </p:nvSpPr>
          <p:spPr>
            <a:xfrm>
              <a:off x="3726291" y="5792436"/>
              <a:ext cx="2120593" cy="369332"/>
            </a:xfrm>
            <a:prstGeom prst="rect">
              <a:avLst/>
            </a:prstGeom>
            <a:noFill/>
          </p:spPr>
          <p:txBody>
            <a:bodyPr wrap="none" rtlCol="0">
              <a:spAutoFit/>
            </a:bodyPr>
            <a:lstStyle/>
            <a:p>
              <a:r>
                <a:rPr lang="it-IT" dirty="0" smtClean="0">
                  <a:solidFill>
                    <a:srgbClr val="FF0000"/>
                  </a:solidFill>
                </a:rPr>
                <a:t>+ misura su specchio</a:t>
              </a:r>
            </a:p>
          </p:txBody>
        </p:sp>
      </p:grpSp>
      <p:sp>
        <p:nvSpPr>
          <p:cNvPr id="61" name="TextBox 60"/>
          <p:cNvSpPr txBox="1"/>
          <p:nvPr/>
        </p:nvSpPr>
        <p:spPr>
          <a:xfrm>
            <a:off x="3732958" y="6242770"/>
            <a:ext cx="2631850" cy="369332"/>
          </a:xfrm>
          <a:prstGeom prst="rect">
            <a:avLst/>
          </a:prstGeom>
          <a:noFill/>
        </p:spPr>
        <p:txBody>
          <a:bodyPr wrap="none" rtlCol="0">
            <a:spAutoFit/>
          </a:bodyPr>
          <a:lstStyle/>
          <a:p>
            <a:r>
              <a:rPr lang="it-IT" dirty="0" smtClean="0">
                <a:solidFill>
                  <a:srgbClr val="FF0000"/>
                </a:solidFill>
              </a:rPr>
              <a:t>+ stima </a:t>
            </a:r>
            <a:r>
              <a:rPr lang="it-IT" dirty="0" err="1" smtClean="0">
                <a:solidFill>
                  <a:srgbClr val="FF0000"/>
                </a:solidFill>
              </a:rPr>
              <a:t>rapp</a:t>
            </a:r>
            <a:r>
              <a:rPr lang="it-IT" dirty="0" smtClean="0">
                <a:solidFill>
                  <a:srgbClr val="FF0000"/>
                </a:solidFill>
              </a:rPr>
              <a:t> riflesso/reale</a:t>
            </a:r>
            <a:endParaRPr lang="it-IT" dirty="0">
              <a:solidFill>
                <a:srgbClr val="FF0000"/>
              </a:solidFill>
            </a:endParaRPr>
          </a:p>
        </p:txBody>
      </p:sp>
      <p:grpSp>
        <p:nvGrpSpPr>
          <p:cNvPr id="64" name="Group 63"/>
          <p:cNvGrpSpPr/>
          <p:nvPr/>
        </p:nvGrpSpPr>
        <p:grpSpPr>
          <a:xfrm>
            <a:off x="3732958" y="5883145"/>
            <a:ext cx="3436839" cy="505417"/>
            <a:chOff x="3732958" y="5883145"/>
            <a:chExt cx="3436839" cy="505417"/>
          </a:xfrm>
        </p:grpSpPr>
        <p:cxnSp>
          <p:nvCxnSpPr>
            <p:cNvPr id="56" name="Straight Connector 55"/>
            <p:cNvCxnSpPr>
              <a:endCxn id="40" idx="1"/>
            </p:cNvCxnSpPr>
            <p:nvPr/>
          </p:nvCxnSpPr>
          <p:spPr>
            <a:xfrm rot="16200000" flipH="1">
              <a:off x="6916819" y="5989720"/>
              <a:ext cx="359553" cy="146403"/>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a:off x="3732958" y="6019230"/>
              <a:ext cx="2462896" cy="369332"/>
            </a:xfrm>
            <a:prstGeom prst="rect">
              <a:avLst/>
            </a:prstGeom>
            <a:noFill/>
          </p:spPr>
          <p:txBody>
            <a:bodyPr wrap="none" rtlCol="0">
              <a:spAutoFit/>
            </a:bodyPr>
            <a:lstStyle/>
            <a:p>
              <a:r>
                <a:rPr lang="it-IT" dirty="0" smtClean="0">
                  <a:solidFill>
                    <a:srgbClr val="FF0000"/>
                  </a:solidFill>
                </a:rPr>
                <a:t>+ stima distanza dello </a:t>
              </a:r>
              <a:r>
                <a:rPr lang="it-IT" dirty="0" err="1" smtClean="0">
                  <a:solidFill>
                    <a:srgbClr val="FF0000"/>
                  </a:solidFill>
                </a:rPr>
                <a:t>sp</a:t>
              </a:r>
              <a:endParaRPr lang="it-IT" dirty="0" smtClean="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50850" y="1022350"/>
            <a:ext cx="8242300" cy="4813300"/>
          </a:xfrm>
          <a:prstGeom prst="rect">
            <a:avLst/>
          </a:prstGeom>
        </p:spPr>
      </p:pic>
      <p:sp>
        <p:nvSpPr>
          <p:cNvPr id="3" name="Rectangle 2"/>
          <p:cNvSpPr/>
          <p:nvPr/>
        </p:nvSpPr>
        <p:spPr>
          <a:xfrm>
            <a:off x="450850" y="1541998"/>
            <a:ext cx="8242300" cy="352456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7287"/>
          </a:xfrm>
        </p:spPr>
        <p:txBody>
          <a:bodyPr>
            <a:normAutofit fontScale="90000"/>
          </a:bodyPr>
          <a:lstStyle/>
          <a:p>
            <a:r>
              <a:rPr lang="it-IT" dirty="0" err="1" smtClean="0"/>
              <a:t>Results</a:t>
            </a:r>
            <a:endParaRPr lang="it-IT" dirty="0"/>
          </a:p>
        </p:txBody>
      </p:sp>
      <p:sp>
        <p:nvSpPr>
          <p:cNvPr id="4" name="Rectangle 3"/>
          <p:cNvSpPr/>
          <p:nvPr/>
        </p:nvSpPr>
        <p:spPr>
          <a:xfrm>
            <a:off x="232327" y="1582341"/>
            <a:ext cx="8454473" cy="2031325"/>
          </a:xfrm>
          <a:prstGeom prst="rect">
            <a:avLst/>
          </a:prstGeom>
        </p:spPr>
        <p:txBody>
          <a:bodyPr wrap="square">
            <a:spAutoFit/>
          </a:bodyPr>
          <a:lstStyle/>
          <a:p>
            <a:r>
              <a:rPr lang="en-US" dirty="0" smtClean="0"/>
              <a:t>The width of the ellipse selected by each participant was divided by the actual width</a:t>
            </a:r>
          </a:p>
          <a:p>
            <a:r>
              <a:rPr lang="en-US" dirty="0" smtClean="0"/>
              <a:t>of the test ellipse (for the first two trials) or by the actual width of that participant's</a:t>
            </a:r>
          </a:p>
          <a:p>
            <a:r>
              <a:rPr lang="en-US" dirty="0" smtClean="0"/>
              <a:t>face (for the last two trials) to calculate the proportion of the width of the ellipse or</a:t>
            </a:r>
          </a:p>
          <a:p>
            <a:r>
              <a:rPr lang="en-US" dirty="0" smtClean="0"/>
              <a:t>his/her face that would be covered by the chosen ellipse (see figure 7). If participants</a:t>
            </a:r>
          </a:p>
          <a:p>
            <a:r>
              <a:rPr lang="en-US" dirty="0" smtClean="0"/>
              <a:t>had responded accurately then this proportion would be 1 on the first trial (when they</a:t>
            </a:r>
          </a:p>
          <a:p>
            <a:r>
              <a:rPr lang="en-US" dirty="0" smtClean="0"/>
              <a:t>matched to actual, physical ellipses) and 0.5 on the other three trials (when they matched to reflections on the surface of the mirror).</a:t>
            </a:r>
            <a:endParaRPr lang="it-IT"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72331"/>
            <a:ext cx="6396734" cy="6561749"/>
          </a:xfrm>
          <a:prstGeom prst="rect">
            <a:avLst/>
          </a:prstGeom>
        </p:spPr>
      </p:pic>
      <p:sp>
        <p:nvSpPr>
          <p:cNvPr id="7" name="Rectangle 6"/>
          <p:cNvSpPr/>
          <p:nvPr/>
        </p:nvSpPr>
        <p:spPr>
          <a:xfrm>
            <a:off x="5684265" y="274638"/>
            <a:ext cx="3360991" cy="5078314"/>
          </a:xfrm>
          <a:prstGeom prst="rect">
            <a:avLst/>
          </a:prstGeom>
          <a:solidFill>
            <a:srgbClr val="CCFFCC"/>
          </a:solidFill>
        </p:spPr>
        <p:txBody>
          <a:bodyPr wrap="square">
            <a:spAutoFit/>
          </a:bodyPr>
          <a:lstStyle/>
          <a:p>
            <a:r>
              <a:rPr lang="en-US" dirty="0" smtClean="0"/>
              <a:t>As predicted, there was a main effect of trial.</a:t>
            </a:r>
          </a:p>
          <a:p>
            <a:r>
              <a:rPr lang="en-US" dirty="0" smtClean="0"/>
              <a:t>There was no effect of instructions. </a:t>
            </a:r>
            <a:r>
              <a:rPr lang="en-US" b="1" dirty="0" smtClean="0"/>
              <a:t>There was thus no evidence</a:t>
            </a:r>
            <a:r>
              <a:rPr lang="en-US" dirty="0" smtClean="0"/>
              <a:t> that the ’’almost cover'' instructions (0.81) led people to choose smaller ellipses than the ``just cover’’ instructions (0.79) that were used in experiments 1 and 2. </a:t>
            </a:r>
          </a:p>
          <a:p>
            <a:endParaRPr lang="en-US" dirty="0" smtClean="0"/>
          </a:p>
          <a:p>
            <a:r>
              <a:rPr lang="en-US" dirty="0" smtClean="0"/>
              <a:t>Given that there was</a:t>
            </a:r>
          </a:p>
          <a:p>
            <a:r>
              <a:rPr lang="en-US" dirty="0" smtClean="0"/>
              <a:t>no difference between the two groups, their results were pooled for the following analyses.</a:t>
            </a:r>
          </a:p>
          <a:p>
            <a:endParaRPr lang="en-US" dirty="0" smtClean="0"/>
          </a:p>
          <a:p>
            <a:endParaRPr lang="en-US" dirty="0" smtClean="0"/>
          </a:p>
          <a:p>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72331"/>
            <a:ext cx="6396734" cy="6561749"/>
          </a:xfrm>
          <a:prstGeom prst="rect">
            <a:avLst/>
          </a:prstGeom>
        </p:spPr>
      </p:pic>
      <p:sp>
        <p:nvSpPr>
          <p:cNvPr id="7" name="Rectangle 6"/>
          <p:cNvSpPr/>
          <p:nvPr/>
        </p:nvSpPr>
        <p:spPr>
          <a:xfrm>
            <a:off x="5684265" y="274638"/>
            <a:ext cx="3360991" cy="4801315"/>
          </a:xfrm>
          <a:prstGeom prst="rect">
            <a:avLst/>
          </a:prstGeom>
          <a:solidFill>
            <a:srgbClr val="CCFFCC"/>
          </a:solidFill>
        </p:spPr>
        <p:txBody>
          <a:bodyPr wrap="square">
            <a:spAutoFit/>
          </a:bodyPr>
          <a:lstStyle/>
          <a:p>
            <a:r>
              <a:rPr lang="en-US" dirty="0" smtClean="0"/>
              <a:t>The proportion of the width of this test ellipse that would be covered by the</a:t>
            </a:r>
          </a:p>
          <a:p>
            <a:r>
              <a:rPr lang="en-US" dirty="0" smtClean="0"/>
              <a:t>chosen ellipse (0.91) was significantly less than the correct response of 1. Thus, as in experiments 2 and 3, participants slightly underestimated the</a:t>
            </a:r>
          </a:p>
          <a:p>
            <a:r>
              <a:rPr lang="en-US" dirty="0" smtClean="0"/>
              <a:t>width of the ellipse. </a:t>
            </a:r>
          </a:p>
          <a:p>
            <a:r>
              <a:rPr lang="en-US" dirty="0" smtClean="0"/>
              <a:t>Any error in estimating the size of real objects was therefore in</a:t>
            </a:r>
          </a:p>
          <a:p>
            <a:r>
              <a:rPr lang="en-US" dirty="0" smtClean="0"/>
              <a:t>the opposite direction to the overestimation observed with mirror reflections.</a:t>
            </a:r>
          </a:p>
          <a:p>
            <a:endParaRPr lang="en-US" dirty="0" smtClean="0"/>
          </a:p>
          <a:p>
            <a:endParaRPr lang="en-US" dirty="0" smtClean="0"/>
          </a:p>
          <a:p>
            <a:endParaRPr lang="it-IT" dirty="0"/>
          </a:p>
        </p:txBody>
      </p:sp>
      <p:sp>
        <p:nvSpPr>
          <p:cNvPr id="4" name="Oval 3"/>
          <p:cNvSpPr/>
          <p:nvPr/>
        </p:nvSpPr>
        <p:spPr>
          <a:xfrm>
            <a:off x="1564304" y="1820021"/>
            <a:ext cx="743477" cy="224598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72331"/>
            <a:ext cx="6396734" cy="6561749"/>
          </a:xfrm>
          <a:prstGeom prst="rect">
            <a:avLst/>
          </a:prstGeom>
        </p:spPr>
      </p:pic>
      <p:sp>
        <p:nvSpPr>
          <p:cNvPr id="7" name="Rectangle 6"/>
          <p:cNvSpPr/>
          <p:nvPr/>
        </p:nvSpPr>
        <p:spPr>
          <a:xfrm>
            <a:off x="5684265" y="274638"/>
            <a:ext cx="3360991" cy="5078314"/>
          </a:xfrm>
          <a:prstGeom prst="rect">
            <a:avLst/>
          </a:prstGeom>
          <a:solidFill>
            <a:srgbClr val="CCFFCC"/>
          </a:solidFill>
        </p:spPr>
        <p:txBody>
          <a:bodyPr wrap="square">
            <a:spAutoFit/>
          </a:bodyPr>
          <a:lstStyle/>
          <a:p>
            <a:r>
              <a:rPr lang="en-US" dirty="0" smtClean="0"/>
              <a:t>The proportion of the width of</a:t>
            </a:r>
          </a:p>
          <a:p>
            <a:r>
              <a:rPr lang="en-US" dirty="0" smtClean="0"/>
              <a:t>this test ellipse that would be covered by the chosen ellipse (0.82) was significantly</a:t>
            </a:r>
          </a:p>
          <a:p>
            <a:r>
              <a:rPr lang="en-US" dirty="0" smtClean="0"/>
              <a:t>larger than the correct response of 0.5. This proportion was,</a:t>
            </a:r>
          </a:p>
          <a:p>
            <a:r>
              <a:rPr lang="en-US" dirty="0" smtClean="0"/>
              <a:t>though, significantly less than 1, so estimates were smaller</a:t>
            </a:r>
          </a:p>
          <a:p>
            <a:r>
              <a:rPr lang="en-US" dirty="0" smtClean="0"/>
              <a:t>than the actual size of the ellipse. Replicating the results of experiments 2 and 3, people grossly overestimated the size of the reflection of a test ellipse, confirming that the</a:t>
            </a:r>
          </a:p>
          <a:p>
            <a:r>
              <a:rPr lang="en-US" dirty="0" smtClean="0"/>
              <a:t>overestimation of reflections is not restricted to faces.</a:t>
            </a:r>
          </a:p>
          <a:p>
            <a:endParaRPr lang="en-US" dirty="0" smtClean="0"/>
          </a:p>
          <a:p>
            <a:endParaRPr lang="it-IT" dirty="0"/>
          </a:p>
        </p:txBody>
      </p:sp>
      <p:sp>
        <p:nvSpPr>
          <p:cNvPr id="4" name="Oval 3"/>
          <p:cNvSpPr/>
          <p:nvPr/>
        </p:nvSpPr>
        <p:spPr>
          <a:xfrm>
            <a:off x="2586542" y="2470582"/>
            <a:ext cx="743477" cy="224598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72331"/>
            <a:ext cx="6396734" cy="6561749"/>
          </a:xfrm>
          <a:prstGeom prst="rect">
            <a:avLst/>
          </a:prstGeom>
        </p:spPr>
      </p:pic>
      <p:sp>
        <p:nvSpPr>
          <p:cNvPr id="7" name="Rectangle 6"/>
          <p:cNvSpPr/>
          <p:nvPr/>
        </p:nvSpPr>
        <p:spPr>
          <a:xfrm>
            <a:off x="5684265" y="274638"/>
            <a:ext cx="3360991" cy="4524316"/>
          </a:xfrm>
          <a:prstGeom prst="rect">
            <a:avLst/>
          </a:prstGeom>
          <a:solidFill>
            <a:srgbClr val="CCFFCC"/>
          </a:solidFill>
        </p:spPr>
        <p:txBody>
          <a:bodyPr wrap="square">
            <a:spAutoFit/>
          </a:bodyPr>
          <a:lstStyle/>
          <a:p>
            <a:r>
              <a:rPr lang="en-US" dirty="0" smtClean="0"/>
              <a:t>The proportion of the width of their face that would be covered by</a:t>
            </a:r>
          </a:p>
          <a:p>
            <a:r>
              <a:rPr lang="en-US" dirty="0" smtClean="0"/>
              <a:t>their chosen ellipse (0.84) was significantly larger than the correct response of 0.5, but was significantly less than 1.</a:t>
            </a:r>
          </a:p>
          <a:p>
            <a:r>
              <a:rPr lang="en-US" dirty="0" smtClean="0"/>
              <a:t>In contrast to the results of experiments 2 and 3, a repeated-measures ANOVA found</a:t>
            </a:r>
          </a:p>
          <a:p>
            <a:r>
              <a:rPr lang="en-US" dirty="0" smtClean="0"/>
              <a:t>that </a:t>
            </a:r>
            <a:r>
              <a:rPr lang="en-US" b="1" dirty="0" smtClean="0"/>
              <a:t>people did not overestimate the size of the reflection of their face more than that</a:t>
            </a:r>
          </a:p>
          <a:p>
            <a:r>
              <a:rPr lang="en-US" b="1" dirty="0" smtClean="0"/>
              <a:t>of the face-sized test ellipse.</a:t>
            </a:r>
          </a:p>
          <a:p>
            <a:endParaRPr lang="en-US" dirty="0" smtClean="0"/>
          </a:p>
          <a:p>
            <a:endParaRPr lang="it-IT" dirty="0"/>
          </a:p>
        </p:txBody>
      </p:sp>
      <p:sp>
        <p:nvSpPr>
          <p:cNvPr id="4" name="Oval 3"/>
          <p:cNvSpPr/>
          <p:nvPr/>
        </p:nvSpPr>
        <p:spPr>
          <a:xfrm>
            <a:off x="3562315" y="1998150"/>
            <a:ext cx="743477" cy="2780375"/>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2959" y="172331"/>
            <a:ext cx="6396734" cy="6561749"/>
          </a:xfrm>
          <a:prstGeom prst="rect">
            <a:avLst/>
          </a:prstGeom>
        </p:spPr>
      </p:pic>
      <p:sp>
        <p:nvSpPr>
          <p:cNvPr id="7" name="Rectangle 6"/>
          <p:cNvSpPr/>
          <p:nvPr/>
        </p:nvSpPr>
        <p:spPr>
          <a:xfrm>
            <a:off x="5684265" y="274638"/>
            <a:ext cx="3360991" cy="5355313"/>
          </a:xfrm>
          <a:prstGeom prst="rect">
            <a:avLst/>
          </a:prstGeom>
          <a:solidFill>
            <a:srgbClr val="CCFFCC"/>
          </a:solidFill>
        </p:spPr>
        <p:txBody>
          <a:bodyPr wrap="square">
            <a:spAutoFit/>
          </a:bodyPr>
          <a:lstStyle/>
          <a:p>
            <a:r>
              <a:rPr lang="en-US" dirty="0" smtClean="0"/>
              <a:t>A repeated-measures ANOVA</a:t>
            </a:r>
          </a:p>
          <a:p>
            <a:r>
              <a:rPr lang="en-US" dirty="0" smtClean="0"/>
              <a:t>comparing estimates on the third and fourth trials found that the </a:t>
            </a:r>
            <a:r>
              <a:rPr lang="en-US" b="1" dirty="0" smtClean="0"/>
              <a:t>new strategy significantly reduced overestimations.</a:t>
            </a:r>
          </a:p>
          <a:p>
            <a:r>
              <a:rPr lang="en-US" dirty="0" smtClean="0"/>
              <a:t>On the fourth trial, the</a:t>
            </a:r>
          </a:p>
          <a:p>
            <a:r>
              <a:rPr lang="en-US" dirty="0" smtClean="0"/>
              <a:t>proportion of the width of their face that would be covered by their chosen ellipse</a:t>
            </a:r>
          </a:p>
          <a:p>
            <a:r>
              <a:rPr lang="en-US" dirty="0" smtClean="0"/>
              <a:t>(0.63) was significantly larger than the correct response of 0.5,</a:t>
            </a:r>
          </a:p>
          <a:p>
            <a:r>
              <a:rPr lang="en-US" dirty="0" smtClean="0"/>
              <a:t>but it was significantly less than 1. Explicitly instructing people to use a monocular, lining-up strategy did greatly reduce the magnitude of errors, though</a:t>
            </a:r>
          </a:p>
          <a:p>
            <a:r>
              <a:rPr lang="en-US" dirty="0" smtClean="0"/>
              <a:t>most people continued to overestimate size.</a:t>
            </a:r>
          </a:p>
          <a:p>
            <a:endParaRPr lang="it-IT" dirty="0"/>
          </a:p>
        </p:txBody>
      </p:sp>
      <p:sp>
        <p:nvSpPr>
          <p:cNvPr id="4" name="Oval 3"/>
          <p:cNvSpPr/>
          <p:nvPr/>
        </p:nvSpPr>
        <p:spPr>
          <a:xfrm>
            <a:off x="3430851" y="1889727"/>
            <a:ext cx="1920592" cy="31134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243466" y="188316"/>
            <a:ext cx="8741784" cy="6186310"/>
          </a:xfrm>
          <a:prstGeom prst="rect">
            <a:avLst/>
          </a:prstGeom>
        </p:spPr>
        <p:txBody>
          <a:bodyPr wrap="square">
            <a:spAutoFit/>
          </a:bodyPr>
          <a:lstStyle/>
          <a:p>
            <a:r>
              <a:rPr lang="en-US" b="1" dirty="0" smtClean="0"/>
              <a:t>People were accurate at using a transparent ruler to measure the width and height of</a:t>
            </a:r>
          </a:p>
          <a:p>
            <a:r>
              <a:rPr lang="en-US" b="1" dirty="0" smtClean="0"/>
              <a:t>the reflection of their faces. </a:t>
            </a:r>
            <a:r>
              <a:rPr lang="en-US" dirty="0" smtClean="0"/>
              <a:t>The ratio of the persons' measurement of the width of their</a:t>
            </a:r>
          </a:p>
          <a:p>
            <a:r>
              <a:rPr lang="en-US" dirty="0" smtClean="0"/>
              <a:t>reflection to the physical width of their face as measured by the experimenter (0.46) was</a:t>
            </a:r>
          </a:p>
          <a:p>
            <a:r>
              <a:rPr lang="en-US" dirty="0" smtClean="0"/>
              <a:t>slightly (but significantly) less than the correct response of 0.5. The ratio of the persons' measurement of the height of their reflection to the physical height of their face as measured by the experimenter (0.50) was not significantly different from the correct response of 0.5.</a:t>
            </a:r>
          </a:p>
          <a:p>
            <a:endParaRPr lang="en-US" dirty="0" smtClean="0"/>
          </a:p>
          <a:p>
            <a:r>
              <a:rPr lang="en-US" dirty="0" smtClean="0"/>
              <a:t>People were also </a:t>
            </a:r>
            <a:r>
              <a:rPr lang="en-US" b="1" dirty="0" smtClean="0"/>
              <a:t>quite accurate at estimating the distance </a:t>
            </a:r>
            <a:r>
              <a:rPr lang="en-US" dirty="0" smtClean="0"/>
              <a:t>from their eyes to the surface of the mirror (mean = 52 cm; </a:t>
            </a:r>
            <a:r>
              <a:rPr lang="en-US" dirty="0" err="1" smtClean="0"/>
              <a:t>st</a:t>
            </a:r>
            <a:r>
              <a:rPr lang="en-US" dirty="0" smtClean="0"/>
              <a:t>. dev. = 11 cm; the correct response was approximately 55 cm).</a:t>
            </a:r>
          </a:p>
          <a:p>
            <a:endParaRPr lang="en-US" dirty="0" smtClean="0"/>
          </a:p>
          <a:p>
            <a:r>
              <a:rPr lang="en-US" dirty="0" smtClean="0"/>
              <a:t>Despite judging reflection size quite accurately in the fourth trial, and in spite of</a:t>
            </a:r>
          </a:p>
          <a:p>
            <a:r>
              <a:rPr lang="en-US" dirty="0" smtClean="0"/>
              <a:t>accurately measuring their reflection size with a ruler, </a:t>
            </a:r>
            <a:r>
              <a:rPr lang="en-US" b="1" dirty="0" smtClean="0"/>
              <a:t>people were still not confident</a:t>
            </a:r>
          </a:p>
          <a:p>
            <a:r>
              <a:rPr lang="en-US" b="1" dirty="0" smtClean="0"/>
              <a:t>or accurate at deciding what size the reflection of their faces was relative to the size</a:t>
            </a:r>
          </a:p>
          <a:p>
            <a:r>
              <a:rPr lang="en-US" b="1" dirty="0" smtClean="0"/>
              <a:t>of their actual faces. Most (29/36) thought that their reflection was smaller than their</a:t>
            </a:r>
          </a:p>
          <a:p>
            <a:r>
              <a:rPr lang="en-US" b="1" dirty="0" smtClean="0"/>
              <a:t>actual face but six thought that their reflection was the same size, and one thought</a:t>
            </a:r>
          </a:p>
          <a:p>
            <a:r>
              <a:rPr lang="en-US" b="1" dirty="0" smtClean="0"/>
              <a:t>it was larger</a:t>
            </a:r>
            <a:r>
              <a:rPr lang="en-US" dirty="0" smtClean="0"/>
              <a:t>. Most people had some insight into the size of their reflection after</a:t>
            </a:r>
          </a:p>
          <a:p>
            <a:r>
              <a:rPr lang="en-US" dirty="0" smtClean="0"/>
              <a:t>completing the study, but </a:t>
            </a:r>
            <a:r>
              <a:rPr lang="en-US" b="1" dirty="0" smtClean="0"/>
              <a:t>they did not explicitly know that their reflection was half the</a:t>
            </a:r>
          </a:p>
          <a:p>
            <a:r>
              <a:rPr lang="en-US" b="1" dirty="0" smtClean="0"/>
              <a:t>width</a:t>
            </a:r>
            <a:r>
              <a:rPr lang="en-US" dirty="0" smtClean="0"/>
              <a:t> of their actual face.</a:t>
            </a:r>
          </a:p>
          <a:p>
            <a:endParaRPr lang="en-US" dirty="0" smtClean="0"/>
          </a:p>
          <a:p>
            <a:r>
              <a:rPr lang="en-US" dirty="0" smtClean="0"/>
              <a:t>Overall, males estimated image size (but not actual size) more accurately than females, but males still did overestimate image size.</a:t>
            </a:r>
            <a:endParaRPr lang="it-IT"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03609"/>
            <a:ext cx="8229600" cy="1143000"/>
          </a:xfrm>
        </p:spPr>
        <p:txBody>
          <a:bodyPr>
            <a:normAutofit fontScale="90000"/>
          </a:bodyPr>
          <a:lstStyle/>
          <a:p>
            <a:r>
              <a:rPr lang="it-IT" dirty="0" err="1" smtClean="0"/>
              <a:t>Discussion</a:t>
            </a:r>
            <a:r>
              <a:rPr lang="it-IT" dirty="0" smtClean="0"/>
              <a:t> </a:t>
            </a:r>
            <a:r>
              <a:rPr lang="it-IT" smtClean="0"/>
              <a:t>EXP 4</a:t>
            </a:r>
            <a:r>
              <a:rPr lang="it-IT" dirty="0" smtClean="0"/>
              <a:t/>
            </a:r>
            <a:br>
              <a:rPr lang="it-IT" dirty="0" smtClean="0"/>
            </a:br>
            <a:r>
              <a:rPr lang="it-IT" dirty="0" smtClean="0"/>
              <a:t/>
            </a:r>
            <a:br>
              <a:rPr lang="it-IT" dirty="0" smtClean="0"/>
            </a:br>
            <a:r>
              <a:rPr lang="it-IT" dirty="0" smtClean="0"/>
              <a:t/>
            </a:r>
            <a:br>
              <a:rPr lang="it-IT" dirty="0" smtClean="0"/>
            </a:br>
            <a:r>
              <a:rPr lang="it-IT" dirty="0" smtClean="0"/>
              <a:t>(</a:t>
            </a:r>
            <a:r>
              <a:rPr lang="it-IT" dirty="0" err="1" smtClean="0"/>
              <a:t>…</a:t>
            </a:r>
            <a:r>
              <a:rPr lang="it-IT" dirty="0" smtClean="0"/>
              <a:t>)</a:t>
            </a:r>
            <a:endParaRPr lang="it-IT"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620</TotalTime>
  <Words>5345</Words>
  <Application>Microsoft Macintosh PowerPoint</Application>
  <PresentationFormat>On-screen Show (4:3)</PresentationFormat>
  <Paragraphs>355</Paragraphs>
  <Slides>74</Slides>
  <Notes>0</Notes>
  <HiddenSlides>0</HiddenSlides>
  <MMClips>0</MMClips>
  <ScaleCrop>false</ScaleCrop>
  <HeadingPairs>
    <vt:vector size="4" baseType="variant">
      <vt:variant>
        <vt:lpstr>Design Template</vt:lpstr>
      </vt:variant>
      <vt:variant>
        <vt:i4>1</vt:i4>
      </vt:variant>
      <vt:variant>
        <vt:lpstr>Slide Titles</vt:lpstr>
      </vt:variant>
      <vt:variant>
        <vt:i4>74</vt:i4>
      </vt:variant>
    </vt:vector>
  </HeadingPairs>
  <TitlesOfParts>
    <vt:vector size="75" baseType="lpstr">
      <vt:lpstr>Office Theme</vt:lpstr>
      <vt:lpstr>Materiali di studio</vt:lpstr>
      <vt:lpstr>Slide 2</vt:lpstr>
      <vt:lpstr>Introduction: </vt:lpstr>
      <vt:lpstr>Introduction: </vt:lpstr>
      <vt:lpstr>Slide 5</vt:lpstr>
      <vt:lpstr>Introduction: </vt:lpstr>
      <vt:lpstr>Slide 7</vt:lpstr>
      <vt:lpstr>Introduction: </vt:lpstr>
      <vt:lpstr>Slide 9</vt:lpstr>
      <vt:lpstr>Introduction: </vt:lpstr>
      <vt:lpstr>Introduction: </vt:lpstr>
      <vt:lpstr>Slide 12</vt:lpstr>
      <vt:lpstr>Slide 13</vt:lpstr>
      <vt:lpstr>Slide 14</vt:lpstr>
      <vt:lpstr>Slide 15</vt:lpstr>
      <vt:lpstr>Slide 16</vt:lpstr>
      <vt:lpstr>Introduction: </vt:lpstr>
      <vt:lpstr>Introduction: </vt:lpstr>
      <vt:lpstr>Quali sono le fonti dell’errore?</vt:lpstr>
      <vt:lpstr>HP 1) Ricordo errato di percezioni corrette</vt:lpstr>
      <vt:lpstr>Slide 21</vt:lpstr>
      <vt:lpstr>HP 2) Percezione errata.</vt:lpstr>
      <vt:lpstr>Slide 23</vt:lpstr>
      <vt:lpstr>Slide 24</vt:lpstr>
      <vt:lpstr>EXP 1 parte I</vt:lpstr>
      <vt:lpstr>EXP 1 parte I</vt:lpstr>
      <vt:lpstr>EXP 1 parte II</vt:lpstr>
      <vt:lpstr>EXP 1 parte II</vt:lpstr>
      <vt:lpstr>EXP 1 parte II</vt:lpstr>
      <vt:lpstr>Slide 30</vt:lpstr>
      <vt:lpstr>Slide 31</vt:lpstr>
      <vt:lpstr>Slide 32</vt:lpstr>
      <vt:lpstr>Slide 33</vt:lpstr>
      <vt:lpstr>Slide 34</vt:lpstr>
      <vt:lpstr>Risultati (walking task - early error)</vt:lpstr>
      <vt:lpstr>Slide 36</vt:lpstr>
      <vt:lpstr>Slide 37</vt:lpstr>
      <vt:lpstr>Slide 38</vt:lpstr>
      <vt:lpstr>Slide 39</vt:lpstr>
      <vt:lpstr>Discussion EXP 1   (…)</vt:lpstr>
      <vt:lpstr>EXP 2 control</vt:lpstr>
      <vt:lpstr>EXP 2 control</vt:lpstr>
      <vt:lpstr>EXP 2 control</vt:lpstr>
      <vt:lpstr>EXP 2 control</vt:lpstr>
      <vt:lpstr>Slide 45</vt:lpstr>
      <vt:lpstr>Slide 46</vt:lpstr>
      <vt:lpstr>Slide 47</vt:lpstr>
      <vt:lpstr>Risultati</vt:lpstr>
      <vt:lpstr>Slide 49</vt:lpstr>
      <vt:lpstr>Slide 50</vt:lpstr>
      <vt:lpstr>Slide 51</vt:lpstr>
      <vt:lpstr>Slide 52</vt:lpstr>
      <vt:lpstr>Discussion EXP 2   (…)</vt:lpstr>
      <vt:lpstr>EXP 3</vt:lpstr>
      <vt:lpstr>Slide 55</vt:lpstr>
      <vt:lpstr>Slide 56</vt:lpstr>
      <vt:lpstr>Risultati</vt:lpstr>
      <vt:lpstr>Slide 58</vt:lpstr>
      <vt:lpstr>Slide 59</vt:lpstr>
      <vt:lpstr>Slide 60</vt:lpstr>
      <vt:lpstr>Slide 61</vt:lpstr>
      <vt:lpstr>Discussion EXP 3   (…)</vt:lpstr>
      <vt:lpstr>EXP 4</vt:lpstr>
      <vt:lpstr>Slide 64</vt:lpstr>
      <vt:lpstr>Slide 65</vt:lpstr>
      <vt:lpstr>Slide 66</vt:lpstr>
      <vt:lpstr>Results</vt:lpstr>
      <vt:lpstr>Slide 68</vt:lpstr>
      <vt:lpstr>Slide 69</vt:lpstr>
      <vt:lpstr>Slide 70</vt:lpstr>
      <vt:lpstr>Slide 71</vt:lpstr>
      <vt:lpstr>Slide 72</vt:lpstr>
      <vt:lpstr>Slide 73</vt:lpstr>
      <vt:lpstr>Discussion EXP 4   (…)</vt:lpstr>
    </vt:vector>
  </TitlesOfParts>
  <Company>University of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Ivana Bianchi</dc:creator>
  <cp:lastModifiedBy>Ivana Bianchi</cp:lastModifiedBy>
  <cp:revision>95</cp:revision>
  <dcterms:created xsi:type="dcterms:W3CDTF">2010-10-19T12:16:59Z</dcterms:created>
  <dcterms:modified xsi:type="dcterms:W3CDTF">2010-10-19T14:20:52Z</dcterms:modified>
</cp:coreProperties>
</file>