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1" r:id="rId1"/>
  </p:sldMasterIdLst>
  <p:notesMasterIdLst>
    <p:notesMasterId r:id="rId21"/>
  </p:notesMasterIdLst>
  <p:sldIdLst>
    <p:sldId id="300" r:id="rId2"/>
    <p:sldId id="281" r:id="rId3"/>
    <p:sldId id="282" r:id="rId4"/>
    <p:sldId id="283" r:id="rId5"/>
    <p:sldId id="284" r:id="rId6"/>
    <p:sldId id="285" r:id="rId7"/>
    <p:sldId id="286" r:id="rId8"/>
    <p:sldId id="287" r:id="rId9"/>
    <p:sldId id="289" r:id="rId10"/>
    <p:sldId id="290" r:id="rId11"/>
    <p:sldId id="291" r:id="rId12"/>
    <p:sldId id="292" r:id="rId13"/>
    <p:sldId id="293" r:id="rId14"/>
    <p:sldId id="294" r:id="rId15"/>
    <p:sldId id="295" r:id="rId16"/>
    <p:sldId id="296" r:id="rId17"/>
    <p:sldId id="297" r:id="rId18"/>
    <p:sldId id="298" r:id="rId19"/>
    <p:sldId id="299" r:id="rId20"/>
  </p:sldIdLst>
  <p:sldSz cx="9144000" cy="6858000" type="screen4x3"/>
  <p:notesSz cx="7099300" cy="10223500"/>
  <p:defaultTextStyle>
    <a:defPPr>
      <a:defRPr lang="it-IT"/>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91" autoAdjust="0"/>
    <p:restoredTop sz="94667" autoAdjust="0"/>
  </p:normalViewPr>
  <p:slideViewPr>
    <p:cSldViewPr>
      <p:cViewPr varScale="1">
        <p:scale>
          <a:sx n="86" d="100"/>
          <a:sy n="86" d="100"/>
        </p:scale>
        <p:origin x="-684" y="-96"/>
      </p:cViewPr>
      <p:guideLst>
        <p:guide orient="horz" pos="2160"/>
        <p:guide pos="2880"/>
      </p:guideLst>
    </p:cSldViewPr>
  </p:slideViewPr>
  <p:outlineViewPr>
    <p:cViewPr>
      <p:scale>
        <a:sx n="33" d="100"/>
        <a:sy n="33" d="100"/>
      </p:scale>
      <p:origin x="0" y="558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3076363" cy="511175"/>
          </a:xfrm>
          <a:prstGeom prst="rect">
            <a:avLst/>
          </a:prstGeom>
        </p:spPr>
        <p:txBody>
          <a:bodyPr vert="horz" lIns="98984" tIns="49492" rIns="98984" bIns="49492" rtlCol="0"/>
          <a:lstStyle>
            <a:lvl1pPr algn="l">
              <a:defRPr sz="1300"/>
            </a:lvl1pPr>
          </a:lstStyle>
          <a:p>
            <a:pPr>
              <a:defRPr/>
            </a:pPr>
            <a:endParaRPr lang="it-IT"/>
          </a:p>
        </p:txBody>
      </p:sp>
      <p:sp>
        <p:nvSpPr>
          <p:cNvPr id="3" name="Segnaposto data 2"/>
          <p:cNvSpPr>
            <a:spLocks noGrp="1"/>
          </p:cNvSpPr>
          <p:nvPr>
            <p:ph type="dt" idx="1"/>
          </p:nvPr>
        </p:nvSpPr>
        <p:spPr>
          <a:xfrm>
            <a:off x="4021294" y="0"/>
            <a:ext cx="3076363" cy="511175"/>
          </a:xfrm>
          <a:prstGeom prst="rect">
            <a:avLst/>
          </a:prstGeom>
        </p:spPr>
        <p:txBody>
          <a:bodyPr vert="horz" lIns="98984" tIns="49492" rIns="98984" bIns="49492" rtlCol="0"/>
          <a:lstStyle>
            <a:lvl1pPr algn="r">
              <a:defRPr sz="1300"/>
            </a:lvl1pPr>
          </a:lstStyle>
          <a:p>
            <a:pPr>
              <a:defRPr/>
            </a:pPr>
            <a:fld id="{8FBC8242-4425-476F-BDD7-1135201047A1}" type="datetimeFigureOut">
              <a:rPr lang="it-IT"/>
              <a:pPr>
                <a:defRPr/>
              </a:pPr>
              <a:t>21/02/2011</a:t>
            </a:fld>
            <a:endParaRPr lang="it-IT"/>
          </a:p>
        </p:txBody>
      </p:sp>
      <p:sp>
        <p:nvSpPr>
          <p:cNvPr id="4" name="Segnaposto immagine diapositiva 3"/>
          <p:cNvSpPr>
            <a:spLocks noGrp="1" noRot="1" noChangeAspect="1"/>
          </p:cNvSpPr>
          <p:nvPr>
            <p:ph type="sldImg" idx="2"/>
          </p:nvPr>
        </p:nvSpPr>
        <p:spPr>
          <a:xfrm>
            <a:off x="993775" y="766763"/>
            <a:ext cx="5111750" cy="3833812"/>
          </a:xfrm>
          <a:prstGeom prst="rect">
            <a:avLst/>
          </a:prstGeom>
          <a:noFill/>
          <a:ln w="12700">
            <a:solidFill>
              <a:prstClr val="black"/>
            </a:solidFill>
          </a:ln>
        </p:spPr>
        <p:txBody>
          <a:bodyPr vert="horz" lIns="98984" tIns="49492" rIns="98984" bIns="49492" rtlCol="0" anchor="ctr"/>
          <a:lstStyle/>
          <a:p>
            <a:pPr lvl="0"/>
            <a:endParaRPr lang="it-IT" noProof="0" smtClean="0"/>
          </a:p>
        </p:txBody>
      </p:sp>
      <p:sp>
        <p:nvSpPr>
          <p:cNvPr id="5" name="Segnaposto note 4"/>
          <p:cNvSpPr>
            <a:spLocks noGrp="1"/>
          </p:cNvSpPr>
          <p:nvPr>
            <p:ph type="body" sz="quarter" idx="3"/>
          </p:nvPr>
        </p:nvSpPr>
        <p:spPr>
          <a:xfrm>
            <a:off x="709930" y="4856163"/>
            <a:ext cx="5679440" cy="4600575"/>
          </a:xfrm>
          <a:prstGeom prst="rect">
            <a:avLst/>
          </a:prstGeom>
        </p:spPr>
        <p:txBody>
          <a:bodyPr vert="horz" lIns="98984" tIns="49492" rIns="98984" bIns="49492" rtlCol="0">
            <a:normAutofit/>
          </a:bodyPr>
          <a:lstStyle/>
          <a:p>
            <a:pPr lvl="0"/>
            <a:r>
              <a:rPr lang="it-IT" noProof="0" smtClean="0"/>
              <a:t>Fare clic per modificare stili del testo dello schema</a:t>
            </a:r>
          </a:p>
          <a:p>
            <a:pPr lvl="1"/>
            <a:r>
              <a:rPr lang="it-IT" noProof="0" smtClean="0"/>
              <a:t>Secondo livello</a:t>
            </a:r>
          </a:p>
          <a:p>
            <a:pPr lvl="2"/>
            <a:r>
              <a:rPr lang="it-IT" noProof="0" smtClean="0"/>
              <a:t>Terzo livello</a:t>
            </a:r>
          </a:p>
          <a:p>
            <a:pPr lvl="3"/>
            <a:r>
              <a:rPr lang="it-IT" noProof="0" smtClean="0"/>
              <a:t>Quarto livello</a:t>
            </a:r>
          </a:p>
          <a:p>
            <a:pPr lvl="4"/>
            <a:r>
              <a:rPr lang="it-IT" noProof="0" smtClean="0"/>
              <a:t>Quinto livello</a:t>
            </a:r>
          </a:p>
        </p:txBody>
      </p:sp>
      <p:sp>
        <p:nvSpPr>
          <p:cNvPr id="6" name="Segnaposto piè di pagina 5"/>
          <p:cNvSpPr>
            <a:spLocks noGrp="1"/>
          </p:cNvSpPr>
          <p:nvPr>
            <p:ph type="ftr" sz="quarter" idx="4"/>
          </p:nvPr>
        </p:nvSpPr>
        <p:spPr>
          <a:xfrm>
            <a:off x="0" y="9710551"/>
            <a:ext cx="3076363" cy="511175"/>
          </a:xfrm>
          <a:prstGeom prst="rect">
            <a:avLst/>
          </a:prstGeom>
        </p:spPr>
        <p:txBody>
          <a:bodyPr vert="horz" lIns="98984" tIns="49492" rIns="98984" bIns="49492" rtlCol="0" anchor="b"/>
          <a:lstStyle>
            <a:lvl1pPr algn="l">
              <a:defRPr sz="1300"/>
            </a:lvl1pPr>
          </a:lstStyle>
          <a:p>
            <a:pPr>
              <a:defRPr/>
            </a:pPr>
            <a:endParaRPr lang="it-IT"/>
          </a:p>
        </p:txBody>
      </p:sp>
      <p:sp>
        <p:nvSpPr>
          <p:cNvPr id="7" name="Segnaposto numero diapositiva 6"/>
          <p:cNvSpPr>
            <a:spLocks noGrp="1"/>
          </p:cNvSpPr>
          <p:nvPr>
            <p:ph type="sldNum" sz="quarter" idx="5"/>
          </p:nvPr>
        </p:nvSpPr>
        <p:spPr>
          <a:xfrm>
            <a:off x="4021294" y="9710551"/>
            <a:ext cx="3076363" cy="511175"/>
          </a:xfrm>
          <a:prstGeom prst="rect">
            <a:avLst/>
          </a:prstGeom>
        </p:spPr>
        <p:txBody>
          <a:bodyPr vert="horz" lIns="98984" tIns="49492" rIns="98984" bIns="49492" rtlCol="0" anchor="b"/>
          <a:lstStyle>
            <a:lvl1pPr algn="r">
              <a:defRPr sz="1300"/>
            </a:lvl1pPr>
          </a:lstStyle>
          <a:p>
            <a:pPr>
              <a:defRPr/>
            </a:pPr>
            <a:fld id="{7A17247E-93F5-44DC-A785-99CB7D4EED58}" type="slidenum">
              <a:rPr lang="it-IT"/>
              <a:pPr>
                <a:defRPr/>
              </a:pPr>
              <a:t>‹N›</a:t>
            </a:fld>
            <a:endParaRPr lang="it-IT"/>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23" name="Rettangolo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Rettangolo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Rettangolo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Rettangolo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Rettangolo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Rettangolo arrotondato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Rettangolo arrotondato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Rettangolo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ttangolo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ttangolo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ttangolo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olo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it-IT" smtClean="0"/>
              <a:t>Fare clic per modificare lo stile del titolo</a:t>
            </a:r>
            <a:endParaRPr kumimoji="0" lang="en-US"/>
          </a:p>
        </p:txBody>
      </p:sp>
      <p:sp>
        <p:nvSpPr>
          <p:cNvPr id="9" name="Sottotitolo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smtClean="0"/>
              <a:t>Fare clic per modificare lo stile del sottotitolo dello schema</a:t>
            </a:r>
            <a:endParaRPr kumimoji="0" lang="en-US"/>
          </a:p>
        </p:txBody>
      </p:sp>
      <p:sp>
        <p:nvSpPr>
          <p:cNvPr id="28" name="Segnaposto data 27"/>
          <p:cNvSpPr>
            <a:spLocks noGrp="1"/>
          </p:cNvSpPr>
          <p:nvPr>
            <p:ph type="dt" sz="half" idx="10"/>
          </p:nvPr>
        </p:nvSpPr>
        <p:spPr>
          <a:xfrm>
            <a:off x="6705600" y="4206240"/>
            <a:ext cx="960120" cy="457200"/>
          </a:xfrm>
        </p:spPr>
        <p:txBody>
          <a:bodyPr/>
          <a:lstStyle/>
          <a:p>
            <a:pPr>
              <a:defRPr/>
            </a:pPr>
            <a:endParaRPr lang="it-IT"/>
          </a:p>
        </p:txBody>
      </p:sp>
      <p:sp>
        <p:nvSpPr>
          <p:cNvPr id="17" name="Segnaposto piè di pagina 16"/>
          <p:cNvSpPr>
            <a:spLocks noGrp="1"/>
          </p:cNvSpPr>
          <p:nvPr>
            <p:ph type="ftr" sz="quarter" idx="11"/>
          </p:nvPr>
        </p:nvSpPr>
        <p:spPr>
          <a:xfrm>
            <a:off x="5410200" y="4205288"/>
            <a:ext cx="1295400" cy="457200"/>
          </a:xfrm>
        </p:spPr>
        <p:txBody>
          <a:bodyPr/>
          <a:lstStyle/>
          <a:p>
            <a:pPr>
              <a:defRPr/>
            </a:pPr>
            <a:endParaRPr lang="it-IT"/>
          </a:p>
        </p:txBody>
      </p:sp>
      <p:sp>
        <p:nvSpPr>
          <p:cNvPr id="29" name="Segnaposto numero diapositiva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pPr>
              <a:defRPr/>
            </a:pPr>
            <a:fld id="{26DAD487-A6B6-45F1-BC02-CB89FF29600D}" type="slidenum">
              <a:rPr lang="it-IT" smtClean="0"/>
              <a:pPr>
                <a:defRPr/>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contenuto 2"/>
          <p:cNvSpPr>
            <a:spLocks noGrp="1"/>
          </p:cNvSpPr>
          <p:nvPr>
            <p:ph idx="1"/>
          </p:nvPr>
        </p:nvSpPr>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pPr>
              <a:defRPr/>
            </a:pPr>
            <a:endParaRPr lang="it-IT"/>
          </a:p>
        </p:txBody>
      </p:sp>
      <p:sp>
        <p:nvSpPr>
          <p:cNvPr id="5" name="Segnaposto piè di pagina 4"/>
          <p:cNvSpPr>
            <a:spLocks noGrp="1"/>
          </p:cNvSpPr>
          <p:nvPr>
            <p:ph type="ftr" sz="quarter" idx="11"/>
          </p:nvPr>
        </p:nvSpPr>
        <p:spPr/>
        <p:txBody>
          <a:bodyPr/>
          <a:lstStyle/>
          <a:p>
            <a:pPr>
              <a:defRPr/>
            </a:pPr>
            <a:endParaRPr lang="it-IT"/>
          </a:p>
        </p:txBody>
      </p:sp>
      <p:sp>
        <p:nvSpPr>
          <p:cNvPr id="6" name="Segnaposto numero diapositiva 5"/>
          <p:cNvSpPr>
            <a:spLocks noGrp="1"/>
          </p:cNvSpPr>
          <p:nvPr>
            <p:ph type="sldNum" sz="quarter" idx="12"/>
          </p:nvPr>
        </p:nvSpPr>
        <p:spPr/>
        <p:txBody>
          <a:bodyPr/>
          <a:lstStyle/>
          <a:p>
            <a:pPr>
              <a:defRPr/>
            </a:pPr>
            <a:fld id="{CE57A975-1C82-46EE-950C-403D07A95A0E}" type="slidenum">
              <a:rPr lang="it-IT" smtClean="0"/>
              <a:pPr>
                <a:defRPr/>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smtClean="0"/>
              <a:t>Fare clic per modificare stili del testo dello schema</a:t>
            </a:r>
          </a:p>
        </p:txBody>
      </p:sp>
      <p:sp>
        <p:nvSpPr>
          <p:cNvPr id="4" name="Segnaposto data 3"/>
          <p:cNvSpPr>
            <a:spLocks noGrp="1"/>
          </p:cNvSpPr>
          <p:nvPr>
            <p:ph type="dt" sz="half" idx="10"/>
          </p:nvPr>
        </p:nvSpPr>
        <p:spPr/>
        <p:txBody>
          <a:bodyPr/>
          <a:lstStyle/>
          <a:p>
            <a:pPr>
              <a:defRPr/>
            </a:pPr>
            <a:endParaRPr lang="it-IT"/>
          </a:p>
        </p:txBody>
      </p:sp>
      <p:sp>
        <p:nvSpPr>
          <p:cNvPr id="5" name="Segnaposto piè di pagina 4"/>
          <p:cNvSpPr>
            <a:spLocks noGrp="1"/>
          </p:cNvSpPr>
          <p:nvPr>
            <p:ph type="ftr" sz="quarter" idx="11"/>
          </p:nvPr>
        </p:nvSpPr>
        <p:spPr/>
        <p:txBody>
          <a:bodyPr/>
          <a:lstStyle/>
          <a:p>
            <a:pPr>
              <a:defRPr/>
            </a:pPr>
            <a:endParaRPr lang="it-IT"/>
          </a:p>
        </p:txBody>
      </p:sp>
      <p:sp>
        <p:nvSpPr>
          <p:cNvPr id="6" name="Segnaposto numero diapositiva 5"/>
          <p:cNvSpPr>
            <a:spLocks noGrp="1"/>
          </p:cNvSpPr>
          <p:nvPr>
            <p:ph type="sldNum" sz="quarter" idx="12"/>
          </p:nvPr>
        </p:nvSpPr>
        <p:spPr/>
        <p:txBody>
          <a:bodyPr/>
          <a:lstStyle/>
          <a:p>
            <a:pPr>
              <a:defRPr/>
            </a:pPr>
            <a:fld id="{23486C8C-51D4-4822-A249-2D3B38E7B329}" type="slidenum">
              <a:rPr lang="it-IT" smtClean="0"/>
              <a:pPr>
                <a:defRPr/>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contenuto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contenuto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p>
            <a:pPr>
              <a:defRPr/>
            </a:pPr>
            <a:endParaRPr lang="it-IT"/>
          </a:p>
        </p:txBody>
      </p:sp>
      <p:sp>
        <p:nvSpPr>
          <p:cNvPr id="6" name="Segnaposto piè di pagina 5"/>
          <p:cNvSpPr>
            <a:spLocks noGrp="1"/>
          </p:cNvSpPr>
          <p:nvPr>
            <p:ph type="ftr" sz="quarter" idx="11"/>
          </p:nvPr>
        </p:nvSpPr>
        <p:spPr/>
        <p:txBody>
          <a:bodyPr/>
          <a:lstStyle/>
          <a:p>
            <a:pPr>
              <a:defRPr/>
            </a:pPr>
            <a:endParaRPr lang="it-IT"/>
          </a:p>
        </p:txBody>
      </p:sp>
      <p:sp>
        <p:nvSpPr>
          <p:cNvPr id="7" name="Segnaposto numero diapositiva 6"/>
          <p:cNvSpPr>
            <a:spLocks noGrp="1"/>
          </p:cNvSpPr>
          <p:nvPr>
            <p:ph type="sldNum" sz="quarter" idx="12"/>
          </p:nvPr>
        </p:nvSpPr>
        <p:spPr/>
        <p:txBody>
          <a:bodyPr/>
          <a:lstStyle/>
          <a:p>
            <a:pPr>
              <a:defRPr/>
            </a:pPr>
            <a:fld id="{B574EB1B-2655-4DF2-881F-9406944EA493}" type="slidenum">
              <a:rPr lang="it-IT" smtClean="0"/>
              <a:pPr>
                <a:defRPr/>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381000" y="1143000"/>
            <a:ext cx="8382000" cy="1069848"/>
          </a:xfrm>
        </p:spPr>
        <p:txBody>
          <a:bodyPr anchor="ctr"/>
          <a:lstStyle>
            <a:lvl1pPr>
              <a:defRPr sz="4000" b="0" i="0" cap="none" baseline="0"/>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4" name="Segnaposto testo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5" name="Segnaposto contenuto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6" name="Segnaposto contenuto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26" name="Segnaposto data 25"/>
          <p:cNvSpPr>
            <a:spLocks noGrp="1"/>
          </p:cNvSpPr>
          <p:nvPr>
            <p:ph type="dt" sz="half" idx="10"/>
          </p:nvPr>
        </p:nvSpPr>
        <p:spPr/>
        <p:txBody>
          <a:bodyPr rtlCol="0"/>
          <a:lstStyle/>
          <a:p>
            <a:pPr>
              <a:defRPr/>
            </a:pPr>
            <a:endParaRPr lang="it-IT"/>
          </a:p>
        </p:txBody>
      </p:sp>
      <p:sp>
        <p:nvSpPr>
          <p:cNvPr id="27" name="Segnaposto numero diapositiva 26"/>
          <p:cNvSpPr>
            <a:spLocks noGrp="1"/>
          </p:cNvSpPr>
          <p:nvPr>
            <p:ph type="sldNum" sz="quarter" idx="11"/>
          </p:nvPr>
        </p:nvSpPr>
        <p:spPr/>
        <p:txBody>
          <a:bodyPr rtlCol="0"/>
          <a:lstStyle/>
          <a:p>
            <a:pPr>
              <a:defRPr/>
            </a:pPr>
            <a:fld id="{ABC0A373-8767-463E-8DD8-520ECF857606}" type="slidenum">
              <a:rPr lang="it-IT" smtClean="0"/>
              <a:pPr>
                <a:defRPr/>
              </a:pPr>
              <a:t>‹N›</a:t>
            </a:fld>
            <a:endParaRPr lang="it-IT"/>
          </a:p>
        </p:txBody>
      </p:sp>
      <p:sp>
        <p:nvSpPr>
          <p:cNvPr id="28" name="Segnaposto piè di pagina 27"/>
          <p:cNvSpPr>
            <a:spLocks noGrp="1"/>
          </p:cNvSpPr>
          <p:nvPr>
            <p:ph type="ftr" sz="quarter" idx="12"/>
          </p:nvPr>
        </p:nvSpPr>
        <p:spPr/>
        <p:txBody>
          <a:bodyPr rtlCol="0"/>
          <a:lstStyle/>
          <a:p>
            <a:pPr>
              <a:defRPr/>
            </a:pPr>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it-IT" smtClean="0"/>
              <a:t>Fare clic per modificare lo stile del titolo</a:t>
            </a:r>
            <a:endParaRPr kumimoji="0" lang="en-US"/>
          </a:p>
        </p:txBody>
      </p:sp>
      <p:sp>
        <p:nvSpPr>
          <p:cNvPr id="3" name="Segnaposto data 2"/>
          <p:cNvSpPr>
            <a:spLocks noGrp="1"/>
          </p:cNvSpPr>
          <p:nvPr>
            <p:ph type="dt" sz="half" idx="10"/>
          </p:nvPr>
        </p:nvSpPr>
        <p:spPr>
          <a:xfrm>
            <a:off x="6583680" y="612648"/>
            <a:ext cx="957264" cy="457200"/>
          </a:xfrm>
        </p:spPr>
        <p:txBody>
          <a:bodyPr/>
          <a:lstStyle/>
          <a:p>
            <a:pPr>
              <a:defRPr/>
            </a:pPr>
            <a:endParaRPr lang="it-IT"/>
          </a:p>
        </p:txBody>
      </p:sp>
      <p:sp>
        <p:nvSpPr>
          <p:cNvPr id="4" name="Segnaposto piè di pagina 3"/>
          <p:cNvSpPr>
            <a:spLocks noGrp="1"/>
          </p:cNvSpPr>
          <p:nvPr>
            <p:ph type="ftr" sz="quarter" idx="11"/>
          </p:nvPr>
        </p:nvSpPr>
        <p:spPr>
          <a:xfrm>
            <a:off x="5257800" y="612648"/>
            <a:ext cx="1325880" cy="457200"/>
          </a:xfrm>
        </p:spPr>
        <p:txBody>
          <a:bodyPr/>
          <a:lstStyle/>
          <a:p>
            <a:pPr>
              <a:defRPr/>
            </a:pPr>
            <a:endParaRPr lang="it-IT"/>
          </a:p>
        </p:txBody>
      </p:sp>
      <p:sp>
        <p:nvSpPr>
          <p:cNvPr id="5" name="Segnaposto numero diapositiva 4"/>
          <p:cNvSpPr>
            <a:spLocks noGrp="1"/>
          </p:cNvSpPr>
          <p:nvPr>
            <p:ph type="sldNum" sz="quarter" idx="12"/>
          </p:nvPr>
        </p:nvSpPr>
        <p:spPr>
          <a:xfrm>
            <a:off x="8174736" y="2272"/>
            <a:ext cx="762000" cy="365760"/>
          </a:xfrm>
        </p:spPr>
        <p:txBody>
          <a:bodyPr/>
          <a:lstStyle/>
          <a:p>
            <a:pPr>
              <a:defRPr/>
            </a:pPr>
            <a:fld id="{8DBA82A1-4BAF-47E7-8132-E848A9294BE9}" type="slidenum">
              <a:rPr lang="it-IT" smtClean="0"/>
              <a:pPr>
                <a:defRPr/>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pPr>
              <a:defRPr/>
            </a:pPr>
            <a:endParaRPr lang="it-IT"/>
          </a:p>
        </p:txBody>
      </p:sp>
      <p:sp>
        <p:nvSpPr>
          <p:cNvPr id="3" name="Segnaposto piè di pagina 2"/>
          <p:cNvSpPr>
            <a:spLocks noGrp="1"/>
          </p:cNvSpPr>
          <p:nvPr>
            <p:ph type="ftr" sz="quarter" idx="11"/>
          </p:nvPr>
        </p:nvSpPr>
        <p:spPr/>
        <p:txBody>
          <a:bodyPr/>
          <a:lstStyle/>
          <a:p>
            <a:pPr>
              <a:defRPr/>
            </a:pPr>
            <a:endParaRPr lang="it-IT"/>
          </a:p>
        </p:txBody>
      </p:sp>
      <p:sp>
        <p:nvSpPr>
          <p:cNvPr id="4" name="Segnaposto numero diapositiva 3"/>
          <p:cNvSpPr>
            <a:spLocks noGrp="1"/>
          </p:cNvSpPr>
          <p:nvPr>
            <p:ph type="sldNum" sz="quarter" idx="12"/>
          </p:nvPr>
        </p:nvSpPr>
        <p:spPr/>
        <p:txBody>
          <a:bodyPr/>
          <a:lstStyle/>
          <a:p>
            <a:pPr>
              <a:defRPr/>
            </a:pPr>
            <a:fld id="{3A257AC9-6DB1-4ACE-A4E2-DDC13EA1023C}" type="slidenum">
              <a:rPr lang="it-IT" smtClean="0"/>
              <a:pPr>
                <a:defRPr/>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5353496" y="1101970"/>
            <a:ext cx="3383280" cy="877824"/>
          </a:xfrm>
        </p:spPr>
        <p:txBody>
          <a:bodyPr anchor="b"/>
          <a:lstStyle>
            <a:lvl1pPr algn="l">
              <a:buNone/>
              <a:defRPr sz="1800" b="1"/>
            </a:lvl1pPr>
          </a:lstStyle>
          <a:p>
            <a:r>
              <a:rPr kumimoji="0" lang="it-IT" smtClean="0"/>
              <a:t>Fare clic per modificare lo stile del titolo</a:t>
            </a:r>
            <a:endParaRPr kumimoji="0" lang="en-US"/>
          </a:p>
        </p:txBody>
      </p:sp>
      <p:sp>
        <p:nvSpPr>
          <p:cNvPr id="3" name="Segnaposto testo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it-IT" smtClean="0"/>
              <a:t>Fare clic per modificare stili del testo dello schema</a:t>
            </a:r>
          </a:p>
        </p:txBody>
      </p:sp>
      <p:sp>
        <p:nvSpPr>
          <p:cNvPr id="4" name="Segnaposto contenuto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p>
            <a:pPr>
              <a:defRPr/>
            </a:pPr>
            <a:endParaRPr lang="it-IT"/>
          </a:p>
        </p:txBody>
      </p:sp>
      <p:sp>
        <p:nvSpPr>
          <p:cNvPr id="6" name="Segnaposto piè di pagina 5"/>
          <p:cNvSpPr>
            <a:spLocks noGrp="1"/>
          </p:cNvSpPr>
          <p:nvPr>
            <p:ph type="ftr" sz="quarter" idx="11"/>
          </p:nvPr>
        </p:nvSpPr>
        <p:spPr/>
        <p:txBody>
          <a:bodyPr/>
          <a:lstStyle/>
          <a:p>
            <a:pPr>
              <a:defRPr/>
            </a:pPr>
            <a:endParaRPr lang="it-IT"/>
          </a:p>
        </p:txBody>
      </p:sp>
      <p:sp>
        <p:nvSpPr>
          <p:cNvPr id="7" name="Segnaposto numero diapositiva 6"/>
          <p:cNvSpPr>
            <a:spLocks noGrp="1"/>
          </p:cNvSpPr>
          <p:nvPr>
            <p:ph type="sldNum" sz="quarter" idx="12"/>
          </p:nvPr>
        </p:nvSpPr>
        <p:spPr/>
        <p:txBody>
          <a:bodyPr/>
          <a:lstStyle/>
          <a:p>
            <a:pPr>
              <a:defRPr/>
            </a:pPr>
            <a:fld id="{760EFF19-9D04-4E95-BB0E-37771D797E31}" type="slidenum">
              <a:rPr lang="it-IT" smtClean="0"/>
              <a:pPr>
                <a:defRPr/>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it-IT" smtClean="0"/>
              <a:t>Fare clic per modificare lo stile del titolo</a:t>
            </a:r>
            <a:endParaRPr kumimoji="0" lang="en-US"/>
          </a:p>
        </p:txBody>
      </p:sp>
      <p:sp>
        <p:nvSpPr>
          <p:cNvPr id="3" name="Segnaposto immagine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it-IT" smtClean="0"/>
              <a:t>Fare clic sull'icona per inserire un'immagine</a:t>
            </a:r>
            <a:endParaRPr kumimoji="0" lang="en-US" dirty="0"/>
          </a:p>
        </p:txBody>
      </p:sp>
      <p:sp>
        <p:nvSpPr>
          <p:cNvPr id="4" name="Segnaposto testo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it-IT" smtClean="0"/>
              <a:t>Fare clic per modificare stili del testo dello schema</a:t>
            </a:r>
          </a:p>
        </p:txBody>
      </p:sp>
      <p:sp>
        <p:nvSpPr>
          <p:cNvPr id="5" name="Segnaposto data 4"/>
          <p:cNvSpPr>
            <a:spLocks noGrp="1"/>
          </p:cNvSpPr>
          <p:nvPr>
            <p:ph type="dt" sz="half" idx="10"/>
          </p:nvPr>
        </p:nvSpPr>
        <p:spPr/>
        <p:txBody>
          <a:bodyPr/>
          <a:lstStyle/>
          <a:p>
            <a:pPr>
              <a:defRPr/>
            </a:pPr>
            <a:endParaRPr lang="it-IT"/>
          </a:p>
        </p:txBody>
      </p:sp>
      <p:sp>
        <p:nvSpPr>
          <p:cNvPr id="6" name="Segnaposto piè di pagina 5"/>
          <p:cNvSpPr>
            <a:spLocks noGrp="1"/>
          </p:cNvSpPr>
          <p:nvPr>
            <p:ph type="ftr" sz="quarter" idx="11"/>
          </p:nvPr>
        </p:nvSpPr>
        <p:spPr/>
        <p:txBody>
          <a:bodyPr/>
          <a:lstStyle/>
          <a:p>
            <a:pPr>
              <a:defRPr/>
            </a:pPr>
            <a:endParaRPr lang="it-IT"/>
          </a:p>
        </p:txBody>
      </p:sp>
      <p:sp>
        <p:nvSpPr>
          <p:cNvPr id="7" name="Segnaposto numero diapositiva 6"/>
          <p:cNvSpPr>
            <a:spLocks noGrp="1"/>
          </p:cNvSpPr>
          <p:nvPr>
            <p:ph type="sldNum" sz="quarter" idx="12"/>
          </p:nvPr>
        </p:nvSpPr>
        <p:spPr/>
        <p:txBody>
          <a:bodyPr/>
          <a:lstStyle/>
          <a:p>
            <a:pPr>
              <a:defRPr/>
            </a:pPr>
            <a:fld id="{880C2E72-415B-4932-BF49-725479375FF0}" type="slidenum">
              <a:rPr lang="it-IT" smtClean="0"/>
              <a:pPr>
                <a:defRPr/>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pPr>
              <a:defRPr/>
            </a:pPr>
            <a:endParaRPr lang="it-IT"/>
          </a:p>
        </p:txBody>
      </p:sp>
      <p:sp>
        <p:nvSpPr>
          <p:cNvPr id="5" name="Segnaposto piè di pagina 4"/>
          <p:cNvSpPr>
            <a:spLocks noGrp="1"/>
          </p:cNvSpPr>
          <p:nvPr>
            <p:ph type="ftr" sz="quarter" idx="11"/>
          </p:nvPr>
        </p:nvSpPr>
        <p:spPr/>
        <p:txBody>
          <a:bodyPr/>
          <a:lstStyle/>
          <a:p>
            <a:pPr>
              <a:defRPr/>
            </a:pPr>
            <a:endParaRPr lang="it-IT"/>
          </a:p>
        </p:txBody>
      </p:sp>
      <p:sp>
        <p:nvSpPr>
          <p:cNvPr id="6" name="Segnaposto numero diapositiva 5"/>
          <p:cNvSpPr>
            <a:spLocks noGrp="1"/>
          </p:cNvSpPr>
          <p:nvPr>
            <p:ph type="sldNum" sz="quarter" idx="12"/>
          </p:nvPr>
        </p:nvSpPr>
        <p:spPr/>
        <p:txBody>
          <a:bodyPr/>
          <a:lstStyle/>
          <a:p>
            <a:pPr>
              <a:defRPr/>
            </a:pPr>
            <a:fld id="{3F38721E-1CDE-48DD-9A3B-930858B0729F}" type="slidenum">
              <a:rPr lang="it-IT" smtClean="0"/>
              <a:pPr>
                <a:defRPr/>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781800" y="1143000"/>
            <a:ext cx="1905000" cy="5486400"/>
          </a:xfrm>
        </p:spPr>
        <p:txBody>
          <a:bodyPr vert="eaVert"/>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a:xfrm>
            <a:off x="457200" y="1143000"/>
            <a:ext cx="6248400" cy="5486400"/>
          </a:xfrm>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pPr>
              <a:defRPr/>
            </a:pPr>
            <a:endParaRPr lang="it-IT"/>
          </a:p>
        </p:txBody>
      </p:sp>
      <p:sp>
        <p:nvSpPr>
          <p:cNvPr id="5" name="Segnaposto piè di pagina 4"/>
          <p:cNvSpPr>
            <a:spLocks noGrp="1"/>
          </p:cNvSpPr>
          <p:nvPr>
            <p:ph type="ftr" sz="quarter" idx="11"/>
          </p:nvPr>
        </p:nvSpPr>
        <p:spPr/>
        <p:txBody>
          <a:bodyPr/>
          <a:lstStyle/>
          <a:p>
            <a:pPr>
              <a:defRPr/>
            </a:pPr>
            <a:endParaRPr lang="it-IT"/>
          </a:p>
        </p:txBody>
      </p:sp>
      <p:sp>
        <p:nvSpPr>
          <p:cNvPr id="6" name="Segnaposto numero diapositiva 5"/>
          <p:cNvSpPr>
            <a:spLocks noGrp="1"/>
          </p:cNvSpPr>
          <p:nvPr>
            <p:ph type="sldNum" sz="quarter" idx="12"/>
          </p:nvPr>
        </p:nvSpPr>
        <p:spPr/>
        <p:txBody>
          <a:bodyPr/>
          <a:lstStyle/>
          <a:p>
            <a:pPr>
              <a:defRPr/>
            </a:pPr>
            <a:fld id="{04906816-BC48-45A1-B88A-5808DCABE5F2}" type="slidenum">
              <a:rPr lang="it-IT" smtClean="0"/>
              <a:pPr>
                <a:defRPr/>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Rettangolo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Rettangolo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Rettangolo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Rettangolo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ttangolo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Rettangolo arrotondato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Rettangolo arrotondato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Rettangolo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Rettangolo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Rettangolo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Rettangolo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Rettangolo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Rettangolo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Segnaposto titolo 21"/>
          <p:cNvSpPr>
            <a:spLocks noGrp="1"/>
          </p:cNvSpPr>
          <p:nvPr>
            <p:ph type="title"/>
          </p:nvPr>
        </p:nvSpPr>
        <p:spPr>
          <a:xfrm>
            <a:off x="457200" y="1143000"/>
            <a:ext cx="8229600" cy="1066800"/>
          </a:xfrm>
          <a:prstGeom prst="rect">
            <a:avLst/>
          </a:prstGeom>
        </p:spPr>
        <p:txBody>
          <a:bodyPr vert="horz" anchor="ctr">
            <a:normAutofit/>
          </a:bodyPr>
          <a:lstStyle/>
          <a:p>
            <a:r>
              <a:rPr kumimoji="0" lang="it-IT" smtClean="0"/>
              <a:t>Fare clic per modificare lo stile del titolo</a:t>
            </a:r>
            <a:endParaRPr kumimoji="0" lang="en-US"/>
          </a:p>
        </p:txBody>
      </p:sp>
      <p:sp>
        <p:nvSpPr>
          <p:cNvPr id="13" name="Segnaposto testo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it-IT" smtClean="0"/>
              <a:t>Fare clic per modificare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
        <p:nvSpPr>
          <p:cNvPr id="14" name="Segnaposto data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pPr>
              <a:defRPr/>
            </a:pPr>
            <a:endParaRPr lang="it-IT"/>
          </a:p>
        </p:txBody>
      </p:sp>
      <p:sp>
        <p:nvSpPr>
          <p:cNvPr id="3" name="Segnaposto piè di pagina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pPr>
              <a:defRPr/>
            </a:pPr>
            <a:endParaRPr lang="it-IT"/>
          </a:p>
        </p:txBody>
      </p:sp>
      <p:sp>
        <p:nvSpPr>
          <p:cNvPr id="23" name="Segnaposto numero diapositiva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pPr>
              <a:defRPr/>
            </a:pPr>
            <a:fld id="{07FB8EC5-A8B3-4F9D-87AC-F895EECF2852}" type="slidenum">
              <a:rPr lang="it-IT" smtClean="0"/>
              <a:pPr>
                <a:defRPr/>
              </a:pPr>
              <a:t>‹N›</a:t>
            </a:fld>
            <a:endParaRPr lang="it-IT"/>
          </a:p>
        </p:txBody>
      </p:sp>
    </p:spTree>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olo 1"/>
          <p:cNvSpPr>
            <a:spLocks noGrp="1"/>
          </p:cNvSpPr>
          <p:nvPr>
            <p:ph type="ctrTitle"/>
          </p:nvPr>
        </p:nvSpPr>
        <p:spPr/>
        <p:txBody>
          <a:bodyPr>
            <a:normAutofit/>
          </a:bodyPr>
          <a:lstStyle/>
          <a:p>
            <a:r>
              <a:rPr lang="it-IT" i="1" dirty="0" smtClean="0">
                <a:latin typeface="Times New Roman" pitchFamily="18" charset="0"/>
                <a:cs typeface="Times New Roman" pitchFamily="18" charset="0"/>
              </a:rPr>
              <a:t>Introduzione allo studio del diritto inglese</a:t>
            </a:r>
          </a:p>
        </p:txBody>
      </p:sp>
      <p:sp>
        <p:nvSpPr>
          <p:cNvPr id="3" name="Sottotitolo 2"/>
          <p:cNvSpPr>
            <a:spLocks noGrp="1"/>
          </p:cNvSpPr>
          <p:nvPr>
            <p:ph type="subTitle" idx="1"/>
          </p:nvPr>
        </p:nvSpPr>
        <p:spPr>
          <a:xfrm>
            <a:off x="179512" y="4005064"/>
            <a:ext cx="5482952" cy="1503458"/>
          </a:xfrm>
        </p:spPr>
        <p:txBody>
          <a:bodyPr/>
          <a:lstStyle/>
          <a:p>
            <a:pPr>
              <a:defRPr/>
            </a:pPr>
            <a:r>
              <a:rPr lang="it-IT" dirty="0" smtClean="0"/>
              <a:t>Lezioni di diritto privato comparato</a:t>
            </a:r>
          </a:p>
          <a:p>
            <a:pPr>
              <a:defRPr/>
            </a:pPr>
            <a:r>
              <a:rPr lang="it-IT" dirty="0" smtClean="0"/>
              <a:t>Laura </a:t>
            </a:r>
            <a:r>
              <a:rPr lang="it-IT" dirty="0" err="1" smtClean="0"/>
              <a:t>Vagni</a:t>
            </a:r>
            <a:endParaRPr lang="it-IT"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ctrTitle"/>
          </p:nvPr>
        </p:nvSpPr>
        <p:spPr/>
        <p:txBody>
          <a:bodyPr/>
          <a:lstStyle/>
          <a:p>
            <a:r>
              <a:rPr lang="it-IT" smtClean="0"/>
              <a:t>Il diritto Inglese- cenni storici </a:t>
            </a:r>
          </a:p>
        </p:txBody>
      </p:sp>
      <p:sp>
        <p:nvSpPr>
          <p:cNvPr id="74755" name="Rectangle 3"/>
          <p:cNvSpPr>
            <a:spLocks noGrp="1" noChangeArrowheads="1"/>
          </p:cNvSpPr>
          <p:nvPr>
            <p:ph type="subTitle" idx="1"/>
          </p:nvPr>
        </p:nvSpPr>
        <p:spPr/>
        <p:txBody>
          <a:bodyPr>
            <a:normAutofit fontScale="92500" lnSpcReduction="10000"/>
          </a:bodyPr>
          <a:lstStyle/>
          <a:p>
            <a:pPr>
              <a:lnSpc>
                <a:spcPct val="80000"/>
              </a:lnSpc>
              <a:defRPr/>
            </a:pPr>
            <a:r>
              <a:rPr lang="it-IT" sz="2400"/>
              <a:t>La conoscenza della storia è indispensabile per affrontare lo studio del diritto inglese. Quest’ultimo infatti appare come il prodotto di una lunga evoluzione che ha suo inizio della conquista normanna dell’Inghilterra nel 1066.</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it-IT" smtClean="0"/>
              <a:t>La conquista normanna</a:t>
            </a:r>
          </a:p>
        </p:txBody>
      </p:sp>
      <p:sp>
        <p:nvSpPr>
          <p:cNvPr id="26627" name="Rectangle 3"/>
          <p:cNvSpPr>
            <a:spLocks noGrp="1" noChangeArrowheads="1"/>
          </p:cNvSpPr>
          <p:nvPr>
            <p:ph idx="1"/>
          </p:nvPr>
        </p:nvSpPr>
        <p:spPr/>
        <p:txBody>
          <a:bodyPr/>
          <a:lstStyle/>
          <a:p>
            <a:r>
              <a:rPr lang="it-IT" sz="2800" dirty="0" smtClean="0"/>
              <a:t>Prima della conquista normanna non esiste un diritto comune a tutta l’Inghilterra.</a:t>
            </a:r>
          </a:p>
          <a:p>
            <a:r>
              <a:rPr lang="it-IT" sz="2800" dirty="0" smtClean="0"/>
              <a:t>La conquista normanna introduce in Inghilterra un potere forte e centralizzato e un rigido sistema feudale.</a:t>
            </a:r>
          </a:p>
          <a:p>
            <a:r>
              <a:rPr lang="it-IT" sz="2800" dirty="0" smtClean="0"/>
              <a:t>All’indomani della conquista normanna non esistono ancora le corti del re. Il re esercita solo “l’alta giustizia”: conosce la controversia sono in casi eccezionali. </a:t>
            </a:r>
          </a:p>
        </p:txBody>
      </p:sp>
      <p:sp>
        <p:nvSpPr>
          <p:cNvPr id="26628" name="Text Box 4"/>
          <p:cNvSpPr txBox="1">
            <a:spLocks noChangeArrowheads="1"/>
          </p:cNvSpPr>
          <p:nvPr/>
        </p:nvSpPr>
        <p:spPr bwMode="auto">
          <a:xfrm>
            <a:off x="323850" y="908050"/>
            <a:ext cx="3743325" cy="366713"/>
          </a:xfrm>
          <a:prstGeom prst="rect">
            <a:avLst/>
          </a:prstGeom>
          <a:noFill/>
          <a:ln w="9525">
            <a:noFill/>
            <a:miter lim="800000"/>
            <a:headEnd/>
            <a:tailEnd/>
          </a:ln>
        </p:spPr>
        <p:txBody>
          <a:bodyPr>
            <a:spAutoFit/>
          </a:bodyPr>
          <a:lstStyle/>
          <a:p>
            <a:pPr>
              <a:spcBef>
                <a:spcPct val="50000"/>
              </a:spcBef>
            </a:pPr>
            <a:r>
              <a:rPr lang="it-IT">
                <a:solidFill>
                  <a:schemeClr val="bg1"/>
                </a:solidFill>
              </a:rPr>
              <a:t>Diritto inglese- cenni storici</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r>
              <a:rPr lang="it-IT" sz="3200" smtClean="0"/>
              <a:t>Formazione delle corti di </a:t>
            </a:r>
            <a:r>
              <a:rPr lang="it-IT" sz="3200" i="1" smtClean="0"/>
              <a:t>Westminster</a:t>
            </a:r>
          </a:p>
        </p:txBody>
      </p:sp>
      <p:sp>
        <p:nvSpPr>
          <p:cNvPr id="27651" name="Rectangle 3"/>
          <p:cNvSpPr>
            <a:spLocks noGrp="1" noChangeArrowheads="1"/>
          </p:cNvSpPr>
          <p:nvPr>
            <p:ph idx="1"/>
          </p:nvPr>
        </p:nvSpPr>
        <p:spPr/>
        <p:txBody>
          <a:bodyPr/>
          <a:lstStyle/>
          <a:p>
            <a:pPr marL="609600" indent="-609600"/>
            <a:r>
              <a:rPr lang="it-IT" dirty="0" smtClean="0"/>
              <a:t>Intorno al XIII secolo in seno alla </a:t>
            </a:r>
            <a:r>
              <a:rPr lang="it-IT" i="1" dirty="0" smtClean="0"/>
              <a:t>Curia </a:t>
            </a:r>
            <a:r>
              <a:rPr lang="it-IT" i="1" dirty="0" err="1" smtClean="0"/>
              <a:t>Regis</a:t>
            </a:r>
            <a:r>
              <a:rPr lang="it-IT" dirty="0" smtClean="0"/>
              <a:t> alcuni corpi acquistano una propria autonomia:</a:t>
            </a:r>
          </a:p>
          <a:p>
            <a:pPr marL="609600" indent="-609600">
              <a:buFont typeface="Wingdings" pitchFamily="2" charset="2"/>
              <a:buAutoNum type="arabicPeriod"/>
            </a:pPr>
            <a:r>
              <a:rPr lang="it-IT" dirty="0" smtClean="0"/>
              <a:t>Il Parlamento.</a:t>
            </a:r>
          </a:p>
          <a:p>
            <a:pPr marL="609600" indent="-609600">
              <a:buFont typeface="Wingdings" pitchFamily="2" charset="2"/>
              <a:buAutoNum type="arabicPeriod"/>
            </a:pPr>
            <a:r>
              <a:rPr lang="it-IT" dirty="0" smtClean="0"/>
              <a:t>Le corti regie ( </a:t>
            </a:r>
            <a:r>
              <a:rPr lang="it-IT" i="1" dirty="0" err="1" smtClean="0"/>
              <a:t>Exchequer</a:t>
            </a:r>
            <a:r>
              <a:rPr lang="it-IT" dirty="0" smtClean="0"/>
              <a:t>, </a:t>
            </a:r>
            <a:r>
              <a:rPr lang="it-IT" i="1" dirty="0" smtClean="0"/>
              <a:t>Common </a:t>
            </a:r>
            <a:r>
              <a:rPr lang="it-IT" i="1" dirty="0" err="1" smtClean="0"/>
              <a:t>Pleas</a:t>
            </a:r>
            <a:r>
              <a:rPr lang="it-IT" dirty="0" smtClean="0"/>
              <a:t>, </a:t>
            </a:r>
            <a:r>
              <a:rPr lang="it-IT" i="1" dirty="0" smtClean="0"/>
              <a:t>King’s </a:t>
            </a:r>
            <a:r>
              <a:rPr lang="it-IT" i="1" dirty="0" err="1" smtClean="0"/>
              <a:t>Bench</a:t>
            </a:r>
            <a:r>
              <a:rPr lang="it-IT" dirty="0" smtClean="0"/>
              <a:t>)</a:t>
            </a:r>
          </a:p>
        </p:txBody>
      </p:sp>
      <p:sp>
        <p:nvSpPr>
          <p:cNvPr id="27652" name="Text Box 4"/>
          <p:cNvSpPr txBox="1">
            <a:spLocks noChangeArrowheads="1"/>
          </p:cNvSpPr>
          <p:nvPr/>
        </p:nvSpPr>
        <p:spPr bwMode="auto">
          <a:xfrm>
            <a:off x="250825" y="836613"/>
            <a:ext cx="3887788" cy="366712"/>
          </a:xfrm>
          <a:prstGeom prst="rect">
            <a:avLst/>
          </a:prstGeom>
          <a:noFill/>
          <a:ln w="9525">
            <a:noFill/>
            <a:miter lim="800000"/>
            <a:headEnd/>
            <a:tailEnd/>
          </a:ln>
        </p:spPr>
        <p:txBody>
          <a:bodyPr>
            <a:spAutoFit/>
          </a:bodyPr>
          <a:lstStyle/>
          <a:p>
            <a:pPr>
              <a:spcBef>
                <a:spcPct val="50000"/>
              </a:spcBef>
            </a:pPr>
            <a:r>
              <a:rPr lang="it-IT">
                <a:solidFill>
                  <a:schemeClr val="bg1"/>
                </a:solidFill>
              </a:rPr>
              <a:t>Nascita della common law- 2°</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r>
              <a:rPr lang="it-IT" smtClean="0"/>
              <a:t>Modo per adire le corti regie </a:t>
            </a:r>
          </a:p>
        </p:txBody>
      </p:sp>
      <p:sp>
        <p:nvSpPr>
          <p:cNvPr id="28675" name="Rectangle 3"/>
          <p:cNvSpPr>
            <a:spLocks noGrp="1" noChangeArrowheads="1"/>
          </p:cNvSpPr>
          <p:nvPr>
            <p:ph idx="1"/>
          </p:nvPr>
        </p:nvSpPr>
        <p:spPr/>
        <p:txBody>
          <a:bodyPr/>
          <a:lstStyle/>
          <a:p>
            <a:pPr>
              <a:lnSpc>
                <a:spcPct val="80000"/>
              </a:lnSpc>
            </a:pPr>
            <a:r>
              <a:rPr lang="it-IT" sz="2800" dirty="0" smtClean="0"/>
              <a:t>Chi voleva istaurare una controversia davanti alle corti regie doveva rivolgersi al Cancelliere e richiedere il rilascio di un </a:t>
            </a:r>
            <a:r>
              <a:rPr lang="it-IT" sz="2800" i="1" dirty="0" err="1" smtClean="0"/>
              <a:t>writ</a:t>
            </a:r>
            <a:r>
              <a:rPr lang="it-IT" sz="2800" dirty="0" smtClean="0"/>
              <a:t>, dietro pagamento dei diritti alla cancelleria.</a:t>
            </a:r>
          </a:p>
          <a:p>
            <a:pPr>
              <a:lnSpc>
                <a:spcPct val="80000"/>
              </a:lnSpc>
            </a:pPr>
            <a:endParaRPr lang="it-IT" sz="2800" dirty="0" smtClean="0"/>
          </a:p>
          <a:p>
            <a:pPr>
              <a:lnSpc>
                <a:spcPct val="80000"/>
              </a:lnSpc>
            </a:pPr>
            <a:r>
              <a:rPr lang="it-IT" sz="2800" dirty="0" smtClean="0"/>
              <a:t>I </a:t>
            </a:r>
            <a:r>
              <a:rPr lang="it-IT" sz="2800" i="1" dirty="0" err="1" smtClean="0"/>
              <a:t>writs</a:t>
            </a:r>
            <a:r>
              <a:rPr lang="it-IT" sz="2800" dirty="0" smtClean="0"/>
              <a:t> erano provvedimenti recanti l’ordine del re ai destinatari degli stessi di tenere un determinato comportamento, ivi descritto in maniera succinta. Qualora l’ordine impartito era disatteso il soggetto sarebbe stato convenuto davanti alle corti del re.</a:t>
            </a:r>
          </a:p>
        </p:txBody>
      </p:sp>
      <p:sp>
        <p:nvSpPr>
          <p:cNvPr id="28676" name="Text Box 4"/>
          <p:cNvSpPr txBox="1">
            <a:spLocks noChangeArrowheads="1"/>
          </p:cNvSpPr>
          <p:nvPr/>
        </p:nvSpPr>
        <p:spPr bwMode="auto">
          <a:xfrm>
            <a:off x="179388" y="908050"/>
            <a:ext cx="4248150" cy="366713"/>
          </a:xfrm>
          <a:prstGeom prst="rect">
            <a:avLst/>
          </a:prstGeom>
          <a:noFill/>
          <a:ln w="9525">
            <a:noFill/>
            <a:miter lim="800000"/>
            <a:headEnd/>
            <a:tailEnd/>
          </a:ln>
        </p:spPr>
        <p:txBody>
          <a:bodyPr>
            <a:spAutoFit/>
          </a:bodyPr>
          <a:lstStyle/>
          <a:p>
            <a:pPr>
              <a:spcBef>
                <a:spcPct val="50000"/>
              </a:spcBef>
            </a:pPr>
            <a:r>
              <a:rPr lang="it-IT">
                <a:solidFill>
                  <a:schemeClr val="bg1"/>
                </a:solidFill>
              </a:rPr>
              <a:t>Nadcita della common law- 2°</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467544" y="692696"/>
            <a:ext cx="8015288" cy="530820"/>
          </a:xfrm>
        </p:spPr>
        <p:txBody>
          <a:bodyPr>
            <a:normAutofit fontScale="90000"/>
          </a:bodyPr>
          <a:lstStyle/>
          <a:p>
            <a:r>
              <a:rPr lang="it-IT" sz="3200" dirty="0" smtClean="0"/>
              <a:t>Procedura seguita davanti alle corti regie</a:t>
            </a:r>
          </a:p>
        </p:txBody>
      </p:sp>
      <p:sp>
        <p:nvSpPr>
          <p:cNvPr id="29699" name="Rectangle 3"/>
          <p:cNvSpPr>
            <a:spLocks noGrp="1" noChangeArrowheads="1"/>
          </p:cNvSpPr>
          <p:nvPr>
            <p:ph idx="1"/>
          </p:nvPr>
        </p:nvSpPr>
        <p:spPr/>
        <p:txBody>
          <a:bodyPr/>
          <a:lstStyle/>
          <a:p>
            <a:r>
              <a:rPr lang="it-IT" dirty="0" smtClean="0"/>
              <a:t>La procedura seguita davanti alla corti regie di </a:t>
            </a:r>
            <a:r>
              <a:rPr lang="it-IT" i="1" dirty="0" smtClean="0"/>
              <a:t>Westminster</a:t>
            </a:r>
            <a:r>
              <a:rPr lang="it-IT" dirty="0" smtClean="0"/>
              <a:t> variava a seconda del modo cui l’azione era stata introdotta.</a:t>
            </a:r>
          </a:p>
          <a:p>
            <a:r>
              <a:rPr lang="it-IT" dirty="0" smtClean="0"/>
              <a:t>Ad ogni </a:t>
            </a:r>
            <a:r>
              <a:rPr lang="it-IT" i="1" dirty="0" err="1" smtClean="0"/>
              <a:t>writ</a:t>
            </a:r>
            <a:r>
              <a:rPr lang="it-IT" dirty="0" smtClean="0"/>
              <a:t> corrispondeva una particolare procedura (</a:t>
            </a:r>
            <a:r>
              <a:rPr lang="it-IT" i="1" dirty="0" err="1" smtClean="0"/>
              <a:t>forms</a:t>
            </a:r>
            <a:r>
              <a:rPr lang="it-IT" i="1" dirty="0" smtClean="0"/>
              <a:t> </a:t>
            </a:r>
            <a:r>
              <a:rPr lang="it-IT" i="1" dirty="0" err="1" smtClean="0"/>
              <a:t>of</a:t>
            </a:r>
            <a:r>
              <a:rPr lang="it-IT" i="1" dirty="0" smtClean="0"/>
              <a:t> </a:t>
            </a:r>
            <a:r>
              <a:rPr lang="it-IT" i="1" dirty="0" err="1" smtClean="0"/>
              <a:t>action</a:t>
            </a:r>
            <a:r>
              <a:rPr lang="it-IT" dirty="0" smtClean="0"/>
              <a:t>).</a:t>
            </a:r>
          </a:p>
          <a:p>
            <a:r>
              <a:rPr lang="it-IT" dirty="0" smtClean="0"/>
              <a:t>Da questo sistema di </a:t>
            </a:r>
            <a:r>
              <a:rPr lang="it-IT" i="1" dirty="0" err="1" smtClean="0"/>
              <a:t>writs</a:t>
            </a:r>
            <a:r>
              <a:rPr lang="it-IT" dirty="0" smtClean="0"/>
              <a:t> nasce la </a:t>
            </a:r>
            <a:r>
              <a:rPr lang="it-IT" i="1" dirty="0" smtClean="0"/>
              <a:t>common </a:t>
            </a:r>
            <a:r>
              <a:rPr lang="it-IT" i="1" dirty="0" err="1" smtClean="0"/>
              <a:t>law</a:t>
            </a:r>
            <a:r>
              <a:rPr lang="it-IT" dirty="0" smtClean="0"/>
              <a:t>.</a:t>
            </a:r>
          </a:p>
          <a:p>
            <a:pPr>
              <a:buFont typeface="Wingdings" pitchFamily="2" charset="2"/>
              <a:buNone/>
            </a:pPr>
            <a:r>
              <a:rPr lang="it-IT" dirty="0" smtClean="0"/>
              <a:t> </a:t>
            </a:r>
          </a:p>
        </p:txBody>
      </p:sp>
      <p:sp>
        <p:nvSpPr>
          <p:cNvPr id="29700" name="Text Box 4"/>
          <p:cNvSpPr txBox="1">
            <a:spLocks noChangeArrowheads="1"/>
          </p:cNvSpPr>
          <p:nvPr/>
        </p:nvSpPr>
        <p:spPr bwMode="auto">
          <a:xfrm>
            <a:off x="250825" y="836613"/>
            <a:ext cx="3889375" cy="366712"/>
          </a:xfrm>
          <a:prstGeom prst="rect">
            <a:avLst/>
          </a:prstGeom>
          <a:noFill/>
          <a:ln w="9525">
            <a:noFill/>
            <a:miter lim="800000"/>
            <a:headEnd/>
            <a:tailEnd/>
          </a:ln>
        </p:spPr>
        <p:txBody>
          <a:bodyPr>
            <a:spAutoFit/>
          </a:bodyPr>
          <a:lstStyle/>
          <a:p>
            <a:pPr>
              <a:spcBef>
                <a:spcPct val="50000"/>
              </a:spcBef>
            </a:pPr>
            <a:endParaRPr lang="it-IT"/>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4"/>
          <p:cNvSpPr>
            <a:spLocks noGrp="1" noChangeArrowheads="1"/>
          </p:cNvSpPr>
          <p:nvPr>
            <p:ph type="ctrTitle"/>
          </p:nvPr>
        </p:nvSpPr>
        <p:spPr/>
        <p:txBody>
          <a:bodyPr/>
          <a:lstStyle/>
          <a:p>
            <a:r>
              <a:rPr lang="it-IT" smtClean="0"/>
              <a:t>L’importanza della procedura</a:t>
            </a:r>
          </a:p>
        </p:txBody>
      </p:sp>
      <p:sp>
        <p:nvSpPr>
          <p:cNvPr id="77829" name="Rectangle 5"/>
          <p:cNvSpPr>
            <a:spLocks noGrp="1" noChangeArrowheads="1"/>
          </p:cNvSpPr>
          <p:nvPr>
            <p:ph type="subTitle" idx="1"/>
          </p:nvPr>
        </p:nvSpPr>
        <p:spPr/>
        <p:txBody>
          <a:bodyPr>
            <a:normAutofit fontScale="92500" lnSpcReduction="10000"/>
          </a:bodyPr>
          <a:lstStyle/>
          <a:p>
            <a:pPr>
              <a:lnSpc>
                <a:spcPct val="80000"/>
              </a:lnSpc>
              <a:defRPr/>
            </a:pPr>
            <a:r>
              <a:rPr lang="it-IT" sz="2000"/>
              <a:t>Fino al XIX sec. la </a:t>
            </a:r>
            <a:r>
              <a:rPr lang="it-IT" sz="2000" i="1"/>
              <a:t>common law</a:t>
            </a:r>
            <a:r>
              <a:rPr lang="it-IT" sz="2000"/>
              <a:t> non si presenta come un sistema mirante a proteggere dei diritti; essa consiste essenzialmente in regole di procedura che sono finalizzate a risolvere le controversie conformemente alla giustizia.</a:t>
            </a:r>
          </a:p>
          <a:p>
            <a:pPr>
              <a:lnSpc>
                <a:spcPct val="80000"/>
              </a:lnSpc>
              <a:defRPr/>
            </a:pPr>
            <a:r>
              <a:rPr lang="it-IT" sz="2000"/>
              <a:t>Il diritto inglese ha origine negli “interstizi della procedura”.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r>
              <a:rPr lang="it-IT" dirty="0" smtClean="0"/>
              <a:t>Il sistema di </a:t>
            </a:r>
            <a:r>
              <a:rPr lang="it-IT" i="1" dirty="0" err="1" smtClean="0"/>
              <a:t>Equity</a:t>
            </a:r>
            <a:endParaRPr lang="it-IT" i="1" dirty="0" smtClean="0"/>
          </a:p>
        </p:txBody>
      </p:sp>
      <p:sp>
        <p:nvSpPr>
          <p:cNvPr id="31747" name="Rectangle 3"/>
          <p:cNvSpPr>
            <a:spLocks noGrp="1" noChangeArrowheads="1"/>
          </p:cNvSpPr>
          <p:nvPr>
            <p:ph idx="1"/>
          </p:nvPr>
        </p:nvSpPr>
        <p:spPr/>
        <p:txBody>
          <a:bodyPr/>
          <a:lstStyle/>
          <a:p>
            <a:pPr>
              <a:lnSpc>
                <a:spcPct val="80000"/>
              </a:lnSpc>
            </a:pPr>
            <a:r>
              <a:rPr lang="it-IT" sz="2400" dirty="0" smtClean="0"/>
              <a:t>L’</a:t>
            </a:r>
            <a:r>
              <a:rPr lang="it-IT" sz="2400" dirty="0" err="1" smtClean="0"/>
              <a:t>Equity</a:t>
            </a:r>
            <a:r>
              <a:rPr lang="it-IT" sz="2400" dirty="0" smtClean="0"/>
              <a:t> nasce come rimedio all’estremo formalismo delle procedure seguite dalle corti regie.</a:t>
            </a:r>
          </a:p>
          <a:p>
            <a:pPr>
              <a:lnSpc>
                <a:spcPct val="80000"/>
              </a:lnSpc>
            </a:pPr>
            <a:endParaRPr lang="it-IT" sz="2400" dirty="0" smtClean="0"/>
          </a:p>
          <a:p>
            <a:pPr>
              <a:lnSpc>
                <a:spcPct val="80000"/>
              </a:lnSpc>
            </a:pPr>
            <a:r>
              <a:rPr lang="it-IT" sz="2400" dirty="0" smtClean="0"/>
              <a:t>Carattere residuale e discrezionale dell’ </a:t>
            </a:r>
            <a:r>
              <a:rPr lang="it-IT" sz="2400" dirty="0" err="1" smtClean="0"/>
              <a:t>Equity</a:t>
            </a:r>
            <a:r>
              <a:rPr lang="it-IT" sz="2400" dirty="0" smtClean="0"/>
              <a:t>.</a:t>
            </a:r>
          </a:p>
          <a:p>
            <a:pPr>
              <a:lnSpc>
                <a:spcPct val="80000"/>
              </a:lnSpc>
            </a:pPr>
            <a:endParaRPr lang="it-IT" sz="2400" dirty="0" smtClean="0"/>
          </a:p>
          <a:p>
            <a:pPr>
              <a:lnSpc>
                <a:spcPct val="80000"/>
              </a:lnSpc>
            </a:pPr>
            <a:r>
              <a:rPr lang="it-IT" sz="2400" dirty="0" smtClean="0"/>
              <a:t>Carattere suppletivo e creativo dell’</a:t>
            </a:r>
            <a:r>
              <a:rPr lang="it-IT" sz="2400" dirty="0" err="1" smtClean="0"/>
              <a:t>Equity</a:t>
            </a:r>
            <a:endParaRPr lang="it-IT" sz="2400" dirty="0" smtClean="0"/>
          </a:p>
          <a:p>
            <a:pPr>
              <a:lnSpc>
                <a:spcPct val="80000"/>
              </a:lnSpc>
            </a:pPr>
            <a:endParaRPr lang="it-IT" sz="2400" dirty="0" smtClean="0"/>
          </a:p>
          <a:p>
            <a:pPr>
              <a:lnSpc>
                <a:spcPct val="80000"/>
              </a:lnSpc>
            </a:pPr>
            <a:r>
              <a:rPr lang="it-IT" sz="2400" dirty="0" smtClean="0"/>
              <a:t>Il dualismo </a:t>
            </a:r>
            <a:r>
              <a:rPr lang="it-IT" sz="2400" dirty="0" err="1" smtClean="0"/>
              <a:t>law</a:t>
            </a:r>
            <a:r>
              <a:rPr lang="it-IT" sz="2400" dirty="0" smtClean="0"/>
              <a:t> - </a:t>
            </a:r>
            <a:r>
              <a:rPr lang="it-IT" sz="2400" dirty="0" err="1" smtClean="0"/>
              <a:t>Equity</a:t>
            </a:r>
            <a:r>
              <a:rPr lang="it-IT" sz="2400" dirty="0" smtClean="0"/>
              <a:t> diventa nel tempo un sistema stabile, che continua ancora oggi ad essere di estrema influenza sulla struttura del diritto privato in Inghilterra.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r>
              <a:rPr lang="it-IT" smtClean="0"/>
              <a:t>Il periodo moderno</a:t>
            </a:r>
          </a:p>
        </p:txBody>
      </p:sp>
      <p:sp>
        <p:nvSpPr>
          <p:cNvPr id="87043" name="Rectangle 3"/>
          <p:cNvSpPr>
            <a:spLocks noGrp="1" noChangeArrowheads="1"/>
          </p:cNvSpPr>
          <p:nvPr>
            <p:ph idx="1"/>
          </p:nvPr>
        </p:nvSpPr>
        <p:spPr/>
        <p:txBody>
          <a:bodyPr>
            <a:normAutofit/>
          </a:bodyPr>
          <a:lstStyle/>
          <a:p>
            <a:pPr marL="609600" indent="-609600">
              <a:lnSpc>
                <a:spcPct val="80000"/>
              </a:lnSpc>
            </a:pPr>
            <a:r>
              <a:rPr lang="it-IT" sz="2400" dirty="0" smtClean="0"/>
              <a:t>Il </a:t>
            </a:r>
            <a:r>
              <a:rPr lang="it-IT" sz="2400" dirty="0" err="1" smtClean="0"/>
              <a:t>XIX</a:t>
            </a:r>
            <a:r>
              <a:rPr lang="it-IT" sz="2400" dirty="0" smtClean="0"/>
              <a:t> e XX sec. rappresentano un’epoca di trasformazione fondamentale della storia del diritto inglese.</a:t>
            </a:r>
          </a:p>
          <a:p>
            <a:pPr marL="609600" indent="-609600">
              <a:lnSpc>
                <a:spcPct val="80000"/>
              </a:lnSpc>
            </a:pPr>
            <a:endParaRPr lang="it-IT" sz="2400" dirty="0" smtClean="0"/>
          </a:p>
          <a:p>
            <a:pPr marL="609600" indent="-609600">
              <a:lnSpc>
                <a:spcPct val="80000"/>
              </a:lnSpc>
            </a:pPr>
            <a:r>
              <a:rPr lang="it-IT" sz="2400" dirty="0" smtClean="0"/>
              <a:t>Modificazione dell’organizzazione giudiziaria: </a:t>
            </a:r>
            <a:r>
              <a:rPr lang="it-IT" sz="2400" i="1" dirty="0" err="1" smtClean="0"/>
              <a:t>Judicature</a:t>
            </a:r>
            <a:r>
              <a:rPr lang="it-IT" sz="2400" i="1" dirty="0" smtClean="0"/>
              <a:t> </a:t>
            </a:r>
            <a:r>
              <a:rPr lang="it-IT" sz="2400" i="1" dirty="0" err="1" smtClean="0"/>
              <a:t>Act</a:t>
            </a:r>
            <a:r>
              <a:rPr lang="it-IT" sz="2400" dirty="0" smtClean="0"/>
              <a:t> 1873-75:</a:t>
            </a:r>
          </a:p>
          <a:p>
            <a:pPr marL="1371600" lvl="2" indent="-457200">
              <a:lnSpc>
                <a:spcPct val="80000"/>
              </a:lnSpc>
            </a:pPr>
            <a:endParaRPr lang="it-IT" sz="2000" dirty="0" smtClean="0"/>
          </a:p>
          <a:p>
            <a:pPr marL="1371600" lvl="2" indent="-457200">
              <a:lnSpc>
                <a:spcPct val="80000"/>
              </a:lnSpc>
            </a:pPr>
            <a:r>
              <a:rPr lang="it-IT" sz="2000" dirty="0" smtClean="0"/>
              <a:t>Eliminazione della distinzione tra corti di </a:t>
            </a:r>
            <a:r>
              <a:rPr lang="it-IT" sz="2000" i="1" dirty="0" err="1" smtClean="0"/>
              <a:t>Equity</a:t>
            </a:r>
            <a:r>
              <a:rPr lang="it-IT" sz="2000" dirty="0" smtClean="0"/>
              <a:t> e di </a:t>
            </a:r>
            <a:r>
              <a:rPr lang="it-IT" sz="2000" i="1" dirty="0" smtClean="0"/>
              <a:t>Common </a:t>
            </a:r>
            <a:r>
              <a:rPr lang="it-IT" sz="2000" i="1" dirty="0" err="1" smtClean="0"/>
              <a:t>Law</a:t>
            </a:r>
            <a:r>
              <a:rPr lang="it-IT" sz="2000" dirty="0" smtClean="0"/>
              <a:t>;</a:t>
            </a:r>
          </a:p>
          <a:p>
            <a:pPr marL="1371600" lvl="2" indent="-457200">
              <a:lnSpc>
                <a:spcPct val="80000"/>
              </a:lnSpc>
            </a:pPr>
            <a:r>
              <a:rPr lang="it-IT" sz="2000" dirty="0" smtClean="0"/>
              <a:t>Abolizione delle </a:t>
            </a:r>
            <a:r>
              <a:rPr lang="it-IT" sz="2000" i="1" dirty="0" err="1" smtClean="0"/>
              <a:t>forms</a:t>
            </a:r>
            <a:r>
              <a:rPr lang="it-IT" sz="2000" i="1" dirty="0" smtClean="0"/>
              <a:t> </a:t>
            </a:r>
            <a:r>
              <a:rPr lang="it-IT" sz="2000" i="1" dirty="0" err="1" smtClean="0"/>
              <a:t>of</a:t>
            </a:r>
            <a:r>
              <a:rPr lang="it-IT" sz="2000" i="1" dirty="0" smtClean="0"/>
              <a:t> </a:t>
            </a:r>
            <a:r>
              <a:rPr lang="it-IT" sz="2000" i="1" dirty="0" err="1" smtClean="0"/>
              <a:t>action</a:t>
            </a:r>
            <a:r>
              <a:rPr lang="it-IT" sz="2000" dirty="0" smtClean="0"/>
              <a:t>;</a:t>
            </a:r>
          </a:p>
          <a:p>
            <a:pPr marL="1371600" lvl="2" indent="-457200">
              <a:lnSpc>
                <a:spcPct val="80000"/>
              </a:lnSpc>
            </a:pPr>
            <a:r>
              <a:rPr lang="it-IT" sz="2000" dirty="0" smtClean="0"/>
              <a:t>Introduzione di una chiara gerarchia delle corti.</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7043">
                                            <p:txEl>
                                              <p:pRg st="0" end="0"/>
                                            </p:txEl>
                                          </p:spTgt>
                                        </p:tgtEl>
                                        <p:attrNameLst>
                                          <p:attrName>style.visibility</p:attrName>
                                        </p:attrNameLst>
                                      </p:cBhvr>
                                      <p:to>
                                        <p:strVal val="visible"/>
                                      </p:to>
                                    </p:set>
                                    <p:animEffect transition="in" filter="fade">
                                      <p:cBhvr>
                                        <p:cTn id="7" dur="1000"/>
                                        <p:tgtEl>
                                          <p:spTgt spid="87043">
                                            <p:txEl>
                                              <p:pRg st="0" end="0"/>
                                            </p:txEl>
                                          </p:spTgt>
                                        </p:tgtEl>
                                      </p:cBhvr>
                                    </p:animEffect>
                                    <p:anim calcmode="lin" valueType="num">
                                      <p:cBhvr>
                                        <p:cTn id="8" dur="1000" fill="hold"/>
                                        <p:tgtEl>
                                          <p:spTgt spid="8704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8704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7043">
                                            <p:txEl>
                                              <p:pRg st="2" end="2"/>
                                            </p:txEl>
                                          </p:spTgt>
                                        </p:tgtEl>
                                        <p:attrNameLst>
                                          <p:attrName>style.visibility</p:attrName>
                                        </p:attrNameLst>
                                      </p:cBhvr>
                                      <p:to>
                                        <p:strVal val="visible"/>
                                      </p:to>
                                    </p:set>
                                    <p:animEffect transition="in" filter="fade">
                                      <p:cBhvr>
                                        <p:cTn id="14" dur="1000"/>
                                        <p:tgtEl>
                                          <p:spTgt spid="87043">
                                            <p:txEl>
                                              <p:pRg st="2" end="2"/>
                                            </p:txEl>
                                          </p:spTgt>
                                        </p:tgtEl>
                                      </p:cBhvr>
                                    </p:animEffect>
                                    <p:anim calcmode="lin" valueType="num">
                                      <p:cBhvr>
                                        <p:cTn id="15" dur="1000" fill="hold"/>
                                        <p:tgtEl>
                                          <p:spTgt spid="8704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87043">
                                            <p:txEl>
                                              <p:pRg st="2" end="2"/>
                                            </p:txEl>
                                          </p:spTgt>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87043">
                                            <p:txEl>
                                              <p:pRg st="4" end="4"/>
                                            </p:txEl>
                                          </p:spTgt>
                                        </p:tgtEl>
                                        <p:attrNameLst>
                                          <p:attrName>style.visibility</p:attrName>
                                        </p:attrNameLst>
                                      </p:cBhvr>
                                      <p:to>
                                        <p:strVal val="visible"/>
                                      </p:to>
                                    </p:set>
                                    <p:animEffect transition="in" filter="fade">
                                      <p:cBhvr>
                                        <p:cTn id="19" dur="1000"/>
                                        <p:tgtEl>
                                          <p:spTgt spid="87043">
                                            <p:txEl>
                                              <p:pRg st="4" end="4"/>
                                            </p:txEl>
                                          </p:spTgt>
                                        </p:tgtEl>
                                      </p:cBhvr>
                                    </p:animEffect>
                                    <p:anim calcmode="lin" valueType="num">
                                      <p:cBhvr>
                                        <p:cTn id="20" dur="1000" fill="hold"/>
                                        <p:tgtEl>
                                          <p:spTgt spid="87043">
                                            <p:txEl>
                                              <p:pRg st="4" end="4"/>
                                            </p:txEl>
                                          </p:spTgt>
                                        </p:tgtEl>
                                        <p:attrNameLst>
                                          <p:attrName>ppt_x</p:attrName>
                                        </p:attrNameLst>
                                      </p:cBhvr>
                                      <p:tavLst>
                                        <p:tav tm="0">
                                          <p:val>
                                            <p:strVal val="#ppt_x"/>
                                          </p:val>
                                        </p:tav>
                                        <p:tav tm="100000">
                                          <p:val>
                                            <p:strVal val="#ppt_x"/>
                                          </p:val>
                                        </p:tav>
                                      </p:tavLst>
                                    </p:anim>
                                    <p:anim calcmode="lin" valueType="num">
                                      <p:cBhvr>
                                        <p:cTn id="21" dur="1000" fill="hold"/>
                                        <p:tgtEl>
                                          <p:spTgt spid="87043">
                                            <p:txEl>
                                              <p:pRg st="4" end="4"/>
                                            </p:txEl>
                                          </p:spTgt>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87043">
                                            <p:txEl>
                                              <p:pRg st="5" end="5"/>
                                            </p:txEl>
                                          </p:spTgt>
                                        </p:tgtEl>
                                        <p:attrNameLst>
                                          <p:attrName>style.visibility</p:attrName>
                                        </p:attrNameLst>
                                      </p:cBhvr>
                                      <p:to>
                                        <p:strVal val="visible"/>
                                      </p:to>
                                    </p:set>
                                    <p:animEffect transition="in" filter="fade">
                                      <p:cBhvr>
                                        <p:cTn id="24" dur="1000"/>
                                        <p:tgtEl>
                                          <p:spTgt spid="87043">
                                            <p:txEl>
                                              <p:pRg st="5" end="5"/>
                                            </p:txEl>
                                          </p:spTgt>
                                        </p:tgtEl>
                                      </p:cBhvr>
                                    </p:animEffect>
                                    <p:anim calcmode="lin" valueType="num">
                                      <p:cBhvr>
                                        <p:cTn id="25" dur="1000" fill="hold"/>
                                        <p:tgtEl>
                                          <p:spTgt spid="87043">
                                            <p:txEl>
                                              <p:pRg st="5" end="5"/>
                                            </p:txEl>
                                          </p:spTgt>
                                        </p:tgtEl>
                                        <p:attrNameLst>
                                          <p:attrName>ppt_x</p:attrName>
                                        </p:attrNameLst>
                                      </p:cBhvr>
                                      <p:tavLst>
                                        <p:tav tm="0">
                                          <p:val>
                                            <p:strVal val="#ppt_x"/>
                                          </p:val>
                                        </p:tav>
                                        <p:tav tm="100000">
                                          <p:val>
                                            <p:strVal val="#ppt_x"/>
                                          </p:val>
                                        </p:tav>
                                      </p:tavLst>
                                    </p:anim>
                                    <p:anim calcmode="lin" valueType="num">
                                      <p:cBhvr>
                                        <p:cTn id="26" dur="1000" fill="hold"/>
                                        <p:tgtEl>
                                          <p:spTgt spid="87043">
                                            <p:txEl>
                                              <p:pRg st="5" end="5"/>
                                            </p:txEl>
                                          </p:spTgt>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87043">
                                            <p:txEl>
                                              <p:pRg st="6" end="6"/>
                                            </p:txEl>
                                          </p:spTgt>
                                        </p:tgtEl>
                                        <p:attrNameLst>
                                          <p:attrName>style.visibility</p:attrName>
                                        </p:attrNameLst>
                                      </p:cBhvr>
                                      <p:to>
                                        <p:strVal val="visible"/>
                                      </p:to>
                                    </p:set>
                                    <p:animEffect transition="in" filter="fade">
                                      <p:cBhvr>
                                        <p:cTn id="29" dur="1000"/>
                                        <p:tgtEl>
                                          <p:spTgt spid="87043">
                                            <p:txEl>
                                              <p:pRg st="6" end="6"/>
                                            </p:txEl>
                                          </p:spTgt>
                                        </p:tgtEl>
                                      </p:cBhvr>
                                    </p:animEffect>
                                    <p:anim calcmode="lin" valueType="num">
                                      <p:cBhvr>
                                        <p:cTn id="30" dur="1000" fill="hold"/>
                                        <p:tgtEl>
                                          <p:spTgt spid="87043">
                                            <p:txEl>
                                              <p:pRg st="6" end="6"/>
                                            </p:txEl>
                                          </p:spTgt>
                                        </p:tgtEl>
                                        <p:attrNameLst>
                                          <p:attrName>ppt_x</p:attrName>
                                        </p:attrNameLst>
                                      </p:cBhvr>
                                      <p:tavLst>
                                        <p:tav tm="0">
                                          <p:val>
                                            <p:strVal val="#ppt_x"/>
                                          </p:val>
                                        </p:tav>
                                        <p:tav tm="100000">
                                          <p:val>
                                            <p:strVal val="#ppt_x"/>
                                          </p:val>
                                        </p:tav>
                                      </p:tavLst>
                                    </p:anim>
                                    <p:anim calcmode="lin" valueType="num">
                                      <p:cBhvr>
                                        <p:cTn id="31" dur="1000" fill="hold"/>
                                        <p:tgtEl>
                                          <p:spTgt spid="8704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04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250825" y="188913"/>
            <a:ext cx="8015288" cy="914400"/>
          </a:xfrm>
        </p:spPr>
        <p:txBody>
          <a:bodyPr/>
          <a:lstStyle/>
          <a:p>
            <a:r>
              <a:rPr lang="it-IT" sz="3200" smtClean="0"/>
              <a:t>Vari modi di intendere la C</a:t>
            </a:r>
            <a:r>
              <a:rPr lang="it-IT" sz="3200" i="1" smtClean="0"/>
              <a:t>ommon Law</a:t>
            </a:r>
          </a:p>
        </p:txBody>
      </p:sp>
      <p:sp>
        <p:nvSpPr>
          <p:cNvPr id="34819" name="Rectangle 3"/>
          <p:cNvSpPr>
            <a:spLocks noGrp="1" noChangeArrowheads="1"/>
          </p:cNvSpPr>
          <p:nvPr>
            <p:ph idx="1"/>
          </p:nvPr>
        </p:nvSpPr>
        <p:spPr/>
        <p:txBody>
          <a:bodyPr/>
          <a:lstStyle/>
          <a:p>
            <a:pPr marL="609600" indent="-609600">
              <a:lnSpc>
                <a:spcPct val="90000"/>
              </a:lnSpc>
              <a:buFont typeface="Wingdings" pitchFamily="2" charset="2"/>
              <a:buAutoNum type="arabicPeriod"/>
            </a:pPr>
            <a:r>
              <a:rPr lang="it-IT" i="1" smtClean="0"/>
              <a:t>Common law</a:t>
            </a:r>
            <a:r>
              <a:rPr lang="it-IT" smtClean="0"/>
              <a:t> come famiglia giuridica.</a:t>
            </a:r>
          </a:p>
          <a:p>
            <a:pPr marL="609600" indent="-609600">
              <a:lnSpc>
                <a:spcPct val="90000"/>
              </a:lnSpc>
              <a:buFont typeface="Wingdings" pitchFamily="2" charset="2"/>
              <a:buAutoNum type="arabicPeriod"/>
            </a:pPr>
            <a:r>
              <a:rPr lang="it-IT" i="1" smtClean="0"/>
              <a:t>Common law</a:t>
            </a:r>
            <a:r>
              <a:rPr lang="it-IT" smtClean="0"/>
              <a:t> come quella parte del diritto inglese sviluppatasi nelle corti regie- con tale significato </a:t>
            </a:r>
            <a:r>
              <a:rPr lang="it-IT" i="1" smtClean="0"/>
              <a:t>common law</a:t>
            </a:r>
            <a:r>
              <a:rPr lang="it-IT" smtClean="0"/>
              <a:t> si contrappone ad </a:t>
            </a:r>
            <a:r>
              <a:rPr lang="it-IT" i="1" smtClean="0"/>
              <a:t>Equity law</a:t>
            </a:r>
            <a:r>
              <a:rPr lang="it-IT" smtClean="0"/>
              <a:t> e </a:t>
            </a:r>
            <a:r>
              <a:rPr lang="it-IT" i="1" smtClean="0">
                <a:solidFill>
                  <a:srgbClr val="000099"/>
                </a:solidFill>
              </a:rPr>
              <a:t>Statute Law;</a:t>
            </a:r>
          </a:p>
          <a:p>
            <a:pPr marL="609600" indent="-609600">
              <a:lnSpc>
                <a:spcPct val="90000"/>
              </a:lnSpc>
              <a:buFont typeface="Wingdings" pitchFamily="2" charset="2"/>
              <a:buAutoNum type="arabicPeriod"/>
            </a:pPr>
            <a:r>
              <a:rPr lang="it-IT" i="1" smtClean="0"/>
              <a:t>Common law</a:t>
            </a:r>
            <a:r>
              <a:rPr lang="it-IT" smtClean="0"/>
              <a:t> come diritto non scritto a formazione giudiziale, cioè come </a:t>
            </a:r>
            <a:r>
              <a:rPr lang="it-IT" i="1" smtClean="0">
                <a:solidFill>
                  <a:srgbClr val="000099"/>
                </a:solidFill>
              </a:rPr>
              <a:t>case law.</a:t>
            </a:r>
          </a:p>
          <a:p>
            <a:pPr marL="609600" indent="-609600">
              <a:lnSpc>
                <a:spcPct val="90000"/>
              </a:lnSpc>
              <a:buFont typeface="Wingdings" pitchFamily="2" charset="2"/>
              <a:buAutoNum type="arabicPeriod"/>
            </a:pPr>
            <a:endParaRPr lang="it-IT" i="1" smtClean="0">
              <a:solidFill>
                <a:srgbClr val="000099"/>
              </a:solidFill>
            </a:endParaRPr>
          </a:p>
        </p:txBody>
      </p:sp>
      <p:sp>
        <p:nvSpPr>
          <p:cNvPr id="34820" name="Text Box 4"/>
          <p:cNvSpPr txBox="1">
            <a:spLocks noChangeArrowheads="1"/>
          </p:cNvSpPr>
          <p:nvPr/>
        </p:nvSpPr>
        <p:spPr bwMode="auto">
          <a:xfrm>
            <a:off x="468313" y="908050"/>
            <a:ext cx="2735262" cy="366713"/>
          </a:xfrm>
          <a:prstGeom prst="rect">
            <a:avLst/>
          </a:prstGeom>
          <a:noFill/>
          <a:ln w="9525">
            <a:noFill/>
            <a:miter lim="800000"/>
            <a:headEnd/>
            <a:tailEnd/>
          </a:ln>
        </p:spPr>
        <p:txBody>
          <a:bodyPr>
            <a:spAutoFit/>
          </a:bodyPr>
          <a:lstStyle/>
          <a:p>
            <a:pPr>
              <a:spcBef>
                <a:spcPct val="50000"/>
              </a:spcBef>
            </a:pPr>
            <a:r>
              <a:rPr lang="it-IT">
                <a:solidFill>
                  <a:schemeClr val="bg1"/>
                </a:solidFill>
              </a:rPr>
              <a:t>Diritto attuale inglese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r>
              <a:rPr lang="it-IT" smtClean="0"/>
              <a:t>Caratteristiche del </a:t>
            </a:r>
            <a:r>
              <a:rPr lang="it-IT" i="1" smtClean="0"/>
              <a:t>case law</a:t>
            </a:r>
          </a:p>
        </p:txBody>
      </p:sp>
      <p:sp>
        <p:nvSpPr>
          <p:cNvPr id="35843" name="Rectangle 3"/>
          <p:cNvSpPr>
            <a:spLocks noGrp="1" noChangeArrowheads="1"/>
          </p:cNvSpPr>
          <p:nvPr>
            <p:ph idx="1"/>
          </p:nvPr>
        </p:nvSpPr>
        <p:spPr/>
        <p:txBody>
          <a:bodyPr/>
          <a:lstStyle/>
          <a:p>
            <a:pPr>
              <a:lnSpc>
                <a:spcPct val="80000"/>
              </a:lnSpc>
            </a:pPr>
            <a:r>
              <a:rPr lang="it-IT" sz="2800" smtClean="0"/>
              <a:t>Nel sistema giuridico inglese “accanto al senso profondo della sovranità del legislatore permane ancora l’impronta più antica, per cui è legge solo ciò che il giudice riconosce come tale nella decisione del caso concreto” (Micheli).</a:t>
            </a:r>
          </a:p>
          <a:p>
            <a:pPr>
              <a:lnSpc>
                <a:spcPct val="80000"/>
              </a:lnSpc>
            </a:pPr>
            <a:r>
              <a:rPr lang="it-IT" sz="2800" smtClean="0"/>
              <a:t>È il giudice, pertanto, che stabilisce la migliore disciplina per il singolo caso.</a:t>
            </a:r>
          </a:p>
          <a:p>
            <a:pPr>
              <a:lnSpc>
                <a:spcPct val="80000"/>
              </a:lnSpc>
            </a:pPr>
            <a:r>
              <a:rPr lang="it-IT" sz="2800" smtClean="0"/>
              <a:t>L’esigenza di certezza del diritto in Inghilterra viene soddisfatta attraverso la regola del precedente vincolante (</a:t>
            </a:r>
            <a:r>
              <a:rPr lang="it-IT" sz="2800" i="1" smtClean="0"/>
              <a:t>stare decisis</a:t>
            </a:r>
            <a:r>
              <a:rPr lang="it-IT" sz="2800" smtClean="0"/>
              <a:t>).</a:t>
            </a:r>
          </a:p>
        </p:txBody>
      </p:sp>
      <p:sp>
        <p:nvSpPr>
          <p:cNvPr id="35844" name="Text Box 4"/>
          <p:cNvSpPr txBox="1">
            <a:spLocks noChangeArrowheads="1"/>
          </p:cNvSpPr>
          <p:nvPr/>
        </p:nvSpPr>
        <p:spPr bwMode="auto">
          <a:xfrm>
            <a:off x="395288" y="908050"/>
            <a:ext cx="3097212" cy="366713"/>
          </a:xfrm>
          <a:prstGeom prst="rect">
            <a:avLst/>
          </a:prstGeom>
          <a:noFill/>
          <a:ln w="9525">
            <a:noFill/>
            <a:miter lim="800000"/>
            <a:headEnd/>
            <a:tailEnd/>
          </a:ln>
        </p:spPr>
        <p:txBody>
          <a:bodyPr>
            <a:spAutoFit/>
          </a:bodyPr>
          <a:lstStyle/>
          <a:p>
            <a:pPr>
              <a:spcBef>
                <a:spcPct val="50000"/>
              </a:spcBef>
            </a:pPr>
            <a:r>
              <a:rPr lang="it-IT">
                <a:solidFill>
                  <a:schemeClr val="bg1"/>
                </a:solidFill>
              </a:rPr>
              <a:t>Fonti del diritto inglese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ctrTitle"/>
          </p:nvPr>
        </p:nvSpPr>
        <p:spPr/>
        <p:txBody>
          <a:bodyPr/>
          <a:lstStyle/>
          <a:p>
            <a:r>
              <a:rPr lang="it-IT" smtClean="0"/>
              <a:t>Regola del precedente vincolante</a:t>
            </a:r>
          </a:p>
        </p:txBody>
      </p:sp>
      <p:sp>
        <p:nvSpPr>
          <p:cNvPr id="95235" name="Rectangle 3"/>
          <p:cNvSpPr>
            <a:spLocks noGrp="1" noChangeArrowheads="1"/>
          </p:cNvSpPr>
          <p:nvPr>
            <p:ph type="subTitle" idx="1"/>
          </p:nvPr>
        </p:nvSpPr>
        <p:spPr/>
        <p:txBody>
          <a:bodyPr>
            <a:normAutofit fontScale="92500" lnSpcReduction="10000"/>
          </a:bodyPr>
          <a:lstStyle/>
          <a:p>
            <a:pPr>
              <a:lnSpc>
                <a:spcPct val="90000"/>
              </a:lnSpc>
              <a:defRPr/>
            </a:pPr>
            <a:r>
              <a:rPr lang="it-IT" sz="2800"/>
              <a:t>La regola del precedente vincolante può essere compresa solo tenendo conto della struttura della corti di giustizia in Inghilterra.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r>
              <a:rPr lang="it-IT" smtClean="0"/>
              <a:t>Struttura delle corti</a:t>
            </a:r>
          </a:p>
        </p:txBody>
      </p:sp>
      <p:sp>
        <p:nvSpPr>
          <p:cNvPr id="37891" name="Rectangle 3"/>
          <p:cNvSpPr>
            <a:spLocks noGrp="1" noChangeArrowheads="1"/>
          </p:cNvSpPr>
          <p:nvPr>
            <p:ph idx="1"/>
          </p:nvPr>
        </p:nvSpPr>
        <p:spPr/>
        <p:txBody>
          <a:bodyPr/>
          <a:lstStyle/>
          <a:p>
            <a:pPr marL="609600" indent="-609600">
              <a:buFont typeface="Wingdings" pitchFamily="2" charset="2"/>
              <a:buNone/>
            </a:pPr>
            <a:r>
              <a:rPr lang="it-IT" i="1" dirty="0" smtClean="0">
                <a:solidFill>
                  <a:srgbClr val="000099"/>
                </a:solidFill>
              </a:rPr>
              <a:t>Corti superiori:</a:t>
            </a:r>
          </a:p>
          <a:p>
            <a:pPr marL="609600" indent="-609600">
              <a:buFont typeface="Wingdings" pitchFamily="2" charset="2"/>
              <a:buAutoNum type="arabicPeriod"/>
            </a:pPr>
            <a:r>
              <a:rPr lang="it-IT" dirty="0" smtClean="0"/>
              <a:t>High court;</a:t>
            </a:r>
          </a:p>
          <a:p>
            <a:pPr marL="609600" indent="-609600">
              <a:buFont typeface="Wingdings" pitchFamily="2" charset="2"/>
              <a:buAutoNum type="arabicPeriod"/>
            </a:pPr>
            <a:r>
              <a:rPr lang="it-IT" dirty="0" smtClean="0"/>
              <a:t>Court </a:t>
            </a:r>
            <a:r>
              <a:rPr lang="it-IT" dirty="0" err="1" smtClean="0"/>
              <a:t>of</a:t>
            </a:r>
            <a:r>
              <a:rPr lang="it-IT" dirty="0" smtClean="0"/>
              <a:t> Appeal;</a:t>
            </a:r>
          </a:p>
          <a:p>
            <a:pPr marL="609600" indent="-609600">
              <a:buFont typeface="Wingdings" pitchFamily="2" charset="2"/>
              <a:buAutoNum type="arabicPeriod"/>
            </a:pPr>
            <a:r>
              <a:rPr lang="it-IT" dirty="0" smtClean="0"/>
              <a:t>Supreme Court </a:t>
            </a:r>
            <a:r>
              <a:rPr lang="it-IT" dirty="0" err="1" smtClean="0"/>
              <a:t>of</a:t>
            </a:r>
            <a:r>
              <a:rPr lang="it-IT" dirty="0" smtClean="0"/>
              <a:t> UK;</a:t>
            </a:r>
          </a:p>
          <a:p>
            <a:pPr marL="609600" indent="-609600">
              <a:buFont typeface="Wingdings" pitchFamily="2" charset="2"/>
              <a:buNone/>
            </a:pPr>
            <a:r>
              <a:rPr lang="it-IT" i="1" dirty="0" smtClean="0">
                <a:solidFill>
                  <a:srgbClr val="000099"/>
                </a:solidFill>
              </a:rPr>
              <a:t>Corti inferiori:</a:t>
            </a:r>
          </a:p>
          <a:p>
            <a:pPr marL="609600" indent="-609600">
              <a:buFont typeface="Wingdings" pitchFamily="2" charset="2"/>
              <a:buAutoNum type="arabicPeriod"/>
            </a:pPr>
            <a:r>
              <a:rPr lang="it-IT" dirty="0" smtClean="0"/>
              <a:t>County </a:t>
            </a:r>
            <a:r>
              <a:rPr lang="it-IT" dirty="0" err="1" smtClean="0"/>
              <a:t>courts</a:t>
            </a:r>
            <a:r>
              <a:rPr lang="it-IT" dirty="0" smtClean="0"/>
              <a:t>;</a:t>
            </a:r>
          </a:p>
          <a:p>
            <a:pPr marL="609600" indent="-609600">
              <a:buFont typeface="Wingdings" pitchFamily="2" charset="2"/>
              <a:buAutoNum type="arabicPeriod"/>
            </a:pPr>
            <a:r>
              <a:rPr lang="it-IT" dirty="0" err="1" smtClean="0"/>
              <a:t>Magistrates</a:t>
            </a:r>
            <a:r>
              <a:rPr lang="it-IT" dirty="0" smtClean="0"/>
              <a:t>’</a:t>
            </a:r>
            <a:r>
              <a:rPr lang="it-IT" dirty="0" err="1" smtClean="0"/>
              <a:t>courts</a:t>
            </a:r>
            <a:r>
              <a:rPr lang="it-IT" dirty="0" smtClean="0"/>
              <a:t>.</a:t>
            </a:r>
          </a:p>
          <a:p>
            <a:pPr marL="609600" indent="-609600">
              <a:buFont typeface="Wingdings" pitchFamily="2" charset="2"/>
              <a:buAutoNum type="arabicPeriod"/>
            </a:pPr>
            <a:endParaRPr lang="it-IT" dirty="0" smtClean="0"/>
          </a:p>
        </p:txBody>
      </p:sp>
      <p:sp>
        <p:nvSpPr>
          <p:cNvPr id="37892" name="Text Box 4"/>
          <p:cNvSpPr txBox="1">
            <a:spLocks noChangeArrowheads="1"/>
          </p:cNvSpPr>
          <p:nvPr/>
        </p:nvSpPr>
        <p:spPr bwMode="auto">
          <a:xfrm>
            <a:off x="395288" y="908050"/>
            <a:ext cx="4321175" cy="366713"/>
          </a:xfrm>
          <a:prstGeom prst="rect">
            <a:avLst/>
          </a:prstGeom>
          <a:noFill/>
          <a:ln w="9525">
            <a:noFill/>
            <a:miter lim="800000"/>
            <a:headEnd/>
            <a:tailEnd/>
          </a:ln>
        </p:spPr>
        <p:txBody>
          <a:bodyPr>
            <a:spAutoFit/>
          </a:bodyPr>
          <a:lstStyle/>
          <a:p>
            <a:pPr>
              <a:spcBef>
                <a:spcPct val="50000"/>
              </a:spcBef>
            </a:pPr>
            <a:r>
              <a:rPr lang="it-IT">
                <a:solidFill>
                  <a:schemeClr val="bg1"/>
                </a:solidFill>
              </a:rPr>
              <a:t>Regola del precedente vincolante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r>
              <a:rPr lang="it-IT" sz="3800" smtClean="0"/>
              <a:t>Regola del precedente vincolante</a:t>
            </a:r>
          </a:p>
        </p:txBody>
      </p:sp>
      <p:sp>
        <p:nvSpPr>
          <p:cNvPr id="38915" name="Rectangle 3"/>
          <p:cNvSpPr>
            <a:spLocks noGrp="1" noChangeArrowheads="1"/>
          </p:cNvSpPr>
          <p:nvPr>
            <p:ph idx="1"/>
          </p:nvPr>
        </p:nvSpPr>
        <p:spPr/>
        <p:txBody>
          <a:bodyPr/>
          <a:lstStyle/>
          <a:p>
            <a:r>
              <a:rPr lang="it-IT" sz="2800" smtClean="0"/>
              <a:t>Il giudice è vincolato a seguire un precedente emanato da un giudice in un caso deciso anteriormente se:</a:t>
            </a:r>
          </a:p>
          <a:p>
            <a:r>
              <a:rPr lang="it-IT" sz="2800" smtClean="0"/>
              <a:t>Il fatto del caso deciso è simile a quello </a:t>
            </a:r>
            <a:r>
              <a:rPr lang="it-IT" sz="2800" i="1" smtClean="0"/>
              <a:t>sub iudice.</a:t>
            </a:r>
            <a:endParaRPr lang="it-IT" sz="2800" smtClean="0"/>
          </a:p>
          <a:p>
            <a:r>
              <a:rPr lang="it-IT" sz="2800" smtClean="0"/>
              <a:t>La sentenza precedente è emanata da una delle corti superiori.</a:t>
            </a:r>
          </a:p>
          <a:p>
            <a:r>
              <a:rPr lang="it-IT" sz="2800" smtClean="0"/>
              <a:t>Ciò che vincola del precedente è la statuizione di diritto, cioè la </a:t>
            </a:r>
            <a:r>
              <a:rPr lang="it-IT" sz="2800" i="1" smtClean="0"/>
              <a:t>ratio decidendi</a:t>
            </a:r>
            <a:r>
              <a:rPr lang="it-IT" sz="2800" smtClean="0"/>
              <a:t>.</a:t>
            </a:r>
          </a:p>
        </p:txBody>
      </p:sp>
      <p:sp>
        <p:nvSpPr>
          <p:cNvPr id="38916" name="Text Box 4"/>
          <p:cNvSpPr txBox="1">
            <a:spLocks noChangeArrowheads="1"/>
          </p:cNvSpPr>
          <p:nvPr/>
        </p:nvSpPr>
        <p:spPr bwMode="auto">
          <a:xfrm>
            <a:off x="468313" y="836613"/>
            <a:ext cx="4679950" cy="366712"/>
          </a:xfrm>
          <a:prstGeom prst="rect">
            <a:avLst/>
          </a:prstGeom>
          <a:noFill/>
          <a:ln w="9525">
            <a:noFill/>
            <a:miter lim="800000"/>
            <a:headEnd/>
            <a:tailEnd/>
          </a:ln>
        </p:spPr>
        <p:txBody>
          <a:bodyPr>
            <a:spAutoFit/>
          </a:bodyPr>
          <a:lstStyle/>
          <a:p>
            <a:pPr>
              <a:spcBef>
                <a:spcPct val="50000"/>
              </a:spcBef>
            </a:pPr>
            <a:r>
              <a:rPr lang="it-IT">
                <a:solidFill>
                  <a:schemeClr val="bg1"/>
                </a:solidFill>
              </a:rPr>
              <a:t>Fonti del diritto-case law</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r>
              <a:rPr lang="it-IT" sz="2800" smtClean="0"/>
              <a:t>Distinzione tra </a:t>
            </a:r>
            <a:r>
              <a:rPr lang="it-IT" sz="2800" i="1" smtClean="0"/>
              <a:t>ratio decidendi</a:t>
            </a:r>
            <a:r>
              <a:rPr lang="it-IT" sz="2800" smtClean="0"/>
              <a:t> e </a:t>
            </a:r>
            <a:r>
              <a:rPr lang="it-IT" sz="2800" i="1" smtClean="0"/>
              <a:t>obiter dictum</a:t>
            </a:r>
          </a:p>
        </p:txBody>
      </p:sp>
      <p:sp>
        <p:nvSpPr>
          <p:cNvPr id="39939" name="Rectangle 3"/>
          <p:cNvSpPr>
            <a:spLocks noGrp="1" noChangeArrowheads="1"/>
          </p:cNvSpPr>
          <p:nvPr>
            <p:ph idx="1"/>
          </p:nvPr>
        </p:nvSpPr>
        <p:spPr/>
        <p:txBody>
          <a:bodyPr/>
          <a:lstStyle/>
          <a:p>
            <a:pPr>
              <a:lnSpc>
                <a:spcPct val="80000"/>
              </a:lnSpc>
            </a:pPr>
            <a:r>
              <a:rPr lang="it-IT" sz="2400" smtClean="0"/>
              <a:t>Ciò che vincola il giudice non è l’intera decisione del giudice precedente, ma solo la </a:t>
            </a:r>
            <a:r>
              <a:rPr lang="it-IT" sz="2400" i="1" smtClean="0"/>
              <a:t>ratio decidendi</a:t>
            </a:r>
            <a:r>
              <a:rPr lang="it-IT" sz="2400" smtClean="0"/>
              <a:t>, ossia la regola giuridica legata ai fatti rilevanti del caso.</a:t>
            </a:r>
          </a:p>
          <a:p>
            <a:pPr>
              <a:lnSpc>
                <a:spcPct val="80000"/>
              </a:lnSpc>
            </a:pPr>
            <a:r>
              <a:rPr lang="it-IT" sz="2400" smtClean="0"/>
              <a:t>È il giudice successivo a determinare la </a:t>
            </a:r>
            <a:r>
              <a:rPr lang="it-IT" sz="2400" i="1" smtClean="0"/>
              <a:t>ratio decidendi</a:t>
            </a:r>
            <a:r>
              <a:rPr lang="it-IT" sz="2400" smtClean="0"/>
              <a:t> del caso. Nel compiere questa operazione il giudice ha il potere di operare delle distinzioni in considerazione degli elementi di fatto (</a:t>
            </a:r>
            <a:r>
              <a:rPr lang="it-IT" sz="2400" i="1" smtClean="0"/>
              <a:t>distinguishing</a:t>
            </a:r>
            <a:r>
              <a:rPr lang="it-IT" sz="2400" smtClean="0"/>
              <a:t>). </a:t>
            </a:r>
          </a:p>
          <a:p>
            <a:pPr>
              <a:lnSpc>
                <a:spcPct val="80000"/>
              </a:lnSpc>
            </a:pPr>
            <a:r>
              <a:rPr lang="it-IT" sz="2400" smtClean="0"/>
              <a:t>Non esistono metodi certi per determinare la </a:t>
            </a:r>
            <a:r>
              <a:rPr lang="it-IT" sz="2400" i="1" smtClean="0"/>
              <a:t>ratio decidendi</a:t>
            </a:r>
            <a:r>
              <a:rPr lang="it-IT" sz="2400" smtClean="0"/>
              <a:t> di un caso. La determinazione della </a:t>
            </a:r>
            <a:r>
              <a:rPr lang="it-IT" sz="2400" i="1" smtClean="0"/>
              <a:t>ratio decidendi</a:t>
            </a:r>
            <a:r>
              <a:rPr lang="it-IT" sz="2400" smtClean="0"/>
              <a:t> in parte è lasciata alla discrezionalità del giudice.</a:t>
            </a:r>
          </a:p>
          <a:p>
            <a:pPr>
              <a:lnSpc>
                <a:spcPct val="80000"/>
              </a:lnSpc>
            </a:pPr>
            <a:r>
              <a:rPr lang="it-IT" sz="2400" smtClean="0"/>
              <a:t>A differenza della </a:t>
            </a:r>
            <a:r>
              <a:rPr lang="it-IT" sz="2400" i="1" smtClean="0"/>
              <a:t>ratio decidendi,</a:t>
            </a:r>
            <a:r>
              <a:rPr lang="it-IT" sz="2400" smtClean="0"/>
              <a:t> </a:t>
            </a:r>
            <a:r>
              <a:rPr lang="it-IT" sz="2400" i="1" smtClean="0"/>
              <a:t>l’obiter dictum</a:t>
            </a:r>
            <a:r>
              <a:rPr lang="it-IT" sz="2400" smtClean="0"/>
              <a:t> è il commento incidentale effettuato dal giudice, non necessario per la definizione della controversia. </a:t>
            </a:r>
          </a:p>
        </p:txBody>
      </p:sp>
      <p:sp>
        <p:nvSpPr>
          <p:cNvPr id="39940" name="Text Box 4"/>
          <p:cNvSpPr txBox="1">
            <a:spLocks noChangeArrowheads="1"/>
          </p:cNvSpPr>
          <p:nvPr/>
        </p:nvSpPr>
        <p:spPr bwMode="auto">
          <a:xfrm>
            <a:off x="323850" y="908050"/>
            <a:ext cx="4895850" cy="366713"/>
          </a:xfrm>
          <a:prstGeom prst="rect">
            <a:avLst/>
          </a:prstGeom>
          <a:noFill/>
          <a:ln w="9525">
            <a:noFill/>
            <a:miter lim="800000"/>
            <a:headEnd/>
            <a:tailEnd/>
          </a:ln>
        </p:spPr>
        <p:txBody>
          <a:bodyPr>
            <a:spAutoFit/>
          </a:bodyPr>
          <a:lstStyle/>
          <a:p>
            <a:pPr>
              <a:spcBef>
                <a:spcPct val="50000"/>
              </a:spcBef>
            </a:pPr>
            <a:r>
              <a:rPr lang="it-IT">
                <a:solidFill>
                  <a:schemeClr val="bg1"/>
                </a:solidFill>
              </a:rPr>
              <a:t>Regola del precedente vincolante</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r>
              <a:rPr lang="it-IT" smtClean="0"/>
              <a:t>Overruling</a:t>
            </a:r>
          </a:p>
        </p:txBody>
      </p:sp>
      <p:sp>
        <p:nvSpPr>
          <p:cNvPr id="40963" name="Rectangle 3"/>
          <p:cNvSpPr>
            <a:spLocks noGrp="1" noChangeArrowheads="1"/>
          </p:cNvSpPr>
          <p:nvPr>
            <p:ph idx="1"/>
          </p:nvPr>
        </p:nvSpPr>
        <p:spPr/>
        <p:txBody>
          <a:bodyPr/>
          <a:lstStyle/>
          <a:p>
            <a:r>
              <a:rPr lang="it-IT" sz="2800" smtClean="0"/>
              <a:t>Nel 1966 la House of Lords dichiarò di poter recedere dalla proprie decisioni “nei casi in cui appariva opportuno”.</a:t>
            </a:r>
          </a:p>
          <a:p>
            <a:r>
              <a:rPr lang="it-IT" sz="2800" smtClean="0"/>
              <a:t>L’</a:t>
            </a:r>
            <a:r>
              <a:rPr lang="it-IT" sz="2800" i="1" smtClean="0"/>
              <a:t>ovverruling</a:t>
            </a:r>
            <a:r>
              <a:rPr lang="it-IT" sz="2800" smtClean="0"/>
              <a:t> consiste nella “disapprovazione” o eliminazione di un precedente.</a:t>
            </a:r>
          </a:p>
          <a:p>
            <a:r>
              <a:rPr lang="it-IT" sz="2800" smtClean="0"/>
              <a:t>Il principio di diritto espresso dal precedente viene considerato erroneo e per questo viene eliminato con efficacia retroattiva.</a:t>
            </a:r>
          </a:p>
        </p:txBody>
      </p:sp>
      <p:sp>
        <p:nvSpPr>
          <p:cNvPr id="40964" name="Text Box 4"/>
          <p:cNvSpPr txBox="1">
            <a:spLocks noChangeArrowheads="1"/>
          </p:cNvSpPr>
          <p:nvPr/>
        </p:nvSpPr>
        <p:spPr bwMode="auto">
          <a:xfrm>
            <a:off x="395288" y="908050"/>
            <a:ext cx="4105275" cy="366713"/>
          </a:xfrm>
          <a:prstGeom prst="rect">
            <a:avLst/>
          </a:prstGeom>
          <a:noFill/>
          <a:ln w="9525">
            <a:noFill/>
            <a:miter lim="800000"/>
            <a:headEnd/>
            <a:tailEnd/>
          </a:ln>
        </p:spPr>
        <p:txBody>
          <a:bodyPr>
            <a:spAutoFit/>
          </a:bodyPr>
          <a:lstStyle/>
          <a:p>
            <a:pPr>
              <a:spcBef>
                <a:spcPct val="50000"/>
              </a:spcBef>
            </a:pPr>
            <a:r>
              <a:rPr lang="it-IT">
                <a:solidFill>
                  <a:schemeClr val="bg1"/>
                </a:solidFill>
              </a:rPr>
              <a:t>Regola del precedente vincolante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it-IT" smtClean="0"/>
              <a:t>Statute law</a:t>
            </a:r>
          </a:p>
        </p:txBody>
      </p:sp>
      <p:sp>
        <p:nvSpPr>
          <p:cNvPr id="41987" name="Rectangle 3"/>
          <p:cNvSpPr>
            <a:spLocks noGrp="1" noChangeArrowheads="1"/>
          </p:cNvSpPr>
          <p:nvPr>
            <p:ph idx="1"/>
          </p:nvPr>
        </p:nvSpPr>
        <p:spPr/>
        <p:txBody>
          <a:bodyPr/>
          <a:lstStyle/>
          <a:p>
            <a:pPr>
              <a:lnSpc>
                <a:spcPct val="90000"/>
              </a:lnSpc>
            </a:pPr>
            <a:r>
              <a:rPr lang="it-IT" smtClean="0"/>
              <a:t>Storicamentre la legge scritta ha avuto un ruolo marginale nello sviluppo del diritto inglese.</a:t>
            </a:r>
          </a:p>
          <a:p>
            <a:pPr>
              <a:lnSpc>
                <a:spcPct val="90000"/>
              </a:lnSpc>
            </a:pPr>
            <a:r>
              <a:rPr lang="it-IT" smtClean="0"/>
              <a:t>Una più consistente attività legislativa appare solo all’inizio del XIX sec.</a:t>
            </a:r>
          </a:p>
          <a:p>
            <a:pPr>
              <a:lnSpc>
                <a:spcPct val="90000"/>
              </a:lnSpc>
            </a:pPr>
            <a:r>
              <a:rPr lang="it-IT" smtClean="0"/>
              <a:t>Anche oggi, nonostante la legislazione sia copiosa, il rapporto tra </a:t>
            </a:r>
            <a:r>
              <a:rPr lang="it-IT" i="1" smtClean="0"/>
              <a:t>statute</a:t>
            </a:r>
            <a:r>
              <a:rPr lang="it-IT" smtClean="0"/>
              <a:t> e </a:t>
            </a:r>
            <a:r>
              <a:rPr lang="it-IT" i="1" smtClean="0"/>
              <a:t>case</a:t>
            </a:r>
            <a:r>
              <a:rPr lang="it-IT" smtClean="0"/>
              <a:t> </a:t>
            </a:r>
            <a:r>
              <a:rPr lang="it-IT" i="1" smtClean="0"/>
              <a:t>law</a:t>
            </a:r>
            <a:r>
              <a:rPr lang="it-IT" smtClean="0"/>
              <a:t> si risolve sempre a favore del secondo.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r>
              <a:rPr lang="it-IT" dirty="0" smtClean="0"/>
              <a:t>Rapporti </a:t>
            </a:r>
            <a:r>
              <a:rPr lang="it-IT" dirty="0" err="1" smtClean="0"/>
              <a:t>statute</a:t>
            </a:r>
            <a:r>
              <a:rPr lang="it-IT" dirty="0" smtClean="0"/>
              <a:t> - case </a:t>
            </a:r>
            <a:r>
              <a:rPr lang="it-IT" dirty="0" err="1" smtClean="0"/>
              <a:t>law</a:t>
            </a:r>
            <a:endParaRPr lang="it-IT" dirty="0" smtClean="0"/>
          </a:p>
        </p:txBody>
      </p:sp>
      <p:sp>
        <p:nvSpPr>
          <p:cNvPr id="43011" name="Rectangle 3"/>
          <p:cNvSpPr>
            <a:spLocks noGrp="1" noChangeArrowheads="1"/>
          </p:cNvSpPr>
          <p:nvPr>
            <p:ph idx="1"/>
          </p:nvPr>
        </p:nvSpPr>
        <p:spPr/>
        <p:txBody>
          <a:bodyPr/>
          <a:lstStyle/>
          <a:p>
            <a:pPr>
              <a:lnSpc>
                <a:spcPct val="90000"/>
              </a:lnSpc>
            </a:pPr>
            <a:r>
              <a:rPr lang="it-IT" sz="2800" dirty="0" smtClean="0"/>
              <a:t>La legislazione costituisce il vertice della gerarchia delle fonti da un punto di vista formale: la legge del Parlamento può togliere efficacia ad un precedente.</a:t>
            </a:r>
          </a:p>
          <a:p>
            <a:pPr>
              <a:lnSpc>
                <a:spcPct val="90000"/>
              </a:lnSpc>
            </a:pPr>
            <a:r>
              <a:rPr lang="it-IT" sz="2800" dirty="0" smtClean="0"/>
              <a:t>La giurisprudenza, tuttavia, prevale sulla legislazione da un punto di vista sostanziale: l’interpretazione restrittiva del giudice  può limitare la portata applicativa della legge. Ciò è tanto vero se si considerano le regole di interpretazione della legge inglese.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r>
              <a:rPr lang="it-IT" smtClean="0"/>
              <a:t>Interpretazione della legge</a:t>
            </a:r>
          </a:p>
        </p:txBody>
      </p:sp>
      <p:sp>
        <p:nvSpPr>
          <p:cNvPr id="44035" name="Rectangle 3"/>
          <p:cNvSpPr>
            <a:spLocks noGrp="1" noChangeArrowheads="1"/>
          </p:cNvSpPr>
          <p:nvPr>
            <p:ph idx="1"/>
          </p:nvPr>
        </p:nvSpPr>
        <p:spPr/>
        <p:txBody>
          <a:bodyPr/>
          <a:lstStyle/>
          <a:p>
            <a:pPr marL="609600" indent="-609600">
              <a:lnSpc>
                <a:spcPct val="90000"/>
              </a:lnSpc>
            </a:pPr>
            <a:r>
              <a:rPr lang="it-IT" sz="2400" dirty="0" smtClean="0"/>
              <a:t>L’ordinamento inglese conosce tre regole di interpretazione della legge:</a:t>
            </a:r>
          </a:p>
          <a:p>
            <a:pPr marL="609600" indent="-609600">
              <a:lnSpc>
                <a:spcPct val="90000"/>
              </a:lnSpc>
              <a:buFont typeface="Wingdings" pitchFamily="2" charset="2"/>
              <a:buAutoNum type="arabicPeriod"/>
            </a:pPr>
            <a:r>
              <a:rPr lang="it-IT" sz="2400" dirty="0" err="1" smtClean="0"/>
              <a:t>Literal</a:t>
            </a:r>
            <a:r>
              <a:rPr lang="it-IT" sz="2400" dirty="0" smtClean="0"/>
              <a:t> </a:t>
            </a:r>
            <a:r>
              <a:rPr lang="it-IT" sz="2400" dirty="0" err="1" smtClean="0"/>
              <a:t>rule</a:t>
            </a:r>
            <a:r>
              <a:rPr lang="it-IT" sz="2400" dirty="0" smtClean="0"/>
              <a:t>.</a:t>
            </a:r>
          </a:p>
          <a:p>
            <a:pPr marL="609600" indent="-609600">
              <a:lnSpc>
                <a:spcPct val="90000"/>
              </a:lnSpc>
              <a:buFont typeface="Wingdings" pitchFamily="2" charset="2"/>
              <a:buAutoNum type="arabicPeriod"/>
            </a:pPr>
            <a:r>
              <a:rPr lang="it-IT" sz="2400" dirty="0" smtClean="0"/>
              <a:t>Golden </a:t>
            </a:r>
            <a:r>
              <a:rPr lang="it-IT" sz="2400" dirty="0" err="1" smtClean="0"/>
              <a:t>rule</a:t>
            </a:r>
            <a:r>
              <a:rPr lang="it-IT" sz="2400" dirty="0" smtClean="0"/>
              <a:t>.</a:t>
            </a:r>
          </a:p>
          <a:p>
            <a:pPr marL="609600" indent="-609600">
              <a:lnSpc>
                <a:spcPct val="90000"/>
              </a:lnSpc>
              <a:buFont typeface="Wingdings" pitchFamily="2" charset="2"/>
              <a:buAutoNum type="arabicPeriod"/>
            </a:pPr>
            <a:r>
              <a:rPr lang="it-IT" sz="2400" dirty="0" err="1" smtClean="0"/>
              <a:t>Mischief</a:t>
            </a:r>
            <a:r>
              <a:rPr lang="it-IT" sz="2400" dirty="0" smtClean="0"/>
              <a:t> </a:t>
            </a:r>
            <a:r>
              <a:rPr lang="it-IT" sz="2400" dirty="0" err="1" smtClean="0"/>
              <a:t>rule</a:t>
            </a:r>
            <a:r>
              <a:rPr lang="it-IT" sz="2400" dirty="0" smtClean="0"/>
              <a:t>.</a:t>
            </a:r>
          </a:p>
          <a:p>
            <a:pPr marL="609600" indent="-609600">
              <a:lnSpc>
                <a:spcPct val="90000"/>
              </a:lnSpc>
              <a:buFont typeface="Wingdings" pitchFamily="2" charset="2"/>
              <a:buNone/>
            </a:pPr>
            <a:r>
              <a:rPr lang="it-IT" sz="2400" dirty="0" smtClean="0"/>
              <a:t>La </a:t>
            </a:r>
            <a:r>
              <a:rPr lang="it-IT" sz="2400" dirty="0" err="1" smtClean="0"/>
              <a:t>golden</a:t>
            </a:r>
            <a:r>
              <a:rPr lang="it-IT" sz="2400" dirty="0" smtClean="0"/>
              <a:t> </a:t>
            </a:r>
            <a:r>
              <a:rPr lang="it-IT" sz="2400" dirty="0" err="1" smtClean="0"/>
              <a:t>rule</a:t>
            </a:r>
            <a:r>
              <a:rPr lang="it-IT" sz="2400" dirty="0" smtClean="0"/>
              <a:t> può essere applicata solo quando attraverso</a:t>
            </a:r>
          </a:p>
          <a:p>
            <a:pPr marL="609600" indent="-609600">
              <a:lnSpc>
                <a:spcPct val="90000"/>
              </a:lnSpc>
              <a:buFont typeface="Wingdings" pitchFamily="2" charset="2"/>
              <a:buNone/>
            </a:pPr>
            <a:r>
              <a:rPr lang="it-IT" sz="2400" dirty="0" smtClean="0"/>
              <a:t>la </a:t>
            </a:r>
            <a:r>
              <a:rPr lang="it-IT" sz="2400" dirty="0" err="1" smtClean="0"/>
              <a:t>literal</a:t>
            </a:r>
            <a:r>
              <a:rPr lang="it-IT" sz="2400" dirty="0" smtClean="0"/>
              <a:t> </a:t>
            </a:r>
            <a:r>
              <a:rPr lang="it-IT" sz="2400" dirty="0" err="1" smtClean="0"/>
              <a:t>rule</a:t>
            </a:r>
            <a:r>
              <a:rPr lang="it-IT" sz="2400" dirty="0" smtClean="0"/>
              <a:t> non sia possibile raggiungere un risultato</a:t>
            </a:r>
          </a:p>
          <a:p>
            <a:pPr marL="609600" indent="-609600">
              <a:lnSpc>
                <a:spcPct val="90000"/>
              </a:lnSpc>
              <a:buFont typeface="Wingdings" pitchFamily="2" charset="2"/>
              <a:buNone/>
            </a:pPr>
            <a:r>
              <a:rPr lang="it-IT" sz="2400" dirty="0" smtClean="0"/>
              <a:t>soddisfacente.</a:t>
            </a:r>
          </a:p>
          <a:p>
            <a:pPr marL="609600" indent="-609600">
              <a:lnSpc>
                <a:spcPct val="90000"/>
              </a:lnSpc>
              <a:buFont typeface="Wingdings" pitchFamily="2" charset="2"/>
              <a:buNone/>
            </a:pPr>
            <a:r>
              <a:rPr lang="it-IT" sz="2400" dirty="0" smtClean="0"/>
              <a:t>La </a:t>
            </a:r>
            <a:r>
              <a:rPr lang="it-IT" sz="2400" dirty="0" err="1" smtClean="0"/>
              <a:t>mischief</a:t>
            </a:r>
            <a:r>
              <a:rPr lang="it-IT" sz="2400" dirty="0" smtClean="0"/>
              <a:t> </a:t>
            </a:r>
            <a:r>
              <a:rPr lang="it-IT" sz="2400" dirty="0" err="1" smtClean="0"/>
              <a:t>rule</a:t>
            </a:r>
            <a:r>
              <a:rPr lang="it-IT" sz="2400" dirty="0" smtClean="0"/>
              <a:t> può essere applicata solo quando</a:t>
            </a:r>
          </a:p>
          <a:p>
            <a:pPr marL="609600" indent="-609600">
              <a:lnSpc>
                <a:spcPct val="90000"/>
              </a:lnSpc>
              <a:buFont typeface="Wingdings" pitchFamily="2" charset="2"/>
              <a:buNone/>
            </a:pPr>
            <a:r>
              <a:rPr lang="it-IT" sz="2400" dirty="0" smtClean="0"/>
              <a:t>attraverso la </a:t>
            </a:r>
            <a:r>
              <a:rPr lang="it-IT" sz="2400" dirty="0" err="1" smtClean="0"/>
              <a:t>literal</a:t>
            </a:r>
            <a:r>
              <a:rPr lang="it-IT" sz="2400" dirty="0" smtClean="0"/>
              <a:t> </a:t>
            </a:r>
            <a:r>
              <a:rPr lang="it-IT" sz="2400" dirty="0" err="1" smtClean="0"/>
              <a:t>rule</a:t>
            </a:r>
            <a:r>
              <a:rPr lang="it-IT" sz="2400" dirty="0" smtClean="0"/>
              <a:t> e la </a:t>
            </a:r>
            <a:r>
              <a:rPr lang="it-IT" sz="2400" dirty="0" err="1" smtClean="0"/>
              <a:t>golden</a:t>
            </a:r>
            <a:r>
              <a:rPr lang="it-IT" sz="2400" dirty="0" smtClean="0"/>
              <a:t> </a:t>
            </a:r>
            <a:r>
              <a:rPr lang="it-IT" sz="2400" dirty="0" err="1" smtClean="0"/>
              <a:t>rule</a:t>
            </a:r>
            <a:r>
              <a:rPr lang="it-IT" sz="2400" dirty="0" smtClean="0"/>
              <a:t> non sia possibile</a:t>
            </a:r>
          </a:p>
          <a:p>
            <a:pPr marL="609600" indent="-609600">
              <a:lnSpc>
                <a:spcPct val="90000"/>
              </a:lnSpc>
              <a:buFont typeface="Wingdings" pitchFamily="2" charset="2"/>
              <a:buNone/>
            </a:pPr>
            <a:r>
              <a:rPr lang="it-IT" sz="2400" dirty="0" smtClean="0"/>
              <a:t>raggiungere un risultato soddisfacente. </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ramonto">
  <a:themeElements>
    <a:clrScheme name="Tramonto">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Tramonto">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ramonto">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1454</TotalTime>
  <Words>1090</Words>
  <Application>Microsoft Office PowerPoint</Application>
  <PresentationFormat>Presentazione su schermo (4:3)</PresentationFormat>
  <Paragraphs>100</Paragraphs>
  <Slides>19</Slides>
  <Notes>0</Notes>
  <HiddenSlides>0</HiddenSlides>
  <MMClips>0</MMClips>
  <ScaleCrop>false</ScaleCrop>
  <HeadingPairs>
    <vt:vector size="4" baseType="variant">
      <vt:variant>
        <vt:lpstr>Tema</vt:lpstr>
      </vt:variant>
      <vt:variant>
        <vt:i4>1</vt:i4>
      </vt:variant>
      <vt:variant>
        <vt:lpstr>Titoli diapositive</vt:lpstr>
      </vt:variant>
      <vt:variant>
        <vt:i4>19</vt:i4>
      </vt:variant>
    </vt:vector>
  </HeadingPairs>
  <TitlesOfParts>
    <vt:vector size="20" baseType="lpstr">
      <vt:lpstr>Tramonto</vt:lpstr>
      <vt:lpstr>Introduzione allo studio del diritto inglese</vt:lpstr>
      <vt:lpstr>Il diritto Inglese- cenni storici </vt:lpstr>
      <vt:lpstr>La conquista normanna</vt:lpstr>
      <vt:lpstr>Formazione delle corti di Westminster</vt:lpstr>
      <vt:lpstr>Modo per adire le corti regie </vt:lpstr>
      <vt:lpstr>Procedura seguita davanti alle corti regie</vt:lpstr>
      <vt:lpstr>L’importanza della procedura</vt:lpstr>
      <vt:lpstr>Il sistema di Equity</vt:lpstr>
      <vt:lpstr>Il periodo moderno</vt:lpstr>
      <vt:lpstr>Vari modi di intendere la Common Law</vt:lpstr>
      <vt:lpstr>Caratteristiche del case law</vt:lpstr>
      <vt:lpstr>Regola del precedente vincolante</vt:lpstr>
      <vt:lpstr>Struttura delle corti</vt:lpstr>
      <vt:lpstr>Regola del precedente vincolante</vt:lpstr>
      <vt:lpstr>Distinzione tra ratio decidendi e obiter dictum</vt:lpstr>
      <vt:lpstr>Overruling</vt:lpstr>
      <vt:lpstr>Statute law</vt:lpstr>
      <vt:lpstr>Rapporti statute - case law</vt:lpstr>
      <vt:lpstr>Interpretazione della legge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Diritto privato comparato</dc:title>
  <dc:creator>User</dc:creator>
  <cp:lastModifiedBy>Laura</cp:lastModifiedBy>
  <cp:revision>32</cp:revision>
  <dcterms:created xsi:type="dcterms:W3CDTF">2005-10-26T15:04:40Z</dcterms:created>
  <dcterms:modified xsi:type="dcterms:W3CDTF">2011-02-21T13:18:16Z</dcterms:modified>
</cp:coreProperties>
</file>