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5"/>
  </p:notesMasterIdLst>
  <p:sldIdLst>
    <p:sldId id="257" r:id="rId2"/>
    <p:sldId id="265" r:id="rId3"/>
    <p:sldId id="258" r:id="rId4"/>
    <p:sldId id="259" r:id="rId5"/>
    <p:sldId id="260" r:id="rId6"/>
    <p:sldId id="274" r:id="rId7"/>
    <p:sldId id="275" r:id="rId8"/>
    <p:sldId id="276" r:id="rId9"/>
    <p:sldId id="261" r:id="rId10"/>
    <p:sldId id="262" r:id="rId11"/>
    <p:sldId id="277" r:id="rId12"/>
    <p:sldId id="278" r:id="rId13"/>
    <p:sldId id="279" r:id="rId14"/>
    <p:sldId id="263" r:id="rId15"/>
    <p:sldId id="280" r:id="rId16"/>
    <p:sldId id="281" r:id="rId17"/>
    <p:sldId id="264" r:id="rId18"/>
    <p:sldId id="269" r:id="rId19"/>
    <p:sldId id="268" r:id="rId20"/>
    <p:sldId id="270" r:id="rId21"/>
    <p:sldId id="271" r:id="rId22"/>
    <p:sldId id="272" r:id="rId23"/>
    <p:sldId id="273"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5616"/>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9091FD-0123-466E-AD07-3EAB65E32E1A}" type="datetimeFigureOut">
              <a:rPr lang="it-IT" smtClean="0"/>
              <a:pPr/>
              <a:t>24/06/2014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EF8D3A-1756-4480-90B8-88BAD553B4DC}"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4FEF8D3A-1756-4480-90B8-88BAD553B4DC}" type="slidenum">
              <a:rPr lang="it-IT" smtClean="0"/>
              <a:pPr/>
              <a:t>6</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olo 28"/>
          <p:cNvSpPr>
            <a:spLocks noGrp="1"/>
          </p:cNvSpPr>
          <p:nvPr>
            <p:ph type="ctrTitle"/>
          </p:nvPr>
        </p:nvSpPr>
        <p:spPr>
          <a:xfrm>
            <a:off x="381000" y="4853411"/>
            <a:ext cx="8458200" cy="1222375"/>
          </a:xfrm>
        </p:spPr>
        <p:txBody>
          <a:bodyPr anchor="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16" name="Segnaposto data 15"/>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2" name="Segnaposto piè di pagina 1"/>
          <p:cNvSpPr>
            <a:spLocks noGrp="1"/>
          </p:cNvSpPr>
          <p:nvPr>
            <p:ph type="ftr" sz="quarter" idx="11"/>
          </p:nvPr>
        </p:nvSpPr>
        <p:spPr/>
        <p:txBody>
          <a:bodyPr/>
          <a:lstStyle/>
          <a:p>
            <a:endParaRPr lang="it-IT"/>
          </a:p>
        </p:txBody>
      </p:sp>
      <p:sp>
        <p:nvSpPr>
          <p:cNvPr id="15" name="Segnaposto numero diapositiva 14"/>
          <p:cNvSpPr>
            <a:spLocks noGrp="1"/>
          </p:cNvSpPr>
          <p:nvPr>
            <p:ph type="sldNum" sz="quarter" idx="12"/>
          </p:nvPr>
        </p:nvSpPr>
        <p:spPr>
          <a:xfrm>
            <a:off x="8229600" y="6473952"/>
            <a:ext cx="758952" cy="246888"/>
          </a:xfrm>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kumimoji="0" lang="it-IT" smtClean="0"/>
              <a:t>Fare clic per modificare lo stile del titolo</a:t>
            </a:r>
            <a:endParaRPr kumimoji="0" lang="en-US"/>
          </a:p>
        </p:txBody>
      </p:sp>
      <p:sp>
        <p:nvSpPr>
          <p:cNvPr id="27" name="Segnaposto contenuto 26"/>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19" name="Segnaposto piè di pagina 18"/>
          <p:cNvSpPr>
            <a:spLocks noGrp="1"/>
          </p:cNvSpPr>
          <p:nvPr>
            <p:ph type="ftr" sz="quarter" idx="11"/>
          </p:nvPr>
        </p:nvSpPr>
        <p:spPr>
          <a:xfrm>
            <a:off x="3581400" y="76200"/>
            <a:ext cx="2895600" cy="288925"/>
          </a:xfrm>
        </p:spPr>
        <p:txBody>
          <a:bodyPr/>
          <a:lstStyle/>
          <a:p>
            <a:endParaRPr lang="it-IT"/>
          </a:p>
        </p:txBody>
      </p:sp>
      <p:sp>
        <p:nvSpPr>
          <p:cNvPr id="16" name="Segnaposto numero diapositiva 15"/>
          <p:cNvSpPr>
            <a:spLocks noGrp="1"/>
          </p:cNvSpPr>
          <p:nvPr>
            <p:ph type="sldNum" sz="quarter" idx="12"/>
          </p:nvPr>
        </p:nvSpPr>
        <p:spPr>
          <a:xfrm>
            <a:off x="8229600" y="6473952"/>
            <a:ext cx="758952" cy="246888"/>
          </a:xfrm>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tes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9" name="Segnaposto data 18"/>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11" name="Segnaposto piè di pagina 10"/>
          <p:cNvSpPr>
            <a:spLocks noGrp="1"/>
          </p:cNvSpPr>
          <p:nvPr>
            <p:ph type="ftr" sz="quarter" idx="11"/>
          </p:nvPr>
        </p:nvSpPr>
        <p:spPr/>
        <p:txBody>
          <a:bodyPr/>
          <a:lstStyle/>
          <a:p>
            <a:endParaRPr lang="it-IT"/>
          </a:p>
        </p:txBody>
      </p:sp>
      <p:sp>
        <p:nvSpPr>
          <p:cNvPr id="16" name="Segnaposto numero diapositiva 15"/>
          <p:cNvSpPr>
            <a:spLocks noGrp="1"/>
          </p:cNvSpPr>
          <p:nvPr>
            <p:ph type="sldNum" sz="quarter" idx="12"/>
          </p:nvPr>
        </p:nvSpPr>
        <p:spPr/>
        <p:txBody>
          <a:bodyPr/>
          <a:lstStyle/>
          <a:p>
            <a:fld id="{B007B441-5312-499D-93C3-6E37886527FA}" type="slidenum">
              <a:rPr lang="it-IT" smtClean="0"/>
              <a:pPr/>
              <a:t>‹N›</a:t>
            </a:fld>
            <a:endParaRPr lang="it-IT"/>
          </a:p>
        </p:txBody>
      </p:sp>
      <p:sp>
        <p:nvSpPr>
          <p:cNvPr id="8" name="Titolo 7"/>
          <p:cNvSpPr>
            <a:spLocks noGrp="1"/>
          </p:cNvSpPr>
          <p:nvPr>
            <p:ph type="title"/>
          </p:nvPr>
        </p:nvSpPr>
        <p:spPr>
          <a:xfrm>
            <a:off x="180475" y="2947085"/>
            <a:ext cx="8686800" cy="1184825"/>
          </a:xfrm>
        </p:spPr>
        <p:txBody>
          <a:bodyPr rtlCol="0" anchor="t"/>
          <a:lstStyle>
            <a:lvl1pPr algn="r">
              <a:defRPr/>
            </a:lvl1pPr>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0" name="Titolo 1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4" name="Segnaposto contenut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10" name="Segnaposto piè di pagina 9"/>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9" name="Titolo 28"/>
          <p:cNvSpPr>
            <a:spLocks noGrp="1"/>
          </p:cNvSpPr>
          <p:nvPr>
            <p:ph type="title"/>
          </p:nvPr>
        </p:nvSpPr>
        <p:spPr>
          <a:xfrm>
            <a:off x="304800" y="5410200"/>
            <a:ext cx="8610600" cy="882650"/>
          </a:xfrm>
        </p:spPr>
        <p:txBody>
          <a:bodyPr anchor="ctr"/>
          <a:lstStyle>
            <a:lvl1pPr>
              <a:defRPr/>
            </a:lvl1p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25" name="Segnaposto tes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contenuto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8" name="Segnaposto contenuto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229600" y="6477000"/>
            <a:ext cx="762000" cy="246888"/>
          </a:xfrm>
        </p:spPr>
        <p:txBody>
          <a:bodyPr/>
          <a:lstStyle/>
          <a:p>
            <a:fld id="{B007B441-5312-499D-93C3-6E37886527FA}" type="slidenum">
              <a:rPr lang="it-IT" smtClean="0"/>
              <a:pPr/>
              <a:t>‹N›</a:t>
            </a:fld>
            <a:endParaRPr lang="it-IT"/>
          </a:p>
        </p:txBody>
      </p:sp>
      <p:sp>
        <p:nvSpPr>
          <p:cNvPr id="11" name="Connettore 1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0" name="Titolo 2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21" name="Segnaposto piè di pagina 20"/>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24" name="Segnaposto piè di pagina 23"/>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Connettore 1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olo 11"/>
          <p:cNvSpPr>
            <a:spLocks noGrp="1"/>
          </p:cNvSpPr>
          <p:nvPr>
            <p:ph type="title"/>
          </p:nvPr>
        </p:nvSpPr>
        <p:spPr>
          <a:xfrm>
            <a:off x="457200" y="5486400"/>
            <a:ext cx="8458200" cy="520700"/>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14" name="Segnaposto contenut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29" name="Segnaposto piè di pagina 28"/>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3" name="Segnaposto immagin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it-IT" smtClean="0"/>
              <a:t>Fare clic sull'icona per inserire un'immagine</a:t>
            </a:r>
            <a:endParaRPr kumimoji="0" lang="en-US" dirty="0"/>
          </a:p>
        </p:txBody>
      </p:sp>
      <p:sp>
        <p:nvSpPr>
          <p:cNvPr id="7" name="Segnaposto data 6"/>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B007B441-5312-499D-93C3-6E37886527FA}" type="slidenum">
              <a:rPr lang="it-IT" smtClean="0"/>
              <a:pPr/>
              <a:t>‹N›</a:t>
            </a:fld>
            <a:endParaRPr lang="it-IT"/>
          </a:p>
        </p:txBody>
      </p:sp>
      <p:sp>
        <p:nvSpPr>
          <p:cNvPr id="17" name="Titolo 16"/>
          <p:cNvSpPr>
            <a:spLocks noGrp="1"/>
          </p:cNvSpPr>
          <p:nvPr>
            <p:ph type="title"/>
          </p:nvPr>
        </p:nvSpPr>
        <p:spPr>
          <a:xfrm>
            <a:off x="381000" y="4993760"/>
            <a:ext cx="5867400" cy="522288"/>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549276"/>
            <a:ext cx="18288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549276"/>
            <a:ext cx="6248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24/06/2014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egnaposto testo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1" name="Segnaposto dat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B6055F8-1D02-4417-9241-55C834FD9970}" type="datetimeFigureOut">
              <a:rPr lang="it-IT" smtClean="0"/>
              <a:pPr/>
              <a:t>24/06/2014</a:t>
            </a:fld>
            <a:endParaRPr lang="it-IT"/>
          </a:p>
        </p:txBody>
      </p:sp>
      <p:sp>
        <p:nvSpPr>
          <p:cNvPr id="28" name="Segnaposto piè di pagina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t-IT"/>
          </a:p>
        </p:txBody>
      </p:sp>
      <p:sp>
        <p:nvSpPr>
          <p:cNvPr id="5" name="Segnaposto numero diapositiva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007B441-5312-499D-93C3-6E37886527FA}" type="slidenum">
              <a:rPr lang="it-IT" smtClean="0"/>
              <a:pPr/>
              <a:t>‹N›</a:t>
            </a:fld>
            <a:endParaRPr lang="it-IT"/>
          </a:p>
        </p:txBody>
      </p:sp>
      <p:sp>
        <p:nvSpPr>
          <p:cNvPr id="10" name="Segnaposto titolo 9"/>
          <p:cNvSpPr>
            <a:spLocks noGrp="1"/>
          </p:cNvSpPr>
          <p:nvPr>
            <p:ph type="title"/>
          </p:nvPr>
        </p:nvSpPr>
        <p:spPr>
          <a:xfrm>
            <a:off x="304800" y="457200"/>
            <a:ext cx="8686800" cy="838200"/>
          </a:xfrm>
          <a:prstGeom prst="rect">
            <a:avLst/>
          </a:prstGeom>
        </p:spPr>
        <p:txBody>
          <a:bodyPr vert="horz" anchor="ctr">
            <a:normAutofit/>
          </a:bodyPr>
          <a:lstStyle/>
          <a:p>
            <a:r>
              <a:rPr kumimoji="0" lang="it-IT" smtClean="0"/>
              <a:t>Fare clic per modificare lo stile del titolo</a:t>
            </a:r>
            <a:endParaRPr kumimoji="0" lang="en-US"/>
          </a:p>
        </p:txBody>
      </p:sp>
      <p:sp>
        <p:nvSpPr>
          <p:cNvPr id="9" name="Connettore 1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ttore 1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786210"/>
          </a:xfrm>
        </p:spPr>
        <p:txBody>
          <a:bodyPr>
            <a:normAutofit fontScale="90000"/>
          </a:bodyPr>
          <a:lstStyle/>
          <a:p>
            <a:pPr algn="ctr"/>
            <a:r>
              <a:rPr lang="it-IT" dirty="0" smtClean="0"/>
              <a:t>UNIVERSITA’ DEGLI STUDI </a:t>
            </a:r>
            <a:r>
              <a:rPr lang="it-IT" dirty="0" err="1" smtClean="0"/>
              <a:t>DI</a:t>
            </a:r>
            <a:r>
              <a:rPr lang="it-IT" dirty="0" smtClean="0"/>
              <a:t> MACERATA </a:t>
            </a:r>
            <a:br>
              <a:rPr lang="it-IT" dirty="0" smtClean="0"/>
            </a:br>
            <a:r>
              <a:rPr lang="it-IT" dirty="0" smtClean="0"/>
              <a:t>Corso Abilitante Speciale</a:t>
            </a:r>
            <a:br>
              <a:rPr lang="it-IT" dirty="0" smtClean="0"/>
            </a:br>
            <a:r>
              <a:rPr lang="it-IT" dirty="0" smtClean="0"/>
              <a:t>A.A. 2013-2014</a:t>
            </a:r>
            <a:endParaRPr lang="it-IT" dirty="0"/>
          </a:p>
        </p:txBody>
      </p:sp>
      <p:sp>
        <p:nvSpPr>
          <p:cNvPr id="3" name="Segnaposto contenuto 2"/>
          <p:cNvSpPr>
            <a:spLocks noGrp="1"/>
          </p:cNvSpPr>
          <p:nvPr>
            <p:ph idx="1"/>
          </p:nvPr>
        </p:nvSpPr>
        <p:spPr/>
        <p:txBody>
          <a:bodyPr>
            <a:normAutofit fontScale="85000" lnSpcReduction="20000"/>
          </a:bodyPr>
          <a:lstStyle/>
          <a:p>
            <a:pPr algn="ctr">
              <a:buNone/>
            </a:pPr>
            <a:endParaRPr lang="it-IT" b="1" dirty="0" smtClean="0"/>
          </a:p>
          <a:p>
            <a:pPr algn="ctr">
              <a:buNone/>
            </a:pPr>
            <a:endParaRPr lang="it-IT" b="1" dirty="0" smtClean="0"/>
          </a:p>
          <a:p>
            <a:pPr algn="ctr">
              <a:buNone/>
            </a:pPr>
            <a:r>
              <a:rPr lang="it-IT" b="1" dirty="0" smtClean="0"/>
              <a:t>LABORATORIO “METODI E DIDATTICHE DELLE ATTIVITÀ MOTORIE”</a:t>
            </a:r>
          </a:p>
          <a:p>
            <a:pPr>
              <a:buNone/>
            </a:pPr>
            <a:endParaRPr lang="it-IT" dirty="0" smtClean="0"/>
          </a:p>
          <a:p>
            <a:pPr>
              <a:buNone/>
            </a:pPr>
            <a:endParaRPr lang="it-IT" dirty="0" smtClean="0"/>
          </a:p>
          <a:p>
            <a:pPr>
              <a:buNone/>
            </a:pPr>
            <a:endParaRPr lang="it-IT" dirty="0" smtClean="0"/>
          </a:p>
          <a:p>
            <a:pPr algn="ctr">
              <a:buNone/>
            </a:pPr>
            <a:r>
              <a:rPr lang="it-IT" dirty="0" smtClean="0"/>
              <a:t>Dott.ssa SASANELLI LIA DANIELA </a:t>
            </a:r>
          </a:p>
          <a:p>
            <a:pPr algn="ctr">
              <a:buNone/>
            </a:pPr>
            <a:endParaRPr lang="it-IT" dirty="0" smtClean="0"/>
          </a:p>
          <a:p>
            <a:pPr>
              <a:buNone/>
            </a:pPr>
            <a:r>
              <a:rPr lang="it-IT" dirty="0" smtClean="0"/>
              <a:t>Dottore di ricerca in “</a:t>
            </a:r>
            <a:r>
              <a:rPr lang="it-IT" b="1" i="1" dirty="0" smtClean="0"/>
              <a:t>Scienze dell’educazione e analisi del territorio”, </a:t>
            </a:r>
            <a:r>
              <a:rPr lang="it-IT" dirty="0" smtClean="0"/>
              <a:t>Insegnante, Pedagogista.</a:t>
            </a:r>
          </a:p>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VALORE EDUCATIVO-DIDATTICO DEL CORPO E DEL MOVIMENTO</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ATTIVITA’ LABORATORIALE </a:t>
            </a:r>
            <a:r>
              <a:rPr lang="it-IT" dirty="0" err="1" smtClean="0"/>
              <a:t>DI</a:t>
            </a:r>
            <a:r>
              <a:rPr lang="it-IT" dirty="0" smtClean="0"/>
              <a:t> PRODUZIONE COOPERATIVA IN PICCOLI GRUPPI.</a:t>
            </a:r>
          </a:p>
          <a:p>
            <a:pPr>
              <a:buNone/>
            </a:pPr>
            <a:endParaRPr lang="it-IT" dirty="0" smtClean="0"/>
          </a:p>
          <a:p>
            <a:pPr>
              <a:buNone/>
            </a:pPr>
            <a:endParaRPr lang="it-IT" dirty="0" smtClean="0"/>
          </a:p>
          <a:p>
            <a:pPr marL="457200" indent="-457200">
              <a:buNone/>
            </a:pPr>
            <a:r>
              <a:rPr lang="it-IT" dirty="0" smtClean="0"/>
              <a:t>1. Suddivisione della classe in piccoli gruppi  </a:t>
            </a:r>
          </a:p>
          <a:p>
            <a:pPr marL="457200" indent="-457200">
              <a:buNone/>
            </a:pPr>
            <a:r>
              <a:rPr lang="it-IT" dirty="0" smtClean="0"/>
              <a:t>      (3 componenti);</a:t>
            </a:r>
          </a:p>
          <a:p>
            <a:pPr marL="457200" indent="-457200">
              <a:buNone/>
            </a:pPr>
            <a:r>
              <a:rPr lang="it-IT" dirty="0" smtClean="0"/>
              <a:t>2. Brainstorming sul focus: “</a:t>
            </a:r>
            <a:r>
              <a:rPr lang="it-IT" b="1" dirty="0" smtClean="0"/>
              <a:t>CORPO E MOVIMENTO NELLA SCUOLA DELL’INFANZIA</a:t>
            </a:r>
            <a:r>
              <a:rPr lang="it-IT" dirty="0" smtClean="0"/>
              <a:t>”;</a:t>
            </a:r>
          </a:p>
          <a:p>
            <a:pPr marL="457200" indent="-457200">
              <a:buNone/>
            </a:pPr>
            <a:r>
              <a:rPr lang="it-IT" dirty="0" smtClean="0"/>
              <a:t>3.  Esposizione delle idee emerse.</a:t>
            </a:r>
          </a:p>
          <a:p>
            <a:pPr marL="457200" indent="-457200">
              <a:buFont typeface="+mj-lt"/>
              <a:buAutoNum type="arabicPeriod"/>
            </a:pPr>
            <a:endParaRPr lang="it-IT" dirty="0" smtClean="0"/>
          </a:p>
          <a:p>
            <a:pPr marL="457200" indent="-457200">
              <a:buNone/>
            </a:pPr>
            <a:endParaRPr lang="it-IT" dirty="0" smtClean="0"/>
          </a:p>
          <a:p>
            <a:pPr marL="457200" indent="-457200">
              <a:buNone/>
            </a:pPr>
            <a:endParaRPr lang="it-IT" dirty="0" smtClean="0"/>
          </a:p>
          <a:p>
            <a:pPr marL="457200" indent="-457200">
              <a:buFont typeface="+mj-lt"/>
              <a:buAutoNum type="arabicPeriod"/>
            </a:pPr>
            <a:endParaRPr lang="it-IT" dirty="0" smtClean="0"/>
          </a:p>
          <a:p>
            <a:pPr marL="457200" indent="-457200">
              <a:buFont typeface="+mj-lt"/>
              <a:buAutoNum type="arabicPeriod"/>
            </a:pPr>
            <a:endParaRPr lang="it-IT" dirty="0" smtClean="0"/>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dirty="0" smtClean="0"/>
              <a:t>Il valore educativo del  movimento- 1</a:t>
            </a:r>
            <a:endParaRPr lang="it-IT" sz="2800" dirty="0"/>
          </a:p>
        </p:txBody>
      </p:sp>
      <p:sp>
        <p:nvSpPr>
          <p:cNvPr id="3" name="Segnaposto contenuto 2"/>
          <p:cNvSpPr>
            <a:spLocks noGrp="1"/>
          </p:cNvSpPr>
          <p:nvPr>
            <p:ph idx="1"/>
          </p:nvPr>
        </p:nvSpPr>
        <p:spPr/>
        <p:txBody>
          <a:bodyPr>
            <a:normAutofit/>
          </a:bodyPr>
          <a:lstStyle/>
          <a:p>
            <a:r>
              <a:rPr lang="it-IT" dirty="0" smtClean="0"/>
              <a:t>Le attività motorie e ludico-sportive si pongono, nelle diverse fasi della vita, come uno STRUMENTO </a:t>
            </a:r>
            <a:r>
              <a:rPr lang="it-IT" dirty="0" err="1" smtClean="0"/>
              <a:t>DI</a:t>
            </a:r>
            <a:r>
              <a:rPr lang="it-IT" dirty="0" smtClean="0"/>
              <a:t> MEDIAZIONE CON IL MONDO </a:t>
            </a:r>
          </a:p>
          <a:p>
            <a:endParaRPr lang="it-IT" dirty="0" smtClean="0"/>
          </a:p>
          <a:p>
            <a:r>
              <a:rPr lang="it-IT" dirty="0" smtClean="0"/>
              <a:t>La valorizzazione della dimensione corporea è stata riconosciuta anche dalla </a:t>
            </a:r>
            <a:r>
              <a:rPr lang="it-IT" b="1" dirty="0" err="1" smtClean="0"/>
              <a:t>PEDAGOGIA*</a:t>
            </a:r>
            <a:r>
              <a:rPr lang="it-IT" b="1" dirty="0" smtClean="0"/>
              <a:t> (Cfr. </a:t>
            </a:r>
            <a:r>
              <a:rPr lang="it-IT" b="1" dirty="0" err="1" smtClean="0"/>
              <a:t>_Dewey</a:t>
            </a:r>
            <a:r>
              <a:rPr lang="it-IT" b="1" dirty="0" smtClean="0"/>
              <a:t>, </a:t>
            </a:r>
            <a:r>
              <a:rPr lang="it-IT" b="1" dirty="0" err="1" smtClean="0"/>
              <a:t>Montessori</a:t>
            </a:r>
            <a:r>
              <a:rPr lang="it-IT" b="1" dirty="0" smtClean="0"/>
              <a:t>, etc.)</a:t>
            </a:r>
            <a:r>
              <a:rPr lang="it-IT" dirty="0" smtClean="0"/>
              <a:t> che sostiene il VALORE EDUCATIVO DEL FARE E DELL’AGIRE.</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200" dirty="0" smtClean="0"/>
              <a:t>Il valore educativo del  movimento- 2</a:t>
            </a:r>
            <a:endParaRPr lang="it-IT" dirty="0"/>
          </a:p>
        </p:txBody>
      </p:sp>
      <p:sp>
        <p:nvSpPr>
          <p:cNvPr id="3" name="Segnaposto contenuto 2"/>
          <p:cNvSpPr>
            <a:spLocks noGrp="1"/>
          </p:cNvSpPr>
          <p:nvPr>
            <p:ph idx="1"/>
          </p:nvPr>
        </p:nvSpPr>
        <p:spPr/>
        <p:txBody>
          <a:bodyPr>
            <a:normAutofit fontScale="77500" lnSpcReduction="20000"/>
          </a:bodyPr>
          <a:lstStyle/>
          <a:p>
            <a:pPr>
              <a:buNone/>
            </a:pPr>
            <a:r>
              <a:rPr lang="it-IT" dirty="0" smtClean="0"/>
              <a:t>CORPO E MOVIMENTO costituiscono una parte importante nel processo educativo e di sviluppo poiché favoriscono nel bambino:</a:t>
            </a:r>
          </a:p>
          <a:p>
            <a:pPr lvl="0"/>
            <a:r>
              <a:rPr lang="it-IT" dirty="0" smtClean="0"/>
              <a:t>LA CONQUISTA DELL’AUTONOMIA</a:t>
            </a:r>
          </a:p>
          <a:p>
            <a:pPr lvl="0"/>
            <a:r>
              <a:rPr lang="it-IT" dirty="0" smtClean="0"/>
              <a:t>L’ACQUISIZIONE DELL’IDENTITA’ PERSONALE </a:t>
            </a:r>
          </a:p>
          <a:p>
            <a:pPr lvl="0"/>
            <a:r>
              <a:rPr lang="it-IT" dirty="0" smtClean="0"/>
              <a:t>L’ACQUISIZIONE DELLE COMPETENZE .</a:t>
            </a:r>
          </a:p>
          <a:p>
            <a:pPr>
              <a:buNone/>
            </a:pPr>
            <a:r>
              <a:rPr lang="it-IT" dirty="0" smtClean="0"/>
              <a:t>La naturale spinta al fare all’agire, tipica del periodo dell’infanzia, deve essere indirizzata in percorsi di insegnamento e di apprendimento che valorizzino la dimensione corporea e, in primo luogo che favoriscono un’EDUCAZIONE SENSORIALE perché, come afferma M. </a:t>
            </a:r>
            <a:r>
              <a:rPr lang="it-IT" dirty="0" err="1" smtClean="0"/>
              <a:t>Montessori</a:t>
            </a:r>
            <a:r>
              <a:rPr lang="it-IT" dirty="0" smtClean="0"/>
              <a:t>: “</a:t>
            </a:r>
            <a:r>
              <a:rPr lang="it-IT" i="1" dirty="0" smtClean="0"/>
              <a:t>i sensi sono esploratori della conoscenza e aprono la via alla conoscenza</a:t>
            </a:r>
            <a:r>
              <a:rPr lang="it-IT" dirty="0" smtClean="0"/>
              <a:t>”.</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800" dirty="0" smtClean="0"/>
              <a:t>Il valore educativo del  movimento- 3</a:t>
            </a:r>
            <a:endParaRPr lang="it-IT" dirty="0"/>
          </a:p>
        </p:txBody>
      </p:sp>
      <p:sp>
        <p:nvSpPr>
          <p:cNvPr id="3" name="Segnaposto contenuto 2"/>
          <p:cNvSpPr>
            <a:spLocks noGrp="1"/>
          </p:cNvSpPr>
          <p:nvPr>
            <p:ph idx="1"/>
          </p:nvPr>
        </p:nvSpPr>
        <p:spPr/>
        <p:txBody>
          <a:bodyPr>
            <a:normAutofit/>
          </a:bodyPr>
          <a:lstStyle/>
          <a:p>
            <a:pPr>
              <a:buNone/>
            </a:pPr>
            <a:r>
              <a:rPr lang="it-IT" dirty="0" smtClean="0"/>
              <a:t>Pertanto le attività di movimento, i giochi motori e sportivi sono STRUMENTI EFFICACI ed originali per la formazione poiché aiutano i bambini a:</a:t>
            </a:r>
          </a:p>
          <a:p>
            <a:pPr marL="457200" lvl="0" indent="-457200">
              <a:buFont typeface="+mj-lt"/>
              <a:buAutoNum type="arabicPeriod"/>
            </a:pPr>
            <a:r>
              <a:rPr lang="it-IT" dirty="0" smtClean="0"/>
              <a:t>Apprendere regole e principi morali utili per il processo di socializzazione</a:t>
            </a:r>
          </a:p>
          <a:p>
            <a:pPr marL="457200" lvl="0" indent="-457200">
              <a:buFont typeface="+mj-lt"/>
              <a:buAutoNum type="arabicPeriod"/>
            </a:pPr>
            <a:r>
              <a:rPr lang="it-IT" dirty="0" smtClean="0"/>
              <a:t>Essere protagonisti del proprio sapere (i bambini scoprono e imparano le conoscenze, non le imparano a memoria)</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Il valore educativo del  movimento- 4</a:t>
            </a:r>
            <a:endParaRPr lang="it-IT" dirty="0"/>
          </a:p>
        </p:txBody>
      </p:sp>
      <p:sp>
        <p:nvSpPr>
          <p:cNvPr id="3" name="Segnaposto contenuto 2"/>
          <p:cNvSpPr>
            <a:spLocks noGrp="1"/>
          </p:cNvSpPr>
          <p:nvPr>
            <p:ph idx="1"/>
          </p:nvPr>
        </p:nvSpPr>
        <p:spPr>
          <a:xfrm>
            <a:off x="457200" y="1268760"/>
            <a:ext cx="8229600" cy="4857403"/>
          </a:xfrm>
        </p:spPr>
        <p:txBody>
          <a:bodyPr>
            <a:normAutofit fontScale="85000" lnSpcReduction="10000"/>
          </a:bodyPr>
          <a:lstStyle/>
          <a:p>
            <a:pPr>
              <a:buNone/>
            </a:pPr>
            <a:r>
              <a:rPr lang="it-IT" dirty="0" smtClean="0"/>
              <a:t>Occorre dunque un ripensamento della prassi educativa partendo dal riconoscimento dell’esistenza di una pluralità di stili </a:t>
            </a:r>
            <a:r>
              <a:rPr lang="it-IT" dirty="0" err="1" smtClean="0"/>
              <a:t>apprenditivi</a:t>
            </a:r>
            <a:r>
              <a:rPr lang="it-IT" dirty="0" smtClean="0"/>
              <a:t>  e di “</a:t>
            </a:r>
            <a:r>
              <a:rPr lang="it-IT" i="1" dirty="0" err="1" smtClean="0"/>
              <a:t>formae</a:t>
            </a:r>
            <a:r>
              <a:rPr lang="it-IT" i="1" dirty="0" smtClean="0"/>
              <a:t> mentis”, </a:t>
            </a:r>
            <a:r>
              <a:rPr lang="it-IT" dirty="0" smtClean="0"/>
              <a:t>considerando l’intelligenza  non più come una </a:t>
            </a:r>
            <a:r>
              <a:rPr lang="it-IT" i="1" dirty="0" smtClean="0"/>
              <a:t>“manifestazione unica ed esclusiva del potenziale cognitivo dell’uomo, ma come una modalità risolutiva dei problemi capace di utilizzare canali percettivi, strumenti e approcci diversi ed individuando nell’intelligenza </a:t>
            </a:r>
            <a:r>
              <a:rPr lang="it-IT" i="1" dirty="0" err="1" smtClean="0"/>
              <a:t>corporeo-chinestetica</a:t>
            </a:r>
            <a:r>
              <a:rPr lang="it-IT" i="1" dirty="0" smtClean="0"/>
              <a:t> quella forma della cognizione che entra in gioco in maniera prevalente in molte attività umane”®</a:t>
            </a:r>
          </a:p>
          <a:p>
            <a:pPr>
              <a:buNone/>
            </a:pPr>
            <a:r>
              <a:rPr lang="it-IT" sz="2400" dirty="0" smtClean="0"/>
              <a:t>H. Gardner, </a:t>
            </a:r>
            <a:r>
              <a:rPr lang="it-IT" sz="2400" i="1" dirty="0" smtClean="0"/>
              <a:t>“</a:t>
            </a:r>
            <a:r>
              <a:rPr lang="it-IT" sz="2400" i="1" dirty="0" err="1" smtClean="0"/>
              <a:t>Formae</a:t>
            </a:r>
            <a:r>
              <a:rPr lang="it-IT" sz="2400" i="1" dirty="0" smtClean="0"/>
              <a:t> mentis. Saggio sulla pluralità dell’intelligenza. </a:t>
            </a:r>
            <a:r>
              <a:rPr lang="it-IT" sz="2400" i="1" dirty="0" err="1" smtClean="0"/>
              <a:t>Fletrinelli</a:t>
            </a:r>
            <a:r>
              <a:rPr lang="it-IT" sz="2400" i="1" dirty="0" smtClean="0"/>
              <a:t>, </a:t>
            </a:r>
            <a:r>
              <a:rPr lang="it-IT" sz="2400" dirty="0" smtClean="0"/>
              <a:t>Milano 2005</a:t>
            </a:r>
            <a:endParaRPr lang="it-IT"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Il valore educativo del  movimento- 5</a:t>
            </a:r>
            <a:endParaRPr lang="it-IT" dirty="0"/>
          </a:p>
        </p:txBody>
      </p:sp>
      <p:sp>
        <p:nvSpPr>
          <p:cNvPr id="3" name="Segnaposto contenuto 2"/>
          <p:cNvSpPr>
            <a:spLocks noGrp="1"/>
          </p:cNvSpPr>
          <p:nvPr>
            <p:ph idx="1"/>
          </p:nvPr>
        </p:nvSpPr>
        <p:spPr>
          <a:xfrm>
            <a:off x="457200" y="1124744"/>
            <a:ext cx="8229600" cy="5001419"/>
          </a:xfrm>
        </p:spPr>
        <p:txBody>
          <a:bodyPr/>
          <a:lstStyle/>
          <a:p>
            <a:pPr>
              <a:buNone/>
            </a:pPr>
            <a:endParaRPr lang="it-IT" dirty="0" smtClean="0"/>
          </a:p>
          <a:p>
            <a:pPr>
              <a:buNone/>
            </a:pPr>
            <a:r>
              <a:rPr lang="it-IT" dirty="0" smtClean="0"/>
              <a:t>Fare del corpo il protagonista della DIDATTICA significa partire dal binomio inscindibile CORPO-EMOZIONI, strutturando percorsi di insegnamento –apprendimento a carattere </a:t>
            </a:r>
            <a:r>
              <a:rPr lang="it-IT" dirty="0" err="1" smtClean="0"/>
              <a:t>laboratoriale</a:t>
            </a:r>
            <a:r>
              <a:rPr lang="it-IT" dirty="0" smtClean="0"/>
              <a:t>, che possano costituire reali PERCORSI INTEGRATIVI anche per i bambini disabili</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Il valore educativo del  movimento- 5</a:t>
            </a:r>
            <a:endParaRPr lang="it-IT" dirty="0"/>
          </a:p>
        </p:txBody>
      </p:sp>
      <p:sp>
        <p:nvSpPr>
          <p:cNvPr id="3" name="Segnaposto contenuto 2"/>
          <p:cNvSpPr>
            <a:spLocks noGrp="1"/>
          </p:cNvSpPr>
          <p:nvPr>
            <p:ph idx="1"/>
          </p:nvPr>
        </p:nvSpPr>
        <p:spPr/>
        <p:txBody>
          <a:bodyPr/>
          <a:lstStyle/>
          <a:p>
            <a:pPr>
              <a:buNone/>
            </a:pPr>
            <a:r>
              <a:rPr lang="it-IT" dirty="0" smtClean="0"/>
              <a:t>Infatti le attività  ludico-motorie si predispongono bene alla sfida dell’</a:t>
            </a:r>
            <a:r>
              <a:rPr lang="it-IT" b="1" dirty="0" smtClean="0"/>
              <a:t>INTEGRAZIONE</a:t>
            </a:r>
            <a:r>
              <a:rPr lang="it-IT" dirty="0" smtClean="0"/>
              <a:t> ponendosi come: </a:t>
            </a:r>
          </a:p>
          <a:p>
            <a:r>
              <a:rPr lang="it-IT" dirty="0" smtClean="0"/>
              <a:t>straordinari contenitori sociali, </a:t>
            </a:r>
          </a:p>
          <a:p>
            <a:r>
              <a:rPr lang="it-IT" dirty="0" smtClean="0"/>
              <a:t>ambienti privilegiati per le relazioni umane,</a:t>
            </a:r>
          </a:p>
          <a:p>
            <a:r>
              <a:rPr lang="it-IT" dirty="0" smtClean="0"/>
              <a:t>terreno fertile per lo sviluppo del potenziale cognitivo  e del SISTEMA </a:t>
            </a:r>
            <a:r>
              <a:rPr lang="it-IT" dirty="0" smtClean="0"/>
              <a:t>VICARIANTE</a:t>
            </a:r>
            <a:endParaRPr lang="it-IT" dirty="0" smtClean="0"/>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Epistemologia dell’educazione motoria – 1</a:t>
            </a: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La storia delle attività motorie è stata sempre caratterizzata da una separazione fra:</a:t>
            </a:r>
          </a:p>
          <a:p>
            <a:pPr>
              <a:buNone/>
            </a:pPr>
            <a:r>
              <a:rPr lang="it-IT" dirty="0" smtClean="0"/>
              <a:t>1. LA DIMENSIONE SPIRITUALE E MENTALE DELL’UOMO</a:t>
            </a:r>
          </a:p>
          <a:p>
            <a:pPr>
              <a:buNone/>
            </a:pPr>
            <a:r>
              <a:rPr lang="it-IT" dirty="0" smtClean="0"/>
              <a:t>2. LA DIMENSIONE CORPOREA  E MATERIALE </a:t>
            </a:r>
            <a:r>
              <a:rPr lang="it-IT" dirty="0" smtClean="0"/>
              <a:t>DELL’UOMO.</a:t>
            </a:r>
            <a:endParaRPr lang="it-IT" dirty="0" smtClean="0"/>
          </a:p>
          <a:p>
            <a:endParaRPr lang="it-IT" dirty="0" smtClean="0"/>
          </a:p>
          <a:p>
            <a:r>
              <a:rPr lang="it-IT" dirty="0" smtClean="0"/>
              <a:t>Questa separazione ha influito su una concezione dell’educazione nella quale la sfera corporea ha occupato SPAZI SECONDARI E RIDUTTIVI.</a:t>
            </a:r>
          </a:p>
          <a:p>
            <a:r>
              <a:rPr lang="it-IT" dirty="0" smtClean="0"/>
              <a:t>Ci sono però illustri studiosi, come </a:t>
            </a:r>
            <a:r>
              <a:rPr lang="it-IT" dirty="0" err="1" smtClean="0"/>
              <a:t>Dewey</a:t>
            </a:r>
            <a:r>
              <a:rPr lang="it-IT" dirty="0" smtClean="0"/>
              <a:t> e </a:t>
            </a:r>
            <a:r>
              <a:rPr lang="it-IT" dirty="0" err="1" smtClean="0"/>
              <a:t>Montessori</a:t>
            </a:r>
            <a:r>
              <a:rPr lang="it-IT" dirty="0" smtClean="0"/>
              <a:t> che hanno contribuito a ridare all’educazione motoria un ruolo primario.</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634082"/>
          </a:xfrm>
        </p:spPr>
        <p:txBody>
          <a:bodyPr>
            <a:normAutofit fontScale="90000"/>
          </a:bodyPr>
          <a:lstStyle/>
          <a:p>
            <a:r>
              <a:rPr lang="it-IT" b="1" i="1" dirty="0" smtClean="0"/>
              <a:t>Il </a:t>
            </a:r>
            <a:r>
              <a:rPr lang="it-IT" b="1" i="1" dirty="0" err="1" smtClean="0"/>
              <a:t>learning</a:t>
            </a:r>
            <a:r>
              <a:rPr lang="it-IT" b="1" i="1" dirty="0" smtClean="0"/>
              <a:t> </a:t>
            </a:r>
            <a:r>
              <a:rPr lang="it-IT" b="1" i="1" dirty="0" err="1" smtClean="0"/>
              <a:t>by</a:t>
            </a:r>
            <a:r>
              <a:rPr lang="it-IT" b="1" i="1" dirty="0" smtClean="0"/>
              <a:t> </a:t>
            </a:r>
            <a:r>
              <a:rPr lang="it-IT" b="1" i="1" dirty="0" err="1" smtClean="0"/>
              <a:t>doing</a:t>
            </a:r>
            <a:r>
              <a:rPr lang="it-IT" b="1" i="1" dirty="0" smtClean="0"/>
              <a:t> </a:t>
            </a:r>
            <a:r>
              <a:rPr lang="it-IT" dirty="0" smtClean="0"/>
              <a:t>(</a:t>
            </a:r>
            <a:r>
              <a:rPr lang="it-IT" dirty="0" err="1" smtClean="0"/>
              <a:t>J.Dewey</a:t>
            </a:r>
            <a:r>
              <a:rPr lang="it-IT" dirty="0" smtClean="0"/>
              <a:t>)- 1</a:t>
            </a:r>
            <a:endParaRPr lang="it-IT" dirty="0"/>
          </a:p>
        </p:txBody>
      </p:sp>
      <p:sp>
        <p:nvSpPr>
          <p:cNvPr id="3" name="Segnaposto contenuto 2"/>
          <p:cNvSpPr>
            <a:spLocks noGrp="1"/>
          </p:cNvSpPr>
          <p:nvPr>
            <p:ph idx="1"/>
          </p:nvPr>
        </p:nvSpPr>
        <p:spPr>
          <a:xfrm>
            <a:off x="457200" y="980728"/>
            <a:ext cx="7467600" cy="5493224"/>
          </a:xfrm>
        </p:spPr>
        <p:txBody>
          <a:bodyPr>
            <a:normAutofit fontScale="85000" lnSpcReduction="10000"/>
          </a:bodyPr>
          <a:lstStyle/>
          <a:p>
            <a:r>
              <a:rPr lang="it-IT" dirty="0" smtClean="0"/>
              <a:t>Verso la fine del diciannovesimo secolo si è sentita l’esigenza di rinnovare le pratiche sottese all’EDUCAZIONE </a:t>
            </a:r>
            <a:r>
              <a:rPr lang="it-IT" dirty="0" err="1" smtClean="0"/>
              <a:t>MOTORIA…</a:t>
            </a:r>
            <a:r>
              <a:rPr lang="it-IT" dirty="0" smtClean="0"/>
              <a:t>..una delle espressioni più significative è stata la pedagogia di J. </a:t>
            </a:r>
            <a:r>
              <a:rPr lang="it-IT" dirty="0" err="1" smtClean="0"/>
              <a:t>Dewey</a:t>
            </a:r>
            <a:r>
              <a:rPr lang="it-IT" dirty="0" smtClean="0"/>
              <a:t>.</a:t>
            </a:r>
          </a:p>
          <a:p>
            <a:r>
              <a:rPr lang="it-IT" dirty="0" smtClean="0"/>
              <a:t>Egli propose in ambito educativo di iniziare dall’ESPERIENZA DIRETTA DEGLI ALUNNI e di valorizzare l’APPENDIMENTO ATTRAVERSO IL FARE (“LEARNING BY DOING”). Infatti, “il pensiero scaturisce dall’esperienza pratica”.</a:t>
            </a:r>
          </a:p>
          <a:p>
            <a:r>
              <a:rPr lang="it-IT" dirty="0" smtClean="0"/>
              <a:t>Egli auspicò la creazione di una SCUOLA ATTIVA, dove il bambino, opportunamente stimolato, ha la possibilità di sviluppare e coltivare le sue attività e i suoi interessi  a partire dal GIOCO.</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Il </a:t>
            </a:r>
            <a:r>
              <a:rPr lang="it-IT" b="1" i="1" dirty="0" err="1" smtClean="0"/>
              <a:t>learning</a:t>
            </a:r>
            <a:r>
              <a:rPr lang="it-IT" b="1" i="1" dirty="0" smtClean="0"/>
              <a:t> </a:t>
            </a:r>
            <a:r>
              <a:rPr lang="it-IT" b="1" i="1" dirty="0" err="1" smtClean="0"/>
              <a:t>by</a:t>
            </a:r>
            <a:r>
              <a:rPr lang="it-IT" b="1" i="1" dirty="0" smtClean="0"/>
              <a:t> </a:t>
            </a:r>
            <a:r>
              <a:rPr lang="it-IT" b="1" i="1" dirty="0" err="1" smtClean="0"/>
              <a:t>doing</a:t>
            </a:r>
            <a:r>
              <a:rPr lang="it-IT" b="1" i="1" dirty="0" smtClean="0"/>
              <a:t> </a:t>
            </a:r>
            <a:r>
              <a:rPr lang="it-IT" dirty="0" smtClean="0"/>
              <a:t>(</a:t>
            </a:r>
            <a:r>
              <a:rPr lang="it-IT" dirty="0" err="1" smtClean="0"/>
              <a:t>J.Dewey</a:t>
            </a:r>
            <a:r>
              <a:rPr lang="it-IT" dirty="0" smtClean="0"/>
              <a:t>)- 2</a:t>
            </a:r>
            <a:endParaRPr lang="it-IT" dirty="0"/>
          </a:p>
        </p:txBody>
      </p:sp>
      <p:sp>
        <p:nvSpPr>
          <p:cNvPr id="3" name="Segnaposto contenuto 2"/>
          <p:cNvSpPr>
            <a:spLocks noGrp="1"/>
          </p:cNvSpPr>
          <p:nvPr>
            <p:ph idx="1"/>
          </p:nvPr>
        </p:nvSpPr>
        <p:spPr/>
        <p:txBody>
          <a:bodyPr>
            <a:normAutofit fontScale="85000" lnSpcReduction="10000"/>
          </a:bodyPr>
          <a:lstStyle/>
          <a:p>
            <a:pPr>
              <a:buNone/>
            </a:pPr>
            <a:r>
              <a:rPr lang="it-IT" i="1" dirty="0" smtClean="0"/>
              <a:t>“L’impulso del ragazzo a FARE si esprime anzitutto nel gioco, nel movimento, nei gesti, nell’inventare, poi si determina meglio e cerca sbocco nel plasmare materiale […]i ragazzi amano semplicemente fare e osservano attentamente quel che ne verrà fuori”.®</a:t>
            </a:r>
          </a:p>
          <a:p>
            <a:pPr>
              <a:buNone/>
            </a:pPr>
            <a:endParaRPr lang="it-IT" dirty="0" smtClean="0"/>
          </a:p>
          <a:p>
            <a:endParaRPr lang="it-IT" dirty="0" smtClean="0"/>
          </a:p>
          <a:p>
            <a:pPr>
              <a:buNone/>
            </a:pPr>
            <a:r>
              <a:rPr lang="it-IT" dirty="0" smtClean="0"/>
              <a:t>La scuola ha il compito di costruire azioni ludiche(cioè di gioco) adeguate, creando un ambiente dove prevalgono i principi di COLLABORAZIONE, SOLIDARIETA’ E RISPETTO DELL’ALTRO.</a:t>
            </a:r>
          </a:p>
          <a:p>
            <a:endParaRPr lang="it-IT" dirty="0"/>
          </a:p>
        </p:txBody>
      </p:sp>
      <p:sp>
        <p:nvSpPr>
          <p:cNvPr id="4" name="Freccia in giù 3"/>
          <p:cNvSpPr/>
          <p:nvPr/>
        </p:nvSpPr>
        <p:spPr>
          <a:xfrm>
            <a:off x="4355976" y="3501008"/>
            <a:ext cx="360040" cy="7920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Il </a:t>
            </a:r>
            <a:r>
              <a:rPr lang="it-IT" b="1" i="1" dirty="0" err="1" smtClean="0"/>
              <a:t>learning</a:t>
            </a:r>
            <a:r>
              <a:rPr lang="it-IT" b="1" i="1" dirty="0" smtClean="0"/>
              <a:t> </a:t>
            </a:r>
            <a:r>
              <a:rPr lang="it-IT" b="1" i="1" dirty="0" err="1" smtClean="0"/>
              <a:t>by</a:t>
            </a:r>
            <a:r>
              <a:rPr lang="it-IT" b="1" i="1" dirty="0" smtClean="0"/>
              <a:t> </a:t>
            </a:r>
            <a:r>
              <a:rPr lang="it-IT" b="1" i="1" dirty="0" err="1" smtClean="0"/>
              <a:t>doing</a:t>
            </a:r>
            <a:r>
              <a:rPr lang="it-IT" b="1" i="1" dirty="0" smtClean="0"/>
              <a:t> </a:t>
            </a:r>
            <a:r>
              <a:rPr lang="it-IT" dirty="0" smtClean="0"/>
              <a:t>(</a:t>
            </a:r>
            <a:r>
              <a:rPr lang="it-IT" dirty="0" err="1" smtClean="0"/>
              <a:t>J.Dewey</a:t>
            </a:r>
            <a:r>
              <a:rPr lang="it-IT" dirty="0" smtClean="0"/>
              <a:t>)- 3</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COLLABORAZIONE, SOLIDARIETA’ E RISPETTO DELL’ALTRO sono principi che corrispondono proprio all’architrave di ogni esperienza motoria a carattere educativo e sono una vera fucina di preparazione alla vita sociale.</a:t>
            </a:r>
          </a:p>
          <a:p>
            <a:pPr>
              <a:buNone/>
            </a:pPr>
            <a:r>
              <a:rPr lang="it-IT" dirty="0" smtClean="0"/>
              <a:t>In particolare il GIOCO SPORTIVO corrisponde a questo modello teorico, poiché mira alla costruzione di principi e regole, contribuendo alla conoscenza dei propri limiti, favorendo un rapporto costante tra pensiero ed azione.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i="1" dirty="0" smtClean="0"/>
              <a:t>Il </a:t>
            </a:r>
            <a:r>
              <a:rPr lang="it-IT" b="1" i="1" dirty="0" err="1" smtClean="0"/>
              <a:t>learning</a:t>
            </a:r>
            <a:r>
              <a:rPr lang="it-IT" b="1" i="1" dirty="0" smtClean="0"/>
              <a:t> </a:t>
            </a:r>
            <a:r>
              <a:rPr lang="it-IT" b="1" i="1" dirty="0" err="1" smtClean="0"/>
              <a:t>by</a:t>
            </a:r>
            <a:r>
              <a:rPr lang="it-IT" b="1" i="1" dirty="0" smtClean="0"/>
              <a:t> </a:t>
            </a:r>
            <a:r>
              <a:rPr lang="it-IT" b="1" i="1" dirty="0" err="1" smtClean="0"/>
              <a:t>doing</a:t>
            </a:r>
            <a:r>
              <a:rPr lang="it-IT" b="1" i="1" dirty="0" smtClean="0"/>
              <a:t> </a:t>
            </a:r>
            <a:r>
              <a:rPr lang="it-IT" dirty="0" smtClean="0"/>
              <a:t>(</a:t>
            </a:r>
            <a:r>
              <a:rPr lang="it-IT" dirty="0" err="1" smtClean="0"/>
              <a:t>J.Dewey</a:t>
            </a:r>
            <a:r>
              <a:rPr lang="it-IT" dirty="0" smtClean="0"/>
              <a:t>)- 4</a:t>
            </a:r>
            <a:endParaRPr lang="it-IT" dirty="0"/>
          </a:p>
        </p:txBody>
      </p:sp>
      <p:sp>
        <p:nvSpPr>
          <p:cNvPr id="3" name="Segnaposto contenuto 2"/>
          <p:cNvSpPr>
            <a:spLocks noGrp="1"/>
          </p:cNvSpPr>
          <p:nvPr>
            <p:ph idx="1"/>
          </p:nvPr>
        </p:nvSpPr>
        <p:spPr/>
        <p:txBody>
          <a:bodyPr/>
          <a:lstStyle/>
          <a:p>
            <a:pPr>
              <a:buNone/>
            </a:pPr>
            <a:r>
              <a:rPr lang="it-IT" dirty="0" smtClean="0"/>
              <a:t>“</a:t>
            </a:r>
            <a:r>
              <a:rPr lang="it-IT" i="1" dirty="0" smtClean="0"/>
              <a:t>Una corretta educazione al movimento e allo sport in questa prospettiva scientifica, aiuta con le sue “pratiche specifiche” a promuovere un benessere psicofisico della persona e del gruppo, affermando nell’esperienza del fare e secondo una dimensione etica e morale, i valori che sono alla base del vivere sociale e dei principi comunitari</a:t>
            </a:r>
            <a:r>
              <a:rPr lang="it-IT" dirty="0" smtClean="0"/>
              <a:t>”</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634082"/>
          </a:xfrm>
        </p:spPr>
        <p:txBody>
          <a:bodyPr>
            <a:normAutofit fontScale="90000"/>
          </a:bodyPr>
          <a:lstStyle/>
          <a:p>
            <a:r>
              <a:rPr lang="it-IT" dirty="0" smtClean="0"/>
              <a:t>LA PEDAGOGIA MONTESSORIANA- 1</a:t>
            </a:r>
            <a:endParaRPr lang="it-IT" dirty="0"/>
          </a:p>
        </p:txBody>
      </p:sp>
      <p:sp>
        <p:nvSpPr>
          <p:cNvPr id="3" name="Segnaposto contenuto 2"/>
          <p:cNvSpPr>
            <a:spLocks noGrp="1"/>
          </p:cNvSpPr>
          <p:nvPr>
            <p:ph idx="1"/>
          </p:nvPr>
        </p:nvSpPr>
        <p:spPr>
          <a:xfrm>
            <a:off x="457200" y="908720"/>
            <a:ext cx="7467600" cy="5565232"/>
          </a:xfrm>
        </p:spPr>
        <p:txBody>
          <a:bodyPr>
            <a:normAutofit lnSpcReduction="10000"/>
          </a:bodyPr>
          <a:lstStyle/>
          <a:p>
            <a:r>
              <a:rPr lang="it-IT" dirty="0" smtClean="0"/>
              <a:t>Anche in Italia, grazie alla figura di M. </a:t>
            </a:r>
            <a:r>
              <a:rPr lang="it-IT" dirty="0" err="1" smtClean="0"/>
              <a:t>Montessori</a:t>
            </a:r>
            <a:r>
              <a:rPr lang="it-IT" dirty="0" smtClean="0"/>
              <a:t>, si affermò il primato in campo </a:t>
            </a:r>
            <a:r>
              <a:rPr lang="it-IT" dirty="0" err="1" smtClean="0"/>
              <a:t>educativo-didattico</a:t>
            </a:r>
            <a:r>
              <a:rPr lang="it-IT" dirty="0" smtClean="0"/>
              <a:t>,  dell’ESPERIENZA MOTORIO-CORPOREA ed in particolare delle attività connesse alla MANUALITA’®</a:t>
            </a:r>
          </a:p>
          <a:p>
            <a:endParaRPr lang="it-IT" dirty="0" smtClean="0"/>
          </a:p>
          <a:p>
            <a:pPr>
              <a:buNone/>
            </a:pPr>
            <a:r>
              <a:rPr lang="it-IT" dirty="0" smtClean="0"/>
              <a:t>La pedagogista si è guadagnata il merito di aver  elaborato il primo metodo organico e scientificamente fondato di educazione infantile nel nostro Paese.</a:t>
            </a:r>
          </a:p>
          <a:p>
            <a:endParaRPr lang="it-IT" dirty="0"/>
          </a:p>
        </p:txBody>
      </p:sp>
      <p:sp>
        <p:nvSpPr>
          <p:cNvPr id="4" name="Freccia in giù 3"/>
          <p:cNvSpPr/>
          <p:nvPr/>
        </p:nvSpPr>
        <p:spPr>
          <a:xfrm>
            <a:off x="4427984" y="3429000"/>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PEDAGOGIA MONTESSORIANA- 2</a:t>
            </a:r>
            <a:endParaRPr lang="it-IT" dirty="0"/>
          </a:p>
        </p:txBody>
      </p:sp>
      <p:sp>
        <p:nvSpPr>
          <p:cNvPr id="3" name="Segnaposto contenuto 2"/>
          <p:cNvSpPr>
            <a:spLocks noGrp="1"/>
          </p:cNvSpPr>
          <p:nvPr>
            <p:ph idx="1"/>
          </p:nvPr>
        </p:nvSpPr>
        <p:spPr>
          <a:xfrm>
            <a:off x="251520" y="1412776"/>
            <a:ext cx="8686800" cy="4525963"/>
          </a:xfrm>
        </p:spPr>
        <p:txBody>
          <a:bodyPr>
            <a:normAutofit fontScale="85000" lnSpcReduction="20000"/>
          </a:bodyPr>
          <a:lstStyle/>
          <a:p>
            <a:pPr>
              <a:buNone/>
            </a:pPr>
            <a:r>
              <a:rPr lang="it-IT" dirty="0" smtClean="0"/>
              <a:t>Attraverso il MOVIMENTO, dice la </a:t>
            </a:r>
            <a:r>
              <a:rPr lang="it-IT" dirty="0" err="1" smtClean="0"/>
              <a:t>Montessori</a:t>
            </a:r>
            <a:r>
              <a:rPr lang="it-IT" dirty="0" smtClean="0"/>
              <a:t>, il bambino sperimenta direttamente con i SENSI le qualità delle cose. Pertanto la pedagogista si dedicò all’interno delle sue scuole alla strutturazione  di MATERIALE DIDATTICO che potesse stimolare L’EDUCAZIONE DEI </a:t>
            </a:r>
            <a:r>
              <a:rPr lang="it-IT" dirty="0" err="1" smtClean="0"/>
              <a:t>SENSI®</a:t>
            </a:r>
            <a:r>
              <a:rPr lang="it-IT" dirty="0" smtClean="0"/>
              <a:t>.</a:t>
            </a:r>
          </a:p>
          <a:p>
            <a:pPr>
              <a:buNone/>
            </a:pPr>
            <a:r>
              <a:rPr lang="it-IT" dirty="0" smtClean="0"/>
              <a:t>Il modello costruito dalla </a:t>
            </a:r>
            <a:r>
              <a:rPr lang="it-IT" dirty="0" err="1" smtClean="0"/>
              <a:t>Montessori</a:t>
            </a:r>
            <a:r>
              <a:rPr lang="it-IT" dirty="0" smtClean="0"/>
              <a:t> insisteva sulla necessità di una EDUCAZIONE SISTEMATICA DEI SENSI. I materiali e gli esercizi montessoriani di dividevano in 2 gruppi:</a:t>
            </a:r>
          </a:p>
          <a:p>
            <a:pPr marL="514350" indent="-514350">
              <a:buNone/>
            </a:pPr>
            <a:r>
              <a:rPr lang="it-IT" dirty="0" smtClean="0"/>
              <a:t>1. I MATERIALI </a:t>
            </a:r>
            <a:r>
              <a:rPr lang="it-IT" dirty="0" err="1" smtClean="0"/>
              <a:t>DI</a:t>
            </a:r>
            <a:r>
              <a:rPr lang="it-IT" dirty="0" smtClean="0"/>
              <a:t> SVILUPPO: frutto di una determinata ricerca scientifica;</a:t>
            </a:r>
          </a:p>
          <a:p>
            <a:pPr marL="514350" indent="-514350">
              <a:buNone/>
            </a:pPr>
            <a:r>
              <a:rPr lang="it-IT" dirty="0" smtClean="0"/>
              <a:t>2.  OGGETTI </a:t>
            </a:r>
            <a:r>
              <a:rPr lang="it-IT" dirty="0" err="1" smtClean="0"/>
              <a:t>DI</a:t>
            </a:r>
            <a:r>
              <a:rPr lang="it-IT" dirty="0" smtClean="0"/>
              <a:t> USO QUOTIDIANO</a:t>
            </a:r>
          </a:p>
          <a:p>
            <a:pPr marL="514350" indent="-514350">
              <a:buFont typeface="+mj-lt"/>
              <a:buAutoNum type="arabicPeriod"/>
            </a:pPr>
            <a:endParaRPr lang="it-IT" dirty="0" smtClean="0"/>
          </a:p>
          <a:p>
            <a:pPr>
              <a:buNone/>
            </a:pPr>
            <a:endParaRPr lang="it-IT" dirty="0" smtClean="0"/>
          </a:p>
          <a:p>
            <a:pPr>
              <a:buNone/>
            </a:pPr>
            <a:endParaRPr lang="it-IT" dirty="0" smtClean="0"/>
          </a:p>
          <a:p>
            <a:pPr>
              <a:buNone/>
            </a:pPr>
            <a:endParaRPr lang="it-IT" dirty="0" smtClean="0"/>
          </a:p>
          <a:p>
            <a:pPr>
              <a:buNone/>
            </a:pPr>
            <a:endParaRPr lang="it-IT"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PEDAGOGIA MONTESSORIANA- 3</a:t>
            </a:r>
            <a:endParaRPr lang="it-IT" dirty="0"/>
          </a:p>
        </p:txBody>
      </p:sp>
      <p:sp>
        <p:nvSpPr>
          <p:cNvPr id="3" name="Segnaposto contenuto 2"/>
          <p:cNvSpPr>
            <a:spLocks noGrp="1"/>
          </p:cNvSpPr>
          <p:nvPr>
            <p:ph idx="1"/>
          </p:nvPr>
        </p:nvSpPr>
        <p:spPr/>
        <p:txBody>
          <a:bodyPr>
            <a:normAutofit fontScale="77500" lnSpcReduction="20000"/>
          </a:bodyPr>
          <a:lstStyle/>
          <a:p>
            <a:pPr>
              <a:buNone/>
            </a:pPr>
            <a:r>
              <a:rPr lang="it-IT" dirty="0" smtClean="0"/>
              <a:t>Nello specifico utilizzava:</a:t>
            </a:r>
          </a:p>
          <a:p>
            <a:pPr lvl="0"/>
            <a:r>
              <a:rPr lang="it-IT" u="sng" dirty="0" smtClean="0"/>
              <a:t>per il gusto e per l’olfatto</a:t>
            </a:r>
            <a:r>
              <a:rPr lang="it-IT" dirty="0" smtClean="0"/>
              <a:t>: le esperienze attingevano a prodotti ed elementi naturali;</a:t>
            </a:r>
          </a:p>
          <a:p>
            <a:pPr lvl="0"/>
            <a:r>
              <a:rPr lang="it-IT" u="sng" dirty="0" smtClean="0"/>
              <a:t>per l’udito: </a:t>
            </a:r>
            <a:r>
              <a:rPr lang="it-IT" dirty="0" smtClean="0"/>
              <a:t>erano previsti una serie di campanellini e fischietti;</a:t>
            </a:r>
          </a:p>
          <a:p>
            <a:pPr lvl="0"/>
            <a:r>
              <a:rPr lang="it-IT" u="sng" dirty="0" smtClean="0"/>
              <a:t>per la vista</a:t>
            </a:r>
            <a:r>
              <a:rPr lang="it-IT" dirty="0" smtClean="0"/>
              <a:t> :erano previsti  3 serie di cilindri di grandezze graduate,  blocchi colorati di legno in 3 sistemi (delle aste e delle lunghezze, dei prismi e dei cubi);</a:t>
            </a:r>
          </a:p>
          <a:p>
            <a:pPr lvl="0"/>
            <a:r>
              <a:rPr lang="it-IT" u="sng" dirty="0" smtClean="0"/>
              <a:t>per il tatto: </a:t>
            </a:r>
            <a:r>
              <a:rPr lang="it-IT" dirty="0" smtClean="0"/>
              <a:t>erano previste tavolette levigate e ruvide, cartoncini, stoffe, materiali diversi per la conduzione del calore (vetro, feltro, marmo, ferro) e strumenti per fornire le “impressioni” di peso e  di forma.</a:t>
            </a:r>
          </a:p>
          <a:p>
            <a:pPr>
              <a:buNone/>
            </a:pPr>
            <a:endParaRPr lang="it-IT" dirty="0" smtClean="0"/>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 PEDAGOGIA MONTESSORIANA- 4</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Il principio generale sul quale si basava l’educazione dei sensi era che il bambino NON POTESSE affrontare direttamente tutte le caratteristiche e le qualità di cui si compongono gli oggetti e quindi M. </a:t>
            </a:r>
            <a:r>
              <a:rPr lang="it-IT" dirty="0" err="1" smtClean="0"/>
              <a:t>Montessori</a:t>
            </a:r>
            <a:r>
              <a:rPr lang="it-IT" dirty="0" smtClean="0"/>
              <a:t> scomponeva questa complessità nei suoi elementi semplici, in modo da consentire al bambino di familiarizzare con le sensazioni.</a:t>
            </a:r>
          </a:p>
          <a:p>
            <a:r>
              <a:rPr lang="it-IT" dirty="0" smtClean="0"/>
              <a:t>Inoltre nelle scuole montessoriane veniva educata soprattutto la MANO DESTRA con esercizi preparatori alla scrittura.</a:t>
            </a:r>
          </a:p>
          <a:p>
            <a:endParaRPr lang="it-IT" dirty="0" smtClean="0"/>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457200"/>
            <a:ext cx="8686800" cy="523528"/>
          </a:xfrm>
        </p:spPr>
        <p:txBody>
          <a:bodyPr>
            <a:normAutofit fontScale="90000"/>
          </a:bodyPr>
          <a:lstStyle/>
          <a:p>
            <a:r>
              <a:rPr lang="it-IT" dirty="0" smtClean="0"/>
              <a:t>Modelli teorici di riferimento: </a:t>
            </a:r>
            <a:r>
              <a:rPr lang="it-IT" dirty="0" err="1" smtClean="0"/>
              <a:t>Piaget</a:t>
            </a:r>
            <a:r>
              <a:rPr lang="it-IT" dirty="0" smtClean="0"/>
              <a:t> (1)</a:t>
            </a:r>
            <a:endParaRPr lang="it-IT" dirty="0"/>
          </a:p>
        </p:txBody>
      </p:sp>
      <p:sp>
        <p:nvSpPr>
          <p:cNvPr id="3" name="Segnaposto contenuto 2"/>
          <p:cNvSpPr>
            <a:spLocks noGrp="1"/>
          </p:cNvSpPr>
          <p:nvPr>
            <p:ph idx="1"/>
          </p:nvPr>
        </p:nvSpPr>
        <p:spPr>
          <a:xfrm>
            <a:off x="304800" y="1196752"/>
            <a:ext cx="8686800" cy="5328592"/>
          </a:xfrm>
        </p:spPr>
        <p:txBody>
          <a:bodyPr>
            <a:normAutofit fontScale="47500" lnSpcReduction="20000"/>
          </a:bodyPr>
          <a:lstStyle/>
          <a:p>
            <a:pPr>
              <a:buNone/>
            </a:pPr>
            <a:r>
              <a:rPr lang="it-IT" dirty="0" err="1" smtClean="0"/>
              <a:t>Piaget</a:t>
            </a:r>
            <a:r>
              <a:rPr lang="it-IT" dirty="0" smtClean="0"/>
              <a:t> descrisse il percorso evolutivo della persona come un processo lungo e complesso.</a:t>
            </a:r>
          </a:p>
          <a:p>
            <a:pPr>
              <a:buNone/>
            </a:pPr>
            <a:endParaRPr lang="it-IT" dirty="0" smtClean="0"/>
          </a:p>
          <a:p>
            <a:pPr>
              <a:buNone/>
            </a:pPr>
            <a:r>
              <a:rPr lang="it-IT" dirty="0" smtClean="0"/>
              <a:t>Secondo </a:t>
            </a:r>
            <a:r>
              <a:rPr lang="it-IT" dirty="0" err="1" smtClean="0"/>
              <a:t>Piaget</a:t>
            </a:r>
            <a:r>
              <a:rPr lang="it-IT" dirty="0" smtClean="0"/>
              <a:t> L’INTELLIGENZA è una FORMA </a:t>
            </a:r>
            <a:r>
              <a:rPr lang="it-IT" dirty="0" err="1" smtClean="0"/>
              <a:t>DI</a:t>
            </a:r>
            <a:r>
              <a:rPr lang="it-IT" dirty="0" smtClean="0"/>
              <a:t> ADATTAMENTO che si esplica attraverso:</a:t>
            </a:r>
          </a:p>
          <a:p>
            <a:pPr>
              <a:buNone/>
            </a:pPr>
            <a:endParaRPr lang="it-IT" dirty="0" smtClean="0"/>
          </a:p>
          <a:p>
            <a:pPr>
              <a:buNone/>
            </a:pPr>
            <a:endParaRPr lang="it-IT" dirty="0" smtClean="0"/>
          </a:p>
          <a:p>
            <a:pPr lvl="0"/>
            <a:r>
              <a:rPr lang="it-IT" b="1" dirty="0" smtClean="0"/>
              <a:t>ASPETTI FUNZIONALI</a:t>
            </a:r>
            <a:r>
              <a:rPr lang="it-IT" dirty="0" smtClean="0"/>
              <a:t>: sono due (ADATTAMENTO e ORGANIZZAZIONE) e descrivono come opera la nostra mente nella sua attività di conoscenza e come si modifica nel corso del suo sviluppo;</a:t>
            </a:r>
          </a:p>
          <a:p>
            <a:pPr>
              <a:buNone/>
            </a:pPr>
            <a:endParaRPr lang="it-IT" dirty="0" smtClean="0"/>
          </a:p>
          <a:p>
            <a:pPr lvl="0"/>
            <a:r>
              <a:rPr lang="it-IT" b="1" dirty="0" smtClean="0"/>
              <a:t>ASPETTI STRUTTURALI</a:t>
            </a:r>
            <a:r>
              <a:rPr lang="it-IT" dirty="0" smtClean="0"/>
              <a:t>, ossia le STRUTTURE COGNITIVE, cioè il risultato del funzionamento della nostra mente.</a:t>
            </a:r>
          </a:p>
          <a:p>
            <a:pPr lvl="0"/>
            <a:endParaRPr lang="it-IT" dirty="0" smtClean="0"/>
          </a:p>
          <a:p>
            <a:pPr lvl="0"/>
            <a:endParaRPr lang="it-IT" dirty="0" smtClean="0"/>
          </a:p>
          <a:p>
            <a:pPr lvl="0"/>
            <a:endParaRPr lang="it-IT" dirty="0" smtClean="0"/>
          </a:p>
          <a:p>
            <a:pPr lvl="0"/>
            <a:endParaRPr lang="it-IT" dirty="0" smtClean="0"/>
          </a:p>
          <a:p>
            <a:pPr>
              <a:buNone/>
            </a:pPr>
            <a:r>
              <a:rPr lang="it-IT" dirty="0" smtClean="0"/>
              <a:t>Analizziamo i due ASPETTI FUNZIONALI, che </a:t>
            </a:r>
            <a:r>
              <a:rPr lang="it-IT" dirty="0" err="1" smtClean="0"/>
              <a:t>Piaget</a:t>
            </a:r>
            <a:r>
              <a:rPr lang="it-IT" dirty="0" smtClean="0"/>
              <a:t> definisce “invarianti” (poiché operano sempre allo stesso modo), </a:t>
            </a:r>
          </a:p>
          <a:p>
            <a:pPr lvl="0"/>
            <a:r>
              <a:rPr lang="it-IT" dirty="0" smtClean="0"/>
              <a:t>l’</a:t>
            </a:r>
            <a:r>
              <a:rPr lang="it-IT" b="1" dirty="0" smtClean="0"/>
              <a:t>ADATTAMENTO</a:t>
            </a:r>
            <a:r>
              <a:rPr lang="it-IT" dirty="0" smtClean="0"/>
              <a:t> che si divide a sua volta i due processi complementari:</a:t>
            </a:r>
          </a:p>
          <a:p>
            <a:pPr>
              <a:buNone/>
            </a:pPr>
            <a:r>
              <a:rPr lang="it-IT" dirty="0" smtClean="0"/>
              <a:t>                  </a:t>
            </a:r>
            <a:r>
              <a:rPr lang="it-IT" dirty="0" err="1" smtClean="0"/>
              <a:t>-l</a:t>
            </a:r>
            <a:r>
              <a:rPr lang="it-IT" dirty="0" smtClean="0"/>
              <a:t>’</a:t>
            </a:r>
            <a:r>
              <a:rPr lang="it-IT" b="1" dirty="0" smtClean="0"/>
              <a:t>ASSIMILAZIONE</a:t>
            </a:r>
            <a:r>
              <a:rPr lang="it-IT" dirty="0" smtClean="0"/>
              <a:t>:processo attraverso cui l’individuo utilizza e incorpora gli stimoli provenienti dall’esterno;</a:t>
            </a:r>
          </a:p>
          <a:p>
            <a:pPr>
              <a:buNone/>
            </a:pPr>
            <a:r>
              <a:rPr lang="it-IT" dirty="0" smtClean="0"/>
              <a:t>                     </a:t>
            </a:r>
            <a:r>
              <a:rPr lang="it-IT" dirty="0" err="1" smtClean="0"/>
              <a:t>-l</a:t>
            </a:r>
            <a:r>
              <a:rPr lang="it-IT" dirty="0" smtClean="0"/>
              <a:t>’</a:t>
            </a:r>
            <a:r>
              <a:rPr lang="it-IT" b="1" dirty="0" smtClean="0"/>
              <a:t>ACCOMODAMENTO</a:t>
            </a:r>
            <a:r>
              <a:rPr lang="it-IT" dirty="0" smtClean="0"/>
              <a:t>: processo messo in atto dall’individuo quando le risposte precedentemente apprese NON risultano idonee alla situazione attuale;</a:t>
            </a:r>
          </a:p>
          <a:p>
            <a:pPr>
              <a:buNone/>
            </a:pPr>
            <a:endParaRPr lang="it-IT" dirty="0" smtClean="0"/>
          </a:p>
          <a:p>
            <a:pPr lvl="0"/>
            <a:r>
              <a:rPr lang="it-IT" dirty="0" smtClean="0"/>
              <a:t>l’</a:t>
            </a:r>
            <a:r>
              <a:rPr lang="it-IT" b="1" dirty="0" smtClean="0"/>
              <a:t>ORGANIZZAZIONE</a:t>
            </a:r>
            <a:r>
              <a:rPr lang="it-IT" dirty="0" smtClean="0"/>
              <a:t>: quando la nostra mente si organizza e costruisce  STRUTTURE  COGNITIVE che permettono di agire efficacemente sulla realtà.</a:t>
            </a:r>
          </a:p>
          <a:p>
            <a:pPr>
              <a:buNone/>
            </a:pPr>
            <a:endParaRPr lang="it-IT" dirty="0"/>
          </a:p>
        </p:txBody>
      </p:sp>
      <p:sp>
        <p:nvSpPr>
          <p:cNvPr id="5" name="Freccia in giù 4"/>
          <p:cNvSpPr/>
          <p:nvPr/>
        </p:nvSpPr>
        <p:spPr>
          <a:xfrm>
            <a:off x="4283968" y="3356992"/>
            <a:ext cx="504056"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normAutofit fontScale="90000"/>
          </a:bodyPr>
          <a:lstStyle/>
          <a:p>
            <a:r>
              <a:rPr lang="it-IT" dirty="0" smtClean="0"/>
              <a:t>Modelli teorici di riferimento: </a:t>
            </a:r>
            <a:r>
              <a:rPr lang="it-IT" dirty="0" err="1" smtClean="0"/>
              <a:t>Piaget</a:t>
            </a:r>
            <a:r>
              <a:rPr lang="it-IT" dirty="0" smtClean="0"/>
              <a:t>(2)</a:t>
            </a:r>
            <a:endParaRPr lang="it-IT" dirty="0"/>
          </a:p>
        </p:txBody>
      </p:sp>
      <p:sp>
        <p:nvSpPr>
          <p:cNvPr id="3" name="Segnaposto contenuto 2"/>
          <p:cNvSpPr>
            <a:spLocks noGrp="1"/>
          </p:cNvSpPr>
          <p:nvPr>
            <p:ph idx="1"/>
          </p:nvPr>
        </p:nvSpPr>
        <p:spPr/>
        <p:txBody>
          <a:bodyPr>
            <a:normAutofit fontScale="92500" lnSpcReduction="20000"/>
          </a:bodyPr>
          <a:lstStyle/>
          <a:p>
            <a:pPr>
              <a:buNone/>
            </a:pPr>
            <a:r>
              <a:rPr lang="it-IT" dirty="0"/>
              <a:t>Secondo </a:t>
            </a:r>
            <a:r>
              <a:rPr lang="it-IT" dirty="0" err="1"/>
              <a:t>Piaget</a:t>
            </a:r>
            <a:r>
              <a:rPr lang="it-IT" dirty="0"/>
              <a:t> lo SVILUPPO COGNITIVO segue QUATTRO STADI sequenziali, ognuno dei quali implica una riorganizzazione così profonda da impedire al bambino di accedere alle sue forme interpretative precedenti. </a:t>
            </a:r>
          </a:p>
          <a:p>
            <a:endParaRPr lang="it-IT" dirty="0" smtClean="0"/>
          </a:p>
          <a:p>
            <a:endParaRPr lang="it-IT" dirty="0"/>
          </a:p>
          <a:p>
            <a:pPr>
              <a:buNone/>
            </a:pPr>
            <a:r>
              <a:rPr lang="it-IT" dirty="0" smtClean="0"/>
              <a:t>GLI </a:t>
            </a:r>
            <a:r>
              <a:rPr lang="it-IT" dirty="0"/>
              <a:t>STADI SONO QUINDI DA INTENDERE non COME PIANI SUCCESSIVI  </a:t>
            </a:r>
            <a:r>
              <a:rPr lang="it-IT" dirty="0" err="1" smtClean="0"/>
              <a:t>DI</a:t>
            </a:r>
            <a:r>
              <a:rPr lang="it-IT" dirty="0" smtClean="0"/>
              <a:t> </a:t>
            </a:r>
            <a:r>
              <a:rPr lang="it-IT" dirty="0"/>
              <a:t>UN EDIFICIO, MA COME LE RICOSTRUZIONI DELL’EDIFICIO DOPO OGNI SUO CROLLO.</a:t>
            </a:r>
          </a:p>
          <a:p>
            <a:endParaRPr lang="it-IT" dirty="0"/>
          </a:p>
        </p:txBody>
      </p:sp>
      <p:sp>
        <p:nvSpPr>
          <p:cNvPr id="4" name="Freccia in giù 3"/>
          <p:cNvSpPr/>
          <p:nvPr/>
        </p:nvSpPr>
        <p:spPr>
          <a:xfrm>
            <a:off x="4499992" y="3501008"/>
            <a:ext cx="484632" cy="90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a:t>
            </a:r>
            <a:r>
              <a:rPr lang="it-IT" dirty="0" err="1" smtClean="0"/>
              <a:t>Piaget</a:t>
            </a:r>
            <a:r>
              <a:rPr lang="it-IT" dirty="0" smtClean="0"/>
              <a:t>(3)</a:t>
            </a:r>
            <a:endParaRPr lang="it-IT" dirty="0"/>
          </a:p>
        </p:txBody>
      </p:sp>
      <p:sp>
        <p:nvSpPr>
          <p:cNvPr id="3" name="Segnaposto contenuto 2"/>
          <p:cNvSpPr>
            <a:spLocks noGrp="1"/>
          </p:cNvSpPr>
          <p:nvPr>
            <p:ph idx="1"/>
          </p:nvPr>
        </p:nvSpPr>
        <p:spPr>
          <a:xfrm>
            <a:off x="304800" y="1554162"/>
            <a:ext cx="8686800" cy="5303838"/>
          </a:xfrm>
        </p:spPr>
        <p:txBody>
          <a:bodyPr>
            <a:normAutofit fontScale="47500" lnSpcReduction="20000"/>
          </a:bodyPr>
          <a:lstStyle/>
          <a:p>
            <a:pPr>
              <a:buNone/>
            </a:pPr>
            <a:r>
              <a:rPr lang="it-IT" dirty="0" smtClean="0"/>
              <a:t>1. </a:t>
            </a:r>
            <a:r>
              <a:rPr lang="it-IT" b="1" dirty="0" smtClean="0"/>
              <a:t>STADIO </a:t>
            </a:r>
            <a:r>
              <a:rPr lang="it-IT" b="1" dirty="0"/>
              <a:t>SENSO-MOTORIO</a:t>
            </a:r>
            <a:r>
              <a:rPr lang="it-IT" dirty="0"/>
              <a:t> (Prima infanzia 0-2 anni): la conoscenza è legata all’esplorazione sensoriale e motoria (percezione visiva,uditiva, tattile e </a:t>
            </a:r>
            <a:r>
              <a:rPr lang="it-IT" dirty="0" smtClean="0"/>
              <a:t>coordinamento.</a:t>
            </a:r>
            <a:endParaRPr lang="it-IT" dirty="0"/>
          </a:p>
          <a:p>
            <a:pPr>
              <a:buNone/>
            </a:pPr>
            <a:r>
              <a:rPr lang="it-IT" dirty="0"/>
              <a:t> </a:t>
            </a:r>
          </a:p>
          <a:p>
            <a:pPr>
              <a:buNone/>
            </a:pPr>
            <a:r>
              <a:rPr lang="it-IT" b="1" dirty="0" smtClean="0"/>
              <a:t>2. STADIO </a:t>
            </a:r>
            <a:r>
              <a:rPr lang="it-IT" b="1" dirty="0"/>
              <a:t>PRE-OPERATORIO</a:t>
            </a:r>
            <a:r>
              <a:rPr lang="it-IT" dirty="0"/>
              <a:t> (Seconda infanzia 2-6 anni): sviluppa la capacità di rappresentare mentalmente non solo le percezioni immediate, ma anche quelle sperimentate in precedenza, ma spesso non riesce a percorrere a ritroso e a risalire alla situazione di partenza di una determinata sequenza (IRREVERSIBILITA’ DEL PENSIERO</a:t>
            </a:r>
            <a:r>
              <a:rPr lang="it-IT" dirty="0" smtClean="0"/>
              <a:t>)</a:t>
            </a:r>
            <a:endParaRPr lang="it-IT" dirty="0"/>
          </a:p>
          <a:p>
            <a:pPr>
              <a:buNone/>
            </a:pPr>
            <a:r>
              <a:rPr lang="it-IT" dirty="0"/>
              <a:t> </a:t>
            </a:r>
          </a:p>
          <a:p>
            <a:pPr>
              <a:buNone/>
            </a:pPr>
            <a:r>
              <a:rPr lang="it-IT" dirty="0" smtClean="0"/>
              <a:t>3.  </a:t>
            </a:r>
            <a:r>
              <a:rPr lang="it-IT" b="1" dirty="0" smtClean="0"/>
              <a:t>STADIO </a:t>
            </a:r>
            <a:r>
              <a:rPr lang="it-IT" b="1" dirty="0"/>
              <a:t>OPERATORIO CONCRETO</a:t>
            </a:r>
            <a:r>
              <a:rPr lang="it-IT" dirty="0"/>
              <a:t> (6-12 anni):  il soggetto e’ in grado di operare attraverso rappresentazioni mentali sempre ancorate all’esperienza concreta, ma matura la capacità di conservare contemporaneamente più rappresentazioni mentali  e di metterle in relazioni </a:t>
            </a:r>
            <a:r>
              <a:rPr lang="it-IT" dirty="0" smtClean="0"/>
              <a:t>(REVERSIBILITÀ DEL PENSIERO).</a:t>
            </a:r>
            <a:endParaRPr lang="it-IT" dirty="0"/>
          </a:p>
          <a:p>
            <a:pPr>
              <a:buNone/>
            </a:pPr>
            <a:r>
              <a:rPr lang="it-IT" dirty="0"/>
              <a:t> </a:t>
            </a:r>
          </a:p>
          <a:p>
            <a:pPr>
              <a:buNone/>
            </a:pPr>
            <a:r>
              <a:rPr lang="it-IT" dirty="0" smtClean="0"/>
              <a:t>4. </a:t>
            </a:r>
            <a:r>
              <a:rPr lang="it-IT" b="1" dirty="0" smtClean="0"/>
              <a:t>STADIO </a:t>
            </a:r>
            <a:r>
              <a:rPr lang="it-IT" b="1" dirty="0"/>
              <a:t>OPERATORIO FORMALE</a:t>
            </a:r>
            <a:r>
              <a:rPr lang="it-IT" dirty="0"/>
              <a:t> (dai 12 anni in poi): tipico del periodo adolescenziale, in questo stadio viene sviluppata la capacità di operare mediante l’ASTRAZIONE  e la GENERALIZZAZIONE. Si è in grado di fare deduzioni anche senza avere a disposizione dati concreti dell’esperienza</a:t>
            </a:r>
            <a:r>
              <a:rPr lang="it-IT" dirty="0" smtClean="0"/>
              <a:t>.</a:t>
            </a:r>
          </a:p>
          <a:p>
            <a:pPr>
              <a:buNone/>
            </a:pPr>
            <a:endParaRPr lang="it-IT" dirty="0"/>
          </a:p>
          <a:p>
            <a:pPr>
              <a:buNone/>
            </a:pPr>
            <a:endParaRPr lang="it-IT" dirty="0" smtClean="0"/>
          </a:p>
          <a:p>
            <a:pPr>
              <a:buNone/>
            </a:pPr>
            <a:endParaRPr lang="it-IT" dirty="0" smtClean="0"/>
          </a:p>
          <a:p>
            <a:pPr>
              <a:buNone/>
            </a:pPr>
            <a:r>
              <a:rPr lang="it-IT" dirty="0" smtClean="0"/>
              <a:t>Quest’ultimo </a:t>
            </a:r>
            <a:r>
              <a:rPr lang="it-IT" dirty="0"/>
              <a:t>periodo viene considerato da </a:t>
            </a:r>
            <a:r>
              <a:rPr lang="it-IT" dirty="0" err="1"/>
              <a:t>Piaget</a:t>
            </a:r>
            <a:r>
              <a:rPr lang="it-IT" dirty="0"/>
              <a:t>  come il PUNTO </a:t>
            </a:r>
            <a:r>
              <a:rPr lang="it-IT" dirty="0" err="1"/>
              <a:t>D’ARRIVO</a:t>
            </a:r>
            <a:r>
              <a:rPr lang="it-IT" dirty="0"/>
              <a:t> DELLO SVILUPPO, grazie alla capacità acquisita di fare ipotesi sulla realtà e di sottoporle a verifica mediante criteri logici.</a:t>
            </a:r>
          </a:p>
          <a:p>
            <a:pPr>
              <a:buNone/>
            </a:pPr>
            <a:r>
              <a:rPr lang="it-IT" dirty="0"/>
              <a:t> </a:t>
            </a:r>
          </a:p>
          <a:p>
            <a:endParaRPr lang="it-IT" dirty="0"/>
          </a:p>
        </p:txBody>
      </p:sp>
      <p:sp>
        <p:nvSpPr>
          <p:cNvPr id="4" name="Freccia in giù 3"/>
          <p:cNvSpPr/>
          <p:nvPr/>
        </p:nvSpPr>
        <p:spPr>
          <a:xfrm>
            <a:off x="4572000" y="4941168"/>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a:t>
            </a:r>
            <a:r>
              <a:rPr lang="it-IT" dirty="0" err="1" smtClean="0"/>
              <a:t>Piaget</a:t>
            </a:r>
            <a:r>
              <a:rPr lang="it-IT" dirty="0" smtClean="0"/>
              <a:t>(4)</a:t>
            </a:r>
            <a:endParaRPr lang="it-IT" dirty="0"/>
          </a:p>
        </p:txBody>
      </p:sp>
      <p:sp>
        <p:nvSpPr>
          <p:cNvPr id="3" name="Segnaposto contenuto 2"/>
          <p:cNvSpPr>
            <a:spLocks noGrp="1"/>
          </p:cNvSpPr>
          <p:nvPr>
            <p:ph idx="1"/>
          </p:nvPr>
        </p:nvSpPr>
        <p:spPr/>
        <p:txBody>
          <a:bodyPr>
            <a:normAutofit fontScale="47500" lnSpcReduction="20000"/>
          </a:bodyPr>
          <a:lstStyle/>
          <a:p>
            <a:pPr algn="ctr">
              <a:buNone/>
            </a:pPr>
            <a:r>
              <a:rPr lang="it-IT" b="1" u="sng" dirty="0"/>
              <a:t>IMPLICAZIONI IN AMBITO MOTORIO DELLA TEORIA </a:t>
            </a:r>
            <a:r>
              <a:rPr lang="it-IT" b="1" u="sng" dirty="0" err="1"/>
              <a:t>DI</a:t>
            </a:r>
            <a:r>
              <a:rPr lang="it-IT" b="1" u="sng" dirty="0"/>
              <a:t> </a:t>
            </a:r>
            <a:r>
              <a:rPr lang="it-IT" b="1" u="sng" dirty="0" smtClean="0"/>
              <a:t>PIAGET</a:t>
            </a:r>
          </a:p>
          <a:p>
            <a:pPr>
              <a:buNone/>
            </a:pPr>
            <a:endParaRPr lang="it-IT" dirty="0"/>
          </a:p>
          <a:p>
            <a:pPr>
              <a:buNone/>
            </a:pPr>
            <a:r>
              <a:rPr lang="it-IT" dirty="0"/>
              <a:t>Secondo la teoria di </a:t>
            </a:r>
            <a:r>
              <a:rPr lang="it-IT" dirty="0" err="1"/>
              <a:t>Piaget</a:t>
            </a:r>
            <a:r>
              <a:rPr lang="it-IT" dirty="0"/>
              <a:t> in un ambiente di apprendimento </a:t>
            </a:r>
            <a:r>
              <a:rPr lang="it-IT" dirty="0" smtClean="0"/>
              <a:t>motorio occorre </a:t>
            </a:r>
            <a:r>
              <a:rPr lang="it-IT" dirty="0"/>
              <a:t>seguire alcune regole</a:t>
            </a:r>
            <a:r>
              <a:rPr lang="it-IT" dirty="0" smtClean="0"/>
              <a:t>:</a:t>
            </a:r>
          </a:p>
          <a:p>
            <a:pPr>
              <a:buNone/>
            </a:pPr>
            <a:endParaRPr lang="it-IT" dirty="0"/>
          </a:p>
          <a:p>
            <a:pPr lvl="0">
              <a:buNone/>
            </a:pPr>
            <a:r>
              <a:rPr lang="it-IT" b="1" dirty="0" smtClean="0"/>
              <a:t>PRESENTARE </a:t>
            </a:r>
            <a:r>
              <a:rPr lang="it-IT" b="1" dirty="0"/>
              <a:t>LE ATTIVITA’ IN MANIERA </a:t>
            </a:r>
            <a:r>
              <a:rPr lang="it-IT" b="1" dirty="0" smtClean="0"/>
              <a:t>SEQUENZIALE</a:t>
            </a:r>
          </a:p>
          <a:p>
            <a:pPr lvl="0">
              <a:buNone/>
            </a:pPr>
            <a:endParaRPr lang="it-IT" b="1" dirty="0"/>
          </a:p>
          <a:p>
            <a:r>
              <a:rPr lang="it-IT" dirty="0"/>
              <a:t>Dunque nella 1° fase (quella senso motoria)si potranno proporre </a:t>
            </a:r>
            <a:r>
              <a:rPr lang="it-IT" b="1" dirty="0"/>
              <a:t>giochi di tipo psico-sensoriale</a:t>
            </a:r>
            <a:r>
              <a:rPr lang="it-IT" dirty="0"/>
              <a:t>  che consentono al b. di immergersi , mediante i sensi, nella realtà che lo circonda. </a:t>
            </a:r>
          </a:p>
          <a:p>
            <a:r>
              <a:rPr lang="it-IT" dirty="0"/>
              <a:t>Nella 2° fase (quella </a:t>
            </a:r>
            <a:r>
              <a:rPr lang="it-IT" dirty="0" smtClean="0"/>
              <a:t> pre-operatoria</a:t>
            </a:r>
            <a:r>
              <a:rPr lang="it-IT" dirty="0"/>
              <a:t>)  si potranno proporre </a:t>
            </a:r>
            <a:r>
              <a:rPr lang="it-IT" b="1" dirty="0"/>
              <a:t>giochi </a:t>
            </a:r>
            <a:r>
              <a:rPr lang="it-IT" b="1" dirty="0" err="1"/>
              <a:t>percettivo-motori</a:t>
            </a:r>
            <a:r>
              <a:rPr lang="it-IT" b="1" dirty="0"/>
              <a:t> e simbolici</a:t>
            </a:r>
            <a:r>
              <a:rPr lang="it-IT" dirty="0"/>
              <a:t> ed il bambino potrà consolidare alcuni SCHEMI MOTORI </a:t>
            </a:r>
            <a:r>
              <a:rPr lang="it-IT" dirty="0" err="1"/>
              <a:t>DI</a:t>
            </a:r>
            <a:r>
              <a:rPr lang="it-IT" dirty="0"/>
              <a:t> BASE come camminare, correre, saltare, afferrare , lanciare, arrampicarsi e strisciare.  </a:t>
            </a:r>
          </a:p>
          <a:p>
            <a:r>
              <a:rPr lang="it-IT" dirty="0"/>
              <a:t>Solo durante nelle ultime due fasi (quella delle operazioni concrete e formali) è possibile  passare dai giochi di movimento, finalizzati alla conoscenza  e consapevolezza de Sé corporeo e alla strutturazione degli schemi motori di base,  ai </a:t>
            </a:r>
            <a:r>
              <a:rPr lang="it-IT" b="1" dirty="0"/>
              <a:t>giochi sportivi</a:t>
            </a:r>
            <a:r>
              <a:rPr lang="it-IT" dirty="0"/>
              <a:t>  , proponendo attività ludiche connotate dal rispetto di alcune regole , dunque  giochi che hanno anche un significato educativo e che aiutano i ragazzi a comunicare e a  socializzare attraverso attività individuali e di gruppo</a:t>
            </a:r>
            <a:r>
              <a:rPr lang="it-IT" dirty="0" smtClean="0"/>
              <a:t>.</a:t>
            </a:r>
          </a:p>
          <a:p>
            <a:endParaRPr lang="it-IT" dirty="0"/>
          </a:p>
          <a:p>
            <a:pPr>
              <a:buNone/>
            </a:pPr>
            <a:r>
              <a:rPr lang="it-IT" dirty="0"/>
              <a:t> </a:t>
            </a:r>
            <a:r>
              <a:rPr lang="it-IT" b="1" dirty="0" smtClean="0"/>
              <a:t>UTILIZZARE UNA METODOLOGIA </a:t>
            </a:r>
            <a:r>
              <a:rPr lang="it-IT" b="1" dirty="0" err="1" smtClean="0"/>
              <a:t>DI</a:t>
            </a:r>
            <a:r>
              <a:rPr lang="it-IT" b="1" dirty="0" smtClean="0"/>
              <a:t> INSEGNAMENTO CHE FAVORISCE L’AUTOSCOPERTA E L’APPRENDIMENTO ATTIVO, </a:t>
            </a:r>
            <a:endParaRPr lang="it-IT" dirty="0"/>
          </a:p>
          <a:p>
            <a:pPr lvl="0"/>
            <a:r>
              <a:rPr lang="it-IT" dirty="0" smtClean="0"/>
              <a:t>attraverso </a:t>
            </a:r>
            <a:r>
              <a:rPr lang="it-IT" dirty="0"/>
              <a:t>la </a:t>
            </a:r>
            <a:r>
              <a:rPr lang="it-IT" b="1" dirty="0"/>
              <a:t>manipolazione di oggetti</a:t>
            </a:r>
            <a:r>
              <a:rPr lang="it-IT" dirty="0"/>
              <a:t> e la realizzazione di </a:t>
            </a:r>
            <a:r>
              <a:rPr lang="it-IT" b="1" dirty="0"/>
              <a:t>esperienze di </a:t>
            </a:r>
            <a:r>
              <a:rPr lang="it-IT" b="1" dirty="0" err="1"/>
              <a:t>problem</a:t>
            </a:r>
            <a:r>
              <a:rPr lang="it-IT" b="1" dirty="0"/>
              <a:t> </a:t>
            </a:r>
            <a:r>
              <a:rPr lang="it-IT" b="1" dirty="0" err="1"/>
              <a:t>–solving</a:t>
            </a:r>
            <a:r>
              <a:rPr lang="it-IT" dirty="0"/>
              <a:t>, dove cioè il bambino trovi da solo soluzioni a problemi.</a:t>
            </a:r>
          </a:p>
          <a:p>
            <a:pPr>
              <a:buNone/>
            </a:pP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600" dirty="0" smtClean="0"/>
              <a:t>Modelli teorici di riferimento: J. </a:t>
            </a:r>
            <a:r>
              <a:rPr lang="it-IT" sz="3600" dirty="0" err="1" smtClean="0"/>
              <a:t>Bruner</a:t>
            </a:r>
            <a:r>
              <a:rPr lang="it-IT" sz="3600" dirty="0" smtClean="0"/>
              <a:t> (1)</a:t>
            </a:r>
            <a:endParaRPr lang="it-IT" sz="3600" dirty="0"/>
          </a:p>
        </p:txBody>
      </p:sp>
      <p:sp>
        <p:nvSpPr>
          <p:cNvPr id="3" name="Segnaposto contenuto 2"/>
          <p:cNvSpPr>
            <a:spLocks noGrp="1"/>
          </p:cNvSpPr>
          <p:nvPr>
            <p:ph idx="1"/>
          </p:nvPr>
        </p:nvSpPr>
        <p:spPr/>
        <p:txBody>
          <a:bodyPr/>
          <a:lstStyle/>
          <a:p>
            <a:r>
              <a:rPr lang="it-IT" dirty="0" err="1"/>
              <a:t>Bruner</a:t>
            </a:r>
            <a:r>
              <a:rPr lang="it-IT" dirty="0"/>
              <a:t> ha valorizzato molto gli studi di </a:t>
            </a:r>
            <a:r>
              <a:rPr lang="it-IT" dirty="0" err="1"/>
              <a:t>Piaget</a:t>
            </a:r>
            <a:r>
              <a:rPr lang="it-IT" dirty="0"/>
              <a:t> sullo sviluppo cognitivo, ma si è concentrato  soprattutto sui processi di APPRENDIMENTO.</a:t>
            </a:r>
          </a:p>
          <a:p>
            <a:r>
              <a:rPr lang="it-IT" dirty="0"/>
              <a:t>Secondo </a:t>
            </a:r>
            <a:r>
              <a:rPr lang="it-IT" dirty="0" err="1"/>
              <a:t>Bruner</a:t>
            </a:r>
            <a:r>
              <a:rPr lang="it-IT" dirty="0"/>
              <a:t> si può insegnare tutto a tutti, basta presentare le conoscenze con un tipo di comunicazione psicologicamente adeguata all’età del bambino che abbiamo di fronte.</a:t>
            </a:r>
          </a:p>
          <a:p>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J. </a:t>
            </a:r>
            <a:r>
              <a:rPr lang="it-IT" dirty="0" err="1" smtClean="0"/>
              <a:t>Bruner</a:t>
            </a:r>
            <a:r>
              <a:rPr lang="it-IT" dirty="0" smtClean="0"/>
              <a:t> (2)</a:t>
            </a:r>
            <a:endParaRPr lang="it-IT" dirty="0"/>
          </a:p>
        </p:txBody>
      </p:sp>
      <p:sp>
        <p:nvSpPr>
          <p:cNvPr id="3" name="Segnaposto contenuto 2"/>
          <p:cNvSpPr>
            <a:spLocks noGrp="1"/>
          </p:cNvSpPr>
          <p:nvPr>
            <p:ph idx="1"/>
          </p:nvPr>
        </p:nvSpPr>
        <p:spPr/>
        <p:txBody>
          <a:bodyPr>
            <a:normAutofit fontScale="25000" lnSpcReduction="20000"/>
          </a:bodyPr>
          <a:lstStyle/>
          <a:p>
            <a:pPr>
              <a:buNone/>
            </a:pPr>
            <a:r>
              <a:rPr lang="it-IT" sz="5600" dirty="0"/>
              <a:t>Egli individua, per lo sviluppo dell’intelligenza, tre diverse sistemi di rappresentazioni che corrisponderebbero ad altrettante modalità di apprendimento della nostra mente</a:t>
            </a:r>
            <a:r>
              <a:rPr lang="it-IT" sz="5600" dirty="0" smtClean="0"/>
              <a:t>:</a:t>
            </a:r>
          </a:p>
          <a:p>
            <a:pPr>
              <a:lnSpc>
                <a:spcPct val="220000"/>
              </a:lnSpc>
              <a:buNone/>
            </a:pPr>
            <a:endParaRPr lang="it-IT" sz="5600" dirty="0"/>
          </a:p>
          <a:p>
            <a:pPr>
              <a:lnSpc>
                <a:spcPct val="220000"/>
              </a:lnSpc>
            </a:pPr>
            <a:r>
              <a:rPr lang="it-IT" sz="5600" dirty="0"/>
              <a:t>1.</a:t>
            </a:r>
            <a:r>
              <a:rPr lang="it-IT" sz="5600" b="1" dirty="0"/>
              <a:t> IL SISTEMA ATTIVO </a:t>
            </a:r>
            <a:r>
              <a:rPr lang="it-IT" sz="5600" b="1" dirty="0" err="1"/>
              <a:t>DI</a:t>
            </a:r>
            <a:r>
              <a:rPr lang="it-IT" sz="5600" b="1" dirty="0"/>
              <a:t> RAPPRESENTAZIONE</a:t>
            </a:r>
            <a:r>
              <a:rPr lang="it-IT" sz="5600" dirty="0"/>
              <a:t>: in cui il soggetto apprende in base all’esperienza diretta sulle cose e sulla realtà; si tratta attraverso l’AZIONE di tradurre l’esperienza in un modello mentale (SI IMPARA FACENDO)</a:t>
            </a:r>
          </a:p>
          <a:p>
            <a:pPr>
              <a:lnSpc>
                <a:spcPct val="220000"/>
              </a:lnSpc>
            </a:pPr>
            <a:r>
              <a:rPr lang="it-IT" sz="5600" dirty="0"/>
              <a:t>2. </a:t>
            </a:r>
            <a:r>
              <a:rPr lang="it-IT" sz="5600" b="1" dirty="0"/>
              <a:t>IL SISTEMA ICONICO </a:t>
            </a:r>
            <a:r>
              <a:rPr lang="it-IT" sz="5600" b="1" dirty="0" err="1"/>
              <a:t>DI</a:t>
            </a:r>
            <a:r>
              <a:rPr lang="it-IT" sz="5600" b="1" dirty="0"/>
              <a:t> RAPPRESENTAZIONE</a:t>
            </a:r>
            <a:r>
              <a:rPr lang="it-IT" sz="5600" dirty="0"/>
              <a:t>: in cui la conoscenza è legata alla percezione uditiva e visiva; si apprende “VEDENDO FARE”, OSSERVANDO, IMITANDO l’azione che un’latra persona compie.</a:t>
            </a:r>
          </a:p>
          <a:p>
            <a:pPr>
              <a:lnSpc>
                <a:spcPct val="220000"/>
              </a:lnSpc>
            </a:pPr>
            <a:r>
              <a:rPr lang="it-IT" sz="5600" dirty="0"/>
              <a:t>3. </a:t>
            </a:r>
            <a:r>
              <a:rPr lang="it-IT" sz="5600" b="1" dirty="0"/>
              <a:t>IL SISTEMA SIMBOLICO </a:t>
            </a:r>
            <a:r>
              <a:rPr lang="it-IT" sz="5600" b="1" dirty="0" err="1"/>
              <a:t>DI</a:t>
            </a:r>
            <a:r>
              <a:rPr lang="it-IT" sz="5600" b="1" dirty="0"/>
              <a:t> RAPPRESENTAZIONE</a:t>
            </a:r>
            <a:r>
              <a:rPr lang="it-IT" sz="5600" dirty="0"/>
              <a:t>: in cui la conoscenza è mediata da simboli (scrittura, formule matematiche, note musicale). Il bambino, per esempio,  attraverso il linguaggio usa il concetto, per cui non ha bisogno di vedere l’oggetto per parlarne perché l’ha già elaborato nella sua mente.</a:t>
            </a:r>
          </a:p>
          <a:p>
            <a:pPr>
              <a:lnSpc>
                <a:spcPct val="220000"/>
              </a:lnSpc>
            </a:pPr>
            <a:r>
              <a:rPr lang="it-IT" dirty="0"/>
              <a:t> </a:t>
            </a:r>
          </a:p>
          <a:p>
            <a:pPr>
              <a:lnSpc>
                <a:spcPct val="220000"/>
              </a:lnSpc>
            </a:pP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J. </a:t>
            </a:r>
            <a:r>
              <a:rPr lang="it-IT" dirty="0" err="1" smtClean="0"/>
              <a:t>Bruner</a:t>
            </a:r>
            <a:r>
              <a:rPr lang="it-IT" dirty="0" smtClean="0"/>
              <a:t> (3)</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A differenza di </a:t>
            </a:r>
            <a:r>
              <a:rPr lang="it-IT" dirty="0" err="1" smtClean="0"/>
              <a:t>Piaget</a:t>
            </a:r>
            <a:r>
              <a:rPr lang="it-IT" dirty="0" smtClean="0"/>
              <a:t>, </a:t>
            </a:r>
            <a:r>
              <a:rPr lang="it-IT" dirty="0" err="1" smtClean="0"/>
              <a:t>Bruner</a:t>
            </a:r>
            <a:r>
              <a:rPr lang="it-IT" dirty="0" smtClean="0"/>
              <a:t> non ripropone una relazione gerarchica tra i 3 tipi di rappresentazione, in cui la più complessa ingloba e supera la precedente, che viene così abbandonata: egli ipotizza che tali forme possano essere compresenti nei diversi momenti della vita del bambino e dell’adulto (per esempio si può imparare a fare una cosa PROVANDO E RIPROVANDO/ OSSERVANDO UN ALTRO FARLA/ LEGGENDO UN LIBRO CHE SPIEGA COME FARE)</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J. </a:t>
            </a:r>
            <a:r>
              <a:rPr lang="it-IT" dirty="0" err="1" smtClean="0"/>
              <a:t>Bruner</a:t>
            </a:r>
            <a:r>
              <a:rPr lang="it-IT" dirty="0" smtClean="0"/>
              <a:t> -4</a:t>
            </a:r>
            <a:endParaRPr lang="it-IT" dirty="0"/>
          </a:p>
        </p:txBody>
      </p:sp>
      <p:sp>
        <p:nvSpPr>
          <p:cNvPr id="3" name="Segnaposto contenuto 2"/>
          <p:cNvSpPr>
            <a:spLocks noGrp="1"/>
          </p:cNvSpPr>
          <p:nvPr>
            <p:ph idx="1"/>
          </p:nvPr>
        </p:nvSpPr>
        <p:spPr>
          <a:xfrm>
            <a:off x="304800" y="1268760"/>
            <a:ext cx="8686800" cy="4811365"/>
          </a:xfrm>
        </p:spPr>
        <p:txBody>
          <a:bodyPr>
            <a:normAutofit fontScale="70000" lnSpcReduction="20000"/>
          </a:bodyPr>
          <a:lstStyle/>
          <a:p>
            <a:pPr>
              <a:buNone/>
            </a:pPr>
            <a:r>
              <a:rPr lang="it-IT" dirty="0" smtClean="0"/>
              <a:t>Secondo </a:t>
            </a:r>
            <a:r>
              <a:rPr lang="it-IT" dirty="0" err="1" smtClean="0"/>
              <a:t>Bruner</a:t>
            </a:r>
            <a:r>
              <a:rPr lang="it-IT" dirty="0" smtClean="0"/>
              <a:t> l’individuo deve amplificare le proprie CAPACITA’ COGNITIVE attraverso l’ESPERIENZA CORPOREO-CHINESTETICA.</a:t>
            </a:r>
          </a:p>
          <a:p>
            <a:r>
              <a:rPr lang="it-IT" dirty="0" smtClean="0"/>
              <a:t>La scuola ha il compito di insegnare a costruire la conoscenza attraverso linguaggi alternativi , come quello della COMUNICAZIONE NON VERBALE A CARATTERE MOTORIO.</a:t>
            </a:r>
          </a:p>
          <a:p>
            <a:r>
              <a:rPr lang="it-IT" dirty="0" smtClean="0"/>
              <a:t>Deve, perciò, favorire pertanto l’esperienza del fare, dell’agire e del comunicare  </a:t>
            </a:r>
            <a:r>
              <a:rPr lang="it-IT" dirty="0" err="1" smtClean="0"/>
              <a:t>corporeamente</a:t>
            </a:r>
            <a:r>
              <a:rPr lang="it-IT" dirty="0" smtClean="0"/>
              <a:t> .</a:t>
            </a:r>
          </a:p>
          <a:p>
            <a:r>
              <a:rPr lang="it-IT" dirty="0" smtClean="0"/>
              <a:t>La didattica del movimento, dunque, non è intesa solo come sviluppo di abilità e capacità motorie, ma richiede, secondo </a:t>
            </a:r>
            <a:r>
              <a:rPr lang="it-IT" dirty="0" err="1" smtClean="0"/>
              <a:t>Bruner</a:t>
            </a:r>
            <a:r>
              <a:rPr lang="it-IT" dirty="0" smtClean="0"/>
              <a:t>, il passaggio dalla </a:t>
            </a:r>
          </a:p>
          <a:p>
            <a:pPr>
              <a:buNone/>
            </a:pPr>
            <a:endParaRPr lang="it-IT" dirty="0" smtClean="0"/>
          </a:p>
          <a:p>
            <a:pPr>
              <a:buNone/>
            </a:pPr>
            <a:r>
              <a:rPr lang="it-IT" dirty="0" smtClean="0"/>
              <a:t>EDUCAZIONE DEL CORPO	                            </a:t>
            </a:r>
          </a:p>
          <a:p>
            <a:endParaRPr lang="it-IT" dirty="0" smtClean="0"/>
          </a:p>
          <a:p>
            <a:pPr>
              <a:buNone/>
            </a:pPr>
            <a:r>
              <a:rPr lang="it-IT" dirty="0" smtClean="0"/>
              <a:t> EDUCAZIONE ATTRAVERSO IL CORPO ®</a:t>
            </a:r>
          </a:p>
          <a:p>
            <a:r>
              <a:rPr lang="it-IT" dirty="0" smtClean="0"/>
              <a:t> </a:t>
            </a:r>
          </a:p>
          <a:p>
            <a:pPr>
              <a:buNone/>
            </a:pPr>
            <a:endParaRPr lang="it-IT" dirty="0"/>
          </a:p>
        </p:txBody>
      </p:sp>
      <p:sp>
        <p:nvSpPr>
          <p:cNvPr id="4" name="Freccia circolare a sinistra 3"/>
          <p:cNvSpPr/>
          <p:nvPr/>
        </p:nvSpPr>
        <p:spPr>
          <a:xfrm>
            <a:off x="5364088" y="4653136"/>
            <a:ext cx="432048" cy="93610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H. Gardner -1</a:t>
            </a:r>
            <a:endParaRPr lang="it-IT" dirty="0"/>
          </a:p>
        </p:txBody>
      </p:sp>
      <p:sp>
        <p:nvSpPr>
          <p:cNvPr id="3" name="Segnaposto contenuto 2"/>
          <p:cNvSpPr>
            <a:spLocks noGrp="1"/>
          </p:cNvSpPr>
          <p:nvPr>
            <p:ph idx="1"/>
          </p:nvPr>
        </p:nvSpPr>
        <p:spPr/>
        <p:txBody>
          <a:bodyPr>
            <a:normAutofit lnSpcReduction="10000"/>
          </a:bodyPr>
          <a:lstStyle/>
          <a:p>
            <a:r>
              <a:rPr lang="it-IT" dirty="0" smtClean="0"/>
              <a:t>Gardner, rifiutando la concezione dell’intelligenza caratterizzata da un QI (quoziente intellettivo) da MISURARE  mediante test psicometrici propone la seguente definizione:</a:t>
            </a:r>
          </a:p>
          <a:p>
            <a:r>
              <a:rPr lang="it-IT" b="1" dirty="0" smtClean="0"/>
              <a:t>L’INTELLIGENZA E’ LA CAPACITA’ </a:t>
            </a:r>
            <a:r>
              <a:rPr lang="it-IT" b="1" dirty="0" err="1" smtClean="0"/>
              <a:t>DI</a:t>
            </a:r>
            <a:r>
              <a:rPr lang="it-IT" b="1" dirty="0" smtClean="0"/>
              <a:t> RISOLVERE I PROBLEMI  O </a:t>
            </a:r>
            <a:r>
              <a:rPr lang="it-IT" b="1" dirty="0" err="1" smtClean="0"/>
              <a:t>DI</a:t>
            </a:r>
            <a:r>
              <a:rPr lang="it-IT" b="1" dirty="0" smtClean="0"/>
              <a:t> CREARE PRODOTTI CHE ABBIANO UN VALORE RICONOSCIUTO IN UNO O PIU’ AMBIENTI CULTURALI DIVERSI.</a:t>
            </a:r>
            <a:endParaRPr lang="it-IT" dirty="0" smtClean="0"/>
          </a:p>
          <a:p>
            <a:pPr>
              <a:buNone/>
            </a:pP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H. Gardner -2</a:t>
            </a:r>
            <a:endParaRPr lang="it-IT" dirty="0"/>
          </a:p>
        </p:txBody>
      </p:sp>
      <p:sp>
        <p:nvSpPr>
          <p:cNvPr id="3" name="Segnaposto contenuto 2"/>
          <p:cNvSpPr>
            <a:spLocks noGrp="1"/>
          </p:cNvSpPr>
          <p:nvPr>
            <p:ph idx="1"/>
          </p:nvPr>
        </p:nvSpPr>
        <p:spPr/>
        <p:txBody>
          <a:bodyPr>
            <a:normAutofit fontScale="62500" lnSpcReduction="20000"/>
          </a:bodyPr>
          <a:lstStyle/>
          <a:p>
            <a:pPr>
              <a:buNone/>
            </a:pPr>
            <a:r>
              <a:rPr lang="it-IT" dirty="0" smtClean="0"/>
              <a:t>Per Gardner l’intelligenza  è una struttura articolata in una “</a:t>
            </a:r>
            <a:r>
              <a:rPr lang="it-IT" dirty="0" err="1" smtClean="0"/>
              <a:t>pluralita’</a:t>
            </a:r>
            <a:r>
              <a:rPr lang="it-IT" dirty="0" smtClean="0"/>
              <a:t> di </a:t>
            </a:r>
            <a:r>
              <a:rPr lang="it-IT" i="1" dirty="0" smtClean="0"/>
              <a:t>“</a:t>
            </a:r>
            <a:r>
              <a:rPr lang="it-IT" i="1" dirty="0" err="1" smtClean="0"/>
              <a:t>formae</a:t>
            </a:r>
            <a:r>
              <a:rPr lang="it-IT" i="1" dirty="0" smtClean="0"/>
              <a:t> mentis”</a:t>
            </a:r>
            <a:r>
              <a:rPr lang="it-IT" dirty="0" smtClean="0"/>
              <a:t> (cioè “</a:t>
            </a:r>
            <a:r>
              <a:rPr lang="it-IT" i="1" dirty="0" smtClean="0"/>
              <a:t>forme intellettive</a:t>
            </a:r>
            <a:r>
              <a:rPr lang="it-IT" dirty="0" smtClean="0"/>
              <a:t>”), ciascuna delle quali caratterizzata da specifiche abilità per la soluzione di determinati problemi.</a:t>
            </a:r>
          </a:p>
          <a:p>
            <a:pPr>
              <a:buNone/>
            </a:pPr>
            <a:endParaRPr lang="it-IT" dirty="0" smtClean="0"/>
          </a:p>
          <a:p>
            <a:pPr>
              <a:buNone/>
            </a:pPr>
            <a:r>
              <a:rPr lang="it-IT" dirty="0" smtClean="0"/>
              <a:t>Gardner ha proposto 9 differenti intelligenze, cioè 9 diversi modi di conoscere il mondo:</a:t>
            </a:r>
          </a:p>
          <a:p>
            <a:pPr lvl="0"/>
            <a:r>
              <a:rPr lang="it-IT" dirty="0" smtClean="0"/>
              <a:t>Linguistica</a:t>
            </a:r>
          </a:p>
          <a:p>
            <a:pPr lvl="0"/>
            <a:r>
              <a:rPr lang="it-IT" dirty="0" err="1" smtClean="0"/>
              <a:t>Logico-matematica</a:t>
            </a:r>
            <a:endParaRPr lang="it-IT" dirty="0" smtClean="0"/>
          </a:p>
          <a:p>
            <a:pPr lvl="0"/>
            <a:r>
              <a:rPr lang="it-IT" dirty="0" smtClean="0"/>
              <a:t>Spaziale</a:t>
            </a:r>
          </a:p>
          <a:p>
            <a:pPr lvl="0"/>
            <a:r>
              <a:rPr lang="it-IT" dirty="0" smtClean="0"/>
              <a:t>Musicale</a:t>
            </a:r>
          </a:p>
          <a:p>
            <a:pPr lvl="0"/>
            <a:r>
              <a:rPr lang="it-IT" b="1" dirty="0" smtClean="0"/>
              <a:t>Corporeo </a:t>
            </a:r>
            <a:r>
              <a:rPr lang="it-IT" b="1" dirty="0" err="1" smtClean="0"/>
              <a:t>–cinestetica</a:t>
            </a:r>
            <a:endParaRPr lang="it-IT" dirty="0" smtClean="0"/>
          </a:p>
          <a:p>
            <a:pPr lvl="0"/>
            <a:r>
              <a:rPr lang="it-IT" dirty="0" smtClean="0"/>
              <a:t>Interpersonale </a:t>
            </a:r>
          </a:p>
          <a:p>
            <a:pPr lvl="0"/>
            <a:r>
              <a:rPr lang="it-IT" dirty="0" err="1" smtClean="0"/>
              <a:t>Intrapersonale</a:t>
            </a:r>
            <a:endParaRPr lang="it-IT" dirty="0" smtClean="0"/>
          </a:p>
          <a:p>
            <a:pPr lvl="0"/>
            <a:r>
              <a:rPr lang="it-IT" dirty="0" smtClean="0"/>
              <a:t>Naturalistica</a:t>
            </a:r>
          </a:p>
          <a:p>
            <a:pPr lvl="0"/>
            <a:r>
              <a:rPr lang="it-IT" dirty="0" smtClean="0"/>
              <a:t>Esistenziale </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H. Gardner -3</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Ciascuna di queste </a:t>
            </a:r>
            <a:r>
              <a:rPr lang="it-IT" i="1" dirty="0" smtClean="0"/>
              <a:t>“</a:t>
            </a:r>
            <a:r>
              <a:rPr lang="it-IT" i="1" dirty="0" err="1" smtClean="0"/>
              <a:t>formae</a:t>
            </a:r>
            <a:r>
              <a:rPr lang="it-IT" i="1" dirty="0" smtClean="0"/>
              <a:t> mentis”</a:t>
            </a:r>
            <a:r>
              <a:rPr lang="it-IT" dirty="0" smtClean="0"/>
              <a:t> opera in maniera INDIPENDENTE dalle altre e ha modo di strutturarsi ed emergere solo a contatto con determinati sistemi </a:t>
            </a:r>
            <a:r>
              <a:rPr lang="it-IT" dirty="0" err="1" smtClean="0"/>
              <a:t>simbolico-culturali</a:t>
            </a:r>
            <a:r>
              <a:rPr lang="it-IT" dirty="0" smtClean="0"/>
              <a:t>.</a:t>
            </a:r>
          </a:p>
          <a:p>
            <a:r>
              <a:rPr lang="it-IT" dirty="0" smtClean="0"/>
              <a:t>Secondo Gardner la scuola non deve soltanto enfatizzare  le abilità linguistiche e logico-matematiche, come avviene di solito.</a:t>
            </a:r>
          </a:p>
          <a:p>
            <a:r>
              <a:rPr lang="it-IT" dirty="0" smtClean="0"/>
              <a:t>La scuola ha il compito di riconoscere e valorizzare i diversi tipi di intelligenza e di offrire agli studenti approcci diversi e sussidi (materiali) che implicano l’utilizzo delle diverse intelligenze.</a:t>
            </a:r>
          </a:p>
          <a:p>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Modelli teorici di riferimento: H. Gardner -4</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b="1" u="sng" dirty="0" smtClean="0"/>
              <a:t>IMPLICAZIONI IN AMBITO MOTORIO DELLA TEORIA </a:t>
            </a:r>
            <a:r>
              <a:rPr lang="it-IT" b="1" u="sng" dirty="0" err="1" smtClean="0"/>
              <a:t>DI</a:t>
            </a:r>
            <a:r>
              <a:rPr lang="it-IT" b="1" u="sng" dirty="0" smtClean="0"/>
              <a:t> GARDNER</a:t>
            </a:r>
            <a:endParaRPr lang="it-IT" dirty="0" smtClean="0"/>
          </a:p>
          <a:p>
            <a:r>
              <a:rPr lang="it-IT" dirty="0" smtClean="0"/>
              <a:t>Gardner identifica il corpo e il movimento come DIMENSIONI INTELLIGENTI DELL’INDIVIDUO.</a:t>
            </a:r>
          </a:p>
          <a:p>
            <a:r>
              <a:rPr lang="it-IT" dirty="0" smtClean="0"/>
              <a:t>Pertanto si può imparare non solo attraverso il linguaggio verbale, quello logico-matematico, quello musicale ecc., ma anche attraverso le prestazioni </a:t>
            </a:r>
            <a:r>
              <a:rPr lang="it-IT" dirty="0" err="1" smtClean="0"/>
              <a:t>cinestetiche</a:t>
            </a:r>
            <a:r>
              <a:rPr lang="it-IT" dirty="0" smtClean="0"/>
              <a:t>.</a:t>
            </a:r>
          </a:p>
          <a:p>
            <a:r>
              <a:rPr lang="it-IT" dirty="0" smtClean="0"/>
              <a:t>La  dimensione </a:t>
            </a:r>
            <a:r>
              <a:rPr lang="it-IT" dirty="0" err="1" smtClean="0"/>
              <a:t>corporeo-chinestetica</a:t>
            </a:r>
            <a:r>
              <a:rPr lang="it-IT" dirty="0" smtClean="0"/>
              <a:t> permette di conoscere con il corpo, mediante il corpo.</a:t>
            </a:r>
          </a:p>
          <a:p>
            <a:pPr>
              <a:buNone/>
            </a:pP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Percorso </a:t>
            </a:r>
            <a:r>
              <a:rPr lang="it-IT" dirty="0" err="1" smtClean="0"/>
              <a:t>laboratoriale</a:t>
            </a:r>
            <a:endParaRPr lang="it-IT" dirty="0"/>
          </a:p>
        </p:txBody>
      </p:sp>
      <p:sp>
        <p:nvSpPr>
          <p:cNvPr id="3" name="Segnaposto contenuto 2"/>
          <p:cNvSpPr>
            <a:spLocks noGrp="1"/>
          </p:cNvSpPr>
          <p:nvPr>
            <p:ph idx="1"/>
          </p:nvPr>
        </p:nvSpPr>
        <p:spPr/>
        <p:txBody>
          <a:bodyPr/>
          <a:lstStyle/>
          <a:p>
            <a:pPr algn="ctr">
              <a:buNone/>
            </a:pPr>
            <a:r>
              <a:rPr lang="it-IT" dirty="0" smtClean="0"/>
              <a:t>“ALLA CONQUISTA DEL RITMO!”</a:t>
            </a:r>
          </a:p>
          <a:p>
            <a:pPr algn="ctr">
              <a:buNone/>
            </a:pPr>
            <a:endParaRPr lang="it-IT" dirty="0" smtClean="0"/>
          </a:p>
          <a:p>
            <a:pPr>
              <a:buNone/>
            </a:pPr>
            <a:r>
              <a:rPr lang="it-IT" dirty="0" smtClean="0"/>
              <a:t>Fase 1.</a:t>
            </a:r>
          </a:p>
          <a:p>
            <a:pPr>
              <a:buNone/>
            </a:pPr>
            <a:r>
              <a:rPr lang="it-IT" dirty="0" smtClean="0"/>
              <a:t>Definizione </a:t>
            </a:r>
            <a:r>
              <a:rPr lang="it-IT" dirty="0" smtClean="0"/>
              <a:t>di RITMO</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COSA è IL RITMO?</a:t>
            </a:r>
            <a:endParaRPr lang="it-IT" dirty="0"/>
          </a:p>
        </p:txBody>
      </p:sp>
      <p:sp>
        <p:nvSpPr>
          <p:cNvPr id="3" name="Segnaposto contenuto 2"/>
          <p:cNvSpPr>
            <a:spLocks noGrp="1"/>
          </p:cNvSpPr>
          <p:nvPr>
            <p:ph idx="1"/>
          </p:nvPr>
        </p:nvSpPr>
        <p:spPr/>
        <p:txBody>
          <a:bodyPr/>
          <a:lstStyle/>
          <a:p>
            <a:pPr algn="ctr">
              <a:buNone/>
            </a:pPr>
            <a:endParaRPr lang="it-IT" b="1" dirty="0" smtClean="0"/>
          </a:p>
          <a:p>
            <a:pPr algn="ctr">
              <a:buNone/>
            </a:pPr>
            <a:r>
              <a:rPr lang="it-IT" b="1" dirty="0" smtClean="0"/>
              <a:t>IL RITMO NON E’ UN FENOMENO RICONOSCIBILE E RINTRACCIABILE SOLO NELLA MUSICA E NEL MOVIMENTO, MA IN TUTTE LE INFINITE MANIFESTAZIONI DELL’ESISTENTE (A PARTIRE DALLA SUDDIVISIONE CELLULARE PER ARRIVARE AI CICLI COSMICI)</a:t>
            </a:r>
            <a:endParaRPr lang="it-IT"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Una possibile classificazione dei ritmi</a:t>
            </a:r>
            <a:endParaRPr lang="it-IT" dirty="0"/>
          </a:p>
        </p:txBody>
      </p:sp>
      <p:sp>
        <p:nvSpPr>
          <p:cNvPr id="3" name="Segnaposto contenuto 2"/>
          <p:cNvSpPr>
            <a:spLocks noGrp="1"/>
          </p:cNvSpPr>
          <p:nvPr>
            <p:ph idx="1"/>
          </p:nvPr>
        </p:nvSpPr>
        <p:spPr/>
        <p:txBody>
          <a:bodyPr>
            <a:normAutofit fontScale="85000" lnSpcReduction="10000"/>
          </a:bodyPr>
          <a:lstStyle/>
          <a:p>
            <a:pPr>
              <a:buNone/>
            </a:pPr>
            <a:r>
              <a:rPr lang="it-IT" dirty="0" smtClean="0"/>
              <a:t>Se vogliamo individuare  e schematizzare la presenza del ritmo in tutto ciò che accade , possiamo tentare una classificazione di questo tipo:</a:t>
            </a:r>
          </a:p>
          <a:p>
            <a:pPr marL="514350" indent="-514350">
              <a:buFont typeface="+mj-lt"/>
              <a:buAutoNum type="arabicPeriod"/>
            </a:pPr>
            <a:r>
              <a:rPr lang="it-IT" dirty="0" smtClean="0"/>
              <a:t>Il ritmo nei fenomeni vitali (animali, vegetali, umani);</a:t>
            </a:r>
          </a:p>
          <a:p>
            <a:pPr marL="514350" indent="-514350">
              <a:buFont typeface="+mj-lt"/>
              <a:buAutoNum type="arabicPeriod"/>
            </a:pPr>
            <a:r>
              <a:rPr lang="it-IT" dirty="0" smtClean="0"/>
              <a:t>Il ritmo nei linguaggi (verbale, musicale, motorio, figurativo, ecc);</a:t>
            </a:r>
          </a:p>
          <a:p>
            <a:pPr marL="514350" indent="-514350">
              <a:buFont typeface="+mj-lt"/>
              <a:buAutoNum type="arabicPeriod"/>
            </a:pPr>
            <a:r>
              <a:rPr lang="it-IT" dirty="0" smtClean="0"/>
              <a:t>Nel comportamento (umano, animale e vegetale);</a:t>
            </a:r>
          </a:p>
          <a:p>
            <a:pPr marL="514350" indent="-514350">
              <a:buFont typeface="+mj-lt"/>
              <a:buAutoNum type="arabicPeriod"/>
            </a:pPr>
            <a:r>
              <a:rPr lang="it-IT" dirty="0" smtClean="0"/>
              <a:t>Negli apprendimenti;</a:t>
            </a:r>
          </a:p>
          <a:p>
            <a:pPr marL="514350" indent="-514350">
              <a:buFont typeface="+mj-lt"/>
              <a:buAutoNum type="arabicPeriod"/>
            </a:pPr>
            <a:r>
              <a:rPr lang="it-IT" dirty="0" smtClean="0"/>
              <a:t>Nelle cose (per </a:t>
            </a:r>
            <a:r>
              <a:rPr lang="it-IT" dirty="0" err="1" smtClean="0"/>
              <a:t>es.le</a:t>
            </a:r>
            <a:r>
              <a:rPr lang="it-IT" dirty="0" smtClean="0"/>
              <a:t> macchine);</a:t>
            </a:r>
          </a:p>
          <a:p>
            <a:pPr marL="514350" indent="-514350">
              <a:buFont typeface="+mj-lt"/>
              <a:buAutoNum type="arabicPeriod"/>
            </a:pPr>
            <a:r>
              <a:rPr lang="it-IT" dirty="0" smtClean="0"/>
              <a:t>Negli eventi cosmici</a:t>
            </a:r>
          </a:p>
          <a:p>
            <a:pPr marL="514350" indent="-514350">
              <a:buFont typeface="+mj-lt"/>
              <a:buAutoNum type="arabicPeriod"/>
            </a:pP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gruppi ritmici</a:t>
            </a:r>
            <a:endParaRPr lang="it-IT" dirty="0"/>
          </a:p>
        </p:txBody>
      </p:sp>
      <p:sp>
        <p:nvSpPr>
          <p:cNvPr id="3" name="Segnaposto contenuto 2"/>
          <p:cNvSpPr>
            <a:spLocks noGrp="1"/>
          </p:cNvSpPr>
          <p:nvPr>
            <p:ph idx="1"/>
          </p:nvPr>
        </p:nvSpPr>
        <p:spPr/>
        <p:txBody>
          <a:bodyPr>
            <a:normAutofit fontScale="70000" lnSpcReduction="20000"/>
          </a:bodyPr>
          <a:lstStyle/>
          <a:p>
            <a:pPr>
              <a:buNone/>
            </a:pPr>
            <a:r>
              <a:rPr lang="it-IT" dirty="0" smtClean="0"/>
              <a:t>Secondo la scansione sequenziale si dividono i ritmi in 3 gruppi generali:</a:t>
            </a:r>
          </a:p>
          <a:p>
            <a:r>
              <a:rPr lang="it-IT" b="1" dirty="0" smtClean="0"/>
              <a:t>RITMI REGOLARI: </a:t>
            </a:r>
            <a:r>
              <a:rPr lang="it-IT" dirty="0" smtClean="0"/>
              <a:t>si caratterizzano per la ripetitività degli eventi </a:t>
            </a:r>
          </a:p>
          <a:p>
            <a:pPr>
              <a:buNone/>
            </a:pPr>
            <a:r>
              <a:rPr lang="it-IT" b="1" dirty="0" smtClean="0"/>
              <a:t>Esempio: +  +  +  +  +  +  +  +  +  +  +  +  +  +  +  </a:t>
            </a:r>
          </a:p>
          <a:p>
            <a:pPr>
              <a:buNone/>
            </a:pPr>
            <a:endParaRPr lang="it-IT" b="1" dirty="0" smtClean="0"/>
          </a:p>
          <a:p>
            <a:r>
              <a:rPr lang="it-IT" b="1" dirty="0" smtClean="0"/>
              <a:t>RITMI PERIODICI</a:t>
            </a:r>
            <a:r>
              <a:rPr lang="it-IT" dirty="0" smtClean="0"/>
              <a:t>: si caratterizzano per la periodicità con cui gli eventi si verificano gli eventi </a:t>
            </a:r>
          </a:p>
          <a:p>
            <a:pPr>
              <a:buNone/>
            </a:pPr>
            <a:r>
              <a:rPr lang="it-IT" b="1" dirty="0" smtClean="0"/>
              <a:t>Esempio: +  +     + /   +  +     + / +  +    + /  +  +     +  </a:t>
            </a:r>
          </a:p>
          <a:p>
            <a:pPr>
              <a:buNone/>
            </a:pPr>
            <a:r>
              <a:rPr lang="it-IT" b="1" dirty="0" smtClean="0"/>
              <a:t> </a:t>
            </a:r>
            <a:endParaRPr lang="it-IT" dirty="0" smtClean="0"/>
          </a:p>
          <a:p>
            <a:r>
              <a:rPr lang="it-IT" b="1" dirty="0" smtClean="0"/>
              <a:t>RITMI IRREGOLARI</a:t>
            </a:r>
            <a:r>
              <a:rPr lang="it-IT" dirty="0" smtClean="0"/>
              <a:t>: si caratterizzano per la totale imprevedibilità degli eventi</a:t>
            </a:r>
          </a:p>
          <a:p>
            <a:endParaRPr lang="it-IT" dirty="0" smtClean="0"/>
          </a:p>
          <a:p>
            <a:r>
              <a:rPr lang="it-IT" b="1" dirty="0" smtClean="0"/>
              <a:t>Esempio: + + /   +  +  + / +  /  +  +     +,   </a:t>
            </a:r>
          </a:p>
          <a:p>
            <a:endParaRPr lang="it-I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rra">
  <a:themeElements>
    <a:clrScheme name="Terr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err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339</TotalTime>
  <Words>2630</Words>
  <Application>Microsoft Office PowerPoint</Application>
  <PresentationFormat>Presentazione su schermo (4:3)</PresentationFormat>
  <Paragraphs>214</Paragraphs>
  <Slides>33</Slides>
  <Notes>1</Notes>
  <HiddenSlides>0</HiddenSlides>
  <MMClips>0</MMClips>
  <ScaleCrop>false</ScaleCrop>
  <HeadingPairs>
    <vt:vector size="4" baseType="variant">
      <vt:variant>
        <vt:lpstr>Tema</vt:lpstr>
      </vt:variant>
      <vt:variant>
        <vt:i4>1</vt:i4>
      </vt:variant>
      <vt:variant>
        <vt:lpstr>Titoli diapositive</vt:lpstr>
      </vt:variant>
      <vt:variant>
        <vt:i4>33</vt:i4>
      </vt:variant>
    </vt:vector>
  </HeadingPairs>
  <TitlesOfParts>
    <vt:vector size="34" baseType="lpstr">
      <vt:lpstr>Terra</vt:lpstr>
      <vt:lpstr>UNIVERSITA’ DEGLI STUDI DI MACERATA  Corso Abilitante Speciale A.A. 2013-2014</vt:lpstr>
      <vt:lpstr>IL VALORE EDUCATIVO-DIDATTICO DEL CORPO E DEL MOVIMENTO</vt:lpstr>
      <vt:lpstr>Il valore educativo del  movimento- 1</vt:lpstr>
      <vt:lpstr>Il valore educativo del  movimento- 2</vt:lpstr>
      <vt:lpstr>Il valore educativo del  movimento- 3</vt:lpstr>
      <vt:lpstr>Il valore educativo del  movimento- 4</vt:lpstr>
      <vt:lpstr>Il valore educativo del  movimento- 5</vt:lpstr>
      <vt:lpstr>Il valore educativo del  movimento- 5</vt:lpstr>
      <vt:lpstr>Epistemologia dell’educazione motoria – 1</vt:lpstr>
      <vt:lpstr>Il learning by doing (J.Dewey)- 1</vt:lpstr>
      <vt:lpstr>Il learning by doing (J.Dewey)- 2</vt:lpstr>
      <vt:lpstr>Il learning by doing (J.Dewey)- 3</vt:lpstr>
      <vt:lpstr>Il learning by doing (J.Dewey)- 4</vt:lpstr>
      <vt:lpstr>LA PEDAGOGIA MONTESSORIANA- 1</vt:lpstr>
      <vt:lpstr>LA PEDAGOGIA MONTESSORIANA- 2</vt:lpstr>
      <vt:lpstr>LA PEDAGOGIA MONTESSORIANA- 3</vt:lpstr>
      <vt:lpstr>LA PEDAGOGIA MONTESSORIANA- 4</vt:lpstr>
      <vt:lpstr>Modelli teorici di riferimento: Piaget (1)</vt:lpstr>
      <vt:lpstr>Modelli teorici di riferimento: Piaget(2)</vt:lpstr>
      <vt:lpstr>Modelli teorici di riferimento: Piaget(3)</vt:lpstr>
      <vt:lpstr>Modelli teorici di riferimento: Piaget(4)</vt:lpstr>
      <vt:lpstr>Modelli teorici di riferimento: J. Bruner (1)</vt:lpstr>
      <vt:lpstr>Modelli teorici di riferimento: J. Bruner (2)</vt:lpstr>
      <vt:lpstr>Modelli teorici di riferimento: J. Bruner (3)</vt:lpstr>
      <vt:lpstr>Modelli teorici di riferimento: J. Bruner -4</vt:lpstr>
      <vt:lpstr>Modelli teorici di riferimento: H. Gardner -1</vt:lpstr>
      <vt:lpstr>Modelli teorici di riferimento: H. Gardner -2</vt:lpstr>
      <vt:lpstr>Modelli teorici di riferimento: H. Gardner -3</vt:lpstr>
      <vt:lpstr>Modelli teorici di riferimento: H. Gardner -4</vt:lpstr>
      <vt:lpstr>Percorso laboratoriale</vt:lpstr>
      <vt:lpstr>COSA è IL RITMO?</vt:lpstr>
      <vt:lpstr>Una possibile classificazione dei ritmi</vt:lpstr>
      <vt:lpstr>I gruppi ritmici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UNIVERSITA’ DEGLI STUDI DI MACERATA  Corso Abilitante Speciale A.A. 2013-2014</dc:title>
  <dc:creator>Daniela</dc:creator>
  <cp:lastModifiedBy>Daniela</cp:lastModifiedBy>
  <cp:revision>43</cp:revision>
  <dcterms:created xsi:type="dcterms:W3CDTF">2014-06-11T16:08:48Z</dcterms:created>
  <dcterms:modified xsi:type="dcterms:W3CDTF">2014-06-24T16:29:03Z</dcterms:modified>
</cp:coreProperties>
</file>