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6" r:id="rId3"/>
    <p:sldId id="271" r:id="rId4"/>
    <p:sldId id="258" r:id="rId5"/>
    <p:sldId id="259" r:id="rId6"/>
    <p:sldId id="260" r:id="rId7"/>
    <p:sldId id="261" r:id="rId8"/>
    <p:sldId id="262" r:id="rId9"/>
    <p:sldId id="263" r:id="rId10"/>
    <p:sldId id="264" r:id="rId11"/>
    <p:sldId id="288" r:id="rId12"/>
    <p:sldId id="289" r:id="rId13"/>
    <p:sldId id="290" r:id="rId14"/>
    <p:sldId id="265" r:id="rId15"/>
    <p:sldId id="266" r:id="rId16"/>
    <p:sldId id="267" r:id="rId17"/>
    <p:sldId id="268" r:id="rId18"/>
    <p:sldId id="269" r:id="rId19"/>
    <p:sldId id="270"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91" r:id="rId3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2">
        <a:schemeClr val="bg1"/>
      </p:bgRef>
    </p:bg>
    <p:spTree>
      <p:nvGrpSpPr>
        <p:cNvPr id="1" name=""/>
        <p:cNvGrpSpPr/>
        <p:nvPr/>
      </p:nvGrpSpPr>
      <p:grpSpPr>
        <a:xfrm>
          <a:off x="0" y="0"/>
          <a:ext cx="0" cy="0"/>
          <a:chOff x="0" y="0"/>
          <a:chExt cx="0" cy="0"/>
        </a:xfrm>
      </p:grpSpPr>
      <p:sp>
        <p:nvSpPr>
          <p:cNvPr id="8" name="Rettangolo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Connettore 1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olo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it-IT" smtClean="0"/>
              <a:t>Fare clic per modificare lo stile del titolo</a:t>
            </a:r>
            <a:endParaRPr kumimoji="0" lang="en-US"/>
          </a:p>
        </p:txBody>
      </p:sp>
      <p:sp>
        <p:nvSpPr>
          <p:cNvPr id="25" name="Sottotitolo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it-IT" smtClean="0"/>
              <a:t>Fare clic per modificare lo stile del sottotitolo dello schema</a:t>
            </a:r>
            <a:endParaRPr kumimoji="0" lang="en-US"/>
          </a:p>
        </p:txBody>
      </p:sp>
      <p:sp>
        <p:nvSpPr>
          <p:cNvPr id="31" name="Segnaposto data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4B6055F8-1D02-4417-9241-55C834FD9970}" type="datetimeFigureOut">
              <a:rPr lang="it-IT" smtClean="0"/>
              <a:pPr/>
              <a:t>24/06/2014</a:t>
            </a:fld>
            <a:endParaRPr lang="it-IT"/>
          </a:p>
        </p:txBody>
      </p:sp>
      <p:sp>
        <p:nvSpPr>
          <p:cNvPr id="18" name="Segnaposto piè di pagina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it-IT"/>
          </a:p>
        </p:txBody>
      </p:sp>
      <p:sp>
        <p:nvSpPr>
          <p:cNvPr id="29" name="Segnaposto numero diapositiva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007B441-5312-499D-93C3-6E37886527FA}"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4B6055F8-1D02-4417-9241-55C834FD9970}" type="datetimeFigureOut">
              <a:rPr lang="it-IT" smtClean="0"/>
              <a:pPr/>
              <a:t>24/06/2014</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B007B441-5312-499D-93C3-6E37886527F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1">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4B6055F8-1D02-4417-9241-55C834FD9970}" type="datetimeFigureOut">
              <a:rPr lang="it-IT" smtClean="0"/>
              <a:pPr/>
              <a:t>24/06/2014</a:t>
            </a:fld>
            <a:endParaRPr lang="it-IT"/>
          </a:p>
        </p:txBody>
      </p:sp>
      <p:sp>
        <p:nvSpPr>
          <p:cNvPr id="5" name="Segnaposto piè di pagina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it-IT"/>
          </a:p>
        </p:txBody>
      </p:sp>
      <p:sp>
        <p:nvSpPr>
          <p:cNvPr id="6" name="Segnaposto numero diapositiva 5"/>
          <p:cNvSpPr>
            <a:spLocks noGrp="1"/>
          </p:cNvSpPr>
          <p:nvPr>
            <p:ph type="sldNum" sz="quarter" idx="12"/>
          </p:nvPr>
        </p:nvSpPr>
        <p:spPr>
          <a:xfrm>
            <a:off x="6733952" y="6555112"/>
            <a:ext cx="588336" cy="228600"/>
          </a:xfrm>
        </p:spPr>
        <p:txBody>
          <a:bodyPr/>
          <a:lstStyle>
            <a:extLst/>
          </a:lstStyle>
          <a:p>
            <a:fld id="{B007B441-5312-499D-93C3-6E37886527FA}"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320040"/>
            <a:ext cx="7242048" cy="1143000"/>
          </a:xfrm>
        </p:spPr>
        <p:txBody>
          <a:bodyPr/>
          <a:lstStyle>
            <a:extLst/>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fld id="{4B6055F8-1D02-4417-9241-55C834FD9970}" type="datetimeFigureOut">
              <a:rPr lang="it-IT" smtClean="0"/>
              <a:pPr/>
              <a:t>24/06/2014</a:t>
            </a:fld>
            <a:endParaRPr lang="it-IT"/>
          </a:p>
        </p:txBody>
      </p:sp>
      <p:sp>
        <p:nvSpPr>
          <p:cNvPr id="6" name="Segnaposto piè di pagina 5"/>
          <p:cNvSpPr>
            <a:spLocks noGrp="1"/>
          </p:cNvSpPr>
          <p:nvPr>
            <p:ph type="ftr" sz="quarter" idx="11"/>
          </p:nvPr>
        </p:nvSpPr>
        <p:spPr/>
        <p:txBody>
          <a:bodyPr/>
          <a:lstStyle>
            <a:extLst/>
          </a:lstStyle>
          <a:p>
            <a:endParaRPr lang="it-IT"/>
          </a:p>
        </p:txBody>
      </p:sp>
      <p:sp>
        <p:nvSpPr>
          <p:cNvPr id="7" name="Segnaposto numero diapositiva 6"/>
          <p:cNvSpPr>
            <a:spLocks noGrp="1"/>
          </p:cNvSpPr>
          <p:nvPr>
            <p:ph type="sldNum" sz="quarter" idx="12"/>
          </p:nvPr>
        </p:nvSpPr>
        <p:spPr/>
        <p:txBody>
          <a:bodyPr/>
          <a:lstStyle>
            <a:extLst/>
          </a:lstStyle>
          <a:p>
            <a:fld id="{B007B441-5312-499D-93C3-6E37886527F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320040"/>
            <a:ext cx="7242048" cy="1143000"/>
          </a:xfrm>
        </p:spPr>
        <p:txBody>
          <a:bodyPr anchor="b"/>
          <a:lstStyle>
            <a:lvl1pPr>
              <a:defRPr/>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extLst/>
          </a:lstStyle>
          <a:p>
            <a:fld id="{4B6055F8-1D02-4417-9241-55C834FD9970}" type="datetimeFigureOut">
              <a:rPr lang="it-IT" smtClean="0"/>
              <a:pPr/>
              <a:t>24/06/2014</a:t>
            </a:fld>
            <a:endParaRPr lang="it-IT"/>
          </a:p>
        </p:txBody>
      </p:sp>
      <p:sp>
        <p:nvSpPr>
          <p:cNvPr id="8" name="Segnaposto piè di pagina 7"/>
          <p:cNvSpPr>
            <a:spLocks noGrp="1"/>
          </p:cNvSpPr>
          <p:nvPr>
            <p:ph type="ftr" sz="quarter" idx="11"/>
          </p:nvPr>
        </p:nvSpPr>
        <p:spPr/>
        <p:txBody>
          <a:bodyPr/>
          <a:lstStyle>
            <a:extLst/>
          </a:lstStyle>
          <a:p>
            <a:endParaRPr lang="it-IT"/>
          </a:p>
        </p:txBody>
      </p:sp>
      <p:sp>
        <p:nvSpPr>
          <p:cNvPr id="9" name="Segnaposto numero diapositiva 8"/>
          <p:cNvSpPr>
            <a:spLocks noGrp="1"/>
          </p:cNvSpPr>
          <p:nvPr>
            <p:ph type="sldNum" sz="quarter" idx="12"/>
          </p:nvPr>
        </p:nvSpPr>
        <p:spPr/>
        <p:txBody>
          <a:bodyPr/>
          <a:lstStyle>
            <a:extLst/>
          </a:lstStyle>
          <a:p>
            <a:fld id="{B007B441-5312-499D-93C3-6E37886527F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320040"/>
            <a:ext cx="7242048" cy="1143000"/>
          </a:xfrm>
        </p:spPr>
        <p:txBody>
          <a:bodyPr/>
          <a:lstStyle>
            <a:extLst/>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extLst/>
          </a:lstStyle>
          <a:p>
            <a:fld id="{4B6055F8-1D02-4417-9241-55C834FD9970}" type="datetimeFigureOut">
              <a:rPr lang="it-IT" smtClean="0"/>
              <a:pPr/>
              <a:t>24/06/2014</a:t>
            </a:fld>
            <a:endParaRPr lang="it-IT"/>
          </a:p>
        </p:txBody>
      </p:sp>
      <p:sp>
        <p:nvSpPr>
          <p:cNvPr id="4" name="Segnaposto piè di pagina 3"/>
          <p:cNvSpPr>
            <a:spLocks noGrp="1"/>
          </p:cNvSpPr>
          <p:nvPr>
            <p:ph type="ftr" sz="quarter" idx="11"/>
          </p:nvPr>
        </p:nvSpPr>
        <p:spPr/>
        <p:txBody>
          <a:bodyPr/>
          <a:lstStyle>
            <a:extLst/>
          </a:lstStyle>
          <a:p>
            <a:endParaRPr lang="it-IT"/>
          </a:p>
        </p:txBody>
      </p:sp>
      <p:sp>
        <p:nvSpPr>
          <p:cNvPr id="5" name="Segnaposto numero diapositiva 4"/>
          <p:cNvSpPr>
            <a:spLocks noGrp="1"/>
          </p:cNvSpPr>
          <p:nvPr>
            <p:ph type="sldNum" sz="quarter" idx="12"/>
          </p:nvPr>
        </p:nvSpPr>
        <p:spPr/>
        <p:txBody>
          <a:bodyPr/>
          <a:lstStyle>
            <a:extLst/>
          </a:lstStyle>
          <a:p>
            <a:fld id="{B007B441-5312-499D-93C3-6E37886527F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solidFill>
                  <a:schemeClr val="tx2"/>
                </a:solidFill>
              </a:defRPr>
            </a:lvl1pPr>
            <a:extLst/>
          </a:lstStyle>
          <a:p>
            <a:fld id="{4B6055F8-1D02-4417-9241-55C834FD9970}" type="datetimeFigureOut">
              <a:rPr lang="it-IT" smtClean="0"/>
              <a:pPr/>
              <a:t>24/06/2014</a:t>
            </a:fld>
            <a:endParaRPr lang="it-IT"/>
          </a:p>
        </p:txBody>
      </p:sp>
      <p:sp>
        <p:nvSpPr>
          <p:cNvPr id="3" name="Segnaposto piè di pagina 2"/>
          <p:cNvSpPr>
            <a:spLocks noGrp="1"/>
          </p:cNvSpPr>
          <p:nvPr>
            <p:ph type="ftr" sz="quarter" idx="11"/>
          </p:nvPr>
        </p:nvSpPr>
        <p:spPr/>
        <p:txBody>
          <a:bodyPr/>
          <a:lstStyle>
            <a:lvl1pPr>
              <a:defRPr>
                <a:solidFill>
                  <a:schemeClr val="tx2"/>
                </a:solidFill>
              </a:defRPr>
            </a:lvl1pPr>
            <a:extLst/>
          </a:lstStyle>
          <a:p>
            <a:endParaRPr lang="it-IT"/>
          </a:p>
        </p:txBody>
      </p:sp>
      <p:sp>
        <p:nvSpPr>
          <p:cNvPr id="4" name="Segnaposto numero diapositiva 3"/>
          <p:cNvSpPr>
            <a:spLocks noGrp="1"/>
          </p:cNvSpPr>
          <p:nvPr>
            <p:ph type="sldNum" sz="quarter" idx="12"/>
          </p:nvPr>
        </p:nvSpPr>
        <p:spPr/>
        <p:txBody>
          <a:bodyPr/>
          <a:lstStyle>
            <a:extLst/>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fld id="{4B6055F8-1D02-4417-9241-55C834FD9970}" type="datetimeFigureOut">
              <a:rPr lang="it-IT" smtClean="0"/>
              <a:pPr/>
              <a:t>24/06/2014</a:t>
            </a:fld>
            <a:endParaRPr lang="it-IT"/>
          </a:p>
        </p:txBody>
      </p:sp>
      <p:sp>
        <p:nvSpPr>
          <p:cNvPr id="6" name="Segnaposto piè di pagina 5"/>
          <p:cNvSpPr>
            <a:spLocks noGrp="1"/>
          </p:cNvSpPr>
          <p:nvPr>
            <p:ph type="ftr" sz="quarter" idx="11"/>
          </p:nvPr>
        </p:nvSpPr>
        <p:spPr/>
        <p:txBody>
          <a:bodyPr/>
          <a:lstStyle>
            <a:extLst/>
          </a:lstStyle>
          <a:p>
            <a:endParaRPr lang="it-IT"/>
          </a:p>
        </p:txBody>
      </p:sp>
      <p:sp>
        <p:nvSpPr>
          <p:cNvPr id="7" name="Segnaposto numero diapositiva 6"/>
          <p:cNvSpPr>
            <a:spLocks noGrp="1"/>
          </p:cNvSpPr>
          <p:nvPr>
            <p:ph type="sldNum" sz="quarter" idx="12"/>
          </p:nvPr>
        </p:nvSpPr>
        <p:spPr/>
        <p:txBody>
          <a:bodyPr/>
          <a:lstStyle>
            <a:extLst/>
          </a:lstStyle>
          <a:p>
            <a:fld id="{B007B441-5312-499D-93C3-6E37886527F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2">
        <a:schemeClr val="bg2"/>
      </p:bgRef>
    </p:bg>
    <p:spTree>
      <p:nvGrpSpPr>
        <p:cNvPr id="1" name=""/>
        <p:cNvGrpSpPr/>
        <p:nvPr/>
      </p:nvGrpSpPr>
      <p:grpSpPr>
        <a:xfrm>
          <a:off x="0" y="0"/>
          <a:ext cx="0" cy="0"/>
          <a:chOff x="0" y="0"/>
          <a:chExt cx="0" cy="0"/>
        </a:xfrm>
      </p:grpSpPr>
      <p:sp>
        <p:nvSpPr>
          <p:cNvPr id="8" name="Rettangolo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ttangolo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olo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it-IT" smtClean="0"/>
              <a:t>Fare clic per modificare lo stile del titolo</a:t>
            </a:r>
            <a:endParaRPr kumimoji="0" lang="en-US" dirty="0"/>
          </a:p>
        </p:txBody>
      </p:sp>
      <p:sp>
        <p:nvSpPr>
          <p:cNvPr id="4" name="Segnaposto testo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it-IT" smtClean="0"/>
              <a:t>Fare clic per modificare stili del testo dello schema</a:t>
            </a:r>
          </a:p>
        </p:txBody>
      </p:sp>
      <p:sp>
        <p:nvSpPr>
          <p:cNvPr id="5" name="Segnaposto data 4"/>
          <p:cNvSpPr>
            <a:spLocks noGrp="1"/>
          </p:cNvSpPr>
          <p:nvPr>
            <p:ph type="dt" sz="half" idx="10"/>
          </p:nvPr>
        </p:nvSpPr>
        <p:spPr/>
        <p:txBody>
          <a:bodyPr/>
          <a:lstStyle>
            <a:extLst/>
          </a:lstStyle>
          <a:p>
            <a:fld id="{4B6055F8-1D02-4417-9241-55C834FD9970}" type="datetimeFigureOut">
              <a:rPr lang="it-IT" smtClean="0"/>
              <a:pPr/>
              <a:t>24/06/2014</a:t>
            </a:fld>
            <a:endParaRPr lang="it-IT"/>
          </a:p>
        </p:txBody>
      </p:sp>
      <p:sp>
        <p:nvSpPr>
          <p:cNvPr id="6" name="Segnaposto piè di pagina 5"/>
          <p:cNvSpPr>
            <a:spLocks noGrp="1"/>
          </p:cNvSpPr>
          <p:nvPr>
            <p:ph type="ftr" sz="quarter" idx="11"/>
          </p:nvPr>
        </p:nvSpPr>
        <p:spPr/>
        <p:txBody>
          <a:bodyPr/>
          <a:lstStyle>
            <a:extLst/>
          </a:lstStyle>
          <a:p>
            <a:endParaRPr lang="it-IT"/>
          </a:p>
        </p:txBody>
      </p:sp>
      <p:sp>
        <p:nvSpPr>
          <p:cNvPr id="7" name="Segnaposto numero diapositiva 6"/>
          <p:cNvSpPr>
            <a:spLocks noGrp="1"/>
          </p:cNvSpPr>
          <p:nvPr>
            <p:ph type="sldNum" sz="quarter" idx="12"/>
          </p:nvPr>
        </p:nvSpPr>
        <p:spPr/>
        <p:txBody>
          <a:bodyPr/>
          <a:lstStyle>
            <a:extLst/>
          </a:lstStyle>
          <a:p>
            <a:fld id="{B007B441-5312-499D-93C3-6E37886527FA}" type="slidenum">
              <a:rPr lang="it-IT" smtClean="0"/>
              <a:pPr/>
              <a:t>‹N›</a:t>
            </a:fld>
            <a:endParaRPr lang="it-IT"/>
          </a:p>
        </p:txBody>
      </p:sp>
      <p:sp>
        <p:nvSpPr>
          <p:cNvPr id="10" name="Segnaposto immagine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it-IT" smtClean="0"/>
              <a:t>Fare clic sull'icona per inserire un'immagine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4B6055F8-1D02-4417-9241-55C834FD9970}" type="datetimeFigureOut">
              <a:rPr lang="it-IT" smtClean="0"/>
              <a:pPr/>
              <a:t>24/06/2014</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53200" y="274955"/>
            <a:ext cx="1524000" cy="5851525"/>
          </a:xfrm>
        </p:spPr>
        <p:txBody>
          <a:bodyPr vert="eaVert" anchor="t"/>
          <a:lstStyle>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42"/>
            <a:ext cx="6019800" cy="5851525"/>
          </a:xfrm>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a:xfrm>
            <a:off x="4242816" y="6557946"/>
            <a:ext cx="2002464" cy="226902"/>
          </a:xfrm>
        </p:spPr>
        <p:txBody>
          <a:bodyPr/>
          <a:lstStyle>
            <a:extLst/>
          </a:lstStyle>
          <a:p>
            <a:fld id="{4B6055F8-1D02-4417-9241-55C834FD9970}" type="datetimeFigureOut">
              <a:rPr lang="it-IT" smtClean="0"/>
              <a:pPr/>
              <a:t>24/06/2014</a:t>
            </a:fld>
            <a:endParaRPr lang="it-IT"/>
          </a:p>
        </p:txBody>
      </p:sp>
      <p:sp>
        <p:nvSpPr>
          <p:cNvPr id="5" name="Segnaposto piè di pagina 4"/>
          <p:cNvSpPr>
            <a:spLocks noGrp="1"/>
          </p:cNvSpPr>
          <p:nvPr>
            <p:ph type="ftr" sz="quarter" idx="11"/>
          </p:nvPr>
        </p:nvSpPr>
        <p:spPr>
          <a:xfrm>
            <a:off x="457200" y="6556248"/>
            <a:ext cx="3657600" cy="228600"/>
          </a:xfrm>
        </p:spPr>
        <p:txBody>
          <a:bodyPr/>
          <a:lstStyle>
            <a:extLst/>
          </a:lstStyle>
          <a:p>
            <a:endParaRPr lang="it-IT"/>
          </a:p>
        </p:txBody>
      </p:sp>
      <p:sp>
        <p:nvSpPr>
          <p:cNvPr id="6" name="Segnaposto numero diapositiva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tangolo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Segnaposto titolo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it-IT" smtClean="0"/>
              <a:t>Fare clic per modificare lo stile del titolo</a:t>
            </a:r>
            <a:endParaRPr kumimoji="0" lang="en-US"/>
          </a:p>
        </p:txBody>
      </p:sp>
      <p:sp>
        <p:nvSpPr>
          <p:cNvPr id="31" name="Segnaposto testo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27" name="Segnaposto data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4B6055F8-1D02-4417-9241-55C834FD9970}" type="datetimeFigureOut">
              <a:rPr lang="it-IT" smtClean="0"/>
              <a:pPr/>
              <a:t>24/06/2014</a:t>
            </a:fld>
            <a:endParaRPr lang="it-IT"/>
          </a:p>
        </p:txBody>
      </p:sp>
      <p:sp>
        <p:nvSpPr>
          <p:cNvPr id="4" name="Segnaposto piè di pagina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it-IT"/>
          </a:p>
        </p:txBody>
      </p:sp>
      <p:sp>
        <p:nvSpPr>
          <p:cNvPr id="16" name="Segnaposto numero diapositiva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007B441-5312-499D-93C3-6E37886527F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467600" cy="1786210"/>
          </a:xfrm>
        </p:spPr>
        <p:txBody>
          <a:bodyPr>
            <a:normAutofit fontScale="90000"/>
          </a:bodyPr>
          <a:lstStyle/>
          <a:p>
            <a:pPr algn="ctr"/>
            <a:r>
              <a:rPr lang="it-IT" dirty="0" smtClean="0"/>
              <a:t>UNIVERSITA’ DEGLI STUDI </a:t>
            </a:r>
            <a:r>
              <a:rPr lang="it-IT" dirty="0" err="1" smtClean="0"/>
              <a:t>DI</a:t>
            </a:r>
            <a:r>
              <a:rPr lang="it-IT" dirty="0" smtClean="0"/>
              <a:t> MACERATA </a:t>
            </a:r>
            <a:br>
              <a:rPr lang="it-IT" dirty="0" smtClean="0"/>
            </a:br>
            <a:r>
              <a:rPr lang="it-IT" dirty="0" smtClean="0"/>
              <a:t>Corso Abilitante Speciale</a:t>
            </a:r>
            <a:br>
              <a:rPr lang="it-IT" dirty="0" smtClean="0"/>
            </a:br>
            <a:r>
              <a:rPr lang="it-IT" dirty="0" smtClean="0"/>
              <a:t>A.A. 2013-2014</a:t>
            </a:r>
            <a:endParaRPr lang="it-IT" dirty="0"/>
          </a:p>
        </p:txBody>
      </p:sp>
      <p:sp>
        <p:nvSpPr>
          <p:cNvPr id="3" name="Segnaposto contenuto 2"/>
          <p:cNvSpPr>
            <a:spLocks noGrp="1"/>
          </p:cNvSpPr>
          <p:nvPr>
            <p:ph idx="1"/>
          </p:nvPr>
        </p:nvSpPr>
        <p:spPr/>
        <p:txBody>
          <a:bodyPr>
            <a:normAutofit fontScale="92500" lnSpcReduction="20000"/>
          </a:bodyPr>
          <a:lstStyle/>
          <a:p>
            <a:pPr algn="ctr">
              <a:buNone/>
            </a:pPr>
            <a:endParaRPr lang="it-IT" b="1" dirty="0" smtClean="0"/>
          </a:p>
          <a:p>
            <a:pPr algn="ctr">
              <a:buNone/>
            </a:pPr>
            <a:endParaRPr lang="it-IT" b="1" dirty="0" smtClean="0"/>
          </a:p>
          <a:p>
            <a:pPr algn="ctr">
              <a:buNone/>
            </a:pPr>
            <a:r>
              <a:rPr lang="it-IT" b="1" dirty="0" smtClean="0"/>
              <a:t>LABORATORIO “METODI E DIDATTICHE DELLE ATTIVITÀ MOTORIE”</a:t>
            </a:r>
          </a:p>
          <a:p>
            <a:pPr algn="ctr">
              <a:buNone/>
            </a:pPr>
            <a:endParaRPr lang="it-IT" b="1" dirty="0" smtClean="0"/>
          </a:p>
          <a:p>
            <a:pPr algn="ctr">
              <a:buNone/>
            </a:pPr>
            <a:r>
              <a:rPr lang="it-IT" b="1" dirty="0" smtClean="0"/>
              <a:t>Seconda lezione</a:t>
            </a:r>
          </a:p>
          <a:p>
            <a:pPr>
              <a:buNone/>
            </a:pPr>
            <a:endParaRPr lang="it-IT" dirty="0" smtClean="0"/>
          </a:p>
          <a:p>
            <a:pPr>
              <a:buNone/>
            </a:pPr>
            <a:endParaRPr lang="it-IT" dirty="0" smtClean="0"/>
          </a:p>
          <a:p>
            <a:pPr>
              <a:buNone/>
            </a:pPr>
            <a:endParaRPr lang="it-IT" dirty="0" smtClean="0"/>
          </a:p>
          <a:p>
            <a:pPr algn="ctr">
              <a:buNone/>
            </a:pPr>
            <a:r>
              <a:rPr lang="it-IT" dirty="0" smtClean="0"/>
              <a:t>Dott.ssa SASANELLI LIA DANIELA </a:t>
            </a:r>
          </a:p>
          <a:p>
            <a:pPr algn="ctr">
              <a:buNone/>
            </a:pPr>
            <a:endParaRPr lang="it-IT" dirty="0" smtClean="0"/>
          </a:p>
          <a:p>
            <a:pPr>
              <a:buNone/>
            </a:pPr>
            <a:r>
              <a:rPr lang="it-IT" dirty="0" smtClean="0"/>
              <a:t>Dottore di ricerca in “</a:t>
            </a:r>
            <a:r>
              <a:rPr lang="it-IT" b="1" i="1" dirty="0" smtClean="0"/>
              <a:t>Scienze dell’educazione e analisi del territorio”, </a:t>
            </a:r>
            <a:r>
              <a:rPr lang="it-IT" dirty="0" smtClean="0"/>
              <a:t>Insegnante, Pedagogista.</a:t>
            </a:r>
          </a:p>
          <a:p>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IL MOVIMENTO- 1</a:t>
            </a:r>
            <a:endParaRPr lang="it-IT" dirty="0"/>
          </a:p>
        </p:txBody>
      </p:sp>
      <p:sp>
        <p:nvSpPr>
          <p:cNvPr id="5" name="Segnaposto contenuto 4"/>
          <p:cNvSpPr>
            <a:spLocks noGrp="1"/>
          </p:cNvSpPr>
          <p:nvPr>
            <p:ph idx="1"/>
          </p:nvPr>
        </p:nvSpPr>
        <p:spPr/>
        <p:txBody>
          <a:bodyPr>
            <a:normAutofit fontScale="77500" lnSpcReduction="20000"/>
          </a:bodyPr>
          <a:lstStyle/>
          <a:p>
            <a:pPr marL="514350" indent="-514350">
              <a:buFont typeface="+mj-lt"/>
              <a:buAutoNum type="arabicPeriod"/>
            </a:pPr>
            <a:r>
              <a:rPr lang="it-IT" dirty="0" smtClean="0"/>
              <a:t>Il movimento della persona coinvolge tutti i sistemi di controllo  del Sistema Nervoso: gli stimoli sensoriale giungono per </a:t>
            </a:r>
            <a:r>
              <a:rPr lang="it-IT" u="sng" dirty="0" smtClean="0"/>
              <a:t>via afferente </a:t>
            </a:r>
            <a:r>
              <a:rPr lang="it-IT" dirty="0" smtClean="0"/>
              <a:t>, attraverso i nervi periferici, alla corteccia,dove vengono elaborati e dove hanno luogo l’IDEAZIONE e l’ORGANIZZAZIONE di una risposta motoria adeguata.</a:t>
            </a:r>
          </a:p>
          <a:p>
            <a:pPr marL="514350" indent="-514350">
              <a:buNone/>
            </a:pPr>
            <a:endParaRPr lang="it-IT" dirty="0" smtClean="0"/>
          </a:p>
          <a:p>
            <a:pPr marL="514350" indent="-514350">
              <a:buFont typeface="+mj-lt"/>
              <a:buAutoNum type="arabicPeriod"/>
            </a:pPr>
            <a:r>
              <a:rPr lang="it-IT" dirty="0" smtClean="0"/>
              <a:t>Il movimento viene poi eseguito perché dalla corteccia cerebrale, per </a:t>
            </a:r>
            <a:r>
              <a:rPr lang="it-IT" u="sng" dirty="0" smtClean="0"/>
              <a:t>via efferente</a:t>
            </a:r>
            <a:r>
              <a:rPr lang="it-IT" dirty="0" smtClean="0"/>
              <a:t>, partono gli stimoli di tipo motorio, deputati alla contrazione e alla decontrazione.</a:t>
            </a:r>
          </a:p>
          <a:p>
            <a:pPr marL="514350" indent="-514350">
              <a:buNone/>
            </a:pPr>
            <a:endParaRPr lang="it-IT" dirty="0" smtClean="0"/>
          </a:p>
          <a:p>
            <a:pPr marL="514350" indent="-514350">
              <a:buFont typeface="+mj-lt"/>
              <a:buAutoNum type="arabicPeriod"/>
            </a:pPr>
            <a:r>
              <a:rPr lang="it-IT" dirty="0" smtClean="0"/>
              <a:t>Per controllare il movimento che si sta via via eseguendo esistono vie afferenti che, grazie ai recettori sensoriali, forniscono al sistema nervoso centrale informazioni costanti sullo stato della contrazione muscolare (FEEDBACK)</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MOVIMENTO- 2</a:t>
            </a:r>
            <a:endParaRPr lang="it-IT" dirty="0"/>
          </a:p>
        </p:txBody>
      </p:sp>
      <p:sp>
        <p:nvSpPr>
          <p:cNvPr id="3" name="Segnaposto contenuto 2"/>
          <p:cNvSpPr>
            <a:spLocks noGrp="1"/>
          </p:cNvSpPr>
          <p:nvPr>
            <p:ph idx="1"/>
          </p:nvPr>
        </p:nvSpPr>
        <p:spPr/>
        <p:txBody>
          <a:bodyPr/>
          <a:lstStyle/>
          <a:p>
            <a:pPr>
              <a:buNone/>
            </a:pPr>
            <a:r>
              <a:rPr lang="it-IT" dirty="0" smtClean="0"/>
              <a:t> </a:t>
            </a:r>
            <a:endParaRPr lang="it-IT" dirty="0"/>
          </a:p>
        </p:txBody>
      </p:sp>
      <p:pic>
        <p:nvPicPr>
          <p:cNvPr id="4" name="Immagine 3" descr="img044.jpg"/>
          <p:cNvPicPr>
            <a:picLocks noChangeAspect="1"/>
          </p:cNvPicPr>
          <p:nvPr/>
        </p:nvPicPr>
        <p:blipFill>
          <a:blip r:embed="rId2" cstate="print"/>
          <a:stretch>
            <a:fillRect/>
          </a:stretch>
        </p:blipFill>
        <p:spPr>
          <a:xfrm>
            <a:off x="755576" y="1484784"/>
            <a:ext cx="6603650" cy="478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dirty="0" smtClean="0"/>
              <a:t>LA CLASSIFICAZIONE DEI MOVIMENTI</a:t>
            </a:r>
            <a:endParaRPr lang="it-IT" dirty="0"/>
          </a:p>
        </p:txBody>
      </p:sp>
      <p:sp>
        <p:nvSpPr>
          <p:cNvPr id="3" name="Segnaposto contenuto 2"/>
          <p:cNvSpPr>
            <a:spLocks noGrp="1"/>
          </p:cNvSpPr>
          <p:nvPr>
            <p:ph idx="1"/>
          </p:nvPr>
        </p:nvSpPr>
        <p:spPr/>
        <p:txBody>
          <a:bodyPr/>
          <a:lstStyle/>
          <a:p>
            <a:pPr>
              <a:buNone/>
            </a:pPr>
            <a:r>
              <a:rPr lang="it-IT" dirty="0" smtClean="0"/>
              <a:t>In base ai diversi centri di regolazione del sistema nervoso i movimenti vengono divisi in:</a:t>
            </a:r>
          </a:p>
          <a:p>
            <a:r>
              <a:rPr lang="it-IT" dirty="0" smtClean="0"/>
              <a:t>MOVIMENTI RIFLESSI</a:t>
            </a:r>
          </a:p>
          <a:p>
            <a:r>
              <a:rPr lang="it-IT" dirty="0" smtClean="0"/>
              <a:t>MOVIMENTI VOLONTARI</a:t>
            </a:r>
          </a:p>
          <a:p>
            <a:r>
              <a:rPr lang="it-IT" dirty="0" smtClean="0"/>
              <a:t>MOVIMENTI AUTOMATIZZATI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p:spPr>
        <p:txBody>
          <a:bodyPr/>
          <a:lstStyle/>
          <a:p>
            <a:r>
              <a:rPr lang="it-IT" dirty="0" smtClean="0"/>
              <a:t>I MOVIMENTI RIFLESSI</a:t>
            </a:r>
            <a:endParaRPr lang="it-IT" dirty="0"/>
          </a:p>
        </p:txBody>
      </p:sp>
      <p:sp>
        <p:nvSpPr>
          <p:cNvPr id="3" name="Segnaposto contenuto 2"/>
          <p:cNvSpPr>
            <a:spLocks noGrp="1"/>
          </p:cNvSpPr>
          <p:nvPr>
            <p:ph idx="1"/>
          </p:nvPr>
        </p:nvSpPr>
        <p:spPr>
          <a:xfrm>
            <a:off x="467544" y="1052736"/>
            <a:ext cx="7272808" cy="5472608"/>
          </a:xfrm>
        </p:spPr>
        <p:txBody>
          <a:bodyPr>
            <a:normAutofit lnSpcReduction="10000"/>
          </a:bodyPr>
          <a:lstStyle/>
          <a:p>
            <a:pPr>
              <a:buNone/>
            </a:pPr>
            <a:r>
              <a:rPr lang="it-IT" dirty="0" smtClean="0"/>
              <a:t>Sono risposte NON INTENZIONALI a determinati stimoli. Sono costituiti da reazioni semplici, rapide, fuori dal controllo della coscienza.</a:t>
            </a:r>
          </a:p>
          <a:p>
            <a:pPr>
              <a:buNone/>
            </a:pPr>
            <a:r>
              <a:rPr lang="it-IT" dirty="0" smtClean="0"/>
              <a:t>Si presentano sotto forma di FLESSIONE, ESTENSIONE, STIRAMENTO, PRENSIONE e AGGIUSTAMENTO DELLA POSTURA.</a:t>
            </a:r>
          </a:p>
          <a:p>
            <a:pPr>
              <a:buNone/>
            </a:pPr>
            <a:r>
              <a:rPr lang="it-IT" dirty="0" smtClean="0"/>
              <a:t>Questi movimenti, che sono già funzionali alla nascita e si sviluppano durante la maturazione, permettono di reagire a situazioni che richiedono un rapidissimo intervento.</a:t>
            </a:r>
          </a:p>
          <a:p>
            <a:pPr>
              <a:buNone/>
            </a:pPr>
            <a:endParaRPr lang="it-IT" dirty="0" smtClean="0"/>
          </a:p>
          <a:p>
            <a:pPr>
              <a:buNone/>
            </a:pPr>
            <a:r>
              <a:rPr lang="it-IT" dirty="0" smtClean="0"/>
              <a:t>I centri ordinatori di tali movimenti si trovano nel midollo spinale e nel tronco cerebrale.</a:t>
            </a:r>
          </a:p>
          <a:p>
            <a:pPr>
              <a:buNone/>
            </a:pPr>
            <a:endParaRPr lang="it-IT" dirty="0"/>
          </a:p>
        </p:txBody>
      </p:sp>
      <p:sp>
        <p:nvSpPr>
          <p:cNvPr id="4" name="Freccia in giù 3"/>
          <p:cNvSpPr/>
          <p:nvPr/>
        </p:nvSpPr>
        <p:spPr>
          <a:xfrm>
            <a:off x="4283968" y="4941168"/>
            <a:ext cx="360040"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MOVIMENTI VOLONTARI</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Sono movimenti eseguiti dal soggetto in modo cosciente, in vista di uno scopo preciso.</a:t>
            </a:r>
          </a:p>
          <a:p>
            <a:r>
              <a:rPr lang="it-IT" dirty="0" smtClean="0"/>
              <a:t>Il movimento volontario nasce quindi da particolari situazioni percettive (visive, tattili, </a:t>
            </a:r>
            <a:r>
              <a:rPr lang="it-IT" dirty="0" err="1" smtClean="0"/>
              <a:t>cinestetiche</a:t>
            </a:r>
            <a:r>
              <a:rPr lang="it-IT" dirty="0" smtClean="0"/>
              <a:t>, </a:t>
            </a:r>
            <a:r>
              <a:rPr lang="it-IT" dirty="0" err="1" smtClean="0"/>
              <a:t>etc…</a:t>
            </a:r>
            <a:r>
              <a:rPr lang="it-IT" dirty="0" smtClean="0"/>
              <a:t>) in cui è necessario organizzare volontariamente un movimento.</a:t>
            </a:r>
          </a:p>
          <a:p>
            <a:endParaRPr lang="it-IT" dirty="0" smtClean="0"/>
          </a:p>
          <a:p>
            <a:endParaRPr lang="it-IT" dirty="0" smtClean="0"/>
          </a:p>
          <a:p>
            <a:r>
              <a:rPr lang="it-IT" dirty="0" smtClean="0"/>
              <a:t>Il controllo di questo movimento avviene nella corteccia cerebrale, che non solo permette la realizzazione del movimento, ma verifica, tramite i canali sensoriali, se l’esecuzione ha prodotto i risultati attesi.</a:t>
            </a:r>
            <a:endParaRPr lang="it-IT" dirty="0"/>
          </a:p>
        </p:txBody>
      </p:sp>
      <p:sp>
        <p:nvSpPr>
          <p:cNvPr id="4" name="Freccia in giù 3"/>
          <p:cNvSpPr/>
          <p:nvPr/>
        </p:nvSpPr>
        <p:spPr>
          <a:xfrm>
            <a:off x="4211960" y="3789040"/>
            <a:ext cx="360040"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MOVIMENTI AUTOMATIZZATI-1-</a:t>
            </a:r>
            <a:endParaRPr lang="it-IT" dirty="0"/>
          </a:p>
        </p:txBody>
      </p:sp>
      <p:sp>
        <p:nvSpPr>
          <p:cNvPr id="3" name="Segnaposto contenuto 2"/>
          <p:cNvSpPr>
            <a:spLocks noGrp="1"/>
          </p:cNvSpPr>
          <p:nvPr>
            <p:ph idx="1"/>
          </p:nvPr>
        </p:nvSpPr>
        <p:spPr/>
        <p:txBody>
          <a:bodyPr/>
          <a:lstStyle/>
          <a:p>
            <a:pPr>
              <a:buNone/>
            </a:pPr>
            <a:endParaRPr lang="it-IT" dirty="0" smtClean="0"/>
          </a:p>
          <a:p>
            <a:pPr>
              <a:buNone/>
            </a:pPr>
            <a:endParaRPr lang="it-IT" dirty="0" smtClean="0"/>
          </a:p>
          <a:p>
            <a:pPr>
              <a:buNone/>
            </a:pPr>
            <a:r>
              <a:rPr lang="it-IT" dirty="0" smtClean="0"/>
              <a:t>“</a:t>
            </a:r>
            <a:r>
              <a:rPr lang="it-IT" dirty="0" smtClean="0"/>
              <a:t>Si intende per automatico un processo che, grazie alla pratica, diviene sempre più indipendente dall’iniziale controllo cosciente operato dall’individuo e che, una volta innescato da configurazioni stimolo esterne o da processi intenzionali interni, procede per suo conto”</a:t>
            </a:r>
          </a:p>
          <a:p>
            <a:pPr algn="r">
              <a:buNone/>
            </a:pP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MOVIMENTI AUTOMATIZZATI-2-</a:t>
            </a:r>
            <a:endParaRPr lang="it-IT" dirty="0"/>
          </a:p>
        </p:txBody>
      </p:sp>
      <p:sp>
        <p:nvSpPr>
          <p:cNvPr id="3" name="Segnaposto contenuto 2"/>
          <p:cNvSpPr>
            <a:spLocks noGrp="1"/>
          </p:cNvSpPr>
          <p:nvPr>
            <p:ph idx="1"/>
          </p:nvPr>
        </p:nvSpPr>
        <p:spPr/>
        <p:txBody>
          <a:bodyPr>
            <a:normAutofit/>
          </a:bodyPr>
          <a:lstStyle/>
          <a:p>
            <a:pPr>
              <a:buNone/>
            </a:pPr>
            <a:r>
              <a:rPr lang="it-IT" dirty="0" smtClean="0"/>
              <a:t>I movimenti automatizzati, dati dall’insieme di diverse azioni legate tra loro, sono frutto dell’apprendimento/ripetizione e perfezionamento di movimenti inizialmente volontari (per es. camminare, correre, andare in automobile/in bicicletta, scrivere)</a:t>
            </a:r>
          </a:p>
          <a:p>
            <a:endParaRPr lang="it-IT" dirty="0" smtClean="0"/>
          </a:p>
          <a:p>
            <a:pPr>
              <a:buNone/>
            </a:pPr>
            <a:endParaRPr lang="it-IT" dirty="0" smtClean="0"/>
          </a:p>
          <a:p>
            <a:pPr>
              <a:buNone/>
            </a:pPr>
            <a:r>
              <a:rPr lang="it-IT" dirty="0" smtClean="0"/>
              <a:t>Cioè INIZIO e FINE sono sicuramente volontari, ma la loro esecuzione NON NECESSITA dell’intervento della COSCIENZA.</a:t>
            </a:r>
          </a:p>
          <a:p>
            <a:endParaRPr lang="it-IT" dirty="0"/>
          </a:p>
        </p:txBody>
      </p:sp>
      <p:sp>
        <p:nvSpPr>
          <p:cNvPr id="4" name="Freccia in giù 3"/>
          <p:cNvSpPr/>
          <p:nvPr/>
        </p:nvSpPr>
        <p:spPr>
          <a:xfrm>
            <a:off x="4139952" y="4149080"/>
            <a:ext cx="360040"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MOVIMENTI AUTOMATIZZATI-3-</a:t>
            </a:r>
            <a:endParaRPr lang="it-IT" dirty="0"/>
          </a:p>
        </p:txBody>
      </p:sp>
      <p:sp>
        <p:nvSpPr>
          <p:cNvPr id="3" name="Segnaposto contenuto 2"/>
          <p:cNvSpPr>
            <a:spLocks noGrp="1"/>
          </p:cNvSpPr>
          <p:nvPr>
            <p:ph idx="1"/>
          </p:nvPr>
        </p:nvSpPr>
        <p:spPr/>
        <p:txBody>
          <a:bodyPr/>
          <a:lstStyle/>
          <a:p>
            <a:pPr>
              <a:buNone/>
            </a:pPr>
            <a:endParaRPr lang="it-IT" dirty="0" smtClean="0"/>
          </a:p>
          <a:p>
            <a:pPr>
              <a:buNone/>
            </a:pPr>
            <a:endParaRPr lang="it-IT" dirty="0" smtClean="0"/>
          </a:p>
          <a:p>
            <a:pPr>
              <a:buNone/>
            </a:pPr>
            <a:r>
              <a:rPr lang="it-IT" dirty="0" smtClean="0"/>
              <a:t>Dal punto di vista prettamente motorio, l’educazione della motricità punta soprattutto all’acquisizione di questi movimenti automatici, semplici e complessi, che permettono di accedere a forme sempre più ricche, variate e personali di comportamenti abili.</a:t>
            </a:r>
          </a:p>
          <a:p>
            <a:pPr>
              <a:buNone/>
            </a:pPr>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320040"/>
            <a:ext cx="7239000" cy="732696"/>
          </a:xfrm>
        </p:spPr>
        <p:txBody>
          <a:bodyPr/>
          <a:lstStyle/>
          <a:p>
            <a:r>
              <a:rPr lang="it-IT" dirty="0" smtClean="0"/>
              <a:t>L’</a:t>
            </a:r>
            <a:r>
              <a:rPr lang="it-IT" dirty="0" err="1" smtClean="0"/>
              <a:t>intenzionalita</a:t>
            </a:r>
            <a:r>
              <a:rPr lang="it-IT" dirty="0" smtClean="0"/>
              <a:t>’ del gesto</a:t>
            </a:r>
            <a:endParaRPr lang="it-IT" dirty="0"/>
          </a:p>
        </p:txBody>
      </p:sp>
      <p:sp>
        <p:nvSpPr>
          <p:cNvPr id="3" name="Segnaposto contenuto 2"/>
          <p:cNvSpPr>
            <a:spLocks noGrp="1"/>
          </p:cNvSpPr>
          <p:nvPr>
            <p:ph idx="1"/>
          </p:nvPr>
        </p:nvSpPr>
        <p:spPr/>
        <p:txBody>
          <a:bodyPr>
            <a:normAutofit lnSpcReduction="10000"/>
          </a:bodyPr>
          <a:lstStyle/>
          <a:p>
            <a:pPr>
              <a:buNone/>
            </a:pPr>
            <a:r>
              <a:rPr lang="it-IT" dirty="0" smtClean="0"/>
              <a:t>Data la classificazione dei movimenti è importante sottolineare anche l’aspetto “INTENZIONALE” del movimento in cui interagiscono elementi psicologici- cognitivi e neurofisiologici.</a:t>
            </a:r>
          </a:p>
          <a:p>
            <a:pPr>
              <a:buNone/>
            </a:pPr>
            <a:endParaRPr lang="it-IT" dirty="0" smtClean="0"/>
          </a:p>
          <a:p>
            <a:pPr>
              <a:buNone/>
            </a:pPr>
            <a:endParaRPr lang="it-IT" dirty="0" smtClean="0"/>
          </a:p>
          <a:p>
            <a:pPr algn="ctr">
              <a:buNone/>
            </a:pPr>
            <a:endParaRPr lang="it-IT" dirty="0" smtClean="0"/>
          </a:p>
          <a:p>
            <a:pPr algn="ctr">
              <a:buNone/>
            </a:pPr>
            <a:r>
              <a:rPr lang="it-IT" u="sng" dirty="0" smtClean="0"/>
              <a:t>L’AZIONE CONSENTE LA REALIZZAZIONE </a:t>
            </a:r>
            <a:r>
              <a:rPr lang="it-IT" u="sng" dirty="0" err="1" smtClean="0"/>
              <a:t>DI</a:t>
            </a:r>
            <a:r>
              <a:rPr lang="it-IT" u="sng" dirty="0" smtClean="0"/>
              <a:t> UNO SCOPO: CIO’ VUOL DIRE CHE NEL PROGRAMMARE UN MOVIMENTO SI CERCA SEMPRE UN RISULTATO FINALE.</a:t>
            </a:r>
            <a:endParaRPr lang="it-IT" u="sng" dirty="0"/>
          </a:p>
        </p:txBody>
      </p:sp>
      <p:sp>
        <p:nvSpPr>
          <p:cNvPr id="4" name="Freccia in giù 3"/>
          <p:cNvSpPr/>
          <p:nvPr/>
        </p:nvSpPr>
        <p:spPr>
          <a:xfrm flipH="1">
            <a:off x="3779912" y="3645024"/>
            <a:ext cx="288032"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SCHEMI MOTORI E POSTURALI- 1 </a:t>
            </a:r>
            <a:endParaRPr lang="it-IT" dirty="0"/>
          </a:p>
        </p:txBody>
      </p:sp>
      <p:sp>
        <p:nvSpPr>
          <p:cNvPr id="3" name="Segnaposto contenuto 2"/>
          <p:cNvSpPr>
            <a:spLocks noGrp="1"/>
          </p:cNvSpPr>
          <p:nvPr>
            <p:ph idx="1"/>
          </p:nvPr>
        </p:nvSpPr>
        <p:spPr/>
        <p:txBody>
          <a:bodyPr/>
          <a:lstStyle/>
          <a:p>
            <a:endParaRPr lang="it-IT" dirty="0" smtClean="0"/>
          </a:p>
          <a:p>
            <a:r>
              <a:rPr lang="it-IT" dirty="0" smtClean="0"/>
              <a:t>Il movimento è composto da un insieme di elementi strutturali semplici chiamati</a:t>
            </a:r>
          </a:p>
          <a:p>
            <a:pPr>
              <a:buNone/>
            </a:pPr>
            <a:r>
              <a:rPr lang="it-IT" dirty="0" smtClean="0"/>
              <a:t>“SCHEMI POSTURALI E MOTORI </a:t>
            </a:r>
            <a:r>
              <a:rPr lang="it-IT" dirty="0" err="1" smtClean="0"/>
              <a:t>DI</a:t>
            </a:r>
            <a:r>
              <a:rPr lang="it-IT" dirty="0" smtClean="0"/>
              <a:t> BASE” che rappresentano lo schema base per movimenti più complessi e combinati ed è su di essi che si costruisce la maggior parte dei movimenti.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SCHEMI MOTORI E POSTURALI- 2</a:t>
            </a:r>
            <a:endParaRPr lang="it-IT" dirty="0"/>
          </a:p>
        </p:txBody>
      </p:sp>
      <p:sp>
        <p:nvSpPr>
          <p:cNvPr id="3" name="Segnaposto contenuto 2"/>
          <p:cNvSpPr>
            <a:spLocks noGrp="1"/>
          </p:cNvSpPr>
          <p:nvPr>
            <p:ph idx="1"/>
          </p:nvPr>
        </p:nvSpPr>
        <p:spPr/>
        <p:txBody>
          <a:bodyPr>
            <a:normAutofit lnSpcReduction="10000"/>
          </a:bodyPr>
          <a:lstStyle/>
          <a:p>
            <a:r>
              <a:rPr lang="it-IT" dirty="0" smtClean="0"/>
              <a:t>Gli SCHEMI </a:t>
            </a:r>
            <a:r>
              <a:rPr lang="it-IT" dirty="0" err="1" smtClean="0"/>
              <a:t>DI</a:t>
            </a:r>
            <a:r>
              <a:rPr lang="it-IT" dirty="0" smtClean="0"/>
              <a:t> BASE sono costruiti sui movimenti riflessi del bambino e si manifestano nel 1° anno di vita del bambino</a:t>
            </a:r>
          </a:p>
          <a:p>
            <a:r>
              <a:rPr lang="it-IT" dirty="0" smtClean="0"/>
              <a:t>Si parla di SCHEMI POSTURALI quando nel movimento sono coinvolti alcuni segmenti corporei senza spostamento dinamico nello spazio di tutto il corpo. I più semplici sono: </a:t>
            </a:r>
            <a:r>
              <a:rPr lang="it-IT" dirty="0" smtClean="0"/>
              <a:t>POSIZIONE ERETTA/SEDUTA/FLETTERE/PIEGARE/RUOTARE/SLANCIARE/SPINGERE </a:t>
            </a:r>
            <a:r>
              <a:rPr lang="it-IT" dirty="0" smtClean="0"/>
              <a:t>realizzati in forma semplice o combinata (come ad esempio LANCIARE/AFFERRARE/ COLPIRE/SOLLEVARE)</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SCHEMI MOTORI E POSTURALI- 3</a:t>
            </a:r>
            <a:endParaRPr lang="it-IT" dirty="0"/>
          </a:p>
        </p:txBody>
      </p:sp>
      <p:sp>
        <p:nvSpPr>
          <p:cNvPr id="3" name="Segnaposto contenuto 2"/>
          <p:cNvSpPr>
            <a:spLocks noGrp="1"/>
          </p:cNvSpPr>
          <p:nvPr>
            <p:ph idx="1"/>
          </p:nvPr>
        </p:nvSpPr>
        <p:spPr/>
        <p:txBody>
          <a:bodyPr/>
          <a:lstStyle/>
          <a:p>
            <a:pPr>
              <a:buNone/>
            </a:pPr>
            <a:endParaRPr lang="it-IT" dirty="0" smtClean="0"/>
          </a:p>
          <a:p>
            <a:pPr>
              <a:buNone/>
            </a:pPr>
            <a:r>
              <a:rPr lang="it-IT" dirty="0" smtClean="0"/>
              <a:t>Quando invece nel movimento è coinvolto tutto il corpo che si muove nello spazio, ci troviamo di fronte agli “SCHEMI MOTORI” quali:CAMMINARE/CORRERE/SALTARE/ROTOLARE/STRISCIARE/SALIRE/ARRAMPICARSI ecc..</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320040"/>
            <a:ext cx="7239000" cy="660688"/>
          </a:xfrm>
        </p:spPr>
        <p:txBody>
          <a:bodyPr/>
          <a:lstStyle/>
          <a:p>
            <a:pPr algn="ctr"/>
            <a:r>
              <a:rPr lang="it-IT" dirty="0" smtClean="0"/>
              <a:t>LE CAPACITA’ MOTORIE- 1</a:t>
            </a:r>
            <a:endParaRPr lang="it-IT" dirty="0"/>
          </a:p>
        </p:txBody>
      </p:sp>
      <p:sp>
        <p:nvSpPr>
          <p:cNvPr id="3" name="Segnaposto contenuto 2"/>
          <p:cNvSpPr>
            <a:spLocks noGrp="1"/>
          </p:cNvSpPr>
          <p:nvPr>
            <p:ph idx="1"/>
          </p:nvPr>
        </p:nvSpPr>
        <p:spPr>
          <a:xfrm>
            <a:off x="457200" y="980728"/>
            <a:ext cx="7239000" cy="5475008"/>
          </a:xfrm>
        </p:spPr>
        <p:txBody>
          <a:bodyPr>
            <a:normAutofit/>
          </a:bodyPr>
          <a:lstStyle/>
          <a:p>
            <a:pPr>
              <a:buNone/>
            </a:pPr>
            <a:r>
              <a:rPr lang="it-IT" dirty="0" smtClean="0"/>
              <a:t>Un’educazione motoria adeguata deve prevedere anche lo sviluppo di alcune importanti CAPACITA’ che rappresentano i presupposti per l’apprendimento motorio e lo sviluppo qualitativo dei movimenti.</a:t>
            </a:r>
          </a:p>
          <a:p>
            <a:pPr>
              <a:buNone/>
            </a:pPr>
            <a:endParaRPr lang="it-IT" dirty="0" smtClean="0"/>
          </a:p>
          <a:p>
            <a:pPr>
              <a:buNone/>
            </a:pPr>
            <a:endParaRPr lang="it-IT" dirty="0" smtClean="0"/>
          </a:p>
          <a:p>
            <a:pPr>
              <a:buNone/>
            </a:pPr>
            <a:r>
              <a:rPr lang="it-IT" dirty="0" smtClean="0"/>
              <a:t>LE </a:t>
            </a:r>
            <a:r>
              <a:rPr lang="it-IT" b="1" dirty="0" smtClean="0"/>
              <a:t>CAPACITA</a:t>
            </a:r>
            <a:r>
              <a:rPr lang="it-IT" dirty="0" smtClean="0"/>
              <a:t>’ SONO POTENZIALITA’ PRESENTI NELLA PERSONA CHE, ATTRAVERSO L’ATTIVITA’ DIDATTICA, POSSONO ESSERE SVILUPPATE E TRASFORMATE IN </a:t>
            </a:r>
            <a:r>
              <a:rPr lang="it-IT" b="1" dirty="0" smtClean="0"/>
              <a:t>ABILITA</a:t>
            </a:r>
            <a:r>
              <a:rPr lang="it-IT" dirty="0" smtClean="0"/>
              <a:t>’.</a:t>
            </a:r>
            <a:endParaRPr lang="it-IT" dirty="0" smtClean="0"/>
          </a:p>
          <a:p>
            <a:pPr>
              <a:buNone/>
            </a:pPr>
            <a:endParaRPr lang="it-IT" dirty="0"/>
          </a:p>
        </p:txBody>
      </p:sp>
      <p:sp>
        <p:nvSpPr>
          <p:cNvPr id="4" name="Freccia in giù 3"/>
          <p:cNvSpPr/>
          <p:nvPr/>
        </p:nvSpPr>
        <p:spPr>
          <a:xfrm>
            <a:off x="3635896" y="3140968"/>
            <a:ext cx="360040"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CAPACITA’ MOTORIE- 2</a:t>
            </a:r>
            <a:endParaRPr lang="it-IT" dirty="0"/>
          </a:p>
        </p:txBody>
      </p:sp>
      <p:sp>
        <p:nvSpPr>
          <p:cNvPr id="3" name="Segnaposto contenuto 2"/>
          <p:cNvSpPr>
            <a:spLocks noGrp="1"/>
          </p:cNvSpPr>
          <p:nvPr>
            <p:ph idx="1"/>
          </p:nvPr>
        </p:nvSpPr>
        <p:spPr/>
        <p:txBody>
          <a:bodyPr/>
          <a:lstStyle/>
          <a:p>
            <a:pPr algn="ctr">
              <a:buNone/>
            </a:pPr>
            <a:endParaRPr lang="it-IT" dirty="0" smtClean="0"/>
          </a:p>
          <a:p>
            <a:pPr algn="ctr">
              <a:buNone/>
            </a:pPr>
            <a:endParaRPr lang="it-IT" dirty="0" smtClean="0"/>
          </a:p>
          <a:p>
            <a:pPr algn="ctr">
              <a:buNone/>
            </a:pPr>
            <a:r>
              <a:rPr lang="it-IT" dirty="0" smtClean="0"/>
              <a:t>Esse sono tradizionalmente distinte:</a:t>
            </a:r>
          </a:p>
          <a:p>
            <a:pPr algn="ctr"/>
            <a:r>
              <a:rPr lang="it-IT" dirty="0" smtClean="0"/>
              <a:t>CAPACITA’ SENSO-PERCETTIVE</a:t>
            </a:r>
          </a:p>
          <a:p>
            <a:pPr algn="ctr"/>
            <a:r>
              <a:rPr lang="it-IT" dirty="0" smtClean="0"/>
              <a:t>CAPACITA’ COORDINATIVE</a:t>
            </a:r>
          </a:p>
          <a:p>
            <a:pPr algn="ctr"/>
            <a:r>
              <a:rPr lang="it-IT" dirty="0" smtClean="0"/>
              <a:t>CAPACITA’ CONDIZIONALI</a:t>
            </a: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320040"/>
            <a:ext cx="7239000" cy="660688"/>
          </a:xfrm>
        </p:spPr>
        <p:txBody>
          <a:bodyPr>
            <a:normAutofit fontScale="90000"/>
          </a:bodyPr>
          <a:lstStyle/>
          <a:p>
            <a:r>
              <a:rPr lang="it-IT" dirty="0" smtClean="0"/>
              <a:t>LE CAPACITA’ SENSO PERCETTIVE-1</a:t>
            </a:r>
            <a:endParaRPr lang="it-IT" dirty="0"/>
          </a:p>
        </p:txBody>
      </p:sp>
      <p:sp>
        <p:nvSpPr>
          <p:cNvPr id="3" name="Segnaposto contenuto 2"/>
          <p:cNvSpPr>
            <a:spLocks noGrp="1"/>
          </p:cNvSpPr>
          <p:nvPr>
            <p:ph idx="1"/>
          </p:nvPr>
        </p:nvSpPr>
        <p:spPr/>
        <p:txBody>
          <a:bodyPr/>
          <a:lstStyle/>
          <a:p>
            <a:pPr>
              <a:buNone/>
            </a:pPr>
            <a:r>
              <a:rPr lang="it-IT" dirty="0" smtClean="0"/>
              <a:t>“ Si può definire senso-percezione l’insieme  del rapporto sensoriale e neurologico che il soggetto instaura con il proprio corpo e con il mondo esterno (SENSAZIONE) e la relativa presa di coscienza psichica (PERCEZIONE).</a:t>
            </a:r>
          </a:p>
          <a:p>
            <a:pPr>
              <a:buNone/>
            </a:pPr>
            <a:endParaRPr lang="it-IT" dirty="0" smtClean="0"/>
          </a:p>
          <a:p>
            <a:pPr>
              <a:buNone/>
            </a:pPr>
            <a:endParaRPr lang="it-IT" dirty="0" smtClean="0"/>
          </a:p>
          <a:p>
            <a:pPr>
              <a:buNone/>
            </a:pPr>
            <a:r>
              <a:rPr lang="it-IT" dirty="0" smtClean="0"/>
              <a:t>Grazie a queste capacità l’individuo è in grado di decifrare gli stimoli e di adattarsi all’ambiente.</a:t>
            </a:r>
            <a:endParaRPr lang="it-IT" dirty="0"/>
          </a:p>
        </p:txBody>
      </p:sp>
      <p:sp>
        <p:nvSpPr>
          <p:cNvPr id="4" name="Freccia in giù 3"/>
          <p:cNvSpPr/>
          <p:nvPr/>
        </p:nvSpPr>
        <p:spPr>
          <a:xfrm>
            <a:off x="3635896" y="3861048"/>
            <a:ext cx="360040"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332656"/>
            <a:ext cx="7239000" cy="588680"/>
          </a:xfrm>
        </p:spPr>
        <p:txBody>
          <a:bodyPr>
            <a:normAutofit fontScale="90000"/>
          </a:bodyPr>
          <a:lstStyle/>
          <a:p>
            <a:r>
              <a:rPr lang="it-IT" dirty="0" smtClean="0"/>
              <a:t>LE CAPACITA’ SENSO PERCETTIVE-2</a:t>
            </a:r>
            <a:endParaRPr lang="it-IT" dirty="0"/>
          </a:p>
        </p:txBody>
      </p:sp>
      <p:sp>
        <p:nvSpPr>
          <p:cNvPr id="3" name="Segnaposto contenuto 2"/>
          <p:cNvSpPr>
            <a:spLocks noGrp="1"/>
          </p:cNvSpPr>
          <p:nvPr>
            <p:ph idx="1"/>
          </p:nvPr>
        </p:nvSpPr>
        <p:spPr>
          <a:xfrm>
            <a:off x="395536" y="1052736"/>
            <a:ext cx="7239000" cy="5350376"/>
          </a:xfrm>
        </p:spPr>
        <p:txBody>
          <a:bodyPr>
            <a:normAutofit fontScale="92500" lnSpcReduction="10000"/>
          </a:bodyPr>
          <a:lstStyle/>
          <a:p>
            <a:pPr>
              <a:buNone/>
            </a:pPr>
            <a:r>
              <a:rPr lang="it-IT" dirty="0" smtClean="0"/>
              <a:t>Le informazioni derivano da numerose fonti principali e sono raccolte da particolari strutture anatomiche definite RECETTORI.</a:t>
            </a:r>
          </a:p>
          <a:p>
            <a:pPr>
              <a:buNone/>
            </a:pPr>
            <a:r>
              <a:rPr lang="it-IT" dirty="0" smtClean="0"/>
              <a:t>L’informazione che proviene dal mondo esterno viene definita </a:t>
            </a:r>
            <a:r>
              <a:rPr lang="it-IT" b="1" dirty="0" smtClean="0"/>
              <a:t>ESTEROCEZIONE</a:t>
            </a:r>
            <a:r>
              <a:rPr lang="it-IT" dirty="0" smtClean="0"/>
              <a:t> ed è raccolta da organi di senso, i più importanti dei quali sono l’OCCHIO e l’ORECCHIO.</a:t>
            </a:r>
          </a:p>
          <a:p>
            <a:pPr>
              <a:buNone/>
            </a:pPr>
            <a:r>
              <a:rPr lang="it-IT" dirty="0" smtClean="0"/>
              <a:t>L’informazione, invece che proviene dall’interno del corpo e riguarda il controllo del movimento viene chiamata </a:t>
            </a:r>
            <a:r>
              <a:rPr lang="it-IT" b="1" dirty="0" smtClean="0"/>
              <a:t>PROPRIOCEZIONEO o CINESTESI. </a:t>
            </a:r>
            <a:r>
              <a:rPr lang="it-IT" dirty="0" smtClean="0"/>
              <a:t>Essa permette di segnalare la posizione e il movimento del corpo e degli arti. I recettori che forniscono questo tipo di informazioni sono l’apparato vestibolare, importante per la postura e l’equilibrio.</a:t>
            </a:r>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320040"/>
            <a:ext cx="7239000" cy="444664"/>
          </a:xfrm>
        </p:spPr>
        <p:txBody>
          <a:bodyPr>
            <a:normAutofit fontScale="90000"/>
          </a:bodyPr>
          <a:lstStyle/>
          <a:p>
            <a:r>
              <a:rPr lang="it-IT" dirty="0" smtClean="0"/>
              <a:t>LE CAPACITA’ SENSO PERCETTIVE-3</a:t>
            </a:r>
            <a:endParaRPr lang="it-IT" dirty="0"/>
          </a:p>
        </p:txBody>
      </p:sp>
      <p:sp>
        <p:nvSpPr>
          <p:cNvPr id="3" name="Segnaposto contenuto 2"/>
          <p:cNvSpPr>
            <a:spLocks noGrp="1"/>
          </p:cNvSpPr>
          <p:nvPr>
            <p:ph idx="1"/>
          </p:nvPr>
        </p:nvSpPr>
        <p:spPr>
          <a:xfrm>
            <a:off x="395536" y="764704"/>
            <a:ext cx="7239000" cy="5472608"/>
          </a:xfrm>
        </p:spPr>
        <p:txBody>
          <a:bodyPr>
            <a:normAutofit fontScale="92500"/>
          </a:bodyPr>
          <a:lstStyle/>
          <a:p>
            <a:pPr>
              <a:buNone/>
            </a:pPr>
            <a:r>
              <a:rPr lang="it-IT" dirty="0" smtClean="0"/>
              <a:t>Quindi la PERCEZIONE si può definire come quel processo attivo, di ricostruzione interna, che consente la selezione, il riconoscimento e l’integrazione delle informazioni.</a:t>
            </a:r>
          </a:p>
          <a:p>
            <a:pPr>
              <a:buNone/>
            </a:pPr>
            <a:endParaRPr lang="it-IT" dirty="0" smtClean="0"/>
          </a:p>
          <a:p>
            <a:pPr>
              <a:buNone/>
            </a:pPr>
            <a:r>
              <a:rPr lang="it-IT" dirty="0" smtClean="0"/>
              <a:t>Considerare lo sviluppo delle capacità percettive in ambito educativo è importante poiché permette di cogliere in modo corretto e rapido gli elementi della realtà. Il periodo critico si colloca nella fascia d’età tra i 4-7 anni </a:t>
            </a:r>
            <a:r>
              <a:rPr lang="it-IT" dirty="0" err="1" smtClean="0"/>
              <a:t>….le</a:t>
            </a:r>
            <a:r>
              <a:rPr lang="it-IT" dirty="0" smtClean="0"/>
              <a:t> proposte operative di apprendimento sensoriale  devono essere viste in funzione del miglioramento della finezza di discriminazione degli stimoli.</a:t>
            </a:r>
          </a:p>
        </p:txBody>
      </p:sp>
      <p:sp>
        <p:nvSpPr>
          <p:cNvPr id="4" name="Freccia in giù 3"/>
          <p:cNvSpPr/>
          <p:nvPr/>
        </p:nvSpPr>
        <p:spPr>
          <a:xfrm>
            <a:off x="3635896" y="2276872"/>
            <a:ext cx="288032"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320040"/>
            <a:ext cx="7239000" cy="516672"/>
          </a:xfrm>
        </p:spPr>
        <p:txBody>
          <a:bodyPr>
            <a:normAutofit fontScale="90000"/>
          </a:bodyPr>
          <a:lstStyle/>
          <a:p>
            <a:r>
              <a:rPr lang="it-IT" dirty="0" smtClean="0"/>
              <a:t>LE CAPACITA’ SENSO PERCETTIVE-4</a:t>
            </a:r>
            <a:endParaRPr lang="it-IT" dirty="0"/>
          </a:p>
        </p:txBody>
      </p:sp>
      <p:sp>
        <p:nvSpPr>
          <p:cNvPr id="3" name="Segnaposto contenuto 2"/>
          <p:cNvSpPr>
            <a:spLocks noGrp="1"/>
          </p:cNvSpPr>
          <p:nvPr>
            <p:ph idx="1"/>
          </p:nvPr>
        </p:nvSpPr>
        <p:spPr>
          <a:xfrm>
            <a:off x="457200" y="980728"/>
            <a:ext cx="7239000" cy="5475008"/>
          </a:xfrm>
        </p:spPr>
        <p:txBody>
          <a:bodyPr>
            <a:normAutofit fontScale="92500" lnSpcReduction="10000"/>
          </a:bodyPr>
          <a:lstStyle/>
          <a:p>
            <a:pPr algn="ctr">
              <a:buNone/>
            </a:pPr>
            <a:endParaRPr lang="it-IT" dirty="0" smtClean="0"/>
          </a:p>
          <a:p>
            <a:pPr algn="ctr">
              <a:buNone/>
            </a:pPr>
            <a:endParaRPr lang="it-IT" dirty="0" smtClean="0"/>
          </a:p>
          <a:p>
            <a:pPr algn="ctr">
              <a:buNone/>
            </a:pPr>
            <a:r>
              <a:rPr lang="it-IT" dirty="0" smtClean="0"/>
              <a:t>La </a:t>
            </a:r>
            <a:r>
              <a:rPr lang="it-IT" i="1" dirty="0" smtClean="0"/>
              <a:t>dimensione percettiva è fondamentale </a:t>
            </a:r>
            <a:r>
              <a:rPr lang="it-IT" b="1" i="1" dirty="0" smtClean="0"/>
              <a:t>per</a:t>
            </a:r>
            <a:r>
              <a:rPr lang="it-IT" i="1" dirty="0" smtClean="0"/>
              <a:t> </a:t>
            </a:r>
            <a:r>
              <a:rPr lang="it-IT" b="1" i="1" dirty="0" smtClean="0"/>
              <a:t>sentire il proprio corpo e prenderne coscienza</a:t>
            </a:r>
            <a:r>
              <a:rPr lang="it-IT" i="1" dirty="0" smtClean="0"/>
              <a:t>; è la modalità con cui possiamo agire e risolvere i problemi, entrare in relazione con l’altro, dare espressività al nostro movimento.</a:t>
            </a:r>
          </a:p>
          <a:p>
            <a:pPr algn="ctr">
              <a:buNone/>
            </a:pPr>
            <a:endParaRPr lang="it-IT" i="1" dirty="0" smtClean="0"/>
          </a:p>
          <a:p>
            <a:pPr algn="ctr">
              <a:buNone/>
            </a:pPr>
            <a:r>
              <a:rPr lang="it-IT" i="1" dirty="0" smtClean="0"/>
              <a:t>E’importante quindi imparare a conoscere le sensazioni relative al proprio corpo per apprendere i movimenti e per utilizzarli intenzionalmente in funzione di uno scopo e dei propri </a:t>
            </a:r>
            <a:r>
              <a:rPr lang="it-IT" i="1" dirty="0" smtClean="0"/>
              <a:t>bisogni </a:t>
            </a:r>
            <a:r>
              <a:rPr lang="it-IT" i="1" dirty="0" err="1" smtClean="0"/>
              <a:t>……</a:t>
            </a:r>
            <a:r>
              <a:rPr lang="it-IT" i="1" dirty="0" smtClean="0"/>
              <a:t> </a:t>
            </a:r>
            <a:r>
              <a:rPr lang="it-IT" i="1" dirty="0" smtClean="0"/>
              <a:t>SENZA UNA CONSAPEVOLE ATTIVITA’ PERCETTIVA  E IMPOSSIBILE REALIZZARE BENE ALCUNE AZIONI!!!</a:t>
            </a:r>
            <a:endParaRPr lang="it-IT" i="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320040"/>
            <a:ext cx="7239000" cy="444664"/>
          </a:xfrm>
        </p:spPr>
        <p:txBody>
          <a:bodyPr>
            <a:normAutofit fontScale="90000"/>
          </a:bodyPr>
          <a:lstStyle/>
          <a:p>
            <a:r>
              <a:rPr lang="it-IT" dirty="0" smtClean="0"/>
              <a:t>LE CAPACITA’ SENSO PERCETTIVE-5</a:t>
            </a:r>
            <a:endParaRPr lang="it-IT" dirty="0"/>
          </a:p>
        </p:txBody>
      </p:sp>
      <p:pic>
        <p:nvPicPr>
          <p:cNvPr id="4" name="Segnaposto contenuto 3" descr="img045.jpg"/>
          <p:cNvPicPr>
            <a:picLocks noGrp="1" noChangeAspect="1"/>
          </p:cNvPicPr>
          <p:nvPr>
            <p:ph idx="1"/>
          </p:nvPr>
        </p:nvPicPr>
        <p:blipFill>
          <a:blip r:embed="rId2" cstate="print"/>
          <a:stretch>
            <a:fillRect/>
          </a:stretch>
        </p:blipFill>
        <p:spPr>
          <a:xfrm>
            <a:off x="323528" y="836712"/>
            <a:ext cx="7560839" cy="5619651"/>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CAPACITA’ COORDINATIVE</a:t>
            </a:r>
            <a:endParaRPr lang="it-IT" dirty="0"/>
          </a:p>
        </p:txBody>
      </p:sp>
      <p:sp>
        <p:nvSpPr>
          <p:cNvPr id="3" name="Segnaposto contenuto 2"/>
          <p:cNvSpPr>
            <a:spLocks noGrp="1"/>
          </p:cNvSpPr>
          <p:nvPr>
            <p:ph idx="1"/>
          </p:nvPr>
        </p:nvSpPr>
        <p:spPr/>
        <p:txBody>
          <a:bodyPr/>
          <a:lstStyle/>
          <a:p>
            <a:r>
              <a:rPr lang="it-IT" dirty="0" smtClean="0"/>
              <a:t>La coordinazione è la capacità di ORGANIZZARE-REGOLARE-CONTROLLARE il movimento. Si può definire anche come la “capacità di eseguire in modo appropriato, nella giusta sequenza e in tempi corretti, azioni motorie con diverse parti del corpo, così da trarne  migliori risultati”</a:t>
            </a:r>
          </a:p>
          <a:p>
            <a:pPr>
              <a:buNone/>
            </a:pPr>
            <a:r>
              <a:rPr lang="it-IT" dirty="0" smtClean="0"/>
              <a:t>Si dividono in:</a:t>
            </a:r>
          </a:p>
          <a:p>
            <a:pPr marL="514350" indent="-514350">
              <a:buFont typeface="+mj-lt"/>
              <a:buAutoNum type="arabicPeriod"/>
            </a:pPr>
            <a:r>
              <a:rPr lang="it-IT" dirty="0" smtClean="0"/>
              <a:t>CAPACITA’ COORDINATIVE GENERALI</a:t>
            </a:r>
          </a:p>
          <a:p>
            <a:pPr marL="514350" indent="-514350">
              <a:buFont typeface="+mj-lt"/>
              <a:buAutoNum type="arabicPeriod"/>
            </a:pPr>
            <a:r>
              <a:rPr lang="it-IT" dirty="0" smtClean="0"/>
              <a:t>CAPACITA’ COORDINATIVE SPECIALI</a:t>
            </a:r>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88640"/>
            <a:ext cx="7239000" cy="980728"/>
          </a:xfrm>
        </p:spPr>
        <p:txBody>
          <a:bodyPr>
            <a:normAutofit fontScale="90000"/>
          </a:bodyPr>
          <a:lstStyle/>
          <a:p>
            <a:r>
              <a:rPr lang="it-IT" dirty="0" smtClean="0"/>
              <a:t/>
            </a:r>
            <a:br>
              <a:rPr lang="it-IT" dirty="0" smtClean="0"/>
            </a:br>
            <a:r>
              <a:rPr lang="it-IT" dirty="0" smtClean="0"/>
              <a:t>CAPACITA’ COORDINATIVE </a:t>
            </a:r>
            <a:r>
              <a:rPr lang="it-IT" dirty="0" err="1" smtClean="0"/>
              <a:t>GENERAlI</a:t>
            </a:r>
            <a:endParaRPr lang="it-IT" dirty="0"/>
          </a:p>
        </p:txBody>
      </p:sp>
      <p:pic>
        <p:nvPicPr>
          <p:cNvPr id="4" name="Segnaposto contenuto 3" descr="img046.jpg"/>
          <p:cNvPicPr>
            <a:picLocks noGrp="1" noChangeAspect="1"/>
          </p:cNvPicPr>
          <p:nvPr>
            <p:ph idx="1"/>
          </p:nvPr>
        </p:nvPicPr>
        <p:blipFill>
          <a:blip r:embed="rId2" cstate="print"/>
          <a:stretch>
            <a:fillRect/>
          </a:stretch>
        </p:blipFill>
        <p:spPr>
          <a:xfrm>
            <a:off x="611560" y="1484784"/>
            <a:ext cx="7056784" cy="4740144"/>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7239000" cy="1463040"/>
          </a:xfrm>
        </p:spPr>
        <p:txBody>
          <a:bodyPr>
            <a:normAutofit fontScale="90000"/>
          </a:bodyPr>
          <a:lstStyle/>
          <a:p>
            <a:r>
              <a:rPr lang="it-IT" dirty="0" smtClean="0"/>
              <a:t>LA CAPACITA’ </a:t>
            </a:r>
            <a:r>
              <a:rPr lang="it-IT" dirty="0" err="1" smtClean="0"/>
              <a:t>DI</a:t>
            </a:r>
            <a:r>
              <a:rPr lang="it-IT" dirty="0" smtClean="0"/>
              <a:t> APPRENDIMENTO MOTORIO  NEI BAMBINI DELLA SCUOLA DELL’INFANZIA- 1</a:t>
            </a:r>
            <a:endParaRPr lang="it-IT" dirty="0"/>
          </a:p>
        </p:txBody>
      </p:sp>
      <p:sp>
        <p:nvSpPr>
          <p:cNvPr id="3" name="Segnaposto contenuto 2"/>
          <p:cNvSpPr>
            <a:spLocks noGrp="1"/>
          </p:cNvSpPr>
          <p:nvPr>
            <p:ph idx="1"/>
          </p:nvPr>
        </p:nvSpPr>
        <p:spPr>
          <a:xfrm>
            <a:off x="457200" y="1412776"/>
            <a:ext cx="7239000" cy="5042960"/>
          </a:xfrm>
        </p:spPr>
        <p:txBody>
          <a:bodyPr/>
          <a:lstStyle/>
          <a:p>
            <a:pPr>
              <a:buNone/>
            </a:pPr>
            <a:r>
              <a:rPr lang="it-IT" dirty="0" smtClean="0"/>
              <a:t>La coordinazione dipende dalla maturazione del sistema nervoso centrale che gestisce, a livello di coscienza, si scelta e di </a:t>
            </a:r>
            <a:r>
              <a:rPr lang="it-IT" dirty="0" smtClean="0"/>
              <a:t>controllo, </a:t>
            </a:r>
            <a:r>
              <a:rPr lang="it-IT" dirty="0" smtClean="0"/>
              <a:t>il movimento.</a:t>
            </a:r>
          </a:p>
          <a:p>
            <a:pPr>
              <a:buNone/>
            </a:pPr>
            <a:r>
              <a:rPr lang="it-IT" dirty="0" smtClean="0"/>
              <a:t>Il b. nella sc. dell’infanzia coordina le sue azioni in modo ancora “grezzo”, combinando fra loro movimenti semplici e soprattutto finalizzando il gesto al raggiungimento di uno scopo                         l’attenzione è quindi posta sul RISULTATO FINALE e sul piacere di MUOVERE il proprio corpo e NON SULLA DINAMICA DEL GESTO STESSO.</a:t>
            </a:r>
            <a:endParaRPr lang="it-IT" dirty="0"/>
          </a:p>
        </p:txBody>
      </p:sp>
      <p:cxnSp>
        <p:nvCxnSpPr>
          <p:cNvPr id="5" name="Connettore 2 4"/>
          <p:cNvCxnSpPr/>
          <p:nvPr/>
        </p:nvCxnSpPr>
        <p:spPr>
          <a:xfrm>
            <a:off x="2051720" y="4941168"/>
            <a:ext cx="172819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 CAPACITA’ </a:t>
            </a:r>
            <a:r>
              <a:rPr lang="it-IT" dirty="0" err="1" smtClean="0"/>
              <a:t>DI</a:t>
            </a:r>
            <a:r>
              <a:rPr lang="it-IT" dirty="0" smtClean="0"/>
              <a:t> APPRENDIMENTO MOTORIO  NEI BAMBINI DELLA SCUOLA DELL’INFANZIA- 2</a:t>
            </a:r>
            <a:endParaRPr lang="it-IT" dirty="0"/>
          </a:p>
        </p:txBody>
      </p:sp>
      <p:sp>
        <p:nvSpPr>
          <p:cNvPr id="3" name="Segnaposto contenuto 2"/>
          <p:cNvSpPr>
            <a:spLocks noGrp="1"/>
          </p:cNvSpPr>
          <p:nvPr>
            <p:ph idx="1"/>
          </p:nvPr>
        </p:nvSpPr>
        <p:spPr/>
        <p:txBody>
          <a:bodyPr>
            <a:normAutofit lnSpcReduction="10000"/>
          </a:bodyPr>
          <a:lstStyle/>
          <a:p>
            <a:pPr>
              <a:buNone/>
            </a:pPr>
            <a:r>
              <a:rPr lang="it-IT" dirty="0" smtClean="0"/>
              <a:t>In questo periodo il bambino organizza il proprio apprendimento delle abilità di base per prove ed errori, per tentativi sperimentali, basandosi su un’imitazione un po’ grossolana dei movimenti e, in modo limitato, sulle sue esperienze precedenti.</a:t>
            </a:r>
          </a:p>
          <a:p>
            <a:pPr>
              <a:buNone/>
            </a:pPr>
            <a:endParaRPr lang="it-IT" dirty="0" smtClean="0"/>
          </a:p>
          <a:p>
            <a:pPr>
              <a:buNone/>
            </a:pPr>
            <a:r>
              <a:rPr lang="it-IT" dirty="0" smtClean="0"/>
              <a:t>SARA’ SOLO VERSO I 7/8 ANNI CHE SARA’ IN GRADO </a:t>
            </a:r>
            <a:r>
              <a:rPr lang="it-IT" dirty="0" err="1" smtClean="0"/>
              <a:t>DI</a:t>
            </a:r>
            <a:r>
              <a:rPr lang="it-IT" dirty="0" smtClean="0"/>
              <a:t> PROGETTARE E COMPIERE UN MOVIMENTO SEGUENDO UN MODELLO </a:t>
            </a:r>
            <a:r>
              <a:rPr lang="it-IT" dirty="0" err="1" smtClean="0"/>
              <a:t>DI</a:t>
            </a:r>
            <a:r>
              <a:rPr lang="it-IT" dirty="0" smtClean="0"/>
              <a:t> RIFERIMENTO E </a:t>
            </a:r>
            <a:r>
              <a:rPr lang="it-IT" dirty="0" err="1" smtClean="0"/>
              <a:t>DI</a:t>
            </a:r>
            <a:r>
              <a:rPr lang="it-IT" dirty="0" smtClean="0"/>
              <a:t> INTERIORIZZARE E PENSARE LE PROPRIE AZIONI.</a:t>
            </a:r>
            <a:endParaRPr lang="it-IT" dirty="0"/>
          </a:p>
        </p:txBody>
      </p:sp>
      <p:sp>
        <p:nvSpPr>
          <p:cNvPr id="4" name="Freccia in giù 3"/>
          <p:cNvSpPr/>
          <p:nvPr/>
        </p:nvSpPr>
        <p:spPr>
          <a:xfrm>
            <a:off x="3779912" y="3789040"/>
            <a:ext cx="144016"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LE CAPACITA’ COORDINATIVE SPECIALI- 1</a:t>
            </a:r>
            <a:endParaRPr lang="it-IT" dirty="0"/>
          </a:p>
        </p:txBody>
      </p:sp>
      <p:pic>
        <p:nvPicPr>
          <p:cNvPr id="4" name="Segnaposto contenuto 3" descr="img047.jpg"/>
          <p:cNvPicPr>
            <a:picLocks noGrp="1" noChangeAspect="1"/>
          </p:cNvPicPr>
          <p:nvPr>
            <p:ph idx="1"/>
          </p:nvPr>
        </p:nvPicPr>
        <p:blipFill>
          <a:blip r:embed="rId2" cstate="print"/>
          <a:stretch>
            <a:fillRect/>
          </a:stretch>
        </p:blipFill>
        <p:spPr>
          <a:xfrm>
            <a:off x="611560" y="1609725"/>
            <a:ext cx="7272808" cy="4846638"/>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LE CAPACITA’ COORDINATIVE SPECIALI- 2</a:t>
            </a:r>
            <a:endParaRPr lang="it-IT" dirty="0"/>
          </a:p>
        </p:txBody>
      </p:sp>
      <p:sp>
        <p:nvSpPr>
          <p:cNvPr id="3" name="Segnaposto contenuto 2"/>
          <p:cNvSpPr>
            <a:spLocks noGrp="1"/>
          </p:cNvSpPr>
          <p:nvPr>
            <p:ph idx="1"/>
          </p:nvPr>
        </p:nvSpPr>
        <p:spPr/>
        <p:txBody>
          <a:bodyPr>
            <a:normAutofit lnSpcReduction="10000"/>
          </a:bodyPr>
          <a:lstStyle/>
          <a:p>
            <a:pPr>
              <a:buNone/>
            </a:pPr>
            <a:r>
              <a:rPr lang="it-IT" dirty="0" smtClean="0"/>
              <a:t>PRENDEREMO IN ANALISI SOLO ALCUNE </a:t>
            </a:r>
            <a:r>
              <a:rPr lang="it-IT" dirty="0" err="1" smtClean="0"/>
              <a:t>DI</a:t>
            </a:r>
            <a:r>
              <a:rPr lang="it-IT" dirty="0" smtClean="0"/>
              <a:t> ESSE:</a:t>
            </a:r>
          </a:p>
          <a:p>
            <a:pPr>
              <a:buFontTx/>
              <a:buChar char="-"/>
            </a:pPr>
            <a:r>
              <a:rPr lang="it-IT" b="1" dirty="0" smtClean="0"/>
              <a:t>CAPACITA’ </a:t>
            </a:r>
            <a:r>
              <a:rPr lang="it-IT" b="1" dirty="0" err="1" smtClean="0"/>
              <a:t>DI</a:t>
            </a:r>
            <a:r>
              <a:rPr lang="it-IT" b="1" dirty="0" smtClean="0"/>
              <a:t> COMBINAZIONE MOTORIA,</a:t>
            </a:r>
          </a:p>
          <a:p>
            <a:pPr>
              <a:buFontTx/>
              <a:buChar char="-"/>
            </a:pPr>
            <a:r>
              <a:rPr lang="it-IT" b="1" dirty="0" smtClean="0"/>
              <a:t>EQUILIBRIO</a:t>
            </a:r>
          </a:p>
          <a:p>
            <a:pPr>
              <a:buFontTx/>
              <a:buChar char="-"/>
            </a:pPr>
            <a:r>
              <a:rPr lang="it-IT" b="1" dirty="0" smtClean="0"/>
              <a:t>COORDINAZIONE OCULO- MANUALE E SEGMENTARIA</a:t>
            </a:r>
          </a:p>
          <a:p>
            <a:pPr>
              <a:buFontTx/>
              <a:buChar char="-"/>
            </a:pPr>
            <a:r>
              <a:rPr lang="it-IT" b="1" dirty="0" smtClean="0"/>
              <a:t>CAPACITA’ </a:t>
            </a:r>
            <a:r>
              <a:rPr lang="it-IT" b="1" dirty="0" err="1" smtClean="0"/>
              <a:t>DI</a:t>
            </a:r>
            <a:r>
              <a:rPr lang="it-IT" b="1" dirty="0" smtClean="0"/>
              <a:t> DIFFRENZIAZIONE SPAZIO-TEMPORALE</a:t>
            </a:r>
          </a:p>
          <a:p>
            <a:pPr>
              <a:buNone/>
            </a:pPr>
            <a:r>
              <a:rPr lang="it-IT" dirty="0" smtClean="0"/>
              <a:t>…. </a:t>
            </a:r>
            <a:r>
              <a:rPr lang="it-IT" dirty="0" err="1" smtClean="0"/>
              <a:t>perchè</a:t>
            </a:r>
            <a:r>
              <a:rPr lang="it-IT" dirty="0" smtClean="0"/>
              <a:t> ritenute importanti ai fini del raggiungimento di una base motoria più ampia possibile ai fini dell’apprendimento delle abilità motorie nella scuola dell’infanzia.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Capacità di combinazione motoria</a:t>
            </a:r>
            <a:endParaRPr lang="it-IT" dirty="0"/>
          </a:p>
        </p:txBody>
      </p:sp>
      <p:sp>
        <p:nvSpPr>
          <p:cNvPr id="3" name="Segnaposto contenuto 2"/>
          <p:cNvSpPr>
            <a:spLocks noGrp="1"/>
          </p:cNvSpPr>
          <p:nvPr>
            <p:ph idx="1"/>
          </p:nvPr>
        </p:nvSpPr>
        <p:spPr/>
        <p:txBody>
          <a:bodyPr/>
          <a:lstStyle/>
          <a:p>
            <a:pPr>
              <a:buNone/>
            </a:pPr>
            <a:r>
              <a:rPr lang="it-IT" dirty="0" smtClean="0"/>
              <a:t>Permette di unire in una struttura unitaria parte di un movimento o più movimenti fra loro …. è una delle capacità coordinative più importanti perché oltre ad essere presente in tutte le attività sportive , si riscontra nelle azioni della vita quotidiana</a:t>
            </a:r>
          </a:p>
          <a:p>
            <a:pPr>
              <a:buNone/>
            </a:pPr>
            <a:endParaRPr lang="it-IT" dirty="0" smtClean="0"/>
          </a:p>
          <a:p>
            <a:pPr>
              <a:buNone/>
            </a:pPr>
            <a:r>
              <a:rPr lang="it-IT" dirty="0" smtClean="0"/>
              <a:t>Nella scuola dell’infanzia questa capacità può essere sviluppate mediante “PERCORSI MISTI”</a:t>
            </a:r>
            <a:endParaRPr lang="it-IT"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320040"/>
            <a:ext cx="7239000" cy="444664"/>
          </a:xfrm>
        </p:spPr>
        <p:txBody>
          <a:bodyPr>
            <a:normAutofit fontScale="90000"/>
          </a:bodyPr>
          <a:lstStyle/>
          <a:p>
            <a:pPr algn="ctr"/>
            <a:r>
              <a:rPr lang="it-IT" dirty="0" err="1" smtClean="0"/>
              <a:t>eQUILIBRIO</a:t>
            </a:r>
            <a:endParaRPr lang="it-IT" dirty="0"/>
          </a:p>
        </p:txBody>
      </p:sp>
      <p:sp>
        <p:nvSpPr>
          <p:cNvPr id="3" name="Segnaposto contenuto 2"/>
          <p:cNvSpPr>
            <a:spLocks noGrp="1"/>
          </p:cNvSpPr>
          <p:nvPr>
            <p:ph idx="1"/>
          </p:nvPr>
        </p:nvSpPr>
        <p:spPr>
          <a:xfrm>
            <a:off x="457200" y="836712"/>
            <a:ext cx="7239000" cy="5619024"/>
          </a:xfrm>
        </p:spPr>
        <p:txBody>
          <a:bodyPr>
            <a:normAutofit fontScale="92500"/>
          </a:bodyPr>
          <a:lstStyle/>
          <a:p>
            <a:pPr>
              <a:buNone/>
            </a:pPr>
            <a:r>
              <a:rPr lang="it-IT" dirty="0" smtClean="0"/>
              <a:t>E’ la capacità che permette di mantenere la postura eretta e il controllo dei movimenti nelle varie situazioni: si può definire anche come la RICERCA DELL’ESATTA POSIZIONE DEL CORPO NELLA STATICA E NEL MOVIMENTO.</a:t>
            </a:r>
          </a:p>
          <a:p>
            <a:pPr>
              <a:buNone/>
            </a:pPr>
            <a:r>
              <a:rPr lang="it-IT" dirty="0" smtClean="0"/>
              <a:t>Si divide in: </a:t>
            </a:r>
          </a:p>
          <a:p>
            <a:r>
              <a:rPr lang="it-IT" b="1" dirty="0" smtClean="0"/>
              <a:t>Equilibrio statico</a:t>
            </a:r>
            <a:r>
              <a:rPr lang="it-IT" dirty="0" smtClean="0"/>
              <a:t>: quando la base d’appoggio è stabile e la persona non è in movimento (es. stare fermi sulle punte dei piedi, in equilibrio su un solo piede,  stare seduti, ecc.);</a:t>
            </a:r>
          </a:p>
          <a:p>
            <a:r>
              <a:rPr lang="it-IT" b="1" dirty="0" smtClean="0"/>
              <a:t>Equilibrio dinamico</a:t>
            </a:r>
            <a:r>
              <a:rPr lang="it-IT" dirty="0" smtClean="0"/>
              <a:t>: quando si cerca di mantenere una posizione stabile pur essendo in movimento (es. camminare su un asse d’equilibrio, eseguire un giro su se stessi ecc.)</a:t>
            </a:r>
          </a:p>
          <a:p>
            <a:endParaRPr lang="it-IT"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Coordinazione </a:t>
            </a:r>
            <a:r>
              <a:rPr lang="it-IT" dirty="0" err="1" smtClean="0"/>
              <a:t>oculo-manuale</a:t>
            </a:r>
            <a:r>
              <a:rPr lang="it-IT" dirty="0" smtClean="0"/>
              <a:t> e segmentaria- 1</a:t>
            </a:r>
            <a:endParaRPr lang="it-IT" dirty="0"/>
          </a:p>
        </p:txBody>
      </p:sp>
      <p:sp>
        <p:nvSpPr>
          <p:cNvPr id="3" name="Segnaposto contenuto 2"/>
          <p:cNvSpPr>
            <a:spLocks noGrp="1"/>
          </p:cNvSpPr>
          <p:nvPr>
            <p:ph idx="1"/>
          </p:nvPr>
        </p:nvSpPr>
        <p:spPr/>
        <p:txBody>
          <a:bodyPr>
            <a:normAutofit fontScale="92500" lnSpcReduction="10000"/>
          </a:bodyPr>
          <a:lstStyle/>
          <a:p>
            <a:r>
              <a:rPr lang="it-IT" b="1" dirty="0" smtClean="0"/>
              <a:t>COORDINAZIONE OCULO-MANUALE</a:t>
            </a:r>
            <a:r>
              <a:rPr lang="it-IT" dirty="0" smtClean="0"/>
              <a:t>: capacità di mettere in relazione il movimento delle mani con le informazioni che ci dà la vista, organizzando nello stesso momento entrambe le funzioni. </a:t>
            </a:r>
          </a:p>
          <a:p>
            <a:r>
              <a:rPr lang="it-IT" dirty="0" smtClean="0"/>
              <a:t>Attraverso questo tipo di coordinazione è possibile risolvere problemi di lancio e ricezione degli oggetti che richiedono la capacità di valutare il movimento dell’oggetto nello spazio  e la scelta della mano con cui afferrarlo. </a:t>
            </a:r>
          </a:p>
          <a:p>
            <a:r>
              <a:rPr lang="it-IT" dirty="0" smtClean="0"/>
              <a:t>E’determinata dall’elaborazione e organizzazione delle informazioni in cui la percezione visiva funge da guida.</a:t>
            </a:r>
          </a:p>
          <a:p>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Coordinazione </a:t>
            </a:r>
            <a:r>
              <a:rPr lang="it-IT" dirty="0" err="1" smtClean="0"/>
              <a:t>oculo-manuale</a:t>
            </a:r>
            <a:r>
              <a:rPr lang="it-IT" dirty="0" smtClean="0"/>
              <a:t> e segmentaria- 2</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La coordinazione </a:t>
            </a:r>
            <a:r>
              <a:rPr lang="it-IT" dirty="0" err="1" smtClean="0"/>
              <a:t>oculo-</a:t>
            </a:r>
            <a:r>
              <a:rPr lang="it-IT" dirty="0" smtClean="0"/>
              <a:t> manuale prevede anche la capacità di gestire in modo corretto la MANUALITA’ FINE in cui le dita agiscono in modo coordinato tra loro.( colorare, disegnare, giocare con le costruzioni, maneggiare utensili, infilarsi le scarpe nel piede giusto)</a:t>
            </a:r>
          </a:p>
          <a:p>
            <a:r>
              <a:rPr lang="it-IT" dirty="0" smtClean="0"/>
              <a:t>Le attività che prevedono l’uso delle prassie fini, </a:t>
            </a:r>
            <a:r>
              <a:rPr lang="it-IT" dirty="0" err="1" smtClean="0"/>
              <a:t>oltra</a:t>
            </a:r>
            <a:r>
              <a:rPr lang="it-IT" dirty="0" smtClean="0"/>
              <a:t> ad avere un valore fondamentale per quanto riguarda gli aspetti conoscitivi- cognitivi nonché affettivo- emozionali, permettono di migliorare la destrezza dell’uso delle mani e delle dita anche in vista degli apprendimenti futuri (per es. scrittura) </a:t>
            </a:r>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Coordinazione </a:t>
            </a:r>
            <a:r>
              <a:rPr lang="it-IT" dirty="0" err="1" smtClean="0"/>
              <a:t>oculo-manuale</a:t>
            </a:r>
            <a:r>
              <a:rPr lang="it-IT" dirty="0" smtClean="0"/>
              <a:t> e segmentaria- 3</a:t>
            </a:r>
            <a:endParaRPr lang="it-IT" dirty="0"/>
          </a:p>
        </p:txBody>
      </p:sp>
      <p:sp>
        <p:nvSpPr>
          <p:cNvPr id="3" name="Segnaposto contenuto 2"/>
          <p:cNvSpPr>
            <a:spLocks noGrp="1"/>
          </p:cNvSpPr>
          <p:nvPr>
            <p:ph idx="1"/>
          </p:nvPr>
        </p:nvSpPr>
        <p:spPr/>
        <p:txBody>
          <a:bodyPr>
            <a:normAutofit fontScale="92500" lnSpcReduction="20000"/>
          </a:bodyPr>
          <a:lstStyle/>
          <a:p>
            <a:r>
              <a:rPr lang="it-IT" b="1" dirty="0" smtClean="0"/>
              <a:t>COORDINAZIONE OCULO- SEGMENTARIA: </a:t>
            </a:r>
            <a:r>
              <a:rPr lang="it-IT" dirty="0" smtClean="0"/>
              <a:t>capacità di coordinare l’attività dei segmenti corporei con le informazioni visive. Si ha quando l’azione dell’occhio funge da guida per qualsiasi parte del corpo che deve compiere l’azione.</a:t>
            </a:r>
          </a:p>
          <a:p>
            <a:r>
              <a:rPr lang="it-IT" dirty="0" smtClean="0"/>
              <a:t>Prevede un certo grado di padronanza delle varie parti del corpo e quindi non è facile da realizzare con i bambini piccoli perché mancano di un efficace controllo dei segmenti corporei.</a:t>
            </a:r>
          </a:p>
          <a:p>
            <a:r>
              <a:rPr lang="it-IT" dirty="0" smtClean="0"/>
              <a:t>Tuttavia anche nella scuola dell’infanzia può essere avviato un lavoro di coordinazione </a:t>
            </a:r>
            <a:r>
              <a:rPr lang="it-IT" dirty="0" err="1" smtClean="0"/>
              <a:t>oculo-segmentaria</a:t>
            </a:r>
            <a:r>
              <a:rPr lang="it-IT" dirty="0" smtClean="0"/>
              <a:t> partendo dalla percezione delle varie parti del corpo, dall’uso diversificato dei vari attrezzi e in forma globale</a:t>
            </a:r>
            <a:endParaRPr lang="it-IT"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7239000" cy="1080120"/>
          </a:xfrm>
        </p:spPr>
        <p:txBody>
          <a:bodyPr>
            <a:normAutofit fontScale="90000"/>
          </a:bodyPr>
          <a:lstStyle/>
          <a:p>
            <a:r>
              <a:rPr lang="it-IT" dirty="0" smtClean="0"/>
              <a:t/>
            </a:r>
            <a:br>
              <a:rPr lang="it-IT" dirty="0" smtClean="0"/>
            </a:br>
            <a:r>
              <a:rPr lang="it-IT" sz="2700" dirty="0" smtClean="0"/>
              <a:t/>
            </a:r>
            <a:br>
              <a:rPr lang="it-IT" sz="2700" dirty="0" smtClean="0"/>
            </a:br>
            <a:r>
              <a:rPr lang="it-IT" sz="2700" dirty="0" smtClean="0"/>
              <a:t/>
            </a:r>
            <a:br>
              <a:rPr lang="it-IT" sz="2700" dirty="0" smtClean="0"/>
            </a:br>
            <a:r>
              <a:rPr lang="it-IT" sz="2700" dirty="0" smtClean="0"/>
              <a:t/>
            </a:r>
            <a:br>
              <a:rPr lang="it-IT" sz="2700" dirty="0" smtClean="0"/>
            </a:br>
            <a:r>
              <a:rPr lang="it-IT" sz="2700" dirty="0" smtClean="0"/>
              <a:t/>
            </a:r>
            <a:br>
              <a:rPr lang="it-IT" sz="2700" dirty="0" smtClean="0"/>
            </a:br>
            <a:r>
              <a:rPr lang="it-IT" sz="2700" dirty="0" smtClean="0"/>
              <a:t/>
            </a:r>
            <a:br>
              <a:rPr lang="it-IT" sz="2700" dirty="0" smtClean="0"/>
            </a:br>
            <a:r>
              <a:rPr lang="it-IT" sz="2700" dirty="0" smtClean="0"/>
              <a:t>CAPACITA’ </a:t>
            </a:r>
            <a:r>
              <a:rPr lang="it-IT" sz="2700" dirty="0" err="1" smtClean="0"/>
              <a:t>DI</a:t>
            </a:r>
            <a:r>
              <a:rPr lang="it-IT" sz="2700" dirty="0" smtClean="0"/>
              <a:t> </a:t>
            </a:r>
            <a:r>
              <a:rPr lang="it-IT" sz="2700" dirty="0" err="1" smtClean="0"/>
              <a:t>DIFFereNZIAZIONE</a:t>
            </a:r>
            <a:r>
              <a:rPr lang="it-IT" sz="2700" dirty="0" smtClean="0"/>
              <a:t> </a:t>
            </a:r>
            <a:r>
              <a:rPr lang="it-IT" sz="2700" dirty="0" smtClean="0"/>
              <a:t>SPAZIO-TEMPORALE- 1</a:t>
            </a:r>
            <a:r>
              <a:rPr lang="it-IT" dirty="0" smtClean="0"/>
              <a:t/>
            </a:r>
            <a:br>
              <a:rPr lang="it-IT" dirty="0" smtClean="0"/>
            </a:br>
            <a:endParaRPr lang="it-IT" dirty="0"/>
          </a:p>
        </p:txBody>
      </p:sp>
      <p:sp>
        <p:nvSpPr>
          <p:cNvPr id="3" name="Segnaposto contenuto 2"/>
          <p:cNvSpPr>
            <a:spLocks noGrp="1"/>
          </p:cNvSpPr>
          <p:nvPr>
            <p:ph idx="1"/>
          </p:nvPr>
        </p:nvSpPr>
        <p:spPr>
          <a:xfrm>
            <a:off x="457200" y="1052736"/>
            <a:ext cx="7239000" cy="5403000"/>
          </a:xfrm>
        </p:spPr>
        <p:txBody>
          <a:bodyPr>
            <a:normAutofit lnSpcReduction="10000"/>
          </a:bodyPr>
          <a:lstStyle/>
          <a:p>
            <a:pPr>
              <a:buNone/>
            </a:pPr>
            <a:r>
              <a:rPr lang="it-IT" dirty="0" smtClean="0"/>
              <a:t>Ogni azione si realizza in uno tempo determinato e in uno spazio determinato.</a:t>
            </a:r>
          </a:p>
          <a:p>
            <a:pPr>
              <a:buNone/>
            </a:pPr>
            <a:r>
              <a:rPr lang="it-IT" dirty="0" smtClean="0"/>
              <a:t> Le sequenze spaziali e temporali si integrano tra loro e si succedono contemporaneamente</a:t>
            </a:r>
          </a:p>
          <a:p>
            <a:pPr>
              <a:buNone/>
            </a:pPr>
            <a:r>
              <a:rPr lang="it-IT" dirty="0" smtClean="0"/>
              <a:t>Per esempio la richiesta di compiere un gesto lentamente o velocemente nello spazio o di effettuare uno spostamento rapido rientra in questa dimensione unitaria. </a:t>
            </a:r>
          </a:p>
          <a:p>
            <a:pPr>
              <a:buNone/>
            </a:pPr>
            <a:endParaRPr lang="it-IT" dirty="0" smtClean="0"/>
          </a:p>
          <a:p>
            <a:pPr>
              <a:buNone/>
            </a:pPr>
            <a:r>
              <a:rPr lang="it-IT" dirty="0" smtClean="0"/>
              <a:t>Nel bambino l’ORGANIZZAZIONE SPAZIO-TEMPORALE avviene in forma globale e piuttosto grezza. Si evolve gradualmente con l’evoluzione del pensiero e con lo sviluppo della capacità di astrazione.</a:t>
            </a:r>
            <a:endParaRPr lang="it-I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92500" lnSpcReduction="10000"/>
          </a:bodyPr>
          <a:lstStyle/>
          <a:p>
            <a:r>
              <a:rPr lang="it-IT" dirty="0" smtClean="0"/>
              <a:t>E’ importante che nella scuola dell’infanzia vengano correttamente acquisiti e consolidati i concetti spaziali e temporali, attraverso varie attività di movimento, di gioco, simbolico e di orientamento, che stimolino il bambino a riconoscere  comprendere e gestire i diversi rapporti spazio-temporali.</a:t>
            </a:r>
          </a:p>
          <a:p>
            <a:endParaRPr lang="it-IT" dirty="0" smtClean="0"/>
          </a:p>
          <a:p>
            <a:pPr>
              <a:buNone/>
            </a:pPr>
            <a:r>
              <a:rPr lang="it-IT" dirty="0" smtClean="0"/>
              <a:t>Queste attività permetteranno di avviarlo successivamente verso il processo di elaborazione e trasferimento a livello astratto di questi concetti, importante per l’organizzazione del pensiero.</a:t>
            </a:r>
          </a:p>
          <a:p>
            <a:endParaRPr lang="it-IT" dirty="0"/>
          </a:p>
        </p:txBody>
      </p:sp>
      <p:sp>
        <p:nvSpPr>
          <p:cNvPr id="4" name="Titolo 1"/>
          <p:cNvSpPr>
            <a:spLocks noGrp="1"/>
          </p:cNvSpPr>
          <p:nvPr>
            <p:ph type="title"/>
          </p:nvPr>
        </p:nvSpPr>
        <p:spPr/>
        <p:txBody>
          <a:bodyPr>
            <a:normAutofit fontScale="90000"/>
          </a:bodyPr>
          <a:lstStyle/>
          <a:p>
            <a:r>
              <a:rPr lang="it-IT" dirty="0" smtClean="0"/>
              <a:t/>
            </a:r>
            <a:br>
              <a:rPr lang="it-IT" dirty="0" smtClean="0"/>
            </a:br>
            <a:r>
              <a:rPr lang="it-IT" sz="2700" dirty="0" smtClean="0"/>
              <a:t/>
            </a:r>
            <a:br>
              <a:rPr lang="it-IT" sz="2700" dirty="0" smtClean="0"/>
            </a:br>
            <a:r>
              <a:rPr lang="it-IT" sz="2700" dirty="0" smtClean="0"/>
              <a:t/>
            </a:r>
            <a:br>
              <a:rPr lang="it-IT" sz="2700" dirty="0" smtClean="0"/>
            </a:br>
            <a:r>
              <a:rPr lang="it-IT" sz="2700" dirty="0" smtClean="0"/>
              <a:t/>
            </a:r>
            <a:br>
              <a:rPr lang="it-IT" sz="2700" dirty="0" smtClean="0"/>
            </a:br>
            <a:r>
              <a:rPr lang="it-IT" sz="2700" dirty="0" smtClean="0"/>
              <a:t/>
            </a:r>
            <a:br>
              <a:rPr lang="it-IT" sz="2700" dirty="0" smtClean="0"/>
            </a:br>
            <a:r>
              <a:rPr lang="it-IT" sz="2700" dirty="0" smtClean="0"/>
              <a:t/>
            </a:r>
            <a:br>
              <a:rPr lang="it-IT" sz="2700" dirty="0" smtClean="0"/>
            </a:br>
            <a:r>
              <a:rPr lang="it-IT" sz="2700" dirty="0" smtClean="0"/>
              <a:t>CAPACITA’ </a:t>
            </a:r>
            <a:r>
              <a:rPr lang="it-IT" sz="2700" dirty="0" err="1" smtClean="0"/>
              <a:t>DI</a:t>
            </a:r>
            <a:r>
              <a:rPr lang="it-IT" sz="2700" dirty="0" smtClean="0"/>
              <a:t> DIFFRENZIAZIONE SPAZIO-TEMPORALE- 2</a:t>
            </a:r>
            <a:r>
              <a:rPr lang="it-IT" dirty="0" smtClean="0"/>
              <a:t/>
            </a:r>
            <a:br>
              <a:rPr lang="it-IT" dirty="0" smtClean="0"/>
            </a:br>
            <a:endParaRPr lang="it-IT" dirty="0"/>
          </a:p>
        </p:txBody>
      </p:sp>
      <p:sp>
        <p:nvSpPr>
          <p:cNvPr id="5" name="Freccia in giù 4"/>
          <p:cNvSpPr/>
          <p:nvPr/>
        </p:nvSpPr>
        <p:spPr>
          <a:xfrm>
            <a:off x="3923928" y="3933056"/>
            <a:ext cx="144016"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capacità condizionali -1</a:t>
            </a:r>
            <a:endParaRPr lang="it-IT" dirty="0"/>
          </a:p>
        </p:txBody>
      </p:sp>
      <p:pic>
        <p:nvPicPr>
          <p:cNvPr id="4" name="Segnaposto contenuto 3" descr="img048.jpg"/>
          <p:cNvPicPr>
            <a:picLocks noGrp="1" noChangeAspect="1"/>
          </p:cNvPicPr>
          <p:nvPr>
            <p:ph idx="1"/>
          </p:nvPr>
        </p:nvPicPr>
        <p:blipFill>
          <a:blip r:embed="rId2" cstate="print"/>
          <a:stretch>
            <a:fillRect/>
          </a:stretch>
        </p:blipFill>
        <p:spPr>
          <a:xfrm>
            <a:off x="1353312" y="1916832"/>
            <a:ext cx="5446776" cy="3600400"/>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capacità condizionali -2</a:t>
            </a:r>
            <a:endParaRPr lang="it-IT" dirty="0"/>
          </a:p>
        </p:txBody>
      </p:sp>
      <p:sp>
        <p:nvSpPr>
          <p:cNvPr id="3" name="Segnaposto contenuto 2"/>
          <p:cNvSpPr>
            <a:spLocks noGrp="1"/>
          </p:cNvSpPr>
          <p:nvPr>
            <p:ph idx="1"/>
          </p:nvPr>
        </p:nvSpPr>
        <p:spPr/>
        <p:txBody>
          <a:bodyPr/>
          <a:lstStyle/>
          <a:p>
            <a:pPr algn="ctr">
              <a:buNone/>
            </a:pPr>
            <a:endParaRPr lang="it-IT" dirty="0" smtClean="0"/>
          </a:p>
          <a:p>
            <a:pPr algn="ctr">
              <a:buNone/>
            </a:pPr>
            <a:endParaRPr lang="it-IT" dirty="0" smtClean="0"/>
          </a:p>
          <a:p>
            <a:pPr algn="ctr">
              <a:buNone/>
            </a:pPr>
            <a:r>
              <a:rPr lang="it-IT" dirty="0" smtClean="0"/>
              <a:t>Lo sviluppo di queste capacità fisiche, che stanno a fondamento delle abilità motorie insieme a quelle coordinative, è strettamente collegato alla maturazione anatomica e funzionale dei vari organi </a:t>
            </a:r>
            <a:r>
              <a:rPr lang="it-IT" smtClean="0"/>
              <a:t>e apparati.</a:t>
            </a:r>
            <a:endParaRPr lang="it-IT"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bibliografia</a:t>
            </a:r>
            <a:endParaRPr lang="it-IT" dirty="0"/>
          </a:p>
        </p:txBody>
      </p:sp>
      <p:sp>
        <p:nvSpPr>
          <p:cNvPr id="3" name="Segnaposto contenuto 2"/>
          <p:cNvSpPr>
            <a:spLocks noGrp="1"/>
          </p:cNvSpPr>
          <p:nvPr>
            <p:ph idx="1"/>
          </p:nvPr>
        </p:nvSpPr>
        <p:spPr/>
        <p:txBody>
          <a:bodyPr/>
          <a:lstStyle/>
          <a:p>
            <a:endParaRPr lang="it-IT" dirty="0" smtClean="0"/>
          </a:p>
          <a:p>
            <a:endParaRPr lang="it-IT" dirty="0" smtClean="0"/>
          </a:p>
          <a:p>
            <a:pPr>
              <a:buNone/>
            </a:pPr>
            <a:r>
              <a:rPr lang="it-IT" dirty="0" smtClean="0"/>
              <a:t>Giulia Pento (a cura di), </a:t>
            </a:r>
            <a:r>
              <a:rPr lang="it-IT" i="1" dirty="0" smtClean="0"/>
              <a:t>Muoversi </a:t>
            </a:r>
            <a:r>
              <a:rPr lang="it-IT" i="1" dirty="0" err="1" smtClean="0"/>
              <a:t>per…piacere</a:t>
            </a:r>
            <a:r>
              <a:rPr lang="it-IT" dirty="0" smtClean="0"/>
              <a:t>, Edizioni Junior, </a:t>
            </a:r>
            <a:r>
              <a:rPr lang="it-IT" dirty="0" err="1" smtClean="0"/>
              <a:t>Azzano</a:t>
            </a:r>
            <a:r>
              <a:rPr lang="it-IT" dirty="0" smtClean="0"/>
              <a:t> San Paolo (BG) 2003, </a:t>
            </a:r>
            <a:r>
              <a:rPr lang="it-IT" dirty="0" err="1" smtClean="0"/>
              <a:t>pp</a:t>
            </a:r>
            <a:r>
              <a:rPr lang="it-IT" dirty="0" smtClean="0"/>
              <a:t> 284.</a:t>
            </a:r>
            <a:endParaRPr lang="it-I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to">
  <a:themeElements>
    <a:clrScheme name="Mi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Mi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i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958</TotalTime>
  <Words>2093</Words>
  <Application>Microsoft Office PowerPoint</Application>
  <PresentationFormat>Presentazione su schermo (4:3)</PresentationFormat>
  <Paragraphs>158</Paragraphs>
  <Slides>36</Slides>
  <Notes>0</Notes>
  <HiddenSlides>0</HiddenSlides>
  <MMClips>0</MMClips>
  <ScaleCrop>false</ScaleCrop>
  <HeadingPairs>
    <vt:vector size="4" baseType="variant">
      <vt:variant>
        <vt:lpstr>Tema</vt:lpstr>
      </vt:variant>
      <vt:variant>
        <vt:i4>1</vt:i4>
      </vt:variant>
      <vt:variant>
        <vt:lpstr>Titoli diapositive</vt:lpstr>
      </vt:variant>
      <vt:variant>
        <vt:i4>36</vt:i4>
      </vt:variant>
    </vt:vector>
  </HeadingPairs>
  <TitlesOfParts>
    <vt:vector size="37" baseType="lpstr">
      <vt:lpstr>Mito</vt:lpstr>
      <vt:lpstr>UNIVERSITA’ DEGLI STUDI DI MACERATA  Corso Abilitante Speciale A.A. 2013-2014</vt:lpstr>
      <vt:lpstr>IL MOVIMENTO- 1</vt:lpstr>
      <vt:lpstr>IL MOVIMENTO- 2</vt:lpstr>
      <vt:lpstr>LA CLASSIFICAZIONE DEI MOVIMENTI</vt:lpstr>
      <vt:lpstr>I MOVIMENTI RIFLESSI</vt:lpstr>
      <vt:lpstr>I MOVIMENTI VOLONTARI</vt:lpstr>
      <vt:lpstr>I MOVIMENTI AUTOMATIZZATI-1-</vt:lpstr>
      <vt:lpstr>I MOVIMENTI AUTOMATIZZATI-2-</vt:lpstr>
      <vt:lpstr>I MOVIMENTI AUTOMATIZZATI-3-</vt:lpstr>
      <vt:lpstr>L’intenzionalita’ del gesto</vt:lpstr>
      <vt:lpstr>SCHEMI MOTORI E POSTURALI- 1 </vt:lpstr>
      <vt:lpstr>SCHEMI MOTORI E POSTURALI- 2</vt:lpstr>
      <vt:lpstr>SCHEMI MOTORI E POSTURALI- 3</vt:lpstr>
      <vt:lpstr>LE CAPACITA’ MOTORIE- 1</vt:lpstr>
      <vt:lpstr>LE CAPACITA’ MOTORIE- 2</vt:lpstr>
      <vt:lpstr>LE CAPACITA’ SENSO PERCETTIVE-1</vt:lpstr>
      <vt:lpstr>LE CAPACITA’ SENSO PERCETTIVE-2</vt:lpstr>
      <vt:lpstr>LE CAPACITA’ SENSO PERCETTIVE-3</vt:lpstr>
      <vt:lpstr>LE CAPACITA’ SENSO PERCETTIVE-4</vt:lpstr>
      <vt:lpstr>LE CAPACITA’ SENSO PERCETTIVE-5</vt:lpstr>
      <vt:lpstr>LE CAPACITA’ COORDINATIVE</vt:lpstr>
      <vt:lpstr> CAPACITA’ COORDINATIVE GENERAlI</vt:lpstr>
      <vt:lpstr>LA CAPACITA’ DI APPRENDIMENTO MOTORIO  NEI BAMBINI DELLA SCUOLA DELL’INFANZIA- 1</vt:lpstr>
      <vt:lpstr>LA CAPACITA’ DI APPRENDIMENTO MOTORIO  NEI BAMBINI DELLA SCUOLA DELL’INFANZIA- 2</vt:lpstr>
      <vt:lpstr>LE CAPACITA’ COORDINATIVE SPECIALI- 1</vt:lpstr>
      <vt:lpstr>LE CAPACITA’ COORDINATIVE SPECIALI- 2</vt:lpstr>
      <vt:lpstr>Capacità di combinazione motoria</vt:lpstr>
      <vt:lpstr>eQUILIBRIO</vt:lpstr>
      <vt:lpstr>Coordinazione oculo-manuale e segmentaria- 1</vt:lpstr>
      <vt:lpstr>Coordinazione oculo-manuale e segmentaria- 2</vt:lpstr>
      <vt:lpstr>Coordinazione oculo-manuale e segmentaria- 3</vt:lpstr>
      <vt:lpstr>      CAPACITA’ DI DIFFereNZIAZIONE SPAZIO-TEMPORALE- 1 </vt:lpstr>
      <vt:lpstr>      CAPACITA’ DI DIFFRENZIAZIONE SPAZIO-TEMPORALE- 2 </vt:lpstr>
      <vt:lpstr>Le capacità condizionali -1</vt:lpstr>
      <vt:lpstr>Le capacità condizionali -2</vt:lpstr>
      <vt:lpstr>bibliografia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UNIVERSITA’ DEGLI STUDI DI MACERATA  Corso Abilitante Speciale A.A. 2013-2014</dc:title>
  <dc:creator>Daniela</dc:creator>
  <cp:lastModifiedBy>Daniela</cp:lastModifiedBy>
  <cp:revision>78</cp:revision>
  <dcterms:created xsi:type="dcterms:W3CDTF">2014-06-19T09:16:29Z</dcterms:created>
  <dcterms:modified xsi:type="dcterms:W3CDTF">2014-06-24T16:35:39Z</dcterms:modified>
</cp:coreProperties>
</file>