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3" r:id="rId4"/>
    <p:sldId id="258" r:id="rId5"/>
    <p:sldId id="264" r:id="rId6"/>
    <p:sldId id="265" r:id="rId7"/>
    <p:sldId id="266" r:id="rId8"/>
    <p:sldId id="267" r:id="rId9"/>
    <p:sldId id="268" r:id="rId10"/>
    <p:sldId id="269" r:id="rId11"/>
    <p:sldId id="270" r:id="rId12"/>
    <p:sldId id="277" r:id="rId13"/>
    <p:sldId id="271" r:id="rId14"/>
    <p:sldId id="272" r:id="rId15"/>
    <p:sldId id="273" r:id="rId16"/>
    <p:sldId id="274" r:id="rId17"/>
    <p:sldId id="275" r:id="rId18"/>
    <p:sldId id="276" r:id="rId19"/>
    <p:sldId id="259" r:id="rId20"/>
    <p:sldId id="260" r:id="rId21"/>
    <p:sldId id="261" r:id="rId22"/>
    <p:sldId id="262"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18" autoAdjust="0"/>
    <p:restoredTop sz="94660"/>
  </p:normalViewPr>
  <p:slideViewPr>
    <p:cSldViewPr>
      <p:cViewPr varScale="1">
        <p:scale>
          <a:sx n="68" d="100"/>
          <a:sy n="68" d="100"/>
        </p:scale>
        <p:origin x="-14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14" name="Titolo 13"/>
          <p:cNvSpPr>
            <a:spLocks noGrp="1"/>
          </p:cNvSpPr>
          <p:nvPr>
            <p:ph type="ctrTitle"/>
          </p:nvPr>
        </p:nvSpPr>
        <p:spPr>
          <a:xfrm>
            <a:off x="1432560" y="359898"/>
            <a:ext cx="7406640" cy="1472184"/>
          </a:xfrm>
        </p:spPr>
        <p:txBody>
          <a:bodyPr anchor="b"/>
          <a:lstStyle>
            <a:lvl1pPr algn="l">
              <a:defRPr/>
            </a:lvl1pPr>
            <a:extLst/>
          </a:lstStyle>
          <a:p>
            <a:r>
              <a:rPr kumimoji="0" lang="it-IT" smtClean="0"/>
              <a:t>Fare clic per modificare lo stile del titolo</a:t>
            </a:r>
            <a:endParaRPr kumimoji="0" lang="en-US"/>
          </a:p>
        </p:txBody>
      </p:sp>
      <p:sp>
        <p:nvSpPr>
          <p:cNvPr id="22" name="Sottotitolo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it-IT" smtClean="0"/>
              <a:t>Fare clic per modificare lo stile del sottotitolo dello schema</a:t>
            </a:r>
            <a:endParaRPr kumimoji="0" lang="en-US"/>
          </a:p>
        </p:txBody>
      </p:sp>
      <p:sp>
        <p:nvSpPr>
          <p:cNvPr id="7" name="Segnaposto data 6"/>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20" name="Segnaposto piè di pagina 19"/>
          <p:cNvSpPr>
            <a:spLocks noGrp="1"/>
          </p:cNvSpPr>
          <p:nvPr>
            <p:ph type="ftr" sz="quarter" idx="11"/>
          </p:nvPr>
        </p:nvSpPr>
        <p:spPr/>
        <p:txBody>
          <a:bodyPr/>
          <a:lstStyle>
            <a:extLst/>
          </a:lstStyle>
          <a:p>
            <a:endParaRPr lang="it-IT"/>
          </a:p>
        </p:txBody>
      </p:sp>
      <p:sp>
        <p:nvSpPr>
          <p:cNvPr id="10" name="Segnaposto numero diapositiva 9"/>
          <p:cNvSpPr>
            <a:spLocks noGrp="1"/>
          </p:cNvSpPr>
          <p:nvPr>
            <p:ph type="sldNum" sz="quarter" idx="12"/>
          </p:nvPr>
        </p:nvSpPr>
        <p:spPr/>
        <p:txBody>
          <a:bodyPr/>
          <a:lstStyle>
            <a:extLst/>
          </a:lstStyle>
          <a:p>
            <a:fld id="{B007B441-5312-499D-93C3-6E37886527FA}" type="slidenum">
              <a:rPr lang="it-IT" smtClean="0"/>
              <a:pPr/>
              <a:t>‹N›</a:t>
            </a:fld>
            <a:endParaRPr lang="it-IT"/>
          </a:p>
        </p:txBody>
      </p:sp>
      <p:sp>
        <p:nvSpPr>
          <p:cNvPr id="8" name="Ovale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e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ttangolo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olo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B007B441-5312-499D-93C3-6E37886527FA}" type="slidenum">
              <a:rPr lang="it-IT" smtClean="0"/>
              <a:pPr/>
              <a:t>‹N›</a:t>
            </a:fld>
            <a:endParaRPr lang="it-IT"/>
          </a:p>
        </p:txBody>
      </p:sp>
      <p:sp>
        <p:nvSpPr>
          <p:cNvPr id="10" name="Rettangolo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e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e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1435608" y="274320"/>
            <a:ext cx="7498080" cy="1143000"/>
          </a:xfrm>
        </p:spPr>
        <p:txBody>
          <a:bodyPr/>
          <a:lstStyle>
            <a:extLst/>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8" name="Segnaposto piè di pagina 7"/>
          <p:cNvSpPr>
            <a:spLocks noGrp="1"/>
          </p:cNvSpPr>
          <p:nvPr>
            <p:ph type="ftr" sz="quarter" idx="11"/>
          </p:nvPr>
        </p:nvSpPr>
        <p:spPr/>
        <p:txBody>
          <a:bodyPr/>
          <a:lstStyle>
            <a:extLst/>
          </a:lstStyle>
          <a:p>
            <a:endParaRPr lang="it-IT"/>
          </a:p>
        </p:txBody>
      </p:sp>
      <p:sp>
        <p:nvSpPr>
          <p:cNvPr id="9" name="Segnaposto numero diapositiva 8"/>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1435608" y="274320"/>
            <a:ext cx="7498080" cy="1143000"/>
          </a:xfrm>
        </p:spPr>
        <p:txBody>
          <a:bodyPr anchor="ctr"/>
          <a:lstStyle>
            <a:extLst/>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4" name="Segnaposto piè di pagina 3"/>
          <p:cNvSpPr>
            <a:spLocks noGrp="1"/>
          </p:cNvSpPr>
          <p:nvPr>
            <p:ph type="ftr" sz="quarter" idx="11"/>
          </p:nvPr>
        </p:nvSpPr>
        <p:spPr/>
        <p:txBody>
          <a:bodyPr/>
          <a:lstStyle>
            <a:extLst/>
          </a:lstStyle>
          <a:p>
            <a:endParaRPr lang="it-IT"/>
          </a:p>
        </p:txBody>
      </p:sp>
      <p:sp>
        <p:nvSpPr>
          <p:cNvPr id="5" name="Segnaposto numero diapositiva 4"/>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ttangolo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egnaposto data 1"/>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3" name="Segnaposto piè di pagina 2"/>
          <p:cNvSpPr>
            <a:spLocks noGrp="1"/>
          </p:cNvSpPr>
          <p:nvPr>
            <p:ph type="ftr" sz="quarter" idx="11"/>
          </p:nvPr>
        </p:nvSpPr>
        <p:spPr/>
        <p:txBody>
          <a:bodyPr/>
          <a:lstStyle>
            <a:extLst/>
          </a:lstStyle>
          <a:p>
            <a:endParaRPr lang="it-IT"/>
          </a:p>
        </p:txBody>
      </p:sp>
      <p:sp>
        <p:nvSpPr>
          <p:cNvPr id="4" name="Segnaposto numero diapositiva 3"/>
          <p:cNvSpPr>
            <a:spLocks noGrp="1"/>
          </p:cNvSpPr>
          <p:nvPr>
            <p:ph type="sldNum" sz="quarter" idx="12"/>
          </p:nvPr>
        </p:nvSpPr>
        <p:spPr/>
        <p:txBody>
          <a:bodyPr/>
          <a:lstStyle>
            <a:extLst/>
          </a:lstStyle>
          <a:p>
            <a:fld id="{B007B441-5312-499D-93C3-6E37886527FA}" type="slidenum">
              <a:rPr lang="it-IT" smtClean="0"/>
              <a:pPr/>
              <a:t>‹N›</a:t>
            </a:fld>
            <a:endParaRPr lang="it-IT"/>
          </a:p>
        </p:txBody>
      </p:sp>
      <p:sp>
        <p:nvSpPr>
          <p:cNvPr id="6" name="Rettangolo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6" name="Segnaposto piè di pagina 5"/>
          <p:cNvSpPr>
            <a:spLocks noGrp="1"/>
          </p:cNvSpPr>
          <p:nvPr>
            <p:ph type="ftr" sz="quarter" idx="11"/>
          </p:nvPr>
        </p:nvSpPr>
        <p:spPr/>
        <p:txBody>
          <a:bodyPr/>
          <a:lstStyle>
            <a:extLst/>
          </a:lstStyle>
          <a:p>
            <a:endParaRPr lang="it-IT"/>
          </a:p>
        </p:txBody>
      </p:sp>
      <p:sp>
        <p:nvSpPr>
          <p:cNvPr id="7" name="Segnaposto numero diapositiva 6"/>
          <p:cNvSpPr>
            <a:spLocks noGrp="1"/>
          </p:cNvSpPr>
          <p:nvPr>
            <p:ph type="sldNum" sz="quarter" idx="12"/>
          </p:nvPr>
        </p:nvSpPr>
        <p:spPr/>
        <p:txBody>
          <a:bodyPr/>
          <a:lstStyle>
            <a:extLst/>
          </a:lstStyle>
          <a:p>
            <a:fld id="{B007B441-5312-499D-93C3-6E37886527FA}" type="slidenum">
              <a:rPr lang="it-IT" smtClean="0"/>
              <a:pPr/>
              <a:t>‹N›</a:t>
            </a:fld>
            <a:endParaRPr lang="it-IT"/>
          </a:p>
        </p:txBody>
      </p:sp>
      <p:sp>
        <p:nvSpPr>
          <p:cNvPr id="8" name="Rettangolo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Segnaposto immagin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it-IT" smtClean="0"/>
              <a:t>Fare clic sull'icona per inserire un'immagine</a:t>
            </a:r>
            <a:endParaRPr kumimoji="0" lang="en-US" dirty="0"/>
          </a:p>
        </p:txBody>
      </p:sp>
      <p:sp>
        <p:nvSpPr>
          <p:cNvPr id="9" name="Elaborazione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Elaborazione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Segnaposto testo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858000" y="274639"/>
            <a:ext cx="1828800" cy="5851525"/>
          </a:xfrm>
        </p:spPr>
        <p:txBody>
          <a:bodyPr vert="eaVert"/>
          <a:lstStyle>
            <a:extLs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1143000" y="274640"/>
            <a:ext cx="5562600" cy="5851525"/>
          </a:xfrm>
        </p:spPr>
        <p:txBody>
          <a:bodyPr vert="eaVert"/>
          <a:lstStyle>
            <a:extLs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extLst/>
          </a:lstStyle>
          <a:p>
            <a:fld id="{4B6055F8-1D02-4417-9241-55C834FD9970}" type="datetimeFigureOut">
              <a:rPr lang="it-IT" smtClean="0"/>
              <a:pPr/>
              <a:t>26/06/2014</a:t>
            </a:fld>
            <a:endParaRPr lang="it-IT"/>
          </a:p>
        </p:txBody>
      </p:sp>
      <p:sp>
        <p:nvSpPr>
          <p:cNvPr id="5" name="Segnaposto piè di pagina 4"/>
          <p:cNvSpPr>
            <a:spLocks noGrp="1"/>
          </p:cNvSpPr>
          <p:nvPr>
            <p:ph type="ftr" sz="quarter" idx="11"/>
          </p:nvPr>
        </p:nvSpPr>
        <p:spPr/>
        <p:txBody>
          <a:bodyPr/>
          <a:lstStyle>
            <a:extLst/>
          </a:lstStyle>
          <a:p>
            <a:endParaRPr lang="it-IT"/>
          </a:p>
        </p:txBody>
      </p:sp>
      <p:sp>
        <p:nvSpPr>
          <p:cNvPr id="6" name="Segnaposto numero diapositiva 5"/>
          <p:cNvSpPr>
            <a:spLocks noGrp="1"/>
          </p:cNvSpPr>
          <p:nvPr>
            <p:ph type="sldNum" sz="quarter" idx="12"/>
          </p:nvPr>
        </p:nvSpPr>
        <p:spPr/>
        <p:txBody>
          <a:bodyPr/>
          <a:lstStyle>
            <a:extLst/>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Torta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e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Anello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ttangolo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Segnaposto titolo 4"/>
          <p:cNvSpPr>
            <a:spLocks noGrp="1"/>
          </p:cNvSpPr>
          <p:nvPr>
            <p:ph type="title"/>
          </p:nvPr>
        </p:nvSpPr>
        <p:spPr>
          <a:xfrm>
            <a:off x="1435608" y="274638"/>
            <a:ext cx="7498080" cy="1143000"/>
          </a:xfrm>
          <a:prstGeom prst="rect">
            <a:avLst/>
          </a:prstGeom>
        </p:spPr>
        <p:txBody>
          <a:bodyPr anchor="ctr">
            <a:normAutofit/>
          </a:bodyPr>
          <a:lstStyle>
            <a:extLst/>
          </a:lstStyle>
          <a:p>
            <a:r>
              <a:rPr kumimoji="0" lang="it-IT" smtClean="0"/>
              <a:t>Fare clic per modificare lo stile del titolo</a:t>
            </a:r>
            <a:endParaRPr kumimoji="0" lang="en-US"/>
          </a:p>
        </p:txBody>
      </p:sp>
      <p:sp>
        <p:nvSpPr>
          <p:cNvPr id="9" name="Segnaposto testo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B6055F8-1D02-4417-9241-55C834FD9970}" type="datetimeFigureOut">
              <a:rPr lang="it-IT" smtClean="0"/>
              <a:pPr/>
              <a:t>26/06/2014</a:t>
            </a:fld>
            <a:endParaRPr lang="it-IT"/>
          </a:p>
        </p:txBody>
      </p:sp>
      <p:sp>
        <p:nvSpPr>
          <p:cNvPr id="10" name="Segnaposto piè di pagina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it-IT"/>
          </a:p>
        </p:txBody>
      </p:sp>
      <p:sp>
        <p:nvSpPr>
          <p:cNvPr id="22" name="Segnaposto numero diapositiva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007B441-5312-499D-93C3-6E37886527FA}" type="slidenum">
              <a:rPr lang="it-IT" smtClean="0"/>
              <a:pPr/>
              <a:t>‹N›</a:t>
            </a:fld>
            <a:endParaRPr lang="it-IT"/>
          </a:p>
        </p:txBody>
      </p:sp>
      <p:sp>
        <p:nvSpPr>
          <p:cNvPr id="15" name="Rettangolo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noAutofit/>
          </a:bodyPr>
          <a:lstStyle/>
          <a:p>
            <a:pPr algn="ctr"/>
            <a:r>
              <a:rPr lang="it-IT" sz="2800" dirty="0" smtClean="0"/>
              <a:t>UNIVERSITA’ DEGLI STUDI </a:t>
            </a:r>
            <a:r>
              <a:rPr lang="it-IT" sz="2800" dirty="0" err="1" smtClean="0"/>
              <a:t>DI</a:t>
            </a:r>
            <a:r>
              <a:rPr lang="it-IT" sz="2800" dirty="0" smtClean="0"/>
              <a:t> MACERATA </a:t>
            </a:r>
            <a:br>
              <a:rPr lang="it-IT" sz="2800" dirty="0" smtClean="0"/>
            </a:br>
            <a:r>
              <a:rPr lang="it-IT" sz="2800" dirty="0" smtClean="0"/>
              <a:t>Corso Abilitante Speciale</a:t>
            </a:r>
            <a:br>
              <a:rPr lang="it-IT" sz="2800" dirty="0" smtClean="0"/>
            </a:br>
            <a:r>
              <a:rPr lang="it-IT" sz="2800" dirty="0" smtClean="0"/>
              <a:t>A.A. 2013-2014</a:t>
            </a:r>
            <a:endParaRPr lang="it-IT" sz="2800" dirty="0"/>
          </a:p>
        </p:txBody>
      </p:sp>
      <p:sp>
        <p:nvSpPr>
          <p:cNvPr id="5" name="Segnaposto contenuto 4"/>
          <p:cNvSpPr>
            <a:spLocks noGrp="1"/>
          </p:cNvSpPr>
          <p:nvPr>
            <p:ph idx="1"/>
          </p:nvPr>
        </p:nvSpPr>
        <p:spPr/>
        <p:txBody>
          <a:bodyPr>
            <a:normAutofit fontScale="85000" lnSpcReduction="20000"/>
          </a:bodyPr>
          <a:lstStyle/>
          <a:p>
            <a:pPr algn="ctr">
              <a:buFont typeface="Wingdings 2" pitchFamily="18" charset="2"/>
              <a:buNone/>
              <a:defRPr/>
            </a:pPr>
            <a:endParaRPr lang="it-IT" b="1" dirty="0" smtClean="0"/>
          </a:p>
          <a:p>
            <a:pPr algn="ctr">
              <a:buFont typeface="Wingdings 2" pitchFamily="18" charset="2"/>
              <a:buNone/>
              <a:defRPr/>
            </a:pPr>
            <a:r>
              <a:rPr lang="it-IT" b="1" dirty="0" smtClean="0"/>
              <a:t>LABORATORIO </a:t>
            </a:r>
            <a:r>
              <a:rPr lang="it-IT" b="1" dirty="0" smtClean="0"/>
              <a:t>“METODI E DIDATTICHE DELLE ATTIVITÀ MOTORIE”</a:t>
            </a:r>
          </a:p>
          <a:p>
            <a:pPr algn="ctr">
              <a:buFont typeface="Wingdings 2" pitchFamily="18" charset="2"/>
              <a:buNone/>
              <a:defRPr/>
            </a:pPr>
            <a:endParaRPr lang="it-IT" b="1" dirty="0" smtClean="0"/>
          </a:p>
          <a:p>
            <a:pPr algn="ctr">
              <a:buFont typeface="Wingdings 2" pitchFamily="18" charset="2"/>
              <a:buNone/>
              <a:defRPr/>
            </a:pPr>
            <a:r>
              <a:rPr lang="it-IT" b="1" dirty="0" smtClean="0"/>
              <a:t>Seconda lezione</a:t>
            </a:r>
          </a:p>
          <a:p>
            <a:pPr>
              <a:buFont typeface="Wingdings 2" pitchFamily="18" charset="2"/>
              <a:buNone/>
              <a:defRPr/>
            </a:pPr>
            <a:endParaRPr lang="it-IT" dirty="0" smtClean="0"/>
          </a:p>
          <a:p>
            <a:pPr>
              <a:buFont typeface="Wingdings 2" pitchFamily="18" charset="2"/>
              <a:buNone/>
              <a:defRPr/>
            </a:pPr>
            <a:endParaRPr lang="it-IT" dirty="0" smtClean="0"/>
          </a:p>
          <a:p>
            <a:pPr>
              <a:buFont typeface="Wingdings 2" pitchFamily="18" charset="2"/>
              <a:buNone/>
              <a:defRPr/>
            </a:pPr>
            <a:endParaRPr lang="it-IT" dirty="0" smtClean="0"/>
          </a:p>
          <a:p>
            <a:pPr algn="ctr">
              <a:buFont typeface="Wingdings 2" pitchFamily="18" charset="2"/>
              <a:buNone/>
              <a:defRPr/>
            </a:pPr>
            <a:r>
              <a:rPr lang="it-IT" dirty="0" smtClean="0"/>
              <a:t>Dott.ssa SASANELLI LIA DANIELA </a:t>
            </a:r>
          </a:p>
          <a:p>
            <a:pPr algn="ctr">
              <a:buFont typeface="Wingdings 2" pitchFamily="18" charset="2"/>
              <a:buNone/>
              <a:defRPr/>
            </a:pPr>
            <a:endParaRPr lang="it-IT" dirty="0" smtClean="0"/>
          </a:p>
          <a:p>
            <a:pPr>
              <a:buFont typeface="Wingdings 2" pitchFamily="18" charset="2"/>
              <a:buNone/>
              <a:defRPr/>
            </a:pPr>
            <a:r>
              <a:rPr lang="it-IT" dirty="0" smtClean="0"/>
              <a:t>Dottore di ricerca in “</a:t>
            </a:r>
            <a:r>
              <a:rPr lang="it-IT" b="1" i="1" dirty="0" smtClean="0"/>
              <a:t>Scienze dell’educazione e analisi del territorio”, </a:t>
            </a:r>
            <a:r>
              <a:rPr lang="it-IT" dirty="0" smtClean="0"/>
              <a:t>Insegnante, Pedagogista.</a:t>
            </a:r>
          </a:p>
          <a:p>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lstStyle/>
          <a:p>
            <a:r>
              <a:rPr lang="it-IT" dirty="0" smtClean="0"/>
              <a:t>LA PSICOMOTRICITA’ -1</a:t>
            </a:r>
            <a:endParaRPr lang="it-IT" dirty="0"/>
          </a:p>
        </p:txBody>
      </p:sp>
      <p:sp>
        <p:nvSpPr>
          <p:cNvPr id="8" name="Segnaposto contenuto 7"/>
          <p:cNvSpPr>
            <a:spLocks noGrp="1"/>
          </p:cNvSpPr>
          <p:nvPr>
            <p:ph idx="1"/>
          </p:nvPr>
        </p:nvSpPr>
        <p:spPr/>
        <p:txBody>
          <a:bodyPr>
            <a:normAutofit fontScale="77500" lnSpcReduction="20000"/>
          </a:bodyPr>
          <a:lstStyle/>
          <a:p>
            <a:r>
              <a:rPr lang="it-IT" dirty="0" smtClean="0"/>
              <a:t>L’ATTIVITÀ MOTORIA è la componente essenziale per lo sviluppo infantile.</a:t>
            </a:r>
          </a:p>
          <a:p>
            <a:r>
              <a:rPr lang="it-IT" dirty="0" smtClean="0"/>
              <a:t>Afferrare, toccare, manipolare, sono azioni che permettono al bambino la conoscenza degli oggetti e le loro caratteristiche.</a:t>
            </a:r>
          </a:p>
          <a:p>
            <a:endParaRPr lang="it-IT" dirty="0" smtClean="0"/>
          </a:p>
          <a:p>
            <a:endParaRPr lang="it-IT" dirty="0" smtClean="0"/>
          </a:p>
          <a:p>
            <a:endParaRPr lang="it-IT" dirty="0" smtClean="0"/>
          </a:p>
          <a:p>
            <a:pPr>
              <a:buNone/>
            </a:pPr>
            <a:r>
              <a:rPr lang="it-IT" dirty="0" smtClean="0"/>
              <a:t>IL MOVIMENTO OLTRE AD AVERE UNA FUNZIONE ESSENZIALE PER FAVORIRE LO SVILUPPO  E LA FUNZIONALITA’ DEGLI APPARATI, RAPPRESENTA ANCHE UNO STRUMENTO </a:t>
            </a:r>
            <a:r>
              <a:rPr lang="it-IT" dirty="0" err="1" smtClean="0"/>
              <a:t>DI</a:t>
            </a:r>
            <a:r>
              <a:rPr lang="it-IT" dirty="0" smtClean="0"/>
              <a:t> CONOSCENZA , UNA FORMA </a:t>
            </a:r>
            <a:r>
              <a:rPr lang="it-IT" dirty="0" err="1" smtClean="0"/>
              <a:t>DI</a:t>
            </a:r>
            <a:r>
              <a:rPr lang="it-IT" dirty="0" smtClean="0"/>
              <a:t> COMUNICAZIONE, UN ADATTAMENTO ATTIVO ALL’AMBIENTE. </a:t>
            </a:r>
          </a:p>
        </p:txBody>
      </p:sp>
      <p:sp>
        <p:nvSpPr>
          <p:cNvPr id="11" name="Freccia in giù 10"/>
          <p:cNvSpPr/>
          <p:nvPr/>
        </p:nvSpPr>
        <p:spPr>
          <a:xfrm>
            <a:off x="4860032" y="3429000"/>
            <a:ext cx="648072"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PSICOMOTRICITA’ -2</a:t>
            </a:r>
            <a:endParaRPr lang="it-IT" dirty="0"/>
          </a:p>
        </p:txBody>
      </p:sp>
      <p:sp>
        <p:nvSpPr>
          <p:cNvPr id="3" name="Segnaposto contenuto 2"/>
          <p:cNvSpPr>
            <a:spLocks noGrp="1"/>
          </p:cNvSpPr>
          <p:nvPr>
            <p:ph idx="1"/>
          </p:nvPr>
        </p:nvSpPr>
        <p:spPr/>
        <p:txBody>
          <a:bodyPr/>
          <a:lstStyle/>
          <a:p>
            <a:pPr>
              <a:buNone/>
            </a:pPr>
            <a:endParaRPr lang="it-IT" dirty="0" smtClean="0"/>
          </a:p>
          <a:p>
            <a:pPr>
              <a:buNone/>
            </a:pPr>
            <a:r>
              <a:rPr lang="it-IT" dirty="0" smtClean="0"/>
              <a:t>LA PSICOMOTRICITÀ È UNA PRATICA D’ INTERVENTO CHE TENDE A RIORGANIZZARE IL GIUSTO EQUILIBRIO TRA LE FUNZIONI MOTORIE E PSICHICHE , TRA IL CORPO E LA MENTE .</a:t>
            </a:r>
          </a:p>
          <a:p>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PSICOMOTRICITA’ -3</a:t>
            </a:r>
            <a:endParaRPr lang="it-IT" dirty="0"/>
          </a:p>
        </p:txBody>
      </p:sp>
      <p:sp>
        <p:nvSpPr>
          <p:cNvPr id="3" name="Segnaposto contenuto 2"/>
          <p:cNvSpPr>
            <a:spLocks noGrp="1"/>
          </p:cNvSpPr>
          <p:nvPr>
            <p:ph idx="1"/>
          </p:nvPr>
        </p:nvSpPr>
        <p:spPr/>
        <p:txBody>
          <a:bodyPr/>
          <a:lstStyle/>
          <a:p>
            <a:pPr>
              <a:buNone/>
            </a:pPr>
            <a:r>
              <a:rPr lang="it-IT" dirty="0" smtClean="0"/>
              <a:t>La PSICOMOTRICITA’ unisce la componente corporea e psichica di ogni individuo e contribuisce ad attribuire  all’attività motoria UN RUOLO PRIMARIO nel processo educativo finalizzato allo sviluppo della persona.</a:t>
            </a:r>
          </a:p>
          <a:p>
            <a:pPr>
              <a:buNone/>
            </a:pP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Origini della PSICOMOTRICITA’</a:t>
            </a:r>
            <a:endParaRPr lang="it-IT" dirty="0"/>
          </a:p>
        </p:txBody>
      </p:sp>
      <p:sp>
        <p:nvSpPr>
          <p:cNvPr id="3" name="Segnaposto contenuto 2"/>
          <p:cNvSpPr>
            <a:spLocks noGrp="1"/>
          </p:cNvSpPr>
          <p:nvPr>
            <p:ph idx="1"/>
          </p:nvPr>
        </p:nvSpPr>
        <p:spPr/>
        <p:txBody>
          <a:bodyPr/>
          <a:lstStyle/>
          <a:p>
            <a:r>
              <a:rPr lang="it-IT" dirty="0" smtClean="0"/>
              <a:t>L’approccio psicomotorio si è sviluppato a partire dagli anni ’60 in Francia  ed è rivolto alla crescita a all’apprendimento del bambino dalla NASCITA fino ai 6-8 anni d’età.</a:t>
            </a:r>
          </a:p>
          <a:p>
            <a:r>
              <a:rPr lang="it-IT" dirty="0" smtClean="0"/>
              <a:t>Tra i principali studiosi ricordiamo  LE BOULCH, VAYER, LAPIERRE E AUCOUTURIER</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210146"/>
          </a:xfrm>
        </p:spPr>
        <p:txBody>
          <a:bodyPr>
            <a:normAutofit fontScale="90000"/>
          </a:bodyPr>
          <a:lstStyle/>
          <a:p>
            <a:r>
              <a:rPr lang="it-IT" dirty="0" smtClean="0"/>
              <a:t/>
            </a:r>
            <a:br>
              <a:rPr lang="it-IT" dirty="0" smtClean="0"/>
            </a:br>
            <a:r>
              <a:rPr lang="it-IT" b="1" dirty="0" smtClean="0"/>
              <a:t>LO SVILUPPO PSICOMOTORIO secondo LE BOULCH- 1</a:t>
            </a:r>
            <a:endParaRPr lang="it-IT" dirty="0"/>
          </a:p>
        </p:txBody>
      </p:sp>
      <p:sp>
        <p:nvSpPr>
          <p:cNvPr id="3" name="Segnaposto contenuto 2"/>
          <p:cNvSpPr>
            <a:spLocks noGrp="1"/>
          </p:cNvSpPr>
          <p:nvPr>
            <p:ph idx="1"/>
          </p:nvPr>
        </p:nvSpPr>
        <p:spPr>
          <a:xfrm>
            <a:off x="457200" y="1844824"/>
            <a:ext cx="8229600" cy="4752528"/>
          </a:xfrm>
        </p:spPr>
        <p:txBody>
          <a:bodyPr>
            <a:normAutofit fontScale="70000" lnSpcReduction="20000"/>
          </a:bodyPr>
          <a:lstStyle/>
          <a:p>
            <a:pPr>
              <a:buNone/>
            </a:pPr>
            <a:r>
              <a:rPr lang="it-IT" dirty="0" smtClean="0"/>
              <a:t>Le </a:t>
            </a:r>
            <a:r>
              <a:rPr lang="it-IT" dirty="0" err="1" smtClean="0"/>
              <a:t>Boulch</a:t>
            </a:r>
            <a:r>
              <a:rPr lang="it-IT" dirty="0" smtClean="0"/>
              <a:t>  sostiene che lo sviluppo motorio del bambino segue  delle tappe ben precise:</a:t>
            </a:r>
          </a:p>
          <a:p>
            <a:r>
              <a:rPr lang="it-IT" b="1" dirty="0" smtClean="0"/>
              <a:t>1° STADIO: CORPO SUBITO  (dalla nascita ai 3 mesi)</a:t>
            </a:r>
            <a:endParaRPr lang="it-IT" dirty="0" smtClean="0"/>
          </a:p>
          <a:p>
            <a:pPr>
              <a:buNone/>
            </a:pPr>
            <a:r>
              <a:rPr lang="it-IT" dirty="0" smtClean="0"/>
              <a:t>E’ caratterizzato dagli RIFLESSI ARCAICI  e dagli AUTOMATISMI che permettono di “vivere” (come quello di respirare e l’automatismo di suzione).</a:t>
            </a:r>
          </a:p>
          <a:p>
            <a:pPr>
              <a:buNone/>
            </a:pPr>
            <a:r>
              <a:rPr lang="it-IT" dirty="0" smtClean="0"/>
              <a:t>Fra i riflessi arcaici ricordiamo il:</a:t>
            </a:r>
          </a:p>
          <a:p>
            <a:pPr lvl="0"/>
            <a:r>
              <a:rPr lang="it-IT" dirty="0" smtClean="0"/>
              <a:t>RIFLESSO </a:t>
            </a:r>
            <a:r>
              <a:rPr lang="it-IT" dirty="0" err="1" smtClean="0"/>
              <a:t>DI</a:t>
            </a:r>
            <a:r>
              <a:rPr lang="it-IT" dirty="0" smtClean="0"/>
              <a:t> ESTENSIONE (cioè quando poniamo in appoggio sulla pianta dei piedi il neonato  ed egli reagirà mettendosi in  estensione);</a:t>
            </a:r>
          </a:p>
          <a:p>
            <a:pPr lvl="0"/>
            <a:r>
              <a:rPr lang="it-IT" dirty="0" smtClean="0"/>
              <a:t>RIFLESSO </a:t>
            </a:r>
            <a:r>
              <a:rPr lang="it-IT" dirty="0" err="1" smtClean="0"/>
              <a:t>DI</a:t>
            </a:r>
            <a:r>
              <a:rPr lang="it-IT" dirty="0" smtClean="0"/>
              <a:t> PRENSIONE (dovuta ad una reazione tonica dei muscoli delle dita);</a:t>
            </a:r>
          </a:p>
          <a:p>
            <a:pPr lvl="0"/>
            <a:r>
              <a:rPr lang="it-IT" dirty="0" smtClean="0"/>
              <a:t>RIFLESSO </a:t>
            </a:r>
            <a:r>
              <a:rPr lang="it-IT" dirty="0" err="1" smtClean="0"/>
              <a:t>DI</a:t>
            </a:r>
            <a:r>
              <a:rPr lang="it-IT" dirty="0" smtClean="0"/>
              <a:t> MORO (se incliniamo indietro il bambino, egli allarga le braccia e poi le riporta in avanti).</a:t>
            </a:r>
          </a:p>
          <a:p>
            <a:pPr>
              <a:buNone/>
            </a:pP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b="1" dirty="0" smtClean="0"/>
              <a:t>LO SVILUPPO PSICOMOTORIO secondo LE BOULCH- 2</a:t>
            </a:r>
            <a:endParaRPr lang="it-IT" sz="2800" dirty="0"/>
          </a:p>
        </p:txBody>
      </p:sp>
      <p:sp>
        <p:nvSpPr>
          <p:cNvPr id="3" name="Segnaposto contenuto 2"/>
          <p:cNvSpPr>
            <a:spLocks noGrp="1"/>
          </p:cNvSpPr>
          <p:nvPr>
            <p:ph idx="1"/>
          </p:nvPr>
        </p:nvSpPr>
        <p:spPr>
          <a:xfrm>
            <a:off x="1435608" y="1916832"/>
            <a:ext cx="7498080" cy="4331568"/>
          </a:xfrm>
        </p:spPr>
        <p:txBody>
          <a:bodyPr>
            <a:normAutofit fontScale="47500" lnSpcReduction="20000"/>
          </a:bodyPr>
          <a:lstStyle/>
          <a:p>
            <a:r>
              <a:rPr lang="it-IT" b="1" dirty="0" smtClean="0"/>
              <a:t>2° STADIO: CORPO VISSUTO  (dai 3 mesi ai 3 anni)</a:t>
            </a:r>
            <a:endParaRPr lang="it-IT" dirty="0" smtClean="0"/>
          </a:p>
          <a:p>
            <a:pPr>
              <a:buNone/>
            </a:pPr>
            <a:r>
              <a:rPr lang="it-IT" dirty="0" smtClean="0"/>
              <a:t>Entra in funzione in questo periodo il SISTEMA PIRAMIDALE (ossia la motricità volontaria</a:t>
            </a:r>
            <a:r>
              <a:rPr lang="it-IT" dirty="0" smtClean="0"/>
              <a:t>).</a:t>
            </a:r>
          </a:p>
          <a:p>
            <a:pPr>
              <a:buNone/>
            </a:pPr>
            <a:endParaRPr lang="it-IT" dirty="0" smtClean="0"/>
          </a:p>
          <a:p>
            <a:pPr>
              <a:buNone/>
            </a:pPr>
            <a:r>
              <a:rPr lang="it-IT" dirty="0" smtClean="0"/>
              <a:t>Le tappe fondamentali del controllo piramidale sono:</a:t>
            </a:r>
          </a:p>
          <a:p>
            <a:pPr lvl="0"/>
            <a:r>
              <a:rPr lang="it-IT" u="sng" dirty="0" smtClean="0"/>
              <a:t>2-3- mesi</a:t>
            </a:r>
            <a:r>
              <a:rPr lang="it-IT" dirty="0" smtClean="0"/>
              <a:t>: controllo dei muscoli oculo-motori che consentono di fissare lo sguardo;</a:t>
            </a:r>
          </a:p>
          <a:p>
            <a:pPr lvl="0"/>
            <a:r>
              <a:rPr lang="it-IT" u="sng" dirty="0" smtClean="0"/>
              <a:t>4 mesi</a:t>
            </a:r>
            <a:r>
              <a:rPr lang="it-IT" dirty="0" smtClean="0"/>
              <a:t>: </a:t>
            </a:r>
            <a:r>
              <a:rPr lang="it-IT" dirty="0" smtClean="0"/>
              <a:t>controllo dei muscoli della nuca e del collo;</a:t>
            </a:r>
          </a:p>
          <a:p>
            <a:pPr lvl="0"/>
            <a:r>
              <a:rPr lang="it-IT" dirty="0" smtClean="0"/>
              <a:t>6-8 : padronanza della posizione seduta</a:t>
            </a:r>
            <a:endParaRPr lang="it-IT" dirty="0" smtClean="0"/>
          </a:p>
          <a:p>
            <a:pPr lvl="0"/>
            <a:r>
              <a:rPr lang="it-IT" u="sng" dirty="0" smtClean="0"/>
              <a:t>9 mesi</a:t>
            </a:r>
            <a:r>
              <a:rPr lang="it-IT" dirty="0" smtClean="0"/>
              <a:t>: può tenersi in piedi a lungo; può strisciare sulle mani e sulle ginocchia;</a:t>
            </a:r>
          </a:p>
          <a:p>
            <a:pPr lvl="0"/>
            <a:r>
              <a:rPr lang="it-IT" u="sng" dirty="0" smtClean="0"/>
              <a:t>12-14 mesi</a:t>
            </a:r>
            <a:r>
              <a:rPr lang="it-IT" dirty="0" smtClean="0"/>
              <a:t>: inizia a fare da solo i primi passi;</a:t>
            </a:r>
          </a:p>
          <a:p>
            <a:pPr lvl="0"/>
            <a:r>
              <a:rPr lang="it-IT" u="sng" dirty="0" smtClean="0"/>
              <a:t>Fine del secondo anno</a:t>
            </a:r>
            <a:r>
              <a:rPr lang="it-IT" dirty="0" smtClean="0"/>
              <a:t> : cammina coordinando braccia e </a:t>
            </a:r>
            <a:r>
              <a:rPr lang="it-IT" dirty="0" smtClean="0"/>
              <a:t>gambe ma senza flessibilità </a:t>
            </a:r>
            <a:endParaRPr lang="it-IT" dirty="0" smtClean="0"/>
          </a:p>
          <a:p>
            <a:pPr lvl="0"/>
            <a:endParaRPr lang="it-IT" dirty="0" smtClean="0"/>
          </a:p>
          <a:p>
            <a:pPr>
              <a:buNone/>
            </a:pPr>
            <a:r>
              <a:rPr lang="it-IT" dirty="0" smtClean="0"/>
              <a:t>In questo stadio, inoltre,  distinguiamo 2 fasi importanti:</a:t>
            </a:r>
          </a:p>
          <a:p>
            <a:pPr lvl="0"/>
            <a:r>
              <a:rPr lang="it-IT" b="1" u="sng" dirty="0" smtClean="0"/>
              <a:t>Stadio del corpo vissuto soggettivo</a:t>
            </a:r>
            <a:r>
              <a:rPr lang="it-IT" b="1" dirty="0" smtClean="0"/>
              <a:t> </a:t>
            </a:r>
            <a:r>
              <a:rPr lang="it-IT" dirty="0" smtClean="0"/>
              <a:t>(va dagli 8 ai 18 mesi; è caratterizzato dalla presenza della figura di riferimento materna con cui il bambino entra in relazione  col mondo)</a:t>
            </a:r>
          </a:p>
          <a:p>
            <a:pPr lvl="0"/>
            <a:r>
              <a:rPr lang="it-IT" b="1" u="sng" dirty="0" smtClean="0"/>
              <a:t> Stadio del corpo vissuto oggettivo</a:t>
            </a:r>
            <a:r>
              <a:rPr lang="it-IT" dirty="0" smtClean="0"/>
              <a:t> ( va dai 18 mesi ai 3 anni; in cui il bambino esplora direttamente il  mondo che lo circonda)</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normAutofit fontScale="90000"/>
          </a:bodyPr>
          <a:lstStyle/>
          <a:p>
            <a:r>
              <a:rPr lang="it-IT" b="1" dirty="0" smtClean="0"/>
              <a:t>LO SVILUPPO PSICOMOTORIO secondo LE BOULCH- 3</a:t>
            </a:r>
            <a:endParaRPr lang="it-IT" dirty="0"/>
          </a:p>
        </p:txBody>
      </p:sp>
      <p:sp>
        <p:nvSpPr>
          <p:cNvPr id="3" name="Segnaposto contenuto 2"/>
          <p:cNvSpPr>
            <a:spLocks noGrp="1"/>
          </p:cNvSpPr>
          <p:nvPr>
            <p:ph idx="1"/>
          </p:nvPr>
        </p:nvSpPr>
        <p:spPr>
          <a:xfrm>
            <a:off x="457200" y="1268760"/>
            <a:ext cx="8229600" cy="4857403"/>
          </a:xfrm>
        </p:spPr>
        <p:txBody>
          <a:bodyPr>
            <a:normAutofit fontScale="47500" lnSpcReduction="20000"/>
          </a:bodyPr>
          <a:lstStyle/>
          <a:p>
            <a:r>
              <a:rPr lang="it-IT" b="1" dirty="0" smtClean="0"/>
              <a:t>3° STADIO: CORPO PERCEPITO  (dai 3  ai 6 anni)</a:t>
            </a:r>
          </a:p>
          <a:p>
            <a:endParaRPr lang="it-IT" dirty="0" smtClean="0"/>
          </a:p>
          <a:p>
            <a:pPr>
              <a:buNone/>
            </a:pPr>
            <a:r>
              <a:rPr lang="it-IT" dirty="0" smtClean="0"/>
              <a:t>In questa fase si ha la STRUTTURAZIONE DELLE PERCEZIONI</a:t>
            </a:r>
          </a:p>
          <a:p>
            <a:pPr>
              <a:buNone/>
            </a:pPr>
            <a:endParaRPr lang="it-IT" dirty="0" smtClean="0"/>
          </a:p>
          <a:p>
            <a:pPr>
              <a:buNone/>
            </a:pPr>
            <a:endParaRPr lang="it-IT" dirty="0" smtClean="0"/>
          </a:p>
          <a:p>
            <a:pPr>
              <a:buNone/>
            </a:pPr>
            <a:r>
              <a:rPr lang="it-IT" dirty="0" smtClean="0"/>
              <a:t>La PERCEZIONE  E’ QUEL PROCESSO MEDIANTE IL QUALE IL BAMBINO TRAE INFORMAZIONI DAL MONDO CHE LO CIRCONDA.</a:t>
            </a:r>
          </a:p>
          <a:p>
            <a:pPr>
              <a:buNone/>
            </a:pPr>
            <a:endParaRPr lang="it-IT" dirty="0" smtClean="0"/>
          </a:p>
          <a:p>
            <a:pPr>
              <a:buNone/>
            </a:pPr>
            <a:endParaRPr lang="it-IT" dirty="0" smtClean="0"/>
          </a:p>
          <a:p>
            <a:pPr>
              <a:buNone/>
            </a:pPr>
            <a:r>
              <a:rPr lang="it-IT" dirty="0" smtClean="0"/>
              <a:t>In questo periodo il bambino è nell’età dell’IO, nella quale ha preso coscienza della propria personalità. E’ quindi l’età del “MIO” e dei “NO” ; è la fase in cui IMITA tutto.</a:t>
            </a:r>
          </a:p>
          <a:p>
            <a:pPr>
              <a:buNone/>
            </a:pPr>
            <a:endParaRPr lang="it-IT" dirty="0" smtClean="0"/>
          </a:p>
          <a:p>
            <a:pPr>
              <a:buNone/>
            </a:pPr>
            <a:r>
              <a:rPr lang="it-IT" dirty="0" smtClean="0"/>
              <a:t>Dal punto di vista psicomotorio  in questo stadio emergono  le seguenti funzioni:</a:t>
            </a:r>
          </a:p>
          <a:p>
            <a:pPr lvl="0"/>
            <a:r>
              <a:rPr lang="it-IT" dirty="0" smtClean="0"/>
              <a:t>ORGANIZZAZIONE DELLO SPAZIO (ossia la percezione degli elementi esterni dello spazio: forme, dimensioni </a:t>
            </a:r>
            <a:r>
              <a:rPr lang="it-IT" dirty="0" err="1" smtClean="0"/>
              <a:t>etc</a:t>
            </a:r>
            <a:r>
              <a:rPr lang="it-IT" dirty="0" smtClean="0"/>
              <a:t>..), </a:t>
            </a:r>
          </a:p>
          <a:p>
            <a:pPr lvl="0"/>
            <a:endParaRPr lang="it-IT" dirty="0" smtClean="0"/>
          </a:p>
          <a:p>
            <a:pPr lvl="0"/>
            <a:r>
              <a:rPr lang="it-IT" dirty="0" smtClean="0"/>
              <a:t>ORGANIZZAZIONE DELLO SCHEMA DEL PROPRIO CORPO,</a:t>
            </a:r>
          </a:p>
          <a:p>
            <a:pPr lvl="0"/>
            <a:endParaRPr lang="it-IT" dirty="0" smtClean="0"/>
          </a:p>
          <a:p>
            <a:pPr lvl="0"/>
            <a:r>
              <a:rPr lang="it-IT" dirty="0" smtClean="0"/>
              <a:t>PERCEZIONE TEMPORALE (ossia l’apprezzamento della durata del tempo e la struttura ritmica).</a:t>
            </a:r>
          </a:p>
          <a:p>
            <a:endParaRPr lang="it-IT" dirty="0"/>
          </a:p>
        </p:txBody>
      </p:sp>
      <p:sp>
        <p:nvSpPr>
          <p:cNvPr id="5" name="Freccia in giù 4"/>
          <p:cNvSpPr/>
          <p:nvPr/>
        </p:nvSpPr>
        <p:spPr>
          <a:xfrm>
            <a:off x="4067944" y="1988840"/>
            <a:ext cx="2880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35608" y="274638"/>
            <a:ext cx="7498080" cy="994122"/>
          </a:xfrm>
        </p:spPr>
        <p:txBody>
          <a:bodyPr>
            <a:normAutofit fontScale="90000"/>
          </a:bodyPr>
          <a:lstStyle/>
          <a:p>
            <a:r>
              <a:rPr lang="it-IT" b="1" dirty="0" smtClean="0"/>
              <a:t/>
            </a:r>
            <a:br>
              <a:rPr lang="it-IT" b="1" dirty="0" smtClean="0"/>
            </a:br>
            <a:r>
              <a:rPr lang="it-IT" sz="3600" b="1" dirty="0" smtClean="0"/>
              <a:t>LO SVILUPPO PSICOMOTORIO secondo PIERRE VAYER- 1</a:t>
            </a:r>
            <a:r>
              <a:rPr lang="it-IT" dirty="0" smtClean="0"/>
              <a:t/>
            </a:r>
            <a:br>
              <a:rPr lang="it-IT" dirty="0" smtClean="0"/>
            </a:br>
            <a:endParaRPr lang="it-IT" dirty="0"/>
          </a:p>
        </p:txBody>
      </p:sp>
      <p:sp>
        <p:nvSpPr>
          <p:cNvPr id="3" name="Segnaposto contenuto 2"/>
          <p:cNvSpPr>
            <a:spLocks noGrp="1"/>
          </p:cNvSpPr>
          <p:nvPr>
            <p:ph idx="1"/>
          </p:nvPr>
        </p:nvSpPr>
        <p:spPr>
          <a:xfrm>
            <a:off x="1435608" y="1556792"/>
            <a:ext cx="7498080" cy="4691608"/>
          </a:xfrm>
        </p:spPr>
        <p:txBody>
          <a:bodyPr>
            <a:normAutofit fontScale="70000" lnSpcReduction="20000"/>
          </a:bodyPr>
          <a:lstStyle/>
          <a:p>
            <a:pPr>
              <a:buNone/>
            </a:pPr>
            <a:r>
              <a:rPr lang="it-IT" b="1" dirty="0" smtClean="0"/>
              <a:t>VAYER</a:t>
            </a:r>
            <a:r>
              <a:rPr lang="it-IT" dirty="0" smtClean="0"/>
              <a:t> ha elaborato un programma completo  di attività psicomotorie per la scuola dell’infanzia.</a:t>
            </a:r>
          </a:p>
          <a:p>
            <a:pPr>
              <a:buNone/>
            </a:pPr>
            <a:endParaRPr lang="it-IT" dirty="0" smtClean="0"/>
          </a:p>
          <a:p>
            <a:pPr>
              <a:buNone/>
            </a:pPr>
            <a:r>
              <a:rPr lang="it-IT" dirty="0" smtClean="0"/>
              <a:t>I giochi- esercizi che propone sono mirati all’acquisizione delle varie capacità motorie e seguono questa sequenza:</a:t>
            </a:r>
          </a:p>
          <a:p>
            <a:pPr lvl="0"/>
            <a:r>
              <a:rPr lang="it-IT" dirty="0" smtClean="0"/>
              <a:t>Giochi motori per lo sviluppo dello schema corporeo</a:t>
            </a:r>
          </a:p>
          <a:p>
            <a:pPr lvl="0"/>
            <a:r>
              <a:rPr lang="it-IT" dirty="0" smtClean="0"/>
              <a:t>Giochi motori che prevedono l’utilizzo di oggetti</a:t>
            </a:r>
          </a:p>
          <a:p>
            <a:pPr lvl="0"/>
            <a:r>
              <a:rPr lang="it-IT" dirty="0" smtClean="0"/>
              <a:t>Giochi con relazioni spazio-temporali</a:t>
            </a:r>
          </a:p>
          <a:p>
            <a:pPr lvl="0"/>
            <a:r>
              <a:rPr lang="it-IT" dirty="0" smtClean="0"/>
              <a:t>Giochi per sviluppare la relazione con le persone.</a:t>
            </a:r>
          </a:p>
          <a:p>
            <a:pPr lvl="0"/>
            <a:endParaRPr lang="it-IT" dirty="0" smtClean="0"/>
          </a:p>
          <a:p>
            <a:pPr>
              <a:buNone/>
            </a:pPr>
            <a:r>
              <a:rPr lang="it-IT" dirty="0" smtClean="0"/>
              <a:t>Secondo </a:t>
            </a:r>
            <a:r>
              <a:rPr lang="it-IT" dirty="0" err="1" smtClean="0"/>
              <a:t>Vayer</a:t>
            </a:r>
            <a:r>
              <a:rPr lang="it-IT" dirty="0" smtClean="0"/>
              <a:t>  l’educazione motoria deve dare al bambino i mezzi per poter sperimentare il proprio corpo in azione, per poter scoprire e fare nuove conquiste da condividere con gli altri</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LO SVILUPPO PSICOMOTORIO secondo PIERRE VAYER- 2</a:t>
            </a:r>
            <a:endParaRPr lang="it-IT" dirty="0"/>
          </a:p>
        </p:txBody>
      </p:sp>
      <p:sp>
        <p:nvSpPr>
          <p:cNvPr id="3" name="Segnaposto contenuto 2"/>
          <p:cNvSpPr>
            <a:spLocks noGrp="1"/>
          </p:cNvSpPr>
          <p:nvPr>
            <p:ph idx="1"/>
          </p:nvPr>
        </p:nvSpPr>
        <p:spPr/>
        <p:txBody>
          <a:bodyPr>
            <a:normAutofit fontScale="85000" lnSpcReduction="10000"/>
          </a:bodyPr>
          <a:lstStyle/>
          <a:p>
            <a:pPr>
              <a:buNone/>
            </a:pPr>
            <a:endParaRPr lang="it-IT" b="1" dirty="0" smtClean="0"/>
          </a:p>
          <a:p>
            <a:pPr>
              <a:buNone/>
            </a:pPr>
            <a:r>
              <a:rPr lang="it-IT" b="1" dirty="0" smtClean="0"/>
              <a:t>ALCUNI </a:t>
            </a:r>
            <a:r>
              <a:rPr lang="it-IT" b="1" dirty="0" smtClean="0"/>
              <a:t>ESEMPI per sperimentare la distinzione fra arti superiori ed inferiori</a:t>
            </a:r>
          </a:p>
          <a:p>
            <a:pPr>
              <a:buNone/>
            </a:pPr>
            <a:endParaRPr lang="it-IT" dirty="0" smtClean="0"/>
          </a:p>
          <a:p>
            <a:pPr>
              <a:buNone/>
            </a:pPr>
            <a:r>
              <a:rPr lang="it-IT" dirty="0" smtClean="0"/>
              <a:t>I bambini prima si spostano nello spazio a piacere  poi seguono le indicazioni dell’insegnante.</a:t>
            </a:r>
          </a:p>
          <a:p>
            <a:r>
              <a:rPr lang="it-IT" dirty="0" smtClean="0"/>
              <a:t>“</a:t>
            </a:r>
            <a:r>
              <a:rPr lang="it-IT" i="1" dirty="0" smtClean="0"/>
              <a:t>Appoggiate i piedi contro il muro, spingete con i piedi forte e scivolate con il dorso”</a:t>
            </a:r>
            <a:endParaRPr lang="it-IT" dirty="0" smtClean="0"/>
          </a:p>
          <a:p>
            <a:pPr algn="ctr">
              <a:buNone/>
            </a:pPr>
            <a:r>
              <a:rPr lang="it-IT" b="1" dirty="0" smtClean="0"/>
              <a:t>OPPURE</a:t>
            </a:r>
            <a:endParaRPr lang="it-IT" dirty="0" smtClean="0"/>
          </a:p>
          <a:p>
            <a:r>
              <a:rPr lang="it-IT" i="1" dirty="0" smtClean="0"/>
              <a:t>“Camminate con le ginocchia, a quattro zampe, a passi piccoli o grandi, avanti e indietro e lateralmente”</a:t>
            </a:r>
            <a:endParaRPr lang="it-IT" dirty="0" smtClean="0"/>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
            </a:r>
            <a:br>
              <a:rPr lang="it-IT" b="1" dirty="0" smtClean="0"/>
            </a:br>
            <a:r>
              <a:rPr lang="it-IT" sz="3600" b="1" dirty="0" smtClean="0"/>
              <a:t>L A PSICOMOTRICITA’ </a:t>
            </a:r>
            <a:r>
              <a:rPr lang="it-IT" sz="3600" b="1" dirty="0" err="1" smtClean="0"/>
              <a:t>DI</a:t>
            </a:r>
            <a:r>
              <a:rPr lang="it-IT" sz="3600" b="1" dirty="0" smtClean="0"/>
              <a:t> LAPIERRE E AUCOUTURIER- 1</a:t>
            </a:r>
            <a:r>
              <a:rPr lang="it-IT" dirty="0" smtClean="0"/>
              <a:t/>
            </a:r>
            <a:br>
              <a:rPr lang="it-IT" dirty="0" smtClean="0"/>
            </a:br>
            <a:endParaRPr lang="it-IT" dirty="0"/>
          </a:p>
        </p:txBody>
      </p:sp>
      <p:sp>
        <p:nvSpPr>
          <p:cNvPr id="3" name="Segnaposto contenuto 2"/>
          <p:cNvSpPr>
            <a:spLocks noGrp="1"/>
          </p:cNvSpPr>
          <p:nvPr>
            <p:ph idx="1"/>
          </p:nvPr>
        </p:nvSpPr>
        <p:spPr>
          <a:xfrm>
            <a:off x="1043608" y="1447800"/>
            <a:ext cx="7890080" cy="4800600"/>
          </a:xfrm>
        </p:spPr>
        <p:txBody>
          <a:bodyPr>
            <a:normAutofit fontScale="77500" lnSpcReduction="20000"/>
          </a:bodyPr>
          <a:lstStyle/>
          <a:p>
            <a:pPr>
              <a:buNone/>
            </a:pPr>
            <a:r>
              <a:rPr lang="it-IT" b="1" dirty="0" smtClean="0"/>
              <a:t>LAPIERRE E AUCOUTURIER, </a:t>
            </a:r>
            <a:r>
              <a:rPr lang="it-IT" dirty="0" smtClean="0"/>
              <a:t>verso la fine degli anni ’70 criticarono il modello psicomotorio classico ed elaborarono modelli più </a:t>
            </a:r>
            <a:r>
              <a:rPr lang="it-IT" dirty="0" smtClean="0"/>
              <a:t>attenti </a:t>
            </a:r>
            <a:r>
              <a:rPr lang="it-IT" dirty="0" smtClean="0"/>
              <a:t>ai bisogni affettivi e comunicativi del bambino </a:t>
            </a:r>
            <a:r>
              <a:rPr lang="it-IT" dirty="0" smtClean="0"/>
              <a:t>.</a:t>
            </a:r>
            <a:endParaRPr lang="it-IT" dirty="0" smtClean="0"/>
          </a:p>
          <a:p>
            <a:r>
              <a:rPr lang="it-IT" dirty="0" smtClean="0"/>
              <a:t>I principali obiettivi che questi autori ritengono perseguibili nella scuola sono:</a:t>
            </a:r>
            <a:endParaRPr lang="it-IT" dirty="0"/>
          </a:p>
          <a:p>
            <a:pPr>
              <a:buNone/>
            </a:pPr>
            <a:r>
              <a:rPr lang="it-IT" dirty="0" smtClean="0"/>
              <a:t>-F</a:t>
            </a:r>
            <a:r>
              <a:rPr lang="it-IT" dirty="0" smtClean="0"/>
              <a:t>avorire l’espressione del proprio mondo interiore;</a:t>
            </a:r>
          </a:p>
          <a:p>
            <a:pPr>
              <a:buNone/>
            </a:pPr>
            <a:r>
              <a:rPr lang="it-IT" dirty="0" smtClean="0"/>
              <a:t>-Favorire lo sviluppo della funzione simbolica attraverso il piacere dell’azione e del gioco;</a:t>
            </a:r>
          </a:p>
          <a:p>
            <a:pPr>
              <a:buNone/>
            </a:pPr>
            <a:r>
              <a:rPr lang="it-IT" dirty="0" smtClean="0"/>
              <a:t>-Favorire lo sviluppo dei processi di rassicurazione attraverso il gioco, il sostegno e l’empatia dell’adulto;</a:t>
            </a:r>
            <a:endParaRPr lang="it-IT" dirty="0" smtClean="0"/>
          </a:p>
          <a:p>
            <a:pPr>
              <a:buNone/>
            </a:pPr>
            <a:r>
              <a:rPr lang="it-IT" dirty="0" smtClean="0"/>
              <a:t>-Favorire lo sviluppo dei processi di DISTANZIAZIONE (dal corporeo al mentale), che porteranno al pensiero operativo</a:t>
            </a:r>
            <a:endParaRPr lang="it-IT"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smtClean="0"/>
              <a:t>L A PSICOMOTRICITA’ </a:t>
            </a:r>
            <a:r>
              <a:rPr lang="it-IT" sz="3200" b="1" dirty="0" err="1" smtClean="0"/>
              <a:t>DI</a:t>
            </a:r>
            <a:r>
              <a:rPr lang="it-IT" sz="3200" b="1" dirty="0" smtClean="0"/>
              <a:t> LAPIERRE E </a:t>
            </a:r>
            <a:r>
              <a:rPr lang="it-IT" sz="3200" b="1" dirty="0" smtClean="0"/>
              <a:t>AUCOUTURIER-2</a:t>
            </a:r>
            <a:endParaRPr lang="it-IT" sz="3200" dirty="0"/>
          </a:p>
        </p:txBody>
      </p:sp>
      <p:sp>
        <p:nvSpPr>
          <p:cNvPr id="3" name="Segnaposto contenuto 2"/>
          <p:cNvSpPr>
            <a:spLocks noGrp="1"/>
          </p:cNvSpPr>
          <p:nvPr>
            <p:ph idx="1"/>
          </p:nvPr>
        </p:nvSpPr>
        <p:spPr/>
        <p:txBody>
          <a:bodyPr/>
          <a:lstStyle/>
          <a:p>
            <a:r>
              <a:rPr lang="it-IT" dirty="0" smtClean="0"/>
              <a:t>Secondo gli Autori è importantissimo a livello metodologico il SETTING PSICOMOTORIO, ossia la situazione spazio-temporale in cui si svolge l’attività psicomotoria.</a:t>
            </a:r>
          </a:p>
          <a:p>
            <a:r>
              <a:rPr lang="it-IT" dirty="0" smtClean="0"/>
              <a:t> L’attività si deve svolgere, infatti,  in un CONTESTO PROTETTO, dove i bambini siano liberi di esprimere le proprie emozioni e sperimentare </a:t>
            </a:r>
          </a:p>
          <a:p>
            <a:pPr>
              <a:buNone/>
            </a:pP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SETTING PSICOMOTORIO- 1</a:t>
            </a: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Gli elementi essenziali che costituiscono il </a:t>
            </a:r>
            <a:r>
              <a:rPr lang="it-IT" dirty="0" err="1" smtClean="0"/>
              <a:t>setting</a:t>
            </a:r>
            <a:r>
              <a:rPr lang="it-IT" dirty="0" smtClean="0"/>
              <a:t> PSICOMOTORIO sono:</a:t>
            </a:r>
          </a:p>
          <a:p>
            <a:pPr lvl="0"/>
            <a:r>
              <a:rPr lang="it-IT" b="1" dirty="0" smtClean="0"/>
              <a:t>IL GRUPPO</a:t>
            </a:r>
            <a:r>
              <a:rPr lang="it-IT" dirty="0" smtClean="0"/>
              <a:t>: deve essere preferibilmente composto da 10-15 bambini della stessa età, cosi il gioco potrà svolgere secondo bisogni simili (infatti un b. di 3 anni , più interessato a giochi </a:t>
            </a:r>
            <a:r>
              <a:rPr lang="it-IT" dirty="0" smtClean="0"/>
              <a:t>senso-motori </a:t>
            </a:r>
            <a:r>
              <a:rPr lang="it-IT" dirty="0" smtClean="0"/>
              <a:t>è diverso da un b. di 5 anni che predilige di più il gioco simbolico)</a:t>
            </a:r>
          </a:p>
          <a:p>
            <a:pPr lvl="0"/>
            <a:r>
              <a:rPr lang="it-IT" b="1" dirty="0" smtClean="0"/>
              <a:t>IL TEMPO</a:t>
            </a:r>
            <a:r>
              <a:rPr lang="it-IT" dirty="0" smtClean="0"/>
              <a:t>: l’attività psicomotoria deve essere svolta in un tempo predefinito (cioè deciso in precedenza) che si ripete settimanalmente   nello stesso giorno (così il b. attenderà  da un punto di vista emotivo quel momento ).</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SETTING PSICOMOTORIO- 2</a:t>
            </a:r>
            <a:endParaRPr lang="it-IT" dirty="0"/>
          </a:p>
        </p:txBody>
      </p:sp>
      <p:sp>
        <p:nvSpPr>
          <p:cNvPr id="3" name="Segnaposto contenuto 2"/>
          <p:cNvSpPr>
            <a:spLocks noGrp="1"/>
          </p:cNvSpPr>
          <p:nvPr>
            <p:ph idx="1"/>
          </p:nvPr>
        </p:nvSpPr>
        <p:spPr/>
        <p:txBody>
          <a:bodyPr>
            <a:normAutofit fontScale="77500" lnSpcReduction="20000"/>
          </a:bodyPr>
          <a:lstStyle/>
          <a:p>
            <a:pPr lvl="0"/>
            <a:r>
              <a:rPr lang="it-IT" b="1" dirty="0" smtClean="0"/>
              <a:t>LO SPAZIO</a:t>
            </a:r>
            <a:r>
              <a:rPr lang="it-IT" dirty="0" smtClean="0"/>
              <a:t>: è importante avere una stanza o una piccola palestra per fare attività psicomotoria, ma laddove non si ha questa possibilità, di deve trasformare un ambiente per quello scopo (così il b. capisce che quello spazio  è dedicato all’attività psicomotoria)</a:t>
            </a:r>
          </a:p>
          <a:p>
            <a:pPr lvl="0"/>
            <a:r>
              <a:rPr lang="it-IT" b="1" dirty="0" smtClean="0"/>
              <a:t>I RITUALI</a:t>
            </a:r>
            <a:r>
              <a:rPr lang="it-IT" dirty="0" smtClean="0"/>
              <a:t>: nel senso che l’insegnante deve adottare un piccolo rituale che faccia capire ai bambini che sta iniziando l’attività (per es. il mettersi i calzini) o sta terminando ( per es. il riordino di tutto il materiale)</a:t>
            </a:r>
          </a:p>
          <a:p>
            <a:pPr lvl="0"/>
            <a:r>
              <a:rPr lang="it-IT" b="1" dirty="0" smtClean="0"/>
              <a:t>I MATERIALI</a:t>
            </a:r>
            <a:r>
              <a:rPr lang="it-IT" dirty="0" smtClean="0"/>
              <a:t>: servono grandi blocchi di gommapiuma di varie misure, teli leggeri,bastoni,  corde morbide,  palle e poi bambole, tazzine e peluche per il gioco simbolico.</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L A PSICOMOTRICITA’ </a:t>
            </a:r>
            <a:r>
              <a:rPr lang="it-IT" b="1" dirty="0" err="1" smtClean="0"/>
              <a:t>DI</a:t>
            </a:r>
            <a:r>
              <a:rPr lang="it-IT" b="1" dirty="0" smtClean="0"/>
              <a:t> LAPIERRE E AUCOUTURIER- 2</a:t>
            </a:r>
            <a:endParaRPr lang="it-IT" dirty="0"/>
          </a:p>
        </p:txBody>
      </p:sp>
      <p:sp>
        <p:nvSpPr>
          <p:cNvPr id="3" name="Segnaposto contenuto 2"/>
          <p:cNvSpPr>
            <a:spLocks noGrp="1"/>
          </p:cNvSpPr>
          <p:nvPr>
            <p:ph idx="1"/>
          </p:nvPr>
        </p:nvSpPr>
        <p:spPr/>
        <p:txBody>
          <a:bodyPr>
            <a:normAutofit fontScale="92500"/>
          </a:bodyPr>
          <a:lstStyle/>
          <a:p>
            <a:r>
              <a:rPr lang="it-IT" dirty="0" smtClean="0"/>
              <a:t>Inoltre secondo il metodo di LAPIERRE E AUCOUTURIER, è importante il ruolo dell’insegnante che deve mostrare empatia.</a:t>
            </a:r>
          </a:p>
          <a:p>
            <a:r>
              <a:rPr lang="it-IT" dirty="0" smtClean="0"/>
              <a:t>Egli deve preparare bene l’ambiente e i materiali, giocare con i bambini , e osservare attentamente ciò che avviene </a:t>
            </a:r>
            <a:r>
              <a:rPr lang="it-IT" dirty="0" err="1" smtClean="0"/>
              <a:t>…poi</a:t>
            </a:r>
            <a:r>
              <a:rPr lang="it-IT" dirty="0" smtClean="0"/>
              <a:t> deve stimolare i bambini a verbalizzare , al termine dell’attività psicomotoria, verbalizzare quanto è successo.</a:t>
            </a:r>
          </a:p>
          <a:p>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METODOLOGIA </a:t>
            </a:r>
            <a:r>
              <a:rPr lang="it-IT" dirty="0" err="1" smtClean="0"/>
              <a:t>DI</a:t>
            </a:r>
            <a:r>
              <a:rPr lang="it-IT" dirty="0" smtClean="0"/>
              <a:t> LAPIERRE</a:t>
            </a:r>
            <a:endParaRPr lang="it-IT" dirty="0"/>
          </a:p>
        </p:txBody>
      </p:sp>
      <p:sp>
        <p:nvSpPr>
          <p:cNvPr id="3" name="Segnaposto contenuto 2"/>
          <p:cNvSpPr>
            <a:spLocks noGrp="1"/>
          </p:cNvSpPr>
          <p:nvPr>
            <p:ph idx="1"/>
          </p:nvPr>
        </p:nvSpPr>
        <p:spPr/>
        <p:txBody>
          <a:bodyPr>
            <a:normAutofit fontScale="62500" lnSpcReduction="20000"/>
          </a:bodyPr>
          <a:lstStyle/>
          <a:p>
            <a:pPr>
              <a:buNone/>
            </a:pPr>
            <a:r>
              <a:rPr lang="it-IT" dirty="0" smtClean="0"/>
              <a:t>LAPIERRE prevede di mantenere negli incontri anche sollecitazioni di tipo conoscitivo o logico.</a:t>
            </a:r>
          </a:p>
          <a:p>
            <a:pPr>
              <a:buNone/>
            </a:pPr>
            <a:endParaRPr lang="it-IT" dirty="0" smtClean="0"/>
          </a:p>
          <a:p>
            <a:r>
              <a:rPr lang="it-IT" dirty="0" smtClean="0"/>
              <a:t>Le sue </a:t>
            </a:r>
            <a:r>
              <a:rPr lang="it-IT" dirty="0" err="1" smtClean="0"/>
              <a:t>attivItà</a:t>
            </a:r>
            <a:r>
              <a:rPr lang="it-IT" dirty="0" smtClean="0"/>
              <a:t> possono essere definite SEMI-STRUTTURATE in quanto parte sempre dal gioco libero del bambino, dall’uso che egli fa degli oggetti, per rilanciare al gruppo alcune proposte </a:t>
            </a:r>
          </a:p>
          <a:p>
            <a:pPr>
              <a:buNone/>
            </a:pPr>
            <a:r>
              <a:rPr lang="it-IT" dirty="0" smtClean="0"/>
              <a:t>(per es. </a:t>
            </a:r>
            <a:r>
              <a:rPr lang="it-IT" i="1" dirty="0" smtClean="0"/>
              <a:t>“Guardate come fa </a:t>
            </a:r>
            <a:r>
              <a:rPr lang="it-IT" i="1" dirty="0" err="1" smtClean="0"/>
              <a:t>Gianni…</a:t>
            </a:r>
            <a:r>
              <a:rPr lang="it-IT" i="1" dirty="0" smtClean="0"/>
              <a:t>.Proviamo tutti”)</a:t>
            </a:r>
          </a:p>
          <a:p>
            <a:pPr>
              <a:buNone/>
            </a:pPr>
            <a:endParaRPr lang="it-IT" i="1" dirty="0" smtClean="0"/>
          </a:p>
          <a:p>
            <a:r>
              <a:rPr lang="it-IT" dirty="0" smtClean="0"/>
              <a:t>Man mano l’educatore introduce i diversi materiali : cerchi, mattoni di legno, corde.</a:t>
            </a:r>
          </a:p>
          <a:p>
            <a:endParaRPr lang="it-IT" dirty="0" smtClean="0"/>
          </a:p>
          <a:p>
            <a:r>
              <a:rPr lang="it-IT" dirty="0" smtClean="0"/>
              <a:t>L’insegnante prevede, per ogni seduta, obiettivi su cui lavorare (per esempio rafforzare qualche concetto topologico ), ma rimane disponibile a qualsiasi </a:t>
            </a:r>
            <a:r>
              <a:rPr lang="it-IT" dirty="0" smtClean="0"/>
              <a:t>variazione (</a:t>
            </a:r>
            <a:r>
              <a:rPr lang="it-IT" dirty="0" err="1" smtClean="0"/>
              <a:t>perchè</a:t>
            </a:r>
            <a:r>
              <a:rPr lang="it-IT" dirty="0" smtClean="0"/>
              <a:t> </a:t>
            </a:r>
            <a:r>
              <a:rPr lang="it-IT" dirty="0" smtClean="0"/>
              <a:t>è importante che i bambini esprimano e inventano) </a:t>
            </a:r>
          </a:p>
          <a:p>
            <a:endParaRPr lang="it-IT" dirty="0" smtClean="0"/>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260648"/>
            <a:ext cx="8229600" cy="1143000"/>
          </a:xfrm>
        </p:spPr>
        <p:txBody>
          <a:bodyPr>
            <a:normAutofit fontScale="90000"/>
          </a:bodyPr>
          <a:lstStyle/>
          <a:p>
            <a:r>
              <a:rPr lang="it-IT" sz="4000" b="1" dirty="0" smtClean="0"/>
              <a:t>LA METODOLOGIA </a:t>
            </a:r>
            <a:r>
              <a:rPr lang="it-IT" sz="4000" b="1" dirty="0" err="1" smtClean="0"/>
              <a:t>DI</a:t>
            </a:r>
            <a:r>
              <a:rPr lang="it-IT" sz="4000" b="1" dirty="0" smtClean="0"/>
              <a:t> AUCOUTURIER- 1</a:t>
            </a:r>
            <a:r>
              <a:rPr lang="it-IT" dirty="0" smtClean="0"/>
              <a:t/>
            </a:r>
            <a:br>
              <a:rPr lang="it-IT" dirty="0" smtClean="0"/>
            </a:br>
            <a:endParaRPr lang="it-IT" dirty="0"/>
          </a:p>
        </p:txBody>
      </p:sp>
      <p:sp>
        <p:nvSpPr>
          <p:cNvPr id="3" name="Segnaposto contenuto 2"/>
          <p:cNvSpPr>
            <a:spLocks noGrp="1"/>
          </p:cNvSpPr>
          <p:nvPr>
            <p:ph idx="1"/>
          </p:nvPr>
        </p:nvSpPr>
        <p:spPr/>
        <p:txBody>
          <a:bodyPr>
            <a:normAutofit fontScale="70000" lnSpcReduction="20000"/>
          </a:bodyPr>
          <a:lstStyle/>
          <a:p>
            <a:pPr>
              <a:buNone/>
            </a:pPr>
            <a:r>
              <a:rPr lang="it-IT" dirty="0" smtClean="0"/>
              <a:t>Il modello proposto da AUCOUTURIER, invece,  favorisce la MANIFESTAZIONE DELLE EMOZIONI del bambino.</a:t>
            </a:r>
          </a:p>
          <a:p>
            <a:pPr>
              <a:buNone/>
            </a:pPr>
            <a:r>
              <a:rPr lang="it-IT" b="1" i="1" u="sng" dirty="0" smtClean="0"/>
              <a:t>Egli illustra una pratica psicomotoria incentrata sull’espressione del Sé, senza interessarsi ad obiettivi di tipo intellettivo e conoscitivo.</a:t>
            </a:r>
          </a:p>
          <a:p>
            <a:pPr>
              <a:buNone/>
            </a:pPr>
            <a:endParaRPr lang="it-IT" b="1" i="1" u="sng" dirty="0" smtClean="0"/>
          </a:p>
          <a:p>
            <a:pPr>
              <a:buNone/>
            </a:pPr>
            <a:r>
              <a:rPr lang="it-IT" dirty="0" err="1" smtClean="0"/>
              <a:t>Aucouturier</a:t>
            </a:r>
            <a:r>
              <a:rPr lang="it-IT" dirty="0" smtClean="0"/>
              <a:t> sostiene che nella scuola è importante offrire attività psicomotorie di questo tipo poiché permettono di prevenire disagi, consentendo ai b. di:</a:t>
            </a:r>
          </a:p>
          <a:p>
            <a:pPr>
              <a:buNone/>
            </a:pPr>
            <a:endParaRPr lang="it-IT" dirty="0" smtClean="0"/>
          </a:p>
          <a:p>
            <a:pPr lvl="0"/>
            <a:r>
              <a:rPr lang="it-IT" dirty="0" smtClean="0"/>
              <a:t>Sperimentare se stessi;</a:t>
            </a:r>
          </a:p>
          <a:p>
            <a:pPr lvl="0"/>
            <a:r>
              <a:rPr lang="it-IT" dirty="0" smtClean="0"/>
              <a:t>Rielaborare emozioni, tensioni e conflitti interiori legati ai passaggi della crescita.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LA METODOLOGIA </a:t>
            </a:r>
            <a:r>
              <a:rPr lang="it-IT" b="1" dirty="0" err="1" smtClean="0"/>
              <a:t>DI</a:t>
            </a:r>
            <a:r>
              <a:rPr lang="it-IT" b="1" dirty="0" smtClean="0"/>
              <a:t> AUCOUTURIER- 2</a:t>
            </a:r>
            <a:r>
              <a:rPr lang="it-IT" dirty="0" smtClean="0"/>
              <a:t/>
            </a:r>
            <a:br>
              <a:rPr lang="it-IT" dirty="0" smtClean="0"/>
            </a:b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b="1" i="1" dirty="0" smtClean="0"/>
              <a:t>Come si svolgono le attività psicomotorie proposte da </a:t>
            </a:r>
            <a:r>
              <a:rPr lang="it-IT" b="1" i="1" dirty="0" err="1" smtClean="0"/>
              <a:t>Aucouturier</a:t>
            </a:r>
            <a:r>
              <a:rPr lang="it-IT" b="1" i="1" dirty="0" smtClean="0"/>
              <a:t>?</a:t>
            </a:r>
          </a:p>
          <a:p>
            <a:pPr marL="514350" indent="-514350">
              <a:buFont typeface="+mj-lt"/>
              <a:buAutoNum type="arabicPeriod"/>
            </a:pPr>
            <a:r>
              <a:rPr lang="it-IT" dirty="0" smtClean="0"/>
              <a:t>Si lasciano  liberi i bambini di scegliere diverse tipologie di gioco a seconda dei materiali messi a disposizione: ogni bambino gioca come vuole e con chi vuole anche cambiando.</a:t>
            </a:r>
          </a:p>
          <a:p>
            <a:pPr marL="514350" indent="-514350">
              <a:buFont typeface="+mj-lt"/>
              <a:buAutoNum type="arabicPeriod"/>
            </a:pPr>
            <a:r>
              <a:rPr lang="it-IT" dirty="0" smtClean="0"/>
              <a:t>Può creare giochi individuali, di coppia o di piccolo gruppo … </a:t>
            </a:r>
            <a:r>
              <a:rPr lang="it-IT" b="1" i="1" dirty="0" smtClean="0"/>
              <a:t>L’IMPORTANTE È CHE OGNI GIOCO SI SVILUPPI NELLA RELAZIONE CON L’ALTRO</a:t>
            </a:r>
            <a:r>
              <a:rPr lang="it-IT" dirty="0" smtClean="0"/>
              <a:t>.</a:t>
            </a:r>
          </a:p>
          <a:p>
            <a:endParaRPr lang="it-IT" dirty="0" smtClean="0"/>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PSICOMOTRICITÀ EDUCATIVA- 1 </a:t>
            </a:r>
            <a:br>
              <a:rPr lang="it-IT" dirty="0" smtClean="0"/>
            </a:b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Si  distingue la PSICOMOTRICITA’ riabilitativa o terapeutica dalla PSICOMOTRICITA’ EDUCATIVA dove </a:t>
            </a:r>
            <a:r>
              <a:rPr lang="it-IT" dirty="0" smtClean="0"/>
              <a:t>vengono </a:t>
            </a:r>
            <a:r>
              <a:rPr lang="it-IT" dirty="0" smtClean="0"/>
              <a:t>predisposte situazioni di gioco in cui il bambino sviluppa:</a:t>
            </a:r>
          </a:p>
          <a:p>
            <a:pPr lvl="0"/>
            <a:r>
              <a:rPr lang="it-IT" dirty="0" smtClean="0"/>
              <a:t>CONSAPEVOLEZZA </a:t>
            </a:r>
            <a:r>
              <a:rPr lang="it-IT" dirty="0" err="1" smtClean="0"/>
              <a:t>DI</a:t>
            </a:r>
            <a:r>
              <a:rPr lang="it-IT" dirty="0" smtClean="0"/>
              <a:t> SE’</a:t>
            </a:r>
          </a:p>
          <a:p>
            <a:pPr lvl="0"/>
            <a:r>
              <a:rPr lang="it-IT" dirty="0" smtClean="0"/>
              <a:t>ACQUISISCE CAPACITA’ MOTORIE</a:t>
            </a:r>
          </a:p>
          <a:p>
            <a:pPr lvl="0"/>
            <a:r>
              <a:rPr lang="it-IT" dirty="0" smtClean="0"/>
              <a:t>METTE IN GIOCO LE PROPRIE EMOZIONI</a:t>
            </a:r>
          </a:p>
          <a:p>
            <a:pPr algn="ctr">
              <a:buNone/>
            </a:pPr>
            <a:r>
              <a:rPr lang="it-IT" b="1" u="sng" dirty="0" smtClean="0"/>
              <a:t>NELLA PSICOMOTRICITA’ EDUCATIVA ENTRANO IN GIOCO ASPETTI FUNZIONALI-INTELLETTIVI ED EMOTIVI, CHE CONCORRONO INSIEME ALLA COSTRUZIONE DELL’IO.</a:t>
            </a:r>
            <a:endParaRPr lang="it-IT" b="1" dirty="0" smtClean="0"/>
          </a:p>
          <a:p>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PSICOMOTRICITÀ EDUCATIVA- 2</a:t>
            </a:r>
            <a:endParaRPr lang="it-IT" dirty="0"/>
          </a:p>
        </p:txBody>
      </p:sp>
      <p:sp>
        <p:nvSpPr>
          <p:cNvPr id="3" name="Segnaposto contenuto 2"/>
          <p:cNvSpPr>
            <a:spLocks noGrp="1"/>
          </p:cNvSpPr>
          <p:nvPr>
            <p:ph idx="1"/>
          </p:nvPr>
        </p:nvSpPr>
        <p:spPr/>
        <p:txBody>
          <a:bodyPr>
            <a:normAutofit fontScale="92500" lnSpcReduction="10000"/>
          </a:bodyPr>
          <a:lstStyle/>
          <a:p>
            <a:pPr>
              <a:buNone/>
            </a:pPr>
            <a:r>
              <a:rPr lang="it-IT" dirty="0" smtClean="0"/>
              <a:t>Per esempio se analizziamo i fattori compresi nell’azione del SALTO rileveremo:</a:t>
            </a:r>
          </a:p>
          <a:p>
            <a:r>
              <a:rPr lang="it-IT" dirty="0" smtClean="0"/>
              <a:t>CAPACITA’ FISICA:  movimenti e gesti coordinati</a:t>
            </a:r>
          </a:p>
          <a:p>
            <a:r>
              <a:rPr lang="it-IT" dirty="0" smtClean="0"/>
              <a:t>CAPACITA’ COGNITIVA: permette di valutare la distanza e la profondità</a:t>
            </a:r>
          </a:p>
          <a:p>
            <a:r>
              <a:rPr lang="it-IT" dirty="0" smtClean="0"/>
              <a:t>CAPACITÀ RELAZIONALE: autoregolazione per la condivisione di spazi e progetto di gioco</a:t>
            </a:r>
          </a:p>
          <a:p>
            <a:r>
              <a:rPr lang="it-IT" dirty="0" smtClean="0"/>
              <a:t>CAPACITA’ EMOTIVA: affrontare il vuoto</a:t>
            </a: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PSICOMOTRICITÀ EDUCATIVA- 2</a:t>
            </a:r>
            <a:endParaRPr lang="it-IT" dirty="0"/>
          </a:p>
        </p:txBody>
      </p:sp>
      <p:sp>
        <p:nvSpPr>
          <p:cNvPr id="3" name="Segnaposto contenuto 2"/>
          <p:cNvSpPr>
            <a:spLocks noGrp="1"/>
          </p:cNvSpPr>
          <p:nvPr>
            <p:ph idx="1"/>
          </p:nvPr>
        </p:nvSpPr>
        <p:spPr/>
        <p:txBody>
          <a:bodyPr>
            <a:normAutofit fontScale="70000" lnSpcReduction="20000"/>
          </a:bodyPr>
          <a:lstStyle/>
          <a:p>
            <a:pPr>
              <a:buNone/>
            </a:pPr>
            <a:r>
              <a:rPr lang="it-IT" dirty="0" smtClean="0"/>
              <a:t>Inoltre si distinguono due tipologie di proposta psicomotoria:</a:t>
            </a:r>
          </a:p>
          <a:p>
            <a:pPr>
              <a:buNone/>
            </a:pPr>
            <a:endParaRPr lang="it-IT" dirty="0" smtClean="0"/>
          </a:p>
          <a:p>
            <a:pPr lvl="0"/>
            <a:r>
              <a:rPr lang="it-IT" b="1" dirty="0" smtClean="0"/>
              <a:t>PSICOMOTRICITA’ CON OBIETTIVI FUNZIONALI E COGNITIVI: </a:t>
            </a:r>
            <a:r>
              <a:rPr lang="it-IT" dirty="0" smtClean="0"/>
              <a:t>che serve a portare informazioni e impressioni </a:t>
            </a:r>
            <a:r>
              <a:rPr lang="it-IT" dirty="0" err="1" smtClean="0"/>
              <a:t>fisico-sensoriali</a:t>
            </a:r>
            <a:r>
              <a:rPr lang="it-IT" dirty="0" smtClean="0"/>
              <a:t> al corpo e sulla relazione fra corpo e realtà (per esempio i giochi topologici che permettono di rapportarsi con consapevolezza allo spazio, interiorizzando i concetti ALTO/BASSO-LUNGO/CORTO- VICINO/DISTANTE );</a:t>
            </a:r>
          </a:p>
          <a:p>
            <a:pPr lvl="0"/>
            <a:endParaRPr lang="it-IT" dirty="0" smtClean="0"/>
          </a:p>
          <a:p>
            <a:pPr lvl="0"/>
            <a:r>
              <a:rPr lang="it-IT" b="1" dirty="0" smtClean="0"/>
              <a:t>PSICOMOTRICITA’ A CARATTERE PREVALENTEMENTE ESPRESSIVO: </a:t>
            </a:r>
            <a:r>
              <a:rPr lang="it-IT" dirty="0" smtClean="0"/>
              <a:t>che offrono ai bambini una situazione spazio temporale definita in cui esprimere se stessi , esternando ed elaborando emozioni e sentimenti.</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PSICOMOTRICITÀ EDUCATIVA- 3</a:t>
            </a:r>
            <a:endParaRPr lang="it-IT" dirty="0"/>
          </a:p>
        </p:txBody>
      </p:sp>
      <p:sp>
        <p:nvSpPr>
          <p:cNvPr id="3" name="Segnaposto contenuto 2"/>
          <p:cNvSpPr>
            <a:spLocks noGrp="1"/>
          </p:cNvSpPr>
          <p:nvPr>
            <p:ph idx="1"/>
          </p:nvPr>
        </p:nvSpPr>
        <p:spPr/>
        <p:txBody>
          <a:bodyPr>
            <a:normAutofit fontScale="70000" lnSpcReduction="20000"/>
          </a:bodyPr>
          <a:lstStyle/>
          <a:p>
            <a:r>
              <a:rPr lang="it-IT" dirty="0" smtClean="0"/>
              <a:t>In conseguenza al tipo di proposta psicomotoria scelta, cambia anche il </a:t>
            </a:r>
            <a:r>
              <a:rPr lang="it-IT" b="1" dirty="0" smtClean="0"/>
              <a:t>RUOLO DELL’EDUCATORE.</a:t>
            </a:r>
          </a:p>
          <a:p>
            <a:r>
              <a:rPr lang="it-IT" dirty="0" smtClean="0"/>
              <a:t>Se egli intende perseguire obiettivi specifici dell’area corporea , allora predisporrà una SITUAZIONE STRUTTURATA , in cui indica ai bambini le regole dei giochi e cosa fare con i materiali; predispone dunque attività precisando bene le CONSEGNE (“dovete </a:t>
            </a:r>
            <a:r>
              <a:rPr lang="it-IT" dirty="0" err="1" smtClean="0"/>
              <a:t>fare……</a:t>
            </a:r>
            <a:r>
              <a:rPr lang="it-IT" dirty="0" smtClean="0"/>
              <a:t>.)</a:t>
            </a:r>
          </a:p>
          <a:p>
            <a:r>
              <a:rPr lang="it-IT" dirty="0" smtClean="0"/>
              <a:t>Invece nelle attività che prevedono sia </a:t>
            </a:r>
            <a:r>
              <a:rPr lang="it-IT" dirty="0" smtClean="0"/>
              <a:t>l’iniziativa dei bambini che l’intervento propositivo dell’insegnante (SIRUAZIONE  SEMI-STRUTTURATA/ SEMI-CONDOTTA) , i percorsi non sono prestabiliti . L’ insegnante deve essere disponibile a cogliere ciò che emerge nel gioco e a variare le proposte e a volte gli obiettivi, utilizzando gli spunti e gli interessi che i bambini offrono.</a:t>
            </a:r>
            <a:endParaRPr lang="it-IT" dirty="0" smtClean="0"/>
          </a:p>
          <a:p>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zio">
  <a:themeElements>
    <a:clrScheme name="Solstizio">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z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z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283</TotalTime>
  <Words>1885</Words>
  <Application>Microsoft Office PowerPoint</Application>
  <PresentationFormat>Presentazione su schermo (4:3)</PresentationFormat>
  <Paragraphs>148</Paragraphs>
  <Slides>22</Slides>
  <Notes>0</Notes>
  <HiddenSlides>0</HiddenSlides>
  <MMClips>0</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Solstizio</vt:lpstr>
      <vt:lpstr>UNIVERSITA’ DEGLI STUDI DI MACERATA  Corso Abilitante Speciale A.A. 2013-2014</vt:lpstr>
      <vt:lpstr>LA PSICOMOTRICITA’ -1</vt:lpstr>
      <vt:lpstr>LA PSICOMOTRICITA’ -2</vt:lpstr>
      <vt:lpstr>LA PSICOMOTRICITA’ -3</vt:lpstr>
      <vt:lpstr>Origini della PSICOMOTRICITA’</vt:lpstr>
      <vt:lpstr> LO SVILUPPO PSICOMOTORIO secondo LE BOULCH- 1</vt:lpstr>
      <vt:lpstr>LO SVILUPPO PSICOMOTORIO secondo LE BOULCH- 2</vt:lpstr>
      <vt:lpstr>LO SVILUPPO PSICOMOTORIO secondo LE BOULCH- 3</vt:lpstr>
      <vt:lpstr> LO SVILUPPO PSICOMOTORIO secondo PIERRE VAYER- 1 </vt:lpstr>
      <vt:lpstr>LO SVILUPPO PSICOMOTORIO secondo PIERRE VAYER- 2</vt:lpstr>
      <vt:lpstr> L A PSICOMOTRICITA’ DI LAPIERRE E AUCOUTURIER- 1 </vt:lpstr>
      <vt:lpstr>L A PSICOMOTRICITA’ DI LAPIERRE E AUCOUTURIER-2</vt:lpstr>
      <vt:lpstr>IL SETTING PSICOMOTORIO- 1</vt:lpstr>
      <vt:lpstr>IL SETTING PSICOMOTORIO- 2</vt:lpstr>
      <vt:lpstr>L A PSICOMOTRICITA’ DI LAPIERRE E AUCOUTURIER- 2</vt:lpstr>
      <vt:lpstr>LA METODOLOGIA DI LAPIERRE</vt:lpstr>
      <vt:lpstr>LA METODOLOGIA DI AUCOUTURIER- 1 </vt:lpstr>
      <vt:lpstr>LA METODOLOGIA DI AUCOUTURIER- 2 </vt:lpstr>
      <vt:lpstr>LA PSICOMOTRICITÀ EDUCATIVA- 1  </vt:lpstr>
      <vt:lpstr>LA PSICOMOTRICITÀ EDUCATIVA- 2</vt:lpstr>
      <vt:lpstr>LA PSICOMOTRICITÀ EDUCATIVA- 2</vt:lpstr>
      <vt:lpstr>LA PSICOMOTRICITÀ EDUCATIVA- 3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UNIVERSITA’ DEGLI STUDI DI MACERATA  Corso Abilitante Speciale A.A. 2013-2014</dc:title>
  <dc:creator>Daniela</dc:creator>
  <cp:lastModifiedBy>Daniela</cp:lastModifiedBy>
  <cp:revision>36</cp:revision>
  <dcterms:created xsi:type="dcterms:W3CDTF">2014-06-24T17:18:07Z</dcterms:created>
  <dcterms:modified xsi:type="dcterms:W3CDTF">2014-06-26T11:52:00Z</dcterms:modified>
</cp:coreProperties>
</file>