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1" r:id="rId5"/>
    <p:sldId id="262" r:id="rId6"/>
    <p:sldId id="263" r:id="rId7"/>
    <p:sldId id="260"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4B6055F8-1D02-4417-9241-55C834FD9970}" type="datetimeFigureOut">
              <a:rPr lang="it-IT" smtClean="0"/>
              <a:pPr/>
              <a:t>26/06/2014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4B6055F8-1D02-4417-9241-55C834FD9970}" type="datetimeFigureOut">
              <a:rPr lang="it-IT" smtClean="0"/>
              <a:pPr/>
              <a:t>26/06/2014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4B6055F8-1D02-4417-9241-55C834FD9970}" type="datetimeFigureOut">
              <a:rPr lang="it-IT" smtClean="0"/>
              <a:pPr/>
              <a:t>26/06/2014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4B6055F8-1D02-4417-9241-55C834FD9970}" type="datetimeFigureOut">
              <a:rPr lang="it-IT" smtClean="0"/>
              <a:pPr/>
              <a:t>26/06/2014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4B6055F8-1D02-4417-9241-55C834FD9970}" type="datetimeFigureOut">
              <a:rPr lang="it-IT" smtClean="0"/>
              <a:pPr/>
              <a:t>26/06/2014</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4B6055F8-1D02-4417-9241-55C834FD9970}" type="datetimeFigureOut">
              <a:rPr lang="it-IT" smtClean="0"/>
              <a:pPr/>
              <a:t>26/06/2014</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4B6055F8-1D02-4417-9241-55C834FD9970}" type="datetimeFigureOut">
              <a:rPr lang="it-IT" smtClean="0"/>
              <a:pPr/>
              <a:t>26/06/2014</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4B6055F8-1D02-4417-9241-55C834FD9970}" type="datetimeFigureOut">
              <a:rPr lang="it-IT" smtClean="0"/>
              <a:pPr/>
              <a:t>26/06/2014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4B6055F8-1D02-4417-9241-55C834FD9970}" type="datetimeFigureOut">
              <a:rPr lang="it-IT" smtClean="0"/>
              <a:pPr/>
              <a:t>26/06/2014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4B6055F8-1D02-4417-9241-55C834FD9970}" type="datetimeFigureOut">
              <a:rPr lang="it-IT" smtClean="0"/>
              <a:pPr/>
              <a:t>26/06/2014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4B6055F8-1D02-4417-9241-55C834FD9970}" type="datetimeFigureOut">
              <a:rPr lang="it-IT" smtClean="0"/>
              <a:pPr/>
              <a:t>26/06/2014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6055F8-1D02-4417-9241-55C834FD9970}" type="datetimeFigureOut">
              <a:rPr lang="it-IT" smtClean="0"/>
              <a:pPr/>
              <a:t>26/06/2014</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07B441-5312-499D-93C3-6E37886527FA}"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noAutofit/>
          </a:bodyPr>
          <a:lstStyle/>
          <a:p>
            <a:pPr algn="ctr"/>
            <a:r>
              <a:rPr lang="it-IT" sz="2800" dirty="0" smtClean="0"/>
              <a:t>UNIVERSITA’ DEGLI STUDI </a:t>
            </a:r>
            <a:r>
              <a:rPr lang="it-IT" sz="2800" dirty="0" err="1" smtClean="0"/>
              <a:t>DI</a:t>
            </a:r>
            <a:r>
              <a:rPr lang="it-IT" sz="2800" dirty="0" smtClean="0"/>
              <a:t> MACERATA </a:t>
            </a:r>
            <a:br>
              <a:rPr lang="it-IT" sz="2800" dirty="0" smtClean="0"/>
            </a:br>
            <a:r>
              <a:rPr lang="it-IT" sz="2800" dirty="0" smtClean="0"/>
              <a:t>Corso Abilitante Speciale</a:t>
            </a:r>
            <a:br>
              <a:rPr lang="it-IT" sz="2800" dirty="0" smtClean="0"/>
            </a:br>
            <a:r>
              <a:rPr lang="it-IT" sz="2800" dirty="0" smtClean="0"/>
              <a:t>A.A. 2013-2014</a:t>
            </a:r>
            <a:endParaRPr lang="it-IT" sz="2800" dirty="0"/>
          </a:p>
        </p:txBody>
      </p:sp>
      <p:sp>
        <p:nvSpPr>
          <p:cNvPr id="5" name="Segnaposto contenuto 4"/>
          <p:cNvSpPr>
            <a:spLocks noGrp="1"/>
          </p:cNvSpPr>
          <p:nvPr>
            <p:ph idx="1"/>
          </p:nvPr>
        </p:nvSpPr>
        <p:spPr/>
        <p:txBody>
          <a:bodyPr>
            <a:normAutofit fontScale="77500" lnSpcReduction="20000"/>
          </a:bodyPr>
          <a:lstStyle/>
          <a:p>
            <a:pPr algn="ctr">
              <a:buFont typeface="Wingdings 2" pitchFamily="18" charset="2"/>
              <a:buNone/>
              <a:defRPr/>
            </a:pPr>
            <a:endParaRPr lang="it-IT" b="1" dirty="0" smtClean="0"/>
          </a:p>
          <a:p>
            <a:pPr algn="ctr">
              <a:buFont typeface="Wingdings 2" pitchFamily="18" charset="2"/>
              <a:buNone/>
              <a:defRPr/>
            </a:pPr>
            <a:r>
              <a:rPr lang="it-IT" b="1" dirty="0" smtClean="0"/>
              <a:t>LABORATORIO </a:t>
            </a:r>
            <a:r>
              <a:rPr lang="it-IT" b="1" dirty="0" smtClean="0"/>
              <a:t>“METODI E DIDATTICHE DELLE ATTIVITÀ MOTORIE”</a:t>
            </a:r>
          </a:p>
          <a:p>
            <a:pPr algn="ctr">
              <a:buFont typeface="Wingdings 2" pitchFamily="18" charset="2"/>
              <a:buNone/>
              <a:defRPr/>
            </a:pPr>
            <a:endParaRPr lang="it-IT" b="1" dirty="0" smtClean="0"/>
          </a:p>
          <a:p>
            <a:pPr algn="ctr">
              <a:buFont typeface="Wingdings 2" pitchFamily="18" charset="2"/>
              <a:buNone/>
              <a:defRPr/>
            </a:pPr>
            <a:r>
              <a:rPr lang="it-IT" b="1" dirty="0" smtClean="0"/>
              <a:t>Seconda lezione</a:t>
            </a:r>
          </a:p>
          <a:p>
            <a:pPr>
              <a:buFont typeface="Wingdings 2" pitchFamily="18" charset="2"/>
              <a:buNone/>
              <a:defRPr/>
            </a:pPr>
            <a:endParaRPr lang="it-IT" dirty="0" smtClean="0"/>
          </a:p>
          <a:p>
            <a:pPr>
              <a:buFont typeface="Wingdings 2" pitchFamily="18" charset="2"/>
              <a:buNone/>
              <a:defRPr/>
            </a:pPr>
            <a:endParaRPr lang="it-IT" dirty="0" smtClean="0"/>
          </a:p>
          <a:p>
            <a:pPr>
              <a:buFont typeface="Wingdings 2" pitchFamily="18" charset="2"/>
              <a:buNone/>
              <a:defRPr/>
            </a:pPr>
            <a:endParaRPr lang="it-IT" dirty="0" smtClean="0"/>
          </a:p>
          <a:p>
            <a:pPr algn="ctr">
              <a:buFont typeface="Wingdings 2" pitchFamily="18" charset="2"/>
              <a:buNone/>
              <a:defRPr/>
            </a:pPr>
            <a:r>
              <a:rPr lang="it-IT" dirty="0" smtClean="0"/>
              <a:t>Dott.ssa SASANELLI LIA DANIELA </a:t>
            </a:r>
          </a:p>
          <a:p>
            <a:pPr algn="ctr">
              <a:buFont typeface="Wingdings 2" pitchFamily="18" charset="2"/>
              <a:buNone/>
              <a:defRPr/>
            </a:pPr>
            <a:endParaRPr lang="it-IT" dirty="0" smtClean="0"/>
          </a:p>
          <a:p>
            <a:pPr>
              <a:buFont typeface="Wingdings 2" pitchFamily="18" charset="2"/>
              <a:buNone/>
              <a:defRPr/>
            </a:pPr>
            <a:r>
              <a:rPr lang="it-IT" dirty="0" smtClean="0"/>
              <a:t>Dottore di ricerca in “</a:t>
            </a:r>
            <a:r>
              <a:rPr lang="it-IT" b="1" i="1" dirty="0" smtClean="0"/>
              <a:t>Scienze dell’educazione e analisi del territorio”, </a:t>
            </a:r>
            <a:r>
              <a:rPr lang="it-IT" dirty="0" smtClean="0"/>
              <a:t>Insegnante, Pedagogista.</a:t>
            </a:r>
          </a:p>
          <a:p>
            <a:endParaRPr lang="it-IT"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PROGETTARE NELLA SCUOLA DELL’INFANZIA- 1</a:t>
            </a:r>
            <a:endParaRPr lang="it-IT" dirty="0"/>
          </a:p>
        </p:txBody>
      </p:sp>
      <p:sp>
        <p:nvSpPr>
          <p:cNvPr id="3" name="Segnaposto contenuto 2"/>
          <p:cNvSpPr>
            <a:spLocks noGrp="1"/>
          </p:cNvSpPr>
          <p:nvPr>
            <p:ph idx="1"/>
          </p:nvPr>
        </p:nvSpPr>
        <p:spPr/>
        <p:txBody>
          <a:bodyPr>
            <a:normAutofit fontScale="92500"/>
          </a:bodyPr>
          <a:lstStyle/>
          <a:p>
            <a:pPr>
              <a:buNone/>
            </a:pPr>
            <a:r>
              <a:rPr lang="it-IT" dirty="0" smtClean="0"/>
              <a:t>L’educazione motoria nella scuola dell’infanzia ha una sua specifica identità e cerca di dare risposte corrette all’apprendimento del linguaggio motorio.</a:t>
            </a:r>
          </a:p>
          <a:p>
            <a:pPr>
              <a:buNone/>
            </a:pPr>
            <a:r>
              <a:rPr lang="it-IT" dirty="0" smtClean="0"/>
              <a:t>L’educazione motoria favorisce anche lo SVILUPPO DELLA SFERA COMUNICATIVA ED ESPRESSIVA dal bambino attraverso la presa di coscienza del proprio corpo, la capacità di esprimere emozioni e di dare forma alle immagini.</a:t>
            </a:r>
            <a:endParaRPr lang="it-IT"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PROGETTARE NELLA SCUOLA DELL’INFANZIA- </a:t>
            </a:r>
            <a:r>
              <a:rPr lang="it-IT" dirty="0" smtClean="0"/>
              <a:t>2</a:t>
            </a:r>
            <a:endParaRPr lang="it-IT" dirty="0"/>
          </a:p>
        </p:txBody>
      </p:sp>
      <p:sp>
        <p:nvSpPr>
          <p:cNvPr id="3" name="Segnaposto contenuto 2"/>
          <p:cNvSpPr>
            <a:spLocks noGrp="1"/>
          </p:cNvSpPr>
          <p:nvPr>
            <p:ph idx="1"/>
          </p:nvPr>
        </p:nvSpPr>
        <p:spPr/>
        <p:txBody>
          <a:bodyPr>
            <a:normAutofit fontScale="92500"/>
          </a:bodyPr>
          <a:lstStyle/>
          <a:p>
            <a:pPr>
              <a:buNone/>
            </a:pPr>
            <a:r>
              <a:rPr lang="it-IT" dirty="0" smtClean="0"/>
              <a:t>L’educazione del movimento deve essere pensata e organizzata SEMPRE in FUNZIONE  delle diverse AREE DELLA PERSONALITA’: MOTORIA – COGNITIVA- AFFETTIVA e SOCIALE, poiché in ogni individuo esse agiscono contemporaneamente.</a:t>
            </a:r>
          </a:p>
          <a:p>
            <a:pPr>
              <a:buNone/>
            </a:pPr>
            <a:r>
              <a:rPr lang="it-IT" dirty="0" smtClean="0"/>
              <a:t>Ognuna di queste aree apporta specifici contributi all’azione e la carenza di sviluppo di una o la sua mancata considerazione può determinare disequilibri nella corretta gestione della persona.</a:t>
            </a:r>
            <a:endParaRPr lang="it-IT"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PROGETTARE NELLA SCUOLA DELL’INFANZIA- </a:t>
            </a:r>
            <a:r>
              <a:rPr lang="it-IT" dirty="0" smtClean="0"/>
              <a:t>3</a:t>
            </a:r>
            <a:endParaRPr lang="it-IT" dirty="0"/>
          </a:p>
        </p:txBody>
      </p:sp>
      <p:sp>
        <p:nvSpPr>
          <p:cNvPr id="3" name="Segnaposto contenuto 2"/>
          <p:cNvSpPr>
            <a:spLocks noGrp="1"/>
          </p:cNvSpPr>
          <p:nvPr>
            <p:ph idx="1"/>
          </p:nvPr>
        </p:nvSpPr>
        <p:spPr/>
        <p:txBody>
          <a:bodyPr>
            <a:normAutofit fontScale="92500" lnSpcReduction="10000"/>
          </a:bodyPr>
          <a:lstStyle/>
          <a:p>
            <a:pPr>
              <a:buNone/>
            </a:pPr>
            <a:r>
              <a:rPr lang="it-IT" dirty="0" smtClean="0"/>
              <a:t>Per esempio ….</a:t>
            </a:r>
          </a:p>
          <a:p>
            <a:pPr>
              <a:buNone/>
            </a:pPr>
            <a:r>
              <a:rPr lang="it-IT" dirty="0" smtClean="0"/>
              <a:t>L’AREA COGNITIVA permette di:</a:t>
            </a:r>
          </a:p>
          <a:p>
            <a:r>
              <a:rPr lang="it-IT" dirty="0" smtClean="0"/>
              <a:t>riconoscere le modalità di realizzazione delle proprie azioni, </a:t>
            </a:r>
          </a:p>
          <a:p>
            <a:r>
              <a:rPr lang="it-IT" dirty="0" smtClean="0"/>
              <a:t>di prestare attenzione, osservare e di comprendere la realtà,</a:t>
            </a:r>
          </a:p>
          <a:p>
            <a:r>
              <a:rPr lang="it-IT" dirty="0" smtClean="0"/>
              <a:t> di memorizzare le esperienze e di analizzare ed elaborare le informazioni,</a:t>
            </a:r>
          </a:p>
          <a:p>
            <a:r>
              <a:rPr lang="it-IT" dirty="0" smtClean="0"/>
              <a:t> d risolvere problemi.</a:t>
            </a:r>
            <a:endParaRPr lang="it-IT"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PROGETTARE NELLA SCUOLA DELL’INFANZIA- </a:t>
            </a:r>
            <a:r>
              <a:rPr lang="it-IT" dirty="0" smtClean="0"/>
              <a:t>4</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LA DIMENSIONE AFFETTIVA porta al:</a:t>
            </a:r>
          </a:p>
          <a:p>
            <a:r>
              <a:rPr lang="it-IT" dirty="0" smtClean="0"/>
              <a:t>Piacere del movimento;</a:t>
            </a:r>
          </a:p>
          <a:p>
            <a:r>
              <a:rPr lang="it-IT" dirty="0" smtClean="0"/>
              <a:t>Ad uno stato di benessere;</a:t>
            </a:r>
          </a:p>
          <a:p>
            <a:r>
              <a:rPr lang="it-IT" dirty="0" smtClean="0"/>
              <a:t>Alla capacità di stabilire relazioni positive con gli altri con se stessi e con gli oggetti;</a:t>
            </a:r>
          </a:p>
          <a:p>
            <a:r>
              <a:rPr lang="it-IT" dirty="0" smtClean="0"/>
              <a:t>Di sperimentare la propria autonomia attraverso la fiducia di sé;</a:t>
            </a:r>
          </a:p>
          <a:p>
            <a:r>
              <a:rPr lang="it-IT" dirty="0" smtClean="0"/>
              <a:t>La possibilità di misurare i propri limiti e i propri punti di forza.</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Pertanto…</a:t>
            </a:r>
            <a:endParaRPr lang="it-IT" dirty="0"/>
          </a:p>
        </p:txBody>
      </p:sp>
      <p:sp>
        <p:nvSpPr>
          <p:cNvPr id="3" name="Segnaposto contenuto 2"/>
          <p:cNvSpPr>
            <a:spLocks noGrp="1"/>
          </p:cNvSpPr>
          <p:nvPr>
            <p:ph idx="1"/>
          </p:nvPr>
        </p:nvSpPr>
        <p:spPr/>
        <p:txBody>
          <a:bodyPr/>
          <a:lstStyle/>
          <a:p>
            <a:r>
              <a:rPr lang="it-IT" dirty="0" smtClean="0"/>
              <a:t>Si può affermare che la caratteristica peculiare dell’educazione motoria  è quella di PERMETTERE </a:t>
            </a:r>
            <a:r>
              <a:rPr lang="it-IT" dirty="0" err="1" smtClean="0"/>
              <a:t>DI</a:t>
            </a:r>
            <a:r>
              <a:rPr lang="it-IT" dirty="0" smtClean="0"/>
              <a:t> SVILUPPARE CAPACITA’ E APPRENDERE ABILITA’ CHE HANNO SIA UNA VALENZA GLOBALE NEI CONFRONTI </a:t>
            </a:r>
            <a:r>
              <a:rPr lang="it-IT" dirty="0" err="1" smtClean="0"/>
              <a:t>DI</a:t>
            </a:r>
            <a:r>
              <a:rPr lang="it-IT" dirty="0" smtClean="0"/>
              <a:t> TUTTE LE AREE DELLA PERSONALITA’ SIA UNA VALENZA PIU’ SPECIFICA IN RAPPORTO A TUTTE LE FUNZIONI DELL’AREA MOTORIA</a:t>
            </a:r>
            <a:endParaRPr lang="it-IT"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TRAGUARDI DELLO SVILUPPO</a:t>
            </a:r>
            <a:endParaRPr lang="it-IT" dirty="0"/>
          </a:p>
        </p:txBody>
      </p:sp>
      <p:pic>
        <p:nvPicPr>
          <p:cNvPr id="4" name="Segnaposto contenuto 3" descr="img049.jpg"/>
          <p:cNvPicPr>
            <a:picLocks noGrp="1" noChangeAspect="1"/>
          </p:cNvPicPr>
          <p:nvPr>
            <p:ph idx="1"/>
          </p:nvPr>
        </p:nvPicPr>
        <p:blipFill>
          <a:blip r:embed="rId2" cstate="print"/>
          <a:stretch>
            <a:fillRect/>
          </a:stretch>
        </p:blipFill>
        <p:spPr>
          <a:xfrm>
            <a:off x="1763688" y="1688433"/>
            <a:ext cx="5544616" cy="4349496"/>
          </a:xfr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LIVELLI ESSENZIALI </a:t>
            </a:r>
            <a:r>
              <a:rPr lang="it-IT" dirty="0" err="1" smtClean="0"/>
              <a:t>DI</a:t>
            </a:r>
            <a:r>
              <a:rPr lang="it-IT" dirty="0" smtClean="0"/>
              <a:t> ABILITA’- 1</a:t>
            </a:r>
            <a:endParaRPr lang="it-IT" dirty="0"/>
          </a:p>
        </p:txBody>
      </p:sp>
      <p:pic>
        <p:nvPicPr>
          <p:cNvPr id="6" name="Segnaposto contenuto 5" descr="img050.jpg"/>
          <p:cNvPicPr>
            <a:picLocks noGrp="1" noChangeAspect="1"/>
          </p:cNvPicPr>
          <p:nvPr>
            <p:ph idx="1"/>
          </p:nvPr>
        </p:nvPicPr>
        <p:blipFill>
          <a:blip r:embed="rId2" cstate="print"/>
          <a:stretch>
            <a:fillRect/>
          </a:stretch>
        </p:blipFill>
        <p:spPr>
          <a:xfrm>
            <a:off x="611560" y="1600200"/>
            <a:ext cx="8280920" cy="4525963"/>
          </a:xfr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LIVELLI ESSENZIALI </a:t>
            </a:r>
            <a:r>
              <a:rPr lang="it-IT" dirty="0" err="1" smtClean="0"/>
              <a:t>DI</a:t>
            </a:r>
            <a:r>
              <a:rPr lang="it-IT" dirty="0" smtClean="0"/>
              <a:t> ABILITA’- </a:t>
            </a:r>
            <a:r>
              <a:rPr lang="it-IT" dirty="0" smtClean="0"/>
              <a:t>2</a:t>
            </a:r>
            <a:endParaRPr lang="it-IT" dirty="0"/>
          </a:p>
        </p:txBody>
      </p:sp>
      <p:pic>
        <p:nvPicPr>
          <p:cNvPr id="4" name="Segnaposto contenuto 3" descr="img051.jpg"/>
          <p:cNvPicPr>
            <a:picLocks noGrp="1" noChangeAspect="1"/>
          </p:cNvPicPr>
          <p:nvPr>
            <p:ph idx="1"/>
          </p:nvPr>
        </p:nvPicPr>
        <p:blipFill>
          <a:blip r:embed="rId2" cstate="print"/>
          <a:stretch>
            <a:fillRect/>
          </a:stretch>
        </p:blipFill>
        <p:spPr>
          <a:xfrm>
            <a:off x="899592" y="1196752"/>
            <a:ext cx="7128792" cy="4929411"/>
          </a:xfr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562074"/>
          </a:xfrm>
        </p:spPr>
        <p:txBody>
          <a:bodyPr>
            <a:normAutofit fontScale="90000"/>
          </a:bodyPr>
          <a:lstStyle/>
          <a:p>
            <a:r>
              <a:rPr lang="it-IT" dirty="0" smtClean="0"/>
              <a:t>I LIVELLI ESSENZIALI </a:t>
            </a:r>
            <a:r>
              <a:rPr lang="it-IT" dirty="0" err="1" smtClean="0"/>
              <a:t>DI</a:t>
            </a:r>
            <a:r>
              <a:rPr lang="it-IT" dirty="0" smtClean="0"/>
              <a:t> ABILITA’- </a:t>
            </a:r>
            <a:r>
              <a:rPr lang="it-IT" dirty="0" smtClean="0"/>
              <a:t>3</a:t>
            </a:r>
            <a:endParaRPr lang="it-IT" dirty="0"/>
          </a:p>
        </p:txBody>
      </p:sp>
      <p:pic>
        <p:nvPicPr>
          <p:cNvPr id="4" name="Segnaposto contenuto 3" descr="img052.jpg"/>
          <p:cNvPicPr>
            <a:picLocks noGrp="1" noChangeAspect="1"/>
          </p:cNvPicPr>
          <p:nvPr>
            <p:ph idx="1"/>
          </p:nvPr>
        </p:nvPicPr>
        <p:blipFill>
          <a:blip r:embed="rId2" cstate="print"/>
          <a:stretch>
            <a:fillRect/>
          </a:stretch>
        </p:blipFill>
        <p:spPr>
          <a:xfrm>
            <a:off x="827584" y="764704"/>
            <a:ext cx="7704855" cy="5616624"/>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GLI ASPETTI METODOLOGICI: STATEGIE </a:t>
            </a:r>
            <a:r>
              <a:rPr lang="it-IT" dirty="0" err="1" smtClean="0"/>
              <a:t>DI</a:t>
            </a:r>
            <a:r>
              <a:rPr lang="it-IT" dirty="0" smtClean="0"/>
              <a:t> CONDUZIONE</a:t>
            </a:r>
            <a:endParaRPr lang="it-IT" dirty="0"/>
          </a:p>
        </p:txBody>
      </p:sp>
      <p:sp>
        <p:nvSpPr>
          <p:cNvPr id="3" name="Segnaposto contenuto 2"/>
          <p:cNvSpPr>
            <a:spLocks noGrp="1"/>
          </p:cNvSpPr>
          <p:nvPr>
            <p:ph idx="1"/>
          </p:nvPr>
        </p:nvSpPr>
        <p:spPr/>
        <p:txBody>
          <a:bodyPr/>
          <a:lstStyle/>
          <a:p>
            <a:r>
              <a:rPr lang="it-IT" dirty="0" smtClean="0"/>
              <a:t>Progettare un intervento educativo significa PENSARE e ORGANIZZARE un lavoro che permetta di rispondere  in modo adeguato alle esigenze concretamente individuate, realizzando scopi ben definiti, considerando comunque l’eventualità di dover modificare l’itinerario prefissato connotando l’applicazione delle proposte di una certa flessibilità.</a:t>
            </a:r>
            <a:endParaRPr lang="it-IT"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IN CHE  MODO?</a:t>
            </a:r>
            <a:endParaRPr lang="it-IT" dirty="0"/>
          </a:p>
        </p:txBody>
      </p:sp>
      <p:sp>
        <p:nvSpPr>
          <p:cNvPr id="3" name="Segnaposto contenuto 2"/>
          <p:cNvSpPr>
            <a:spLocks noGrp="1"/>
          </p:cNvSpPr>
          <p:nvPr>
            <p:ph idx="1"/>
          </p:nvPr>
        </p:nvSpPr>
        <p:spPr>
          <a:xfrm>
            <a:off x="457200" y="1196752"/>
            <a:ext cx="8229600" cy="4929411"/>
          </a:xfrm>
        </p:spPr>
        <p:txBody>
          <a:bodyPr>
            <a:normAutofit fontScale="85000" lnSpcReduction="20000"/>
          </a:bodyPr>
          <a:lstStyle/>
          <a:p>
            <a:r>
              <a:rPr lang="it-IT" i="1" dirty="0" smtClean="0"/>
              <a:t>Creando situazioni stimolanti e motivanti</a:t>
            </a:r>
          </a:p>
          <a:p>
            <a:r>
              <a:rPr lang="it-IT" i="1" dirty="0" smtClean="0"/>
              <a:t>Facendo sperimentare le proposte in modo dinamico e continuo (evitare che i bambini facciano troppe pause a meno che non sia una loro necessità)</a:t>
            </a:r>
          </a:p>
          <a:p>
            <a:r>
              <a:rPr lang="it-IT" i="1" dirty="0" smtClean="0"/>
              <a:t>Facendo ripetere le proposte in forma variata </a:t>
            </a:r>
          </a:p>
          <a:p>
            <a:r>
              <a:rPr lang="it-IT" i="1" dirty="0" smtClean="0"/>
              <a:t>Proponendo le attività valorizzando le risposte dei bambini e dando loro la possibilità di inventare, creare e trovare soluzioni nuove</a:t>
            </a:r>
          </a:p>
          <a:p>
            <a:r>
              <a:rPr lang="it-IT" i="1" dirty="0" smtClean="0"/>
              <a:t>Aiutandoli a sentire ed esprimere le proprie emozioni attraverso il movimento</a:t>
            </a:r>
          </a:p>
          <a:p>
            <a:r>
              <a:rPr lang="it-IT" i="1" dirty="0" smtClean="0"/>
              <a:t>Guidando i bambini a rappresentare il proprio corpo e le proprie esperienze motorie attraverso disegni , simboli, schemi e percorsi grafici</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QUALI STRUMENTI?</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Attività, situazioni ed esercizi presentati in forma ludica;</a:t>
            </a:r>
          </a:p>
          <a:p>
            <a:r>
              <a:rPr lang="it-IT" dirty="0" smtClean="0"/>
              <a:t>Tutte le forme di gioco: da quello senso-motorio, simbolico, di regole e tradizionale;</a:t>
            </a:r>
          </a:p>
          <a:p>
            <a:r>
              <a:rPr lang="it-IT" dirty="0" smtClean="0"/>
              <a:t>Staffette e percorsi che prevedono forme di movimento singole quali camminare, correre, saltare, lanciare, rotolare, arrampicarsi ecc. nello loro variazioni dinamiche in rapporto allo spazio, al tempo, al ritmo, in accoppiamento semplice tra loro.</a:t>
            </a:r>
            <a:endParaRPr lang="it-IT"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smtClean="0"/>
              <a:t>CON QUALE METODO?</a:t>
            </a:r>
            <a:endParaRPr lang="it-IT" dirty="0"/>
          </a:p>
        </p:txBody>
      </p:sp>
      <p:sp>
        <p:nvSpPr>
          <p:cNvPr id="3" name="Segnaposto contenuto 2"/>
          <p:cNvSpPr>
            <a:spLocks noGrp="1"/>
          </p:cNvSpPr>
          <p:nvPr>
            <p:ph idx="1"/>
          </p:nvPr>
        </p:nvSpPr>
        <p:spPr/>
        <p:txBody>
          <a:bodyPr>
            <a:normAutofit fontScale="70000" lnSpcReduction="20000"/>
          </a:bodyPr>
          <a:lstStyle/>
          <a:p>
            <a:pPr>
              <a:buNone/>
            </a:pPr>
            <a:r>
              <a:rPr lang="it-IT" dirty="0" smtClean="0"/>
              <a:t>In educazione motoria il termine METODO è utilizzato in riferimento all’apprendimento delle abilità e si distingue in:</a:t>
            </a:r>
          </a:p>
          <a:p>
            <a:r>
              <a:rPr lang="it-IT" dirty="0" smtClean="0"/>
              <a:t>GLOBALE</a:t>
            </a:r>
          </a:p>
          <a:p>
            <a:r>
              <a:rPr lang="it-IT" dirty="0" smtClean="0"/>
              <a:t>ANALITICO</a:t>
            </a:r>
          </a:p>
          <a:p>
            <a:pPr>
              <a:buNone/>
            </a:pPr>
            <a:r>
              <a:rPr lang="it-IT" dirty="0" smtClean="0"/>
              <a:t>I bambini della scuola dell’infanzia apprendono il movimento in forma globale, come un TUTTO.</a:t>
            </a:r>
          </a:p>
          <a:p>
            <a:pPr>
              <a:buNone/>
            </a:pPr>
            <a:endParaRPr lang="it-IT" dirty="0" smtClean="0"/>
          </a:p>
          <a:p>
            <a:pPr>
              <a:buNone/>
            </a:pPr>
            <a:endParaRPr lang="it-IT" dirty="0" smtClean="0"/>
          </a:p>
          <a:p>
            <a:pPr>
              <a:buNone/>
            </a:pPr>
            <a:endParaRPr lang="it-IT" dirty="0" smtClean="0"/>
          </a:p>
          <a:p>
            <a:pPr>
              <a:buNone/>
            </a:pPr>
            <a:r>
              <a:rPr lang="it-IT" dirty="0" smtClean="0"/>
              <a:t>L’ARGOMENTO VA AFFRONTATO, QUINDI, APARTENDO SEMPRE DA SITUZIONI GLOBALI CHE PERMETTANO </a:t>
            </a:r>
            <a:r>
              <a:rPr lang="it-IT" dirty="0" err="1" smtClean="0"/>
              <a:t>DI</a:t>
            </a:r>
            <a:r>
              <a:rPr lang="it-IT" dirty="0" smtClean="0"/>
              <a:t> COGLIERENELL’ INSIEME CIO’ CHE SI STA FACENDO E </a:t>
            </a:r>
            <a:r>
              <a:rPr lang="it-IT" dirty="0" err="1" smtClean="0"/>
              <a:t>DI</a:t>
            </a:r>
            <a:r>
              <a:rPr lang="it-IT" dirty="0" smtClean="0"/>
              <a:t> CENTRARE L’ATTENZIONE SULLO SCOPO FINALE DEL GESTO.</a:t>
            </a:r>
          </a:p>
          <a:p>
            <a:endParaRPr lang="it-IT" dirty="0"/>
          </a:p>
        </p:txBody>
      </p:sp>
      <p:sp>
        <p:nvSpPr>
          <p:cNvPr id="4" name="Freccia in giù 3"/>
          <p:cNvSpPr/>
          <p:nvPr/>
        </p:nvSpPr>
        <p:spPr>
          <a:xfrm>
            <a:off x="4283968" y="3645024"/>
            <a:ext cx="432048" cy="5040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smtClean="0"/>
              <a:t>CON </a:t>
            </a:r>
            <a:r>
              <a:rPr lang="it-IT" dirty="0" smtClean="0"/>
              <a:t>QUALI STRATEGIE?-1 </a:t>
            </a:r>
            <a:endParaRPr lang="it-IT" dirty="0"/>
          </a:p>
        </p:txBody>
      </p:sp>
      <p:sp>
        <p:nvSpPr>
          <p:cNvPr id="3" name="Segnaposto contenuto 2"/>
          <p:cNvSpPr>
            <a:spLocks noGrp="1"/>
          </p:cNvSpPr>
          <p:nvPr>
            <p:ph idx="1"/>
          </p:nvPr>
        </p:nvSpPr>
        <p:spPr>
          <a:xfrm>
            <a:off x="467544" y="1628800"/>
            <a:ext cx="8229600" cy="4525963"/>
          </a:xfrm>
        </p:spPr>
        <p:txBody>
          <a:bodyPr>
            <a:normAutofit fontScale="92500" lnSpcReduction="10000"/>
          </a:bodyPr>
          <a:lstStyle/>
          <a:p>
            <a:pPr>
              <a:buNone/>
            </a:pPr>
            <a:r>
              <a:rPr lang="it-IT" dirty="0" smtClean="0"/>
              <a:t>Per organizzare e attuare le procedure di insegnamento- apprendimento nella scuola dell’infanzia vengono suggerite le seguenti </a:t>
            </a:r>
            <a:r>
              <a:rPr lang="it-IT" b="1" dirty="0" smtClean="0"/>
              <a:t>STRATEGIE EDUCATIVE</a:t>
            </a:r>
            <a:r>
              <a:rPr lang="it-IT" dirty="0" smtClean="0"/>
              <a:t>:</a:t>
            </a:r>
          </a:p>
          <a:p>
            <a:r>
              <a:rPr lang="it-IT" b="1" dirty="0" smtClean="0"/>
              <a:t>PRATICA GUIDATA:</a:t>
            </a:r>
            <a:r>
              <a:rPr lang="it-IT" dirty="0" smtClean="0"/>
              <a:t>l’adulto</a:t>
            </a:r>
            <a:r>
              <a:rPr lang="it-IT" b="1" dirty="0" smtClean="0"/>
              <a:t> </a:t>
            </a:r>
            <a:r>
              <a:rPr lang="it-IT" dirty="0" smtClean="0"/>
              <a:t>guida l’attività dei bambini attraverso consegne precise sul compito da affrontare</a:t>
            </a:r>
          </a:p>
          <a:p>
            <a:pPr>
              <a:buNone/>
            </a:pPr>
            <a:r>
              <a:rPr lang="it-IT" dirty="0" smtClean="0"/>
              <a:t>Per es. quando si propongono giochi di regole o si richiede la riproduzione imitativa di un gesto, come nell’esecuzione di una danza</a:t>
            </a:r>
          </a:p>
          <a:p>
            <a:endParaRPr lang="it-IT" dirty="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CON QUALI STRATEGIE</a:t>
            </a:r>
            <a:r>
              <a:rPr lang="it-IT" dirty="0" smtClean="0"/>
              <a:t>?-2</a:t>
            </a:r>
            <a:endParaRPr lang="it-IT" dirty="0"/>
          </a:p>
        </p:txBody>
      </p:sp>
      <p:sp>
        <p:nvSpPr>
          <p:cNvPr id="3" name="Segnaposto contenuto 2"/>
          <p:cNvSpPr>
            <a:spLocks noGrp="1"/>
          </p:cNvSpPr>
          <p:nvPr>
            <p:ph idx="1"/>
          </p:nvPr>
        </p:nvSpPr>
        <p:spPr/>
        <p:txBody>
          <a:bodyPr>
            <a:normAutofit fontScale="70000" lnSpcReduction="20000"/>
          </a:bodyPr>
          <a:lstStyle/>
          <a:p>
            <a:r>
              <a:rPr lang="it-IT" b="1" dirty="0" smtClean="0"/>
              <a:t>RISOLUZIONE DEI PROBLEMI </a:t>
            </a:r>
            <a:r>
              <a:rPr lang="it-IT" dirty="0" smtClean="0"/>
              <a:t>: Consiste </a:t>
            </a:r>
            <a:r>
              <a:rPr lang="it-IT" dirty="0" smtClean="0"/>
              <a:t>nella predisposizione, da parte del docente, di situazioni motorie non ben definite o incomplete sul piano esecutivo, che dovranno essere affrontate dai bambini</a:t>
            </a:r>
            <a:r>
              <a:rPr lang="it-IT" dirty="0" smtClean="0"/>
              <a:t>.</a:t>
            </a:r>
          </a:p>
          <a:p>
            <a:pPr>
              <a:buNone/>
            </a:pPr>
            <a:r>
              <a:rPr lang="it-IT" dirty="0" smtClean="0"/>
              <a:t>L’</a:t>
            </a:r>
            <a:r>
              <a:rPr lang="it-IT" dirty="0" err="1" smtClean="0"/>
              <a:t>ins</a:t>
            </a:r>
            <a:r>
              <a:rPr lang="it-IT" dirty="0" smtClean="0"/>
              <a:t>. può sollecitare i bambini con quesiti-chiave: </a:t>
            </a:r>
            <a:r>
              <a:rPr lang="it-IT" b="1" i="1" dirty="0" smtClean="0"/>
              <a:t>“In quale modo possiamo fare </a:t>
            </a:r>
            <a:r>
              <a:rPr lang="it-IT" b="1" i="1" dirty="0" err="1" smtClean="0"/>
              <a:t>per…</a:t>
            </a:r>
            <a:r>
              <a:rPr lang="it-IT" b="1" i="1" dirty="0" smtClean="0"/>
              <a:t>.? Chi è capace di ….? In quale altro modo si </a:t>
            </a:r>
            <a:r>
              <a:rPr lang="it-IT" b="1" i="1" dirty="0" err="1" smtClean="0"/>
              <a:t>può…</a:t>
            </a:r>
            <a:r>
              <a:rPr lang="it-IT" b="1" i="1" dirty="0" smtClean="0"/>
              <a:t>.?”</a:t>
            </a:r>
          </a:p>
          <a:p>
            <a:pPr>
              <a:buNone/>
            </a:pPr>
            <a:endParaRPr lang="it-IT" b="1" i="1" dirty="0" smtClean="0"/>
          </a:p>
          <a:p>
            <a:pPr algn="ctr">
              <a:buNone/>
            </a:pPr>
            <a:r>
              <a:rPr lang="it-IT" b="1" i="1" dirty="0" smtClean="0"/>
              <a:t>I VANTAGGI:</a:t>
            </a:r>
          </a:p>
          <a:p>
            <a:pPr marL="514350" indent="-514350" algn="ctr"/>
            <a:r>
              <a:rPr lang="it-IT" i="1" dirty="0" smtClean="0"/>
              <a:t>Sollecita alla scoperta;</a:t>
            </a:r>
          </a:p>
          <a:p>
            <a:pPr marL="514350" indent="-514350" algn="ctr"/>
            <a:r>
              <a:rPr lang="it-IT" i="1" dirty="0" smtClean="0"/>
              <a:t>Ciascuno partecipa in base alle sue possibilità;</a:t>
            </a:r>
          </a:p>
          <a:p>
            <a:pPr marL="514350" indent="-514350" algn="ctr"/>
            <a:r>
              <a:rPr lang="it-IT" i="1" dirty="0" smtClean="0"/>
              <a:t>Sviluppa la fantasia e la creatività;</a:t>
            </a:r>
          </a:p>
          <a:p>
            <a:pPr marL="514350" indent="-514350" algn="ctr"/>
            <a:r>
              <a:rPr lang="it-IT" i="1" dirty="0" smtClean="0"/>
              <a:t>Influisce positivamente su molti aspetti della personalità.</a:t>
            </a:r>
          </a:p>
          <a:p>
            <a:pPr>
              <a:buNone/>
            </a:pPr>
            <a:endParaRPr lang="it-IT" b="1" i="1" dirty="0" smtClean="0"/>
          </a:p>
          <a:p>
            <a:endParaRPr lang="it-IT"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CON QUALI STRATEGIE</a:t>
            </a:r>
            <a:r>
              <a:rPr lang="it-IT" dirty="0" smtClean="0"/>
              <a:t>?-3</a:t>
            </a:r>
            <a:endParaRPr lang="it-IT" dirty="0"/>
          </a:p>
        </p:txBody>
      </p:sp>
      <p:sp>
        <p:nvSpPr>
          <p:cNvPr id="3" name="Segnaposto contenuto 2"/>
          <p:cNvSpPr>
            <a:spLocks noGrp="1"/>
          </p:cNvSpPr>
          <p:nvPr>
            <p:ph idx="1"/>
          </p:nvPr>
        </p:nvSpPr>
        <p:spPr/>
        <p:txBody>
          <a:bodyPr>
            <a:normAutofit fontScale="77500" lnSpcReduction="20000"/>
          </a:bodyPr>
          <a:lstStyle/>
          <a:p>
            <a:r>
              <a:rPr lang="it-IT" b="1" dirty="0" smtClean="0"/>
              <a:t>SCOPERTA GUIDATA</a:t>
            </a:r>
            <a:r>
              <a:rPr lang="it-IT" dirty="0" smtClean="0"/>
              <a:t>:  Ha notevoli somiglianze con la “risoluzione dei problemi” dalla quale si differenzia per la “</a:t>
            </a:r>
            <a:r>
              <a:rPr lang="it-IT" b="1" dirty="0" smtClean="0"/>
              <a:t>delimitazione</a:t>
            </a:r>
            <a:r>
              <a:rPr lang="it-IT" dirty="0" smtClean="0"/>
              <a:t>” delle ipotesi risolutive (dettate dal docente) delle situazioni motorie proposte.</a:t>
            </a:r>
          </a:p>
          <a:p>
            <a:r>
              <a:rPr lang="it-IT" dirty="0" smtClean="0"/>
              <a:t>Per es.: l’insegnante proporrà questa domanda: “</a:t>
            </a:r>
            <a:r>
              <a:rPr lang="it-IT" b="1" i="1" dirty="0" smtClean="0"/>
              <a:t>I</a:t>
            </a:r>
            <a:r>
              <a:rPr lang="it-IT" b="1" i="1" dirty="0" smtClean="0"/>
              <a:t>n che modo possiamo saltare da un cerchio all’altro</a:t>
            </a:r>
            <a:r>
              <a:rPr lang="it-IT" dirty="0" smtClean="0"/>
              <a:t>?” …. In questo casi si scoprono diverse soluzioni sempre nell’ambito del “saltare” definito dall’insegnante.</a:t>
            </a:r>
          </a:p>
          <a:p>
            <a:pPr algn="ctr">
              <a:buNone/>
            </a:pPr>
            <a:r>
              <a:rPr lang="it-IT" b="1" dirty="0" smtClean="0"/>
              <a:t> I VANTAGGI:</a:t>
            </a:r>
          </a:p>
          <a:p>
            <a:pPr algn="ctr"/>
            <a:r>
              <a:rPr lang="it-IT" i="1" dirty="0" smtClean="0"/>
              <a:t>Molto stimolante sul piano motorio e cognitivo;</a:t>
            </a:r>
          </a:p>
          <a:p>
            <a:pPr algn="ctr"/>
            <a:r>
              <a:rPr lang="it-IT" i="1" dirty="0" smtClean="0"/>
              <a:t>Particolarmente motivante per i bambini;</a:t>
            </a:r>
          </a:p>
          <a:p>
            <a:pPr algn="ctr"/>
            <a:r>
              <a:rPr lang="it-IT" i="1" dirty="0" smtClean="0"/>
              <a:t>Sviluppa fantasia e creatività;</a:t>
            </a:r>
          </a:p>
          <a:p>
            <a:pPr algn="ctr"/>
            <a:r>
              <a:rPr lang="it-IT" i="1" dirty="0" smtClean="0"/>
              <a:t>Favorisce l’interazione sociale.</a:t>
            </a:r>
            <a:endParaRPr lang="it-IT" i="1"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CON QUALI STRATEGIE</a:t>
            </a:r>
            <a:r>
              <a:rPr lang="it-IT" dirty="0" smtClean="0"/>
              <a:t>?-4</a:t>
            </a:r>
            <a:endParaRPr lang="it-IT" dirty="0"/>
          </a:p>
        </p:txBody>
      </p:sp>
      <p:sp>
        <p:nvSpPr>
          <p:cNvPr id="3" name="Segnaposto contenuto 2"/>
          <p:cNvSpPr>
            <a:spLocks noGrp="1"/>
          </p:cNvSpPr>
          <p:nvPr>
            <p:ph idx="1"/>
          </p:nvPr>
        </p:nvSpPr>
        <p:spPr/>
        <p:txBody>
          <a:bodyPr>
            <a:normAutofit fontScale="77500" lnSpcReduction="20000"/>
          </a:bodyPr>
          <a:lstStyle/>
          <a:p>
            <a:r>
              <a:rPr lang="it-IT" b="1" dirty="0" smtClean="0"/>
              <a:t>LIBERA ESPLORAZIONE</a:t>
            </a:r>
            <a:r>
              <a:rPr lang="it-IT" dirty="0" smtClean="0"/>
              <a:t>: Consiste nella libera ricerca di esplorazioni motorie. Si applica soprattutto per la scoperta di un oggetto, di materiali strutturati e di “recupero” o quando si vuol far interagire liberamente i bambini con l’ambiente. In questo caso l’insegnante “abdica  al ruolo di GUIDA anche se dovrà osservare con occhi particolari l’attività dei bambini per “rilanciare” loro nuove idee e soluzioni</a:t>
            </a:r>
          </a:p>
          <a:p>
            <a:pPr algn="ctr">
              <a:buNone/>
            </a:pPr>
            <a:r>
              <a:rPr lang="it-IT" b="1" dirty="0" smtClean="0"/>
              <a:t>I VANTAGGI:</a:t>
            </a:r>
          </a:p>
          <a:p>
            <a:pPr algn="ctr"/>
            <a:r>
              <a:rPr lang="it-IT" i="1" dirty="0" smtClean="0"/>
              <a:t>Valorizzazione della spontaneità dei bambini;</a:t>
            </a:r>
          </a:p>
          <a:p>
            <a:pPr algn="ctr"/>
            <a:r>
              <a:rPr lang="it-IT" i="1" dirty="0" smtClean="0"/>
              <a:t>Non direttività degli interventi;</a:t>
            </a:r>
          </a:p>
          <a:p>
            <a:pPr algn="ctr"/>
            <a:r>
              <a:rPr lang="it-IT" i="1" dirty="0" smtClean="0"/>
              <a:t>Favorisce l’interazione far pari;</a:t>
            </a:r>
          </a:p>
          <a:p>
            <a:pPr algn="ctr"/>
            <a:r>
              <a:rPr lang="it-IT" i="1" dirty="0" err="1" smtClean="0"/>
              <a:t>Svliluppo</a:t>
            </a:r>
            <a:r>
              <a:rPr lang="it-IT" i="1" dirty="0" smtClean="0"/>
              <a:t> della fantasia e della creatività.</a:t>
            </a:r>
            <a:endParaRPr lang="it-IT" i="1"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L’ALLESTIMENTO DEGLI SPAZI- 1</a:t>
            </a:r>
            <a:endParaRPr lang="it-IT" dirty="0"/>
          </a:p>
        </p:txBody>
      </p:sp>
      <p:sp>
        <p:nvSpPr>
          <p:cNvPr id="3" name="Segnaposto contenuto 2"/>
          <p:cNvSpPr>
            <a:spLocks noGrp="1"/>
          </p:cNvSpPr>
          <p:nvPr>
            <p:ph idx="1"/>
          </p:nvPr>
        </p:nvSpPr>
        <p:spPr/>
        <p:txBody>
          <a:bodyPr/>
          <a:lstStyle/>
          <a:p>
            <a:r>
              <a:rPr lang="it-IT" dirty="0" smtClean="0"/>
              <a:t>Lo spazio è un elemento fondamentale di tutta l’esperienza umana: è in particolare un “meccanismo psicologico” che si struttura secondo processi cognitivi e affettivi ed è dato dalle interazioni con l’altro e gli oggetti:</a:t>
            </a:r>
          </a:p>
          <a:p>
            <a:r>
              <a:rPr lang="it-IT" dirty="0" smtClean="0"/>
              <a:t>L’allestimento dell’ambiente nel quale il b. agisce dovrà essere: funzionale, ricco, </a:t>
            </a:r>
            <a:r>
              <a:rPr lang="it-IT" dirty="0" err="1" smtClean="0"/>
              <a:t>piacevole…</a:t>
            </a:r>
            <a:r>
              <a:rPr lang="it-IT" dirty="0" smtClean="0"/>
              <a:t>.SICURO!!!</a:t>
            </a:r>
          </a:p>
          <a:p>
            <a:endParaRPr lang="it-IT"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L’ALLESTIMENTO DEGLI SPAZI- </a:t>
            </a:r>
            <a:r>
              <a:rPr lang="it-IT" dirty="0" smtClean="0"/>
              <a:t>2</a:t>
            </a:r>
            <a:endParaRPr lang="it-IT" dirty="0"/>
          </a:p>
        </p:txBody>
      </p:sp>
      <p:sp>
        <p:nvSpPr>
          <p:cNvPr id="3" name="Segnaposto contenuto 2"/>
          <p:cNvSpPr>
            <a:spLocks noGrp="1"/>
          </p:cNvSpPr>
          <p:nvPr>
            <p:ph idx="1"/>
          </p:nvPr>
        </p:nvSpPr>
        <p:spPr>
          <a:xfrm>
            <a:off x="457200" y="1340768"/>
            <a:ext cx="8229600" cy="5184576"/>
          </a:xfrm>
        </p:spPr>
        <p:txBody>
          <a:bodyPr>
            <a:normAutofit fontScale="62500" lnSpcReduction="20000"/>
          </a:bodyPr>
          <a:lstStyle/>
          <a:p>
            <a:pPr>
              <a:buNone/>
            </a:pPr>
            <a:r>
              <a:rPr lang="it-IT" dirty="0" smtClean="0"/>
              <a:t>Per rendere l’ambiente più aderente possibile alle esigenze dei bambini che svolgono attività motoria,occorre considerare alcuni suggerimenti:</a:t>
            </a:r>
          </a:p>
          <a:p>
            <a:endParaRPr lang="it-IT" dirty="0" smtClean="0"/>
          </a:p>
          <a:p>
            <a:pPr marL="514350" indent="-514350">
              <a:buFont typeface="+mj-lt"/>
              <a:buAutoNum type="arabicPeriod"/>
            </a:pPr>
            <a:r>
              <a:rPr lang="it-IT" dirty="0" smtClean="0"/>
              <a:t>La stanza/aula deve essere abbastanza ampia per permettere le corse/gli spostamenti/ i giochi dinamici, ed essere adatta alle dimensioni del gruppo;</a:t>
            </a:r>
          </a:p>
          <a:p>
            <a:pPr marL="514350" indent="-514350">
              <a:buFont typeface="+mj-lt"/>
              <a:buAutoNum type="arabicPeriod"/>
            </a:pPr>
            <a:endParaRPr lang="it-IT" dirty="0" smtClean="0"/>
          </a:p>
          <a:p>
            <a:pPr marL="514350" indent="-514350">
              <a:buFont typeface="+mj-lt"/>
              <a:buAutoNum type="arabicPeriod"/>
            </a:pPr>
            <a:r>
              <a:rPr lang="it-IT" dirty="0" smtClean="0"/>
              <a:t>L’AMBIENTE ESTERNO si può prestare ad innumerevoli giochi e percorsi senso-percettivi legati alla natura, (dunque va </a:t>
            </a:r>
            <a:r>
              <a:rPr lang="it-IT" dirty="0" err="1" smtClean="0"/>
              <a:t>valorzzato</a:t>
            </a:r>
            <a:r>
              <a:rPr lang="it-IT" dirty="0" smtClean="0"/>
              <a:t> </a:t>
            </a:r>
            <a:r>
              <a:rPr lang="it-IT" dirty="0" err="1" smtClean="0"/>
              <a:t>…non</a:t>
            </a:r>
            <a:r>
              <a:rPr lang="it-IT" dirty="0" smtClean="0"/>
              <a:t> abbandonato)</a:t>
            </a:r>
          </a:p>
          <a:p>
            <a:pPr marL="514350" indent="-514350">
              <a:buFont typeface="+mj-lt"/>
              <a:buAutoNum type="arabicPeriod"/>
            </a:pPr>
            <a:endParaRPr lang="it-IT" dirty="0" smtClean="0"/>
          </a:p>
          <a:p>
            <a:pPr marL="514350" indent="-514350">
              <a:buFont typeface="+mj-lt"/>
              <a:buAutoNum type="arabicPeriod"/>
            </a:pPr>
            <a:r>
              <a:rPr lang="it-IT" dirty="0" smtClean="0"/>
              <a:t>L’ ambiente andrebbe allestito con MATERIALE SPECIFICO: </a:t>
            </a:r>
            <a:r>
              <a:rPr lang="it-IT" dirty="0" err="1" smtClean="0"/>
              <a:t>materassoni</a:t>
            </a:r>
            <a:r>
              <a:rPr lang="it-IT" dirty="0" smtClean="0"/>
              <a:t> e materassini (per favorire una grande varietà di esperienze oltre a salvaguardare la sicurezza dei bambini) scale, scivoli, spalliere, cubi e parallelepipedi (materiale psicomotorio), cuscini e coperte (per attività di rilassamento), palle di gomma e spugna di diverse dimensioni, palline da </a:t>
            </a:r>
            <a:r>
              <a:rPr lang="it-IT" dirty="0" err="1" smtClean="0"/>
              <a:t>ping</a:t>
            </a:r>
            <a:r>
              <a:rPr lang="it-IT" dirty="0" smtClean="0"/>
              <a:t> </a:t>
            </a:r>
            <a:r>
              <a:rPr lang="it-IT" dirty="0" err="1" smtClean="0"/>
              <a:t>pong</a:t>
            </a:r>
            <a:r>
              <a:rPr lang="it-IT" dirty="0" smtClean="0"/>
              <a:t>, cerchi,corde, mattoncini, piccoli ostacoli, bacchette, coni di plastica senza punta, etc.</a:t>
            </a:r>
            <a:endParaRPr lang="it-IT"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L’ALLESTIMENTO DEGLI SPAZI- </a:t>
            </a:r>
            <a:r>
              <a:rPr lang="it-IT" dirty="0" smtClean="0"/>
              <a:t>3</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Sono da considerare altrettanto essenziali e importanti I MATRIALI </a:t>
            </a:r>
            <a:r>
              <a:rPr lang="it-IT" dirty="0" err="1" smtClean="0"/>
              <a:t>DI</a:t>
            </a:r>
            <a:r>
              <a:rPr lang="it-IT" dirty="0" smtClean="0"/>
              <a:t> “RECUPERO” che favoriscono e permettono lo svolgimento di molte attività ( bottiglie e piatti di plastica, carte di giornale, di uova di Pasqua, carta crespa, stoffe di varie dimensioni e qualità, scatoloni, taniche di plastica da detersivo,ecc ) e permettono attività di costruzione della realtà e di approccio simbolico.</a:t>
            </a:r>
          </a:p>
          <a:p>
            <a:r>
              <a:rPr lang="it-IT" dirty="0" smtClean="0"/>
              <a:t>Non vanno poi dimenticati gli arredi della scuola (sedie, banchi), che possono adattarsi alla costruzione di alcune attività per la costruzione di percorsi, giochi staffette, salti verso il basso, ecc.)</a:t>
            </a:r>
            <a:endParaRPr lang="it-IT"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L’ALLESTIMENTO DEGLI SPAZI- </a:t>
            </a:r>
            <a:r>
              <a:rPr lang="it-IT" dirty="0" smtClean="0"/>
              <a:t>4</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Un altro materiale che </a:t>
            </a:r>
            <a:r>
              <a:rPr lang="it-IT" u="sng" dirty="0" smtClean="0"/>
              <a:t>non dovrebbe mai mancare</a:t>
            </a:r>
            <a:r>
              <a:rPr lang="it-IT" dirty="0" smtClean="0"/>
              <a:t> durante gli incontri è la MUSICA perché permette di sentire meglio il movimento, di appoggiarsi ad un’immagine che essa stessa suggerisce, di evidenziare la qualità espressiva di ciò che si sta facendo.</a:t>
            </a:r>
          </a:p>
          <a:p>
            <a:r>
              <a:rPr lang="it-IT" dirty="0" smtClean="0"/>
              <a:t>La scelta della musica non è sempre facile, perciò è importante ascoltare con attenzione i brani scelti e sperimentarli in prima persona </a:t>
            </a:r>
          </a:p>
          <a:p>
            <a:r>
              <a:rPr lang="it-IT" dirty="0" smtClean="0"/>
              <a:t>Infine è consigliabile ampliare  la gamma dei generi musicali, spaziando dalla musica classica a quella popolare, </a:t>
            </a:r>
            <a:r>
              <a:rPr lang="it-IT" smtClean="0"/>
              <a:t>dalle canzoni dello </a:t>
            </a:r>
            <a:r>
              <a:rPr lang="it-IT" dirty="0" smtClean="0"/>
              <a:t>“Zecchino d’Oro” alla </a:t>
            </a:r>
            <a:r>
              <a:rPr lang="it-IT" smtClean="0"/>
              <a:t>musica contemporanea”</a:t>
            </a:r>
            <a:endParaRPr lang="it-IT" dirty="0"/>
          </a:p>
        </p:txBody>
      </p:sp>
    </p:spTree>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154</TotalTime>
  <Words>1428</Words>
  <Application>Microsoft Office PowerPoint</Application>
  <PresentationFormat>Presentazione su schermo (4:3)</PresentationFormat>
  <Paragraphs>105</Paragraphs>
  <Slides>22</Slides>
  <Notes>0</Notes>
  <HiddenSlides>0</HiddenSlides>
  <MMClips>0</MMClips>
  <ScaleCrop>false</ScaleCrop>
  <HeadingPairs>
    <vt:vector size="4" baseType="variant">
      <vt:variant>
        <vt:lpstr>Tema</vt:lpstr>
      </vt:variant>
      <vt:variant>
        <vt:i4>1</vt:i4>
      </vt:variant>
      <vt:variant>
        <vt:lpstr>Titoli diapositive</vt:lpstr>
      </vt:variant>
      <vt:variant>
        <vt:i4>22</vt:i4>
      </vt:variant>
    </vt:vector>
  </HeadingPairs>
  <TitlesOfParts>
    <vt:vector size="23" baseType="lpstr">
      <vt:lpstr>Tema di Office</vt:lpstr>
      <vt:lpstr>UNIVERSITA’ DEGLI STUDI DI MACERATA  Corso Abilitante Speciale A.A. 2013-2014</vt:lpstr>
      <vt:lpstr>PROGETTARE NELLA SCUOLA DELL’INFANZIA- 1</vt:lpstr>
      <vt:lpstr>PROGETTARE NELLA SCUOLA DELL’INFANZIA- 2</vt:lpstr>
      <vt:lpstr>PROGETTARE NELLA SCUOLA DELL’INFANZIA- 3</vt:lpstr>
      <vt:lpstr>PROGETTARE NELLA SCUOLA DELL’INFANZIA- 4</vt:lpstr>
      <vt:lpstr>Pertanto…</vt:lpstr>
      <vt:lpstr>I TRAGUARDI DELLO SVILUPPO</vt:lpstr>
      <vt:lpstr>I LIVELLI ESSENZIALI DI ABILITA’- 1</vt:lpstr>
      <vt:lpstr>I LIVELLI ESSENZIALI DI ABILITA’- 2</vt:lpstr>
      <vt:lpstr>I LIVELLI ESSENZIALI DI ABILITA’- 3</vt:lpstr>
      <vt:lpstr>GLI ASPETTI METODOLOGICI: STATEGIE DI CONDUZIONE</vt:lpstr>
      <vt:lpstr>IN CHE  MODO?</vt:lpstr>
      <vt:lpstr>QUALI STRUMENTI?</vt:lpstr>
      <vt:lpstr>CON QUALE METODO?</vt:lpstr>
      <vt:lpstr>CON QUALI STRATEGIE?-1 </vt:lpstr>
      <vt:lpstr>CON QUALI STRATEGIE?-2</vt:lpstr>
      <vt:lpstr>CON QUALI STRATEGIE?-3</vt:lpstr>
      <vt:lpstr>CON QUALI STRATEGIE?-4</vt:lpstr>
      <vt:lpstr>L’ALLESTIMENTO DEGLI SPAZI- 1</vt:lpstr>
      <vt:lpstr>L’ALLESTIMENTO DEGLI SPAZI- 2</vt:lpstr>
      <vt:lpstr>L’ALLESTIMENTO DEGLI SPAZI- 3</vt:lpstr>
      <vt:lpstr>L’ALLESTIMENTO DEGLI SPAZI- 4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UNIVERSITA’ DEGLI STUDI DI MACERATA  Corso Abilitante Speciale A.A. 2013-2014</dc:title>
  <dc:creator>Daniela</dc:creator>
  <cp:lastModifiedBy>Daniela</cp:lastModifiedBy>
  <cp:revision>31</cp:revision>
  <dcterms:created xsi:type="dcterms:W3CDTF">2014-06-26T07:39:07Z</dcterms:created>
  <dcterms:modified xsi:type="dcterms:W3CDTF">2014-06-26T10:23:40Z</dcterms:modified>
</cp:coreProperties>
</file>