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C322D-DAE5-42B2-8F3C-6FF3E3453FAF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AEEA7-8216-4A40-B1F8-9F5E67A38B6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AEEA7-8216-4A40-B1F8-9F5E67A38B6D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AEEA7-8216-4A40-B1F8-9F5E67A38B6D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AEEA7-8216-4A40-B1F8-9F5E67A38B6D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AEEA7-8216-4A40-B1F8-9F5E67A38B6D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AEEA7-8216-4A40-B1F8-9F5E67A38B6D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AEEA7-8216-4A40-B1F8-9F5E67A38B6D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617F9-3C97-44D0-8170-9E7DF1A21317}" type="datetimeFigureOut">
              <a:rPr lang="it-IT" smtClean="0"/>
              <a:pPr/>
              <a:t>14/10/2009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D445F-ACCA-44C0-916D-6E80C9AC939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Pedagogia della famiglia 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modelli di ricerca</a:t>
            </a:r>
          </a:p>
        </p:txBody>
      </p:sp>
      <p:pic>
        <p:nvPicPr>
          <p:cNvPr id="15362" name="Picture 2" descr="http://img2.libreriauniversitaria.it/BIT/156/9788860561565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214554"/>
            <a:ext cx="2357454" cy="3429024"/>
          </a:xfrm>
          <a:prstGeom prst="rect">
            <a:avLst/>
          </a:prstGeom>
          <a:noFill/>
        </p:spPr>
      </p:pic>
      <p:sp>
        <p:nvSpPr>
          <p:cNvPr id="12" name="Rettangolo 11"/>
          <p:cNvSpPr/>
          <p:nvPr/>
        </p:nvSpPr>
        <p:spPr>
          <a:xfrm>
            <a:off x="4286248" y="2857496"/>
            <a:ext cx="37862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 smtClean="0">
                <a:solidFill>
                  <a:prstClr val="black"/>
                </a:solidFill>
              </a:rPr>
              <a:t>Livia </a:t>
            </a:r>
            <a:r>
              <a:rPr lang="it-IT" sz="3200" dirty="0" err="1" smtClean="0">
                <a:solidFill>
                  <a:prstClr val="black"/>
                </a:solidFill>
              </a:rPr>
              <a:t>Cadei</a:t>
            </a:r>
            <a:r>
              <a:rPr lang="it-IT" sz="3200" dirty="0" smtClean="0">
                <a:solidFill>
                  <a:prstClr val="black"/>
                </a:solidFill>
              </a:rPr>
              <a:t> </a:t>
            </a:r>
          </a:p>
          <a:p>
            <a:r>
              <a:rPr lang="it-IT" sz="3200" dirty="0" smtClean="0">
                <a:solidFill>
                  <a:prstClr val="black"/>
                </a:solidFill>
              </a:rPr>
              <a:t>EUM, Macerata, 2008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lafeltrinelli.it/static/images-1/l/892/27358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214554"/>
            <a:ext cx="2143140" cy="3643338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00034" y="571480"/>
            <a:ext cx="8229600" cy="1225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kumimoji="0" lang="it-IT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lang="it-IT" sz="4000" dirty="0" smtClean="0"/>
              <a:t> Nuovi padri. </a:t>
            </a:r>
          </a:p>
          <a:p>
            <a:pPr algn="ctr"/>
            <a:r>
              <a:rPr lang="it-IT" sz="4000" dirty="0" smtClean="0"/>
              <a:t>Per una pedagogia della tenerezza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4286248" y="2857496"/>
            <a:ext cx="378621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 smtClean="0">
                <a:solidFill>
                  <a:prstClr val="black"/>
                </a:solidFill>
              </a:rPr>
              <a:t>Massimiliano</a:t>
            </a:r>
            <a:endParaRPr lang="it-IT" sz="3200" dirty="0" smtClean="0"/>
          </a:p>
          <a:p>
            <a:r>
              <a:rPr lang="it-IT" sz="3200" dirty="0" smtClean="0">
                <a:solidFill>
                  <a:prstClr val="black"/>
                </a:solidFill>
              </a:rPr>
              <a:t>Stramaglia, </a:t>
            </a:r>
          </a:p>
          <a:p>
            <a:r>
              <a:rPr lang="it-IT" sz="3200" dirty="0" smtClean="0">
                <a:solidFill>
                  <a:prstClr val="black"/>
                </a:solidFill>
              </a:rPr>
              <a:t>EUM, Macerata, 2009</a:t>
            </a:r>
          </a:p>
          <a:p>
            <a:r>
              <a:rPr lang="it-IT" sz="2600" dirty="0" smtClean="0">
                <a:solidFill>
                  <a:prstClr val="black"/>
                </a:solidFill>
              </a:rPr>
              <a:t>pp. 157-337</a:t>
            </a:r>
            <a:endParaRPr lang="it-IT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viluppina.co.uk/images/simile2_studio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214554"/>
            <a:ext cx="3214710" cy="2857520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714348" y="5286388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0000"/>
                </a:solidFill>
              </a:rPr>
              <a:t>Come studiare la famiglia : </a:t>
            </a:r>
          </a:p>
          <a:p>
            <a:pPr algn="ctr"/>
            <a:r>
              <a:rPr lang="it-IT" sz="3600" dirty="0" smtClean="0">
                <a:solidFill>
                  <a:srgbClr val="FF0000"/>
                </a:solidFill>
              </a:rPr>
              <a:t>realtà </a:t>
            </a:r>
            <a:r>
              <a:rPr lang="it-IT" sz="3600" i="1" dirty="0" smtClean="0">
                <a:solidFill>
                  <a:srgbClr val="FF0000"/>
                </a:solidFill>
              </a:rPr>
              <a:t>flessibile</a:t>
            </a:r>
            <a:r>
              <a:rPr lang="it-IT" sz="3600" dirty="0" smtClean="0">
                <a:solidFill>
                  <a:srgbClr val="FF0000"/>
                </a:solidFill>
              </a:rPr>
              <a:t> e </a:t>
            </a:r>
            <a:r>
              <a:rPr lang="it-IT" sz="3600" i="1" dirty="0" smtClean="0">
                <a:solidFill>
                  <a:srgbClr val="FF0000"/>
                </a:solidFill>
              </a:rPr>
              <a:t>complessa</a:t>
            </a:r>
            <a:r>
              <a:rPr lang="it-IT" sz="3600" dirty="0" smtClean="0">
                <a:solidFill>
                  <a:srgbClr val="FF0000"/>
                </a:solidFill>
              </a:rPr>
              <a:t>?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85786" y="428604"/>
            <a:ext cx="7358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it-IT" sz="3600" dirty="0" smtClean="0"/>
              <a:t>Pedagogia della famiglia e </a:t>
            </a:r>
          </a:p>
          <a:p>
            <a:pPr lvl="0" algn="ctr">
              <a:spcBef>
                <a:spcPct val="0"/>
              </a:spcBef>
              <a:defRPr/>
            </a:pPr>
            <a:r>
              <a:rPr lang="it-IT" sz="3600" dirty="0" smtClean="0"/>
              <a:t>modelli di ricerca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Quale </a:t>
            </a:r>
            <a:r>
              <a:rPr lang="it-IT" i="1" dirty="0" smtClean="0"/>
              <a:t>teoria</a:t>
            </a:r>
            <a:r>
              <a:rPr lang="it-IT" dirty="0" smtClean="0"/>
              <a:t> per indagare e conoscere la famiglia?</a:t>
            </a:r>
          </a:p>
          <a:p>
            <a:r>
              <a:rPr lang="it-IT" dirty="0" smtClean="0"/>
              <a:t>Come </a:t>
            </a:r>
            <a:r>
              <a:rPr lang="it-IT" i="1" dirty="0" smtClean="0"/>
              <a:t>pensare pedagogicamente </a:t>
            </a:r>
            <a:r>
              <a:rPr lang="it-IT" dirty="0" smtClean="0"/>
              <a:t>la ricerca rivolta alla famiglia?</a:t>
            </a:r>
          </a:p>
          <a:p>
            <a:r>
              <a:rPr lang="it-IT" dirty="0" smtClean="0"/>
              <a:t>Quali </a:t>
            </a:r>
            <a:r>
              <a:rPr lang="it-IT" i="1" dirty="0" smtClean="0"/>
              <a:t>finalità</a:t>
            </a:r>
            <a:r>
              <a:rPr lang="it-IT" dirty="0" smtClean="0"/>
              <a:t>, quali </a:t>
            </a:r>
            <a:r>
              <a:rPr lang="it-IT" i="1" dirty="0" smtClean="0"/>
              <a:t>obiettivi</a:t>
            </a:r>
            <a:r>
              <a:rPr lang="it-IT" dirty="0" smtClean="0"/>
              <a:t> per la ricerca </a:t>
            </a:r>
            <a:r>
              <a:rPr lang="it-IT" dirty="0" smtClean="0"/>
              <a:t>rivolta alla famiglia</a:t>
            </a:r>
            <a:r>
              <a:rPr lang="it-IT" dirty="0" smtClean="0"/>
              <a:t>?</a:t>
            </a:r>
          </a:p>
          <a:p>
            <a:r>
              <a:rPr lang="it-IT" dirty="0" smtClean="0"/>
              <a:t>Quali sono le sfide dell’educazione familiare?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yfiles.storage.live.com/y1pZNjoWbPa4pYP9jLoVkEdYOS4THdio5NqdhEF-bJIFbEuE-Spj5kZmMp67_LRc9KvOFQrBBX4os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1857364"/>
            <a:ext cx="4762500" cy="3752851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28596" y="0"/>
            <a:ext cx="8229600" cy="1511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kumimoji="0" lang="it-IT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lang="it-IT" sz="3600" dirty="0" smtClean="0"/>
              <a:t> Nuovi padri. </a:t>
            </a:r>
          </a:p>
          <a:p>
            <a:pPr algn="ctr"/>
            <a:r>
              <a:rPr lang="it-IT" sz="3600" dirty="0" smtClean="0"/>
              <a:t>Per una pedagogia della </a:t>
            </a:r>
            <a:r>
              <a:rPr lang="it-IT" sz="3600" dirty="0" smtClean="0"/>
              <a:t>tenerezza</a:t>
            </a:r>
            <a:endParaRPr kumimoji="0" lang="it-IT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Paternità : quali modelli?</a:t>
            </a:r>
          </a:p>
          <a:p>
            <a:r>
              <a:rPr lang="it-IT" dirty="0" smtClean="0"/>
              <a:t>Esiste una relazione tra paternità ed educazione alla democrazia?</a:t>
            </a:r>
          </a:p>
          <a:p>
            <a:r>
              <a:rPr lang="it-IT" dirty="0" smtClean="0"/>
              <a:t>La tenerezza dei padri e la progettualità </a:t>
            </a:r>
            <a:r>
              <a:rPr lang="it-IT" smtClean="0"/>
              <a:t>dei figli</a:t>
            </a:r>
          </a:p>
          <a:p>
            <a:endParaRPr lang="it-IT" smtClean="0"/>
          </a:p>
          <a:p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127</Words>
  <Application>Microsoft Office PowerPoint</Application>
  <PresentationFormat>Presentazione su schermo (4:3)</PresentationFormat>
  <Paragraphs>29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Livia Cadei</dc:creator>
  <cp:lastModifiedBy>Livia Cadei</cp:lastModifiedBy>
  <cp:revision>3</cp:revision>
  <dcterms:created xsi:type="dcterms:W3CDTF">2009-10-12T13:38:16Z</dcterms:created>
  <dcterms:modified xsi:type="dcterms:W3CDTF">2009-10-14T06:03:43Z</dcterms:modified>
</cp:coreProperties>
</file>