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59" r:id="rId6"/>
    <p:sldId id="263" r:id="rId7"/>
    <p:sldId id="261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007" autoAdjust="0"/>
  </p:normalViewPr>
  <p:slideViewPr>
    <p:cSldViewPr>
      <p:cViewPr varScale="1">
        <p:scale>
          <a:sx n="72" d="100"/>
          <a:sy n="72" d="100"/>
        </p:scale>
        <p:origin x="-4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28E97-4DCA-45E0-AA18-97EEF65BA616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7C460-5069-4942-A67D-7751B8C9807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47C460-5069-4942-A67D-7751B8C98070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95E44-3712-406D-A137-0C87617856A9}" type="datetimeFigureOut">
              <a:rPr lang="it-IT" smtClean="0"/>
              <a:pPr/>
              <a:t>28/10/2009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EC1D5-F2E9-4B0C-9B2C-DE911BD6DF7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24288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identità, </a:t>
            </a:r>
            <a:br>
              <a:rPr lang="it-IT" dirty="0" smtClean="0"/>
            </a:br>
            <a:r>
              <a:rPr lang="it-IT" dirty="0" smtClean="0"/>
              <a:t>appartenenze, </a:t>
            </a:r>
            <a:br>
              <a:rPr lang="it-IT" dirty="0" smtClean="0"/>
            </a:br>
            <a:r>
              <a:rPr lang="it-IT" dirty="0" smtClean="0"/>
              <a:t>diritti,</a:t>
            </a:r>
            <a:br>
              <a:rPr lang="it-IT" dirty="0" smtClean="0"/>
            </a:br>
            <a:r>
              <a:rPr lang="it-IT" dirty="0" smtClean="0"/>
              <a:t> partecipazione</a:t>
            </a:r>
            <a:endParaRPr lang="it-IT" dirty="0"/>
          </a:p>
        </p:txBody>
      </p:sp>
      <p:pic>
        <p:nvPicPr>
          <p:cNvPr id="24578" name="Picture 2" descr="http://www.mymovies.it/filmclub/2003/06/025/locandinap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43174" cy="3562332"/>
          </a:xfrm>
          <a:prstGeom prst="rect">
            <a:avLst/>
          </a:prstGeom>
          <a:noFill/>
        </p:spPr>
      </p:pic>
      <p:pic>
        <p:nvPicPr>
          <p:cNvPr id="24582" name="Picture 6" descr="http://img192.imageshack.us/img192/6344/identita6k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67425" y="0"/>
            <a:ext cx="3076575" cy="3810000"/>
          </a:xfrm>
          <a:prstGeom prst="rect">
            <a:avLst/>
          </a:prstGeom>
          <a:noFill/>
        </p:spPr>
      </p:pic>
      <p:pic>
        <p:nvPicPr>
          <p:cNvPr id="24584" name="Picture 8" descr="http://www.psychoadventure.it/plugin/upload_file/archivio/sball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4643422"/>
            <a:ext cx="3344855" cy="2214578"/>
          </a:xfrm>
          <a:prstGeom prst="rect">
            <a:avLst/>
          </a:prstGeom>
          <a:noFill/>
        </p:spPr>
      </p:pic>
      <p:pic>
        <p:nvPicPr>
          <p:cNvPr id="24586" name="Picture 10" descr="http://www.iltaccoditalia.info/public/partecipazione%20hp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44" y="0"/>
            <a:ext cx="1790700" cy="1790701"/>
          </a:xfrm>
          <a:prstGeom prst="rect">
            <a:avLst/>
          </a:prstGeom>
          <a:noFill/>
        </p:spPr>
      </p:pic>
      <p:pic>
        <p:nvPicPr>
          <p:cNvPr id="24588" name="Picture 12" descr="http://www.comitatodirittiumani.org/images1/hrea5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57818" y="4429132"/>
            <a:ext cx="2933687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68313" y="333375"/>
            <a:ext cx="8229600" cy="1139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cittadinanza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00113" y="1412875"/>
            <a:ext cx="74898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/>
              <a:t>Attraverso la cittadinanza si trascende l’idea naturalistica di nazione, caratterizzata da identità particolaristiche, legate al ceto, alla cultura, al sesso, all’etnia e si costruisce il progetto politico di una nazione democratica</a:t>
            </a:r>
          </a:p>
        </p:txBody>
      </p:sp>
      <p:pic>
        <p:nvPicPr>
          <p:cNvPr id="6" name="Picture 6" descr="http://iltafano.blog.kataweb.it/photos/02_altan/italian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573463"/>
            <a:ext cx="3457575" cy="308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Essere cittadini significa adempiere i propri doveri elettorali, partecipare attivamente alla gestione delle problematiche territoriali, conoscere la legislazione del proprio paese, esprimere un senso di identità nazionale?</a:t>
            </a:r>
            <a:endParaRPr lang="it-IT" dirty="0"/>
          </a:p>
        </p:txBody>
      </p:sp>
      <p:pic>
        <p:nvPicPr>
          <p:cNvPr id="4" name="Picture 2" descr="http://4.bp.blogspot.com/_uz0nxd3DlUY/Sprzd150zUI/AAAAAAAACt4/6ijjcfgqEJk/s320/punto-interrogativo-01-thumb47144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214818"/>
            <a:ext cx="2571748" cy="22145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Livelli di un sistema concettuale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Approccio ai problemi in qualità di membri di una società globale</a:t>
            </a:r>
          </a:p>
          <a:p>
            <a:r>
              <a:rPr lang="it-IT" dirty="0" smtClean="0"/>
              <a:t>Assunzione di responsabilità</a:t>
            </a:r>
          </a:p>
          <a:p>
            <a:r>
              <a:rPr lang="it-IT" dirty="0" smtClean="0"/>
              <a:t>Comprensione ed apprezzamento delle differenze culturali</a:t>
            </a:r>
          </a:p>
          <a:p>
            <a:r>
              <a:rPr lang="it-IT" dirty="0"/>
              <a:t>P</a:t>
            </a:r>
            <a:r>
              <a:rPr lang="it-IT" dirty="0" smtClean="0"/>
              <a:t>ensiero critico</a:t>
            </a:r>
          </a:p>
          <a:p>
            <a:r>
              <a:rPr lang="it-IT" dirty="0" smtClean="0"/>
              <a:t>Disponibilità alla soluzione non violenta di conflitti</a:t>
            </a:r>
          </a:p>
          <a:p>
            <a:r>
              <a:rPr lang="it-IT" dirty="0" smtClean="0"/>
              <a:t>Cambiamento di stile di vita per la difesa dell’ambiente</a:t>
            </a:r>
          </a:p>
          <a:p>
            <a:r>
              <a:rPr lang="it-IT" dirty="0" smtClean="0"/>
              <a:t>Sensibilità verso la difesa dei diritti umani</a:t>
            </a:r>
          </a:p>
          <a:p>
            <a:r>
              <a:rPr lang="it-IT" dirty="0" smtClean="0"/>
              <a:t>Partecipazione politica a livello locale, nazionale e internazionale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Progetto educativo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828668"/>
          </a:xfrm>
        </p:spPr>
        <p:txBody>
          <a:bodyPr/>
          <a:lstStyle/>
          <a:p>
            <a:r>
              <a:rPr lang="it-IT" dirty="0" smtClean="0"/>
              <a:t>personale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971544"/>
          </a:xfrm>
        </p:spPr>
        <p:txBody>
          <a:bodyPr/>
          <a:lstStyle/>
          <a:p>
            <a:r>
              <a:rPr lang="it-IT" dirty="0" smtClean="0"/>
              <a:t>Modifica dei comportamenti di vita</a:t>
            </a:r>
            <a:endParaRPr lang="it-IT" dirty="0"/>
          </a:p>
        </p:txBody>
      </p:sp>
      <p:sp>
        <p:nvSpPr>
          <p:cNvPr id="5" name="Segnaposto contenuto 3"/>
          <p:cNvSpPr txBox="1">
            <a:spLocks/>
          </p:cNvSpPr>
          <p:nvPr/>
        </p:nvSpPr>
        <p:spPr>
          <a:xfrm>
            <a:off x="4714876" y="2786058"/>
            <a:ext cx="4038600" cy="971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Impegno nella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vita pubblica</a:t>
            </a: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428596" y="2786058"/>
            <a:ext cx="4038600" cy="828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sociale</a:t>
            </a:r>
          </a:p>
        </p:txBody>
      </p:sp>
      <p:sp>
        <p:nvSpPr>
          <p:cNvPr id="7" name="Segnaposto contenuto 3"/>
          <p:cNvSpPr txBox="1">
            <a:spLocks/>
          </p:cNvSpPr>
          <p:nvPr/>
        </p:nvSpPr>
        <p:spPr>
          <a:xfrm>
            <a:off x="4786314" y="4000504"/>
            <a:ext cx="4038600" cy="971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interdipendenza</a:t>
            </a:r>
          </a:p>
        </p:txBody>
      </p:sp>
      <p:sp>
        <p:nvSpPr>
          <p:cNvPr id="8" name="Segnaposto contenuto 3"/>
          <p:cNvSpPr txBox="1">
            <a:spLocks/>
          </p:cNvSpPr>
          <p:nvPr/>
        </p:nvSpPr>
        <p:spPr>
          <a:xfrm>
            <a:off x="4857752" y="4929198"/>
            <a:ext cx="4038600" cy="971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Progetti per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il futuro</a:t>
            </a: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egnaposto contenuto 2"/>
          <p:cNvSpPr txBox="1">
            <a:spLocks/>
          </p:cNvSpPr>
          <p:nvPr/>
        </p:nvSpPr>
        <p:spPr>
          <a:xfrm>
            <a:off x="428596" y="4000504"/>
            <a:ext cx="4038600" cy="828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spaziale</a:t>
            </a:r>
          </a:p>
        </p:txBody>
      </p:sp>
      <p:sp>
        <p:nvSpPr>
          <p:cNvPr id="10" name="Segnaposto contenuto 2"/>
          <p:cNvSpPr txBox="1">
            <a:spLocks/>
          </p:cNvSpPr>
          <p:nvPr/>
        </p:nvSpPr>
        <p:spPr>
          <a:xfrm>
            <a:off x="428596" y="5000636"/>
            <a:ext cx="4038600" cy="828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it-IT" sz="2800" dirty="0"/>
              <a:t>temporale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Identità e uguaglianza</a:t>
            </a:r>
            <a:endParaRPr lang="it-IT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identità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>
          <a:xfrm>
            <a:off x="428596" y="2786058"/>
            <a:ext cx="4040188" cy="1539877"/>
          </a:xfrm>
        </p:spPr>
        <p:txBody>
          <a:bodyPr/>
          <a:lstStyle/>
          <a:p>
            <a:r>
              <a:rPr lang="it-IT" dirty="0" smtClean="0"/>
              <a:t>Identità nazionale </a:t>
            </a:r>
          </a:p>
          <a:p>
            <a:r>
              <a:rPr lang="it-IT" dirty="0" smtClean="0"/>
              <a:t>Appartenenze sociali, culturali e sovranazionali</a:t>
            </a:r>
            <a:endParaRPr lang="it-IT" dirty="0"/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uguaglianza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4"/>
          </p:nvPr>
        </p:nvSpPr>
        <p:spPr>
          <a:xfrm>
            <a:off x="4572000" y="2786058"/>
            <a:ext cx="4041775" cy="1897067"/>
          </a:xfrm>
        </p:spPr>
        <p:txBody>
          <a:bodyPr/>
          <a:lstStyle/>
          <a:p>
            <a:r>
              <a:rPr lang="it-IT" dirty="0" smtClean="0"/>
              <a:t>Regime effettivo dei diritto</a:t>
            </a:r>
          </a:p>
          <a:p>
            <a:r>
              <a:rPr lang="it-IT" dirty="0" smtClean="0"/>
              <a:t>Partecipazione politica e civile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2976" y="5286388"/>
            <a:ext cx="7572428" cy="566738"/>
          </a:xfrm>
        </p:spPr>
        <p:txBody>
          <a:bodyPr>
            <a:noAutofit/>
          </a:bodyPr>
          <a:lstStyle/>
          <a:p>
            <a:pPr algn="ctr"/>
            <a:r>
              <a:rPr lang="it-IT" sz="2800" dirty="0" smtClean="0"/>
              <a:t>Quadro concettuale della cittadinanza </a:t>
            </a:r>
            <a:endParaRPr lang="it-IT" sz="280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half" idx="2"/>
          </p:nvPr>
        </p:nvSpPr>
        <p:spPr>
          <a:xfrm>
            <a:off x="1720850" y="5853126"/>
            <a:ext cx="5486400" cy="804862"/>
          </a:xfrm>
        </p:spPr>
        <p:txBody>
          <a:bodyPr/>
          <a:lstStyle/>
          <a:p>
            <a:pPr algn="ctr"/>
            <a:r>
              <a:rPr lang="it-IT" dirty="0" smtClean="0"/>
              <a:t>Strumento descrittivo che analizza e suddivide il concetto complesso di cittadinanza </a:t>
            </a:r>
            <a:endParaRPr lang="it-IT" dirty="0"/>
          </a:p>
        </p:txBody>
      </p:sp>
      <p:sp>
        <p:nvSpPr>
          <p:cNvPr id="6" name="Rettangolo arrotondato 5"/>
          <p:cNvSpPr/>
          <p:nvPr/>
        </p:nvSpPr>
        <p:spPr>
          <a:xfrm>
            <a:off x="3500430" y="571480"/>
            <a:ext cx="1785950" cy="785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Identità nazionale</a:t>
            </a:r>
            <a:endParaRPr lang="it-IT" dirty="0"/>
          </a:p>
        </p:txBody>
      </p:sp>
      <p:sp>
        <p:nvSpPr>
          <p:cNvPr id="7" name="Rettangolo arrotondato 6"/>
          <p:cNvSpPr/>
          <p:nvPr/>
        </p:nvSpPr>
        <p:spPr>
          <a:xfrm>
            <a:off x="3428992" y="4214818"/>
            <a:ext cx="2071702" cy="9286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Appartenenze sociali, culturali e sovranazionali</a:t>
            </a:r>
            <a:endParaRPr lang="it-IT" dirty="0"/>
          </a:p>
        </p:txBody>
      </p:sp>
      <p:sp>
        <p:nvSpPr>
          <p:cNvPr id="8" name="Rettangolo arrotondato 7"/>
          <p:cNvSpPr/>
          <p:nvPr/>
        </p:nvSpPr>
        <p:spPr>
          <a:xfrm>
            <a:off x="928662" y="2357430"/>
            <a:ext cx="1785950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Regime effettivo dei diritto</a:t>
            </a:r>
            <a:endParaRPr lang="it-IT" dirty="0"/>
          </a:p>
        </p:txBody>
      </p:sp>
      <p:sp>
        <p:nvSpPr>
          <p:cNvPr id="9" name="Rettangolo arrotondato 8"/>
          <p:cNvSpPr/>
          <p:nvPr/>
        </p:nvSpPr>
        <p:spPr>
          <a:xfrm>
            <a:off x="6000760" y="2357430"/>
            <a:ext cx="1785950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Partecipazione politica e civile</a:t>
            </a:r>
            <a:endParaRPr lang="it-IT" dirty="0"/>
          </a:p>
        </p:txBody>
      </p:sp>
      <p:sp>
        <p:nvSpPr>
          <p:cNvPr id="10" name="Cornice 9"/>
          <p:cNvSpPr/>
          <p:nvPr/>
        </p:nvSpPr>
        <p:spPr>
          <a:xfrm>
            <a:off x="3500430" y="2071678"/>
            <a:ext cx="1857388" cy="1428760"/>
          </a:xfrm>
          <a:prstGeom prst="fram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643306" y="264318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CITTADINANZA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7967994" y="642918"/>
            <a:ext cx="461665" cy="35719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IDENTIA’</a:t>
            </a:r>
            <a:endParaRPr lang="it-IT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asellaDiTesto 12"/>
          <p:cNvSpPr txBox="1"/>
          <p:nvPr/>
        </p:nvSpPr>
        <p:spPr>
          <a:xfrm rot="16200000">
            <a:off x="7023587" y="3263429"/>
            <a:ext cx="461665" cy="236444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UGUAGLIANZA</a:t>
            </a:r>
            <a:endParaRPr lang="it-IT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2" grpId="1"/>
      <p:bldP spid="13" grpId="0"/>
      <p:bldP spid="1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arrotondato 9"/>
          <p:cNvSpPr/>
          <p:nvPr/>
        </p:nvSpPr>
        <p:spPr>
          <a:xfrm>
            <a:off x="1071538" y="4286256"/>
            <a:ext cx="6786610" cy="1000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&lt; o &gt; capacità del </a:t>
            </a:r>
            <a:r>
              <a:rPr lang="it-IT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veicolo di trasmissione </a:t>
            </a:r>
            <a:r>
              <a:rPr lang="it-IT" dirty="0" smtClean="0">
                <a:solidFill>
                  <a:schemeClr val="tx1"/>
                </a:solidFill>
              </a:rPr>
              <a:t>della cultura nazionale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accent3">
                    <a:lumMod val="75000"/>
                  </a:schemeClr>
                </a:solidFill>
              </a:rPr>
              <a:t>Costruire una cultura civica comune</a:t>
            </a:r>
            <a:endParaRPr lang="it-IT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3179"/>
          </a:xfrm>
        </p:spPr>
        <p:txBody>
          <a:bodyPr/>
          <a:lstStyle/>
          <a:p>
            <a:pPr>
              <a:buNone/>
            </a:pPr>
            <a:r>
              <a:rPr lang="it-IT" i="1" dirty="0" smtClean="0"/>
              <a:t>Il senso di identità nazionale:</a:t>
            </a:r>
          </a:p>
          <a:p>
            <a:pPr>
              <a:buNone/>
            </a:pPr>
            <a:r>
              <a:rPr lang="it-IT" sz="2800" dirty="0" smtClean="0"/>
              <a:t>Elementi tradizionali dell’educazione come cultura civica, trasmissione e comunicazione della lingua nazionale, accettazione delle norme costituzionali e istituzionali del paese, patrimonio culturale</a:t>
            </a:r>
            <a:endParaRPr lang="it-IT" sz="28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500166" y="4286256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Immigrazione elemento erosivo dell’identità nazionale?</a:t>
            </a:r>
            <a:endParaRPr lang="it-IT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Freccia in giù 10"/>
          <p:cNvSpPr/>
          <p:nvPr/>
        </p:nvSpPr>
        <p:spPr>
          <a:xfrm>
            <a:off x="4286248" y="5429264"/>
            <a:ext cx="285752" cy="6212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3357554" y="607220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La scuola?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Creare</a:t>
            </a:r>
            <a:r>
              <a:rPr kumimoji="0" lang="it-IT" sz="44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inclusione rafforzando il legame sociale</a:t>
            </a:r>
            <a:endParaRPr kumimoji="0" lang="it-IT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egnaposto contenuto 7"/>
          <p:cNvSpPr txBox="1">
            <a:spLocks/>
          </p:cNvSpPr>
          <p:nvPr/>
        </p:nvSpPr>
        <p:spPr>
          <a:xfrm>
            <a:off x="428596" y="1500174"/>
            <a:ext cx="8501122" cy="2543179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 regime dei diritti: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coniugare </a:t>
            </a:r>
            <a:r>
              <a:rPr lang="it-IT" sz="2800" dirty="0" smtClean="0"/>
              <a:t>la libertà individuale e la responsabilità sociale. L’educazione può agire verso il potenziamento della società civile e di tutte le sue forme di associazione e di solidarietà favorendo l’impegno civico</a:t>
            </a: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1071538" y="4500570"/>
            <a:ext cx="6786610" cy="1000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Sistemi formativi centrati sulla selezione e la competizione 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Acquisire competenze finalizzate alla partecipazione</a:t>
            </a:r>
          </a:p>
        </p:txBody>
      </p:sp>
      <p:sp>
        <p:nvSpPr>
          <p:cNvPr id="4" name="Segnaposto contenuto 7"/>
          <p:cNvSpPr txBox="1">
            <a:spLocks/>
          </p:cNvSpPr>
          <p:nvPr/>
        </p:nvSpPr>
        <p:spPr>
          <a:xfrm>
            <a:off x="428596" y="1500174"/>
            <a:ext cx="8501122" cy="2543179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it-IT" sz="3200" i="1" dirty="0" smtClean="0"/>
              <a:t>Appartenenze sociali, culturali e sovranazionali</a:t>
            </a:r>
            <a:r>
              <a:rPr kumimoji="0" lang="it-IT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800" dirty="0" smtClean="0"/>
              <a:t>Autorità fragile / il </a:t>
            </a:r>
            <a:r>
              <a:rPr lang="it-IT" sz="2800" smtClean="0"/>
              <a:t>cittadino debole</a:t>
            </a: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1285852" y="5143512"/>
            <a:ext cx="6786610" cy="1000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Molteplicità di appartenenze pericolo o risorsa?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Vivere una molteplicità di appartenenze</a:t>
            </a:r>
          </a:p>
        </p:txBody>
      </p:sp>
      <p:sp>
        <p:nvSpPr>
          <p:cNvPr id="3" name="Segnaposto contenuto 7"/>
          <p:cNvSpPr txBox="1">
            <a:spLocks/>
          </p:cNvSpPr>
          <p:nvPr/>
        </p:nvSpPr>
        <p:spPr>
          <a:xfrm>
            <a:off x="428596" y="1500174"/>
            <a:ext cx="8501122" cy="2543179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 regime dei diritti: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it-IT" sz="2000" dirty="0" smtClean="0"/>
              <a:t>A cosa apparteniamo? Quali sono i nostri ordinamenti e i nostri luoghi di riconoscimento?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it-IT" sz="2000" dirty="0" smtClean="0"/>
              <a:t>Il legame sociale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it-IT" sz="2000" dirty="0" smtClean="0"/>
              <a:t>Educazione per formare un’identità capace di affrontare il pluralismo senza paura dell’altro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coniugare </a:t>
            </a:r>
            <a:r>
              <a:rPr lang="it-IT" sz="2000" dirty="0" smtClean="0"/>
              <a:t>la libertà individuale e la responsabilità sociale. L’educazione può agire verso il potenziamento della società civile  e di tutte le sue forme di associazione e di solidarietà favorendo l’impegno civico</a:t>
            </a:r>
            <a:endParaRPr kumimoji="0" lang="it-I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1142976" y="5572140"/>
            <a:ext cx="6786610" cy="1000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Sistemi formativi centrati sulla selezione e la competizione 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714348" y="6291262"/>
            <a:ext cx="7572428" cy="5667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Quadro concettuale della cittadinanza </a:t>
            </a:r>
          </a:p>
        </p:txBody>
      </p:sp>
      <p:sp>
        <p:nvSpPr>
          <p:cNvPr id="4" name="Rettangolo arrotondato 3"/>
          <p:cNvSpPr/>
          <p:nvPr/>
        </p:nvSpPr>
        <p:spPr>
          <a:xfrm>
            <a:off x="2571736" y="142852"/>
            <a:ext cx="3643338" cy="571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Identità nazionale</a:t>
            </a:r>
            <a:endParaRPr lang="it-IT" dirty="0"/>
          </a:p>
        </p:txBody>
      </p:sp>
      <p:sp>
        <p:nvSpPr>
          <p:cNvPr id="5" name="Rettangolo arrotondato 4"/>
          <p:cNvSpPr/>
          <p:nvPr/>
        </p:nvSpPr>
        <p:spPr>
          <a:xfrm>
            <a:off x="1785918" y="5643578"/>
            <a:ext cx="50720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Appartenenze sociali, culturali e sovranazionali</a:t>
            </a:r>
            <a:endParaRPr lang="it-IT" dirty="0"/>
          </a:p>
        </p:txBody>
      </p:sp>
      <p:sp>
        <p:nvSpPr>
          <p:cNvPr id="6" name="Rettangolo arrotondato 5"/>
          <p:cNvSpPr/>
          <p:nvPr/>
        </p:nvSpPr>
        <p:spPr>
          <a:xfrm rot="5400000">
            <a:off x="-750131" y="3107529"/>
            <a:ext cx="2857520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Regime effettivo dei diritto</a:t>
            </a:r>
            <a:endParaRPr lang="it-IT" dirty="0"/>
          </a:p>
        </p:txBody>
      </p:sp>
      <p:sp>
        <p:nvSpPr>
          <p:cNvPr id="7" name="Rettangolo arrotondato 6"/>
          <p:cNvSpPr/>
          <p:nvPr/>
        </p:nvSpPr>
        <p:spPr>
          <a:xfrm rot="5400000">
            <a:off x="5822165" y="3107529"/>
            <a:ext cx="335758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Partecipazione politica e civile</a:t>
            </a:r>
            <a:endParaRPr lang="it-IT" dirty="0"/>
          </a:p>
        </p:txBody>
      </p:sp>
      <p:sp>
        <p:nvSpPr>
          <p:cNvPr id="8" name="Cornice 7"/>
          <p:cNvSpPr/>
          <p:nvPr/>
        </p:nvSpPr>
        <p:spPr>
          <a:xfrm>
            <a:off x="3428992" y="2928934"/>
            <a:ext cx="1857388" cy="642942"/>
          </a:xfrm>
          <a:prstGeom prst="frame">
            <a:avLst>
              <a:gd name="adj1" fmla="val 52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500430" y="300037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CITTADINANZA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8429652" y="214290"/>
            <a:ext cx="461665" cy="142876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IDENTIA</a:t>
            </a: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endParaRPr lang="it-IT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asellaDiTesto 10"/>
          <p:cNvSpPr txBox="1"/>
          <p:nvPr/>
        </p:nvSpPr>
        <p:spPr>
          <a:xfrm rot="16200000">
            <a:off x="8047476" y="5090040"/>
            <a:ext cx="400110" cy="179293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UGUAGLIANZA</a:t>
            </a:r>
            <a:endParaRPr lang="it-IT" sz="1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Connettore 2 12"/>
          <p:cNvCxnSpPr/>
          <p:nvPr/>
        </p:nvCxnSpPr>
        <p:spPr>
          <a:xfrm rot="5400000">
            <a:off x="1999438" y="3214686"/>
            <a:ext cx="4572826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>
            <a:off x="1500166" y="3357562"/>
            <a:ext cx="564360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454</Words>
  <Application>Microsoft Office PowerPoint</Application>
  <PresentationFormat>Presentazione su schermo (4:3)</PresentationFormat>
  <Paragraphs>79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identità,  appartenenze,  diritti,  partecipazione</vt:lpstr>
      <vt:lpstr>Diapositiva 2</vt:lpstr>
      <vt:lpstr>Diapositiva 3</vt:lpstr>
      <vt:lpstr>Livelli di un sistema concettuale</vt:lpstr>
      <vt:lpstr>Progetto educativo</vt:lpstr>
      <vt:lpstr>Identità e uguaglianza</vt:lpstr>
      <vt:lpstr>Quadro concettuale della cittadinanza </vt:lpstr>
      <vt:lpstr>Costruire una cultura civica comune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identità,  appartenenze,  diritti,  partecipazione</dc:title>
  <dc:creator>Livia Cadei</dc:creator>
  <cp:lastModifiedBy>Livia Cadei</cp:lastModifiedBy>
  <cp:revision>5</cp:revision>
  <dcterms:created xsi:type="dcterms:W3CDTF">2009-10-26T09:05:41Z</dcterms:created>
  <dcterms:modified xsi:type="dcterms:W3CDTF">2009-10-28T06:13:03Z</dcterms:modified>
</cp:coreProperties>
</file>