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6D3FB1-A270-48EA-9D1A-CAE27641B90C}" type="doc">
      <dgm:prSet loTypeId="urn:microsoft.com/office/officeart/2005/8/layout/arrow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it-IT"/>
        </a:p>
      </dgm:t>
    </dgm:pt>
    <dgm:pt modelId="{065C9A75-EE27-43EF-8408-26A091530C33}">
      <dgm:prSet phldrT="[Testo]" phldr="1"/>
      <dgm:spPr/>
      <dgm:t>
        <a:bodyPr/>
        <a:lstStyle/>
        <a:p>
          <a:endParaRPr lang="it-IT" dirty="0"/>
        </a:p>
      </dgm:t>
    </dgm:pt>
    <dgm:pt modelId="{C4E42913-02CD-43F3-B20B-5C9B4833D82F}" type="parTrans" cxnId="{6A4A1196-2529-4E94-A1FD-C38DB2294104}">
      <dgm:prSet/>
      <dgm:spPr/>
      <dgm:t>
        <a:bodyPr/>
        <a:lstStyle/>
        <a:p>
          <a:endParaRPr lang="it-IT"/>
        </a:p>
      </dgm:t>
    </dgm:pt>
    <dgm:pt modelId="{A6599A8F-626D-4FF1-BAFD-78DEC7F2113B}" type="sibTrans" cxnId="{6A4A1196-2529-4E94-A1FD-C38DB2294104}">
      <dgm:prSet/>
      <dgm:spPr/>
      <dgm:t>
        <a:bodyPr/>
        <a:lstStyle/>
        <a:p>
          <a:endParaRPr lang="it-IT"/>
        </a:p>
      </dgm:t>
    </dgm:pt>
    <dgm:pt modelId="{81F85BE2-785A-4195-B648-88356CF86183}">
      <dgm:prSet phldrT="[Testo]" phldr="1"/>
      <dgm:spPr>
        <a:solidFill>
          <a:schemeClr val="accent6"/>
        </a:solidFill>
      </dgm:spPr>
      <dgm:t>
        <a:bodyPr/>
        <a:lstStyle/>
        <a:p>
          <a:endParaRPr lang="it-IT" dirty="0"/>
        </a:p>
      </dgm:t>
    </dgm:pt>
    <dgm:pt modelId="{25BFCC0A-252D-4039-A575-AF32B93180AD}" type="parTrans" cxnId="{434C092D-A54A-4BD0-B7BC-DC3B0E3CCC5E}">
      <dgm:prSet/>
      <dgm:spPr/>
      <dgm:t>
        <a:bodyPr/>
        <a:lstStyle/>
        <a:p>
          <a:endParaRPr lang="it-IT"/>
        </a:p>
      </dgm:t>
    </dgm:pt>
    <dgm:pt modelId="{613F6939-A29C-47E0-9FDE-5CDBAFD498A6}" type="sibTrans" cxnId="{434C092D-A54A-4BD0-B7BC-DC3B0E3CCC5E}">
      <dgm:prSet/>
      <dgm:spPr/>
      <dgm:t>
        <a:bodyPr/>
        <a:lstStyle/>
        <a:p>
          <a:endParaRPr lang="it-IT"/>
        </a:p>
      </dgm:t>
    </dgm:pt>
    <dgm:pt modelId="{3CF61A85-BAB4-4E10-9F38-A2E4D028815F}" type="pres">
      <dgm:prSet presAssocID="{296D3FB1-A270-48EA-9D1A-CAE27641B90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4EB73DBB-A177-4688-895B-802FD8E3560F}" type="pres">
      <dgm:prSet presAssocID="{065C9A75-EE27-43EF-8408-26A091530C3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42C8844-1B3A-4B6B-91B3-0C59658530EE}" type="pres">
      <dgm:prSet presAssocID="{81F85BE2-785A-4195-B648-88356CF86183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A4A1196-2529-4E94-A1FD-C38DB2294104}" srcId="{296D3FB1-A270-48EA-9D1A-CAE27641B90C}" destId="{065C9A75-EE27-43EF-8408-26A091530C33}" srcOrd="0" destOrd="0" parTransId="{C4E42913-02CD-43F3-B20B-5C9B4833D82F}" sibTransId="{A6599A8F-626D-4FF1-BAFD-78DEC7F2113B}"/>
    <dgm:cxn modelId="{FA8BD8AD-29FB-4DA5-B7A9-54E9202412B2}" type="presOf" srcId="{065C9A75-EE27-43EF-8408-26A091530C33}" destId="{4EB73DBB-A177-4688-895B-802FD8E3560F}" srcOrd="0" destOrd="0" presId="urn:microsoft.com/office/officeart/2005/8/layout/arrow5"/>
    <dgm:cxn modelId="{58E09BF1-2B1E-4158-9310-936E425F1B39}" type="presOf" srcId="{81F85BE2-785A-4195-B648-88356CF86183}" destId="{C42C8844-1B3A-4B6B-91B3-0C59658530EE}" srcOrd="0" destOrd="0" presId="urn:microsoft.com/office/officeart/2005/8/layout/arrow5"/>
    <dgm:cxn modelId="{18A6EA71-4200-4683-B1F8-360C7824D63C}" type="presOf" srcId="{296D3FB1-A270-48EA-9D1A-CAE27641B90C}" destId="{3CF61A85-BAB4-4E10-9F38-A2E4D028815F}" srcOrd="0" destOrd="0" presId="urn:microsoft.com/office/officeart/2005/8/layout/arrow5"/>
    <dgm:cxn modelId="{434C092D-A54A-4BD0-B7BC-DC3B0E3CCC5E}" srcId="{296D3FB1-A270-48EA-9D1A-CAE27641B90C}" destId="{81F85BE2-785A-4195-B648-88356CF86183}" srcOrd="1" destOrd="0" parTransId="{25BFCC0A-252D-4039-A575-AF32B93180AD}" sibTransId="{613F6939-A29C-47E0-9FDE-5CDBAFD498A6}"/>
    <dgm:cxn modelId="{2E528664-A943-4302-8BB0-BB47A35B06D3}" type="presParOf" srcId="{3CF61A85-BAB4-4E10-9F38-A2E4D028815F}" destId="{4EB73DBB-A177-4688-895B-802FD8E3560F}" srcOrd="0" destOrd="0" presId="urn:microsoft.com/office/officeart/2005/8/layout/arrow5"/>
    <dgm:cxn modelId="{A4BCADD3-DE90-4E15-A39D-676F1D7C8DD8}" type="presParOf" srcId="{3CF61A85-BAB4-4E10-9F38-A2E4D028815F}" destId="{C42C8844-1B3A-4B6B-91B3-0C59658530EE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B73DBB-A177-4688-895B-802FD8E3560F}">
      <dsp:nvSpPr>
        <dsp:cNvPr id="0" name=""/>
        <dsp:cNvSpPr/>
      </dsp:nvSpPr>
      <dsp:spPr>
        <a:xfrm rot="16200000">
          <a:off x="600" y="34751"/>
          <a:ext cx="2970609" cy="2970609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900" kern="1200" dirty="0"/>
        </a:p>
      </dsp:txBody>
      <dsp:txXfrm rot="16200000">
        <a:off x="600" y="34751"/>
        <a:ext cx="2970609" cy="2970609"/>
      </dsp:txXfrm>
    </dsp:sp>
    <dsp:sp modelId="{C42C8844-1B3A-4B6B-91B3-0C59658530EE}">
      <dsp:nvSpPr>
        <dsp:cNvPr id="0" name=""/>
        <dsp:cNvSpPr/>
      </dsp:nvSpPr>
      <dsp:spPr>
        <a:xfrm rot="5400000">
          <a:off x="3124789" y="34751"/>
          <a:ext cx="2970609" cy="2970609"/>
        </a:xfrm>
        <a:prstGeom prst="downArrow">
          <a:avLst>
            <a:gd name="adj1" fmla="val 50000"/>
            <a:gd name="adj2" fmla="val 3500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900" kern="1200" dirty="0"/>
        </a:p>
      </dsp:txBody>
      <dsp:txXfrm rot="5400000">
        <a:off x="3124789" y="34751"/>
        <a:ext cx="2970609" cy="29706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80EEA-FE54-41FA-A7E0-60751C2CD48A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94FCC-541B-47D0-9320-5EBA72DC745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94FCC-541B-47D0-9320-5EBA72DC7454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94FCC-541B-47D0-9320-5EBA72DC7454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94FCC-541B-47D0-9320-5EBA72DC7454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94FCC-541B-47D0-9320-5EBA72DC7454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94FCC-541B-47D0-9320-5EBA72DC7454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94FCC-541B-47D0-9320-5EBA72DC7454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5AB5-2FA3-4ED3-9F4C-02A99EDEC484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4280-85E6-4B92-9934-B73570E6DD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5AB5-2FA3-4ED3-9F4C-02A99EDEC484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4280-85E6-4B92-9934-B73570E6DD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5AB5-2FA3-4ED3-9F4C-02A99EDEC484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4280-85E6-4B92-9934-B73570E6DD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5AB5-2FA3-4ED3-9F4C-02A99EDEC484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4280-85E6-4B92-9934-B73570E6DD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5AB5-2FA3-4ED3-9F4C-02A99EDEC484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4280-85E6-4B92-9934-B73570E6DD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5AB5-2FA3-4ED3-9F4C-02A99EDEC484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4280-85E6-4B92-9934-B73570E6DD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5AB5-2FA3-4ED3-9F4C-02A99EDEC484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4280-85E6-4B92-9934-B73570E6DD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5AB5-2FA3-4ED3-9F4C-02A99EDEC484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4280-85E6-4B92-9934-B73570E6DD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5AB5-2FA3-4ED3-9F4C-02A99EDEC484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4280-85E6-4B92-9934-B73570E6DD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5AB5-2FA3-4ED3-9F4C-02A99EDEC484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4280-85E6-4B92-9934-B73570E6DD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5AB5-2FA3-4ED3-9F4C-02A99EDEC484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4280-85E6-4B92-9934-B73570E6DD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15AB5-2FA3-4ED3-9F4C-02A99EDEC484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84280-85E6-4B92-9934-B73570E6DD7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iotagliente.com/blog/wp-content/uploads/2008/02/conflitto6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onflitto6.jpg">
            <a:hlinkClick r:id="rId3" tooltip="conflitto6.jpg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628800"/>
            <a:ext cx="3160365" cy="4032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4283968" y="476672"/>
            <a:ext cx="3672408" cy="2582962"/>
          </a:xfrm>
        </p:spPr>
        <p:txBody>
          <a:bodyPr>
            <a:noAutofit/>
          </a:bodyPr>
          <a:lstStyle/>
          <a:p>
            <a:r>
              <a:rPr lang="it-IT" sz="3600" dirty="0" smtClean="0"/>
              <a:t>I conflitti come risorsa nell’educazione interculturale</a:t>
            </a:r>
            <a:endParaRPr lang="it-IT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043608" y="476672"/>
            <a:ext cx="71287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Educazione interculturale : educare a un modo nuovo di vivere la propria appartenenza culturale</a:t>
            </a:r>
            <a:endParaRPr lang="it-IT" sz="2800" dirty="0"/>
          </a:p>
        </p:txBody>
      </p:sp>
      <p:sp>
        <p:nvSpPr>
          <p:cNvPr id="7" name="Corda 6"/>
          <p:cNvSpPr/>
          <p:nvPr/>
        </p:nvSpPr>
        <p:spPr>
          <a:xfrm>
            <a:off x="2267744" y="3645024"/>
            <a:ext cx="1922512" cy="1440160"/>
          </a:xfrm>
          <a:prstGeom prst="chor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Arrocca-mento </a:t>
            </a:r>
            <a:r>
              <a:rPr lang="it-IT" sz="2400" dirty="0" smtClean="0"/>
              <a:t>culturale </a:t>
            </a:r>
            <a:endParaRPr lang="it-IT" sz="2400" dirty="0"/>
          </a:p>
        </p:txBody>
      </p:sp>
      <p:sp>
        <p:nvSpPr>
          <p:cNvPr id="8" name="Corda 7"/>
          <p:cNvSpPr/>
          <p:nvPr/>
        </p:nvSpPr>
        <p:spPr>
          <a:xfrm rot="10800000">
            <a:off x="4932040" y="2852936"/>
            <a:ext cx="2115750" cy="1462946"/>
          </a:xfrm>
          <a:prstGeom prst="chor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24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5679638" y="3140968"/>
            <a:ext cx="1872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Smobili-</a:t>
            </a:r>
          </a:p>
          <a:p>
            <a:r>
              <a:rPr lang="it-IT" sz="2400" dirty="0" err="1" smtClean="0"/>
              <a:t>tazione</a:t>
            </a:r>
            <a:endParaRPr lang="it-IT" sz="24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1187624" y="5373216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Estremizzazioni che impediscono l’incontro reale fra le culture</a:t>
            </a:r>
            <a:endParaRPr lang="it-IT" dirty="0"/>
          </a:p>
        </p:txBody>
      </p:sp>
      <p:sp>
        <p:nvSpPr>
          <p:cNvPr id="13" name="Freccia bidirezionale orizzontale 12"/>
          <p:cNvSpPr/>
          <p:nvPr/>
        </p:nvSpPr>
        <p:spPr>
          <a:xfrm>
            <a:off x="3851920" y="3717032"/>
            <a:ext cx="1584176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chemeClr val="bg1"/>
                </a:solidFill>
              </a:rPr>
              <a:t>liquidità</a:t>
            </a:r>
            <a:endParaRPr lang="it-IT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/>
        </p:nvGraphicFramePr>
        <p:xfrm>
          <a:off x="1524000" y="1397000"/>
          <a:ext cx="6096000" cy="3040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2267744" y="476672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Conflitto</a:t>
            </a: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dirty="0" smtClean="0"/>
              <a:t>luogo in cui le culture stemperano i loro aspetti di rigidità per scoprire la differenza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043608" y="4869160"/>
            <a:ext cx="66967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 smtClean="0"/>
              <a:t>Scoprire che lo stesso evento ha significati diversi a seconda dei codici a cui l’evento fa riferimento è un momento maieutico : è la scoperta della complessità e della ricchezza della realtà</a:t>
            </a:r>
            <a:endParaRPr lang="it-IT" sz="2400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http://www.astamotori.com/images/GuidaSi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48680"/>
            <a:ext cx="3295650" cy="3295650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3203848" y="980728"/>
            <a:ext cx="53285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it-IT" sz="2400" dirty="0" smtClean="0"/>
              <a:t>Quali informazioni </a:t>
            </a:r>
            <a:r>
              <a:rPr lang="it-IT" sz="2400" dirty="0" smtClean="0"/>
              <a:t>esprime il conflitto</a:t>
            </a:r>
            <a:r>
              <a:rPr lang="it-IT" sz="2400" dirty="0" smtClean="0"/>
              <a:t>?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it-IT" sz="2400" dirty="0" smtClean="0"/>
              <a:t>Quali </a:t>
            </a:r>
            <a:r>
              <a:rPr lang="it-IT" sz="2400" dirty="0" smtClean="0"/>
              <a:t>sono le notizie che riporta e che permettono di avere dei riscontri importanti per gli scopi che si propone?</a:t>
            </a:r>
            <a:endParaRPr lang="it-IT" sz="2400" dirty="0"/>
          </a:p>
        </p:txBody>
      </p:sp>
      <p:sp>
        <p:nvSpPr>
          <p:cNvPr id="5" name="Elaborazione predefinita 4"/>
          <p:cNvSpPr/>
          <p:nvPr/>
        </p:nvSpPr>
        <p:spPr>
          <a:xfrm>
            <a:off x="611560" y="3645024"/>
            <a:ext cx="8280920" cy="2808312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i="1" dirty="0" smtClean="0"/>
              <a:t>Leggere il conflitto:</a:t>
            </a:r>
          </a:p>
          <a:p>
            <a:pPr algn="ctr">
              <a:buFont typeface="Wingdings" pitchFamily="2" charset="2"/>
              <a:buChar char="Ø"/>
            </a:pPr>
            <a:r>
              <a:rPr lang="it-IT" sz="2800" dirty="0" smtClean="0"/>
              <a:t>Sospensione del giudizio</a:t>
            </a:r>
          </a:p>
          <a:p>
            <a:pPr algn="ctr">
              <a:buFont typeface="Wingdings" pitchFamily="2" charset="2"/>
              <a:buChar char="Ø"/>
            </a:pPr>
            <a:r>
              <a:rPr lang="it-IT" sz="2800" dirty="0" smtClean="0"/>
              <a:t>Distanza (</a:t>
            </a:r>
            <a:r>
              <a:rPr lang="it-IT" sz="2400" dirty="0" smtClean="0"/>
              <a:t>raffreddamento emotivo</a:t>
            </a:r>
            <a:r>
              <a:rPr lang="it-IT" sz="2800" dirty="0" smtClean="0"/>
              <a:t>)</a:t>
            </a:r>
          </a:p>
          <a:p>
            <a:pPr algn="ctr">
              <a:buFont typeface="Wingdings" pitchFamily="2" charset="2"/>
              <a:buChar char="Ø"/>
            </a:pPr>
            <a:r>
              <a:rPr lang="it-IT" sz="2800" dirty="0" smtClean="0"/>
              <a:t>Bidimensionalità         causalità</a:t>
            </a:r>
          </a:p>
          <a:p>
            <a:pPr algn="ctr">
              <a:buFont typeface="Wingdings" pitchFamily="2" charset="2"/>
              <a:buChar char="Ø"/>
            </a:pPr>
            <a:r>
              <a:rPr lang="it-IT" sz="2800" dirty="0" smtClean="0"/>
              <a:t>“come” non “perché”</a:t>
            </a:r>
          </a:p>
          <a:p>
            <a:pPr algn="ctr">
              <a:buFont typeface="Wingdings" pitchFamily="2" charset="2"/>
              <a:buChar char="Ø"/>
            </a:pPr>
            <a:r>
              <a:rPr lang="it-IT" sz="2800" dirty="0" smtClean="0"/>
              <a:t>Lettura dei bisogni</a:t>
            </a:r>
          </a:p>
          <a:p>
            <a:pPr algn="ctr">
              <a:buFont typeface="Wingdings" pitchFamily="2" charset="2"/>
              <a:buChar char="Ø"/>
            </a:pPr>
            <a:endParaRPr lang="it-IT" sz="2800" dirty="0"/>
          </a:p>
        </p:txBody>
      </p:sp>
      <p:sp>
        <p:nvSpPr>
          <p:cNvPr id="6" name="Diverso da 5"/>
          <p:cNvSpPr/>
          <p:nvPr/>
        </p:nvSpPr>
        <p:spPr>
          <a:xfrm>
            <a:off x="5220072" y="4797152"/>
            <a:ext cx="554360" cy="482352"/>
          </a:xfrm>
          <a:prstGeom prst="mathNotEqua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763688" y="332656"/>
            <a:ext cx="6912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2800" i="1" dirty="0" smtClean="0"/>
              <a:t>Leggere il </a:t>
            </a:r>
            <a:r>
              <a:rPr lang="it-IT" sz="2800" i="1" dirty="0" smtClean="0"/>
              <a:t>conflitto come fonte di informazione</a:t>
            </a:r>
            <a:endParaRPr lang="it-IT" sz="28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Leggere il conflitto</a:t>
            </a:r>
            <a:br>
              <a:rPr lang="it-IT" dirty="0" smtClean="0"/>
            </a:b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67544" y="1196752"/>
          <a:ext cx="82296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55653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Aree di esplorazione</a:t>
                      </a:r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domande</a:t>
                      </a:r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Il collocamento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i="1" dirty="0" smtClean="0"/>
                        <a:t>Il conflitto mi riguarda?</a:t>
                      </a:r>
                    </a:p>
                    <a:p>
                      <a:r>
                        <a:rPr lang="it-IT" i="1" dirty="0" smtClean="0"/>
                        <a:t>Riguarda</a:t>
                      </a:r>
                      <a:r>
                        <a:rPr lang="it-IT" i="1" baseline="0" dirty="0" smtClean="0"/>
                        <a:t> altri?</a:t>
                      </a:r>
                    </a:p>
                    <a:p>
                      <a:r>
                        <a:rPr lang="it-IT" i="1" baseline="0" dirty="0" smtClean="0"/>
                        <a:t>È palese o latente?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 bisogni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i="1" dirty="0" smtClean="0"/>
                        <a:t>C’è una richiesta di aiuto? È latente? È esplicita?</a:t>
                      </a:r>
                    </a:p>
                    <a:p>
                      <a:r>
                        <a:rPr lang="it-IT" i="1" dirty="0" smtClean="0"/>
                        <a:t>Il conflitto è un pretesto per manifestare bisogni più profondi?</a:t>
                      </a:r>
                      <a:endParaRPr lang="it-IT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Le emozioni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i="1" dirty="0" smtClean="0"/>
                        <a:t>Cosa</a:t>
                      </a:r>
                      <a:r>
                        <a:rPr lang="it-IT" i="1" baseline="0" dirty="0" smtClean="0"/>
                        <a:t> sto provando?</a:t>
                      </a:r>
                    </a:p>
                    <a:p>
                      <a:r>
                        <a:rPr lang="it-IT" i="1" baseline="0" dirty="0" smtClean="0"/>
                        <a:t>Cosa stanno provando gli altri?</a:t>
                      </a:r>
                    </a:p>
                    <a:p>
                      <a:r>
                        <a:rPr lang="it-IT" i="1" baseline="0" dirty="0" smtClean="0"/>
                        <a:t> è un’emozione che conosco?</a:t>
                      </a:r>
                    </a:p>
                    <a:p>
                      <a:r>
                        <a:rPr lang="it-IT" i="1" baseline="0" dirty="0" smtClean="0"/>
                        <a:t>Mi riconosco nelle emozioni altri?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 vantaggi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i="1" dirty="0" smtClean="0"/>
                        <a:t>Ci sono vantaggi espliciti a livello </a:t>
                      </a:r>
                      <a:r>
                        <a:rPr lang="it-IT" i="1" dirty="0" err="1" smtClean="0"/>
                        <a:t>intrapersonale</a:t>
                      </a:r>
                      <a:r>
                        <a:rPr lang="it-IT" i="1" dirty="0" smtClean="0"/>
                        <a:t> nel mantenere vivo il contatto?</a:t>
                      </a:r>
                    </a:p>
                    <a:p>
                      <a:r>
                        <a:rPr lang="it-IT" i="1" dirty="0" smtClean="0"/>
                        <a:t>Ci sono vantaggi impliciti?</a:t>
                      </a:r>
                      <a:endParaRPr lang="it-IT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runkz.files.wordpress.com/2008/06/diari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700808"/>
            <a:ext cx="4286250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asellaDiTesto 2"/>
          <p:cNvSpPr txBox="1"/>
          <p:nvPr/>
        </p:nvSpPr>
        <p:spPr>
          <a:xfrm>
            <a:off x="683568" y="692696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i="1" dirty="0" smtClean="0"/>
              <a:t>Strumento di autoformazione versus la cultura della tempestività</a:t>
            </a:r>
            <a:endParaRPr lang="it-IT" sz="2200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228184" y="2060848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Rielaborazione dell’esperienza nel soggetto adulto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3923928" y="4365104"/>
            <a:ext cx="1981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it-IT" dirty="0" smtClean="0">
                <a:solidFill>
                  <a:prstClr val="black"/>
                </a:solidFill>
              </a:rPr>
              <a:t>Perché la scrittura?</a:t>
            </a:r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115616" y="4797152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Recupero delle “dimensioni personali”</a:t>
            </a:r>
          </a:p>
          <a:p>
            <a:pPr algn="ctr"/>
            <a:r>
              <a:rPr lang="it-IT" dirty="0" smtClean="0"/>
              <a:t>Distanziamento</a:t>
            </a:r>
          </a:p>
          <a:p>
            <a:pPr algn="ctr"/>
            <a:r>
              <a:rPr lang="it-IT" dirty="0" smtClean="0"/>
              <a:t>Lettura dei ‘processi’</a:t>
            </a:r>
            <a:endParaRPr lang="it-IT" dirty="0"/>
          </a:p>
        </p:txBody>
      </p:sp>
      <p:sp>
        <p:nvSpPr>
          <p:cNvPr id="8" name="Ovale 7"/>
          <p:cNvSpPr/>
          <p:nvPr/>
        </p:nvSpPr>
        <p:spPr>
          <a:xfrm>
            <a:off x="1547664" y="5949280"/>
            <a:ext cx="6480720" cy="69269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Capacità di </a:t>
            </a:r>
            <a:r>
              <a:rPr lang="it-IT" sz="2400" i="1" dirty="0" smtClean="0"/>
              <a:t>so-stare</a:t>
            </a:r>
            <a:r>
              <a:rPr lang="it-IT" sz="2400" dirty="0" smtClean="0"/>
              <a:t> nel conflitto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270</Words>
  <Application>Microsoft Office PowerPoint</Application>
  <PresentationFormat>Presentazione su schermo (4:3)</PresentationFormat>
  <Paragraphs>49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I conflitti come risorsa nell’educazione interculturale</vt:lpstr>
      <vt:lpstr>Diapositiva 2</vt:lpstr>
      <vt:lpstr>Diapositiva 3</vt:lpstr>
      <vt:lpstr>Diapositiva 4</vt:lpstr>
      <vt:lpstr>Leggere il conflitto 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conflitti come risorsa nell’educazione interculturale</dc:title>
  <dc:creator>Livia Cadei</dc:creator>
  <cp:lastModifiedBy>Livia Cadei</cp:lastModifiedBy>
  <cp:revision>3</cp:revision>
  <dcterms:created xsi:type="dcterms:W3CDTF">2010-12-17T17:25:20Z</dcterms:created>
  <dcterms:modified xsi:type="dcterms:W3CDTF">2010-12-22T06:43:44Z</dcterms:modified>
</cp:coreProperties>
</file>