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343" r:id="rId2"/>
    <p:sldId id="287" r:id="rId3"/>
    <p:sldId id="357" r:id="rId4"/>
    <p:sldId id="383" r:id="rId5"/>
    <p:sldId id="384" r:id="rId6"/>
    <p:sldId id="363" r:id="rId7"/>
    <p:sldId id="362" r:id="rId8"/>
    <p:sldId id="364" r:id="rId9"/>
    <p:sldId id="365" r:id="rId10"/>
    <p:sldId id="366" r:id="rId11"/>
    <p:sldId id="392" r:id="rId12"/>
    <p:sldId id="368" r:id="rId13"/>
    <p:sldId id="370" r:id="rId14"/>
    <p:sldId id="372" r:id="rId15"/>
    <p:sldId id="382" r:id="rId16"/>
    <p:sldId id="387" r:id="rId17"/>
    <p:sldId id="388" r:id="rId18"/>
    <p:sldId id="402" r:id="rId19"/>
    <p:sldId id="403" r:id="rId20"/>
    <p:sldId id="404" r:id="rId21"/>
    <p:sldId id="389" r:id="rId22"/>
    <p:sldId id="390" r:id="rId23"/>
    <p:sldId id="400" r:id="rId24"/>
    <p:sldId id="401" r:id="rId25"/>
    <p:sldId id="396" r:id="rId26"/>
    <p:sldId id="380" r:id="rId27"/>
    <p:sldId id="385" r:id="rId28"/>
    <p:sldId id="397" r:id="rId29"/>
    <p:sldId id="398" r:id="rId30"/>
    <p:sldId id="399" r:id="rId31"/>
  </p:sldIdLst>
  <p:sldSz cx="9144000" cy="6858000" type="screen4x3"/>
  <p:notesSz cx="6788150" cy="99234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1428"/>
    <a:srgbClr val="50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0" autoAdjust="0"/>
    <p:restoredTop sz="98580" autoAdjust="0"/>
  </p:normalViewPr>
  <p:slideViewPr>
    <p:cSldViewPr>
      <p:cViewPr>
        <p:scale>
          <a:sx n="66" d="100"/>
          <a:sy n="66" d="100"/>
        </p:scale>
        <p:origin x="-1448" y="-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98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71" cy="496729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4294" y="0"/>
            <a:ext cx="2942271" cy="496729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r">
              <a:defRPr sz="1200"/>
            </a:lvl1pPr>
          </a:lstStyle>
          <a:p>
            <a:fld id="{F0F1C004-3250-491A-9458-23D87D0B8F8E}" type="datetimeFigureOut">
              <a:rPr lang="it-IT" smtClean="0"/>
              <a:pPr/>
              <a:t>17/05/13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5148"/>
            <a:ext cx="2942271" cy="496728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4294" y="9425148"/>
            <a:ext cx="2942271" cy="496728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r">
              <a:defRPr sz="1200"/>
            </a:lvl1pPr>
          </a:lstStyle>
          <a:p>
            <a:fld id="{64FD991A-B866-4D01-9C5B-0DC4C2AF4A91}" type="slidenum">
              <a:rPr lang="it-IT" smtClean="0"/>
              <a:pPr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38214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5048" y="0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2D23CDE-007A-44AF-AFD8-C04B33889BC9}" type="datetimeFigureOut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67" tIns="45683" rIns="91367" bIns="45683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8815" y="4713645"/>
            <a:ext cx="5430520" cy="4465558"/>
          </a:xfrm>
          <a:prstGeom prst="rect">
            <a:avLst/>
          </a:prstGeom>
        </p:spPr>
        <p:txBody>
          <a:bodyPr vert="horz" lIns="91367" tIns="45683" rIns="91367" bIns="45683" rtlCol="0"/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5567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5048" y="9425567"/>
            <a:ext cx="2941532" cy="496173"/>
          </a:xfrm>
          <a:prstGeom prst="rect">
            <a:avLst/>
          </a:prstGeom>
        </p:spPr>
        <p:txBody>
          <a:bodyPr vert="horz" lIns="91367" tIns="45683" rIns="91367" bIns="456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6E986F8-5E2E-407C-A56C-A4E973BE5C8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45249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E986F8-5E2E-407C-A56C-A4E973BE5C85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515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977C7D9-557B-4306-ACF2-89D9D6907CF8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F24C1E-E8EB-4F89-A245-30F6C518001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1E4C80-C6BD-454D-9B36-A1884C87E4E6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DC5EB5-9070-46C7-9499-329E69D7D0AB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Connettore 1 5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8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0E6BFF-83AE-4C56-8B5F-96551F475FF5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863F21A-1F0E-45DB-A1FD-F78BD4921E3E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Connettore 1 7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10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5D902E0-FDCF-48FC-9CD7-E7544CC7E75E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11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E934D16-1782-4A59-9B6F-E3BBF0305BB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4" name="Connettore 1 3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6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0AF1086-48D8-414E-B855-D5FFBEF7ABE4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7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9E57845-B955-44D7-9FCF-402784E60D9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3" name="Connettore 1 2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0DB25E-6FF6-4A4A-8A74-C88F7EE12C67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6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B87864-3E5F-4895-A04E-6CC7C9BF31B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Connettore 1 5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8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931B7D-9C5A-4728-8DB2-6F377B6A2E27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8E535FF-7ABD-48AA-9207-83DEAD1F6DB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" name="Connettore 1 5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8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C086B52-22F6-407E-AE05-855C1E37D1D5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36E745-0383-415A-B90F-886C50739A2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93481B-C0F1-4246-B9A4-04624096F22C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773B385-1A96-446A-9377-AA347510C8F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/>
          <p:nvPr userDrawn="1"/>
        </p:nvSpPr>
        <p:spPr>
          <a:xfrm>
            <a:off x="777875" y="0"/>
            <a:ext cx="7543800" cy="381000"/>
          </a:xfrm>
          <a:prstGeom prst="rect">
            <a:avLst/>
          </a:prstGeom>
          <a:solidFill>
            <a:srgbClr val="7F14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buFont typeface="Times New Roman" pitchFamily="-28" charset="0"/>
              <a:buNone/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5" name="Connettore 1 4"/>
          <p:cNvCxnSpPr/>
          <p:nvPr userDrawn="1"/>
        </p:nvCxnSpPr>
        <p:spPr>
          <a:xfrm>
            <a:off x="777875" y="6254750"/>
            <a:ext cx="7543800" cy="0"/>
          </a:xfrm>
          <a:prstGeom prst="line">
            <a:avLst/>
          </a:prstGeom>
          <a:ln>
            <a:solidFill>
              <a:srgbClr val="7F142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magine 10" descr="marchio 2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8088" y="6346825"/>
            <a:ext cx="806450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7C68680-5B7F-4711-A4BF-8129574B25FC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EB8913-418C-4DF5-A8DF-4EFB0E01BD1B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32D7D7F-CAE0-4488-84F0-73F969628940}" type="datetime1">
              <a:rPr lang="it-IT"/>
              <a:pPr>
                <a:defRPr/>
              </a:pPr>
              <a:t>17/05/13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AE04276-E8F9-4E82-ACA5-3B0AC375A1A9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Relationship Id="rId3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2.png"/><Relationship Id="rId3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Relationship Id="rId3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sellaDiTesto 4"/>
          <p:cNvSpPr txBox="1">
            <a:spLocks noChangeArrowheads="1"/>
          </p:cNvSpPr>
          <p:nvPr/>
        </p:nvSpPr>
        <p:spPr bwMode="auto">
          <a:xfrm>
            <a:off x="827088" y="1614488"/>
            <a:ext cx="740727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800" b="1" dirty="0" smtClean="0">
                <a:solidFill>
                  <a:srgbClr val="821428"/>
                </a:solidFill>
                <a:latin typeface="Calibri" pitchFamily="34" charset="0"/>
              </a:rPr>
              <a:t>RAPPORTO SULLA COMPETITIVITA’ </a:t>
            </a:r>
          </a:p>
          <a:p>
            <a:pPr algn="ctr"/>
            <a:r>
              <a:rPr lang="en-GB" sz="2800" b="1" dirty="0" smtClean="0">
                <a:solidFill>
                  <a:srgbClr val="821428"/>
                </a:solidFill>
                <a:latin typeface="Calibri" pitchFamily="34" charset="0"/>
              </a:rPr>
              <a:t>DEI SETTORI PRODUTTIVI</a:t>
            </a:r>
            <a:endParaRPr lang="en-GB" sz="2800" b="1" dirty="0">
              <a:solidFill>
                <a:srgbClr val="821428"/>
              </a:solidFill>
              <a:latin typeface="Calibri" pitchFamily="34" charset="0"/>
            </a:endParaRPr>
          </a:p>
          <a:p>
            <a:endParaRPr lang="en-GB" sz="2200" dirty="0">
              <a:solidFill>
                <a:srgbClr val="505150"/>
              </a:solidFill>
              <a:latin typeface="Calibri" pitchFamily="34" charset="0"/>
            </a:endParaRPr>
          </a:p>
          <a:p>
            <a:endParaRPr lang="en-GB" sz="2200" dirty="0" smtClean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2291" name="CasellaDiTesto 1"/>
          <p:cNvSpPr txBox="1">
            <a:spLocks noChangeArrowheads="1"/>
          </p:cNvSpPr>
          <p:nvPr/>
        </p:nvSpPr>
        <p:spPr bwMode="auto">
          <a:xfrm>
            <a:off x="1331913" y="765175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" name="Rettangolo 3"/>
          <p:cNvSpPr/>
          <p:nvPr/>
        </p:nvSpPr>
        <p:spPr>
          <a:xfrm>
            <a:off x="714348" y="5357826"/>
            <a:ext cx="209781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dirty="0" smtClean="0">
                <a:solidFill>
                  <a:srgbClr val="821428"/>
                </a:solidFill>
                <a:latin typeface="Calibri" pitchFamily="34" charset="0"/>
              </a:rPr>
              <a:t>Claudio </a:t>
            </a:r>
            <a:r>
              <a:rPr lang="en-GB" sz="1600" b="1" dirty="0" err="1" smtClean="0">
                <a:solidFill>
                  <a:srgbClr val="821428"/>
                </a:solidFill>
                <a:latin typeface="Calibri" pitchFamily="34" charset="0"/>
              </a:rPr>
              <a:t>Vicarelli</a:t>
            </a:r>
            <a:r>
              <a:rPr lang="en-GB" sz="1600" b="1" dirty="0" smtClean="0">
                <a:solidFill>
                  <a:srgbClr val="821428"/>
                </a:solidFill>
                <a:latin typeface="Calibri" pitchFamily="34" charset="0"/>
              </a:rPr>
              <a:t>, ISTAT</a:t>
            </a:r>
            <a:endParaRPr lang="it-IT" sz="1600" b="1" dirty="0">
              <a:solidFill>
                <a:srgbClr val="821428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71538" y="3500438"/>
            <a:ext cx="6755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i="1" dirty="0" err="1" smtClean="0">
                <a:solidFill>
                  <a:srgbClr val="505150"/>
                </a:solidFill>
                <a:latin typeface="Calibri" pitchFamily="34" charset="0"/>
              </a:rPr>
              <a:t>Internazionalizzazione</a:t>
            </a:r>
            <a:r>
              <a:rPr lang="en-GB" sz="2400" b="1" i="1" dirty="0" smtClean="0">
                <a:solidFill>
                  <a:srgbClr val="505150"/>
                </a:solidFill>
                <a:latin typeface="Calibri" pitchFamily="34" charset="0"/>
              </a:rPr>
              <a:t> </a:t>
            </a:r>
            <a:r>
              <a:rPr lang="en-GB" sz="2400" b="1" i="1" dirty="0" err="1" smtClean="0">
                <a:solidFill>
                  <a:srgbClr val="505150"/>
                </a:solidFill>
                <a:latin typeface="Calibri" pitchFamily="34" charset="0"/>
              </a:rPr>
              <a:t>delle</a:t>
            </a:r>
            <a:r>
              <a:rPr lang="en-GB" sz="2400" b="1" i="1" dirty="0" smtClean="0">
                <a:solidFill>
                  <a:srgbClr val="505150"/>
                </a:solidFill>
                <a:latin typeface="Calibri" pitchFamily="34" charset="0"/>
              </a:rPr>
              <a:t> </a:t>
            </a:r>
            <a:r>
              <a:rPr lang="en-GB" sz="2400" b="1" i="1" dirty="0" err="1" smtClean="0">
                <a:solidFill>
                  <a:srgbClr val="505150"/>
                </a:solidFill>
                <a:latin typeface="Calibri" pitchFamily="34" charset="0"/>
              </a:rPr>
              <a:t>imprese</a:t>
            </a:r>
            <a:r>
              <a:rPr lang="en-GB" sz="2400" b="1" i="1" dirty="0" smtClean="0">
                <a:solidFill>
                  <a:srgbClr val="505150"/>
                </a:solidFill>
                <a:latin typeface="Calibri" pitchFamily="34" charset="0"/>
              </a:rPr>
              <a:t> e performance</a:t>
            </a:r>
            <a:endParaRPr lang="it-IT" sz="2400" i="1" dirty="0"/>
          </a:p>
        </p:txBody>
      </p:sp>
      <p:sp>
        <p:nvSpPr>
          <p:cNvPr id="6" name="Rettangolo 5"/>
          <p:cNvSpPr/>
          <p:nvPr/>
        </p:nvSpPr>
        <p:spPr>
          <a:xfrm>
            <a:off x="785786" y="5929330"/>
            <a:ext cx="34865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 err="1" smtClean="0">
                <a:solidFill>
                  <a:srgbClr val="821428"/>
                </a:solidFill>
                <a:latin typeface="Calibri" pitchFamily="34" charset="0"/>
              </a:rPr>
              <a:t>Università</a:t>
            </a:r>
            <a:r>
              <a:rPr lang="en-GB" sz="1600" dirty="0" smtClean="0">
                <a:solidFill>
                  <a:srgbClr val="821428"/>
                </a:solidFill>
                <a:latin typeface="Calibri" pitchFamily="34" charset="0"/>
              </a:rPr>
              <a:t> di </a:t>
            </a:r>
            <a:r>
              <a:rPr lang="en-GB" sz="1600" dirty="0" err="1" smtClean="0">
                <a:solidFill>
                  <a:srgbClr val="821428"/>
                </a:solidFill>
                <a:latin typeface="Calibri" pitchFamily="34" charset="0"/>
              </a:rPr>
              <a:t>Macerata</a:t>
            </a:r>
            <a:r>
              <a:rPr lang="en-GB" sz="1600" dirty="0" smtClean="0">
                <a:solidFill>
                  <a:srgbClr val="821428"/>
                </a:solidFill>
                <a:latin typeface="Calibri" pitchFamily="34" charset="0"/>
              </a:rPr>
              <a:t>, 17 </a:t>
            </a:r>
            <a:r>
              <a:rPr lang="en-GB" sz="1600" dirty="0" err="1" smtClean="0">
                <a:solidFill>
                  <a:srgbClr val="821428"/>
                </a:solidFill>
                <a:latin typeface="Calibri" pitchFamily="34" charset="0"/>
              </a:rPr>
              <a:t>maggio</a:t>
            </a:r>
            <a:r>
              <a:rPr lang="en-GB" sz="1600" dirty="0" smtClean="0">
                <a:solidFill>
                  <a:srgbClr val="821428"/>
                </a:solidFill>
                <a:latin typeface="Calibri" pitchFamily="34" charset="0"/>
              </a:rPr>
              <a:t> 2013</a:t>
            </a:r>
            <a:endParaRPr lang="it-IT" sz="1600" dirty="0">
              <a:solidFill>
                <a:srgbClr val="821428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olo 1"/>
          <p:cNvSpPr txBox="1">
            <a:spLocks/>
          </p:cNvSpPr>
          <p:nvPr/>
        </p:nvSpPr>
        <p:spPr bwMode="auto">
          <a:xfrm>
            <a:off x="714348" y="357166"/>
            <a:ext cx="7561263" cy="543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ctr"/>
          <a:lstStyle/>
          <a:p>
            <a:pPr defTabSz="455613" eaLnBrk="0" hangingPunct="0"/>
            <a:r>
              <a:rPr lang="en-GB" sz="2000" b="1" dirty="0" err="1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Perché</a:t>
            </a:r>
            <a:r>
              <a:rPr lang="en-GB" sz="2000" b="1" dirty="0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un </a:t>
            </a:r>
            <a:r>
              <a:rPr lang="en-GB" sz="2000" b="1" dirty="0" err="1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rapporto</a:t>
            </a:r>
            <a:r>
              <a:rPr lang="en-GB" sz="2000" b="1" dirty="0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</a:t>
            </a:r>
            <a:r>
              <a:rPr lang="en-GB" sz="2000" b="1" dirty="0" err="1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sulla</a:t>
            </a:r>
            <a:r>
              <a:rPr lang="en-GB" sz="2000" b="1" dirty="0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</a:t>
            </a:r>
            <a:r>
              <a:rPr lang="en-GB" sz="2000" b="1" dirty="0" err="1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competitività</a:t>
            </a:r>
            <a:r>
              <a:rPr lang="en-GB" sz="2000" b="1" dirty="0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</a:t>
            </a:r>
            <a:r>
              <a:rPr lang="en-GB" sz="2000" b="1" dirty="0" err="1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dei</a:t>
            </a:r>
            <a:r>
              <a:rPr lang="en-GB" sz="2000" b="1" dirty="0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 </a:t>
            </a:r>
            <a:r>
              <a:rPr lang="en-GB" sz="2000" b="1" dirty="0" err="1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settori</a:t>
            </a:r>
            <a:r>
              <a:rPr lang="en-GB" sz="2000" b="1" dirty="0" smtClean="0">
                <a:solidFill>
                  <a:srgbClr val="821428"/>
                </a:solidFill>
                <a:latin typeface="Calibri" pitchFamily="34" charset="0"/>
                <a:ea typeface="ＭＳ Ｐゴシック"/>
                <a:cs typeface="Calibri" pitchFamily="34" charset="0"/>
              </a:rPr>
              <a:t>?</a:t>
            </a:r>
            <a:endParaRPr lang="en-GB" sz="2000" b="1" dirty="0">
              <a:solidFill>
                <a:srgbClr val="821428"/>
              </a:solidFill>
              <a:latin typeface="Calibri" pitchFamily="34" charset="0"/>
              <a:ea typeface="ＭＳ Ｐゴシック"/>
              <a:cs typeface="Calibri" pitchFamily="34" charset="0"/>
            </a:endParaRPr>
          </a:p>
        </p:txBody>
      </p:sp>
      <p:sp>
        <p:nvSpPr>
          <p:cNvPr id="13315" name="Rettangolo 4"/>
          <p:cNvSpPr>
            <a:spLocks noChangeArrowheads="1"/>
          </p:cNvSpPr>
          <p:nvPr/>
        </p:nvSpPr>
        <p:spPr bwMode="auto">
          <a:xfrm>
            <a:off x="285720" y="1000108"/>
            <a:ext cx="8578809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marL="455613" indent="-455613" defTabSz="455613" eaLnBrk="0" hangingPunct="0">
              <a:spcAft>
                <a:spcPts val="600"/>
              </a:spcAft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Offrire (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annualmente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) un 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quadro informativo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dettagliato e tempestivo sulla struttura, la performance e la dinamica del sistema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produttivo italiano.</a:t>
            </a:r>
          </a:p>
          <a:p>
            <a:pPr marL="455613" indent="-455613" defTabSz="455613" eaLnBrk="0" hangingPunct="0">
              <a:spcAft>
                <a:spcPts val="600"/>
              </a:spcAft>
              <a:buFont typeface="Wingdings" pitchFamily="2" charset="2"/>
              <a:buChar char="Ø"/>
            </a:pPr>
            <a:r>
              <a:rPr lang="it-IT" sz="2000" b="1" dirty="0" smtClean="0">
                <a:latin typeface="Calibri" pitchFamily="34" charset="0"/>
              </a:rPr>
              <a:t>Valorizzare </a:t>
            </a:r>
            <a:r>
              <a:rPr lang="it-IT" sz="2000" b="1" dirty="0">
                <a:latin typeface="Calibri" pitchFamily="34" charset="0"/>
              </a:rPr>
              <a:t>le informazioni</a:t>
            </a:r>
            <a:r>
              <a:rPr lang="it-IT" sz="2000" dirty="0">
                <a:latin typeface="Calibri" pitchFamily="34" charset="0"/>
              </a:rPr>
              <a:t> disponibili, integrandole con nuovi indicatori e con analisi su aspetti di rilievo per la valutazione della competitività delle imprese.</a:t>
            </a:r>
            <a:endParaRPr lang="it-IT" sz="2000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316" name="CasellaDiTesto 2"/>
          <p:cNvSpPr txBox="1">
            <a:spLocks noChangeArrowheads="1"/>
          </p:cNvSpPr>
          <p:nvPr/>
        </p:nvSpPr>
        <p:spPr bwMode="auto">
          <a:xfrm>
            <a:off x="1258888" y="0"/>
            <a:ext cx="6337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317" name="CasellaDiTesto 2"/>
          <p:cNvSpPr txBox="1">
            <a:spLocks noChangeArrowheads="1"/>
          </p:cNvSpPr>
          <p:nvPr/>
        </p:nvSpPr>
        <p:spPr bwMode="auto">
          <a:xfrm>
            <a:off x="285720" y="-1"/>
            <a:ext cx="8715436" cy="63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1700" b="1" dirty="0" smtClean="0">
                <a:solidFill>
                  <a:schemeClr val="bg1"/>
                </a:solidFill>
              </a:rPr>
              <a:t>PRIMO RAPPORTO SULLA COMPETIVITA’ DEI SETTORI PRODUTTIVI</a:t>
            </a:r>
            <a:endParaRPr lang="en-GB" sz="1700" b="1" dirty="0">
              <a:solidFill>
                <a:schemeClr val="bg1"/>
              </a:solidFill>
            </a:endParaRPr>
          </a:p>
          <a:p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49093" y="3573016"/>
            <a:ext cx="871543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5613" eaLnBrk="0" hangingPunct="0">
              <a:spcAft>
                <a:spcPts val="600"/>
              </a:spcAft>
              <a:buFontTx/>
              <a:buChar char="-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Raccoglie in un’unica pubblicazione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le informazioni statistiche settoriali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disponibili. </a:t>
            </a:r>
            <a:r>
              <a:rPr lang="it-IT" sz="2000" dirty="0">
                <a:latin typeface="Calibri" pitchFamily="34" charset="0"/>
              </a:rPr>
              <a:t>È </a:t>
            </a:r>
            <a:r>
              <a:rPr lang="it-IT" sz="2000" dirty="0" smtClean="0">
                <a:latin typeface="Calibri" pitchFamily="34" charset="0"/>
              </a:rPr>
              <a:t>oggi la </a:t>
            </a:r>
            <a:r>
              <a:rPr lang="it-IT" sz="2000" dirty="0">
                <a:latin typeface="Calibri" pitchFamily="34" charset="0"/>
              </a:rPr>
              <a:t>più ricca fonte d’informazione settoriale diffusa dall’Istat.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marL="285750" indent="-285750" defTabSz="455613" eaLnBrk="0" hangingPunct="0">
              <a:spcAft>
                <a:spcPts val="600"/>
              </a:spcAft>
              <a:buFontTx/>
              <a:buChar char="-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Contiene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nuova informazione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(es. indicatori </a:t>
            </a:r>
            <a:r>
              <a:rPr lang="it-IT" sz="2000" i="1" dirty="0" smtClean="0">
                <a:latin typeface="Calibri" pitchFamily="34" charset="0"/>
                <a:cs typeface="Calibri" pitchFamily="34" charset="0"/>
              </a:rPr>
              <a:t>ad hoc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, ISCO – Indicatore sintetico di competitività)</a:t>
            </a:r>
          </a:p>
          <a:p>
            <a:pPr marL="285750" indent="-285750" defTabSz="455613" eaLnBrk="0" hangingPunct="0">
              <a:spcAft>
                <a:spcPts val="600"/>
              </a:spcAft>
              <a:buFontTx/>
              <a:buChar char="-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Utilizza </a:t>
            </a:r>
            <a:r>
              <a:rPr lang="it-IT" sz="2000" b="1" dirty="0" err="1">
                <a:latin typeface="Calibri" pitchFamily="34" charset="0"/>
                <a:cs typeface="Calibri" pitchFamily="34" charset="0"/>
              </a:rPr>
              <a:t>dataset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 integrati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di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grande potenza informativa (in questa edizione: base dati sulle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forme di 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internazionalizzazione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 delle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imprese)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469199" y="2924944"/>
            <a:ext cx="76039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5613" eaLnBrk="0" hangingPunct="0"/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Nell’ambito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della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produzione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 ISTAT </a:t>
            </a:r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si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tratta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di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 un </a:t>
            </a:r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prodotto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innovativo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en-US" sz="2000" b="1" dirty="0">
              <a:solidFill>
                <a:srgbClr val="821428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2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928662" y="0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I TRE PILASTRI DEL RAPPORTO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3" name="Rettangolo 4"/>
          <p:cNvSpPr>
            <a:spLocks noChangeArrowheads="1"/>
          </p:cNvSpPr>
          <p:nvPr/>
        </p:nvSpPr>
        <p:spPr bwMode="auto">
          <a:xfrm>
            <a:off x="467811" y="476672"/>
            <a:ext cx="8352928" cy="1015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0" tIns="45715" rIns="91430" bIns="45715">
            <a:spAutoFit/>
          </a:bodyPr>
          <a:lstStyle/>
          <a:p>
            <a:pPr defTabSz="455613" eaLnBrk="0" hangingPunct="0">
              <a:spcAft>
                <a:spcPts val="600"/>
              </a:spcAft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1. </a:t>
            </a:r>
            <a:r>
              <a:rPr lang="en-US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ANALISI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di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un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argomento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di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rilevanza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e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attualità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per la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competitività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del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sistema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.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Nel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primo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numero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: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legami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>
                <a:latin typeface="Calibri" pitchFamily="34" charset="0"/>
                <a:cs typeface="Calibri" pitchFamily="34" charset="0"/>
              </a:rPr>
              <a:t>tra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  <a:cs typeface="Calibri" pitchFamily="34" charset="0"/>
              </a:rPr>
              <a:t>internazionalizzazione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e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performance 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tra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il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2007 e </a:t>
            </a:r>
            <a:r>
              <a:rPr lang="en-US" sz="2000" dirty="0" err="1" smtClean="0">
                <a:latin typeface="Calibri" pitchFamily="34" charset="0"/>
                <a:cs typeface="Calibri" pitchFamily="34" charset="0"/>
              </a:rPr>
              <a:t>il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2010.</a:t>
            </a:r>
            <a:endParaRPr lang="en-US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00034" y="4929198"/>
            <a:ext cx="8215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3. </a:t>
            </a:r>
            <a:r>
              <a:rPr lang="it-IT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DATABASE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: insieme di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70 indicatori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per ciascun settore, organizzati in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10 temi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con dettagli territoriali e dimensionali. </a:t>
            </a:r>
            <a:endParaRPr lang="en-US" sz="2000" dirty="0">
              <a:solidFill>
                <a:srgbClr val="7F142A"/>
              </a:solidFill>
              <a:latin typeface="Calibri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00034" y="1643050"/>
            <a:ext cx="8072494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2. </a:t>
            </a:r>
            <a:r>
              <a:rPr lang="it-IT" sz="2000" b="1" dirty="0" smtClean="0">
                <a:solidFill>
                  <a:srgbClr val="821428"/>
                </a:solidFill>
                <a:latin typeface="Calibri" pitchFamily="34" charset="0"/>
                <a:cs typeface="Calibri" pitchFamily="34" charset="0"/>
              </a:rPr>
              <a:t>SCHEDE SETTORIALI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,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che per ciascun settore contengono: </a:t>
            </a:r>
          </a:p>
          <a:p>
            <a:pPr lvl="1">
              <a:spcAft>
                <a:spcPts val="600"/>
              </a:spcAft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- circa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30 indicatori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chiave su struttura, comportamenti e performance dal 2008 all’anno più recente (2010 o 2011); </a:t>
            </a:r>
          </a:p>
          <a:p>
            <a:pPr lvl="1">
              <a:spcAft>
                <a:spcPts val="600"/>
              </a:spcAft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grafici di congiuntura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(produzione industriale, export, clima di fiducia, tensione creditizia, grado di utilizzo degli impianti, incidenza dell’export sul fatturato, ecc.);</a:t>
            </a:r>
          </a:p>
          <a:p>
            <a:pPr lvl="1">
              <a:spcAft>
                <a:spcPts val="600"/>
              </a:spcAft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-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Indicatore Sintetico di Competitività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ISCO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, calcolato per il 2008-2010 e per i soli settori della manifattura). Sintetizza quattro indicatori elementari (competitività, redditività, innovazione ed export).</a:t>
            </a:r>
          </a:p>
        </p:txBody>
      </p:sp>
    </p:spTree>
    <p:extLst>
      <p:ext uri="{BB962C8B-B14F-4D97-AF65-F5344CB8AC3E}">
        <p14:creationId xmlns:p14="http://schemas.microsoft.com/office/powerpoint/2010/main" val="1582965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3" y="476250"/>
            <a:ext cx="7686675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e 1"/>
          <p:cNvSpPr/>
          <p:nvPr/>
        </p:nvSpPr>
        <p:spPr>
          <a:xfrm>
            <a:off x="7380312" y="1000108"/>
            <a:ext cx="935037" cy="72072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>
              <a:solidFill>
                <a:srgbClr val="821428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296863" y="1398588"/>
            <a:ext cx="431800" cy="288925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2 6"/>
          <p:cNvCxnSpPr/>
          <p:nvPr/>
        </p:nvCxnSpPr>
        <p:spPr>
          <a:xfrm>
            <a:off x="357158" y="2857496"/>
            <a:ext cx="431800" cy="28733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533" name="CasellaDiTesto 5"/>
          <p:cNvSpPr txBox="1">
            <a:spLocks noChangeArrowheads="1"/>
          </p:cNvSpPr>
          <p:nvPr/>
        </p:nvSpPr>
        <p:spPr bwMode="auto">
          <a:xfrm>
            <a:off x="728663" y="0"/>
            <a:ext cx="7686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LE SCHEDE </a:t>
            </a:r>
            <a:r>
              <a:rPr lang="it-IT" b="1" dirty="0">
                <a:solidFill>
                  <a:schemeClr val="bg1"/>
                </a:solidFill>
              </a:rPr>
              <a:t>SETTORIALI (1)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296863" y="3716338"/>
            <a:ext cx="431800" cy="28733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2 8"/>
          <p:cNvCxnSpPr/>
          <p:nvPr/>
        </p:nvCxnSpPr>
        <p:spPr>
          <a:xfrm>
            <a:off x="298450" y="4868863"/>
            <a:ext cx="431800" cy="287337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>
            <a:cxnSpLocks noChangeShapeType="1"/>
          </p:cNvCxnSpPr>
          <p:nvPr/>
        </p:nvCxnSpPr>
        <p:spPr bwMode="auto">
          <a:xfrm>
            <a:off x="288925" y="6237288"/>
            <a:ext cx="431800" cy="287337"/>
          </a:xfrm>
          <a:prstGeom prst="straightConnector1">
            <a:avLst/>
          </a:prstGeom>
          <a:noFill/>
          <a:ln w="25400" algn="ctr">
            <a:solidFill>
              <a:srgbClr val="C0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</p:cxnSp>
      <p:sp>
        <p:nvSpPr>
          <p:cNvPr id="3" name="CasellaDiTesto 2"/>
          <p:cNvSpPr txBox="1"/>
          <p:nvPr/>
        </p:nvSpPr>
        <p:spPr>
          <a:xfrm>
            <a:off x="3779912" y="502134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>
                <a:latin typeface="Calibri" pitchFamily="34" charset="0"/>
                <a:cs typeface="Calibri" pitchFamily="34" charset="0"/>
              </a:rPr>
              <a:t>Industrie alimentari</a:t>
            </a:r>
            <a:endParaRPr lang="it-IT" sz="2400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65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3" y="476250"/>
            <a:ext cx="3743326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492125"/>
            <a:ext cx="37814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638" y="3368675"/>
            <a:ext cx="3943350" cy="286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225" y="3571875"/>
            <a:ext cx="2925763" cy="266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CasellaDiTesto 5"/>
          <p:cNvSpPr txBox="1">
            <a:spLocks noChangeArrowheads="1"/>
          </p:cNvSpPr>
          <p:nvPr/>
        </p:nvSpPr>
        <p:spPr bwMode="auto">
          <a:xfrm>
            <a:off x="428596" y="0"/>
            <a:ext cx="83169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LE SCHEDE </a:t>
            </a:r>
            <a:r>
              <a:rPr lang="it-IT" b="1" dirty="0">
                <a:solidFill>
                  <a:schemeClr val="bg1"/>
                </a:solidFill>
              </a:rPr>
              <a:t>SETTORIALI (2)</a:t>
            </a:r>
          </a:p>
        </p:txBody>
      </p:sp>
    </p:spTree>
    <p:extLst>
      <p:ext uri="{BB962C8B-B14F-4D97-AF65-F5344CB8AC3E}">
        <p14:creationId xmlns:p14="http://schemas.microsoft.com/office/powerpoint/2010/main" val="2764306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ttangolo 4"/>
          <p:cNvSpPr>
            <a:spLocks noChangeArrowheads="1"/>
          </p:cNvSpPr>
          <p:nvPr/>
        </p:nvSpPr>
        <p:spPr bwMode="auto">
          <a:xfrm>
            <a:off x="755650" y="428625"/>
            <a:ext cx="7777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pPr defTabSz="455613" eaLnBrk="0" hangingPunct="0">
              <a:buFont typeface="Wingdings" pitchFamily="2" charset="2"/>
              <a:buNone/>
            </a:pPr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060" name="CasellaDiTesto 2"/>
          <p:cNvSpPr txBox="1">
            <a:spLocks noChangeArrowheads="1"/>
          </p:cNvSpPr>
          <p:nvPr/>
        </p:nvSpPr>
        <p:spPr bwMode="auto">
          <a:xfrm>
            <a:off x="1258888" y="0"/>
            <a:ext cx="6337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>
              <a:solidFill>
                <a:prstClr val="white"/>
              </a:solidFill>
              <a:latin typeface="Calibri" pitchFamily="34" charset="0"/>
            </a:endParaRPr>
          </a:p>
        </p:txBody>
      </p:sp>
      <p:sp>
        <p:nvSpPr>
          <p:cNvPr id="45061" name="CasellaDiTesto 2"/>
          <p:cNvSpPr txBox="1">
            <a:spLocks noChangeArrowheads="1"/>
          </p:cNvSpPr>
          <p:nvPr/>
        </p:nvSpPr>
        <p:spPr bwMode="auto">
          <a:xfrm>
            <a:off x="395288" y="0"/>
            <a:ext cx="81375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 b="1" dirty="0" smtClean="0">
                <a:solidFill>
                  <a:prstClr val="white"/>
                </a:solidFill>
                <a:latin typeface="Calibri" pitchFamily="34" charset="0"/>
                <a:cs typeface="Calibri" pitchFamily="34" charset="0"/>
              </a:rPr>
              <a:t> LA BANCA DATI FIRM-LEVEL SULL’INTERNAZIONALIZZAZIONE</a:t>
            </a:r>
            <a:endParaRPr lang="it-IT" sz="2000" b="1" dirty="0">
              <a:solidFill>
                <a:prstClr val="white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5649" name="Group 59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186640"/>
              </p:ext>
            </p:extLst>
          </p:nvPr>
        </p:nvGraphicFramePr>
        <p:xfrm>
          <a:off x="2851143" y="2837281"/>
          <a:ext cx="1800225" cy="1737360"/>
        </p:xfrm>
        <a:graphic>
          <a:graphicData uri="http://schemas.openxmlformats.org/drawingml/2006/table">
            <a:tbl>
              <a:tblPr/>
              <a:tblGrid>
                <a:gridCol w="450850"/>
                <a:gridCol w="628650"/>
                <a:gridCol w="720725"/>
              </a:tblGrid>
              <a:tr h="22542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Cod. </a:t>
                      </a:r>
                      <a:r>
                        <a:rPr kumimoji="0" lang="it-IT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impr</a:t>
                      </a: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.</a:t>
                      </a:r>
                      <a:endParaRPr kumimoji="0" lang="it-IT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Industria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occupati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1138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00" name="Text Box 44"/>
          <p:cNvSpPr txBox="1">
            <a:spLocks noChangeArrowheads="1"/>
          </p:cNvSpPr>
          <p:nvPr/>
        </p:nvSpPr>
        <p:spPr bwMode="auto">
          <a:xfrm>
            <a:off x="2857488" y="2214554"/>
            <a:ext cx="179705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Registro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delle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imprese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(ASIA) </a:t>
            </a:r>
            <a:r>
              <a:rPr lang="it-IT" sz="1400" dirty="0" smtClean="0">
                <a:latin typeface="Calibri" pitchFamily="34" charset="0"/>
                <a:cs typeface="Calibri" pitchFamily="34" charset="0"/>
              </a:rPr>
              <a:t> </a:t>
            </a:r>
            <a:endParaRPr lang="it-IT" sz="1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5654" name="Group 5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4941137"/>
              </p:ext>
            </p:extLst>
          </p:nvPr>
        </p:nvGraphicFramePr>
        <p:xfrm>
          <a:off x="5837936" y="1163641"/>
          <a:ext cx="2214577" cy="1737360"/>
        </p:xfrm>
        <a:graphic>
          <a:graphicData uri="http://schemas.openxmlformats.org/drawingml/2006/table">
            <a:tbl>
              <a:tblPr/>
              <a:tblGrid>
                <a:gridCol w="428627"/>
                <a:gridCol w="642942"/>
                <a:gridCol w="500066"/>
                <a:gridCol w="642942"/>
              </a:tblGrid>
              <a:tr h="362750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Cod. </a:t>
                      </a:r>
                      <a:r>
                        <a:rPr kumimoji="0" lang="it-IT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impr</a:t>
                      </a:r>
                      <a:endParaRPr kumimoji="0" lang="it-IT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Valore aggiunto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salari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fatturato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719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719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719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719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719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6719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19" name="Text Box 63"/>
          <p:cNvSpPr txBox="1">
            <a:spLocks noChangeArrowheads="1"/>
          </p:cNvSpPr>
          <p:nvPr/>
        </p:nvSpPr>
        <p:spPr bwMode="auto">
          <a:xfrm>
            <a:off x="6072198" y="500042"/>
            <a:ext cx="165618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err="1">
                <a:latin typeface="Calibri" pitchFamily="34" charset="0"/>
                <a:cs typeface="Calibri" pitchFamily="34" charset="0"/>
              </a:rPr>
              <a:t>D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ati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di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bilancio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e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struttura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(SBS)</a:t>
            </a:r>
            <a:endParaRPr lang="it-IT" sz="14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5651" name="Group 5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2971151"/>
              </p:ext>
            </p:extLst>
          </p:nvPr>
        </p:nvGraphicFramePr>
        <p:xfrm>
          <a:off x="107950" y="982663"/>
          <a:ext cx="2376488" cy="1737360"/>
        </p:xfrm>
        <a:graphic>
          <a:graphicData uri="http://schemas.openxmlformats.org/drawingml/2006/table">
            <a:tbl>
              <a:tblPr/>
              <a:tblGrid>
                <a:gridCol w="503610"/>
                <a:gridCol w="576064"/>
                <a:gridCol w="576089"/>
                <a:gridCol w="720725"/>
              </a:tblGrid>
              <a:tr h="22542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valori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prodotti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paesi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Codice operatore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139" name="Text Box 83"/>
          <p:cNvSpPr txBox="1">
            <a:spLocks noChangeArrowheads="1"/>
          </p:cNvSpPr>
          <p:nvPr/>
        </p:nvSpPr>
        <p:spPr bwMode="auto">
          <a:xfrm>
            <a:off x="179288" y="561975"/>
            <a:ext cx="23764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Dati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di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commercio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COEweb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)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5650" name="Group 5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132317"/>
              </p:ext>
            </p:extLst>
          </p:nvPr>
        </p:nvGraphicFramePr>
        <p:xfrm>
          <a:off x="2555876" y="981075"/>
          <a:ext cx="2516190" cy="1097280"/>
        </p:xfrm>
        <a:graphic>
          <a:graphicData uri="http://schemas.openxmlformats.org/drawingml/2006/table">
            <a:tbl>
              <a:tblPr/>
              <a:tblGrid>
                <a:gridCol w="503956"/>
                <a:gridCol w="792088"/>
                <a:gridCol w="720080"/>
                <a:gridCol w="500066"/>
              </a:tblGrid>
              <a:tr h="500063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valori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Numero di prodotti/ valori per </a:t>
                      </a: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MIGS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Numero di paesi, valori per </a:t>
                      </a: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area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Cod. </a:t>
                      </a:r>
                      <a:r>
                        <a:rPr kumimoji="0" lang="it-IT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impr</a:t>
                      </a:r>
                      <a:endParaRPr kumimoji="0" lang="it-IT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27013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386" name="Text Box 330"/>
          <p:cNvSpPr txBox="1">
            <a:spLocks noChangeArrowheads="1"/>
          </p:cNvSpPr>
          <p:nvPr/>
        </p:nvSpPr>
        <p:spPr bwMode="auto">
          <a:xfrm>
            <a:off x="2786050" y="500042"/>
            <a:ext cx="23764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Dati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di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commercio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riclassificati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per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impresa</a:t>
            </a:r>
            <a:endParaRPr lang="it-IT" sz="2000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5653" name="Group 5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3179233"/>
              </p:ext>
            </p:extLst>
          </p:nvPr>
        </p:nvGraphicFramePr>
        <p:xfrm>
          <a:off x="142844" y="3643314"/>
          <a:ext cx="2303462" cy="1764792"/>
        </p:xfrm>
        <a:graphic>
          <a:graphicData uri="http://schemas.openxmlformats.org/drawingml/2006/table">
            <a:tbl>
              <a:tblPr/>
              <a:tblGrid>
                <a:gridCol w="647700"/>
                <a:gridCol w="647700"/>
                <a:gridCol w="547687"/>
                <a:gridCol w="460375"/>
              </a:tblGrid>
              <a:tr h="22542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Outward</a:t>
                      </a: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Data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Outward</a:t>
                      </a: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it-IT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Flag</a:t>
                      </a:r>
                      <a:endParaRPr kumimoji="0" lang="it-IT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Inward</a:t>
                      </a:r>
                      <a:r>
                        <a:rPr kumimoji="0" lang="it-IT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  <a:r>
                        <a:rPr kumimoji="0" lang="it-IT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Flag</a:t>
                      </a:r>
                      <a:endParaRPr kumimoji="0" lang="it-IT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Cod. </a:t>
                      </a:r>
                      <a:r>
                        <a:rPr kumimoji="0" lang="it-IT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impr</a:t>
                      </a:r>
                      <a:endParaRPr kumimoji="0" lang="it-IT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it-IT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it-IT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5648" name="Text Box 592"/>
          <p:cNvSpPr txBox="1">
            <a:spLocks noChangeArrowheads="1"/>
          </p:cNvSpPr>
          <p:nvPr/>
        </p:nvSpPr>
        <p:spPr bwMode="auto">
          <a:xfrm>
            <a:off x="142844" y="3071810"/>
            <a:ext cx="23764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Dati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FATS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riclassificati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per 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gruppi</a:t>
            </a:r>
            <a:r>
              <a:rPr lang="en-GB" sz="1400" dirty="0" smtClean="0">
                <a:latin typeface="Calibri" pitchFamily="34" charset="0"/>
                <a:cs typeface="Calibri" pitchFamily="34" charset="0"/>
              </a:rPr>
              <a:t> di </a:t>
            </a:r>
            <a:r>
              <a:rPr lang="en-GB" sz="1400" dirty="0" err="1" smtClean="0">
                <a:latin typeface="Calibri" pitchFamily="34" charset="0"/>
                <a:cs typeface="Calibri" pitchFamily="34" charset="0"/>
              </a:rPr>
              <a:t>impresa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655" name="Line 599"/>
          <p:cNvSpPr>
            <a:spLocks noChangeShapeType="1"/>
          </p:cNvSpPr>
          <p:nvPr/>
        </p:nvSpPr>
        <p:spPr bwMode="auto">
          <a:xfrm flipV="1">
            <a:off x="3214678" y="1785924"/>
            <a:ext cx="1500197" cy="150019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656" name="Line 600"/>
          <p:cNvSpPr>
            <a:spLocks noChangeShapeType="1"/>
          </p:cNvSpPr>
          <p:nvPr/>
        </p:nvSpPr>
        <p:spPr bwMode="auto">
          <a:xfrm flipH="1">
            <a:off x="2357422" y="3357562"/>
            <a:ext cx="571504" cy="71438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658" name="Line 602"/>
          <p:cNvSpPr>
            <a:spLocks noChangeShapeType="1"/>
          </p:cNvSpPr>
          <p:nvPr/>
        </p:nvSpPr>
        <p:spPr bwMode="auto">
          <a:xfrm flipH="1" flipV="1">
            <a:off x="2285983" y="1500173"/>
            <a:ext cx="2428891" cy="21431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659" name="Line 603"/>
          <p:cNvSpPr>
            <a:spLocks noChangeShapeType="1"/>
          </p:cNvSpPr>
          <p:nvPr/>
        </p:nvSpPr>
        <p:spPr bwMode="auto">
          <a:xfrm flipH="1" flipV="1">
            <a:off x="2285984" y="1700209"/>
            <a:ext cx="2428892" cy="45719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660" name="Line 604"/>
          <p:cNvSpPr>
            <a:spLocks noChangeShapeType="1"/>
          </p:cNvSpPr>
          <p:nvPr/>
        </p:nvSpPr>
        <p:spPr bwMode="auto">
          <a:xfrm flipH="1" flipV="1">
            <a:off x="2285984" y="1928802"/>
            <a:ext cx="2574048" cy="600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661" name="Line 605"/>
          <p:cNvSpPr>
            <a:spLocks noChangeShapeType="1"/>
          </p:cNvSpPr>
          <p:nvPr/>
        </p:nvSpPr>
        <p:spPr bwMode="auto">
          <a:xfrm flipV="1">
            <a:off x="3214678" y="1714488"/>
            <a:ext cx="2714644" cy="1643074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663" name="Text Box 607"/>
          <p:cNvSpPr txBox="1">
            <a:spLocks noChangeArrowheads="1"/>
          </p:cNvSpPr>
          <p:nvPr/>
        </p:nvSpPr>
        <p:spPr bwMode="auto">
          <a:xfrm>
            <a:off x="4786314" y="3500438"/>
            <a:ext cx="4357686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2000" dirty="0">
                <a:latin typeface="Calibri" pitchFamily="34" charset="0"/>
                <a:cs typeface="Calibri" pitchFamily="34" charset="0"/>
              </a:rPr>
              <a:t>Solo </a:t>
            </a:r>
            <a:r>
              <a:rPr lang="en-GB" sz="2000" dirty="0" err="1">
                <a:latin typeface="Calibri" pitchFamily="34" charset="0"/>
                <a:cs typeface="Calibri" pitchFamily="34" charset="0"/>
              </a:rPr>
              <a:t>imprese</a:t>
            </a:r>
            <a:r>
              <a:rPr lang="en-GB" sz="2000" dirty="0">
                <a:latin typeface="Calibri" pitchFamily="34" charset="0"/>
                <a:cs typeface="Calibri" pitchFamily="34" charset="0"/>
              </a:rPr>
              <a:t> “</a:t>
            </a:r>
            <a:r>
              <a:rPr lang="en-GB" sz="2000" b="1" dirty="0" err="1">
                <a:latin typeface="Calibri" pitchFamily="34" charset="0"/>
                <a:cs typeface="Calibri" pitchFamily="34" charset="0"/>
              </a:rPr>
              <a:t>internazionalizzate</a:t>
            </a:r>
            <a:r>
              <a:rPr lang="en-GB" sz="2000" dirty="0">
                <a:latin typeface="Calibri" pitchFamily="34" charset="0"/>
                <a:cs typeface="Calibri" pitchFamily="34" charset="0"/>
              </a:rPr>
              <a:t>”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oltre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90.000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imprese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per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ciascuno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dei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due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anni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(2007 e 2010);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4,4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milioni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di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addetti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2010 (in Italia)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293Mld €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di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export 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2010 (85% del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totale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457200" indent="-457200">
              <a:spcBef>
                <a:spcPct val="50000"/>
              </a:spcBef>
              <a:buFont typeface="Wingdings" pitchFamily="2" charset="2"/>
              <a:buChar char="Ø"/>
            </a:pPr>
            <a:endParaRPr lang="en-GB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14749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5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5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5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5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5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5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00" grpId="0"/>
      <p:bldP spid="45119" grpId="0"/>
      <p:bldP spid="45139" grpId="0"/>
      <p:bldP spid="45386" grpId="0"/>
      <p:bldP spid="45648" grpId="0"/>
      <p:bldP spid="45655" grpId="0" animBg="1"/>
      <p:bldP spid="45656" grpId="0" animBg="1"/>
      <p:bldP spid="45658" grpId="0" animBg="1"/>
      <p:bldP spid="45659" grpId="0" animBg="1"/>
      <p:bldP spid="45660" grpId="0" animBg="1"/>
      <p:bldP spid="45661" grpId="0" animBg="1"/>
      <p:bldP spid="456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27584" y="620688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5613" eaLnBrk="0" hangingPunct="0"/>
            <a:endParaRPr lang="en-US" sz="2000" dirty="0">
              <a:solidFill>
                <a:srgbClr val="7F142A"/>
              </a:solidFill>
              <a:latin typeface="Calibri" pitchFamily="34" charset="0"/>
              <a:cs typeface="Calibri" pitchFamily="34" charset="0"/>
            </a:endParaRPr>
          </a:p>
          <a:p>
            <a:pPr defTabSz="455613" eaLnBrk="0" hangingPunct="0"/>
            <a:endParaRPr lang="it-IT" sz="2000" dirty="0">
              <a:solidFill>
                <a:srgbClr val="7F142A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642910" y="0"/>
            <a:ext cx="77768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</a:rPr>
              <a:t>LE FORME DI INTERNAZIONALIZZAZIONE</a:t>
            </a:r>
            <a:endParaRPr lang="it-IT" b="1" dirty="0"/>
          </a:p>
        </p:txBody>
      </p:sp>
      <p:sp>
        <p:nvSpPr>
          <p:cNvPr id="5" name="Rettangolo 4"/>
          <p:cNvSpPr/>
          <p:nvPr/>
        </p:nvSpPr>
        <p:spPr>
          <a:xfrm>
            <a:off x="285720" y="642918"/>
            <a:ext cx="86067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Una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tassonomia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a partire dalla letteratura esistente (es. EFIGE Report 2012…), in ordine decrescente di complessità/efficienza:</a:t>
            </a:r>
          </a:p>
        </p:txBody>
      </p:sp>
      <p:sp>
        <p:nvSpPr>
          <p:cNvPr id="7" name="Parentesi graffa chiusa 6"/>
          <p:cNvSpPr/>
          <p:nvPr/>
        </p:nvSpPr>
        <p:spPr>
          <a:xfrm>
            <a:off x="6429388" y="1706201"/>
            <a:ext cx="142876" cy="642942"/>
          </a:xfrm>
          <a:prstGeom prst="rightBrace">
            <a:avLst>
              <a:gd name="adj1" fmla="val 61666"/>
              <a:gd name="adj2" fmla="val 5118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2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6663501" y="1681522"/>
            <a:ext cx="249164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dirty="0" smtClean="0">
                <a:latin typeface="Calibri" pitchFamily="34" charset="0"/>
                <a:cs typeface="Calibri" pitchFamily="34" charset="0"/>
              </a:rPr>
              <a:t>Internazionalizzazione</a:t>
            </a:r>
          </a:p>
          <a:p>
            <a:pPr algn="ctr"/>
            <a:r>
              <a:rPr lang="it-IT" sz="2000" dirty="0" smtClean="0">
                <a:latin typeface="Calibri" pitchFamily="34" charset="0"/>
                <a:cs typeface="Calibri" pitchFamily="34" charset="0"/>
              </a:rPr>
              <a:t>produttiva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Parentesi graffa chiusa 8"/>
          <p:cNvSpPr/>
          <p:nvPr/>
        </p:nvSpPr>
        <p:spPr>
          <a:xfrm>
            <a:off x="6429388" y="2500306"/>
            <a:ext cx="214314" cy="1857388"/>
          </a:xfrm>
          <a:prstGeom prst="rightBrace">
            <a:avLst>
              <a:gd name="adj1" fmla="val 61666"/>
              <a:gd name="adj2" fmla="val 51185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20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665003" y="3075057"/>
            <a:ext cx="250029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Calibri" pitchFamily="34" charset="0"/>
                <a:cs typeface="Calibri" pitchFamily="34" charset="0"/>
              </a:rPr>
              <a:t>Internazionalizzazione</a:t>
            </a:r>
          </a:p>
          <a:p>
            <a:pPr algn="ctr"/>
            <a:r>
              <a:rPr lang="it-IT" sz="2000" dirty="0" smtClean="0">
                <a:latin typeface="Calibri" pitchFamily="34" charset="0"/>
                <a:cs typeface="Calibri" pitchFamily="34" charset="0"/>
              </a:rPr>
              <a:t>commerciale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357158" y="4786322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455613" eaLnBrk="0" hangingPunct="0"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Ogni impresa è inclusa in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una sola classe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; se presenta caratteri di classi diverse, prevale la </a:t>
            </a:r>
            <a:r>
              <a:rPr lang="it-IT" sz="2000" i="1" dirty="0" smtClean="0">
                <a:latin typeface="Calibri" pitchFamily="34" charset="0"/>
                <a:cs typeface="Calibri" pitchFamily="34" charset="0"/>
              </a:rPr>
              <a:t>classe più complessa</a:t>
            </a:r>
            <a:endParaRPr lang="it-IT" sz="200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142844" y="2429430"/>
            <a:ext cx="63579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defTabSz="455613" eaLnBrk="0" hangingPunct="0">
              <a:spcAft>
                <a:spcPts val="600"/>
              </a:spcAft>
              <a:buFont typeface="+mj-lt"/>
              <a:buAutoNum type="arabicPeriod" startAt="3"/>
            </a:pP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Global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esportano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in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almeno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5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aree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extra-UE)</a:t>
            </a:r>
          </a:p>
          <a:p>
            <a:pPr marL="914400" lvl="1" indent="-457200" defTabSz="455613" eaLnBrk="0" hangingPunct="0">
              <a:spcAft>
                <a:spcPts val="600"/>
              </a:spcAft>
              <a:buFont typeface="+mj-lt"/>
              <a:buAutoNum type="arabicPeriod" startAt="3"/>
            </a:pP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Esportatori-importatori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(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esportano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e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importano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914400" lvl="1" indent="-457200" defTabSz="455613" eaLnBrk="0" hangingPunct="0">
              <a:spcAft>
                <a:spcPts val="600"/>
              </a:spcAft>
              <a:buFont typeface="+mj-lt"/>
              <a:buAutoNum type="arabicPeriod" startAt="3"/>
            </a:pP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Importatori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di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beni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intermedi</a:t>
            </a:r>
            <a:endParaRPr lang="en-GB" sz="2000" b="1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 defTabSz="455613" eaLnBrk="0" hangingPunct="0">
              <a:spcAft>
                <a:spcPts val="600"/>
              </a:spcAft>
              <a:buFont typeface="+mj-lt"/>
              <a:buAutoNum type="arabicPeriod" startAt="3"/>
            </a:pP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Importatori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di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altri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beni</a:t>
            </a: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 e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servizi</a:t>
            </a:r>
            <a:endParaRPr lang="en-GB" sz="2000" b="1" dirty="0" smtClean="0">
              <a:latin typeface="Calibri" pitchFamily="34" charset="0"/>
              <a:cs typeface="Calibri" pitchFamily="34" charset="0"/>
            </a:endParaRPr>
          </a:p>
          <a:p>
            <a:pPr marL="914400" lvl="1" indent="-457200" defTabSz="455613" eaLnBrk="0" hangingPunct="0">
              <a:spcAft>
                <a:spcPts val="600"/>
              </a:spcAft>
              <a:buFont typeface="+mj-lt"/>
              <a:buAutoNum type="arabicPeriod" startAt="3"/>
            </a:pPr>
            <a:r>
              <a:rPr lang="en-GB" sz="2000" b="1" dirty="0" smtClean="0">
                <a:latin typeface="Calibri" pitchFamily="34" charset="0"/>
                <a:cs typeface="Calibri" pitchFamily="34" charset="0"/>
              </a:rPr>
              <a:t>Solo </a:t>
            </a:r>
            <a:r>
              <a:rPr lang="en-GB" sz="2000" b="1" dirty="0" err="1" smtClean="0">
                <a:latin typeface="Calibri" pitchFamily="34" charset="0"/>
                <a:cs typeface="Calibri" pitchFamily="34" charset="0"/>
              </a:rPr>
              <a:t>esportatori</a:t>
            </a:r>
            <a:endParaRPr lang="it-IT" sz="20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142844" y="1643050"/>
            <a:ext cx="61573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 defTabSz="455613" eaLnBrk="0" hangingPunct="0">
              <a:spcAft>
                <a:spcPts val="600"/>
              </a:spcAft>
              <a:buFont typeface="+mj-lt"/>
              <a:buAutoNum type="arabicPeriod"/>
            </a:pPr>
            <a:r>
              <a:rPr lang="en-GB" sz="2000" b="1" dirty="0" err="1">
                <a:latin typeface="Calibri" pitchFamily="34" charset="0"/>
                <a:cs typeface="Calibri" pitchFamily="34" charset="0"/>
              </a:rPr>
              <a:t>Controllo</a:t>
            </a:r>
            <a:r>
              <a:rPr lang="en-GB" sz="2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b="1" dirty="0" err="1">
                <a:latin typeface="Calibri" pitchFamily="34" charset="0"/>
                <a:cs typeface="Calibri" pitchFamily="34" charset="0"/>
              </a:rPr>
              <a:t>estero</a:t>
            </a:r>
            <a:r>
              <a:rPr lang="en-GB" sz="2000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imprese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a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controllo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estero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marL="914400" lvl="1" indent="-457200" defTabSz="455613" eaLnBrk="0" hangingPunct="0">
              <a:spcAft>
                <a:spcPts val="600"/>
              </a:spcAft>
              <a:buFont typeface="+mj-lt"/>
              <a:buAutoNum type="arabicPeriod"/>
            </a:pPr>
            <a:r>
              <a:rPr lang="en-GB" sz="2000" b="1" dirty="0">
                <a:latin typeface="Calibri" pitchFamily="34" charset="0"/>
                <a:cs typeface="Calibri" pitchFamily="34" charset="0"/>
              </a:rPr>
              <a:t>MNE 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GB" sz="2000" dirty="0" err="1">
                <a:latin typeface="Calibri" pitchFamily="34" charset="0"/>
                <a:cs typeface="Calibri" pitchFamily="34" charset="0"/>
              </a:rPr>
              <a:t>m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ultinazionali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GB" sz="2000" dirty="0" err="1" smtClean="0">
                <a:latin typeface="Calibri" pitchFamily="34" charset="0"/>
                <a:cs typeface="Calibri" pitchFamily="34" charset="0"/>
              </a:rPr>
              <a:t>italiane</a:t>
            </a:r>
            <a:r>
              <a:rPr lang="en-GB" sz="2000" dirty="0" smtClean="0">
                <a:latin typeface="Calibri" pitchFamily="34" charset="0"/>
                <a:cs typeface="Calibri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79094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 animBg="1"/>
      <p:bldP spid="10" grpId="0"/>
      <p:bldP spid="11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500042"/>
            <a:ext cx="8712968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8654" y="2073865"/>
            <a:ext cx="682625" cy="89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5157" y="2076686"/>
            <a:ext cx="682625" cy="96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9178" y="2865939"/>
            <a:ext cx="682625" cy="31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ttangolo 2"/>
          <p:cNvSpPr/>
          <p:nvPr/>
        </p:nvSpPr>
        <p:spPr>
          <a:xfrm>
            <a:off x="642910" y="0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CARATTERI DELL’INTERNAZIONALIZZAZIONE (2010) - 1</a:t>
            </a:r>
            <a:endParaRPr lang="it-IT" b="1" dirty="0"/>
          </a:p>
        </p:txBody>
      </p:sp>
      <p:sp>
        <p:nvSpPr>
          <p:cNvPr id="9" name="Rettangolo 8"/>
          <p:cNvSpPr/>
          <p:nvPr/>
        </p:nvSpPr>
        <p:spPr>
          <a:xfrm>
            <a:off x="214282" y="4786322"/>
            <a:ext cx="8572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 Prevalgono forme di internazionalizzazione di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media o bassa complessità</a:t>
            </a:r>
          </a:p>
        </p:txBody>
      </p:sp>
      <p:sp>
        <p:nvSpPr>
          <p:cNvPr id="10" name="Rettangolo 9"/>
          <p:cNvSpPr/>
          <p:nvPr/>
        </p:nvSpPr>
        <p:spPr>
          <a:xfrm>
            <a:off x="242850" y="5186432"/>
            <a:ext cx="84068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 Le imprese con forme di internazionalizzazione più complesse sono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mediamente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più grandi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e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più produttive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.</a:t>
            </a:r>
            <a:endParaRPr lang="it-IT" sz="2000" b="1" dirty="0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9243" y="3571876"/>
            <a:ext cx="682625" cy="314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CasellaDiTesto 1"/>
          <p:cNvSpPr txBox="1"/>
          <p:nvPr/>
        </p:nvSpPr>
        <p:spPr>
          <a:xfrm>
            <a:off x="4355976" y="1556792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EURO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91839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571480"/>
            <a:ext cx="7572375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8069" y="2214554"/>
            <a:ext cx="682625" cy="503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97116" y="2191830"/>
            <a:ext cx="589528" cy="30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9" y="2214554"/>
            <a:ext cx="571503" cy="324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ttangolo 6"/>
          <p:cNvSpPr/>
          <p:nvPr/>
        </p:nvSpPr>
        <p:spPr>
          <a:xfrm>
            <a:off x="1043608" y="0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CARATTERI DELL’INTERNAZIONALIZZAZIONE (2010) - 2</a:t>
            </a:r>
            <a:endParaRPr lang="it-IT" b="1" dirty="0"/>
          </a:p>
        </p:txBody>
      </p:sp>
      <p:sp>
        <p:nvSpPr>
          <p:cNvPr id="8" name="Rettangolo 7"/>
          <p:cNvSpPr/>
          <p:nvPr/>
        </p:nvSpPr>
        <p:spPr>
          <a:xfrm>
            <a:off x="785786" y="4286256"/>
            <a:ext cx="73581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 le multinazionali italiane (MNE) diversificano di più in termini di numero medio di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prodotti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esportati e di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settori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nei quali si esporta</a:t>
            </a:r>
          </a:p>
          <a:p>
            <a:r>
              <a:rPr lang="it-IT" sz="2000" dirty="0" smtClean="0">
                <a:latin typeface="Calibri" pitchFamily="34" charset="0"/>
                <a:cs typeface="Calibri" pitchFamily="34" charset="0"/>
              </a:rPr>
              <a:t> </a:t>
            </a:r>
          </a:p>
        </p:txBody>
      </p:sp>
      <p:sp>
        <p:nvSpPr>
          <p:cNvPr id="9" name="Rettangolo 8"/>
          <p:cNvSpPr/>
          <p:nvPr/>
        </p:nvSpPr>
        <p:spPr>
          <a:xfrm>
            <a:off x="785786" y="5286388"/>
            <a:ext cx="7429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 Le imprese “global” mostrano un più elevato numero medio di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mercati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esteri di destinazione</a:t>
            </a:r>
          </a:p>
        </p:txBody>
      </p:sp>
    </p:spTree>
    <p:extLst>
      <p:ext uri="{BB962C8B-B14F-4D97-AF65-F5344CB8AC3E}">
        <p14:creationId xmlns:p14="http://schemas.microsoft.com/office/powerpoint/2010/main" val="1134709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476673"/>
            <a:ext cx="8154899" cy="4881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62823" y="1500174"/>
            <a:ext cx="680813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3714752"/>
            <a:ext cx="354871" cy="26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2643182"/>
            <a:ext cx="384301" cy="177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59401" y="2037225"/>
            <a:ext cx="384301" cy="177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73847" y="3966051"/>
            <a:ext cx="384301" cy="177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3517" y="3608861"/>
            <a:ext cx="384301" cy="177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00958" y="1428736"/>
            <a:ext cx="323856" cy="19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tangolo 10"/>
          <p:cNvSpPr/>
          <p:nvPr/>
        </p:nvSpPr>
        <p:spPr>
          <a:xfrm>
            <a:off x="259675" y="5301208"/>
            <a:ext cx="8272765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900" dirty="0" smtClean="0">
                <a:latin typeface="Calibri" pitchFamily="34" charset="0"/>
                <a:cs typeface="Calibri" pitchFamily="34" charset="0"/>
              </a:rPr>
              <a:t>Nel </a:t>
            </a:r>
            <a:r>
              <a:rPr lang="it-IT" sz="1900" i="1" dirty="0" smtClean="0">
                <a:latin typeface="Calibri" pitchFamily="34" charset="0"/>
                <a:cs typeface="Calibri" pitchFamily="34" charset="0"/>
              </a:rPr>
              <a:t>Made in Italy </a:t>
            </a:r>
            <a:r>
              <a:rPr lang="it-IT" sz="1900" dirty="0" smtClean="0">
                <a:latin typeface="Calibri" pitchFamily="34" charset="0"/>
                <a:cs typeface="Calibri" pitchFamily="34" charset="0"/>
              </a:rPr>
              <a:t>e in molta Manifattura prevalgono gli “Esportatori-importatori”; nei Macchinari i “Global”, nel Legno gli “importatori intermedi”, nelle Bevande e nei Mobili i “Solo esportatori”.</a:t>
            </a:r>
            <a:endParaRPr lang="it-IT" sz="19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1000100" y="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L’INTERNAZIONALIZZAZIONE DEI SETTORI (2010) - 1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45812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7786742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81127" y="1428736"/>
            <a:ext cx="377087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571472" y="0"/>
            <a:ext cx="807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INTERNAZIONALIZZAZIONE SETTORIALE E PERFORMANCE (1)</a:t>
            </a:r>
            <a:endParaRPr lang="it-IT" b="1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2643182"/>
            <a:ext cx="377087" cy="21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571472" y="5357827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latin typeface="Calibri" pitchFamily="34" charset="0"/>
                <a:cs typeface="Calibri" pitchFamily="34" charset="0"/>
              </a:rPr>
              <a:t>In generale, dove prevalgono forme più complesse (es. Farmaceutica; Chimica;  Metallurgia) si osserva una produttività più elevata (ma le </a:t>
            </a:r>
            <a:r>
              <a:rPr lang="it-IT" dirty="0" err="1" smtClean="0">
                <a:latin typeface="Calibri" pitchFamily="34" charset="0"/>
                <a:cs typeface="Calibri" pitchFamily="34" charset="0"/>
              </a:rPr>
              <a:t>Bevande…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). Nel </a:t>
            </a:r>
            <a:r>
              <a:rPr lang="it-IT" i="1" dirty="0" err="1" smtClean="0">
                <a:latin typeface="Calibri" pitchFamily="34" charset="0"/>
                <a:cs typeface="Calibri" pitchFamily="34" charset="0"/>
              </a:rPr>
              <a:t>Made</a:t>
            </a:r>
            <a:r>
              <a:rPr lang="it-IT" i="1" dirty="0" smtClean="0">
                <a:latin typeface="Calibri" pitchFamily="34" charset="0"/>
                <a:cs typeface="Calibri" pitchFamily="34" charset="0"/>
              </a:rPr>
              <a:t> in Italy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pesa la presenza di numerose imprese “Solo esportatrici”</a:t>
            </a: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1571612"/>
            <a:ext cx="448525" cy="594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285720" y="1643050"/>
            <a:ext cx="83529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1600" dirty="0" smtClean="0"/>
              <a:t>Quattro classi:</a:t>
            </a:r>
            <a:endParaRPr lang="it-IT" sz="1600" dirty="0"/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it-IT" sz="1600" b="1" dirty="0" smtClean="0"/>
              <a:t>Multinazionali</a:t>
            </a:r>
            <a:r>
              <a:rPr lang="it-IT" sz="1600" dirty="0" smtClean="0"/>
              <a:t>     (MNE </a:t>
            </a:r>
            <a:r>
              <a:rPr lang="it-IT" sz="1600" dirty="0"/>
              <a:t>+ Controllo </a:t>
            </a:r>
            <a:r>
              <a:rPr lang="it-IT" sz="1600" dirty="0" smtClean="0"/>
              <a:t>estero);</a:t>
            </a:r>
            <a:endParaRPr lang="it-IT" sz="1600" dirty="0"/>
          </a:p>
          <a:p>
            <a:pPr>
              <a:spcAft>
                <a:spcPts val="600"/>
              </a:spcAft>
            </a:pPr>
            <a:r>
              <a:rPr lang="it-IT" sz="1600" dirty="0" smtClean="0"/>
              <a:t>2.   </a:t>
            </a:r>
            <a:r>
              <a:rPr lang="it-IT" sz="1600" b="1" dirty="0" smtClean="0"/>
              <a:t>Globali	   </a:t>
            </a:r>
            <a:r>
              <a:rPr lang="it-IT" sz="1600" dirty="0" smtClean="0"/>
              <a:t>(Global </a:t>
            </a:r>
            <a:r>
              <a:rPr lang="it-IT" sz="1600" dirty="0"/>
              <a:t>+ </a:t>
            </a:r>
            <a:r>
              <a:rPr lang="it-IT" sz="1600" dirty="0" err="1" smtClean="0"/>
              <a:t>Esportatori-importatori</a:t>
            </a:r>
            <a:r>
              <a:rPr lang="it-IT" sz="1600" dirty="0" smtClean="0"/>
              <a:t>); </a:t>
            </a:r>
            <a:endParaRPr lang="it-IT" sz="1600" dirty="0"/>
          </a:p>
          <a:p>
            <a:pPr>
              <a:spcAft>
                <a:spcPts val="600"/>
              </a:spcAft>
            </a:pPr>
            <a:r>
              <a:rPr lang="it-IT" sz="1600" dirty="0"/>
              <a:t>3</a:t>
            </a:r>
            <a:r>
              <a:rPr lang="it-IT" sz="1600" dirty="0" smtClean="0"/>
              <a:t>.   </a:t>
            </a:r>
            <a:r>
              <a:rPr lang="it-IT" sz="1600" b="1" dirty="0" smtClean="0"/>
              <a:t>Solo</a:t>
            </a:r>
            <a:r>
              <a:rPr lang="it-IT" sz="1600" dirty="0" smtClean="0"/>
              <a:t> </a:t>
            </a:r>
            <a:r>
              <a:rPr lang="it-IT" sz="1600" b="1" dirty="0" smtClean="0"/>
              <a:t>importatori</a:t>
            </a:r>
            <a:r>
              <a:rPr lang="it-IT" sz="1600" dirty="0" smtClean="0"/>
              <a:t>  (</a:t>
            </a:r>
            <a:r>
              <a:rPr lang="it-IT" sz="1600" dirty="0" err="1" smtClean="0"/>
              <a:t>Importatori</a:t>
            </a:r>
            <a:r>
              <a:rPr lang="it-IT" sz="1600" dirty="0" smtClean="0"/>
              <a:t> </a:t>
            </a:r>
            <a:r>
              <a:rPr lang="it-IT" sz="1600" dirty="0"/>
              <a:t>di beni intermedi + </a:t>
            </a:r>
            <a:r>
              <a:rPr lang="it-IT" sz="1600" dirty="0" smtClean="0"/>
              <a:t>Importatori di </a:t>
            </a:r>
            <a:r>
              <a:rPr lang="it-IT" sz="1600" dirty="0"/>
              <a:t>altri </a:t>
            </a:r>
            <a:r>
              <a:rPr lang="it-IT" sz="1600" dirty="0" smtClean="0"/>
              <a:t>beni)</a:t>
            </a:r>
            <a:endParaRPr lang="it-IT" sz="1600" dirty="0"/>
          </a:p>
          <a:p>
            <a:pPr>
              <a:spcAft>
                <a:spcPts val="600"/>
              </a:spcAft>
            </a:pPr>
            <a:r>
              <a:rPr lang="it-IT" sz="1600" dirty="0"/>
              <a:t>4</a:t>
            </a:r>
            <a:r>
              <a:rPr lang="it-IT" sz="1600" dirty="0" smtClean="0"/>
              <a:t>.   </a:t>
            </a:r>
            <a:r>
              <a:rPr lang="it-IT" sz="1600" b="1" dirty="0" smtClean="0"/>
              <a:t>Solo esportatori</a:t>
            </a:r>
            <a:endParaRPr lang="it-IT" sz="1600" dirty="0"/>
          </a:p>
        </p:txBody>
      </p:sp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142844" y="3500438"/>
            <a:ext cx="8643998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Per ogni Ateco-2, le forme di internazionalizzazione “Top” e “</a:t>
            </a:r>
            <a:r>
              <a:rPr kumimoji="0" lang="it-IT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Bottom</a:t>
            </a:r>
            <a:r>
              <a:rPr kumimoji="0" lang="it-IT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” performer sono date da:</a:t>
            </a:r>
            <a:endParaRPr kumimoji="0" lang="it-IT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929066"/>
            <a:ext cx="5105400" cy="236538"/>
          </a:xfrm>
          <a:prstGeom prst="rect">
            <a:avLst/>
          </a:prstGeom>
          <a:noFill/>
        </p:spPr>
      </p:pic>
      <p:sp>
        <p:nvSpPr>
          <p:cNvPr id="15" name="Rettangolo 14"/>
          <p:cNvSpPr/>
          <p:nvPr/>
        </p:nvSpPr>
        <p:spPr>
          <a:xfrm>
            <a:off x="214282" y="4714884"/>
            <a:ext cx="84296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it-IT" sz="1600" dirty="0" smtClean="0">
                <a:ea typeface="Times New Roman" pitchFamily="18" charset="0"/>
                <a:cs typeface="Times New Roman" pitchFamily="18" charset="0"/>
              </a:rPr>
              <a:t>Successivamente, per le forme di internazionalizzazione “Top” e “</a:t>
            </a:r>
            <a:r>
              <a:rPr lang="it-IT" sz="1600" dirty="0" err="1" smtClean="0">
                <a:ea typeface="Times New Roman" pitchFamily="18" charset="0"/>
                <a:cs typeface="Times New Roman" pitchFamily="18" charset="0"/>
              </a:rPr>
              <a:t>Bottom</a:t>
            </a:r>
            <a:r>
              <a:rPr lang="it-IT" sz="1600" dirty="0" smtClean="0">
                <a:ea typeface="Times New Roman" pitchFamily="18" charset="0"/>
                <a:cs typeface="Times New Roman" pitchFamily="18" charset="0"/>
              </a:rPr>
              <a:t>” performer di ogni Ateco-2 si individuano i sottosettori Ateco-3 con migliore e peggiore performance stimando:</a:t>
            </a:r>
            <a:endParaRPr lang="it-IT" sz="1600" dirty="0" smtClean="0">
              <a:cs typeface="Arial" pitchFamily="34" charset="0"/>
            </a:endParaRPr>
          </a:p>
        </p:txBody>
      </p:sp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429264"/>
            <a:ext cx="4876800" cy="236538"/>
          </a:xfrm>
          <a:prstGeom prst="rect">
            <a:avLst/>
          </a:prstGeom>
          <a:noFill/>
        </p:spPr>
      </p:pic>
      <p:sp>
        <p:nvSpPr>
          <p:cNvPr id="9" name="Rettangolo 8"/>
          <p:cNvSpPr/>
          <p:nvPr/>
        </p:nvSpPr>
        <p:spPr>
          <a:xfrm>
            <a:off x="357158" y="1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INTERNAZIONALIZZAZIONE SETTORIALE E PERFORMANCE (2)</a:t>
            </a:r>
            <a:endParaRPr lang="it-IT" b="1" dirty="0"/>
          </a:p>
        </p:txBody>
      </p:sp>
      <p:sp>
        <p:nvSpPr>
          <p:cNvPr id="10" name="Rettangolo 9"/>
          <p:cNvSpPr/>
          <p:nvPr/>
        </p:nvSpPr>
        <p:spPr>
          <a:xfrm>
            <a:off x="285720" y="500043"/>
            <a:ext cx="8643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Calibri" pitchFamily="34" charset="0"/>
                <a:cs typeface="Calibri" pitchFamily="34" charset="0"/>
              </a:rPr>
              <a:t>La nuova base dati e la tassonomia consentono di valutare per ogni settore le forme di internazionalizzazione con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migliore e peggiore performance settoriale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tra il 2007 e il 2010 (in termini di valore aggiunto </a:t>
            </a:r>
            <a:r>
              <a:rPr lang="it-IT" sz="2000" smtClean="0">
                <a:latin typeface="Calibri" pitchFamily="34" charset="0"/>
                <a:cs typeface="Calibri" pitchFamily="34" charset="0"/>
              </a:rPr>
              <a:t>e occupazione)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4286256"/>
            <a:ext cx="5668963" cy="236538"/>
          </a:xfrm>
          <a:prstGeom prst="rect">
            <a:avLst/>
          </a:prstGeo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69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786454"/>
            <a:ext cx="5432425" cy="236538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69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419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5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50" y="3262313"/>
            <a:ext cx="1143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" y="548680"/>
            <a:ext cx="83724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91" y="3006244"/>
            <a:ext cx="835342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487178" y="2636912"/>
            <a:ext cx="8604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……………………………………………………………………….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214282" y="4786323"/>
            <a:ext cx="8786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   Durante </a:t>
            </a:r>
            <a:r>
              <a:rPr lang="it-IT" dirty="0">
                <a:latin typeface="Calibri" pitchFamily="34" charset="0"/>
                <a:cs typeface="Calibri" pitchFamily="34" charset="0"/>
              </a:rPr>
              <a:t>la crisi, in tutti gli ATECO-2 </a:t>
            </a:r>
            <a:r>
              <a:rPr lang="it-IT" b="1" dirty="0">
                <a:latin typeface="Calibri" pitchFamily="34" charset="0"/>
                <a:cs typeface="Calibri" pitchFamily="34" charset="0"/>
              </a:rPr>
              <a:t>la forma di internazionalizzazione incide più dell’appartenenza settoriale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sulla variazione di occupazione e valore aggiunto. </a:t>
            </a:r>
          </a:p>
        </p:txBody>
      </p:sp>
      <p:sp>
        <p:nvSpPr>
          <p:cNvPr id="9" name="Rettangolo 8"/>
          <p:cNvSpPr/>
          <p:nvPr/>
        </p:nvSpPr>
        <p:spPr>
          <a:xfrm>
            <a:off x="285720" y="5429264"/>
            <a:ext cx="84725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 In qualche caso (e dove c’è più di un sottosettore) questo vale </a:t>
            </a:r>
            <a:r>
              <a:rPr lang="it-IT" b="1" dirty="0" smtClean="0">
                <a:latin typeface="Calibri" pitchFamily="34" charset="0"/>
                <a:cs typeface="Calibri" pitchFamily="34" charset="0"/>
              </a:rPr>
              <a:t>anche a livello di ATECO-3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, ad es. per Autoveicoli, Plastica, Carta, Apparecchi elettrici.</a:t>
            </a:r>
            <a:endParaRPr lang="it-IT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57158" y="0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INTERNAZIONALIZZAZIONE SETTORIALE E PERFORMANCE (3)</a:t>
            </a:r>
            <a:endParaRPr lang="it-IT" b="1" dirty="0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00198" y="3071810"/>
            <a:ext cx="7858148" cy="321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12922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428564" y="4357694"/>
            <a:ext cx="8715436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Il 70% delle imprese (circa 40.000) mantiene inalterata la forma di internazionalizzazione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Le “permanenze” sono più frequenti nelle classi più elevate</a:t>
            </a:r>
          </a:p>
        </p:txBody>
      </p:sp>
      <p:sp>
        <p:nvSpPr>
          <p:cNvPr id="3" name="Rettangolo 2"/>
          <p:cNvSpPr/>
          <p:nvPr/>
        </p:nvSpPr>
        <p:spPr>
          <a:xfrm>
            <a:off x="642910" y="0"/>
            <a:ext cx="7887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TRANSIZIONI E PERMANENZE (1)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8286808" cy="3662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857496"/>
            <a:ext cx="714380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ttangolo 14"/>
          <p:cNvSpPr/>
          <p:nvPr/>
        </p:nvSpPr>
        <p:spPr>
          <a:xfrm>
            <a:off x="428596" y="5429264"/>
            <a:ext cx="8358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Spostamento netto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verso forme più complesse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, soprattutto nelle classi più basse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001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57158" y="0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TRANSIZIONI E PERMANENZE (2)</a:t>
            </a:r>
            <a:endParaRPr lang="it-IT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8001056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tangolo 3"/>
          <p:cNvSpPr/>
          <p:nvPr/>
        </p:nvSpPr>
        <p:spPr>
          <a:xfrm>
            <a:off x="332805" y="428604"/>
            <a:ext cx="88111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dirty="0" smtClean="0">
                <a:latin typeface="Calibri" pitchFamily="34" charset="0"/>
                <a:cs typeface="Calibri" pitchFamily="34" charset="0"/>
              </a:rPr>
              <a:t>L’impatto di transizioni e permanenze sulla performance (occupazione e val. agg.)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428596" y="5500702"/>
            <a:ext cx="8173776" cy="7232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  <a:buFont typeface="Wingdings" pitchFamily="2" charset="2"/>
              <a:buChar char="Ø"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it-IT" i="1" dirty="0" err="1" smtClean="0">
                <a:latin typeface="Calibri" pitchFamily="34" charset="0"/>
                <a:cs typeface="Calibri" pitchFamily="34" charset="0"/>
              </a:rPr>
              <a:t>Upgradings</a:t>
            </a:r>
            <a:r>
              <a:rPr lang="it-IT" i="1" dirty="0" smtClean="0">
                <a:latin typeface="Calibri" pitchFamily="34" charset="0"/>
                <a:cs typeface="Calibri" pitchFamily="34" charset="0"/>
              </a:rPr>
              <a:t>: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effetto positivo e significativo; </a:t>
            </a:r>
            <a:r>
              <a:rPr lang="it-IT" i="1" dirty="0" err="1" smtClean="0">
                <a:latin typeface="Calibri" pitchFamily="34" charset="0"/>
                <a:cs typeface="Calibri" pitchFamily="34" charset="0"/>
              </a:rPr>
              <a:t>downgradings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: effetto negativo o nullo</a:t>
            </a:r>
          </a:p>
          <a:p>
            <a:pPr>
              <a:buFont typeface="Wingdings" pitchFamily="2" charset="2"/>
              <a:buChar char="Ø"/>
            </a:pPr>
            <a:r>
              <a:rPr lang="it-IT" dirty="0" smtClean="0">
                <a:latin typeface="Calibri" pitchFamily="34" charset="0"/>
                <a:cs typeface="Calibri" pitchFamily="34" charset="0"/>
              </a:rPr>
              <a:t> Entità del “salto” proporzionale all’effetto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8403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3" y="717550"/>
            <a:ext cx="4181475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6088" y="1052513"/>
            <a:ext cx="45847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950" y="4365625"/>
            <a:ext cx="4275138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Connettore 2 3"/>
          <p:cNvCxnSpPr/>
          <p:nvPr/>
        </p:nvCxnSpPr>
        <p:spPr>
          <a:xfrm>
            <a:off x="1547813" y="1212850"/>
            <a:ext cx="287337" cy="34448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1" name="CasellaDiTesto 4"/>
          <p:cNvSpPr txBox="1">
            <a:spLocks noChangeArrowheads="1"/>
          </p:cNvSpPr>
          <p:nvPr/>
        </p:nvSpPr>
        <p:spPr bwMode="auto">
          <a:xfrm>
            <a:off x="292100" y="1052513"/>
            <a:ext cx="17049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000" b="1" dirty="0">
                <a:solidFill>
                  <a:srgbClr val="821428"/>
                </a:solidFill>
              </a:rPr>
              <a:t>Media manifattura</a:t>
            </a:r>
          </a:p>
        </p:txBody>
      </p:sp>
      <p:sp>
        <p:nvSpPr>
          <p:cNvPr id="19462" name="Rettangolo 6"/>
          <p:cNvSpPr>
            <a:spLocks noChangeArrowheads="1"/>
          </p:cNvSpPr>
          <p:nvPr/>
        </p:nvSpPr>
        <p:spPr bwMode="auto">
          <a:xfrm>
            <a:off x="1071538" y="0"/>
            <a:ext cx="678021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Tendenze recenti: Focus sull’export nella Manifattura (1)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9463" name="Rettangolo 7"/>
          <p:cNvSpPr>
            <a:spLocks noChangeArrowheads="1"/>
          </p:cNvSpPr>
          <p:nvPr/>
        </p:nvSpPr>
        <p:spPr bwMode="auto">
          <a:xfrm>
            <a:off x="4787900" y="4149725"/>
            <a:ext cx="3960813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 smtClean="0">
                <a:latin typeface="Calibri" pitchFamily="34" charset="0"/>
              </a:rPr>
              <a:t>Inoltre:</a:t>
            </a:r>
          </a:p>
          <a:p>
            <a:r>
              <a:rPr lang="it-IT" dirty="0" smtClean="0">
                <a:latin typeface="Calibri" pitchFamily="34" charset="0"/>
              </a:rPr>
              <a:t>1</a:t>
            </a:r>
            <a:r>
              <a:rPr lang="it-IT" dirty="0">
                <a:latin typeface="Calibri" pitchFamily="34" charset="0"/>
              </a:rPr>
              <a:t>. Tra il 2010 e il 2012 le 45 mila imprese sempre esportatrici hanno aumentato le esportazioni di circa l’11%.</a:t>
            </a:r>
          </a:p>
          <a:p>
            <a:r>
              <a:rPr lang="it-IT" dirty="0">
                <a:latin typeface="Calibri" pitchFamily="34" charset="0"/>
              </a:rPr>
              <a:t>2. Circa 9 mila hanno consolidato la propria posizione nell’Ue ma perdendo posizioni verso l’area </a:t>
            </a:r>
            <a:r>
              <a:rPr lang="it-IT" dirty="0" err="1">
                <a:latin typeface="Calibri" pitchFamily="34" charset="0"/>
              </a:rPr>
              <a:t>extra-Ue</a:t>
            </a:r>
            <a:r>
              <a:rPr lang="it-IT" dirty="0">
                <a:latin typeface="Calibri" pitchFamily="34" charset="0"/>
              </a:rPr>
              <a:t>. </a:t>
            </a:r>
          </a:p>
        </p:txBody>
      </p:sp>
      <p:sp>
        <p:nvSpPr>
          <p:cNvPr id="19464" name="Rettangolo 8"/>
          <p:cNvSpPr>
            <a:spLocks noChangeArrowheads="1"/>
          </p:cNvSpPr>
          <p:nvPr/>
        </p:nvSpPr>
        <p:spPr bwMode="auto">
          <a:xfrm>
            <a:off x="4383088" y="487363"/>
            <a:ext cx="4457700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100" b="1"/>
              <a:t>Variazione percentuale mediana dell'export delle imprese manifatturiere tra il 2010 e il 2012, per settore di attività </a:t>
            </a:r>
          </a:p>
        </p:txBody>
      </p:sp>
      <p:sp>
        <p:nvSpPr>
          <p:cNvPr id="19465" name="Rettangolo 9"/>
          <p:cNvSpPr>
            <a:spLocks noChangeArrowheads="1"/>
          </p:cNvSpPr>
          <p:nvPr/>
        </p:nvSpPr>
        <p:spPr bwMode="auto">
          <a:xfrm>
            <a:off x="112713" y="487363"/>
            <a:ext cx="42703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100" b="1" dirty="0"/>
              <a:t>Percentuale di imprese manifatturiere che hanno aumentato l'export tra il 2010 e il 2012, per settore di attività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CasellaDiTesto 1"/>
          <p:cNvSpPr txBox="1">
            <a:spLocks noChangeArrowheads="1"/>
          </p:cNvSpPr>
          <p:nvPr/>
        </p:nvSpPr>
        <p:spPr bwMode="auto">
          <a:xfrm>
            <a:off x="1000100" y="0"/>
            <a:ext cx="741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Export della Manifattura: strategie e ostacoli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20482" name="CasellaDiTesto 4"/>
          <p:cNvSpPr txBox="1">
            <a:spLocks noChangeArrowheads="1"/>
          </p:cNvSpPr>
          <p:nvPr/>
        </p:nvSpPr>
        <p:spPr bwMode="auto">
          <a:xfrm>
            <a:off x="142844" y="500042"/>
            <a:ext cx="467836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b="1" dirty="0"/>
              <a:t>Strategie </a:t>
            </a:r>
            <a:r>
              <a:rPr lang="it-IT" sz="1400" b="1" dirty="0" smtClean="0"/>
              <a:t>adottate nel 2010-12 </a:t>
            </a:r>
            <a:r>
              <a:rPr lang="it-IT" sz="1400" b="1" dirty="0"/>
              <a:t>e da </a:t>
            </a:r>
            <a:r>
              <a:rPr lang="it-IT" sz="1400" b="1" dirty="0" smtClean="0"/>
              <a:t>adottare nel 2013</a:t>
            </a:r>
            <a:endParaRPr lang="it-IT" sz="1400" b="1" dirty="0"/>
          </a:p>
        </p:txBody>
      </p:sp>
      <p:pic>
        <p:nvPicPr>
          <p:cNvPr id="20483" name="Picture 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857232"/>
            <a:ext cx="4494213" cy="2932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7850" y="2857496"/>
            <a:ext cx="475615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Rettangolo 7"/>
          <p:cNvSpPr>
            <a:spLocks noChangeArrowheads="1"/>
          </p:cNvSpPr>
          <p:nvPr/>
        </p:nvSpPr>
        <p:spPr bwMode="auto">
          <a:xfrm>
            <a:off x="5000628" y="428604"/>
            <a:ext cx="3960813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dirty="0" smtClean="0">
                <a:latin typeface="Calibri" pitchFamily="34" charset="0"/>
                <a:cs typeface="Calibri" pitchFamily="34" charset="0"/>
              </a:rPr>
              <a:t>1. Oltre il 75% delle imprese ha puntato su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strategie di prodotto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(qualità/gamma/ tecnologia) e il 60% sul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contenimento dei prezzi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r>
              <a:rPr lang="it-IT" sz="2000" dirty="0" smtClean="0">
                <a:latin typeface="Calibri" pitchFamily="34" charset="0"/>
                <a:cs typeface="Calibri" pitchFamily="34" charset="0"/>
              </a:rPr>
              <a:t>2. Le imprese intervistate non pensano di modificare il proprio mix di strategie nel corso del 2013. 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484" name="CasellaDiTesto 3"/>
          <p:cNvSpPr txBox="1">
            <a:spLocks noChangeArrowheads="1"/>
          </p:cNvSpPr>
          <p:nvPr/>
        </p:nvSpPr>
        <p:spPr bwMode="auto">
          <a:xfrm>
            <a:off x="5429256" y="2928934"/>
            <a:ext cx="33131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 dirty="0"/>
              <a:t>Ostacoli all’espansione dell’export</a:t>
            </a:r>
          </a:p>
        </p:txBody>
      </p:sp>
      <p:sp>
        <p:nvSpPr>
          <p:cNvPr id="20488" name="Rettangolo 7"/>
          <p:cNvSpPr>
            <a:spLocks noChangeArrowheads="1"/>
          </p:cNvSpPr>
          <p:nvPr/>
        </p:nvSpPr>
        <p:spPr bwMode="auto">
          <a:xfrm>
            <a:off x="214282" y="4000504"/>
            <a:ext cx="4284662" cy="232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it-IT" sz="2000" dirty="0">
                <a:latin typeface="Calibri" pitchFamily="34" charset="0"/>
              </a:rPr>
              <a:t>1. I principali ostacoli riguardano </a:t>
            </a:r>
            <a:r>
              <a:rPr lang="it-IT" sz="2000" dirty="0" smtClean="0">
                <a:latin typeface="Calibri" pitchFamily="34" charset="0"/>
              </a:rPr>
              <a:t>i </a:t>
            </a:r>
            <a:r>
              <a:rPr lang="it-IT" sz="2000" b="1" dirty="0">
                <a:latin typeface="Calibri" pitchFamily="34" charset="0"/>
              </a:rPr>
              <a:t>costi</a:t>
            </a:r>
            <a:r>
              <a:rPr lang="it-IT" sz="2000" dirty="0">
                <a:latin typeface="Calibri" pitchFamily="34" charset="0"/>
              </a:rPr>
              <a:t> </a:t>
            </a:r>
            <a:r>
              <a:rPr lang="it-IT" sz="2000" dirty="0" smtClean="0">
                <a:latin typeface="Calibri" pitchFamily="34" charset="0"/>
              </a:rPr>
              <a:t>di produzione (70% delle imprese) e </a:t>
            </a:r>
            <a:r>
              <a:rPr lang="it-IT" sz="2000" b="1" dirty="0" smtClean="0">
                <a:latin typeface="Calibri" pitchFamily="34" charset="0"/>
              </a:rPr>
              <a:t>l’accesso </a:t>
            </a:r>
            <a:r>
              <a:rPr lang="it-IT" sz="2000" b="1" dirty="0">
                <a:latin typeface="Calibri" pitchFamily="34" charset="0"/>
              </a:rPr>
              <a:t>al credito</a:t>
            </a:r>
            <a:r>
              <a:rPr lang="it-IT" sz="2000" dirty="0">
                <a:latin typeface="Calibri" pitchFamily="34" charset="0"/>
              </a:rPr>
              <a:t> </a:t>
            </a:r>
            <a:r>
              <a:rPr lang="it-IT" sz="2000" dirty="0" smtClean="0">
                <a:latin typeface="Calibri" pitchFamily="34" charset="0"/>
              </a:rPr>
              <a:t>(circa il 40</a:t>
            </a:r>
            <a:r>
              <a:rPr lang="it-IT" sz="2000" dirty="0">
                <a:latin typeface="Calibri" pitchFamily="34" charset="0"/>
              </a:rPr>
              <a:t>%). </a:t>
            </a:r>
          </a:p>
          <a:p>
            <a:r>
              <a:rPr lang="it-IT" sz="2000" dirty="0">
                <a:latin typeface="Calibri" pitchFamily="34" charset="0"/>
              </a:rPr>
              <a:t>2. Poche </a:t>
            </a:r>
            <a:r>
              <a:rPr lang="it-IT" sz="2000" dirty="0" smtClean="0">
                <a:latin typeface="Calibri" pitchFamily="34" charset="0"/>
              </a:rPr>
              <a:t>imprese esportatrici </a:t>
            </a:r>
            <a:r>
              <a:rPr lang="it-IT" sz="2000" dirty="0">
                <a:latin typeface="Calibri" pitchFamily="34" charset="0"/>
              </a:rPr>
              <a:t>si sentono “piccole” (</a:t>
            </a:r>
            <a:r>
              <a:rPr lang="it-IT" sz="2000" dirty="0" smtClean="0">
                <a:latin typeface="Calibri" pitchFamily="34" charset="0"/>
              </a:rPr>
              <a:t>20%). Succede al 24% delle piccole, al 20% delle medie e all’8% delle grandi. </a:t>
            </a:r>
            <a:endParaRPr lang="it-IT" sz="20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7" grpId="0"/>
      <p:bldP spid="20484" grpId="0"/>
      <p:bldP spid="204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533801"/>
            <a:ext cx="6912768" cy="5343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42910" y="0"/>
            <a:ext cx="771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Export della Manifattura: strategie nel 2010-2012, dettaglio settoriale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248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42910" y="0"/>
            <a:ext cx="7670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Export della Manifattura: strategie per il 2013, dettaglio settoriale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510" y="444179"/>
            <a:ext cx="7466980" cy="5655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2099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14357"/>
            <a:ext cx="7946082" cy="557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428596" y="0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Export della Manifattura: ostacoli, dettaglio settoriale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533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8072494" cy="383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ttangolo 2"/>
          <p:cNvSpPr/>
          <p:nvPr/>
        </p:nvSpPr>
        <p:spPr>
          <a:xfrm>
            <a:off x="571472" y="0"/>
            <a:ext cx="78581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Export della Manifattura: ostacoli dimensionali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69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2844" y="4929198"/>
            <a:ext cx="87154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Quando le dimensioni aziendali sono percepite come un ostacolo “molto” o “abbastanza” rilevante all’aumento delle esportazioni, questo è legato a</a:t>
            </a:r>
            <a:r>
              <a:rPr kumimoji="0" lang="it-IT" sz="2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it-IT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limitate capacità manageriali</a:t>
            </a:r>
            <a:r>
              <a:rPr kumimoji="0" lang="it-IT" sz="20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, a volte indipendentemente dalla presenza di un’elevata domanda estera.</a:t>
            </a:r>
            <a:endParaRPr kumimoji="0" lang="it-IT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571480"/>
            <a:ext cx="5097463" cy="236538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69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57222" y="2571744"/>
            <a:ext cx="564360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3643306" y="5072074"/>
            <a:ext cx="5143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Calibri" pitchFamily="34" charset="0"/>
              </a:rPr>
              <a:t>Per un aumento dell’export, le imprese manifatturiere chiedono soprattutto interventi di </a:t>
            </a:r>
            <a:r>
              <a:rPr lang="it-IT" sz="2000" b="1" dirty="0" smtClean="0">
                <a:latin typeface="Calibri" pitchFamily="34" charset="0"/>
              </a:rPr>
              <a:t>agevolazione e garanzia del credito</a:t>
            </a:r>
            <a:endParaRPr lang="it-IT" sz="2000" b="1" dirty="0">
              <a:latin typeface="Calibri" pitchFamily="34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42918"/>
            <a:ext cx="59436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071546"/>
            <a:ext cx="321471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1071546"/>
            <a:ext cx="2786082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214422"/>
            <a:ext cx="2928926" cy="200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3357562"/>
            <a:ext cx="5572132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44" y="3500438"/>
            <a:ext cx="332422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ttangolo 8"/>
          <p:cNvSpPr/>
          <p:nvPr/>
        </p:nvSpPr>
        <p:spPr>
          <a:xfrm>
            <a:off x="1857356" y="0"/>
            <a:ext cx="54200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Export della Manifattura: richieste di </a:t>
            </a:r>
            <a:r>
              <a:rPr lang="it-IT" sz="2000" b="1" i="1" dirty="0" smtClean="0">
                <a:solidFill>
                  <a:schemeClr val="bg1"/>
                </a:solidFill>
              </a:rPr>
              <a:t>policy</a:t>
            </a:r>
            <a:endParaRPr lang="it-IT" sz="2000" b="1" dirty="0">
              <a:solidFill>
                <a:schemeClr val="bg1"/>
              </a:solidFill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8600" y="857233"/>
            <a:ext cx="2714640" cy="678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39999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536" y="620688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Forme di internazionalizzazione più evolute si associano a migliori performance Conta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non solo «se», quindi, ma anche «come»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partecipare all’attività internazionale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In Italia prevalgono ancora forme intermedie di internazionalizzazione (“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Esportatori-importatori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”). Questo anche nel </a:t>
            </a:r>
            <a:r>
              <a:rPr lang="it-IT" sz="2000" i="1" dirty="0" smtClean="0">
                <a:latin typeface="Calibri" pitchFamily="34" charset="0"/>
                <a:cs typeface="Calibri" pitchFamily="34" charset="0"/>
              </a:rPr>
              <a:t>Made in </a:t>
            </a:r>
            <a:r>
              <a:rPr lang="it-IT" sz="2000" i="1" dirty="0" err="1" smtClean="0">
                <a:latin typeface="Calibri" pitchFamily="34" charset="0"/>
                <a:cs typeface="Calibri" pitchFamily="34" charset="0"/>
              </a:rPr>
              <a:t>Italy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, dove però pesano ancora molto le imprese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“Solo esportatrici”,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condizionando la performance settoriale.</a:t>
            </a: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A livello di ATECO-2 (e a volte di ATECO-3),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durante la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crisi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la forma di internazionalizzazione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ha inciso sulla variazione di occupazione e valore aggiunto più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dell’appartenenza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settoriale.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Gli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spostamenti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 verso forme più complesse (elementari) hanno inciso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positivamente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(negativamente) sulla variazione di occupazione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e valore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aggiunto, in qualche caso in modo proporzionale all’entità del «salto».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In un contesto strategico focalizzato sul prodotto e sul contenimento rei prezzi, la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compressione 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dei costi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di produzione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e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l’accesso 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al credito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rappresentano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oggi (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più delle dimensioni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) i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maggiori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ostacoli all’espansione dell’export nella manifattura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755576" y="4882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CONCLUSIONI</a:t>
            </a:r>
            <a:endParaRPr lang="it-IT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239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534" y="548680"/>
            <a:ext cx="83529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Il dibattito sulla partecipazione delle imprese italiane ai mercati internazionali ha oscillato tra le questioni del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cambiamento del modello di specializzazione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, il mantenimento del modello ma con una concentrazione in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«nicchie»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di mercato, il </a:t>
            </a:r>
            <a:r>
              <a:rPr lang="it-IT" sz="2000" b="1" dirty="0" smtClean="0">
                <a:latin typeface="Calibri" pitchFamily="34" charset="0"/>
                <a:cs typeface="Calibri" pitchFamily="34" charset="0"/>
              </a:rPr>
              <a:t>«nanismo»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.</a:t>
            </a:r>
          </a:p>
        </p:txBody>
      </p:sp>
      <p:sp>
        <p:nvSpPr>
          <p:cNvPr id="4" name="Rettangolo 3"/>
          <p:cNvSpPr/>
          <p:nvPr/>
        </p:nvSpPr>
        <p:spPr>
          <a:xfrm>
            <a:off x="755576" y="4882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ALCUNI SPUNTI: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95536" y="4581128"/>
            <a:ext cx="78520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it-IT" sz="2000" dirty="0">
                <a:latin typeface="Calibri" pitchFamily="34" charset="0"/>
                <a:cs typeface="Calibri" pitchFamily="34" charset="0"/>
              </a:rPr>
              <a:t>Se questo è </a:t>
            </a:r>
            <a:r>
              <a:rPr lang="it-IT" sz="2000" dirty="0" smtClean="0">
                <a:latin typeface="Calibri" pitchFamily="34" charset="0"/>
                <a:cs typeface="Calibri" pitchFamily="34" charset="0"/>
              </a:rPr>
              <a:t>l’obiettivo,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in che termini l’adozione di modelli di internazionalizzazione più complessi possono rappresentare una strategia per far uscire il paese dalla crisi? Se sì, con quali 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strumenti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?</a:t>
            </a:r>
            <a:endParaRPr lang="it-IT" sz="2000" dirty="0"/>
          </a:p>
        </p:txBody>
      </p:sp>
      <p:sp>
        <p:nvSpPr>
          <p:cNvPr id="5" name="Rettangolo 4"/>
          <p:cNvSpPr/>
          <p:nvPr/>
        </p:nvSpPr>
        <p:spPr>
          <a:xfrm>
            <a:off x="395533" y="3068960"/>
            <a:ext cx="83529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Quali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diventano allora i termini della questione dimensionale? E’ necessario puntare sull’ampliamento </a:t>
            </a:r>
            <a:r>
              <a:rPr lang="it-IT" sz="2000" i="1" dirty="0">
                <a:latin typeface="Calibri" pitchFamily="34" charset="0"/>
                <a:cs typeface="Calibri" pitchFamily="34" charset="0"/>
              </a:rPr>
              <a:t>tout court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della dimensione? Le indagini ci dicono che nella manifattura, il problema è di 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dimensione organizzativa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, prima ancora che «fisica».</a:t>
            </a:r>
          </a:p>
        </p:txBody>
      </p:sp>
      <p:sp>
        <p:nvSpPr>
          <p:cNvPr id="6" name="Rettangolo 5"/>
          <p:cNvSpPr/>
          <p:nvPr/>
        </p:nvSpPr>
        <p:spPr>
          <a:xfrm>
            <a:off x="395536" y="1949658"/>
            <a:ext cx="83529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Se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il modello tradizionale con specializzazione di nicchia è quello intrapreso, è necessario allargare i mercati </a:t>
            </a:r>
            <a:r>
              <a:rPr lang="it-IT" sz="2000" dirty="0">
                <a:latin typeface="Calibri" pitchFamily="34" charset="0"/>
                <a:cs typeface="Calibri" pitchFamily="34" charset="0"/>
                <a:sym typeface="Symbol"/>
              </a:rPr>
              <a:t> il Rapporto ci dice che 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forse è necessario </a:t>
            </a:r>
            <a:r>
              <a:rPr lang="it-IT" sz="2000" b="1" dirty="0">
                <a:latin typeface="Calibri" pitchFamily="34" charset="0"/>
                <a:cs typeface="Calibri" pitchFamily="34" charset="0"/>
              </a:rPr>
              <a:t>il salto a forme di internazionalizzazione più complesse</a:t>
            </a:r>
            <a:r>
              <a:rPr lang="it-IT" sz="2000" dirty="0">
                <a:latin typeface="Calibri" pitchFamily="34" charset="0"/>
                <a:cs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9637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2500298" y="2571744"/>
            <a:ext cx="40190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821428"/>
                </a:solidFill>
              </a:rPr>
              <a:t>Grazie per l’attenzione</a:t>
            </a:r>
            <a:endParaRPr lang="it-IT" sz="2800" b="1" dirty="0">
              <a:solidFill>
                <a:srgbClr val="821428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1590675"/>
            <a:ext cx="7439025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500034" y="0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Export della Manifattura: ostacoli, dettaglio dimensionale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108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18" y="548680"/>
            <a:ext cx="8239125" cy="612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653136"/>
            <a:ext cx="8064896" cy="26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941168"/>
            <a:ext cx="8064896" cy="26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647663"/>
            <a:ext cx="8064896" cy="197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4365104"/>
            <a:ext cx="8064896" cy="26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284984"/>
            <a:ext cx="8064896" cy="269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3576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500042"/>
            <a:ext cx="7591425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tangolo 3"/>
          <p:cNvSpPr/>
          <p:nvPr/>
        </p:nvSpPr>
        <p:spPr>
          <a:xfrm>
            <a:off x="214282" y="4929199"/>
            <a:ext cx="89297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Risultati ordinati per numero di settori con variazioni positive del valore aggiunto. 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La permanenza nelle due classi superiori porta beneficio a più settori. </a:t>
            </a:r>
          </a:p>
          <a:p>
            <a:pPr>
              <a:buFont typeface="Wingdings" pitchFamily="2" charset="2"/>
              <a:buChar char="Ø"/>
            </a:pPr>
            <a:r>
              <a:rPr lang="it-IT" sz="2000" dirty="0" smtClean="0">
                <a:latin typeface="Calibri" pitchFamily="34" charset="0"/>
                <a:cs typeface="Calibri" pitchFamily="34" charset="0"/>
              </a:rPr>
              <a:t>In nessun settore si registrano impatti positivi sul valore aggiunto nel caso di discese da ”globali” verso forme meno complesse.</a:t>
            </a:r>
            <a:endParaRPr lang="it-IT" sz="2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2908" y="3929066"/>
            <a:ext cx="4653639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14346" y="1428736"/>
            <a:ext cx="4653639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/>
          <p:nvPr/>
        </p:nvSpPr>
        <p:spPr>
          <a:xfrm>
            <a:off x="2571736" y="0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TRANSIZIONI E PERMANENZE (3)</a:t>
            </a:r>
            <a:endParaRPr lang="it-IT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86327"/>
            <a:ext cx="7560840" cy="5531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1733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04" y="836713"/>
            <a:ext cx="6930572" cy="507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2122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2_copertina">
  <a:themeElements>
    <a:clrScheme name="Impostazioni personalizzate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2_copertina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4661</TotalTime>
  <Words>1790</Words>
  <Application>Microsoft Macintosh PowerPoint</Application>
  <PresentationFormat>Presentazione su schermo (4:3)</PresentationFormat>
  <Paragraphs>165</Paragraphs>
  <Slides>30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12_copertina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  Porta a porta</dc:title>
  <dc:creator>Tommaso TR. Rondinella</dc:creator>
  <cp:lastModifiedBy>Luca De Benedictis</cp:lastModifiedBy>
  <cp:revision>428</cp:revision>
  <cp:lastPrinted>2013-03-25T15:07:43Z</cp:lastPrinted>
  <dcterms:created xsi:type="dcterms:W3CDTF">2013-01-18T18:34:57Z</dcterms:created>
  <dcterms:modified xsi:type="dcterms:W3CDTF">2013-05-17T11:40:09Z</dcterms:modified>
</cp:coreProperties>
</file>