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32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018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077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613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828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89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612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38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622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15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57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76C09-C6BD-4E26-A339-453D90E82ED7}" type="datetimeFigureOut">
              <a:rPr lang="en-GB" smtClean="0"/>
              <a:t>16/12/2013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DB5C3-2839-4D22-B110-1B0068214C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17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>
            <a:normAutofit/>
          </a:bodyPr>
          <a:lstStyle/>
          <a:p>
            <a:r>
              <a:rPr lang="ru-RU" b="1" dirty="0"/>
              <a:t>Лексика с отрицательно-оценочной семантикой: история и пути появления в русском литературном языке</a:t>
            </a:r>
            <a:endParaRPr lang="en-GB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781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r>
              <a:rPr lang="be-BY" dirty="0" smtClean="0"/>
              <a:t>Междометные формы выражения эмоций с преобладанием аффективного компонента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Боже; Господи;</a:t>
            </a:r>
          </a:p>
          <a:p>
            <a:r>
              <a:rPr lang="ru-RU" dirty="0" smtClean="0"/>
              <a:t>Господи твоя воля;</a:t>
            </a:r>
          </a:p>
          <a:p>
            <a:r>
              <a:rPr lang="ru-RU" dirty="0" smtClean="0"/>
              <a:t>черт побери; ёлки-палки;</a:t>
            </a:r>
          </a:p>
          <a:p>
            <a:r>
              <a:rPr lang="ru-RU" dirty="0" smtClean="0"/>
              <a:t>блин; </a:t>
            </a:r>
            <a:r>
              <a:rPr lang="ru-RU" dirty="0" err="1" smtClean="0"/>
              <a:t>ёпрст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ёшкин</a:t>
            </a:r>
            <a:r>
              <a:rPr lang="ru-RU" dirty="0" smtClean="0"/>
              <a:t> кот; японский городовой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161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dirty="0"/>
              <a:t>для </a:t>
            </a:r>
            <a:r>
              <a:rPr lang="ru-RU" dirty="0" smtClean="0"/>
              <a:t>большинства слов </a:t>
            </a:r>
            <a:r>
              <a:rPr lang="be-BY" dirty="0"/>
              <a:t>выражение эмоционального содержания является невозможным без присутствия оценочного отношения со стороны </a:t>
            </a:r>
            <a:r>
              <a:rPr lang="be-BY" dirty="0" smtClean="0"/>
              <a:t>субъекта, причем эмоциональность </a:t>
            </a:r>
            <a:r>
              <a:rPr lang="be-BY" dirty="0"/>
              <a:t>не мыслится без оценочности, тогда как обратное не </a:t>
            </a:r>
            <a:r>
              <a:rPr lang="be-BY" dirty="0" smtClean="0"/>
              <a:t>обязательно:</a:t>
            </a:r>
          </a:p>
          <a:p>
            <a:r>
              <a:rPr lang="be-BY" i="1" dirty="0" smtClean="0"/>
              <a:t>глупый человек</a:t>
            </a:r>
          </a:p>
          <a:p>
            <a:r>
              <a:rPr lang="be-BY" i="1" dirty="0" smtClean="0"/>
              <a:t>дурак</a:t>
            </a:r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73412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Соотношение положительной и отрицательной оценки: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e-BY" dirty="0"/>
              <a:t>отрицательные всегда образуются от положительных </a:t>
            </a:r>
            <a:r>
              <a:rPr lang="be-BY" dirty="0" smtClean="0"/>
              <a:t>смыслов;</a:t>
            </a:r>
          </a:p>
          <a:p>
            <a:r>
              <a:rPr lang="be-BY" dirty="0"/>
              <a:t>в языке преобладают средства выражения негативной </a:t>
            </a:r>
            <a:r>
              <a:rPr lang="be-BY" dirty="0" smtClean="0"/>
              <a:t>оценки;</a:t>
            </a:r>
          </a:p>
          <a:p>
            <a:r>
              <a:rPr lang="ru-RU" dirty="0"/>
              <a:t>накопление положительной оценки может переходить в </a:t>
            </a:r>
            <a:r>
              <a:rPr lang="ru-RU" dirty="0" smtClean="0"/>
              <a:t>отрицательную:</a:t>
            </a:r>
          </a:p>
          <a:p>
            <a:r>
              <a:rPr lang="ru-RU" i="1" dirty="0" smtClean="0"/>
              <a:t>заумный;</a:t>
            </a:r>
          </a:p>
          <a:p>
            <a:r>
              <a:rPr lang="ru-RU" i="1" dirty="0" smtClean="0"/>
              <a:t>блаженный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9776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GB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85000" lnSpcReduction="10000"/>
          </a:bodyPr>
          <a:lstStyle/>
          <a:p>
            <a:r>
              <a:rPr lang="be-BY" dirty="0" smtClean="0"/>
              <a:t>«Толковый </a:t>
            </a:r>
            <a:r>
              <a:rPr lang="be-BY" dirty="0"/>
              <a:t>словарь русского </a:t>
            </a:r>
            <a:r>
              <a:rPr lang="be-BY" dirty="0" smtClean="0"/>
              <a:t>языка</a:t>
            </a:r>
            <a:r>
              <a:rPr lang="ru-RU" dirty="0" smtClean="0"/>
              <a:t>» </a:t>
            </a:r>
            <a:r>
              <a:rPr lang="be-BY" dirty="0" smtClean="0"/>
              <a:t>в </a:t>
            </a:r>
            <a:r>
              <a:rPr lang="be-BY" dirty="0"/>
              <a:t>4 т</a:t>
            </a:r>
            <a:r>
              <a:rPr lang="be-BY" dirty="0" smtClean="0"/>
              <a:t>. под ред. Д. Ушакова (</a:t>
            </a:r>
            <a:r>
              <a:rPr lang="ru-RU" dirty="0" smtClean="0"/>
              <a:t>1936-1940 гг.) (ТСРЯ) (лексика 20-40 гг.) </a:t>
            </a:r>
            <a:endParaRPr lang="be-BY" dirty="0" smtClean="0"/>
          </a:p>
          <a:p>
            <a:r>
              <a:rPr lang="be-BY" dirty="0" smtClean="0"/>
              <a:t>«Словарь </a:t>
            </a:r>
            <a:r>
              <a:rPr lang="be-BY" dirty="0"/>
              <a:t>современного русского литературного </a:t>
            </a:r>
            <a:r>
              <a:rPr lang="be-BY" dirty="0" smtClean="0"/>
              <a:t>языка</a:t>
            </a:r>
            <a:r>
              <a:rPr lang="ru-RU" dirty="0" smtClean="0"/>
              <a:t>»</a:t>
            </a:r>
            <a:r>
              <a:rPr lang="be-BY" dirty="0" smtClean="0"/>
              <a:t> </a:t>
            </a:r>
            <a:r>
              <a:rPr lang="be-BY" dirty="0"/>
              <a:t>в 17 т</a:t>
            </a:r>
            <a:r>
              <a:rPr lang="ru-RU" dirty="0"/>
              <a:t>. </a:t>
            </a:r>
            <a:r>
              <a:rPr lang="ru-RU" dirty="0" smtClean="0"/>
              <a:t> (</a:t>
            </a:r>
            <a:r>
              <a:rPr lang="be-BY" dirty="0" smtClean="0"/>
              <a:t>1950–1965</a:t>
            </a:r>
            <a:r>
              <a:rPr lang="ru-RU" dirty="0"/>
              <a:t> </a:t>
            </a:r>
            <a:r>
              <a:rPr lang="ru-RU" dirty="0" smtClean="0"/>
              <a:t>гг.) (</a:t>
            </a:r>
            <a:r>
              <a:rPr lang="ru-RU" b="1" dirty="0" smtClean="0"/>
              <a:t>БАС</a:t>
            </a:r>
            <a:r>
              <a:rPr lang="ru-RU" dirty="0" smtClean="0"/>
              <a:t>) (лексика 40-50 гг.) </a:t>
            </a:r>
            <a:endParaRPr lang="ru-RU" dirty="0" smtClean="0"/>
          </a:p>
          <a:p>
            <a:r>
              <a:rPr lang="ru-RU" dirty="0" smtClean="0"/>
              <a:t>«Словарь русского языка» в 4 т. под ред. </a:t>
            </a:r>
            <a:r>
              <a:rPr lang="ru-RU" dirty="0" err="1" smtClean="0"/>
              <a:t>А.П.Евгеньевой</a:t>
            </a:r>
            <a:r>
              <a:rPr lang="ru-RU" dirty="0" smtClean="0"/>
              <a:t> (2 изд. 1981-1984 гг.) ( </a:t>
            </a:r>
            <a:r>
              <a:rPr lang="ru-RU" b="1" dirty="0" smtClean="0"/>
              <a:t>МАС</a:t>
            </a:r>
            <a:r>
              <a:rPr lang="ru-RU" dirty="0" smtClean="0"/>
              <a:t>), (лексика 60-70 гг.)</a:t>
            </a:r>
            <a:endParaRPr lang="ru-RU" dirty="0" smtClean="0"/>
          </a:p>
          <a:p>
            <a:r>
              <a:rPr lang="ru-RU" dirty="0" smtClean="0"/>
              <a:t>Большой </a:t>
            </a:r>
            <a:r>
              <a:rPr lang="ru-RU" dirty="0"/>
              <a:t>толковый словарь русского языка под ред. </a:t>
            </a:r>
            <a:r>
              <a:rPr lang="ru-RU" dirty="0" err="1"/>
              <a:t>С.А.Кузнецова</a:t>
            </a:r>
            <a:r>
              <a:rPr lang="ru-RU" dirty="0"/>
              <a:t> (2008 г.)</a:t>
            </a:r>
            <a:r>
              <a:rPr lang="en-GB" dirty="0"/>
              <a:t> (</a:t>
            </a:r>
            <a:r>
              <a:rPr lang="ru-RU" b="1" dirty="0"/>
              <a:t>БТС</a:t>
            </a:r>
            <a:r>
              <a:rPr lang="ru-RU" dirty="0" smtClean="0"/>
              <a:t>) </a:t>
            </a:r>
            <a:r>
              <a:rPr lang="ru-RU" dirty="0" smtClean="0"/>
              <a:t>(лексика </a:t>
            </a:r>
            <a:r>
              <a:rPr lang="en-GB" dirty="0" smtClean="0"/>
              <a:t>XXI </a:t>
            </a:r>
            <a:r>
              <a:rPr lang="ru-RU" dirty="0" smtClean="0"/>
              <a:t>в.)</a:t>
            </a:r>
            <a:endParaRPr lang="ru-RU" dirty="0"/>
          </a:p>
          <a:p>
            <a:r>
              <a:rPr lang="ru-RU" dirty="0" smtClean="0"/>
              <a:t>Словарные пометы:</a:t>
            </a:r>
          </a:p>
          <a:p>
            <a:r>
              <a:rPr lang="ru-RU" i="1" dirty="0" err="1"/>
              <a:t>бран</a:t>
            </a:r>
            <a:r>
              <a:rPr lang="ru-RU" i="1" dirty="0"/>
              <a:t>., груб., пренебр., презр., неодобр</a:t>
            </a:r>
            <a:r>
              <a:rPr lang="ru-RU" i="1" dirty="0" smtClean="0"/>
              <a:t>.</a:t>
            </a:r>
          </a:p>
          <a:p>
            <a:r>
              <a:rPr lang="ru-RU" dirty="0"/>
              <a:t>130 000 </a:t>
            </a:r>
            <a:r>
              <a:rPr lang="ru-RU" dirty="0" smtClean="0"/>
              <a:t>единиц – объем словаря</a:t>
            </a:r>
          </a:p>
          <a:p>
            <a:r>
              <a:rPr lang="ru-RU" dirty="0" smtClean="0"/>
              <a:t>808 единиц (</a:t>
            </a:r>
            <a:r>
              <a:rPr lang="en-GB" dirty="0" smtClean="0"/>
              <a:t>&gt; 1%)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683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endParaRPr lang="ru-RU" dirty="0" smtClean="0"/>
          </a:p>
          <a:p>
            <a:r>
              <a:rPr lang="ru-RU" b="1" i="1" dirty="0" smtClean="0"/>
              <a:t>всеядный</a:t>
            </a:r>
            <a:r>
              <a:rPr lang="ru-RU" i="1" dirty="0" smtClean="0"/>
              <a:t> </a:t>
            </a:r>
            <a:r>
              <a:rPr lang="ru-RU" i="1" dirty="0"/>
              <a:t>неодобр. </a:t>
            </a:r>
            <a:r>
              <a:rPr lang="ru-RU" dirty="0" smtClean="0"/>
              <a:t>‘</a:t>
            </a:r>
            <a:r>
              <a:rPr lang="ru-RU" dirty="0"/>
              <a:t>увлекающийся, интересующийся всем без разбора; неразборчивый</a:t>
            </a:r>
            <a:r>
              <a:rPr lang="ru-RU" dirty="0" smtClean="0"/>
              <a:t>’ (БТС)</a:t>
            </a:r>
          </a:p>
          <a:p>
            <a:r>
              <a:rPr lang="ru-RU" b="1" i="1" dirty="0" smtClean="0"/>
              <a:t>предприниматель</a:t>
            </a:r>
            <a:r>
              <a:rPr lang="ru-RU" i="1" dirty="0" smtClean="0"/>
              <a:t> </a:t>
            </a:r>
            <a:r>
              <a:rPr lang="ru-RU" i="1" dirty="0" smtClean="0"/>
              <a:t>неодобр.</a:t>
            </a:r>
            <a:r>
              <a:rPr lang="ru-RU" i="1" dirty="0" smtClean="0"/>
              <a:t> </a:t>
            </a:r>
            <a:r>
              <a:rPr lang="ru-RU" dirty="0"/>
              <a:t>‘делец, ловкий организатор выгодных предприятий</a:t>
            </a:r>
            <a:r>
              <a:rPr lang="ru-RU" dirty="0" smtClean="0"/>
              <a:t>’ (МАС)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7504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5634166"/>
              </p:ext>
            </p:extLst>
          </p:nvPr>
        </p:nvGraphicFramePr>
        <p:xfrm>
          <a:off x="251518" y="1412777"/>
          <a:ext cx="8640964" cy="4813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6305"/>
                <a:gridCol w="1435754"/>
                <a:gridCol w="1636305"/>
                <a:gridCol w="1604399"/>
                <a:gridCol w="1262552"/>
                <a:gridCol w="1065649"/>
              </a:tblGrid>
              <a:tr h="42427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Дона-</a:t>
                      </a:r>
                      <a:r>
                        <a:rPr lang="ru-RU" sz="2800" dirty="0" err="1" smtClean="0">
                          <a:effectLst/>
                        </a:rPr>
                        <a:t>циональ</a:t>
                      </a:r>
                      <a:r>
                        <a:rPr lang="ru-RU" sz="2800" dirty="0" smtClean="0">
                          <a:effectLst/>
                        </a:rPr>
                        <a:t>-</a:t>
                      </a:r>
                      <a:r>
                        <a:rPr lang="ru-RU" sz="2800" dirty="0" err="1" smtClean="0">
                          <a:effectLst/>
                        </a:rPr>
                        <a:t>ный</a:t>
                      </a:r>
                      <a:r>
                        <a:rPr lang="ru-RU" sz="2800" dirty="0" smtClean="0">
                          <a:effectLst/>
                        </a:rPr>
                        <a:t> </a:t>
                      </a:r>
                      <a:r>
                        <a:rPr lang="ru-RU" sz="2800" dirty="0">
                          <a:effectLst/>
                        </a:rPr>
                        <a:t>период</a:t>
                      </a:r>
                      <a:endParaRPr lang="en-GB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Пере-</a:t>
                      </a:r>
                      <a:r>
                        <a:rPr lang="ru-RU" sz="2800" dirty="0" err="1" smtClean="0">
                          <a:effectLst/>
                        </a:rPr>
                        <a:t>ходный</a:t>
                      </a:r>
                      <a:r>
                        <a:rPr lang="ru-RU" sz="2800" dirty="0" smtClean="0">
                          <a:effectLst/>
                        </a:rPr>
                        <a:t> </a:t>
                      </a:r>
                      <a:r>
                        <a:rPr lang="ru-RU" sz="2800" dirty="0">
                          <a:effectLst/>
                        </a:rPr>
                        <a:t>этап </a:t>
                      </a:r>
                      <a:endParaRPr lang="en-GB" sz="2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(XVII в.)</a:t>
                      </a:r>
                      <a:endParaRPr lang="en-GB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Национальный период</a:t>
                      </a:r>
                      <a:endParaRPr lang="en-GB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ИТОГО: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1588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XVIII в. </a:t>
                      </a:r>
                      <a:endParaRPr lang="en-GB" sz="2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(эпоха </a:t>
                      </a:r>
                      <a:r>
                        <a:rPr lang="ru-RU" sz="2800" dirty="0" err="1" smtClean="0">
                          <a:effectLst/>
                        </a:rPr>
                        <a:t>Просве-щения</a:t>
                      </a:r>
                      <a:r>
                        <a:rPr lang="ru-RU" sz="2800" dirty="0">
                          <a:effectLst/>
                        </a:rPr>
                        <a:t>)</a:t>
                      </a:r>
                      <a:endParaRPr lang="en-GB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 smtClean="0">
                          <a:effectLst/>
                        </a:rPr>
                        <a:t>Клас-сический</a:t>
                      </a:r>
                      <a:r>
                        <a:rPr lang="ru-RU" sz="2800" dirty="0" smtClean="0">
                          <a:effectLst/>
                        </a:rPr>
                        <a:t> </a:t>
                      </a:r>
                      <a:r>
                        <a:rPr lang="ru-RU" sz="2800" dirty="0">
                          <a:effectLst/>
                        </a:rPr>
                        <a:t>период (XIX – начало ХХ вв.</a:t>
                      </a:r>
                      <a:endParaRPr lang="en-GB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Совет-</a:t>
                      </a:r>
                      <a:r>
                        <a:rPr lang="ru-RU" sz="2800" dirty="0" err="1" smtClean="0">
                          <a:effectLst/>
                        </a:rPr>
                        <a:t>ский</a:t>
                      </a:r>
                      <a:r>
                        <a:rPr lang="ru-RU" sz="2800" dirty="0" smtClean="0">
                          <a:effectLst/>
                        </a:rPr>
                        <a:t> </a:t>
                      </a:r>
                      <a:r>
                        <a:rPr lang="ru-RU" sz="2800" dirty="0">
                          <a:effectLst/>
                        </a:rPr>
                        <a:t>период и конец ХХ в.</a:t>
                      </a:r>
                      <a:endParaRPr lang="en-GB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8640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12</a:t>
                      </a:r>
                      <a:endParaRPr lang="en-GB" sz="2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1,5%</a:t>
                      </a:r>
                      <a:endParaRPr lang="en-GB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11</a:t>
                      </a:r>
                      <a:endParaRPr lang="en-GB" sz="2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1,4%</a:t>
                      </a:r>
                      <a:endParaRPr lang="en-GB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148</a:t>
                      </a:r>
                      <a:endParaRPr lang="en-GB" sz="2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18,3%</a:t>
                      </a:r>
                      <a:endParaRPr lang="en-GB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371</a:t>
                      </a:r>
                      <a:endParaRPr lang="en-GB" sz="2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45,9%</a:t>
                      </a:r>
                      <a:endParaRPr lang="en-GB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266</a:t>
                      </a:r>
                      <a:endParaRPr lang="en-GB" sz="28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32,9%</a:t>
                      </a:r>
                      <a:endParaRPr lang="en-GB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808</a:t>
                      </a:r>
                      <a:endParaRPr lang="en-GB" sz="28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100,0%</a:t>
                      </a:r>
                      <a:endParaRPr lang="en-GB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14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</a:t>
            </a:r>
            <a:r>
              <a:rPr lang="ru-RU" dirty="0" smtClean="0"/>
              <a:t>Словарь </a:t>
            </a:r>
            <a:r>
              <a:rPr lang="ru-RU" dirty="0"/>
              <a:t>русского языка XI-XVII вв.»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насрать</a:t>
            </a:r>
            <a:r>
              <a:rPr lang="ru-RU" dirty="0"/>
              <a:t> ‘отнестись к чему-либо с полным пренебрежением’ (XVII в.) (</a:t>
            </a:r>
            <a:r>
              <a:rPr lang="be-BY" dirty="0"/>
              <a:t>СлРЯ </a:t>
            </a:r>
            <a:r>
              <a:rPr lang="en-US" dirty="0"/>
              <a:t>XI</a:t>
            </a:r>
            <a:r>
              <a:rPr lang="be-BY" dirty="0"/>
              <a:t> – </a:t>
            </a:r>
            <a:r>
              <a:rPr lang="en-US" dirty="0"/>
              <a:t>XVII</a:t>
            </a:r>
            <a:r>
              <a:rPr lang="be-BY" dirty="0"/>
              <a:t> вв. </a:t>
            </a:r>
            <a:r>
              <a:rPr lang="ru-RU" dirty="0"/>
              <a:t>10, 262).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587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Заимствования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В.В.Виноградов</a:t>
            </a:r>
            <a:r>
              <a:rPr lang="ru-RU" dirty="0"/>
              <a:t> </a:t>
            </a:r>
            <a:r>
              <a:rPr lang="ru-RU" dirty="0" smtClean="0"/>
              <a:t>: «Общеизвестно</a:t>
            </a:r>
            <a:r>
              <a:rPr lang="ru-RU" dirty="0"/>
              <a:t>, что слова бранные, ругательные и вообще выражающие отрицательную оценку заимствуются особенно часто (ср. </a:t>
            </a:r>
            <a:r>
              <a:rPr lang="ru-RU" i="1" dirty="0"/>
              <a:t>мымра, бестия, каналья, прохвост </a:t>
            </a:r>
            <a:r>
              <a:rPr lang="ru-RU" dirty="0"/>
              <a:t>и т.п.), пополняя синонимические ряды русского языка»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931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быдло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10000"/>
          </a:bodyPr>
          <a:lstStyle/>
          <a:p>
            <a:r>
              <a:rPr lang="ru-RU" i="1" dirty="0" smtClean="0"/>
              <a:t>В Польше </a:t>
            </a:r>
            <a:r>
              <a:rPr lang="ru-RU" i="1" dirty="0"/>
              <a:t>же этот аристократизм обратил высшие сословия в ясновельможное панство и шляхетство, а низшие ― в быдло</a:t>
            </a:r>
            <a:r>
              <a:rPr lang="ru-RU" dirty="0"/>
              <a:t> (</a:t>
            </a:r>
            <a:r>
              <a:rPr lang="ru-RU" dirty="0" err="1"/>
              <a:t>Н.Данилевский</a:t>
            </a:r>
            <a:r>
              <a:rPr lang="ru-RU" dirty="0"/>
              <a:t>. Россия и Европа. (1869</a:t>
            </a:r>
            <a:r>
              <a:rPr lang="ru-RU" dirty="0" smtClean="0"/>
              <a:t>)</a:t>
            </a:r>
          </a:p>
          <a:p>
            <a:r>
              <a:rPr lang="ru-RU" b="1" dirty="0"/>
              <a:t>БАС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en-GB" dirty="0" smtClean="0"/>
              <a:t>‘</a:t>
            </a:r>
            <a:r>
              <a:rPr lang="ru-RU" dirty="0" smtClean="0"/>
              <a:t>презрительное </a:t>
            </a:r>
            <a:r>
              <a:rPr lang="ru-RU" dirty="0"/>
              <a:t>название крестьян </a:t>
            </a:r>
            <a:r>
              <a:rPr lang="ru-RU" dirty="0" smtClean="0"/>
              <a:t>помещиками-крепостниками</a:t>
            </a:r>
            <a:r>
              <a:rPr lang="en-GB" dirty="0" smtClean="0"/>
              <a:t>’</a:t>
            </a:r>
            <a:r>
              <a:rPr lang="ru-RU" dirty="0" smtClean="0"/>
              <a:t>, </a:t>
            </a:r>
            <a:endParaRPr lang="en-GB" dirty="0" smtClean="0"/>
          </a:p>
          <a:p>
            <a:r>
              <a:rPr lang="ru-RU" b="1" dirty="0" smtClean="0"/>
              <a:t>МАС</a:t>
            </a:r>
            <a:r>
              <a:rPr lang="ru-RU" dirty="0" smtClean="0"/>
              <a:t> </a:t>
            </a:r>
            <a:r>
              <a:rPr lang="en-GB" dirty="0" smtClean="0"/>
              <a:t>– </a:t>
            </a:r>
            <a:r>
              <a:rPr lang="ru-RU" dirty="0" smtClean="0"/>
              <a:t> </a:t>
            </a:r>
            <a:r>
              <a:rPr lang="ru-RU" dirty="0"/>
              <a:t>‘о людях, которые бессловесно и покорно выполняют на кого-л. тяжелую работу’, </a:t>
            </a:r>
            <a:endParaRPr lang="en-GB" dirty="0" smtClean="0"/>
          </a:p>
          <a:p>
            <a:r>
              <a:rPr lang="ru-RU" b="1" dirty="0" smtClean="0"/>
              <a:t>БТС </a:t>
            </a:r>
            <a:r>
              <a:rPr lang="en-GB" dirty="0" smtClean="0"/>
              <a:t>– </a:t>
            </a:r>
            <a:r>
              <a:rPr lang="ru-RU" dirty="0" smtClean="0"/>
              <a:t>‘о </a:t>
            </a:r>
            <a:r>
              <a:rPr lang="ru-RU" dirty="0"/>
              <a:t>людях, духовно неразвитых, тупых, покорно подчиняющихся чужой воле и проводящих жизнь в тяжёлом, изнурительном труде на кого-л.’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589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бурбон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солдафон,</a:t>
            </a:r>
            <a:r>
              <a:rPr lang="ru-RU" dirty="0"/>
              <a:t> </a:t>
            </a:r>
            <a:r>
              <a:rPr lang="ru-RU" i="1" dirty="0"/>
              <a:t>гарпагон, фараон, фармазон, фанфарон</a:t>
            </a:r>
            <a:r>
              <a:rPr lang="ru-RU" i="1" dirty="0" smtClean="0"/>
              <a:t>,</a:t>
            </a:r>
            <a:r>
              <a:rPr lang="ru-RU" dirty="0" smtClean="0"/>
              <a:t> </a:t>
            </a:r>
            <a:r>
              <a:rPr lang="ru-RU" i="1" dirty="0" smtClean="0"/>
              <a:t>пижон</a:t>
            </a:r>
          </a:p>
          <a:p>
            <a:r>
              <a:rPr lang="ru-RU" i="1" dirty="0"/>
              <a:t>буркалы, буркать, </a:t>
            </a:r>
            <a:r>
              <a:rPr lang="ru-RU" i="1" dirty="0" smtClean="0"/>
              <a:t>бурчать</a:t>
            </a:r>
            <a:endParaRPr lang="en-GB" i="1" dirty="0" smtClean="0"/>
          </a:p>
          <a:p>
            <a:r>
              <a:rPr lang="ru-RU" b="1" dirty="0" smtClean="0"/>
              <a:t>Слова могут менять свою форму:</a:t>
            </a:r>
          </a:p>
          <a:p>
            <a:r>
              <a:rPr lang="ru-RU" i="1" dirty="0"/>
              <a:t>прохвост </a:t>
            </a:r>
            <a:r>
              <a:rPr lang="en-GB" dirty="0" smtClean="0"/>
              <a:t>&lt; </a:t>
            </a:r>
            <a:r>
              <a:rPr lang="ru-RU" i="1" dirty="0" smtClean="0"/>
              <a:t>профос</a:t>
            </a:r>
            <a:endParaRPr lang="en-GB" i="1" dirty="0" smtClean="0"/>
          </a:p>
          <a:p>
            <a:r>
              <a:rPr lang="ru-RU" i="1" dirty="0" err="1" smtClean="0"/>
              <a:t>искариотка</a:t>
            </a:r>
            <a:r>
              <a:rPr lang="ru-RU" dirty="0"/>
              <a:t>, </a:t>
            </a:r>
            <a:endParaRPr lang="en-GB" dirty="0" smtClean="0"/>
          </a:p>
          <a:p>
            <a:r>
              <a:rPr lang="ru-RU" i="1" dirty="0" smtClean="0"/>
              <a:t>буржуй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613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8262485"/>
              </p:ext>
            </p:extLst>
          </p:nvPr>
        </p:nvGraphicFramePr>
        <p:xfrm>
          <a:off x="323528" y="1412776"/>
          <a:ext cx="8154035" cy="45771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7040"/>
                <a:gridCol w="2145665"/>
                <a:gridCol w="2145665"/>
                <a:gridCol w="2145665"/>
              </a:tblGrid>
              <a:tr h="630515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 dirty="0" smtClean="0">
                          <a:effectLst/>
                        </a:rPr>
                        <a:t>Словообразова-тельная</a:t>
                      </a:r>
                      <a:endParaRPr lang="en-GB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 dirty="0">
                          <a:effectLst/>
                        </a:rPr>
                        <a:t>деривация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 dirty="0">
                          <a:effectLst/>
                        </a:rPr>
                        <a:t>Семантические  изменения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5703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Донациональный период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 dirty="0">
                          <a:effectLst/>
                        </a:rPr>
                        <a:t>5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5703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Переходный этап (XVII в.)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5703">
                <a:tc rowSpan="3"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Ннациональный период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XVIII в. (эпоха Просвещения)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38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96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3051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Классический период (XIX – начало ХХ вв.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108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202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725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Советский период и конец ХХ в.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123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119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5703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ИТОГО: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280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427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7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Семантическая деривация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Синайская псалтырь </a:t>
            </a:r>
            <a:r>
              <a:rPr lang="ru-RU" dirty="0"/>
              <a:t>(XI век</a:t>
            </a:r>
            <a:r>
              <a:rPr lang="ru-RU" dirty="0" smtClean="0"/>
              <a:t>): </a:t>
            </a:r>
          </a:p>
          <a:p>
            <a:r>
              <a:rPr lang="ru-RU" i="1" dirty="0" err="1" smtClean="0"/>
              <a:t>шьпътати</a:t>
            </a:r>
            <a:r>
              <a:rPr lang="ru-RU" i="1" dirty="0" smtClean="0"/>
              <a:t> </a:t>
            </a:r>
            <a:r>
              <a:rPr lang="ru-RU" dirty="0" smtClean="0"/>
              <a:t>‘нашептывать</a:t>
            </a:r>
            <a:r>
              <a:rPr lang="en-GB" dirty="0" smtClean="0"/>
              <a:t>’</a:t>
            </a:r>
            <a:r>
              <a:rPr lang="ru-RU" dirty="0" smtClean="0"/>
              <a:t>, </a:t>
            </a:r>
            <a:endParaRPr lang="en-GB" dirty="0" smtClean="0"/>
          </a:p>
          <a:p>
            <a:r>
              <a:rPr lang="en-GB" dirty="0" smtClean="0"/>
              <a:t>‘</a:t>
            </a:r>
            <a:r>
              <a:rPr lang="ru-RU" dirty="0" smtClean="0"/>
              <a:t>клеветать</a:t>
            </a:r>
            <a:r>
              <a:rPr lang="ru-RU" dirty="0"/>
              <a:t>, оговаривать’, </a:t>
            </a:r>
            <a:endParaRPr lang="ru-RU" dirty="0" smtClean="0"/>
          </a:p>
          <a:p>
            <a:r>
              <a:rPr lang="ru-RU" i="1" dirty="0" smtClean="0"/>
              <a:t>шептаться</a:t>
            </a:r>
            <a:r>
              <a:rPr lang="ru-RU" dirty="0" smtClean="0"/>
              <a:t> </a:t>
            </a:r>
            <a:r>
              <a:rPr lang="ru-RU" dirty="0"/>
              <a:t>(неодобр.) ‘заниматься сплетнями, пересудами; передавать друг другу слухи, тайные разговоры’ (</a:t>
            </a:r>
            <a:r>
              <a:rPr lang="ru-RU" dirty="0" smtClean="0"/>
              <a:t>БТС)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73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великовозрастный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«</a:t>
            </a:r>
            <a:r>
              <a:rPr lang="ru-RU" dirty="0" smtClean="0"/>
              <a:t>Жити</a:t>
            </a:r>
            <a:r>
              <a:rPr lang="ru-RU" dirty="0"/>
              <a:t>е</a:t>
            </a:r>
            <a:r>
              <a:rPr lang="ru-RU" dirty="0" smtClean="0"/>
              <a:t> </a:t>
            </a:r>
            <a:r>
              <a:rPr lang="ru-RU" dirty="0"/>
              <a:t>Федора </a:t>
            </a:r>
            <a:r>
              <a:rPr lang="ru-RU" dirty="0" err="1"/>
              <a:t>Судита</a:t>
            </a:r>
            <a:r>
              <a:rPr lang="ru-RU" dirty="0"/>
              <a:t>» (XIII </a:t>
            </a:r>
            <a:r>
              <a:rPr lang="ru-RU" dirty="0" smtClean="0"/>
              <a:t>в</a:t>
            </a:r>
            <a:r>
              <a:rPr lang="en-GB" dirty="0" smtClean="0"/>
              <a:t>.):</a:t>
            </a:r>
            <a:endParaRPr lang="ru-RU" dirty="0" smtClean="0"/>
          </a:p>
          <a:p>
            <a:r>
              <a:rPr lang="ru-RU" i="1" dirty="0" smtClean="0"/>
              <a:t>житие </a:t>
            </a:r>
            <a:r>
              <a:rPr lang="ru-RU" i="1" dirty="0" err="1"/>
              <a:t>великовъздрастно</a:t>
            </a:r>
            <a:r>
              <a:rPr lang="ru-RU" i="1" dirty="0"/>
              <a:t> </a:t>
            </a:r>
            <a:r>
              <a:rPr lang="en-GB" i="1" dirty="0" smtClean="0"/>
              <a:t>‘</a:t>
            </a:r>
            <a:r>
              <a:rPr lang="ru-RU" dirty="0" smtClean="0"/>
              <a:t>необыкновенная</a:t>
            </a:r>
            <a:r>
              <a:rPr lang="ru-RU" dirty="0"/>
              <a:t>, достойная удивления жизнь</a:t>
            </a:r>
            <a:r>
              <a:rPr lang="ru-RU" dirty="0" smtClean="0"/>
              <a:t>’</a:t>
            </a:r>
            <a:endParaRPr lang="en-GB" dirty="0" smtClean="0"/>
          </a:p>
          <a:p>
            <a:r>
              <a:rPr lang="ru-RU" dirty="0"/>
              <a:t>‘ученик, вышедший из определенного школьного возраста</a:t>
            </a:r>
            <a:r>
              <a:rPr lang="ru-RU" dirty="0" smtClean="0"/>
              <a:t>’</a:t>
            </a:r>
            <a:r>
              <a:rPr lang="en-GB" dirty="0" smtClean="0"/>
              <a:t>(XIX </a:t>
            </a:r>
            <a:r>
              <a:rPr lang="ru-RU" dirty="0" smtClean="0"/>
              <a:t>в., БАС, МАС)</a:t>
            </a:r>
          </a:p>
          <a:p>
            <a:r>
              <a:rPr lang="ru-RU" dirty="0"/>
              <a:t>‘вышедший из детского или юношеского возраста, взрослый по виду, но несерьёзный, наивный, как ребёнок (обычно о юношах, девушках</a:t>
            </a:r>
            <a:r>
              <a:rPr lang="ru-RU" dirty="0" smtClean="0"/>
              <a:t>)’ (БТС)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517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дилетант</a:t>
            </a:r>
            <a:endParaRPr lang="en-GB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/>
              <a:t>В.В.Виноградов</a:t>
            </a:r>
            <a:r>
              <a:rPr lang="ru-RU" dirty="0" smtClean="0"/>
              <a:t>: </a:t>
            </a:r>
            <a:r>
              <a:rPr lang="ru-RU" dirty="0"/>
              <a:t>«Изменения в экспрессивной окраске слов отражают общественную переоценку тех или иных явлений и понятий. Например, слова </a:t>
            </a:r>
            <a:r>
              <a:rPr lang="ru-RU" i="1" dirty="0"/>
              <a:t>любитель </a:t>
            </a:r>
            <a:r>
              <a:rPr lang="ru-RU" dirty="0"/>
              <a:t>и </a:t>
            </a:r>
            <a:r>
              <a:rPr lang="ru-RU" i="1" dirty="0"/>
              <a:t>дилетант </a:t>
            </a:r>
            <a:r>
              <a:rPr lang="ru-RU" dirty="0"/>
              <a:t>до 20-30-х гг. XIX в. при господстве дворянско-аристократической речевой культуры были окружены светлым, положительным эмоциональным ореолом… Затем с углублением профессионализации и демократизации литературная речь сближается с специальными и научными языками. Слово </a:t>
            </a:r>
            <a:r>
              <a:rPr lang="ru-RU" i="1" dirty="0"/>
              <a:t>профессионал </a:t>
            </a:r>
            <a:r>
              <a:rPr lang="ru-RU" dirty="0"/>
              <a:t>делается антонимом слов </a:t>
            </a:r>
            <a:r>
              <a:rPr lang="ru-RU" i="1" dirty="0"/>
              <a:t>любитель, дилетант. … </a:t>
            </a:r>
            <a:r>
              <a:rPr lang="ru-RU" dirty="0"/>
              <a:t>В середине же XIX в. – в связи с этой переоценкой понятий – укрепляются новые образования с презрительным оттенком»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720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дебил</a:t>
            </a:r>
            <a:r>
              <a:rPr lang="ru-RU" i="1" dirty="0" smtClean="0"/>
              <a:t> </a:t>
            </a:r>
            <a:r>
              <a:rPr lang="ru-RU" i="1" dirty="0" err="1" smtClean="0"/>
              <a:t>бран</a:t>
            </a:r>
            <a:r>
              <a:rPr lang="ru-RU" i="1" dirty="0" smtClean="0"/>
              <a:t>.</a:t>
            </a:r>
            <a:r>
              <a:rPr lang="ru-RU" dirty="0" smtClean="0"/>
              <a:t> </a:t>
            </a:r>
            <a:r>
              <a:rPr lang="ru-RU" dirty="0" smtClean="0"/>
              <a:t>‘</a:t>
            </a:r>
            <a:r>
              <a:rPr lang="ru-RU" dirty="0"/>
              <a:t>о тупом, несообразительном человеке’ </a:t>
            </a:r>
            <a:r>
              <a:rPr lang="ru-RU" dirty="0" smtClean="0"/>
              <a:t>(БТС)</a:t>
            </a:r>
          </a:p>
          <a:p>
            <a:r>
              <a:rPr lang="ru-RU" i="1" dirty="0"/>
              <a:t>дурость </a:t>
            </a:r>
            <a:r>
              <a:rPr lang="ru-RU" dirty="0" smtClean="0"/>
              <a:t>(1580 г.)</a:t>
            </a:r>
          </a:p>
          <a:p>
            <a:r>
              <a:rPr lang="ru-RU" i="1" dirty="0" smtClean="0"/>
              <a:t>дурак </a:t>
            </a:r>
            <a:r>
              <a:rPr lang="ru-RU" dirty="0" smtClean="0"/>
              <a:t>(1704 г.)</a:t>
            </a:r>
          </a:p>
          <a:p>
            <a:r>
              <a:rPr lang="ru-RU" i="1" dirty="0" smtClean="0"/>
              <a:t>идиот </a:t>
            </a:r>
            <a:r>
              <a:rPr lang="ru-RU" dirty="0" smtClean="0"/>
              <a:t>(1803 г.)</a:t>
            </a:r>
          </a:p>
          <a:p>
            <a:r>
              <a:rPr lang="ru-RU" i="1" dirty="0" smtClean="0"/>
              <a:t>кретин </a:t>
            </a:r>
            <a:r>
              <a:rPr lang="ru-RU" dirty="0" smtClean="0"/>
              <a:t>(1845 г.)</a:t>
            </a:r>
          </a:p>
          <a:p>
            <a:r>
              <a:rPr lang="ru-RU" i="1" dirty="0" err="1"/>
              <a:t>олигофрен</a:t>
            </a:r>
            <a:r>
              <a:rPr lang="ru-RU" i="1" dirty="0"/>
              <a:t> </a:t>
            </a:r>
            <a:r>
              <a:rPr lang="ru-RU" dirty="0"/>
              <a:t>(</a:t>
            </a:r>
            <a:r>
              <a:rPr lang="ru-RU" i="1" dirty="0"/>
              <a:t>Алексей Александрович, вы уж не держите нас за полных </a:t>
            </a:r>
            <a:r>
              <a:rPr lang="ru-RU" i="1" dirty="0" err="1"/>
              <a:t>олигофренов</a:t>
            </a:r>
            <a:r>
              <a:rPr lang="ru-RU" dirty="0"/>
              <a:t> (</a:t>
            </a:r>
            <a:r>
              <a:rPr lang="ru-RU" dirty="0" err="1"/>
              <a:t>Р.Солнцев</a:t>
            </a:r>
            <a:r>
              <a:rPr lang="ru-RU" dirty="0"/>
              <a:t> 2000-2002</a:t>
            </a:r>
            <a:r>
              <a:rPr lang="ru-RU" dirty="0" smtClean="0"/>
              <a:t>))</a:t>
            </a:r>
          </a:p>
          <a:p>
            <a:r>
              <a:rPr lang="ru-RU" i="1" dirty="0" err="1"/>
              <a:t>имбецил</a:t>
            </a:r>
            <a:r>
              <a:rPr lang="ru-RU" i="1" dirty="0"/>
              <a:t> </a:t>
            </a:r>
            <a:r>
              <a:rPr lang="ru-RU" dirty="0"/>
              <a:t>(</a:t>
            </a:r>
            <a:r>
              <a:rPr lang="ru-RU" i="1" dirty="0"/>
              <a:t>Лизавета и так чувствовала себя идиоткой, а когда инспектор коротко пересказал ее показания, поняла, что поверить ей может только </a:t>
            </a:r>
            <a:r>
              <a:rPr lang="ru-RU" i="1" dirty="0" err="1"/>
              <a:t>имбецил</a:t>
            </a:r>
            <a:r>
              <a:rPr lang="ru-RU" dirty="0"/>
              <a:t> (</a:t>
            </a:r>
            <a:r>
              <a:rPr lang="ru-RU" dirty="0" err="1"/>
              <a:t>М.Баконина</a:t>
            </a:r>
            <a:r>
              <a:rPr lang="ru-RU" dirty="0"/>
              <a:t>, 2000))</a:t>
            </a:r>
            <a:endParaRPr lang="ru-RU" dirty="0" smtClean="0"/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08587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Словообразовательная деривация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/>
              <a:t>–</a:t>
            </a:r>
            <a:r>
              <a:rPr lang="ru-RU" i="1" dirty="0" err="1" smtClean="0"/>
              <a:t>ье</a:t>
            </a:r>
            <a:r>
              <a:rPr lang="ru-RU" i="1" dirty="0" smtClean="0"/>
              <a:t>: бабьё</a:t>
            </a:r>
            <a:r>
              <a:rPr lang="ru-RU" i="1" dirty="0"/>
              <a:t>, юнкерьё, солдатьё, </a:t>
            </a:r>
            <a:r>
              <a:rPr lang="ru-RU" i="1" dirty="0" smtClean="0"/>
              <a:t>мужичьё</a:t>
            </a:r>
            <a:endParaRPr lang="ru-RU" dirty="0" smtClean="0"/>
          </a:p>
          <a:p>
            <a:r>
              <a:rPr lang="ru-RU" i="1" dirty="0" smtClean="0"/>
              <a:t>–л-</a:t>
            </a:r>
            <a:r>
              <a:rPr lang="ru-RU" dirty="0" smtClean="0"/>
              <a:t>: </a:t>
            </a:r>
            <a:r>
              <a:rPr lang="ru-RU" i="1" dirty="0"/>
              <a:t>надувала</a:t>
            </a:r>
            <a:r>
              <a:rPr lang="ru-RU" dirty="0"/>
              <a:t>, </a:t>
            </a:r>
            <a:r>
              <a:rPr lang="ru-RU" i="1" dirty="0"/>
              <a:t>опивала</a:t>
            </a:r>
            <a:r>
              <a:rPr lang="ru-RU" dirty="0"/>
              <a:t>, </a:t>
            </a:r>
            <a:r>
              <a:rPr lang="ru-RU" i="1" dirty="0"/>
              <a:t>хныкала</a:t>
            </a:r>
            <a:r>
              <a:rPr lang="ru-RU" dirty="0"/>
              <a:t>, </a:t>
            </a:r>
            <a:r>
              <a:rPr lang="ru-RU" i="1" dirty="0"/>
              <a:t>заводила</a:t>
            </a:r>
            <a:r>
              <a:rPr lang="ru-RU" dirty="0"/>
              <a:t>, </a:t>
            </a:r>
            <a:r>
              <a:rPr lang="ru-RU" i="1" dirty="0"/>
              <a:t>громила</a:t>
            </a:r>
            <a:r>
              <a:rPr lang="ru-RU" dirty="0"/>
              <a:t>, </a:t>
            </a:r>
            <a:r>
              <a:rPr lang="ru-RU" i="1" dirty="0"/>
              <a:t>воротила</a:t>
            </a:r>
            <a:r>
              <a:rPr lang="ru-RU" dirty="0"/>
              <a:t>, </a:t>
            </a:r>
            <a:r>
              <a:rPr lang="ru-RU" i="1" dirty="0"/>
              <a:t>кутила</a:t>
            </a:r>
            <a:r>
              <a:rPr lang="ru-RU" dirty="0"/>
              <a:t>, </a:t>
            </a:r>
            <a:r>
              <a:rPr lang="ru-RU" i="1" dirty="0"/>
              <a:t>зубрила</a:t>
            </a:r>
            <a:r>
              <a:rPr lang="ru-RU" dirty="0"/>
              <a:t>, </a:t>
            </a:r>
            <a:r>
              <a:rPr lang="ru-RU" i="1" dirty="0" smtClean="0"/>
              <a:t>ловчила</a:t>
            </a:r>
            <a:r>
              <a:rPr lang="ru-RU" dirty="0" smtClean="0"/>
              <a:t>, </a:t>
            </a:r>
          </a:p>
          <a:p>
            <a:r>
              <a:rPr lang="ru-RU" dirty="0" smtClean="0"/>
              <a:t>-</a:t>
            </a:r>
            <a:r>
              <a:rPr lang="ru-RU" i="1" dirty="0" err="1"/>
              <a:t>аг</a:t>
            </a:r>
            <a:r>
              <a:rPr lang="ru-RU" dirty="0"/>
              <a:t>(</a:t>
            </a:r>
            <a:r>
              <a:rPr lang="ru-RU" i="1" dirty="0"/>
              <a:t>а</a:t>
            </a:r>
            <a:r>
              <a:rPr lang="ru-RU" dirty="0"/>
              <a:t>) </a:t>
            </a:r>
            <a:r>
              <a:rPr lang="en-GB" dirty="0"/>
              <a:t>/</a:t>
            </a:r>
            <a:r>
              <a:rPr lang="ru-RU" dirty="0" smtClean="0"/>
              <a:t> </a:t>
            </a:r>
            <a:r>
              <a:rPr lang="ru-RU" dirty="0"/>
              <a:t>-</a:t>
            </a:r>
            <a:r>
              <a:rPr lang="ru-RU" i="1" dirty="0" err="1" smtClean="0"/>
              <a:t>уг</a:t>
            </a:r>
            <a:r>
              <a:rPr lang="ru-RU" dirty="0" smtClean="0"/>
              <a:t>(</a:t>
            </a:r>
            <a:r>
              <a:rPr lang="ru-RU" i="1" dirty="0" smtClean="0"/>
              <a:t>а</a:t>
            </a:r>
            <a:r>
              <a:rPr lang="ru-RU" dirty="0" smtClean="0"/>
              <a:t>)</a:t>
            </a:r>
            <a:r>
              <a:rPr lang="en-GB" dirty="0" smtClean="0"/>
              <a:t>: </a:t>
            </a:r>
            <a:r>
              <a:rPr lang="ru-RU" i="1" dirty="0" err="1" smtClean="0"/>
              <a:t>воряга</a:t>
            </a:r>
            <a:r>
              <a:rPr lang="ru-RU" dirty="0"/>
              <a:t>, </a:t>
            </a:r>
            <a:r>
              <a:rPr lang="ru-RU" i="1" dirty="0" err="1"/>
              <a:t>плутяга</a:t>
            </a:r>
            <a:r>
              <a:rPr lang="ru-RU" dirty="0"/>
              <a:t>, </a:t>
            </a:r>
            <a:r>
              <a:rPr lang="ru-RU" i="1" dirty="0" err="1"/>
              <a:t>портняга</a:t>
            </a:r>
            <a:r>
              <a:rPr lang="ru-RU" dirty="0"/>
              <a:t>, </a:t>
            </a:r>
            <a:r>
              <a:rPr lang="ru-RU" i="1" dirty="0"/>
              <a:t>молодчага</a:t>
            </a:r>
            <a:r>
              <a:rPr lang="ru-RU" dirty="0"/>
              <a:t>, </a:t>
            </a:r>
            <a:r>
              <a:rPr lang="ru-RU" i="1" dirty="0"/>
              <a:t>парняга</a:t>
            </a:r>
            <a:r>
              <a:rPr lang="ru-RU" dirty="0"/>
              <a:t>, </a:t>
            </a:r>
            <a:r>
              <a:rPr lang="ru-RU" i="1" dirty="0"/>
              <a:t>сотняга</a:t>
            </a:r>
            <a:r>
              <a:rPr lang="ru-RU" dirty="0"/>
              <a:t>, </a:t>
            </a:r>
            <a:r>
              <a:rPr lang="ru-RU" i="1" dirty="0" err="1"/>
              <a:t>ветряга</a:t>
            </a:r>
            <a:r>
              <a:rPr lang="ru-RU" dirty="0"/>
              <a:t>, </a:t>
            </a:r>
            <a:r>
              <a:rPr lang="ru-RU" i="1" dirty="0" err="1"/>
              <a:t>котяга</a:t>
            </a:r>
            <a:r>
              <a:rPr lang="ru-RU" dirty="0"/>
              <a:t>, </a:t>
            </a:r>
            <a:r>
              <a:rPr lang="ru-RU" i="1" dirty="0"/>
              <a:t>коняга</a:t>
            </a:r>
            <a:r>
              <a:rPr lang="ru-RU" dirty="0"/>
              <a:t>, </a:t>
            </a:r>
            <a:r>
              <a:rPr lang="ru-RU" i="1" dirty="0" err="1"/>
              <a:t>штормяга</a:t>
            </a:r>
            <a:r>
              <a:rPr lang="ru-RU" dirty="0"/>
              <a:t>, </a:t>
            </a:r>
            <a:r>
              <a:rPr lang="ru-RU" i="1" dirty="0"/>
              <a:t>ворюга</a:t>
            </a:r>
            <a:r>
              <a:rPr lang="ru-RU" dirty="0"/>
              <a:t>, </a:t>
            </a:r>
            <a:r>
              <a:rPr lang="ru-RU" i="1" dirty="0"/>
              <a:t>парнюга</a:t>
            </a:r>
            <a:r>
              <a:rPr lang="ru-RU" dirty="0"/>
              <a:t>, </a:t>
            </a:r>
            <a:r>
              <a:rPr lang="ru-RU" i="1" dirty="0"/>
              <a:t>зверюга</a:t>
            </a:r>
            <a:r>
              <a:rPr lang="ru-RU" dirty="0"/>
              <a:t>, </a:t>
            </a:r>
            <a:r>
              <a:rPr lang="ru-RU" i="1" dirty="0" err="1"/>
              <a:t>тварюга</a:t>
            </a:r>
            <a:r>
              <a:rPr lang="ru-RU" dirty="0"/>
              <a:t>, </a:t>
            </a:r>
            <a:r>
              <a:rPr lang="ru-RU" i="1" dirty="0"/>
              <a:t>шоферюга</a:t>
            </a:r>
            <a:r>
              <a:rPr lang="ru-RU" dirty="0"/>
              <a:t>, </a:t>
            </a:r>
            <a:r>
              <a:rPr lang="ru-RU" i="1" dirty="0"/>
              <a:t>речуга</a:t>
            </a:r>
            <a:r>
              <a:rPr lang="ru-RU" dirty="0"/>
              <a:t>, </a:t>
            </a:r>
            <a:r>
              <a:rPr lang="ru-RU" i="1" dirty="0"/>
              <a:t>бандюга</a:t>
            </a:r>
            <a:r>
              <a:rPr lang="ru-RU" dirty="0"/>
              <a:t>, </a:t>
            </a:r>
            <a:r>
              <a:rPr lang="ru-RU" i="1" dirty="0"/>
              <a:t>пьянчуга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75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/>
              <a:t>–&lt;</a:t>
            </a:r>
            <a:r>
              <a:rPr lang="ru-RU" i="1" dirty="0" smtClean="0"/>
              <a:t>а&gt;тин(а)</a:t>
            </a:r>
            <a:r>
              <a:rPr lang="ru-RU" dirty="0" smtClean="0"/>
              <a:t>:</a:t>
            </a:r>
          </a:p>
          <a:p>
            <a:r>
              <a:rPr lang="ru-RU" i="1" dirty="0" smtClean="0"/>
              <a:t>кислятина</a:t>
            </a:r>
          </a:p>
          <a:p>
            <a:r>
              <a:rPr lang="ru-RU" i="1" dirty="0" smtClean="0"/>
              <a:t>вкуснятина</a:t>
            </a:r>
            <a:endParaRPr lang="ru-RU" dirty="0" smtClean="0"/>
          </a:p>
          <a:p>
            <a:r>
              <a:rPr lang="ru-RU" i="1" dirty="0" smtClean="0"/>
              <a:t>-&lt;</a:t>
            </a:r>
            <a:r>
              <a:rPr lang="ru-RU" i="1" dirty="0"/>
              <a:t>у&gt;г(а)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i="1" dirty="0" err="1" smtClean="0"/>
              <a:t>пьянюга</a:t>
            </a:r>
            <a:r>
              <a:rPr lang="ru-RU" i="1" dirty="0" smtClean="0"/>
              <a:t> </a:t>
            </a:r>
            <a:endParaRPr lang="ru-RU" dirty="0" smtClean="0"/>
          </a:p>
          <a:p>
            <a:r>
              <a:rPr lang="ru-RU" i="1" dirty="0" smtClean="0"/>
              <a:t>хитрюга </a:t>
            </a:r>
            <a:endParaRPr lang="ru-RU" dirty="0" smtClean="0"/>
          </a:p>
          <a:p>
            <a:r>
              <a:rPr lang="ru-RU" i="1" dirty="0" smtClean="0"/>
              <a:t>-ух(а): </a:t>
            </a:r>
          </a:p>
          <a:p>
            <a:r>
              <a:rPr lang="ru-RU" i="1" dirty="0" smtClean="0"/>
              <a:t>потаскуха</a:t>
            </a:r>
            <a:r>
              <a:rPr lang="ru-RU" dirty="0" smtClean="0"/>
              <a:t> </a:t>
            </a:r>
          </a:p>
          <a:p>
            <a:r>
              <a:rPr lang="ru-RU" i="1" dirty="0" smtClean="0"/>
              <a:t>щебетуха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324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бес </a:t>
            </a:r>
            <a:endParaRPr lang="ru-RU" dirty="0" smtClean="0"/>
          </a:p>
          <a:p>
            <a:r>
              <a:rPr lang="ru-RU" i="1" dirty="0"/>
              <a:t>б</a:t>
            </a:r>
            <a:r>
              <a:rPr lang="ru-RU" i="1" dirty="0" smtClean="0"/>
              <a:t>есовка</a:t>
            </a:r>
          </a:p>
          <a:p>
            <a:r>
              <a:rPr lang="ru-RU" i="1" dirty="0"/>
              <a:t>конъюнктурщик / </a:t>
            </a:r>
            <a:r>
              <a:rPr lang="ru-RU" i="1" dirty="0" smtClean="0"/>
              <a:t>конъюнктурщица, </a:t>
            </a:r>
            <a:r>
              <a:rPr lang="ru-RU" i="1" dirty="0"/>
              <a:t>прохвост </a:t>
            </a:r>
            <a:r>
              <a:rPr lang="en-GB" dirty="0" smtClean="0"/>
              <a:t>/ </a:t>
            </a:r>
            <a:r>
              <a:rPr lang="ru-RU" i="1" dirty="0" smtClean="0"/>
              <a:t>прохвостка</a:t>
            </a:r>
            <a:r>
              <a:rPr lang="en-GB" i="1" dirty="0" smtClean="0"/>
              <a:t>, </a:t>
            </a:r>
            <a:r>
              <a:rPr lang="ru-RU" i="1" dirty="0"/>
              <a:t>барахольщик / барахольщица, бездельник / бездельница, буржуй / буржуйка, бюрократ / бюрократка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862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227299"/>
              </p:ext>
            </p:extLst>
          </p:nvPr>
        </p:nvGraphicFramePr>
        <p:xfrm>
          <a:off x="467544" y="1484784"/>
          <a:ext cx="8154035" cy="44271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7040"/>
                <a:gridCol w="2145665"/>
                <a:gridCol w="2145665"/>
                <a:gridCol w="2145665"/>
              </a:tblGrid>
              <a:tr h="39447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Заимствования из диалекта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Заимствования из социолекта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447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 dirty="0">
                          <a:effectLst/>
                        </a:rPr>
                        <a:t>Донациональный период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447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Переходный этап (XVII в.)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4478">
                <a:tc rowSpan="3"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Ннациональный период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 dirty="0">
                          <a:effectLst/>
                        </a:rPr>
                        <a:t>XVIII в. (эпоха Просвещения)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9924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Классический период (XIX – начало ХХ вв.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41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5675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Советский период и конец ХХ в.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15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9447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e-BY" sz="2000">
                          <a:effectLst/>
                        </a:rPr>
                        <a:t>ИТОГО: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67</a:t>
                      </a:r>
                      <a:endParaRPr lang="en-GB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15</a:t>
                      </a:r>
                      <a:endParaRPr lang="en-GB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25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Заимствования из диалектов</a:t>
            </a:r>
            <a:r>
              <a:rPr lang="ru-RU" dirty="0" smtClean="0"/>
              <a:t>:</a:t>
            </a:r>
          </a:p>
          <a:p>
            <a:r>
              <a:rPr lang="ru-RU" i="1" dirty="0" smtClean="0"/>
              <a:t>барахло, вахлак, хлыщ, цаца</a:t>
            </a:r>
          </a:p>
          <a:p>
            <a:r>
              <a:rPr lang="ru-RU" b="1" dirty="0" smtClean="0"/>
              <a:t>Заимствования из </a:t>
            </a:r>
            <a:r>
              <a:rPr lang="ru-RU" b="1" dirty="0" err="1" smtClean="0"/>
              <a:t>социолектов</a:t>
            </a:r>
            <a:r>
              <a:rPr lang="ru-RU" dirty="0" smtClean="0"/>
              <a:t>:</a:t>
            </a:r>
          </a:p>
          <a:p>
            <a:r>
              <a:rPr lang="ru-RU" i="1" dirty="0"/>
              <a:t>спеться – </a:t>
            </a:r>
            <a:r>
              <a:rPr lang="ru-RU" dirty="0"/>
              <a:t>певческий жаргон; </a:t>
            </a:r>
            <a:r>
              <a:rPr lang="ru-RU" i="1" dirty="0"/>
              <a:t>пустобрех – </a:t>
            </a:r>
            <a:r>
              <a:rPr lang="ru-RU" dirty="0"/>
              <a:t>охотничий</a:t>
            </a:r>
            <a:r>
              <a:rPr lang="ru-RU" i="1" dirty="0"/>
              <a:t>, фитюлька – </a:t>
            </a:r>
            <a:r>
              <a:rPr lang="ru-RU" dirty="0"/>
              <a:t>институтский</a:t>
            </a:r>
            <a:r>
              <a:rPr lang="ru-RU" i="1" dirty="0"/>
              <a:t>,</a:t>
            </a:r>
            <a:r>
              <a:rPr lang="ru-RU" dirty="0"/>
              <a:t> </a:t>
            </a:r>
            <a:r>
              <a:rPr lang="ru-RU" i="1" dirty="0"/>
              <a:t>шумиха – </a:t>
            </a:r>
            <a:r>
              <a:rPr lang="ru-RU" dirty="0"/>
              <a:t>газетный, </a:t>
            </a:r>
            <a:r>
              <a:rPr lang="ru-RU" i="1" dirty="0"/>
              <a:t>фря</a:t>
            </a:r>
            <a:r>
              <a:rPr lang="ru-RU" dirty="0"/>
              <a:t> – жаргон дворни </a:t>
            </a:r>
            <a:endParaRPr lang="ru-RU" dirty="0" smtClean="0"/>
          </a:p>
          <a:p>
            <a:r>
              <a:rPr lang="ru-RU" dirty="0" smtClean="0"/>
              <a:t>воровское арго: </a:t>
            </a:r>
            <a:r>
              <a:rPr lang="ru-RU" i="1" dirty="0" smtClean="0"/>
              <a:t>гастролер</a:t>
            </a:r>
            <a:r>
              <a:rPr lang="ru-RU" dirty="0" smtClean="0"/>
              <a:t>, </a:t>
            </a:r>
            <a:r>
              <a:rPr lang="ru-RU" i="1" dirty="0" smtClean="0"/>
              <a:t>легавый</a:t>
            </a:r>
            <a:r>
              <a:rPr lang="ru-RU" dirty="0" smtClean="0"/>
              <a:t>, </a:t>
            </a:r>
            <a:r>
              <a:rPr lang="ru-RU" i="1" dirty="0"/>
              <a:t>стырить, </a:t>
            </a:r>
            <a:r>
              <a:rPr lang="ru-RU" i="1" dirty="0" smtClean="0"/>
              <a:t>хай.</a:t>
            </a:r>
            <a:endParaRPr lang="ru-RU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53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</a:t>
            </a:r>
            <a:r>
              <a:rPr lang="ru-RU" dirty="0" smtClean="0"/>
              <a:t>Национальный корпус </a:t>
            </a:r>
            <a:r>
              <a:rPr lang="ru-RU" dirty="0"/>
              <a:t>русского языка»</a:t>
            </a:r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/>
              <a:t>Ах, ты, </a:t>
            </a:r>
            <a:r>
              <a:rPr lang="ru-RU" i="1" u="sng" dirty="0"/>
              <a:t>олух, </a:t>
            </a:r>
            <a:r>
              <a:rPr lang="ru-RU" i="1" u="sng" dirty="0" err="1"/>
              <a:t>идиотина</a:t>
            </a:r>
            <a:r>
              <a:rPr lang="ru-RU" i="1" u="sng" dirty="0"/>
              <a:t>, карась</a:t>
            </a:r>
            <a:r>
              <a:rPr lang="ru-RU" i="1" dirty="0"/>
              <a:t>! Так хватался за голову </a:t>
            </a:r>
            <a:r>
              <a:rPr lang="ru-RU" i="1" dirty="0" err="1"/>
              <a:t>Тихмень</a:t>
            </a:r>
            <a:r>
              <a:rPr lang="ru-RU" i="1" dirty="0"/>
              <a:t> и частил себя... трезвый</a:t>
            </a:r>
            <a:r>
              <a:rPr lang="ru-RU" dirty="0"/>
              <a:t> (</a:t>
            </a:r>
            <a:r>
              <a:rPr lang="ru-RU" dirty="0" err="1"/>
              <a:t>Е.Замятин</a:t>
            </a:r>
            <a:r>
              <a:rPr lang="ru-RU" dirty="0"/>
              <a:t>); </a:t>
            </a:r>
            <a:endParaRPr lang="ru-RU" dirty="0" smtClean="0"/>
          </a:p>
          <a:p>
            <a:r>
              <a:rPr lang="ru-RU" i="1" dirty="0" smtClean="0"/>
              <a:t>А </a:t>
            </a:r>
            <a:r>
              <a:rPr lang="ru-RU" i="1" dirty="0"/>
              <a:t>ты ― дерьмо, </a:t>
            </a:r>
            <a:r>
              <a:rPr lang="ru-RU" i="1" dirty="0" err="1"/>
              <a:t>Гурьяныч</a:t>
            </a:r>
            <a:r>
              <a:rPr lang="ru-RU" i="1" dirty="0"/>
              <a:t>! </a:t>
            </a:r>
            <a:r>
              <a:rPr lang="ru-RU" i="1" u="sng" dirty="0"/>
              <a:t>Дерьмо, невежда и подлец</a:t>
            </a:r>
            <a:r>
              <a:rPr lang="ru-RU" i="1" dirty="0"/>
              <a:t>!</a:t>
            </a:r>
            <a:r>
              <a:rPr lang="ru-RU" dirty="0"/>
              <a:t> (</a:t>
            </a:r>
            <a:r>
              <a:rPr lang="ru-RU" dirty="0" err="1"/>
              <a:t>С.Довлатов</a:t>
            </a:r>
            <a:r>
              <a:rPr lang="ru-RU" dirty="0"/>
              <a:t>); </a:t>
            </a:r>
            <a:endParaRPr lang="ru-RU" dirty="0" smtClean="0"/>
          </a:p>
          <a:p>
            <a:r>
              <a:rPr lang="ru-RU" i="1" dirty="0" smtClean="0"/>
              <a:t>А </a:t>
            </a:r>
            <a:r>
              <a:rPr lang="ru-RU" i="1" dirty="0"/>
              <a:t>он-то, </a:t>
            </a:r>
            <a:r>
              <a:rPr lang="ru-RU" i="1" u="sng" dirty="0"/>
              <a:t>мерзавец, негодяй, подлец, </a:t>
            </a:r>
            <a:r>
              <a:rPr lang="ru-RU" i="1" dirty="0"/>
              <a:t>ничего не понимал, обижался на маму, что отдала их в интернат!</a:t>
            </a:r>
            <a:r>
              <a:rPr lang="ru-RU" dirty="0"/>
              <a:t> (</a:t>
            </a:r>
            <a:r>
              <a:rPr lang="ru-RU" dirty="0" err="1"/>
              <a:t>И.Грекова</a:t>
            </a:r>
            <a:r>
              <a:rPr lang="ru-RU" dirty="0"/>
              <a:t>); </a:t>
            </a:r>
            <a:endParaRPr lang="ru-RU" dirty="0" smtClean="0"/>
          </a:p>
          <a:p>
            <a:r>
              <a:rPr lang="ru-RU" i="1" dirty="0" smtClean="0"/>
              <a:t>Пошел-ка </a:t>
            </a:r>
            <a:r>
              <a:rPr lang="ru-RU" i="1" dirty="0"/>
              <a:t>ты вон отсюда, </a:t>
            </a:r>
            <a:r>
              <a:rPr lang="ru-RU" i="1" u="sng" dirty="0"/>
              <a:t>сопляк, хам, неуч, кретин, дебил, размазня</a:t>
            </a:r>
            <a:r>
              <a:rPr lang="ru-RU" dirty="0"/>
              <a:t> (</a:t>
            </a:r>
            <a:r>
              <a:rPr lang="ru-RU" dirty="0" err="1"/>
              <a:t>Е.Попов</a:t>
            </a:r>
            <a:r>
              <a:rPr lang="ru-RU" dirty="0"/>
              <a:t>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449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dirty="0"/>
              <a:t>-</a:t>
            </a:r>
            <a:r>
              <a:rPr lang="ru-RU" i="1" dirty="0" err="1"/>
              <a:t>щин</a:t>
            </a:r>
            <a:r>
              <a:rPr lang="ru-RU" dirty="0"/>
              <a:t>(</a:t>
            </a:r>
            <a:r>
              <a:rPr lang="ru-RU" i="1" dirty="0"/>
              <a:t>а</a:t>
            </a:r>
            <a:r>
              <a:rPr lang="ru-RU" dirty="0"/>
              <a:t>)/-</a:t>
            </a:r>
            <a:r>
              <a:rPr lang="ru-RU" i="1" dirty="0"/>
              <a:t>чин</a:t>
            </a:r>
            <a:r>
              <a:rPr lang="ru-RU" dirty="0"/>
              <a:t>(</a:t>
            </a:r>
            <a:r>
              <a:rPr lang="ru-RU" i="1" dirty="0"/>
              <a:t>а</a:t>
            </a:r>
            <a:r>
              <a:rPr lang="ru-RU" dirty="0" smtClean="0"/>
              <a:t>)</a:t>
            </a:r>
          </a:p>
          <a:p>
            <a:r>
              <a:rPr lang="ru-RU" i="1" dirty="0" err="1"/>
              <a:t>житейщина</a:t>
            </a:r>
            <a:r>
              <a:rPr lang="ru-RU" i="1" dirty="0"/>
              <a:t>, </a:t>
            </a:r>
            <a:r>
              <a:rPr lang="ru-RU" i="1" dirty="0" err="1"/>
              <a:t>компанейщина</a:t>
            </a:r>
            <a:r>
              <a:rPr lang="ru-RU" i="1" dirty="0"/>
              <a:t>, </a:t>
            </a:r>
            <a:r>
              <a:rPr lang="ru-RU" i="1" dirty="0" err="1"/>
              <a:t>лакейщина</a:t>
            </a:r>
            <a:r>
              <a:rPr lang="ru-RU" i="1" dirty="0"/>
              <a:t>, </a:t>
            </a:r>
            <a:r>
              <a:rPr lang="ru-RU" i="1" dirty="0" err="1"/>
              <a:t>ординарщина</a:t>
            </a:r>
            <a:r>
              <a:rPr lang="ru-RU" i="1" dirty="0"/>
              <a:t>, </a:t>
            </a:r>
            <a:r>
              <a:rPr lang="ru-RU" i="1" dirty="0" err="1"/>
              <a:t>официальщина</a:t>
            </a:r>
            <a:r>
              <a:rPr lang="ru-RU" i="1" dirty="0"/>
              <a:t>, </a:t>
            </a:r>
            <a:r>
              <a:rPr lang="ru-RU" i="1" dirty="0" err="1"/>
              <a:t>повседневщина</a:t>
            </a:r>
            <a:r>
              <a:rPr lang="ru-RU" i="1" dirty="0"/>
              <a:t>, </a:t>
            </a:r>
            <a:r>
              <a:rPr lang="ru-RU" i="1" dirty="0" err="1"/>
              <a:t>стихийщина</a:t>
            </a:r>
            <a:r>
              <a:rPr lang="ru-RU" i="1" dirty="0"/>
              <a:t>, </a:t>
            </a:r>
            <a:r>
              <a:rPr lang="ru-RU" i="1" dirty="0" err="1" smtClean="0"/>
              <a:t>субъективщина</a:t>
            </a:r>
            <a:endParaRPr lang="ru-RU" i="1" dirty="0" smtClean="0"/>
          </a:p>
          <a:p>
            <a:r>
              <a:rPr lang="ru-RU" i="1" dirty="0"/>
              <a:t>аракчеевщина</a:t>
            </a:r>
            <a:r>
              <a:rPr lang="ru-RU" dirty="0"/>
              <a:t>, </a:t>
            </a:r>
            <a:r>
              <a:rPr lang="ru-RU" i="1" dirty="0"/>
              <a:t>бироновщина</a:t>
            </a:r>
            <a:r>
              <a:rPr lang="ru-RU" dirty="0"/>
              <a:t>, </a:t>
            </a:r>
            <a:r>
              <a:rPr lang="ru-RU" i="1" dirty="0"/>
              <a:t>деникинщина</a:t>
            </a:r>
            <a:r>
              <a:rPr lang="ru-RU" dirty="0"/>
              <a:t>, </a:t>
            </a:r>
            <a:r>
              <a:rPr lang="ru-RU" i="1" dirty="0"/>
              <a:t>обломовщина</a:t>
            </a:r>
            <a:r>
              <a:rPr lang="ru-RU" dirty="0"/>
              <a:t>, </a:t>
            </a:r>
            <a:r>
              <a:rPr lang="ru-RU" i="1" dirty="0" smtClean="0"/>
              <a:t>маниловщина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096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/>
          </a:bodyPr>
          <a:lstStyle/>
          <a:p>
            <a:r>
              <a:rPr lang="ru-RU" i="1" dirty="0"/>
              <a:t>Но едва ли можно согласиться с попытками изобразить его чуть ли не такой же зловещей, как Сталин, фигурой в нашей истории (термин «сталинщина-</a:t>
            </a:r>
            <a:r>
              <a:rPr lang="ru-RU" i="1" dirty="0" err="1"/>
              <a:t>брежневщина</a:t>
            </a:r>
            <a:r>
              <a:rPr lang="ru-RU" i="1" dirty="0"/>
              <a:t>» между тем начинал входить в оборот в речах и в статьях)</a:t>
            </a:r>
            <a:r>
              <a:rPr lang="ru-RU" dirty="0"/>
              <a:t> (</a:t>
            </a:r>
            <a:r>
              <a:rPr lang="ru-RU" dirty="0" err="1"/>
              <a:t>Г.Арбатов</a:t>
            </a:r>
            <a:r>
              <a:rPr lang="ru-RU" dirty="0"/>
              <a:t>, 2002); </a:t>
            </a:r>
            <a:endParaRPr lang="ru-RU" dirty="0" smtClean="0"/>
          </a:p>
          <a:p>
            <a:r>
              <a:rPr lang="ru-RU" i="1" dirty="0" smtClean="0"/>
              <a:t>Образ </a:t>
            </a:r>
            <a:r>
              <a:rPr lang="ru-RU" i="1" dirty="0"/>
              <a:t>России все больше предопределяет «</a:t>
            </a:r>
            <a:r>
              <a:rPr lang="ru-RU" i="1" dirty="0" err="1"/>
              <a:t>жириновщина</a:t>
            </a:r>
            <a:r>
              <a:rPr lang="ru-RU" i="1" dirty="0"/>
              <a:t>»</a:t>
            </a:r>
            <a:r>
              <a:rPr lang="ru-RU" dirty="0"/>
              <a:t> (</a:t>
            </a:r>
            <a:r>
              <a:rPr lang="ru-RU" dirty="0" err="1"/>
              <a:t>Г.Зюганов</a:t>
            </a:r>
            <a:r>
              <a:rPr lang="ru-RU" dirty="0"/>
              <a:t>, 2003); </a:t>
            </a:r>
            <a:endParaRPr lang="ru-RU" dirty="0" smtClean="0"/>
          </a:p>
          <a:p>
            <a:r>
              <a:rPr lang="ru-RU" i="1" dirty="0" smtClean="0"/>
              <a:t>А </a:t>
            </a:r>
            <a:r>
              <a:rPr lang="ru-RU" i="1" dirty="0"/>
              <a:t>такие случаи сейчас приравнивают к хищению и расцениваются как незаконная </a:t>
            </a:r>
            <a:r>
              <a:rPr lang="ru-RU" i="1" dirty="0" err="1"/>
              <a:t>чубайсовщина</a:t>
            </a:r>
            <a:r>
              <a:rPr lang="ru-RU" i="1" dirty="0"/>
              <a:t> со взломом</a:t>
            </a:r>
            <a:r>
              <a:rPr lang="ru-RU" dirty="0"/>
              <a:t> (</a:t>
            </a:r>
            <a:r>
              <a:rPr lang="ru-RU" dirty="0" err="1"/>
              <a:t>В.Мясников</a:t>
            </a:r>
            <a:r>
              <a:rPr lang="ru-RU" dirty="0"/>
              <a:t>, 2000).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696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бандюга, </a:t>
            </a:r>
            <a:r>
              <a:rPr lang="ru-RU" i="1" dirty="0" err="1"/>
              <a:t>затеряха</a:t>
            </a:r>
            <a:r>
              <a:rPr lang="ru-RU" i="1" dirty="0"/>
              <a:t>, обироха, опивоха, побираха, </a:t>
            </a:r>
            <a:r>
              <a:rPr lang="ru-RU" i="1" dirty="0" err="1"/>
              <a:t>растерёха</a:t>
            </a:r>
            <a:r>
              <a:rPr lang="ru-RU" i="1" dirty="0"/>
              <a:t>, опивала, </a:t>
            </a:r>
            <a:r>
              <a:rPr lang="ru-RU" i="1" dirty="0" smtClean="0"/>
              <a:t>хныкала</a:t>
            </a:r>
          </a:p>
          <a:p>
            <a:r>
              <a:rPr lang="ru-RU" i="1" dirty="0" smtClean="0"/>
              <a:t>бестолочь </a:t>
            </a:r>
            <a:r>
              <a:rPr lang="en-GB" i="1" dirty="0" smtClean="0"/>
              <a:t>&lt; </a:t>
            </a:r>
            <a:r>
              <a:rPr lang="ru-RU" i="1" dirty="0" smtClean="0"/>
              <a:t>сволочь</a:t>
            </a:r>
          </a:p>
          <a:p>
            <a:r>
              <a:rPr lang="ru-RU" i="1" dirty="0"/>
              <a:t>Свинтусы и </a:t>
            </a:r>
            <a:r>
              <a:rPr lang="ru-RU" i="1" dirty="0" err="1"/>
              <a:t>барантусы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60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1243</Words>
  <Application>Microsoft Office PowerPoint</Application>
  <PresentationFormat>Экран (4:3)</PresentationFormat>
  <Paragraphs>165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Лексика с отрицательно-оценочной семантикой: история и пути появления в русском литературном языке</vt:lpstr>
      <vt:lpstr>Междометные формы выражения эмоций с преобладанием аффективного компонента</vt:lpstr>
      <vt:lpstr>Презентация PowerPoint</vt:lpstr>
      <vt:lpstr>Соотношение положительной и отрицательной оценки:</vt:lpstr>
      <vt:lpstr>Презентация PowerPoint</vt:lpstr>
      <vt:lpstr>Презентация PowerPoint</vt:lpstr>
      <vt:lpstr>Презентация PowerPoint</vt:lpstr>
      <vt:lpstr>«Словарь русского языка XI-XVII вв.»</vt:lpstr>
      <vt:lpstr>Заимствования</vt:lpstr>
      <vt:lpstr>быдло</vt:lpstr>
      <vt:lpstr>бурбон</vt:lpstr>
      <vt:lpstr>Презентация PowerPoint</vt:lpstr>
      <vt:lpstr>Семантическая деривация</vt:lpstr>
      <vt:lpstr>великовозрастный</vt:lpstr>
      <vt:lpstr>дилетант</vt:lpstr>
      <vt:lpstr>Презентация PowerPoint</vt:lpstr>
      <vt:lpstr>Словообразовательная деривация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«Национальный корпус русского языка»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Лексика с отрицательно-оценочной семантикой: история и пути появления в русском литературном языке</dc:title>
  <dc:creator>packard</dc:creator>
  <cp:lastModifiedBy>packard</cp:lastModifiedBy>
  <cp:revision>15</cp:revision>
  <dcterms:created xsi:type="dcterms:W3CDTF">2013-12-16T16:22:33Z</dcterms:created>
  <dcterms:modified xsi:type="dcterms:W3CDTF">2013-12-16T20:53:03Z</dcterms:modified>
</cp:coreProperties>
</file>