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4" r:id="rId5"/>
    <p:sldId id="287" r:id="rId6"/>
    <p:sldId id="296" r:id="rId7"/>
    <p:sldId id="265" r:id="rId8"/>
    <p:sldId id="284" r:id="rId9"/>
    <p:sldId id="297" r:id="rId10"/>
    <p:sldId id="270" r:id="rId11"/>
    <p:sldId id="280" r:id="rId12"/>
    <p:sldId id="266" r:id="rId13"/>
    <p:sldId id="283" r:id="rId14"/>
    <p:sldId id="289" r:id="rId15"/>
    <p:sldId id="274" r:id="rId16"/>
    <p:sldId id="268" r:id="rId17"/>
    <p:sldId id="269" r:id="rId18"/>
    <p:sldId id="299" r:id="rId19"/>
    <p:sldId id="298" r:id="rId20"/>
    <p:sldId id="271" r:id="rId21"/>
    <p:sldId id="288" r:id="rId22"/>
    <p:sldId id="277" r:id="rId23"/>
    <p:sldId id="304" r:id="rId24"/>
    <p:sldId id="300" r:id="rId25"/>
    <p:sldId id="278" r:id="rId26"/>
    <p:sldId id="306" r:id="rId27"/>
    <p:sldId id="279" r:id="rId28"/>
    <p:sldId id="281" r:id="rId29"/>
    <p:sldId id="303" r:id="rId30"/>
    <p:sldId id="301" r:id="rId31"/>
    <p:sldId id="302" r:id="rId32"/>
    <p:sldId id="285" r:id="rId33"/>
    <p:sldId id="286" r:id="rId34"/>
    <p:sldId id="282" r:id="rId35"/>
    <p:sldId id="294" r:id="rId36"/>
    <p:sldId id="305" r:id="rId37"/>
    <p:sldId id="295" r:id="rId38"/>
    <p:sldId id="290" r:id="rId39"/>
    <p:sldId id="273" r:id="rId40"/>
    <p:sldId id="258" r:id="rId41"/>
    <p:sldId id="259" r:id="rId42"/>
    <p:sldId id="260" r:id="rId4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5" d="100"/>
          <a:sy n="45" d="100"/>
        </p:scale>
        <p:origin x="-1230"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AT"/>
          </a:p>
        </p:txBody>
      </p:sp>
      <p:sp>
        <p:nvSpPr>
          <p:cNvPr id="4" name="Datumsplatzhalter 3"/>
          <p:cNvSpPr>
            <a:spLocks noGrp="1"/>
          </p:cNvSpPr>
          <p:nvPr>
            <p:ph type="dt" sz="half" idx="10"/>
          </p:nvPr>
        </p:nvSpPr>
        <p:spPr/>
        <p:txBody>
          <a:bodyPr/>
          <a:lstStyle/>
          <a:p>
            <a:fld id="{D3BDE233-849A-4DA4-ABE8-79599CBBA1CB}" type="datetimeFigureOut">
              <a:rPr lang="de-AT" smtClean="0"/>
              <a:pPr/>
              <a:t>19.12.2013</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8060011A-AAC4-4858-84C9-65F693955723}" type="slidenum">
              <a:rPr lang="de-AT" smtClean="0"/>
              <a:pPr/>
              <a:t>‹#›</a:t>
            </a:fld>
            <a:endParaRPr lang="de-A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D3BDE233-849A-4DA4-ABE8-79599CBBA1CB}" type="datetimeFigureOut">
              <a:rPr lang="de-AT" smtClean="0"/>
              <a:pPr/>
              <a:t>19.12.2013</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8060011A-AAC4-4858-84C9-65F693955723}" type="slidenum">
              <a:rPr lang="de-AT" smtClean="0"/>
              <a:pPr/>
              <a:t>‹#›</a:t>
            </a:fld>
            <a:endParaRPr lang="de-A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D3BDE233-849A-4DA4-ABE8-79599CBBA1CB}" type="datetimeFigureOut">
              <a:rPr lang="de-AT" smtClean="0"/>
              <a:pPr/>
              <a:t>19.12.2013</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8060011A-AAC4-4858-84C9-65F693955723}" type="slidenum">
              <a:rPr lang="de-AT" smtClean="0"/>
              <a:pPr/>
              <a:t>‹#›</a:t>
            </a:fld>
            <a:endParaRPr lang="de-A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4"/>
          <p:cNvSpPr>
            <a:spLocks noGrp="1"/>
          </p:cNvSpPr>
          <p:nvPr>
            <p:ph type="dt" sz="half" idx="10"/>
          </p:nvPr>
        </p:nvSpPr>
        <p:spPr/>
        <p:txBody>
          <a:bodyPr/>
          <a:lstStyle/>
          <a:p>
            <a:fld id="{D3BDE233-849A-4DA4-ABE8-79599CBBA1CB}" type="datetimeFigureOut">
              <a:rPr lang="de-AT" smtClean="0"/>
              <a:pPr/>
              <a:t>19.12.2013</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8060011A-AAC4-4858-84C9-65F693955723}" type="slidenum">
              <a:rPr lang="de-AT" smtClean="0"/>
              <a:pPr/>
              <a:t>‹#›</a:t>
            </a:fld>
            <a:endParaRPr lang="de-A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6"/>
          <p:cNvSpPr>
            <a:spLocks noGrp="1"/>
          </p:cNvSpPr>
          <p:nvPr>
            <p:ph type="dt" sz="half" idx="10"/>
          </p:nvPr>
        </p:nvSpPr>
        <p:spPr/>
        <p:txBody>
          <a:bodyPr/>
          <a:lstStyle/>
          <a:p>
            <a:fld id="{D3BDE233-849A-4DA4-ABE8-79599CBBA1CB}" type="datetimeFigureOut">
              <a:rPr lang="de-AT" smtClean="0"/>
              <a:pPr/>
              <a:t>19.12.2013</a:t>
            </a:fld>
            <a:endParaRPr lang="de-AT"/>
          </a:p>
        </p:txBody>
      </p:sp>
      <p:sp>
        <p:nvSpPr>
          <p:cNvPr id="8" name="Fußzeilenplatzhalter 7"/>
          <p:cNvSpPr>
            <a:spLocks noGrp="1"/>
          </p:cNvSpPr>
          <p:nvPr>
            <p:ph type="ftr" sz="quarter" idx="11"/>
          </p:nvPr>
        </p:nvSpPr>
        <p:spPr/>
        <p:txBody>
          <a:bodyPr/>
          <a:lstStyle/>
          <a:p>
            <a:endParaRPr lang="de-AT"/>
          </a:p>
        </p:txBody>
      </p:sp>
      <p:sp>
        <p:nvSpPr>
          <p:cNvPr id="9" name="Foliennummernplatzhalter 8"/>
          <p:cNvSpPr>
            <a:spLocks noGrp="1"/>
          </p:cNvSpPr>
          <p:nvPr>
            <p:ph type="sldNum" sz="quarter" idx="12"/>
          </p:nvPr>
        </p:nvSpPr>
        <p:spPr/>
        <p:txBody>
          <a:bodyPr/>
          <a:lstStyle/>
          <a:p>
            <a:fld id="{8060011A-AAC4-4858-84C9-65F693955723}" type="slidenum">
              <a:rPr lang="de-AT" smtClean="0"/>
              <a:pPr/>
              <a:t>‹#›</a:t>
            </a:fld>
            <a:endParaRPr lang="de-A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Datumsplatzhalter 2"/>
          <p:cNvSpPr>
            <a:spLocks noGrp="1"/>
          </p:cNvSpPr>
          <p:nvPr>
            <p:ph type="dt" sz="half" idx="10"/>
          </p:nvPr>
        </p:nvSpPr>
        <p:spPr/>
        <p:txBody>
          <a:bodyPr/>
          <a:lstStyle/>
          <a:p>
            <a:fld id="{D3BDE233-849A-4DA4-ABE8-79599CBBA1CB}" type="datetimeFigureOut">
              <a:rPr lang="de-AT" smtClean="0"/>
              <a:pPr/>
              <a:t>19.12.2013</a:t>
            </a:fld>
            <a:endParaRPr lang="de-AT"/>
          </a:p>
        </p:txBody>
      </p:sp>
      <p:sp>
        <p:nvSpPr>
          <p:cNvPr id="4" name="Fußzeilenplatzhalter 3"/>
          <p:cNvSpPr>
            <a:spLocks noGrp="1"/>
          </p:cNvSpPr>
          <p:nvPr>
            <p:ph type="ftr" sz="quarter" idx="11"/>
          </p:nvPr>
        </p:nvSpPr>
        <p:spPr/>
        <p:txBody>
          <a:bodyPr/>
          <a:lstStyle/>
          <a:p>
            <a:endParaRPr lang="de-AT"/>
          </a:p>
        </p:txBody>
      </p:sp>
      <p:sp>
        <p:nvSpPr>
          <p:cNvPr id="5" name="Foliennummernplatzhalter 4"/>
          <p:cNvSpPr>
            <a:spLocks noGrp="1"/>
          </p:cNvSpPr>
          <p:nvPr>
            <p:ph type="sldNum" sz="quarter" idx="12"/>
          </p:nvPr>
        </p:nvSpPr>
        <p:spPr/>
        <p:txBody>
          <a:bodyPr/>
          <a:lstStyle/>
          <a:p>
            <a:fld id="{8060011A-AAC4-4858-84C9-65F693955723}" type="slidenum">
              <a:rPr lang="de-AT" smtClean="0"/>
              <a:pPr/>
              <a:t>‹#›</a:t>
            </a:fld>
            <a:endParaRPr lang="de-A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3BDE233-849A-4DA4-ABE8-79599CBBA1CB}" type="datetimeFigureOut">
              <a:rPr lang="de-AT" smtClean="0"/>
              <a:pPr/>
              <a:t>19.12.2013</a:t>
            </a:fld>
            <a:endParaRPr lang="de-AT"/>
          </a:p>
        </p:txBody>
      </p:sp>
      <p:sp>
        <p:nvSpPr>
          <p:cNvPr id="3" name="Fußzeilenplatzhalter 2"/>
          <p:cNvSpPr>
            <a:spLocks noGrp="1"/>
          </p:cNvSpPr>
          <p:nvPr>
            <p:ph type="ftr" sz="quarter" idx="11"/>
          </p:nvPr>
        </p:nvSpPr>
        <p:spPr/>
        <p:txBody>
          <a:bodyPr/>
          <a:lstStyle/>
          <a:p>
            <a:endParaRPr lang="de-AT"/>
          </a:p>
        </p:txBody>
      </p:sp>
      <p:sp>
        <p:nvSpPr>
          <p:cNvPr id="4" name="Foliennummernplatzhalter 3"/>
          <p:cNvSpPr>
            <a:spLocks noGrp="1"/>
          </p:cNvSpPr>
          <p:nvPr>
            <p:ph type="sldNum" sz="quarter" idx="12"/>
          </p:nvPr>
        </p:nvSpPr>
        <p:spPr/>
        <p:txBody>
          <a:bodyPr/>
          <a:lstStyle/>
          <a:p>
            <a:fld id="{8060011A-AAC4-4858-84C9-65F693955723}" type="slidenum">
              <a:rPr lang="de-AT" smtClean="0"/>
              <a:pPr/>
              <a:t>‹#›</a:t>
            </a:fld>
            <a:endParaRPr lang="de-A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D3BDE233-849A-4DA4-ABE8-79599CBBA1CB}" type="datetimeFigureOut">
              <a:rPr lang="de-AT" smtClean="0"/>
              <a:pPr/>
              <a:t>19.12.2013</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8060011A-AAC4-4858-84C9-65F693955723}" type="slidenum">
              <a:rPr lang="de-AT" smtClean="0"/>
              <a:pPr/>
              <a:t>‹#›</a:t>
            </a:fld>
            <a:endParaRPr lang="de-A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D3BDE233-849A-4DA4-ABE8-79599CBBA1CB}" type="datetimeFigureOut">
              <a:rPr lang="de-AT" smtClean="0"/>
              <a:pPr/>
              <a:t>19.12.2013</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8060011A-AAC4-4858-84C9-65F693955723}" type="slidenum">
              <a:rPr lang="de-AT" smtClean="0"/>
              <a:pPr/>
              <a:t>‹#›</a:t>
            </a:fld>
            <a:endParaRPr lang="de-A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D3BDE233-849A-4DA4-ABE8-79599CBBA1CB}" type="datetimeFigureOut">
              <a:rPr lang="de-AT" smtClean="0"/>
              <a:pPr/>
              <a:t>19.12.2013</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8060011A-AAC4-4858-84C9-65F693955723}" type="slidenum">
              <a:rPr lang="de-AT" smtClean="0"/>
              <a:pPr/>
              <a:t>‹#›</a:t>
            </a:fld>
            <a:endParaRPr lang="de-A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D3BDE233-849A-4DA4-ABE8-79599CBBA1CB}" type="datetimeFigureOut">
              <a:rPr lang="de-AT" smtClean="0"/>
              <a:pPr/>
              <a:t>19.12.2013</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8060011A-AAC4-4858-84C9-65F693955723}" type="slidenum">
              <a:rPr lang="de-AT" smtClean="0"/>
              <a:pPr/>
              <a:t>‹#›</a:t>
            </a:fld>
            <a:endParaRPr lang="de-A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AT"/>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BDE233-849A-4DA4-ABE8-79599CBBA1CB}" type="datetimeFigureOut">
              <a:rPr lang="de-AT" smtClean="0"/>
              <a:pPr/>
              <a:t>19.12.2013</a:t>
            </a:fld>
            <a:endParaRPr lang="de-AT"/>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60011A-AAC4-4858-84C9-65F693955723}" type="slidenum">
              <a:rPr lang="de-AT" smtClean="0"/>
              <a:pPr/>
              <a:t>‹#›</a:t>
            </a:fld>
            <a:endParaRPr lang="de-A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ru.wikipedia.org/wiki/%D0%A4%D0%B0%D0%B9%D0%BB:BibliaPauperum.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upload.wikimedia.org/wikipedia/commons/2/23/Adam_and_Eve_Lubok.jp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fastpic.ru/"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upload.wikimedia.org/wikipedia/commons/b/b3/1760kit.jp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upload.wikimedia.org/wikipedia/commons/c/c5/%D0%9B%D1%83%D0%B1%D0%BE%D0%BA_%D0%90%D0%BB%D1%91%D1%88%D0%B0_%D0%9F%D0%BE%D0%BF%D0%BE%D0%B2%D0%B8%D1%87.pn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myweb.rollins.edu/aboguslawski/Lubok/cenob.jp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varvar.ru/arhiv/gallery/lubok/index.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ru.wikipedia.org/wiki/%D0%A4%D0%B0%D0%B9%D0%BB:General_Mayor_Alexander_Seslavin_1839.jp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ru.wikipedia.org/wiki/%D0%A4%D0%B0%D0%B9%D0%BB:Bova1860.jpg"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varvar.ru/arhiv/gallery/lubok/index.htm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egear.ru/wp-content/uploads/2008/09/bac.jpg" TargetMode="Externa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ru-RU" dirty="0" smtClean="0"/>
              <a:t>Лубок</a:t>
            </a:r>
            <a:endParaRPr lang="de-AT" dirty="0"/>
          </a:p>
        </p:txBody>
      </p:sp>
      <p:sp>
        <p:nvSpPr>
          <p:cNvPr id="3" name="Untertitel 2"/>
          <p:cNvSpPr>
            <a:spLocks noGrp="1"/>
          </p:cNvSpPr>
          <p:nvPr>
            <p:ph type="subTitle" idx="1"/>
          </p:nvPr>
        </p:nvSpPr>
        <p:spPr/>
        <p:txBody>
          <a:bodyPr/>
          <a:lstStyle/>
          <a:p>
            <a:endParaRPr lang="de-AT"/>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ru-RU" dirty="0"/>
              <a:t>Страница Библии бедных (</a:t>
            </a:r>
            <a:r>
              <a:rPr lang="de-AT" dirty="0" err="1"/>
              <a:t>Biblia</a:t>
            </a:r>
            <a:r>
              <a:rPr lang="de-AT" dirty="0"/>
              <a:t> </a:t>
            </a:r>
            <a:r>
              <a:rPr lang="de-AT" dirty="0" err="1"/>
              <a:t>Pauperum</a:t>
            </a:r>
            <a:r>
              <a:rPr lang="ru-RU" dirty="0"/>
              <a:t>). Европа. </a:t>
            </a:r>
            <a:r>
              <a:rPr lang="de-AT" dirty="0"/>
              <a:t>XV</a:t>
            </a:r>
            <a:r>
              <a:rPr lang="ru-RU" dirty="0"/>
              <a:t> век</a:t>
            </a:r>
            <a:endParaRPr lang="de-AT" dirty="0"/>
          </a:p>
        </p:txBody>
      </p:sp>
      <p:pic>
        <p:nvPicPr>
          <p:cNvPr id="4" name="Inhaltsplatzhalter 3" descr="http://upload.wikimedia.org/wikipedia/commons/thumb/4/41/BibliaPauperum.jpg/250px-BibliaPauperum.jpg">
            <a:hlinkClick r:id="rId2"/>
          </p:cNvPr>
          <p:cNvPicPr>
            <a:picLocks noGrp="1"/>
          </p:cNvPicPr>
          <p:nvPr>
            <p:ph idx="1"/>
          </p:nvPr>
        </p:nvPicPr>
        <p:blipFill>
          <a:blip r:embed="rId3" cstate="print"/>
          <a:srcRect/>
          <a:stretch>
            <a:fillRect/>
          </a:stretch>
        </p:blipFill>
        <p:spPr bwMode="auto">
          <a:xfrm>
            <a:off x="2627784" y="1628800"/>
            <a:ext cx="3456384" cy="47525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ru-RU" dirty="0" smtClean="0"/>
              <a:t>Адам и Ева. Гравёр (резных дел мастер) Василий Корень. </a:t>
            </a:r>
            <a:r>
              <a:rPr lang="en-GB" dirty="0" smtClean="0"/>
              <a:t>XVII </a:t>
            </a:r>
            <a:r>
              <a:rPr lang="ru-RU" dirty="0" smtClean="0"/>
              <a:t>в.</a:t>
            </a:r>
            <a:endParaRPr lang="de-AT" dirty="0"/>
          </a:p>
        </p:txBody>
      </p:sp>
      <p:pic>
        <p:nvPicPr>
          <p:cNvPr id="4" name="Inhaltsplatzhalter 3" descr="Файл:Adam and Eve Lubok.jpg">
            <a:hlinkClick r:id="rId2"/>
          </p:cNvPr>
          <p:cNvPicPr>
            <a:picLocks noGrp="1"/>
          </p:cNvPicPr>
          <p:nvPr>
            <p:ph idx="1"/>
          </p:nvPr>
        </p:nvPicPr>
        <p:blipFill>
          <a:blip r:embed="rId3" cstate="print"/>
          <a:srcRect/>
          <a:stretch>
            <a:fillRect/>
          </a:stretch>
        </p:blipFill>
        <p:spPr bwMode="auto">
          <a:xfrm>
            <a:off x="2699792" y="1844824"/>
            <a:ext cx="3528392" cy="43204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sz="3200" i="1" dirty="0" smtClean="0"/>
              <a:t>"И пятый ангел вострубил"... Апокалипсис Василия </a:t>
            </a:r>
            <a:r>
              <a:rPr lang="ru-RU" sz="3200" i="1" dirty="0" err="1" smtClean="0"/>
              <a:t>Кореня</a:t>
            </a:r>
            <a:r>
              <a:rPr lang="ru-RU" sz="3200" i="1" dirty="0" smtClean="0"/>
              <a:t> (1692-1696)</a:t>
            </a:r>
            <a:endParaRPr lang="de-AT" sz="3200" dirty="0"/>
          </a:p>
        </p:txBody>
      </p:sp>
      <p:pic>
        <p:nvPicPr>
          <p:cNvPr id="4" name="Inhaltsplatzhalter 3" descr="Лист из апокалипсиса Василия Кореня"/>
          <p:cNvPicPr>
            <a:picLocks noGrp="1"/>
          </p:cNvPicPr>
          <p:nvPr>
            <p:ph idx="1"/>
          </p:nvPr>
        </p:nvPicPr>
        <p:blipFill>
          <a:blip r:embed="rId2" cstate="print"/>
          <a:srcRect/>
          <a:stretch>
            <a:fillRect/>
          </a:stretch>
        </p:blipFill>
        <p:spPr bwMode="auto">
          <a:xfrm>
            <a:off x="2865758" y="1600200"/>
            <a:ext cx="3412484"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ru-RU" b="1" dirty="0" smtClean="0"/>
              <a:t> </a:t>
            </a:r>
            <a:r>
              <a:rPr lang="ru-RU" dirty="0" smtClean="0"/>
              <a:t>«Охотник медведя колет, а собаки грызут» </a:t>
            </a:r>
            <a:r>
              <a:rPr lang="en-GB" dirty="0" smtClean="0"/>
              <a:t>XVII </a:t>
            </a:r>
            <a:r>
              <a:rPr lang="ru-RU" dirty="0" smtClean="0"/>
              <a:t>в.</a:t>
            </a:r>
            <a:endParaRPr lang="de-AT" dirty="0"/>
          </a:p>
        </p:txBody>
      </p:sp>
      <p:pic>
        <p:nvPicPr>
          <p:cNvPr id="4" name="Inhaltsplatzhalter 3" descr="http://www.amr-museum.ru/images/museumshop/museumshop10.jpg"/>
          <p:cNvPicPr>
            <a:picLocks noGrp="1"/>
          </p:cNvPicPr>
          <p:nvPr>
            <p:ph idx="1"/>
          </p:nvPr>
        </p:nvPicPr>
        <p:blipFill>
          <a:blip r:embed="rId2" cstate="print"/>
          <a:srcRect/>
          <a:stretch>
            <a:fillRect/>
          </a:stretch>
        </p:blipFill>
        <p:spPr bwMode="auto">
          <a:xfrm>
            <a:off x="2062148" y="1600200"/>
            <a:ext cx="5019704"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i="1" dirty="0"/>
              <a:t>Лубковая гравюра XVII века. Медведь с козою веселятся</a:t>
            </a:r>
            <a:endParaRPr lang="en-GB" dirty="0"/>
          </a:p>
        </p:txBody>
      </p:sp>
      <p:pic>
        <p:nvPicPr>
          <p:cNvPr id="4" name="Inhaltsplatzhalter 3" descr="http://www.hi-edu.ru/e-books/AK/images/0024-010.jpg"/>
          <p:cNvPicPr>
            <a:picLocks noGrp="1"/>
          </p:cNvPicPr>
          <p:nvPr>
            <p:ph idx="1"/>
          </p:nvPr>
        </p:nvPicPr>
        <p:blipFill>
          <a:blip r:embed="rId2" cstate="print"/>
          <a:srcRect/>
          <a:stretch>
            <a:fillRect/>
          </a:stretch>
        </p:blipFill>
        <p:spPr bwMode="auto">
          <a:xfrm>
            <a:off x="2674322" y="1600200"/>
            <a:ext cx="3795356" cy="4525963"/>
          </a:xfrm>
          <a:prstGeom prst="rect">
            <a:avLst/>
          </a:prstGeom>
          <a:noFill/>
          <a:ln w="9525">
            <a:noFill/>
            <a:miter lim="800000"/>
            <a:headEnd/>
            <a:tailEnd/>
          </a:ln>
        </p:spPr>
      </p:pic>
    </p:spTree>
    <p:extLst>
      <p:ext uri="{BB962C8B-B14F-4D97-AF65-F5344CB8AC3E}">
        <p14:creationId xmlns:p14="http://schemas.microsoft.com/office/powerpoint/2010/main" val="40563294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19256" cy="1930226"/>
          </a:xfrm>
        </p:spPr>
        <p:txBody>
          <a:bodyPr>
            <a:normAutofit fontScale="90000"/>
          </a:bodyPr>
          <a:lstStyle/>
          <a:p>
            <a:r>
              <a:rPr lang="ru-RU" sz="1600" dirty="0"/>
              <a:t>Я детина небогатой </a:t>
            </a:r>
            <a:br>
              <a:rPr lang="ru-RU" sz="1600" dirty="0"/>
            </a:br>
            <a:r>
              <a:rPr lang="ru-RU" sz="1600" dirty="0"/>
              <a:t>А имею нос горбатой </a:t>
            </a:r>
            <a:br>
              <a:rPr lang="ru-RU" sz="1600" dirty="0"/>
            </a:br>
            <a:r>
              <a:rPr lang="ru-RU" sz="1600" dirty="0"/>
              <a:t>Собою </a:t>
            </a:r>
            <a:r>
              <a:rPr lang="ru-RU" sz="1600" dirty="0" err="1"/>
              <a:t>весма</a:t>
            </a:r>
            <a:r>
              <a:rPr lang="ru-RU" sz="1600" dirty="0"/>
              <a:t> </a:t>
            </a:r>
            <a:r>
              <a:rPr lang="ru-RU" sz="1600" dirty="0" err="1"/>
              <a:t>важеватой</a:t>
            </a:r>
            <a:r>
              <a:rPr lang="ru-RU" sz="1600" dirty="0"/>
              <a:t>. </a:t>
            </a:r>
            <a:br>
              <a:rPr lang="ru-RU" sz="1600" dirty="0"/>
            </a:br>
            <a:r>
              <a:rPr lang="ru-RU" sz="1600" dirty="0"/>
              <a:t>Зовут меня Фарное </a:t>
            </a:r>
            <a:br>
              <a:rPr lang="ru-RU" sz="1600" dirty="0"/>
            </a:br>
            <a:r>
              <a:rPr lang="ru-RU" sz="1600" dirty="0"/>
              <a:t>Красной нос</a:t>
            </a:r>
            <a:r>
              <a:rPr lang="de-AT" sz="1600" dirty="0"/>
              <a:t/>
            </a:r>
            <a:br>
              <a:rPr lang="de-AT" sz="1600" dirty="0"/>
            </a:br>
            <a:r>
              <a:rPr lang="ru-RU" sz="1600" dirty="0"/>
              <a:t>Три дня надувался </a:t>
            </a:r>
            <a:br>
              <a:rPr lang="ru-RU" sz="1600" dirty="0"/>
            </a:br>
            <a:r>
              <a:rPr lang="ru-RU" sz="1600" dirty="0"/>
              <a:t>Как в </a:t>
            </a:r>
            <a:r>
              <a:rPr lang="ru-RU" sz="1600" dirty="0" err="1"/>
              <a:t>танцавальные</a:t>
            </a:r>
            <a:r>
              <a:rPr lang="ru-RU" sz="1600" dirty="0"/>
              <a:t> башмаки обувался, </a:t>
            </a:r>
            <a:br>
              <a:rPr lang="ru-RU" sz="1600" dirty="0"/>
            </a:br>
            <a:r>
              <a:rPr lang="ru-RU" sz="1600" dirty="0"/>
              <a:t>А колпак с пером надел — </a:t>
            </a:r>
            <a:br>
              <a:rPr lang="ru-RU" sz="1600" dirty="0"/>
            </a:br>
            <a:r>
              <a:rPr lang="ru-RU" sz="1600" dirty="0"/>
              <a:t>Полны штаны </a:t>
            </a:r>
            <a:r>
              <a:rPr lang="ru-RU" sz="1600" dirty="0" err="1"/>
              <a:t>набз...л</a:t>
            </a:r>
            <a:r>
              <a:rPr lang="ru-RU" sz="1600" dirty="0" smtClean="0"/>
              <a:t>... </a:t>
            </a:r>
            <a:r>
              <a:rPr lang="en-GB" sz="1600" dirty="0" smtClean="0"/>
              <a:t>XVII </a:t>
            </a:r>
            <a:r>
              <a:rPr lang="ru-RU" sz="1600" dirty="0" smtClean="0"/>
              <a:t>в.</a:t>
            </a:r>
            <a:r>
              <a:rPr lang="de-AT" dirty="0"/>
              <a:t/>
            </a:r>
            <a:br>
              <a:rPr lang="de-AT" dirty="0"/>
            </a:br>
            <a:endParaRPr lang="de-AT" dirty="0"/>
          </a:p>
        </p:txBody>
      </p:sp>
      <p:pic>
        <p:nvPicPr>
          <p:cNvPr id="4" name="Inhaltsplatzhalter 3" descr="ФАРНОС. С русского лубка XVII в. "/>
          <p:cNvPicPr>
            <a:picLocks noGrp="1"/>
          </p:cNvPicPr>
          <p:nvPr>
            <p:ph idx="1"/>
          </p:nvPr>
        </p:nvPicPr>
        <p:blipFill>
          <a:blip r:embed="rId2" cstate="print"/>
          <a:srcRect/>
          <a:stretch>
            <a:fillRect/>
          </a:stretch>
        </p:blipFill>
        <p:spPr bwMode="auto">
          <a:xfrm>
            <a:off x="2915816" y="2132856"/>
            <a:ext cx="3384375" cy="41764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err="1" smtClean="0"/>
              <a:t>Фарнос</a:t>
            </a:r>
            <a:r>
              <a:rPr lang="ru-RU" dirty="0" smtClean="0"/>
              <a:t> и его жена </a:t>
            </a:r>
            <a:r>
              <a:rPr lang="ru-RU" dirty="0" err="1" smtClean="0"/>
              <a:t>Пигасья</a:t>
            </a:r>
            <a:endParaRPr lang="de-AT" dirty="0"/>
          </a:p>
        </p:txBody>
      </p:sp>
      <p:pic>
        <p:nvPicPr>
          <p:cNvPr id="4" name="Inhaltsplatzhalter 3" descr=" (566x699, 125Kb)"/>
          <p:cNvPicPr>
            <a:picLocks noGrp="1"/>
          </p:cNvPicPr>
          <p:nvPr>
            <p:ph idx="1"/>
          </p:nvPr>
        </p:nvPicPr>
        <p:blipFill>
          <a:blip r:embed="rId2" cstate="print"/>
          <a:srcRect/>
          <a:stretch>
            <a:fillRect/>
          </a:stretch>
        </p:blipFill>
        <p:spPr bwMode="auto">
          <a:xfrm>
            <a:off x="2739600" y="1600200"/>
            <a:ext cx="366480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Савоська</a:t>
            </a:r>
            <a:r>
              <a:rPr lang="ru-RU" dirty="0"/>
              <a:t> с </a:t>
            </a:r>
            <a:r>
              <a:rPr lang="ru-RU" dirty="0" err="1"/>
              <a:t>Парамошкой</a:t>
            </a:r>
            <a:endParaRPr lang="en-GB" dirty="0"/>
          </a:p>
        </p:txBody>
      </p:sp>
      <p:pic>
        <p:nvPicPr>
          <p:cNvPr id="4" name="Inhaltsplatzhalter 3" descr="http://www.hi-edu.ru/e-books/AK/images/0024-014.jpg"/>
          <p:cNvPicPr>
            <a:picLocks noGrp="1"/>
          </p:cNvPicPr>
          <p:nvPr>
            <p:ph idx="1"/>
          </p:nvPr>
        </p:nvPicPr>
        <p:blipFill>
          <a:blip r:embed="rId2" cstate="print"/>
          <a:srcRect/>
          <a:stretch>
            <a:fillRect/>
          </a:stretch>
        </p:blipFill>
        <p:spPr bwMode="auto">
          <a:xfrm>
            <a:off x="2016271" y="1600200"/>
            <a:ext cx="5111457" cy="4525963"/>
          </a:xfrm>
          <a:prstGeom prst="rect">
            <a:avLst/>
          </a:prstGeom>
          <a:noFill/>
          <a:ln w="9525">
            <a:noFill/>
            <a:miter lim="800000"/>
            <a:headEnd/>
            <a:tailEnd/>
          </a:ln>
        </p:spPr>
      </p:pic>
    </p:spTree>
    <p:extLst>
      <p:ext uri="{BB962C8B-B14F-4D97-AF65-F5344CB8AC3E}">
        <p14:creationId xmlns:p14="http://schemas.microsoft.com/office/powerpoint/2010/main" val="2784815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smtClean="0"/>
              <a:t>Лубок </a:t>
            </a:r>
            <a:r>
              <a:rPr lang="en-GB" dirty="0" smtClean="0"/>
              <a:t>XVIII </a:t>
            </a:r>
            <a:r>
              <a:rPr lang="ru-RU" dirty="0" smtClean="0"/>
              <a:t>в.</a:t>
            </a:r>
            <a:endParaRPr lang="de-AT" dirty="0"/>
          </a:p>
        </p:txBody>
      </p:sp>
      <p:pic>
        <p:nvPicPr>
          <p:cNvPr id="4" name="Inhaltsplatzhalter 3" descr="http://www.hi-edu.ru/e-books/AK/images/0024-012.jpg"/>
          <p:cNvPicPr>
            <a:picLocks noGrp="1"/>
          </p:cNvPicPr>
          <p:nvPr>
            <p:ph idx="1"/>
          </p:nvPr>
        </p:nvPicPr>
        <p:blipFill>
          <a:blip r:embed="rId2" cstate="print"/>
          <a:srcRect/>
          <a:stretch>
            <a:fillRect/>
          </a:stretch>
        </p:blipFill>
        <p:spPr bwMode="auto">
          <a:xfrm>
            <a:off x="2673525" y="1600200"/>
            <a:ext cx="3796949"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AT"/>
          </a:p>
        </p:txBody>
      </p:sp>
      <p:pic>
        <p:nvPicPr>
          <p:cNvPr id="4" name="Inhaltsplatzhalter 3" descr="http://i.piccy.info/i4/62/de/38736ce2dbf2577c9d0b7fc06ac2.jpeg"/>
          <p:cNvPicPr>
            <a:picLocks noGrp="1"/>
          </p:cNvPicPr>
          <p:nvPr>
            <p:ph idx="1"/>
          </p:nvPr>
        </p:nvPicPr>
        <p:blipFill>
          <a:blip r:embed="rId2" cstate="print"/>
          <a:srcRect/>
          <a:stretch>
            <a:fillRect/>
          </a:stretch>
        </p:blipFill>
        <p:spPr bwMode="auto">
          <a:xfrm>
            <a:off x="2843784" y="1735677"/>
            <a:ext cx="3456432" cy="42550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smtClean="0"/>
              <a:t>Битва Бабы-Яги с крокодилом</a:t>
            </a:r>
            <a:endParaRPr lang="de-AT" dirty="0"/>
          </a:p>
        </p:txBody>
      </p:sp>
      <p:pic>
        <p:nvPicPr>
          <p:cNvPr id="4" name="Inhaltsplatzhalter 3" descr="http://www.hi-edu.ru/e-books/AK/images/0024-008.jpg"/>
          <p:cNvPicPr>
            <a:picLocks noGrp="1"/>
          </p:cNvPicPr>
          <p:nvPr>
            <p:ph idx="1"/>
          </p:nvPr>
        </p:nvPicPr>
        <p:blipFill>
          <a:blip r:embed="rId2" cstate="print"/>
          <a:srcRect/>
          <a:stretch>
            <a:fillRect/>
          </a:stretch>
        </p:blipFill>
        <p:spPr bwMode="auto">
          <a:xfrm>
            <a:off x="2267744" y="1556792"/>
            <a:ext cx="4536504" cy="4392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ru-RU" dirty="0" smtClean="0"/>
              <a:t>Яга Баба едет с </a:t>
            </a:r>
            <a:r>
              <a:rPr lang="ru-RU" dirty="0" err="1" smtClean="0"/>
              <a:t>коркодилом</a:t>
            </a:r>
            <a:r>
              <a:rPr lang="ru-RU" dirty="0" smtClean="0"/>
              <a:t> </a:t>
            </a:r>
            <a:r>
              <a:rPr lang="ru-RU" dirty="0" err="1" smtClean="0"/>
              <a:t>дратися</a:t>
            </a:r>
            <a:r>
              <a:rPr lang="ru-RU" dirty="0" smtClean="0"/>
              <a:t> на свинье..."</a:t>
            </a:r>
            <a:endParaRPr lang="de-AT" dirty="0"/>
          </a:p>
        </p:txBody>
      </p:sp>
      <p:pic>
        <p:nvPicPr>
          <p:cNvPr id="4" name="Inhaltsplatzhalter 3" descr=" (564x451, 72Kb)"/>
          <p:cNvPicPr>
            <a:picLocks noGrp="1"/>
          </p:cNvPicPr>
          <p:nvPr>
            <p:ph idx="1"/>
          </p:nvPr>
        </p:nvPicPr>
        <p:blipFill>
          <a:blip r:embed="rId2" cstate="print"/>
          <a:srcRect/>
          <a:stretch>
            <a:fillRect/>
          </a:stretch>
        </p:blipFill>
        <p:spPr bwMode="auto">
          <a:xfrm>
            <a:off x="1885950" y="1715294"/>
            <a:ext cx="5372100" cy="4295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smtClean="0"/>
              <a:t>Баба-Яга и мужик</a:t>
            </a:r>
            <a:endParaRPr lang="de-AT" dirty="0"/>
          </a:p>
        </p:txBody>
      </p:sp>
      <p:pic>
        <p:nvPicPr>
          <p:cNvPr id="4" name="Inhaltsplatzhalter 3" descr="Баба яга и мужик. Лубок из собрания Д. Ровинского"/>
          <p:cNvPicPr>
            <a:picLocks noGrp="1"/>
          </p:cNvPicPr>
          <p:nvPr>
            <p:ph idx="1"/>
          </p:nvPr>
        </p:nvPicPr>
        <p:blipFill>
          <a:blip r:embed="rId2" cstate="print"/>
          <a:srcRect/>
          <a:stretch>
            <a:fillRect/>
          </a:stretch>
        </p:blipFill>
        <p:spPr bwMode="auto">
          <a:xfrm>
            <a:off x="2462212" y="2196306"/>
            <a:ext cx="4219575" cy="333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AT"/>
          </a:p>
        </p:txBody>
      </p:sp>
      <p:pic>
        <p:nvPicPr>
          <p:cNvPr id="4" name="photo_img" descr="Лубок, XVII Век"/>
          <p:cNvPicPr>
            <a:picLocks noGrp="1"/>
          </p:cNvPicPr>
          <p:nvPr>
            <p:ph idx="1"/>
          </p:nvPr>
        </p:nvPicPr>
        <p:blipFill>
          <a:blip r:embed="rId2" cstate="print"/>
          <a:srcRect/>
          <a:stretch>
            <a:fillRect/>
          </a:stretch>
        </p:blipFill>
        <p:spPr bwMode="auto">
          <a:xfrm>
            <a:off x="2607820" y="1600200"/>
            <a:ext cx="392836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sz="2800" dirty="0"/>
              <a:t>«Кот казанской, а ум астраханской, с уса терской. </a:t>
            </a:r>
            <a:r>
              <a:rPr lang="de-AT" sz="2800" dirty="0" err="1"/>
              <a:t>Славно</a:t>
            </a:r>
            <a:r>
              <a:rPr lang="de-AT" sz="2800" dirty="0"/>
              <a:t> </a:t>
            </a:r>
            <a:r>
              <a:rPr lang="de-AT" sz="2800" dirty="0" err="1"/>
              <a:t>жил</a:t>
            </a:r>
            <a:r>
              <a:rPr lang="de-AT" sz="2800" dirty="0"/>
              <a:t>, </a:t>
            </a:r>
            <a:r>
              <a:rPr lang="de-AT" sz="2800" dirty="0" err="1"/>
              <a:t>сладко</a:t>
            </a:r>
            <a:r>
              <a:rPr lang="de-AT" sz="2800" dirty="0"/>
              <a:t> </a:t>
            </a:r>
            <a:r>
              <a:rPr lang="de-AT" sz="2800" dirty="0" err="1"/>
              <a:t>ел</a:t>
            </a:r>
            <a:r>
              <a:rPr lang="de-AT" sz="2800" dirty="0"/>
              <a:t>, </a:t>
            </a:r>
            <a:r>
              <a:rPr lang="de-AT" sz="2800" dirty="0" err="1"/>
              <a:t>сладко</a:t>
            </a:r>
            <a:r>
              <a:rPr lang="de-AT" sz="2800" dirty="0"/>
              <a:t> </a:t>
            </a:r>
            <a:r>
              <a:rPr lang="de-AT" sz="2800" dirty="0" err="1"/>
              <a:t>бздел</a:t>
            </a:r>
            <a:r>
              <a:rPr lang="de-AT" sz="2800" dirty="0"/>
              <a:t>»</a:t>
            </a:r>
          </a:p>
        </p:txBody>
      </p:sp>
      <p:pic>
        <p:nvPicPr>
          <p:cNvPr id="4" name="Inhaltsplatzhalter 3" descr="http://mariuver.files.wordpress.com/2009/03/kazan_kot.jpg"/>
          <p:cNvPicPr>
            <a:picLocks noGrp="1"/>
          </p:cNvPicPr>
          <p:nvPr>
            <p:ph idx="1"/>
          </p:nvPr>
        </p:nvPicPr>
        <p:blipFill>
          <a:blip r:embed="rId2" cstate="print"/>
          <a:srcRect/>
          <a:stretch>
            <a:fillRect/>
          </a:stretch>
        </p:blipFill>
        <p:spPr bwMode="auto">
          <a:xfrm>
            <a:off x="2724668" y="1600200"/>
            <a:ext cx="3694664"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smtClean="0"/>
              <a:t>Как мыши кота хоронили</a:t>
            </a:r>
            <a:endParaRPr lang="de-AT" dirty="0"/>
          </a:p>
        </p:txBody>
      </p:sp>
      <p:pic>
        <p:nvPicPr>
          <p:cNvPr id="4" name="Inhaltsplatzhalter 3" descr="http://www.hi-edu.ru/e-books/AK/images/0024-009.jpg"/>
          <p:cNvPicPr>
            <a:picLocks noGrp="1"/>
          </p:cNvPicPr>
          <p:nvPr>
            <p:ph idx="1"/>
          </p:nvPr>
        </p:nvPicPr>
        <p:blipFill>
          <a:blip r:embed="rId2" cstate="print"/>
          <a:srcRect/>
          <a:stretch>
            <a:fillRect/>
          </a:stretch>
        </p:blipFill>
        <p:spPr bwMode="auto">
          <a:xfrm>
            <a:off x="1952625" y="2158206"/>
            <a:ext cx="5238750" cy="340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Лубочный календарь</a:t>
            </a:r>
            <a:endParaRPr lang="en-GB" dirty="0"/>
          </a:p>
        </p:txBody>
      </p:sp>
      <p:pic>
        <p:nvPicPr>
          <p:cNvPr id="4" name="Inhaltsplatzhalter 3" descr="http://www.hi-edu.ru/e-books/AK/images/0024-005.jpg"/>
          <p:cNvPicPr>
            <a:picLocks noGrp="1"/>
          </p:cNvPicPr>
          <p:nvPr>
            <p:ph idx="1"/>
          </p:nvPr>
        </p:nvPicPr>
        <p:blipFill>
          <a:blip r:embed="rId2" cstate="print"/>
          <a:srcRect/>
          <a:stretch>
            <a:fillRect/>
          </a:stretch>
        </p:blipFill>
        <p:spPr bwMode="auto">
          <a:xfrm>
            <a:off x="2510997" y="1600200"/>
            <a:ext cx="4122006" cy="4525963"/>
          </a:xfrm>
          <a:prstGeom prst="rect">
            <a:avLst/>
          </a:prstGeom>
          <a:noFill/>
          <a:ln w="9525">
            <a:noFill/>
            <a:miter lim="800000"/>
            <a:headEnd/>
            <a:tailEnd/>
          </a:ln>
        </p:spPr>
      </p:pic>
    </p:spTree>
    <p:extLst>
      <p:ext uri="{BB962C8B-B14F-4D97-AF65-F5344CB8AC3E}">
        <p14:creationId xmlns:p14="http://schemas.microsoft.com/office/powerpoint/2010/main" val="13028010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"Пастух и пастушка" - пасторальная сценка в стиле рококо, скопированная с рисунка </a:t>
            </a:r>
            <a:r>
              <a:rPr lang="ru-RU" dirty="0" err="1"/>
              <a:t>Ф.Буше</a:t>
            </a:r>
            <a:endParaRPr lang="en-GB" dirty="0"/>
          </a:p>
        </p:txBody>
      </p:sp>
      <p:pic>
        <p:nvPicPr>
          <p:cNvPr id="4" name="Inhaltsplatzhalter 3" descr="Изображение">
            <a:hlinkClick r:id="rId2" tooltip="&quot;Ссылка&quot;"/>
          </p:cNvPr>
          <p:cNvPicPr>
            <a:picLocks noGrp="1"/>
          </p:cNvPicPr>
          <p:nvPr>
            <p:ph idx="1"/>
          </p:nvPr>
        </p:nvPicPr>
        <p:blipFill>
          <a:blip r:embed="rId3" cstate="print"/>
          <a:srcRect/>
          <a:stretch>
            <a:fillRect/>
          </a:stretch>
        </p:blipFill>
        <p:spPr bwMode="auto">
          <a:xfrm>
            <a:off x="1952625" y="2060848"/>
            <a:ext cx="5238750" cy="4248472"/>
          </a:xfrm>
          <a:prstGeom prst="rect">
            <a:avLst/>
          </a:prstGeom>
          <a:noFill/>
          <a:ln w="9525">
            <a:noFill/>
            <a:miter lim="800000"/>
            <a:headEnd/>
            <a:tailEnd/>
          </a:ln>
        </p:spPr>
      </p:pic>
    </p:spTree>
    <p:extLst>
      <p:ext uri="{BB962C8B-B14F-4D97-AF65-F5344CB8AC3E}">
        <p14:creationId xmlns:p14="http://schemas.microsoft.com/office/powerpoint/2010/main" val="31752332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ru-RU" sz="2400" i="1" dirty="0"/>
              <a:t>Ах, черный глаз, поцелуй хоть раз</a:t>
            </a:r>
            <a:r>
              <a:rPr lang="ru-RU" sz="2400" dirty="0"/>
              <a:t>, </a:t>
            </a:r>
            <a:r>
              <a:rPr lang="ru-RU" sz="2400" i="1" dirty="0"/>
              <a:t>Богатую взять, будет попрекать. Хорошую взять, много будет людей знать. Умную взять, не даст слова сказать...</a:t>
            </a:r>
            <a:endParaRPr lang="de-AT" sz="2400" dirty="0"/>
          </a:p>
        </p:txBody>
      </p:sp>
      <p:pic>
        <p:nvPicPr>
          <p:cNvPr id="4" name="Inhaltsplatzhalter 3" descr="156.04 КБ"/>
          <p:cNvPicPr>
            <a:picLocks noGrp="1"/>
          </p:cNvPicPr>
          <p:nvPr>
            <p:ph idx="1"/>
          </p:nvPr>
        </p:nvPicPr>
        <p:blipFill>
          <a:blip r:embed="rId2" cstate="print"/>
          <a:srcRect/>
          <a:stretch>
            <a:fillRect/>
          </a:stretch>
        </p:blipFill>
        <p:spPr bwMode="auto">
          <a:xfrm>
            <a:off x="2813340" y="1600200"/>
            <a:ext cx="351732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sz="1600" b="1" dirty="0" smtClean="0"/>
              <a:t>«Пожалуйста, отдай мне, как не стыдно тебе. Тебе в том потехи, а мне хоть на смехи».</a:t>
            </a:r>
            <a:br>
              <a:rPr lang="ru-RU" sz="1600" b="1" dirty="0" smtClean="0"/>
            </a:br>
            <a:r>
              <a:rPr lang="ru-RU" sz="1600" b="1" dirty="0" smtClean="0"/>
              <a:t>«Изволишь за мной брести, да готов воду нести. Только станови кувшин в печь, да готовь где нам лечь. Недаром ты у меня подпевала, небось, сама в руки ты попала».</a:t>
            </a:r>
            <a:br>
              <a:rPr lang="ru-RU" sz="1600" b="1" dirty="0" smtClean="0"/>
            </a:br>
            <a:r>
              <a:rPr lang="ru-RU" sz="1600" dirty="0" smtClean="0"/>
              <a:t>XVIII в. </a:t>
            </a:r>
            <a:endParaRPr lang="de-AT" sz="1600" dirty="0"/>
          </a:p>
        </p:txBody>
      </p:sp>
      <p:pic>
        <p:nvPicPr>
          <p:cNvPr id="4" name="Inhaltsplatzhalter 3" descr="http://www.amr-museum.ru/images/museumshop/museumshop16.jpg"/>
          <p:cNvPicPr>
            <a:picLocks noGrp="1"/>
          </p:cNvPicPr>
          <p:nvPr>
            <p:ph idx="1"/>
          </p:nvPr>
        </p:nvPicPr>
        <p:blipFill>
          <a:blip r:embed="rId2" cstate="print"/>
          <a:srcRect/>
          <a:stretch>
            <a:fillRect/>
          </a:stretch>
        </p:blipFill>
        <p:spPr bwMode="auto">
          <a:xfrm>
            <a:off x="2761615" y="1600200"/>
            <a:ext cx="362077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smtClean="0"/>
              <a:t>Чудо лесное </a:t>
            </a:r>
            <a:r>
              <a:rPr lang="en-GB" dirty="0" smtClean="0"/>
              <a:t>XVIII </a:t>
            </a:r>
            <a:r>
              <a:rPr lang="ru-RU" dirty="0" smtClean="0"/>
              <a:t>в.</a:t>
            </a:r>
            <a:endParaRPr lang="de-AT" dirty="0"/>
          </a:p>
        </p:txBody>
      </p:sp>
      <p:pic>
        <p:nvPicPr>
          <p:cNvPr id="4" name="Inhaltsplatzhalter 3" descr="Чудо лесное. Русский лубок"/>
          <p:cNvPicPr>
            <a:picLocks noGrp="1"/>
          </p:cNvPicPr>
          <p:nvPr>
            <p:ph idx="1"/>
          </p:nvPr>
        </p:nvPicPr>
        <p:blipFill>
          <a:blip r:embed="rId2" cstate="print"/>
          <a:srcRect/>
          <a:stretch>
            <a:fillRect/>
          </a:stretch>
        </p:blipFill>
        <p:spPr bwMode="auto">
          <a:xfrm>
            <a:off x="3178003" y="1600200"/>
            <a:ext cx="2787993"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Ловля кита в Белом море </a:t>
            </a:r>
            <a:r>
              <a:rPr lang="en-GB" dirty="0" smtClean="0"/>
              <a:t>XVIII </a:t>
            </a:r>
            <a:r>
              <a:rPr lang="ru-RU" dirty="0" smtClean="0"/>
              <a:t>в.</a:t>
            </a:r>
            <a:endParaRPr lang="en-GB" dirty="0"/>
          </a:p>
        </p:txBody>
      </p:sp>
      <p:pic>
        <p:nvPicPr>
          <p:cNvPr id="4" name="Immagine 7" descr="File:1760kit.jpg">
            <a:hlinkClick r:id="rId2"/>
          </p:cNvPr>
          <p:cNvPicPr>
            <a:picLocks noGrp="1"/>
          </p:cNvPicPr>
          <p:nvPr>
            <p:ph idx="1"/>
          </p:nvPr>
        </p:nvPicPr>
        <p:blipFill>
          <a:blip r:embed="rId3" cstate="print"/>
          <a:srcRect/>
          <a:stretch>
            <a:fillRect/>
          </a:stretch>
        </p:blipFill>
        <p:spPr bwMode="auto">
          <a:xfrm>
            <a:off x="2263140" y="2034381"/>
            <a:ext cx="4617720" cy="3657600"/>
          </a:xfrm>
          <a:prstGeom prst="rect">
            <a:avLst/>
          </a:prstGeom>
          <a:noFill/>
          <a:ln w="9525">
            <a:noFill/>
            <a:miter lim="800000"/>
            <a:headEnd/>
            <a:tailEnd/>
          </a:ln>
        </p:spPr>
      </p:pic>
    </p:spTree>
    <p:extLst>
      <p:ext uri="{BB962C8B-B14F-4D97-AF65-F5344CB8AC3E}">
        <p14:creationId xmlns:p14="http://schemas.microsoft.com/office/powerpoint/2010/main" val="407058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Алёша Попович к. </a:t>
            </a:r>
            <a:r>
              <a:rPr lang="en-GB" dirty="0" smtClean="0"/>
              <a:t>XVII</a:t>
            </a:r>
            <a:r>
              <a:rPr lang="en-GB" dirty="0"/>
              <a:t>I</a:t>
            </a:r>
            <a:r>
              <a:rPr lang="en-GB" dirty="0" smtClean="0"/>
              <a:t> </a:t>
            </a:r>
            <a:r>
              <a:rPr lang="ru-RU" dirty="0"/>
              <a:t>в.</a:t>
            </a:r>
            <a:endParaRPr lang="en-GB" dirty="0"/>
          </a:p>
        </p:txBody>
      </p:sp>
      <p:pic>
        <p:nvPicPr>
          <p:cNvPr id="4" name="Inhaltsplatzhalter 3" descr="File:Лубок Алёша Попович.png">
            <a:hlinkClick r:id="rId2"/>
          </p:cNvPr>
          <p:cNvPicPr>
            <a:picLocks noGrp="1"/>
          </p:cNvPicPr>
          <p:nvPr>
            <p:ph idx="1"/>
          </p:nvPr>
        </p:nvPicPr>
        <p:blipFill>
          <a:blip r:embed="rId3" cstate="print"/>
          <a:srcRect/>
          <a:stretch>
            <a:fillRect/>
          </a:stretch>
        </p:blipFill>
        <p:spPr bwMode="auto">
          <a:xfrm>
            <a:off x="2868547" y="1600200"/>
            <a:ext cx="3406906" cy="4525963"/>
          </a:xfrm>
          <a:prstGeom prst="rect">
            <a:avLst/>
          </a:prstGeom>
          <a:noFill/>
          <a:ln w="9525">
            <a:noFill/>
            <a:miter lim="800000"/>
            <a:headEnd/>
            <a:tailEnd/>
          </a:ln>
        </p:spPr>
      </p:pic>
    </p:spTree>
    <p:extLst>
      <p:ext uri="{BB962C8B-B14F-4D97-AF65-F5344CB8AC3E}">
        <p14:creationId xmlns:p14="http://schemas.microsoft.com/office/powerpoint/2010/main" val="3364514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ru-RU" dirty="0" smtClean="0"/>
              <a:t>Душа чистая</a:t>
            </a:r>
            <a:br>
              <a:rPr lang="ru-RU" dirty="0" smtClean="0"/>
            </a:br>
            <a:r>
              <a:rPr lang="ru-RU" dirty="0" smtClean="0"/>
              <a:t>Конец  18 — начало 19 веков</a:t>
            </a:r>
            <a:endParaRPr lang="ru-RU" dirty="0"/>
          </a:p>
        </p:txBody>
      </p:sp>
      <p:pic>
        <p:nvPicPr>
          <p:cNvPr id="4" name="Inhaltsplatzhalter 3" descr="русский лубок"/>
          <p:cNvPicPr>
            <a:picLocks noGrp="1"/>
          </p:cNvPicPr>
          <p:nvPr>
            <p:ph idx="1"/>
          </p:nvPr>
        </p:nvPicPr>
        <p:blipFill>
          <a:blip r:embed="rId2" cstate="print"/>
          <a:srcRect/>
          <a:stretch>
            <a:fillRect/>
          </a:stretch>
        </p:blipFill>
        <p:spPr bwMode="auto">
          <a:xfrm>
            <a:off x="2734345" y="1600200"/>
            <a:ext cx="367531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Староверческий лубок. Основатели </a:t>
            </a:r>
            <a:r>
              <a:rPr lang="ru-RU" dirty="0" err="1" smtClean="0"/>
              <a:t>Выголексинской</a:t>
            </a:r>
            <a:r>
              <a:rPr lang="ru-RU" dirty="0" smtClean="0"/>
              <a:t> общины</a:t>
            </a:r>
            <a:endParaRPr lang="en-GB" dirty="0"/>
          </a:p>
        </p:txBody>
      </p:sp>
      <p:pic>
        <p:nvPicPr>
          <p:cNvPr id="4" name="Immagine 1" descr="Cenobiarchs of the Vyg-Leksa">
            <a:hlinkClick r:id="rId2" tgtFrame="&quot;_top&quot;"/>
          </p:cNvPr>
          <p:cNvPicPr>
            <a:picLocks noGrp="1"/>
          </p:cNvPicPr>
          <p:nvPr>
            <p:ph idx="1"/>
          </p:nvPr>
        </p:nvPicPr>
        <p:blipFill>
          <a:blip r:embed="rId3" cstate="print"/>
          <a:srcRect/>
          <a:stretch>
            <a:fillRect/>
          </a:stretch>
        </p:blipFill>
        <p:spPr bwMode="auto">
          <a:xfrm>
            <a:off x="2775983" y="1600200"/>
            <a:ext cx="3592034" cy="4525963"/>
          </a:xfrm>
          <a:prstGeom prst="rect">
            <a:avLst/>
          </a:prstGeom>
          <a:noFill/>
          <a:ln w="9525">
            <a:noFill/>
            <a:miter lim="800000"/>
            <a:headEnd/>
            <a:tailEnd/>
          </a:ln>
        </p:spPr>
      </p:pic>
    </p:spTree>
    <p:extLst>
      <p:ext uri="{BB962C8B-B14F-4D97-AF65-F5344CB8AC3E}">
        <p14:creationId xmlns:p14="http://schemas.microsoft.com/office/powerpoint/2010/main" val="2022426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t>Похождения о носе. </a:t>
            </a:r>
            <a:r>
              <a:rPr lang="en-GB" dirty="0"/>
              <a:t>XVIII </a:t>
            </a:r>
            <a:r>
              <a:rPr lang="ru-RU" dirty="0"/>
              <a:t>в.</a:t>
            </a:r>
            <a:endParaRPr lang="de-AT" dirty="0"/>
          </a:p>
        </p:txBody>
      </p:sp>
      <p:pic>
        <p:nvPicPr>
          <p:cNvPr id="5" name="Inhaltsplatzhalter 3" descr="http://magazines.russ.ru/pictures/magazine/nlo/pmage1.jpg"/>
          <p:cNvPicPr>
            <a:picLocks noGrp="1"/>
          </p:cNvPicPr>
          <p:nvPr>
            <p:ph idx="1"/>
          </p:nvPr>
        </p:nvPicPr>
        <p:blipFill>
          <a:blip r:embed="rId2" cstate="print"/>
          <a:srcRect/>
          <a:stretch>
            <a:fillRect/>
          </a:stretch>
        </p:blipFill>
        <p:spPr bwMode="auto">
          <a:xfrm>
            <a:off x="1259632" y="1340768"/>
            <a:ext cx="6696744" cy="4392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ru-RU" dirty="0" smtClean="0"/>
              <a:t>Куликовская битва 19 век. Фрагмент </a:t>
            </a:r>
            <a:endParaRPr lang="de-AT" dirty="0"/>
          </a:p>
        </p:txBody>
      </p:sp>
      <p:pic>
        <p:nvPicPr>
          <p:cNvPr id="4" name="Inhaltsplatzhalter 3" descr="Куликовская битва. Лубок. 19 век. Фрагмент ">
            <a:hlinkClick r:id="rId2"/>
          </p:cNvPr>
          <p:cNvPicPr>
            <a:picLocks noGrp="1"/>
          </p:cNvPicPr>
          <p:nvPr>
            <p:ph idx="1"/>
          </p:nvPr>
        </p:nvPicPr>
        <p:blipFill>
          <a:blip r:embed="rId3" cstate="print"/>
          <a:srcRect/>
          <a:stretch>
            <a:fillRect/>
          </a:stretch>
        </p:blipFill>
        <p:spPr bwMode="auto">
          <a:xfrm>
            <a:off x="1259632" y="1484784"/>
            <a:ext cx="6120680" cy="4680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Генерал-майор Александр </a:t>
            </a:r>
            <a:r>
              <a:rPr lang="ru-RU" dirty="0" err="1"/>
              <a:t>Сеславин</a:t>
            </a:r>
            <a:r>
              <a:rPr lang="ru-RU" dirty="0"/>
              <a:t>. Исторический лубок XIX века</a:t>
            </a:r>
            <a:endParaRPr lang="en-GB" dirty="0"/>
          </a:p>
        </p:txBody>
      </p:sp>
      <p:pic>
        <p:nvPicPr>
          <p:cNvPr id="4" name="Inhaltsplatzhalter 3" descr="http://upload.wikimedia.org/wikipedia/commons/thumb/b/b8/General_Mayor_Alexander_Seslavin_1839.jpg/250px-General_Mayor_Alexander_Seslavin_1839.jpg">
            <a:hlinkClick r:id="rId2"/>
          </p:cNvPr>
          <p:cNvPicPr>
            <a:picLocks noGrp="1"/>
          </p:cNvPicPr>
          <p:nvPr>
            <p:ph idx="1"/>
          </p:nvPr>
        </p:nvPicPr>
        <p:blipFill>
          <a:blip r:embed="rId3" cstate="print"/>
          <a:srcRect/>
          <a:stretch>
            <a:fillRect/>
          </a:stretch>
        </p:blipFill>
        <p:spPr bwMode="auto">
          <a:xfrm>
            <a:off x="2627784" y="1772816"/>
            <a:ext cx="3816424" cy="4680520"/>
          </a:xfrm>
          <a:prstGeom prst="rect">
            <a:avLst/>
          </a:prstGeom>
          <a:noFill/>
          <a:ln w="9525">
            <a:noFill/>
            <a:miter lim="800000"/>
            <a:headEnd/>
            <a:tailEnd/>
          </a:ln>
        </p:spPr>
      </p:pic>
    </p:spTree>
    <p:extLst>
      <p:ext uri="{BB962C8B-B14F-4D97-AF65-F5344CB8AC3E}">
        <p14:creationId xmlns:p14="http://schemas.microsoft.com/office/powerpoint/2010/main" val="4038209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Бова</a:t>
            </a:r>
            <a:r>
              <a:rPr lang="ru-RU" dirty="0"/>
              <a:t>-королевич сражается с </a:t>
            </a:r>
            <a:r>
              <a:rPr lang="ru-RU" dirty="0" err="1"/>
              <a:t>Полканом</a:t>
            </a:r>
            <a:endParaRPr lang="en-GB" dirty="0"/>
          </a:p>
        </p:txBody>
      </p:sp>
      <p:pic>
        <p:nvPicPr>
          <p:cNvPr id="4" name="Inhaltsplatzhalter 3" descr="http://upload.wikimedia.org/wikipedia/commons/thumb/3/37/Bova1860.jpg/300px-Bova1860.jpg">
            <a:hlinkClick r:id="rId2"/>
          </p:cNvPr>
          <p:cNvPicPr>
            <a:picLocks noGrp="1"/>
          </p:cNvPicPr>
          <p:nvPr>
            <p:ph idx="1"/>
          </p:nvPr>
        </p:nvPicPr>
        <p:blipFill>
          <a:blip r:embed="rId3" cstate="print"/>
          <a:srcRect/>
          <a:stretch>
            <a:fillRect/>
          </a:stretch>
        </p:blipFill>
        <p:spPr bwMode="auto">
          <a:xfrm>
            <a:off x="1835696" y="1844824"/>
            <a:ext cx="5832648" cy="3888432"/>
          </a:xfrm>
          <a:prstGeom prst="rect">
            <a:avLst/>
          </a:prstGeom>
          <a:noFill/>
          <a:ln w="9525">
            <a:noFill/>
            <a:miter lim="800000"/>
            <a:headEnd/>
            <a:tailEnd/>
          </a:ln>
        </p:spPr>
      </p:pic>
    </p:spTree>
    <p:extLst>
      <p:ext uri="{BB962C8B-B14F-4D97-AF65-F5344CB8AC3E}">
        <p14:creationId xmlns:p14="http://schemas.microsoft.com/office/powerpoint/2010/main" val="17084526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en-GB"/>
          </a:p>
        </p:txBody>
      </p:sp>
      <p:pic>
        <p:nvPicPr>
          <p:cNvPr id="4" name="Inhaltsplatzhalter 3" descr="http://stat17.privet.ru/lr/0a0852b9b2250274581508018c6307c6"/>
          <p:cNvPicPr>
            <a:picLocks noGrp="1"/>
          </p:cNvPicPr>
          <p:nvPr>
            <p:ph idx="1"/>
          </p:nvPr>
        </p:nvPicPr>
        <p:blipFill>
          <a:blip r:embed="rId2" cstate="print"/>
          <a:srcRect/>
          <a:stretch>
            <a:fillRect/>
          </a:stretch>
        </p:blipFill>
        <p:spPr bwMode="auto">
          <a:xfrm>
            <a:off x="1900237" y="1862931"/>
            <a:ext cx="5343525" cy="4000500"/>
          </a:xfrm>
          <a:prstGeom prst="rect">
            <a:avLst/>
          </a:prstGeom>
          <a:noFill/>
          <a:ln w="9525">
            <a:noFill/>
            <a:miter lim="800000"/>
            <a:headEnd/>
            <a:tailEnd/>
          </a:ln>
        </p:spPr>
      </p:pic>
    </p:spTree>
    <p:extLst>
      <p:ext uri="{BB962C8B-B14F-4D97-AF65-F5344CB8AC3E}">
        <p14:creationId xmlns:p14="http://schemas.microsoft.com/office/powerpoint/2010/main" val="702080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ru-RU" dirty="0" smtClean="0"/>
              <a:t>Богатырь Илья Муромец и Соловей-разбойник. </a:t>
            </a:r>
            <a:r>
              <a:rPr lang="en-GB" dirty="0" smtClean="0"/>
              <a:t>XIX </a:t>
            </a:r>
            <a:r>
              <a:rPr lang="ru-RU" dirty="0" smtClean="0"/>
              <a:t>в.</a:t>
            </a:r>
            <a:endParaRPr lang="de-AT" dirty="0"/>
          </a:p>
        </p:txBody>
      </p:sp>
      <p:pic>
        <p:nvPicPr>
          <p:cNvPr id="4" name="Inhaltsplatzhalter 3" descr="Богатырь Илья Муромец и Соловей Разбойник.  Лубок. 19 век">
            <a:hlinkClick r:id="rId2"/>
          </p:cNvPr>
          <p:cNvPicPr>
            <a:picLocks noGrp="1"/>
          </p:cNvPicPr>
          <p:nvPr>
            <p:ph idx="1"/>
          </p:nvPr>
        </p:nvPicPr>
        <p:blipFill>
          <a:blip r:embed="rId3" cstate="print"/>
          <a:srcRect/>
          <a:stretch>
            <a:fillRect/>
          </a:stretch>
        </p:blipFill>
        <p:spPr bwMode="auto">
          <a:xfrm>
            <a:off x="1724025" y="1653381"/>
            <a:ext cx="569595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ru-RU" sz="2400" i="1" dirty="0" smtClean="0"/>
              <a:t>Изображение трех нечистых духов, исходящих 'яко жабы во всю вселенную', из уст 'зверя' - Антихриста в облике Петра I, Сатаны - 'змия' и лжепророка в облике патриарха Никона. Кон. XIX в.</a:t>
            </a:r>
            <a:endParaRPr lang="de-AT" sz="2400" dirty="0"/>
          </a:p>
        </p:txBody>
      </p:sp>
      <p:pic>
        <p:nvPicPr>
          <p:cNvPr id="4" name="Inhaltsplatzhalter 3" descr="Лубок. Изображение трех нечистых духов"/>
          <p:cNvPicPr>
            <a:picLocks noGrp="1"/>
          </p:cNvPicPr>
          <p:nvPr>
            <p:ph idx="1"/>
          </p:nvPr>
        </p:nvPicPr>
        <p:blipFill>
          <a:blip r:embed="rId2" cstate="print"/>
          <a:srcRect/>
          <a:stretch>
            <a:fillRect/>
          </a:stretch>
        </p:blipFill>
        <p:spPr bwMode="auto">
          <a:xfrm>
            <a:off x="2987824" y="1844824"/>
            <a:ext cx="3168352" cy="4032448"/>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ru-RU" sz="2400" dirty="0" smtClean="0"/>
              <a:t>"Франт и продажная франтиха". </a:t>
            </a:r>
            <a:br>
              <a:rPr lang="ru-RU" sz="2400" dirty="0" smtClean="0"/>
            </a:br>
            <a:r>
              <a:rPr lang="ru-RU" sz="2400" dirty="0" smtClean="0"/>
              <a:t>"Я с малых лет привычки сей </a:t>
            </a:r>
            <a:r>
              <a:rPr lang="ru-RU" sz="2400" dirty="0" err="1" smtClean="0"/>
              <a:t>держуся</a:t>
            </a:r>
            <a:r>
              <a:rPr lang="ru-RU" sz="2400" dirty="0" smtClean="0"/>
              <a:t>: без денег ни с каким красавцем не </a:t>
            </a:r>
            <a:r>
              <a:rPr lang="ru-RU" sz="2400" dirty="0" err="1" smtClean="0"/>
              <a:t>люблюся</a:t>
            </a:r>
            <a:r>
              <a:rPr lang="ru-RU" sz="2400" dirty="0" smtClean="0"/>
              <a:t>; а для прибытка я со всеми не дика: за деньги я любить готова хоть быка".</a:t>
            </a:r>
            <a:endParaRPr lang="de-AT" sz="2400" dirty="0"/>
          </a:p>
        </p:txBody>
      </p:sp>
      <p:pic>
        <p:nvPicPr>
          <p:cNvPr id="4" name="Inhaltsplatzhalter 3" descr=" (700x547, 99Kb)"/>
          <p:cNvPicPr>
            <a:picLocks noGrp="1"/>
          </p:cNvPicPr>
          <p:nvPr>
            <p:ph idx="1"/>
          </p:nvPr>
        </p:nvPicPr>
        <p:blipFill>
          <a:blip r:embed="rId2" cstate="print"/>
          <a:srcRect/>
          <a:stretch>
            <a:fillRect/>
          </a:stretch>
        </p:blipFill>
        <p:spPr bwMode="auto">
          <a:xfrm>
            <a:off x="1676045" y="1600200"/>
            <a:ext cx="5791909" cy="4525963"/>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ru-RU" sz="2400" dirty="0" smtClean="0"/>
              <a:t>"Гусар на саблю опираясь, В глубокой горести стоял, На долго с милой разлучаясь, Вздыхая он сказал: </a:t>
            </a:r>
            <a:r>
              <a:rPr lang="ru-RU" sz="2400" dirty="0" err="1" smtClean="0"/>
              <a:t>Неплачь</a:t>
            </a:r>
            <a:r>
              <a:rPr lang="ru-RU" sz="2400" dirty="0" smtClean="0"/>
              <a:t>, красавица, слезами Кручине злой не пособить, Клянусь я честью и усами Любви не изменить« (К.Батюшков) </a:t>
            </a:r>
            <a:r>
              <a:rPr lang="en-GB" sz="2400" dirty="0" smtClean="0"/>
              <a:t>XIX </a:t>
            </a:r>
            <a:r>
              <a:rPr lang="ru-RU" sz="2400" dirty="0" smtClean="0"/>
              <a:t>в.</a:t>
            </a:r>
            <a:endParaRPr lang="de-AT" sz="2400" dirty="0"/>
          </a:p>
        </p:txBody>
      </p:sp>
      <p:pic>
        <p:nvPicPr>
          <p:cNvPr id="4" name="Inhaltsplatzhalter 3" descr="http://www.booksite.ru/fulltext/nar/odn/iyt/22.jpg"/>
          <p:cNvPicPr>
            <a:picLocks noGrp="1"/>
          </p:cNvPicPr>
          <p:nvPr>
            <p:ph idx="1"/>
          </p:nvPr>
        </p:nvPicPr>
        <p:blipFill>
          <a:blip r:embed="rId2" cstate="print"/>
          <a:srcRect/>
          <a:stretch>
            <a:fillRect/>
          </a:stretch>
        </p:blipFill>
        <p:spPr bwMode="auto">
          <a:xfrm>
            <a:off x="2123728" y="1844824"/>
            <a:ext cx="4608512" cy="3888432"/>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Лубок </a:t>
            </a:r>
            <a:r>
              <a:rPr lang="en-GB" dirty="0"/>
              <a:t>XIX </a:t>
            </a:r>
            <a:r>
              <a:rPr lang="ru-RU" dirty="0"/>
              <a:t>в.</a:t>
            </a:r>
            <a:endParaRPr lang="en-GB" dirty="0"/>
          </a:p>
        </p:txBody>
      </p:sp>
      <p:pic>
        <p:nvPicPr>
          <p:cNvPr id="4" name="Inhaltsplatzhalter 3" descr="http://allday.ru/uploads/posts/1207476622_01_1866_morskiia_sireny.jpg"/>
          <p:cNvPicPr>
            <a:picLocks noGrp="1"/>
          </p:cNvPicPr>
          <p:nvPr>
            <p:ph idx="1"/>
          </p:nvPr>
        </p:nvPicPr>
        <p:blipFill>
          <a:blip r:embed="rId2" cstate="print"/>
          <a:srcRect/>
          <a:stretch>
            <a:fillRect/>
          </a:stretch>
        </p:blipFill>
        <p:spPr bwMode="auto">
          <a:xfrm>
            <a:off x="1559976" y="1600200"/>
            <a:ext cx="6024048" cy="4525963"/>
          </a:xfrm>
          <a:prstGeom prst="rect">
            <a:avLst/>
          </a:prstGeom>
          <a:noFill/>
          <a:ln w="9525">
            <a:noFill/>
            <a:miter lim="800000"/>
            <a:headEnd/>
            <a:tailEnd/>
          </a:ln>
        </p:spPr>
      </p:pic>
    </p:spTree>
    <p:extLst>
      <p:ext uri="{BB962C8B-B14F-4D97-AF65-F5344CB8AC3E}">
        <p14:creationId xmlns:p14="http://schemas.microsoft.com/office/powerpoint/2010/main" val="6221714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I</a:t>
            </a:r>
            <a:r>
              <a:rPr lang="ru-RU" dirty="0" smtClean="0"/>
              <a:t> мировая война</a:t>
            </a:r>
            <a:endParaRPr lang="de-AT" dirty="0"/>
          </a:p>
        </p:txBody>
      </p:sp>
      <p:pic>
        <p:nvPicPr>
          <p:cNvPr id="4" name="Inhaltsplatzhalter 3" descr="http://keep4u.ru/imgs/b/081105/a4/a400d2c71ef3e58f32.jpg"/>
          <p:cNvPicPr>
            <a:picLocks noGrp="1"/>
          </p:cNvPicPr>
          <p:nvPr>
            <p:ph idx="1"/>
          </p:nvPr>
        </p:nvPicPr>
        <p:blipFill>
          <a:blip r:embed="rId2" cstate="print"/>
          <a:srcRect/>
          <a:stretch>
            <a:fillRect/>
          </a:stretch>
        </p:blipFill>
        <p:spPr bwMode="auto">
          <a:xfrm>
            <a:off x="2938920" y="1600200"/>
            <a:ext cx="3266159" cy="4525963"/>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ru-RU" b="1" dirty="0" smtClean="0"/>
              <a:t>КАЗИМИР МАЛЕВИЧ</a:t>
            </a:r>
            <a:r>
              <a:rPr lang="ru-RU" dirty="0" smtClean="0"/>
              <a:t> Лубок. </a:t>
            </a:r>
            <a:r>
              <a:rPr lang="ru-RU" dirty="0" err="1" smtClean="0"/>
              <a:t>Ок</a:t>
            </a:r>
            <a:r>
              <a:rPr lang="ru-RU" dirty="0" smtClean="0"/>
              <a:t>. 1914 </a:t>
            </a:r>
            <a:endParaRPr lang="de-AT" dirty="0"/>
          </a:p>
        </p:txBody>
      </p:sp>
      <p:pic>
        <p:nvPicPr>
          <p:cNvPr id="4" name="Inhaltsplatzhalter 3" descr="КАЗИМИР МАЛЕВИЧ Лубок. Ок. 1914"/>
          <p:cNvPicPr>
            <a:picLocks noGrp="1"/>
          </p:cNvPicPr>
          <p:nvPr>
            <p:ph idx="1"/>
          </p:nvPr>
        </p:nvPicPr>
        <p:blipFill>
          <a:blip r:embed="rId2" cstate="print"/>
          <a:srcRect/>
          <a:stretch>
            <a:fillRect/>
          </a:stretch>
        </p:blipFill>
        <p:spPr bwMode="auto">
          <a:xfrm>
            <a:off x="3056610" y="1600200"/>
            <a:ext cx="3030779" cy="4525963"/>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ru-RU" b="1" dirty="0" smtClean="0"/>
              <a:t>Советская репка. Плакат-лубок. 1920-е гг.</a:t>
            </a:r>
            <a:endParaRPr lang="de-AT" dirty="0"/>
          </a:p>
        </p:txBody>
      </p:sp>
      <p:pic>
        <p:nvPicPr>
          <p:cNvPr id="4" name="Inhaltsplatzhalter 3" descr="Советская репка. Плакат-лубок. 1920-е гг."/>
          <p:cNvPicPr>
            <a:picLocks noGrp="1"/>
          </p:cNvPicPr>
          <p:nvPr>
            <p:ph idx="1"/>
          </p:nvPr>
        </p:nvPicPr>
        <p:blipFill>
          <a:blip r:embed="rId2" cstate="print"/>
          <a:srcRect/>
          <a:stretch>
            <a:fillRect/>
          </a:stretch>
        </p:blipFill>
        <p:spPr bwMode="auto">
          <a:xfrm>
            <a:off x="3112012" y="1600200"/>
            <a:ext cx="2919976" cy="4525963"/>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ru-RU" sz="1400" dirty="0" smtClean="0"/>
              <a:t>А </a:t>
            </a:r>
            <a:r>
              <a:rPr lang="ru-RU" sz="1400" dirty="0"/>
              <a:t>вот я зверушка </a:t>
            </a:r>
            <a:r>
              <a:rPr lang="ru-RU" sz="1400" dirty="0" err="1"/>
              <a:t>Хобит</a:t>
            </a:r>
            <a:r>
              <a:rPr lang="ru-RU" sz="1400" dirty="0"/>
              <a:t>, </a:t>
            </a:r>
            <a:r>
              <a:rPr lang="ru-RU" sz="1400" dirty="0" err="1"/>
              <a:t>зовуся</a:t>
            </a:r>
            <a:r>
              <a:rPr lang="ru-RU" sz="1400" dirty="0"/>
              <a:t> </a:t>
            </a:r>
            <a:r>
              <a:rPr lang="ru-RU" sz="1400" dirty="0" err="1"/>
              <a:t>Фродо</a:t>
            </a:r>
            <a:r>
              <a:rPr lang="ru-RU" sz="1400" dirty="0"/>
              <a:t>, у меня ежовая морда, ноги мои волосаты да корявы имею кольцо см. фиг. А, волшебного сплаву, как </a:t>
            </a:r>
            <a:r>
              <a:rPr lang="ru-RU" sz="1400" dirty="0" err="1"/>
              <a:t>ево</a:t>
            </a:r>
            <a:r>
              <a:rPr lang="ru-RU" sz="1400" dirty="0"/>
              <a:t> надеваю, так из виду исчезаю, и через то нездоров весьма бываю</a:t>
            </a:r>
            <a:r>
              <a:rPr lang="de-AT" sz="1400" dirty="0"/>
              <a:t/>
            </a:r>
            <a:br>
              <a:rPr lang="de-AT" sz="1400" dirty="0"/>
            </a:br>
            <a:r>
              <a:rPr lang="ru-RU" sz="1400" dirty="0"/>
              <a:t>2. Сию тварь называть </a:t>
            </a:r>
            <a:r>
              <a:rPr lang="ru-RU" sz="1400" dirty="0" err="1"/>
              <a:t>Горлум</a:t>
            </a:r>
            <a:r>
              <a:rPr lang="ru-RU" sz="1400" dirty="0"/>
              <a:t> (</a:t>
            </a:r>
            <a:r>
              <a:rPr lang="ru-RU" sz="1400" dirty="0" err="1"/>
              <a:t>Голем</a:t>
            </a:r>
            <a:r>
              <a:rPr lang="ru-RU" sz="1400" dirty="0"/>
              <a:t>), </a:t>
            </a:r>
            <a:r>
              <a:rPr lang="ru-RU" sz="1400" dirty="0" err="1"/>
              <a:t>белмес</a:t>
            </a:r>
            <a:r>
              <a:rPr lang="ru-RU" sz="1400" dirty="0"/>
              <a:t> (непонятно) водяной с </a:t>
            </a:r>
            <a:r>
              <a:rPr lang="ru-RU" sz="1400" dirty="0" err="1"/>
              <a:t>сипатым</a:t>
            </a:r>
            <a:r>
              <a:rPr lang="ru-RU" sz="1400" dirty="0"/>
              <a:t>, Горлом по </a:t>
            </a:r>
            <a:r>
              <a:rPr lang="ru-RU" sz="1400" dirty="0" err="1"/>
              <a:t>заглыбам</a:t>
            </a:r>
            <a:r>
              <a:rPr lang="ru-RU" sz="1400" dirty="0"/>
              <a:t> см. фиг. Б, рыбку добывает да сырою см. фиг. Г, </a:t>
            </a:r>
            <a:r>
              <a:rPr lang="ru-RU" sz="1400" dirty="0" err="1"/>
              <a:t>ея</a:t>
            </a:r>
            <a:r>
              <a:rPr lang="ru-RU" sz="1400" dirty="0"/>
              <a:t> изъедает от </a:t>
            </a:r>
            <a:r>
              <a:rPr lang="ru-RU" sz="1400" dirty="0" err="1"/>
              <a:t>тово</a:t>
            </a:r>
            <a:r>
              <a:rPr lang="ru-RU" sz="1400" dirty="0"/>
              <a:t> пучением брюха </a:t>
            </a:r>
            <a:r>
              <a:rPr lang="ru-RU" sz="1400" dirty="0" err="1"/>
              <a:t>преизрядно</a:t>
            </a:r>
            <a:r>
              <a:rPr lang="ru-RU" sz="1400" dirty="0"/>
              <a:t> страдает</a:t>
            </a:r>
            <a:r>
              <a:rPr lang="de-AT" sz="1400" dirty="0"/>
              <a:t/>
            </a:r>
            <a:br>
              <a:rPr lang="de-AT" sz="1400" dirty="0"/>
            </a:br>
            <a:r>
              <a:rPr lang="ru-RU" sz="1400" dirty="0"/>
              <a:t>3. (</a:t>
            </a:r>
            <a:r>
              <a:rPr lang="ru-RU" sz="1400" dirty="0" err="1"/>
              <a:t>Горлем</a:t>
            </a:r>
            <a:r>
              <a:rPr lang="ru-RU" sz="1400" dirty="0"/>
              <a:t> </a:t>
            </a:r>
            <a:r>
              <a:rPr lang="ru-RU" sz="1400" dirty="0" err="1"/>
              <a:t>Фроду</a:t>
            </a:r>
            <a:r>
              <a:rPr lang="ru-RU" sz="1400" dirty="0"/>
              <a:t>) </a:t>
            </a:r>
            <a:r>
              <a:rPr lang="ru-RU" sz="1400" dirty="0" err="1"/>
              <a:t>Штоб</a:t>
            </a:r>
            <a:r>
              <a:rPr lang="ru-RU" sz="1400" dirty="0"/>
              <a:t> хворью тебе не тяготиться </a:t>
            </a:r>
            <a:r>
              <a:rPr lang="ru-RU" sz="1400" dirty="0" err="1"/>
              <a:t>изволька</a:t>
            </a:r>
            <a:r>
              <a:rPr lang="ru-RU" sz="1400" dirty="0"/>
              <a:t> пивком </a:t>
            </a:r>
            <a:r>
              <a:rPr lang="ru-RU" sz="1400" dirty="0" err="1"/>
              <a:t>опохмелица</a:t>
            </a:r>
            <a:r>
              <a:rPr lang="de-AT" sz="1400" dirty="0"/>
              <a:t/>
            </a:r>
            <a:br>
              <a:rPr lang="de-AT" sz="1400" dirty="0"/>
            </a:br>
            <a:r>
              <a:rPr lang="ru-RU" sz="1400" dirty="0"/>
              <a:t>4.</a:t>
            </a:r>
            <a:r>
              <a:rPr lang="de-AT" sz="1400" dirty="0"/>
              <a:t> </a:t>
            </a:r>
            <a:r>
              <a:rPr lang="ru-RU" sz="1400" dirty="0"/>
              <a:t>(думает </a:t>
            </a:r>
            <a:r>
              <a:rPr lang="ru-RU" sz="1400" dirty="0" err="1"/>
              <a:t>Горлум</a:t>
            </a:r>
            <a:r>
              <a:rPr lang="ru-RU" sz="1400" dirty="0"/>
              <a:t> (</a:t>
            </a:r>
            <a:r>
              <a:rPr lang="ru-RU" sz="1400" dirty="0" err="1"/>
              <a:t>Голем</a:t>
            </a:r>
            <a:r>
              <a:rPr lang="ru-RU" sz="1400" dirty="0"/>
              <a:t>)</a:t>
            </a:r>
            <a:r>
              <a:rPr lang="de-AT" sz="1400" dirty="0"/>
              <a:t> </a:t>
            </a:r>
            <a:r>
              <a:rPr lang="ru-RU" sz="1400" dirty="0"/>
              <a:t>Я бы то кольцо и надел, дабы кто сраму </a:t>
            </a:r>
            <a:r>
              <a:rPr lang="ru-RU" sz="1400" dirty="0" err="1"/>
              <a:t>моево</a:t>
            </a:r>
            <a:r>
              <a:rPr lang="ru-RU" sz="1400" dirty="0"/>
              <a:t> не </a:t>
            </a:r>
            <a:r>
              <a:rPr lang="ru-RU" sz="1400" dirty="0" err="1"/>
              <a:t>узрел.</a:t>
            </a:r>
            <a:r>
              <a:rPr lang="ru-RU" sz="1400" dirty="0" err="1" smtClean="0"/>
              <a:t>нный</a:t>
            </a:r>
            <a:r>
              <a:rPr lang="ru-RU" sz="1400" dirty="0" smtClean="0"/>
              <a:t> лубок</a:t>
            </a:r>
            <a:endParaRPr lang="de-AT" sz="1400" dirty="0"/>
          </a:p>
        </p:txBody>
      </p:sp>
      <p:pic>
        <p:nvPicPr>
          <p:cNvPr id="4" name="Inhaltsplatzhalter 3" descr="http://egear.ru/wp-content/uploads/2008/09/bac-450x326.jpg">
            <a:hlinkClick r:id="rId2"/>
          </p:cNvPr>
          <p:cNvPicPr>
            <a:picLocks noGrp="1"/>
          </p:cNvPicPr>
          <p:nvPr>
            <p:ph idx="1"/>
          </p:nvPr>
        </p:nvPicPr>
        <p:blipFill>
          <a:blip r:embed="rId3" cstate="print"/>
          <a:srcRect/>
          <a:stretch>
            <a:fillRect/>
          </a:stretch>
        </p:blipFill>
        <p:spPr bwMode="auto">
          <a:xfrm>
            <a:off x="2428875" y="2310606"/>
            <a:ext cx="4286250" cy="3105150"/>
          </a:xfrm>
          <a:prstGeom prst="rect">
            <a:avLst/>
          </a:prstGeom>
          <a:noFill/>
          <a:ln w="9525">
            <a:noFill/>
            <a:miter lim="800000"/>
            <a:headEnd/>
            <a:tailEnd/>
          </a:ln>
        </p:spPr>
      </p:pic>
      <p:pic>
        <p:nvPicPr>
          <p:cNvPr id="5" name="Grafik 4" descr="http://img1.liveinternet.ru/images/attach/c/1/61/12/61012435_1277980024_04_rasto_ziza_153177.jpg"/>
          <p:cNvPicPr/>
          <p:nvPr/>
        </p:nvPicPr>
        <p:blipFill>
          <a:blip r:embed="rId4" cstate="print"/>
          <a:srcRect/>
          <a:stretch>
            <a:fillRect/>
          </a:stretch>
        </p:blipFill>
        <p:spPr bwMode="auto">
          <a:xfrm>
            <a:off x="1619672" y="1628800"/>
            <a:ext cx="5809828" cy="4968552"/>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AT"/>
          </a:p>
        </p:txBody>
      </p:sp>
      <p:pic>
        <p:nvPicPr>
          <p:cNvPr id="4" name="Inhaltsplatzhalter 3" descr="http://img0.liveinternet.ru/images/attach/c/1/61/12/61012437_1277980047_00004fpr.jpg"/>
          <p:cNvPicPr>
            <a:picLocks noGrp="1"/>
          </p:cNvPicPr>
          <p:nvPr>
            <p:ph idx="1"/>
          </p:nvPr>
        </p:nvPicPr>
        <p:blipFill>
          <a:blip r:embed="rId2" cstate="print"/>
          <a:srcRect/>
          <a:stretch>
            <a:fillRect/>
          </a:stretch>
        </p:blipFill>
        <p:spPr bwMode="auto">
          <a:xfrm>
            <a:off x="1619672" y="764704"/>
            <a:ext cx="6264696" cy="5616624"/>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AT"/>
          </a:p>
        </p:txBody>
      </p:sp>
      <p:pic>
        <p:nvPicPr>
          <p:cNvPr id="4" name="Inhaltsplatzhalter 3" descr="http://img1.liveinternet.ru/images/attach/c/1/61/12/61012439_1277980072_5efc138553734b839ddd3902976d17c2_full.jpg"/>
          <p:cNvPicPr>
            <a:picLocks noGrp="1"/>
          </p:cNvPicPr>
          <p:nvPr>
            <p:ph idx="1"/>
          </p:nvPr>
        </p:nvPicPr>
        <p:blipFill>
          <a:blip r:embed="rId2" cstate="print"/>
          <a:srcRect/>
          <a:stretch>
            <a:fillRect/>
          </a:stretch>
        </p:blipFill>
        <p:spPr bwMode="auto">
          <a:xfrm>
            <a:off x="1835696" y="692696"/>
            <a:ext cx="5544616" cy="576064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396</Words>
  <Application>Microsoft Office PowerPoint</Application>
  <PresentationFormat>Экран (4:3)</PresentationFormat>
  <Paragraphs>37</Paragraphs>
  <Slides>42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42</vt:i4>
      </vt:variant>
    </vt:vector>
  </HeadingPairs>
  <TitlesOfParts>
    <vt:vector size="43" baseType="lpstr">
      <vt:lpstr>Larissa-Design</vt:lpstr>
      <vt:lpstr>Лубок</vt:lpstr>
      <vt:lpstr>Страница Библии бедных (Biblia Pauperum). Европа. XV век</vt:lpstr>
      <vt:lpstr>Адам и Ева. Гравёр (резных дел мастер) Василий Корень. XVII в.</vt:lpstr>
      <vt:lpstr>"И пятый ангел вострубил"... Апокалипсис Василия Кореня (1692-1696)</vt:lpstr>
      <vt:lpstr> «Охотник медведя колет, а собаки грызут» XVII в.</vt:lpstr>
      <vt:lpstr>Лубковая гравюра XVII века. Медведь с козою веселятся</vt:lpstr>
      <vt:lpstr>Я детина небогатой  А имею нос горбатой  Собою весма важеватой.  Зовут меня Фарное  Красной нос Три дня надувался  Как в танцавальные башмаки обувался,  А колпак с пером надел —  Полны штаны набз...л... XVII в. </vt:lpstr>
      <vt:lpstr>Фарнос и его жена Пигасья</vt:lpstr>
      <vt:lpstr>Савоська с Парамошкой</vt:lpstr>
      <vt:lpstr>Лубок XVIII в.</vt:lpstr>
      <vt:lpstr>Презентация PowerPoint</vt:lpstr>
      <vt:lpstr>Битва Бабы-Яги с крокодилом</vt:lpstr>
      <vt:lpstr>Яга Баба едет с коркодилом дратися на свинье..."</vt:lpstr>
      <vt:lpstr>Баба-Яга и мужик</vt:lpstr>
      <vt:lpstr>Презентация PowerPoint</vt:lpstr>
      <vt:lpstr>«Кот казанской, а ум астраханской, с уса терской. Славно жил, сладко ел, сладко бздел»</vt:lpstr>
      <vt:lpstr>Как мыши кота хоронили</vt:lpstr>
      <vt:lpstr>Лубочный календарь</vt:lpstr>
      <vt:lpstr>"Пастух и пастушка" - пасторальная сценка в стиле рококо, скопированная с рисунка Ф.Буше</vt:lpstr>
      <vt:lpstr>Ах, черный глаз, поцелуй хоть раз, Богатую взять, будет попрекать. Хорошую взять, много будет людей знать. Умную взять, не даст слова сказать...</vt:lpstr>
      <vt:lpstr>«Пожалуйста, отдай мне, как не стыдно тебе. Тебе в том потехи, а мне хоть на смехи». «Изволишь за мной брести, да готов воду нести. Только станови кувшин в печь, да готовь где нам лечь. Недаром ты у меня подпевала, небось, сама в руки ты попала». XVIII в. </vt:lpstr>
      <vt:lpstr>Чудо лесное XVIII в.</vt:lpstr>
      <vt:lpstr>Ловля кита в Белом море XVIII в.</vt:lpstr>
      <vt:lpstr>Алёша Попович к. XVIII в.</vt:lpstr>
      <vt:lpstr>Душа чистая Конец  18 — начало 19 веков</vt:lpstr>
      <vt:lpstr>Староверческий лубок. Основатели Выголексинской общины</vt:lpstr>
      <vt:lpstr>Похождения о носе. XVIII в.</vt:lpstr>
      <vt:lpstr>Куликовская битва 19 век. Фрагмент </vt:lpstr>
      <vt:lpstr>Генерал-майор Александр Сеславин. Исторический лубок XIX века</vt:lpstr>
      <vt:lpstr>Бова-королевич сражается с Полканом</vt:lpstr>
      <vt:lpstr>Презентация PowerPoint</vt:lpstr>
      <vt:lpstr>Богатырь Илья Муромец и Соловей-разбойник. XIX в.</vt:lpstr>
      <vt:lpstr>Изображение трех нечистых духов, исходящих 'яко жабы во всю вселенную', из уст 'зверя' - Антихриста в облике Петра I, Сатаны - 'змия' и лжепророка в облике патриарха Никона. Кон. XIX в.</vt:lpstr>
      <vt:lpstr>"Франт и продажная франтиха".  "Я с малых лет привычки сей держуся: без денег ни с каким красавцем не люблюся; а для прибытка я со всеми не дика: за деньги я любить готова хоть быка".</vt:lpstr>
      <vt:lpstr>"Гусар на саблю опираясь, В глубокой горести стоял, На долго с милой разлучаясь, Вздыхая он сказал: Неплачь, красавица, слезами Кручине злой не пособить, Клянусь я честью и усами Любви не изменить« (К.Батюшков) XIX в.</vt:lpstr>
      <vt:lpstr>Лубок XIX в.</vt:lpstr>
      <vt:lpstr>I мировая война</vt:lpstr>
      <vt:lpstr>КАЗИМИР МАЛЕВИЧ Лубок. Ок. 1914 </vt:lpstr>
      <vt:lpstr>Советская репка. Плакат-лубок. 1920-е гг.</vt:lpstr>
      <vt:lpstr>А вот я зверушка Хобит, зовуся Фродо, у меня ежовая морда, ноги мои волосаты да корявы имею кольцо см. фиг. А, волшебного сплаву, как ево надеваю, так из виду исчезаю, и через то нездоров весьма бываю 2. Сию тварь называть Горлум (Голем), белмес (непонятно) водяной с сипатым, Горлом по заглыбам см. фиг. Б, рыбку добывает да сырою см. фиг. Г, ея изъедает от тово пучением брюха преизрядно страдает 3. (Горлем Фроду) Штоб хворью тебе не тяготиться изволька пивком опохмелица 4. (думает Горлум (Голем) Я бы то кольцо и надел, дабы кто сраму моево не узрел.нный лубок</vt:lpstr>
      <vt:lpstr>Презентация PowerPoint</vt:lpstr>
      <vt:lpstr>Презентация PowerPoint</vt:lpstr>
    </vt:vector>
  </TitlesOfParts>
  <Company>Slawistik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Лубок</dc:title>
  <dc:creator>Kozhinowa</dc:creator>
  <cp:lastModifiedBy>packard</cp:lastModifiedBy>
  <cp:revision>23</cp:revision>
  <dcterms:created xsi:type="dcterms:W3CDTF">2012-01-24T17:28:37Z</dcterms:created>
  <dcterms:modified xsi:type="dcterms:W3CDTF">2013-12-19T15:43:10Z</dcterms:modified>
</cp:coreProperties>
</file>