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80" r:id="rId23"/>
    <p:sldId id="278" r:id="rId24"/>
    <p:sldId id="277" r:id="rId25"/>
    <p:sldId id="281" r:id="rId26"/>
    <p:sldId id="284" r:id="rId27"/>
    <p:sldId id="282" r:id="rId28"/>
    <p:sldId id="283" r:id="rId29"/>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71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524000" y="1122363"/>
            <a:ext cx="9144000" cy="2387600"/>
          </a:xfrm>
        </p:spPr>
        <p:txBody>
          <a:bodyPr anchor="b"/>
          <a:lstStyle>
            <a:lvl1pPr algn="ctr">
              <a:defRPr sz="6000"/>
            </a:lvl1pPr>
          </a:lstStyle>
          <a:p>
            <a:r>
              <a:rPr lang="it-IT" smtClean="0"/>
              <a:t>Fare clic per modificare lo stile del titolo</a:t>
            </a:r>
            <a:endParaRPr lang="it-IT"/>
          </a:p>
        </p:txBody>
      </p:sp>
      <p:sp>
        <p:nvSpPr>
          <p:cNvPr id="3" name="Sottotito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AB963434-A22D-49E1-A6C4-37AE1DEE43D4}" type="datetimeFigureOut">
              <a:rPr lang="it-IT" smtClean="0"/>
              <a:t>30/04/2014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F5FD53E-4B12-471A-84DE-F2C71ACE00C1}" type="slidenum">
              <a:rPr lang="it-IT" smtClean="0"/>
              <a:t>‹N›</a:t>
            </a:fld>
            <a:endParaRPr lang="it-IT"/>
          </a:p>
        </p:txBody>
      </p:sp>
    </p:spTree>
    <p:extLst>
      <p:ext uri="{BB962C8B-B14F-4D97-AF65-F5344CB8AC3E}">
        <p14:creationId xmlns:p14="http://schemas.microsoft.com/office/powerpoint/2010/main" val="2150847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AB963434-A22D-49E1-A6C4-37AE1DEE43D4}" type="datetimeFigureOut">
              <a:rPr lang="it-IT" smtClean="0"/>
              <a:t>30/04/2014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F5FD53E-4B12-471A-84DE-F2C71ACE00C1}" type="slidenum">
              <a:rPr lang="it-IT" smtClean="0"/>
              <a:t>‹N›</a:t>
            </a:fld>
            <a:endParaRPr lang="it-IT"/>
          </a:p>
        </p:txBody>
      </p:sp>
    </p:spTree>
    <p:extLst>
      <p:ext uri="{BB962C8B-B14F-4D97-AF65-F5344CB8AC3E}">
        <p14:creationId xmlns:p14="http://schemas.microsoft.com/office/powerpoint/2010/main" val="3448337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31850" y="1709738"/>
            <a:ext cx="10515600" cy="2852737"/>
          </a:xfrm>
        </p:spPr>
        <p:txBody>
          <a:bodyPr anchor="b"/>
          <a:lstStyle>
            <a:lvl1pPr>
              <a:defRPr sz="6000"/>
            </a:lvl1pPr>
          </a:lstStyle>
          <a:p>
            <a:r>
              <a:rPr lang="it-IT" smtClean="0"/>
              <a:t>Fare clic per modificare lo stile del titolo</a:t>
            </a:r>
            <a:endParaRPr lang="it-IT"/>
          </a:p>
        </p:txBody>
      </p:sp>
      <p:sp>
        <p:nvSpPr>
          <p:cNvPr id="3" name="Segnaposto tes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AB963434-A22D-49E1-A6C4-37AE1DEE43D4}" type="datetimeFigureOut">
              <a:rPr lang="it-IT" smtClean="0"/>
              <a:t>30/04/2014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F5FD53E-4B12-471A-84DE-F2C71ACE00C1}" type="slidenum">
              <a:rPr lang="it-IT" smtClean="0"/>
              <a:t>‹N›</a:t>
            </a:fld>
            <a:endParaRPr lang="it-IT"/>
          </a:p>
        </p:txBody>
      </p:sp>
    </p:spTree>
    <p:extLst>
      <p:ext uri="{BB962C8B-B14F-4D97-AF65-F5344CB8AC3E}">
        <p14:creationId xmlns:p14="http://schemas.microsoft.com/office/powerpoint/2010/main" val="16418101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838200" y="1825625"/>
            <a:ext cx="5181600" cy="4351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6172200" y="1825625"/>
            <a:ext cx="5181600" cy="4351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AB963434-A22D-49E1-A6C4-37AE1DEE43D4}" type="datetimeFigureOut">
              <a:rPr lang="it-IT" smtClean="0"/>
              <a:t>30/04/2014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F5FD53E-4B12-471A-84DE-F2C71ACE00C1}" type="slidenum">
              <a:rPr lang="it-IT" smtClean="0"/>
              <a:t>‹N›</a:t>
            </a:fld>
            <a:endParaRPr lang="it-IT"/>
          </a:p>
        </p:txBody>
      </p:sp>
    </p:spTree>
    <p:extLst>
      <p:ext uri="{BB962C8B-B14F-4D97-AF65-F5344CB8AC3E}">
        <p14:creationId xmlns:p14="http://schemas.microsoft.com/office/powerpoint/2010/main" val="16886304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39788" y="365125"/>
            <a:ext cx="10515600" cy="1325563"/>
          </a:xfrm>
        </p:spPr>
        <p:txBody>
          <a:bodyPr/>
          <a:lstStyle/>
          <a:p>
            <a:r>
              <a:rPr lang="it-IT" smtClean="0"/>
              <a:t>Fare clic per modificare lo stile del titolo</a:t>
            </a:r>
            <a:endParaRPr lang="it-IT"/>
          </a:p>
        </p:txBody>
      </p:sp>
      <p:sp>
        <p:nvSpPr>
          <p:cNvPr id="3" name="Segnaposto tes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839788" y="2505075"/>
            <a:ext cx="5157787" cy="36845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6172200" y="2505075"/>
            <a:ext cx="5183188" cy="36845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AB963434-A22D-49E1-A6C4-37AE1DEE43D4}" type="datetimeFigureOut">
              <a:rPr lang="it-IT" smtClean="0"/>
              <a:t>30/04/2014</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6F5FD53E-4B12-471A-84DE-F2C71ACE00C1}" type="slidenum">
              <a:rPr lang="it-IT" smtClean="0"/>
              <a:t>‹N›</a:t>
            </a:fld>
            <a:endParaRPr lang="it-IT"/>
          </a:p>
        </p:txBody>
      </p:sp>
    </p:spTree>
    <p:extLst>
      <p:ext uri="{BB962C8B-B14F-4D97-AF65-F5344CB8AC3E}">
        <p14:creationId xmlns:p14="http://schemas.microsoft.com/office/powerpoint/2010/main" val="26349786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AB963434-A22D-49E1-A6C4-37AE1DEE43D4}" type="datetimeFigureOut">
              <a:rPr lang="it-IT" smtClean="0"/>
              <a:t>30/04/2014</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6F5FD53E-4B12-471A-84DE-F2C71ACE00C1}" type="slidenum">
              <a:rPr lang="it-IT" smtClean="0"/>
              <a:t>‹N›</a:t>
            </a:fld>
            <a:endParaRPr lang="it-IT"/>
          </a:p>
        </p:txBody>
      </p:sp>
    </p:spTree>
    <p:extLst>
      <p:ext uri="{BB962C8B-B14F-4D97-AF65-F5344CB8AC3E}">
        <p14:creationId xmlns:p14="http://schemas.microsoft.com/office/powerpoint/2010/main" val="37231582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AB963434-A22D-49E1-A6C4-37AE1DEE43D4}" type="datetimeFigureOut">
              <a:rPr lang="it-IT" smtClean="0"/>
              <a:t>30/04/2014</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6F5FD53E-4B12-471A-84DE-F2C71ACE00C1}" type="slidenum">
              <a:rPr lang="it-IT" smtClean="0"/>
              <a:t>‹N›</a:t>
            </a:fld>
            <a:endParaRPr lang="it-IT"/>
          </a:p>
        </p:txBody>
      </p:sp>
    </p:spTree>
    <p:extLst>
      <p:ext uri="{BB962C8B-B14F-4D97-AF65-F5344CB8AC3E}">
        <p14:creationId xmlns:p14="http://schemas.microsoft.com/office/powerpoint/2010/main" val="31708729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smtClean="0"/>
              <a:t>Fare clic per modificare lo stile del titolo</a:t>
            </a:r>
            <a:endParaRPr lang="it-IT"/>
          </a:p>
        </p:txBody>
      </p:sp>
      <p:sp>
        <p:nvSpPr>
          <p:cNvPr id="3" name="Segnaposto contenut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AB963434-A22D-49E1-A6C4-37AE1DEE43D4}" type="datetimeFigureOut">
              <a:rPr lang="it-IT" smtClean="0"/>
              <a:t>30/04/2014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F5FD53E-4B12-471A-84DE-F2C71ACE00C1}" type="slidenum">
              <a:rPr lang="it-IT" smtClean="0"/>
              <a:t>‹N›</a:t>
            </a:fld>
            <a:endParaRPr lang="it-IT"/>
          </a:p>
        </p:txBody>
      </p:sp>
    </p:spTree>
    <p:extLst>
      <p:ext uri="{BB962C8B-B14F-4D97-AF65-F5344CB8AC3E}">
        <p14:creationId xmlns:p14="http://schemas.microsoft.com/office/powerpoint/2010/main" val="22302625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smtClean="0"/>
              <a:t>Fare clic per modificare lo stile del titolo</a:t>
            </a:r>
            <a:endParaRPr lang="it-IT"/>
          </a:p>
        </p:txBody>
      </p:sp>
      <p:sp>
        <p:nvSpPr>
          <p:cNvPr id="3" name="Segnaposto immagin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AB963434-A22D-49E1-A6C4-37AE1DEE43D4}" type="datetimeFigureOut">
              <a:rPr lang="it-IT" smtClean="0"/>
              <a:t>30/04/2014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F5FD53E-4B12-471A-84DE-F2C71ACE00C1}" type="slidenum">
              <a:rPr lang="it-IT" smtClean="0"/>
              <a:t>‹N›</a:t>
            </a:fld>
            <a:endParaRPr lang="it-IT"/>
          </a:p>
        </p:txBody>
      </p:sp>
    </p:spTree>
    <p:extLst>
      <p:ext uri="{BB962C8B-B14F-4D97-AF65-F5344CB8AC3E}">
        <p14:creationId xmlns:p14="http://schemas.microsoft.com/office/powerpoint/2010/main" val="24815784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AB963434-A22D-49E1-A6C4-37AE1DEE43D4}" type="datetimeFigureOut">
              <a:rPr lang="it-IT" smtClean="0"/>
              <a:t>30/04/2014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F5FD53E-4B12-471A-84DE-F2C71ACE00C1}" type="slidenum">
              <a:rPr lang="it-IT" smtClean="0"/>
              <a:t>‹N›</a:t>
            </a:fld>
            <a:endParaRPr lang="it-IT"/>
          </a:p>
        </p:txBody>
      </p:sp>
    </p:spTree>
    <p:extLst>
      <p:ext uri="{BB962C8B-B14F-4D97-AF65-F5344CB8AC3E}">
        <p14:creationId xmlns:p14="http://schemas.microsoft.com/office/powerpoint/2010/main" val="26120414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724900" y="365125"/>
            <a:ext cx="2628900" cy="5811838"/>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838200" y="365125"/>
            <a:ext cx="7734300" cy="5811838"/>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AB963434-A22D-49E1-A6C4-37AE1DEE43D4}" type="datetimeFigureOut">
              <a:rPr lang="it-IT" smtClean="0"/>
              <a:t>30/04/2014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F5FD53E-4B12-471A-84DE-F2C71ACE00C1}" type="slidenum">
              <a:rPr lang="it-IT" smtClean="0"/>
              <a:t>‹N›</a:t>
            </a:fld>
            <a:endParaRPr lang="it-IT"/>
          </a:p>
        </p:txBody>
      </p:sp>
    </p:spTree>
    <p:extLst>
      <p:ext uri="{BB962C8B-B14F-4D97-AF65-F5344CB8AC3E}">
        <p14:creationId xmlns:p14="http://schemas.microsoft.com/office/powerpoint/2010/main" val="35612252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963434-A22D-49E1-A6C4-37AE1DEE43D4}" type="datetimeFigureOut">
              <a:rPr lang="it-IT" smtClean="0"/>
              <a:t>30/04/2014</a:t>
            </a:fld>
            <a:endParaRPr lang="it-IT"/>
          </a:p>
        </p:txBody>
      </p:sp>
      <p:sp>
        <p:nvSpPr>
          <p:cNvPr id="5" name="Segnaposto piè di pa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5FD53E-4B12-471A-84DE-F2C71ACE00C1}" type="slidenum">
              <a:rPr lang="it-IT" smtClean="0"/>
              <a:t>‹N›</a:t>
            </a:fld>
            <a:endParaRPr lang="it-IT"/>
          </a:p>
        </p:txBody>
      </p:sp>
    </p:spTree>
    <p:extLst>
      <p:ext uri="{BB962C8B-B14F-4D97-AF65-F5344CB8AC3E}">
        <p14:creationId xmlns:p14="http://schemas.microsoft.com/office/powerpoint/2010/main" val="31340794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normAutofit/>
          </a:bodyPr>
          <a:lstStyle/>
          <a:p>
            <a:r>
              <a:rPr lang="it-IT" sz="3600" dirty="0" smtClean="0"/>
              <a:t>Didattica del testo: tecniche di scrittura</a:t>
            </a:r>
            <a:endParaRPr lang="it-IT" sz="3600" dirty="0"/>
          </a:p>
        </p:txBody>
      </p:sp>
      <p:sp>
        <p:nvSpPr>
          <p:cNvPr id="3" name="Sottotitolo 2"/>
          <p:cNvSpPr>
            <a:spLocks noGrp="1"/>
          </p:cNvSpPr>
          <p:nvPr>
            <p:ph type="subTitle" idx="1"/>
          </p:nvPr>
        </p:nvSpPr>
        <p:spPr/>
        <p:txBody>
          <a:bodyPr/>
          <a:lstStyle/>
          <a:p>
            <a:endParaRPr lang="it-IT"/>
          </a:p>
        </p:txBody>
      </p:sp>
    </p:spTree>
    <p:extLst>
      <p:ext uri="{BB962C8B-B14F-4D97-AF65-F5344CB8AC3E}">
        <p14:creationId xmlns:p14="http://schemas.microsoft.com/office/powerpoint/2010/main" val="37195660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L’insegnamento della scrittura</a:t>
            </a:r>
            <a:endParaRPr lang="it-IT" dirty="0"/>
          </a:p>
        </p:txBody>
      </p:sp>
      <p:sp>
        <p:nvSpPr>
          <p:cNvPr id="3" name="Segnaposto contenuto 2"/>
          <p:cNvSpPr>
            <a:spLocks noGrp="1"/>
          </p:cNvSpPr>
          <p:nvPr>
            <p:ph idx="1"/>
          </p:nvPr>
        </p:nvSpPr>
        <p:spPr/>
        <p:txBody>
          <a:bodyPr/>
          <a:lstStyle/>
          <a:p>
            <a:r>
              <a:rPr lang="it-IT" dirty="0" smtClean="0"/>
              <a:t>Scrittura, intesa come processo controllabile e cosciente</a:t>
            </a:r>
          </a:p>
          <a:p>
            <a:r>
              <a:rPr lang="it-IT" dirty="0" smtClean="0"/>
              <a:t>Imparare a scrivere vuol dire imparare a pensare</a:t>
            </a:r>
          </a:p>
          <a:p>
            <a:r>
              <a:rPr lang="it-IT" dirty="0" smtClean="0"/>
              <a:t>Proporre l’attività di scrittura quindi come una forma di risoluzione di problemi</a:t>
            </a:r>
          </a:p>
          <a:p>
            <a:endParaRPr lang="it-IT" dirty="0" smtClean="0"/>
          </a:p>
        </p:txBody>
      </p:sp>
    </p:spTree>
    <p:extLst>
      <p:ext uri="{BB962C8B-B14F-4D97-AF65-F5344CB8AC3E}">
        <p14:creationId xmlns:p14="http://schemas.microsoft.com/office/powerpoint/2010/main" val="15237053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Le fasi del processo di scrittura</a:t>
            </a:r>
            <a:endParaRPr lang="it-IT" dirty="0"/>
          </a:p>
        </p:txBody>
      </p:sp>
      <p:sp>
        <p:nvSpPr>
          <p:cNvPr id="3" name="Segnaposto contenuto 2"/>
          <p:cNvSpPr>
            <a:spLocks noGrp="1"/>
          </p:cNvSpPr>
          <p:nvPr>
            <p:ph idx="1"/>
          </p:nvPr>
        </p:nvSpPr>
        <p:spPr/>
        <p:txBody>
          <a:bodyPr/>
          <a:lstStyle/>
          <a:p>
            <a:pPr marL="0" indent="0" algn="just">
              <a:buNone/>
            </a:pPr>
            <a:r>
              <a:rPr lang="it-IT" dirty="0" smtClean="0"/>
              <a:t>Le fasi principali che compongono il processo di scrittura sono essenzialmente tre: pianificazione; trascrizione; revisione, fasi che la retorica antica indicava come inventio, </a:t>
            </a:r>
            <a:r>
              <a:rPr lang="it-IT" dirty="0" err="1" smtClean="0"/>
              <a:t>dispositio</a:t>
            </a:r>
            <a:r>
              <a:rPr lang="it-IT" dirty="0" smtClean="0"/>
              <a:t>, </a:t>
            </a:r>
            <a:r>
              <a:rPr lang="it-IT" dirty="0" err="1" smtClean="0"/>
              <a:t>elocutio</a:t>
            </a:r>
            <a:r>
              <a:rPr lang="it-IT" dirty="0" smtClean="0"/>
              <a:t>.</a:t>
            </a:r>
          </a:p>
          <a:p>
            <a:pPr marL="0" indent="0" algn="just">
              <a:buNone/>
            </a:pPr>
            <a:r>
              <a:rPr lang="it-IT" dirty="0" smtClean="0"/>
              <a:t>La didattica della scrittura implica la messa in campo di strategie di insegnamento delle differenti fasi. Per ovviare, tuttavia, al rischio di una frammentazione astratta e di una parcellizzazione del processo di scrittura, è importante focalizzare lo scopo comunicativo del testo e la motivazione.</a:t>
            </a:r>
            <a:endParaRPr lang="it-IT" dirty="0"/>
          </a:p>
          <a:p>
            <a:pPr marL="0" indent="0" algn="just">
              <a:buNone/>
            </a:pPr>
            <a:endParaRPr lang="it-IT" dirty="0" smtClean="0"/>
          </a:p>
          <a:p>
            <a:pPr marL="0" indent="0">
              <a:buNone/>
            </a:pPr>
            <a:endParaRPr lang="it-IT" dirty="0"/>
          </a:p>
        </p:txBody>
      </p:sp>
    </p:spTree>
    <p:extLst>
      <p:ext uri="{BB962C8B-B14F-4D97-AF65-F5344CB8AC3E}">
        <p14:creationId xmlns:p14="http://schemas.microsoft.com/office/powerpoint/2010/main" val="2882519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Processi cognitivi </a:t>
            </a:r>
            <a:endParaRPr lang="it-IT" dirty="0"/>
          </a:p>
        </p:txBody>
      </p:sp>
      <p:sp>
        <p:nvSpPr>
          <p:cNvPr id="3" name="Segnaposto contenuto 2"/>
          <p:cNvSpPr>
            <a:spLocks noGrp="1"/>
          </p:cNvSpPr>
          <p:nvPr>
            <p:ph idx="1"/>
          </p:nvPr>
        </p:nvSpPr>
        <p:spPr/>
        <p:txBody>
          <a:bodyPr>
            <a:normAutofit fontScale="92500" lnSpcReduction="10000"/>
          </a:bodyPr>
          <a:lstStyle/>
          <a:p>
            <a:r>
              <a:rPr lang="it-IT" dirty="0" smtClean="0"/>
              <a:t>Gli errori principali riscontrabili nelle produzioni scritte: sovrapposizione e confusione delle due principali modalità di controllo dei fatti linguistici: pragmatica e sintattica. La modalità pragmatica è quella preponderante nella produzione orale ed è generalmente basata sull’articolazione paratattica, quella sintattica, invece, predilige la costruzione ipotattica e i nessi logici (sulla questione cfr. T. </a:t>
            </a:r>
            <a:r>
              <a:rPr lang="it-IT" dirty="0" err="1" smtClean="0"/>
              <a:t>Givon</a:t>
            </a:r>
            <a:r>
              <a:rPr lang="it-IT" dirty="0" smtClean="0"/>
              <a:t>, </a:t>
            </a:r>
            <a:r>
              <a:rPr lang="it-IT" i="1" dirty="0" smtClean="0"/>
              <a:t>On </a:t>
            </a:r>
            <a:r>
              <a:rPr lang="it-IT" i="1" dirty="0" err="1" smtClean="0"/>
              <a:t>Understing</a:t>
            </a:r>
            <a:r>
              <a:rPr lang="it-IT" i="1" dirty="0" smtClean="0"/>
              <a:t> </a:t>
            </a:r>
            <a:r>
              <a:rPr lang="it-IT" i="1" dirty="0" err="1" smtClean="0"/>
              <a:t>Grammar</a:t>
            </a:r>
            <a:r>
              <a:rPr lang="it-IT" dirty="0" smtClean="0"/>
              <a:t>, New York, </a:t>
            </a:r>
            <a:r>
              <a:rPr lang="it-IT" dirty="0" err="1" smtClean="0"/>
              <a:t>Academic</a:t>
            </a:r>
            <a:r>
              <a:rPr lang="it-IT" dirty="0" smtClean="0"/>
              <a:t> Press, 1979). Spesso gli allievi nella composizione scritta sono vittime di un accesso di </a:t>
            </a:r>
            <a:r>
              <a:rPr lang="it-IT" dirty="0" err="1" smtClean="0"/>
              <a:t>ipercontrollo</a:t>
            </a:r>
            <a:r>
              <a:rPr lang="it-IT" dirty="0"/>
              <a:t> </a:t>
            </a:r>
            <a:r>
              <a:rPr lang="it-IT" dirty="0" smtClean="0"/>
              <a:t>del pensiero, ovvero tentano di comprimere in una struttura ipotattica concetti che nella modalità pragmatica avrebbero affiancato in maniera paratattica. Non possedendo, però, la padronanza dei connettivi, commettono errori.</a:t>
            </a:r>
          </a:p>
          <a:p>
            <a:r>
              <a:rPr lang="it-IT" dirty="0" smtClean="0"/>
              <a:t>Il movimento è duplice: da un lato un’interferenza automatica di modelli della lingua orale, dall’altra il tentativo conscio di voler subordinare. </a:t>
            </a:r>
            <a:endParaRPr lang="it-IT" dirty="0"/>
          </a:p>
        </p:txBody>
      </p:sp>
    </p:spTree>
    <p:extLst>
      <p:ext uri="{BB962C8B-B14F-4D97-AF65-F5344CB8AC3E}">
        <p14:creationId xmlns:p14="http://schemas.microsoft.com/office/powerpoint/2010/main" val="42572081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Alcuni esempi</a:t>
            </a:r>
            <a:endParaRPr lang="it-IT" dirty="0"/>
          </a:p>
        </p:txBody>
      </p:sp>
      <p:sp>
        <p:nvSpPr>
          <p:cNvPr id="3" name="Segnaposto contenuto 2"/>
          <p:cNvSpPr>
            <a:spLocks noGrp="1"/>
          </p:cNvSpPr>
          <p:nvPr>
            <p:ph idx="1"/>
          </p:nvPr>
        </p:nvSpPr>
        <p:spPr/>
        <p:txBody>
          <a:bodyPr>
            <a:normAutofit lnSpcReduction="10000"/>
          </a:bodyPr>
          <a:lstStyle/>
          <a:p>
            <a:r>
              <a:rPr lang="it-IT" dirty="0" smtClean="0"/>
              <a:t>Es. Luigi che gli abbiamo fatto un regalo era contento.</a:t>
            </a:r>
          </a:p>
          <a:p>
            <a:r>
              <a:rPr lang="it-IT" dirty="0" smtClean="0"/>
              <a:t>Lo scrivente unisce in unico costrutto componenti che nell’esecuzione orale avrebbe tenuto distinti. Non avendo padronanza dei costrutti della subordinazione relativa, lo scrivente sbaglia. Nell’esecuzione orale, forse avrebbe detto: «Abbiamo fatto un regalo a Luigi ed era molto contento». È indubbio, tuttavia, che sull’uso del pronome relativo ha influito una norma propria dell’italiano sub-standard, quotidianamente usato. Per consentire all’allievo di interiorizzare la norme grammaticale, bisogna intervenire sui due livelli, ovvero di controllare i processi di pensiero e di riflettere sulle differenze di registro.</a:t>
            </a:r>
            <a:endParaRPr lang="it-IT" dirty="0"/>
          </a:p>
        </p:txBody>
      </p:sp>
    </p:spTree>
    <p:extLst>
      <p:ext uri="{BB962C8B-B14F-4D97-AF65-F5344CB8AC3E}">
        <p14:creationId xmlns:p14="http://schemas.microsoft.com/office/powerpoint/2010/main" val="8584764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Tecniche di scrittura</a:t>
            </a:r>
            <a:endParaRPr lang="it-IT" dirty="0"/>
          </a:p>
        </p:txBody>
      </p:sp>
      <p:sp>
        <p:nvSpPr>
          <p:cNvPr id="3" name="Segnaposto contenuto 2"/>
          <p:cNvSpPr>
            <a:spLocks noGrp="1"/>
          </p:cNvSpPr>
          <p:nvPr>
            <p:ph idx="1"/>
          </p:nvPr>
        </p:nvSpPr>
        <p:spPr/>
        <p:txBody>
          <a:bodyPr/>
          <a:lstStyle/>
          <a:p>
            <a:pPr marL="0" indent="0">
              <a:buNone/>
            </a:pPr>
            <a:r>
              <a:rPr lang="it-IT" dirty="0" smtClean="0"/>
              <a:t>Per apprendere le tecniche di scrittura sono fondamentali gli esercizi di riscrittura. </a:t>
            </a:r>
          </a:p>
          <a:p>
            <a:pPr marL="0" indent="0">
              <a:buNone/>
            </a:pPr>
            <a:r>
              <a:rPr lang="it-IT" dirty="0" smtClean="0"/>
              <a:t>L’esercizio di riscrittura consente di concentrarsi sull’aspetto della correttezza formale, implicando tuttavia altre abilità di tipo logico-semantico.</a:t>
            </a:r>
          </a:p>
          <a:p>
            <a:pPr marL="0" indent="0">
              <a:buNone/>
            </a:pPr>
            <a:r>
              <a:rPr lang="it-IT" dirty="0" smtClean="0"/>
              <a:t>Accanto alla riscrittura, prevedere moduli o laboratori di scrittura creativa consente di lavorare sulla motivazione e lo scopo comunicativo.</a:t>
            </a:r>
          </a:p>
          <a:p>
            <a:pPr marL="0" indent="0">
              <a:buNone/>
            </a:pPr>
            <a:r>
              <a:rPr lang="it-IT" dirty="0" smtClean="0"/>
              <a:t>Riscrittura e scrittura creativa diventano, in realtà, prassi integrate e complementari, poiché riscrivere un testo è già un atto di creatività.</a:t>
            </a:r>
            <a:endParaRPr lang="it-IT" dirty="0"/>
          </a:p>
        </p:txBody>
      </p:sp>
    </p:spTree>
    <p:extLst>
      <p:ext uri="{BB962C8B-B14F-4D97-AF65-F5344CB8AC3E}">
        <p14:creationId xmlns:p14="http://schemas.microsoft.com/office/powerpoint/2010/main" val="11487767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Il riassunto</a:t>
            </a:r>
            <a:endParaRPr lang="it-IT" dirty="0"/>
          </a:p>
        </p:txBody>
      </p:sp>
      <p:sp>
        <p:nvSpPr>
          <p:cNvPr id="3" name="Segnaposto contenuto 2"/>
          <p:cNvSpPr>
            <a:spLocks noGrp="1"/>
          </p:cNvSpPr>
          <p:nvPr>
            <p:ph idx="1"/>
          </p:nvPr>
        </p:nvSpPr>
        <p:spPr/>
        <p:txBody>
          <a:bodyPr/>
          <a:lstStyle/>
          <a:p>
            <a:pPr marL="0" indent="0">
              <a:buNone/>
            </a:pPr>
            <a:r>
              <a:rPr lang="it-IT" dirty="0" smtClean="0"/>
              <a:t>Perché il riassunto:</a:t>
            </a:r>
          </a:p>
          <a:p>
            <a:r>
              <a:rPr lang="it-IT" dirty="0" smtClean="0"/>
              <a:t>Organizzazione logica</a:t>
            </a:r>
          </a:p>
          <a:p>
            <a:r>
              <a:rPr lang="it-IT" dirty="0" smtClean="0"/>
              <a:t>Imitazione: alunni in fase di consolidamento della lingua italiana L2; alunni L1: uso dei connettivi</a:t>
            </a:r>
          </a:p>
          <a:p>
            <a:r>
              <a:rPr lang="it-IT" dirty="0" smtClean="0"/>
              <a:t>Potenziamento lessicale: esercizio di sostituzione sinonimica</a:t>
            </a:r>
          </a:p>
          <a:p>
            <a:r>
              <a:rPr lang="it-IT" dirty="0" smtClean="0"/>
              <a:t>Strumento sussidiario per l’organizzazione dello studio</a:t>
            </a:r>
          </a:p>
          <a:p>
            <a:endParaRPr lang="it-IT" dirty="0" smtClean="0"/>
          </a:p>
          <a:p>
            <a:endParaRPr lang="it-IT" dirty="0"/>
          </a:p>
        </p:txBody>
      </p:sp>
    </p:spTree>
    <p:extLst>
      <p:ext uri="{BB962C8B-B14F-4D97-AF65-F5344CB8AC3E}">
        <p14:creationId xmlns:p14="http://schemas.microsoft.com/office/powerpoint/2010/main" val="18057990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Parafrasi </a:t>
            </a:r>
            <a:endParaRPr lang="it-IT" dirty="0"/>
          </a:p>
        </p:txBody>
      </p:sp>
      <p:sp>
        <p:nvSpPr>
          <p:cNvPr id="3" name="Segnaposto contenuto 2"/>
          <p:cNvSpPr>
            <a:spLocks noGrp="1"/>
          </p:cNvSpPr>
          <p:nvPr>
            <p:ph idx="1"/>
          </p:nvPr>
        </p:nvSpPr>
        <p:spPr/>
        <p:txBody>
          <a:bodyPr/>
          <a:lstStyle/>
          <a:p>
            <a:pPr marL="0" indent="0">
              <a:buNone/>
            </a:pPr>
            <a:r>
              <a:rPr lang="it-IT" dirty="0" smtClean="0"/>
              <a:t>Forma particolare di riscrittura.</a:t>
            </a:r>
          </a:p>
          <a:p>
            <a:pPr marL="0" indent="0">
              <a:buNone/>
            </a:pPr>
            <a:r>
              <a:rPr lang="it-IT" dirty="0" smtClean="0"/>
              <a:t>Tradizionalmente usata come primo approccio nello studio del testo poetico, la parafrasi risulta efficace anche nel caso dei testi in prosa.</a:t>
            </a:r>
          </a:p>
          <a:p>
            <a:pPr marL="0" indent="0">
              <a:buNone/>
            </a:pPr>
            <a:r>
              <a:rPr lang="it-IT" dirty="0" smtClean="0"/>
              <a:t>I testi in prosa devono essere brevi, oppure bisogna selezionare dei passi.</a:t>
            </a:r>
          </a:p>
          <a:p>
            <a:pPr marL="0" indent="0">
              <a:buNone/>
            </a:pPr>
            <a:endParaRPr lang="it-IT" dirty="0"/>
          </a:p>
        </p:txBody>
      </p:sp>
    </p:spTree>
    <p:extLst>
      <p:ext uri="{BB962C8B-B14F-4D97-AF65-F5344CB8AC3E}">
        <p14:creationId xmlns:p14="http://schemas.microsoft.com/office/powerpoint/2010/main" val="37435458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 Sulla scia di Queneau</a:t>
            </a:r>
            <a:endParaRPr lang="it-IT" dirty="0"/>
          </a:p>
        </p:txBody>
      </p:sp>
      <p:sp>
        <p:nvSpPr>
          <p:cNvPr id="3" name="Segnaposto contenuto 2"/>
          <p:cNvSpPr>
            <a:spLocks noGrp="1"/>
          </p:cNvSpPr>
          <p:nvPr>
            <p:ph idx="1"/>
          </p:nvPr>
        </p:nvSpPr>
        <p:spPr/>
        <p:txBody>
          <a:bodyPr>
            <a:normAutofit lnSpcReduction="10000"/>
          </a:bodyPr>
          <a:lstStyle/>
          <a:p>
            <a:r>
              <a:rPr lang="it-IT" dirty="0" smtClean="0"/>
              <a:t>L’aspetto ludico degli </a:t>
            </a:r>
            <a:r>
              <a:rPr lang="it-IT" i="1" dirty="0" smtClean="0"/>
              <a:t>Esercizi di stile </a:t>
            </a:r>
            <a:r>
              <a:rPr lang="it-IT" dirty="0" smtClean="0"/>
              <a:t>non deve cancellare l’aspetto metodologico e sistemico del lavoro di riscrittura.</a:t>
            </a:r>
          </a:p>
          <a:p>
            <a:r>
              <a:rPr lang="it-IT" dirty="0" smtClean="0"/>
              <a:t>Queneau procede a una risistemazione della retorica, dimostrando come grazie all’utilizzo di procedimenti specifici di retorica e di stile si possa trasformare un testo informativo banale, a grado zero, in veri e propri prodotti creativi. Queneau lavora provocatoriamente, distrugge tutte le esaltazioni della scrittura ispirata, geniale, automatica, mostrando come il processo della riscrittura implichi in realtà un alto grado di inventività. Con Queneau il metodo della didattica antica della </a:t>
            </a:r>
            <a:r>
              <a:rPr lang="it-IT" dirty="0" err="1" smtClean="0"/>
              <a:t>chria</a:t>
            </a:r>
            <a:r>
              <a:rPr lang="it-IT" dirty="0" smtClean="0"/>
              <a:t> raggiunge il suo apice. Seguendo questa scia, possiamo riadattare gli esercizi di stile anche alla didattica.</a:t>
            </a:r>
          </a:p>
          <a:p>
            <a:endParaRPr lang="it-IT" dirty="0"/>
          </a:p>
        </p:txBody>
      </p:sp>
    </p:spTree>
    <p:extLst>
      <p:ext uri="{BB962C8B-B14F-4D97-AF65-F5344CB8AC3E}">
        <p14:creationId xmlns:p14="http://schemas.microsoft.com/office/powerpoint/2010/main" val="20028783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Gli esercizi di Queneau alla lente delle classificazione delle figure retoriche</a:t>
            </a:r>
            <a:endParaRPr lang="it-IT" dirty="0"/>
          </a:p>
        </p:txBody>
      </p:sp>
      <p:sp>
        <p:nvSpPr>
          <p:cNvPr id="3" name="Segnaposto contenuto 2"/>
          <p:cNvSpPr>
            <a:spLocks noGrp="1"/>
          </p:cNvSpPr>
          <p:nvPr>
            <p:ph idx="1"/>
          </p:nvPr>
        </p:nvSpPr>
        <p:spPr/>
        <p:txBody>
          <a:bodyPr/>
          <a:lstStyle/>
          <a:p>
            <a:pPr marL="0" indent="0">
              <a:buNone/>
            </a:pPr>
            <a:r>
              <a:rPr lang="it-IT" dirty="0"/>
              <a:t>Tabella 2. Classificazione delle figure secondo la </a:t>
            </a:r>
            <a:r>
              <a:rPr lang="it-IT" u="sng" dirty="0" err="1"/>
              <a:t>Réthorique</a:t>
            </a:r>
            <a:r>
              <a:rPr lang="it-IT" u="sng" dirty="0"/>
              <a:t> generale </a:t>
            </a:r>
            <a:r>
              <a:rPr lang="it-IT" dirty="0"/>
              <a:t>del gruppo </a:t>
            </a:r>
            <a:r>
              <a:rPr lang="it-IT" b="1" dirty="0" smtClean="0"/>
              <a:t>μ </a:t>
            </a:r>
            <a:r>
              <a:rPr lang="it-IT" dirty="0" smtClean="0"/>
              <a:t>(cfr. U. Eco, «Introduzione», p. X)</a:t>
            </a:r>
            <a:r>
              <a:rPr lang="it-IT" b="1" dirty="0" smtClean="0"/>
              <a:t> </a:t>
            </a:r>
            <a:endParaRPr lang="it-IT" b="1" dirty="0" smtClean="0"/>
          </a:p>
          <a:p>
            <a:pPr marL="0" indent="0">
              <a:buNone/>
            </a:pPr>
            <a:r>
              <a:rPr lang="it-IT" dirty="0" smtClean="0"/>
              <a:t>					Operazioni 			 Operazioni</a:t>
            </a:r>
          </a:p>
          <a:p>
            <a:pPr marL="0" indent="0">
              <a:buNone/>
            </a:pPr>
            <a:r>
              <a:rPr lang="it-IT" dirty="0"/>
              <a:t>	</a:t>
            </a:r>
            <a:r>
              <a:rPr lang="it-IT" dirty="0" smtClean="0"/>
              <a:t>				sull'espressione</a:t>
            </a:r>
            <a:r>
              <a:rPr lang="it-IT" dirty="0"/>
              <a:t>		</a:t>
            </a:r>
            <a:r>
              <a:rPr lang="it-IT" dirty="0" smtClean="0"/>
              <a:t> sul contenuto</a:t>
            </a:r>
            <a:endParaRPr lang="it-IT" dirty="0"/>
          </a:p>
          <a:p>
            <a:pPr marL="0" indent="0">
              <a:buNone/>
            </a:pPr>
            <a:r>
              <a:rPr lang="it-IT" dirty="0"/>
              <a:t>Su parole o entità minori </a:t>
            </a:r>
            <a:r>
              <a:rPr lang="it-IT" dirty="0" smtClean="0"/>
              <a:t>	</a:t>
            </a:r>
            <a:r>
              <a:rPr lang="it-IT" dirty="0"/>
              <a:t>	METAPLASMI 	</a:t>
            </a:r>
            <a:r>
              <a:rPr lang="it-IT" dirty="0" smtClean="0"/>
              <a:t>	METASEMEMI </a:t>
            </a:r>
            <a:r>
              <a:rPr lang="it-IT" dirty="0"/>
              <a:t>	</a:t>
            </a:r>
          </a:p>
          <a:p>
            <a:pPr marL="0" indent="0">
              <a:buNone/>
            </a:pPr>
            <a:r>
              <a:rPr lang="it-IT" dirty="0"/>
              <a:t>Su frasi o entità maggiori 	METATASSI 	</a:t>
            </a:r>
            <a:r>
              <a:rPr lang="it-IT" dirty="0" smtClean="0"/>
              <a:t>		METALOGISMI </a:t>
            </a:r>
            <a:r>
              <a:rPr lang="it-IT" dirty="0"/>
              <a:t>	</a:t>
            </a:r>
          </a:p>
          <a:p>
            <a:endParaRPr lang="it-IT" dirty="0"/>
          </a:p>
        </p:txBody>
      </p:sp>
    </p:spTree>
    <p:extLst>
      <p:ext uri="{BB962C8B-B14F-4D97-AF65-F5344CB8AC3E}">
        <p14:creationId xmlns:p14="http://schemas.microsoft.com/office/powerpoint/2010/main" val="216899276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La scrittura creativa: composizione di racconti</a:t>
            </a:r>
            <a:endParaRPr lang="it-IT" dirty="0"/>
          </a:p>
        </p:txBody>
      </p:sp>
      <p:sp>
        <p:nvSpPr>
          <p:cNvPr id="3" name="Segnaposto contenuto 2"/>
          <p:cNvSpPr>
            <a:spLocks noGrp="1"/>
          </p:cNvSpPr>
          <p:nvPr>
            <p:ph idx="1"/>
          </p:nvPr>
        </p:nvSpPr>
        <p:spPr/>
        <p:txBody>
          <a:bodyPr/>
          <a:lstStyle/>
          <a:p>
            <a:pPr marL="0" indent="0">
              <a:buNone/>
            </a:pPr>
            <a:r>
              <a:rPr lang="it-IT" dirty="0" smtClean="0"/>
              <a:t>Alcuni brevi punti:</a:t>
            </a:r>
          </a:p>
          <a:p>
            <a:pPr marL="0" indent="0">
              <a:buNone/>
            </a:pPr>
            <a:r>
              <a:rPr lang="it-IT" dirty="0" smtClean="0"/>
              <a:t>Fase preliminare: </a:t>
            </a:r>
          </a:p>
          <a:p>
            <a:r>
              <a:rPr lang="it-IT" dirty="0" smtClean="0"/>
              <a:t>Lettura di testi della medesima tipologia narrativa</a:t>
            </a:r>
          </a:p>
          <a:p>
            <a:r>
              <a:rPr lang="it-IT" dirty="0" smtClean="0"/>
              <a:t>Esercitazioni di riscrittura incentrati sull’acquisizione di competenze lessicali e sintattiche</a:t>
            </a:r>
          </a:p>
          <a:p>
            <a:r>
              <a:rPr lang="it-IT" dirty="0" smtClean="0"/>
              <a:t>Analisi delle caratteristiche strutturali e stilistiche delle tipologie testuali affrontate</a:t>
            </a:r>
          </a:p>
          <a:p>
            <a:pPr marL="0" indent="0">
              <a:buNone/>
            </a:pPr>
            <a:endParaRPr lang="it-IT" dirty="0"/>
          </a:p>
        </p:txBody>
      </p:sp>
    </p:spTree>
    <p:extLst>
      <p:ext uri="{BB962C8B-B14F-4D97-AF65-F5344CB8AC3E}">
        <p14:creationId xmlns:p14="http://schemas.microsoft.com/office/powerpoint/2010/main" val="386608807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Ideazione, trascrizione, revisione</a:t>
            </a:r>
            <a:endParaRPr lang="it-IT" dirty="0"/>
          </a:p>
        </p:txBody>
      </p:sp>
      <p:sp>
        <p:nvSpPr>
          <p:cNvPr id="3" name="Segnaposto contenuto 2"/>
          <p:cNvSpPr>
            <a:spLocks noGrp="1"/>
          </p:cNvSpPr>
          <p:nvPr>
            <p:ph idx="1"/>
          </p:nvPr>
        </p:nvSpPr>
        <p:spPr/>
        <p:txBody>
          <a:bodyPr/>
          <a:lstStyle/>
          <a:p>
            <a:r>
              <a:rPr lang="it-IT" dirty="0" smtClean="0"/>
              <a:t>Ideazione 1: trama, personaggi, ambiente</a:t>
            </a:r>
          </a:p>
          <a:p>
            <a:pPr marL="0" indent="0">
              <a:buNone/>
            </a:pPr>
            <a:r>
              <a:rPr lang="it-IT" dirty="0" smtClean="0"/>
              <a:t>Fase 1: scaletta sinottica;</a:t>
            </a:r>
          </a:p>
          <a:p>
            <a:pPr marL="0" indent="0">
              <a:buNone/>
            </a:pPr>
            <a:r>
              <a:rPr lang="it-IT" dirty="0" smtClean="0"/>
              <a:t>Fase 2: schede descrittive sui personaggi (schematiche)</a:t>
            </a:r>
          </a:p>
          <a:p>
            <a:pPr marL="0" indent="0">
              <a:buNone/>
            </a:pPr>
            <a:r>
              <a:rPr lang="it-IT" dirty="0" smtClean="0"/>
              <a:t>Fase 3: schede su ambienti</a:t>
            </a:r>
          </a:p>
          <a:p>
            <a:r>
              <a:rPr lang="it-IT" dirty="0" smtClean="0"/>
              <a:t>Ideazione 2: intreccio</a:t>
            </a:r>
            <a:endParaRPr lang="it-IT" dirty="0"/>
          </a:p>
        </p:txBody>
      </p:sp>
    </p:spTree>
    <p:extLst>
      <p:ext uri="{BB962C8B-B14F-4D97-AF65-F5344CB8AC3E}">
        <p14:creationId xmlns:p14="http://schemas.microsoft.com/office/powerpoint/2010/main" val="245889062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Trascrizione e revisione</a:t>
            </a:r>
            <a:endParaRPr lang="it-IT" dirty="0"/>
          </a:p>
        </p:txBody>
      </p:sp>
      <p:sp>
        <p:nvSpPr>
          <p:cNvPr id="3" name="Segnaposto contenuto 2"/>
          <p:cNvSpPr>
            <a:spLocks noGrp="1"/>
          </p:cNvSpPr>
          <p:nvPr>
            <p:ph idx="1"/>
          </p:nvPr>
        </p:nvSpPr>
        <p:spPr/>
        <p:txBody>
          <a:bodyPr/>
          <a:lstStyle/>
          <a:p>
            <a:pPr marL="0" indent="0">
              <a:buNone/>
            </a:pPr>
            <a:r>
              <a:rPr lang="it-IT" dirty="0" smtClean="0"/>
              <a:t>Entrambi i processi procedono di pari passo nella scrittura creativa, in quanto la prima stesura è sempre seguita da una rilettura.</a:t>
            </a:r>
          </a:p>
          <a:p>
            <a:pPr marL="0" indent="0">
              <a:buNone/>
            </a:pPr>
            <a:r>
              <a:rPr lang="it-IT" dirty="0" smtClean="0"/>
              <a:t>Sarebbe utile prevedere momenti di rilettura collettiva, così da segnalare, lacune, perplessità, oscurità espressive e stilistiche sulla base delle osservazioni del pubblico, ovvero del destinatario del testo,</a:t>
            </a:r>
          </a:p>
          <a:p>
            <a:pPr marL="0" indent="0">
              <a:buNone/>
            </a:pPr>
            <a:r>
              <a:rPr lang="it-IT" dirty="0" smtClean="0"/>
              <a:t>Questo esercizio di rilettura collettiva permette di lavorare sulla collaborazione, sull’autovalutazione e anche sull’analisi degli errori.</a:t>
            </a:r>
            <a:endParaRPr lang="it-IT" dirty="0"/>
          </a:p>
        </p:txBody>
      </p:sp>
    </p:spTree>
    <p:extLst>
      <p:ext uri="{BB962C8B-B14F-4D97-AF65-F5344CB8AC3E}">
        <p14:creationId xmlns:p14="http://schemas.microsoft.com/office/powerpoint/2010/main" val="59255379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Breve punto sulla descrizione letteraria</a:t>
            </a:r>
            <a:endParaRPr lang="it-IT" dirty="0"/>
          </a:p>
        </p:txBody>
      </p:sp>
      <p:sp>
        <p:nvSpPr>
          <p:cNvPr id="3" name="Segnaposto contenuto 2"/>
          <p:cNvSpPr>
            <a:spLocks noGrp="1"/>
          </p:cNvSpPr>
          <p:nvPr>
            <p:ph idx="1"/>
          </p:nvPr>
        </p:nvSpPr>
        <p:spPr>
          <a:xfrm>
            <a:off x="715370" y="1279714"/>
            <a:ext cx="10515600" cy="4351338"/>
          </a:xfrm>
        </p:spPr>
        <p:txBody>
          <a:bodyPr>
            <a:noAutofit/>
          </a:bodyPr>
          <a:lstStyle/>
          <a:p>
            <a:r>
              <a:rPr lang="it-IT" sz="1600" b="1" dirty="0"/>
              <a:t>Il testo descrittivo</a:t>
            </a:r>
            <a:endParaRPr lang="it-IT" sz="1600" dirty="0"/>
          </a:p>
          <a:p>
            <a:r>
              <a:rPr lang="it-IT" sz="1600" dirty="0"/>
              <a:t>La descrizione ha lo scopo di comunicare ad altri l’immagine e la rappresentazione di un oggetto, di una persona, di una o più azioni. Attraverso la descrizione riusciamo a visualizzare mentalmente le caratteristiche fisiche e morali di un personaggio, gli elementi di un paesaggio, la fattura e la qualità di un oggetto, la dinamica di un evento.</a:t>
            </a:r>
          </a:p>
          <a:p>
            <a:r>
              <a:rPr lang="it-IT" sz="1600" dirty="0"/>
              <a:t>La descrizione può essere soggettiva o oggettiva. Oggettiva è la descrizione priva di componenti personali: sentimenti, sensazioni, impressioni, giudizi. Soggettiva, invece, è la descrizione che scaturisce da un punto di vista individuale e che tende a trasferire nel testo i propri gusti, le proprie emozioni, le proprie valutazioni</a:t>
            </a:r>
          </a:p>
          <a:p>
            <a:r>
              <a:rPr lang="it-IT" sz="1600" dirty="0"/>
              <a:t>Lo scopo della descrizione oggettiva è informare, per questo è utilizzata all’interno di testi espositivi, argomentativi o informativi.</a:t>
            </a:r>
          </a:p>
          <a:p>
            <a:r>
              <a:rPr lang="it-IT" sz="1600" dirty="0"/>
              <a:t>Lo scopo della descrizione soggettiva è suscitare emozioni nel lettore, attraverso l’apertura dell’universo interiore di chi scrive. La descrizione soggettiva è parte integrante dei testi narrativi.</a:t>
            </a:r>
          </a:p>
          <a:p>
            <a:r>
              <a:rPr lang="it-IT" sz="1600" b="1" dirty="0"/>
              <a:t>Il punto di vista</a:t>
            </a:r>
            <a:endParaRPr lang="it-IT" sz="1600" dirty="0"/>
          </a:p>
          <a:p>
            <a:r>
              <a:rPr lang="it-IT" sz="1600" dirty="0"/>
              <a:t>Nella descrizione oggettiva il punto di vista è esterno e neutrale, obiettivo.</a:t>
            </a:r>
          </a:p>
          <a:p>
            <a:r>
              <a:rPr lang="it-IT" sz="1600" dirty="0"/>
              <a:t>Nella descrizione soggettiva, i punti di vista possono essere molteplici. Il punto di vista del narratore può produrre descrizioni che non corrispondono ai punti di vista dei personaggi, che a loro volta forniranno altre descrizioni. All’interno di un romanzo, le descrizioni soggettive ci permettono di ricostruire i differenti punti di vista. Il conflitto che a volte si genera tra punti di vista e relative descrizioni soggettive può sortire effetti comici o drammatici</a:t>
            </a:r>
            <a:r>
              <a:rPr lang="it-IT" sz="1600" dirty="0" smtClean="0"/>
              <a:t>.</a:t>
            </a:r>
            <a:endParaRPr lang="it-IT" sz="1600" dirty="0"/>
          </a:p>
        </p:txBody>
      </p:sp>
    </p:spTree>
    <p:extLst>
      <p:ext uri="{BB962C8B-B14F-4D97-AF65-F5344CB8AC3E}">
        <p14:creationId xmlns:p14="http://schemas.microsoft.com/office/powerpoint/2010/main" val="56837985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Dal </a:t>
            </a:r>
            <a:r>
              <a:rPr lang="it-IT" i="1" dirty="0" smtClean="0"/>
              <a:t>Don Chisciotte</a:t>
            </a:r>
            <a:endParaRPr lang="it-IT" dirty="0"/>
          </a:p>
        </p:txBody>
      </p:sp>
      <p:sp>
        <p:nvSpPr>
          <p:cNvPr id="3" name="Segnaposto contenuto 2"/>
          <p:cNvSpPr>
            <a:spLocks noGrp="1"/>
          </p:cNvSpPr>
          <p:nvPr>
            <p:ph idx="1"/>
          </p:nvPr>
        </p:nvSpPr>
        <p:spPr/>
        <p:txBody>
          <a:bodyPr>
            <a:normAutofit fontScale="77500" lnSpcReduction="20000"/>
          </a:bodyPr>
          <a:lstStyle/>
          <a:p>
            <a:pPr marL="0" indent="0">
              <a:buNone/>
            </a:pPr>
            <a:r>
              <a:rPr lang="it-IT" dirty="0"/>
              <a:t>«A questo punto scoprirono trenta o quaranta mulini a vento che si trovavano in quella campagna e, non appena don Chisciotte li vide, disse al suo scudiero:</a:t>
            </a:r>
          </a:p>
          <a:p>
            <a:pPr marL="0" lvl="0" indent="0">
              <a:buNone/>
            </a:pPr>
            <a:r>
              <a:rPr lang="it-IT" dirty="0"/>
              <a:t>La fortuna va incamminando le nostre cose assai meglio di quanto potremmo desiderarlo, perché guarda lì, amico </a:t>
            </a:r>
            <a:r>
              <a:rPr lang="it-IT" dirty="0" err="1"/>
              <a:t>Sancio</a:t>
            </a:r>
            <a:r>
              <a:rPr lang="it-IT" dirty="0"/>
              <a:t> Panza, che ci si mostrano trenta e più smisurati giganti, con i quali ho intenzione di azzuffarmi e di ucciderli tutti, così con le loro spoglie cominceremo a arricchirci. […]</a:t>
            </a:r>
          </a:p>
          <a:p>
            <a:pPr marL="0" lvl="0" indent="0">
              <a:buNone/>
            </a:pPr>
            <a:r>
              <a:rPr lang="it-IT" dirty="0"/>
              <a:t>Che giganti?- disse </a:t>
            </a:r>
            <a:r>
              <a:rPr lang="it-IT" dirty="0" err="1"/>
              <a:t>Sancio</a:t>
            </a:r>
            <a:r>
              <a:rPr lang="it-IT" dirty="0"/>
              <a:t> Panza</a:t>
            </a:r>
          </a:p>
          <a:p>
            <a:pPr marL="0" lvl="0" indent="0">
              <a:buNone/>
            </a:pPr>
            <a:r>
              <a:rPr lang="it-IT" dirty="0"/>
              <a:t>-Quelli che vedi là- rispose il suo padrone- dalle smisurate braccia; e ce n’è alcuni che arrivano ad averle lunghe due leghe.</a:t>
            </a:r>
          </a:p>
          <a:p>
            <a:pPr marL="0" lvl="0" indent="0">
              <a:buNone/>
            </a:pPr>
            <a:r>
              <a:rPr lang="it-IT" dirty="0"/>
              <a:t>Badi la signoria vostra- osservò </a:t>
            </a:r>
            <a:r>
              <a:rPr lang="it-IT" dirty="0" err="1"/>
              <a:t>Sancio</a:t>
            </a:r>
            <a:r>
              <a:rPr lang="it-IT" dirty="0"/>
              <a:t>- che quelli che si vedono là non son giganti ma mulini a vento, e ciò che in essi paiono le braccia, son le pale che girate dal vento fanno andare la pietra del mulino.</a:t>
            </a:r>
          </a:p>
          <a:p>
            <a:pPr marL="0" lvl="0" indent="0">
              <a:buNone/>
            </a:pPr>
            <a:r>
              <a:rPr lang="it-IT" dirty="0"/>
              <a:t>Si vede bene- disse don Chisciotte- che non te ne intendi di avventure; quelli son giganti; e se hai paura, levati di qua e mettiti a pregare.</a:t>
            </a:r>
          </a:p>
          <a:p>
            <a:pPr marL="0" indent="0">
              <a:buNone/>
            </a:pPr>
            <a:r>
              <a:rPr lang="it-IT" sz="2000" dirty="0"/>
              <a:t>M. de Cervantes, </a:t>
            </a:r>
            <a:r>
              <a:rPr lang="it-IT" sz="2000" i="1" dirty="0"/>
              <a:t>Don Chisciotte della </a:t>
            </a:r>
            <a:r>
              <a:rPr lang="it-IT" sz="2000" i="1" dirty="0" err="1"/>
              <a:t>Mancha</a:t>
            </a:r>
            <a:r>
              <a:rPr lang="it-IT" sz="2000" dirty="0"/>
              <a:t>, </a:t>
            </a:r>
            <a:r>
              <a:rPr lang="it-IT" sz="2000" dirty="0" err="1"/>
              <a:t>trad</a:t>
            </a:r>
            <a:r>
              <a:rPr lang="it-IT" sz="2000" dirty="0"/>
              <a:t>. </a:t>
            </a:r>
            <a:r>
              <a:rPr lang="it-IT" sz="2000" dirty="0" err="1"/>
              <a:t>it.V</a:t>
            </a:r>
            <a:r>
              <a:rPr lang="it-IT" sz="2000" dirty="0"/>
              <a:t>. Bodini, Torino, Einaudi, 1957, vol. I, p. 80.</a:t>
            </a:r>
          </a:p>
        </p:txBody>
      </p:sp>
    </p:spTree>
    <p:extLst>
      <p:ext uri="{BB962C8B-B14F-4D97-AF65-F5344CB8AC3E}">
        <p14:creationId xmlns:p14="http://schemas.microsoft.com/office/powerpoint/2010/main" val="23279131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600500" y="1053413"/>
            <a:ext cx="11204813" cy="2640723"/>
          </a:xfrm>
          <a:prstGeom prst="rect">
            <a:avLst/>
          </a:prstGeom>
        </p:spPr>
        <p:txBody>
          <a:bodyPr wrap="square">
            <a:spAutoFit/>
          </a:bodyPr>
          <a:lstStyle/>
          <a:p>
            <a:pPr algn="just">
              <a:lnSpc>
                <a:spcPct val="115000"/>
              </a:lnSpc>
              <a:spcAft>
                <a:spcPts val="1000"/>
              </a:spcAft>
            </a:pPr>
            <a:r>
              <a:rPr lang="it-IT" sz="3600" dirty="0" smtClean="0">
                <a:effectLst/>
                <a:latin typeface="Times New Roman" panose="02020603050405020304" pitchFamily="18" charset="0"/>
                <a:ea typeface="Calibri" panose="020F0502020204030204" pitchFamily="34" charset="0"/>
                <a:cs typeface="Times New Roman" panose="02020603050405020304" pitchFamily="18" charset="0"/>
              </a:rPr>
              <a:t>Alla coincidenza tra la descrizione oggettiva del narratore (inizio del brano) e di </a:t>
            </a:r>
            <a:r>
              <a:rPr lang="it-IT" sz="3600" dirty="0" err="1" smtClean="0">
                <a:effectLst/>
                <a:latin typeface="Times New Roman" panose="02020603050405020304" pitchFamily="18" charset="0"/>
                <a:ea typeface="Calibri" panose="020F0502020204030204" pitchFamily="34" charset="0"/>
                <a:cs typeface="Times New Roman" panose="02020603050405020304" pitchFamily="18" charset="0"/>
              </a:rPr>
              <a:t>Sancio</a:t>
            </a:r>
            <a:r>
              <a:rPr lang="it-IT" sz="3600" dirty="0" smtClean="0">
                <a:effectLst/>
                <a:latin typeface="Times New Roman" panose="02020603050405020304" pitchFamily="18" charset="0"/>
                <a:ea typeface="Calibri" panose="020F0502020204030204" pitchFamily="34" charset="0"/>
                <a:cs typeface="Times New Roman" panose="02020603050405020304" pitchFamily="18" charset="0"/>
              </a:rPr>
              <a:t> Panza, si oppone la visione stralunata e soggettiva di Don Chisciotte; un’opposizione che genererà effetti comico-grotteschi.</a:t>
            </a:r>
            <a:endParaRPr lang="it-IT" sz="3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0070012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a:t>Il testo argomentativo e </a:t>
            </a:r>
            <a:r>
              <a:rPr lang="it-IT" b="1" dirty="0" smtClean="0"/>
              <a:t>interpretativo, ovvero un possibile </a:t>
            </a:r>
            <a:r>
              <a:rPr lang="it-IT" b="1" dirty="0" smtClean="0"/>
              <a:t>percorso </a:t>
            </a:r>
            <a:r>
              <a:rPr lang="it-IT" b="1" dirty="0" smtClean="0"/>
              <a:t>per gli alunni di classe III</a:t>
            </a:r>
            <a:br>
              <a:rPr lang="it-IT" b="1" dirty="0" smtClean="0"/>
            </a:br>
            <a:endParaRPr lang="it-IT" dirty="0"/>
          </a:p>
        </p:txBody>
      </p:sp>
      <p:sp>
        <p:nvSpPr>
          <p:cNvPr id="3" name="Segnaposto contenuto 2"/>
          <p:cNvSpPr>
            <a:spLocks noGrp="1"/>
          </p:cNvSpPr>
          <p:nvPr>
            <p:ph idx="1"/>
          </p:nvPr>
        </p:nvSpPr>
        <p:spPr/>
        <p:txBody>
          <a:bodyPr>
            <a:normAutofit fontScale="55000" lnSpcReduction="20000"/>
          </a:bodyPr>
          <a:lstStyle/>
          <a:p>
            <a:pPr marL="0" indent="0">
              <a:buNone/>
            </a:pPr>
            <a:r>
              <a:rPr lang="it-IT" b="1" dirty="0"/>
              <a:t>L</a:t>
            </a:r>
            <a:r>
              <a:rPr lang="it-IT" b="1" dirty="0" smtClean="0"/>
              <a:t>a </a:t>
            </a:r>
            <a:r>
              <a:rPr lang="it-IT" b="1" dirty="0"/>
              <a:t>struttura del testo </a:t>
            </a:r>
            <a:r>
              <a:rPr lang="it-IT" b="1" dirty="0" smtClean="0"/>
              <a:t>argomentativo:</a:t>
            </a:r>
            <a:endParaRPr lang="it-IT" dirty="0"/>
          </a:p>
          <a:p>
            <a:pPr lvl="0"/>
            <a:r>
              <a:rPr lang="it-IT" dirty="0"/>
              <a:t>nel testo argomentativo si propone una personale </a:t>
            </a:r>
            <a:r>
              <a:rPr lang="it-IT" b="1" dirty="0"/>
              <a:t>tesi o ipotesi interpretativa</a:t>
            </a:r>
            <a:r>
              <a:rPr lang="it-IT" dirty="0"/>
              <a:t> su una determinata </a:t>
            </a:r>
            <a:r>
              <a:rPr lang="it-IT" b="1" dirty="0"/>
              <a:t>questione;</a:t>
            </a:r>
            <a:endParaRPr lang="it-IT" dirty="0"/>
          </a:p>
          <a:p>
            <a:pPr lvl="0"/>
            <a:r>
              <a:rPr lang="it-IT" dirty="0"/>
              <a:t> la </a:t>
            </a:r>
            <a:r>
              <a:rPr lang="it-IT" b="1" dirty="0"/>
              <a:t>tesi</a:t>
            </a:r>
            <a:r>
              <a:rPr lang="it-IT" dirty="0"/>
              <a:t> deve essere convincente: è necessario che il lettore sia </a:t>
            </a:r>
            <a:r>
              <a:rPr lang="it-IT" b="1" dirty="0"/>
              <a:t>persuaso</a:t>
            </a:r>
            <a:r>
              <a:rPr lang="it-IT" dirty="0"/>
              <a:t> della validità della tesi sostenuta. A questo scopo l’argomentazione deve poggiare su delle </a:t>
            </a:r>
            <a:r>
              <a:rPr lang="it-IT" b="1" dirty="0"/>
              <a:t>prove</a:t>
            </a:r>
            <a:r>
              <a:rPr lang="it-IT" dirty="0"/>
              <a:t> solide (ragionamenti, esempi, citazioni); le </a:t>
            </a:r>
            <a:r>
              <a:rPr lang="it-IT" b="1" dirty="0"/>
              <a:t>prove </a:t>
            </a:r>
            <a:r>
              <a:rPr lang="it-IT" dirty="0"/>
              <a:t>o </a:t>
            </a:r>
            <a:r>
              <a:rPr lang="it-IT" b="1" dirty="0"/>
              <a:t>argomenti </a:t>
            </a:r>
            <a:r>
              <a:rPr lang="it-IT" dirty="0"/>
              <a:t>possono essere oggettivi o soggettivi: oggettivi sono gli studi, le relazioni che si fondano su dati condivisi da tutti; soggettivi sono le opinioni personali che possono trovare un riscontro nei pareri degli esperti, ma che non sono necessariamente condivisi da tutti; lo stile deve essere chiaro;</a:t>
            </a:r>
          </a:p>
          <a:p>
            <a:pPr lvl="0"/>
            <a:r>
              <a:rPr lang="it-IT" dirty="0"/>
              <a:t>per costruire la propria </a:t>
            </a:r>
            <a:r>
              <a:rPr lang="it-IT" b="1" dirty="0"/>
              <a:t>tesi</a:t>
            </a:r>
            <a:r>
              <a:rPr lang="it-IT" dirty="0"/>
              <a:t>  è opportuno riferirsi a ciò che altri hanno scritto o detto prima sullo stesso argomento, perché le tesi altrui possano essere messe in discussione o approfondite.</a:t>
            </a:r>
          </a:p>
          <a:p>
            <a:r>
              <a:rPr lang="it-IT" dirty="0"/>
              <a:t>La </a:t>
            </a:r>
            <a:r>
              <a:rPr lang="it-IT" b="1" dirty="0"/>
              <a:t>tesi </a:t>
            </a:r>
            <a:r>
              <a:rPr lang="it-IT" dirty="0"/>
              <a:t>sostenuta all’interno di un testo di tipo argomentativo contiene sempre una personale </a:t>
            </a:r>
            <a:r>
              <a:rPr lang="it-IT" b="1" dirty="0"/>
              <a:t>interpretazione</a:t>
            </a:r>
            <a:r>
              <a:rPr lang="it-IT" dirty="0"/>
              <a:t> </a:t>
            </a:r>
            <a:r>
              <a:rPr lang="it-IT" b="1" dirty="0"/>
              <a:t>della questione o dell’argomento </a:t>
            </a:r>
            <a:r>
              <a:rPr lang="it-IT" dirty="0"/>
              <a:t>affrontati. Il testo argomentativo e il testo interpretativo coincidono. </a:t>
            </a:r>
          </a:p>
          <a:p>
            <a:r>
              <a:rPr lang="it-IT" dirty="0"/>
              <a:t>Testi argomentativi sono dunque:</a:t>
            </a:r>
          </a:p>
          <a:p>
            <a:pPr lvl="0"/>
            <a:r>
              <a:rPr lang="it-IT" dirty="0"/>
              <a:t>articoli giornalistici di commento (editoriali, articoli di fondo, articoli di opinione), di cultura, di approfondimento;</a:t>
            </a:r>
          </a:p>
          <a:p>
            <a:pPr lvl="0"/>
            <a:r>
              <a:rPr lang="it-IT" dirty="0"/>
              <a:t>recensioni letterarie, cinematografiche, saggistiche;</a:t>
            </a:r>
          </a:p>
          <a:p>
            <a:pPr lvl="0"/>
            <a:r>
              <a:rPr lang="it-IT" dirty="0"/>
              <a:t>saggi critici (di taglio storico, letterario, filosofico, scientifico). Il </a:t>
            </a:r>
            <a:r>
              <a:rPr lang="it-IT" b="1" dirty="0"/>
              <a:t>saggio breve</a:t>
            </a:r>
            <a:r>
              <a:rPr lang="it-IT" dirty="0"/>
              <a:t> è una forma particolare di testo argomentativo.</a:t>
            </a:r>
          </a:p>
          <a:p>
            <a:pPr lvl="0"/>
            <a:r>
              <a:rPr lang="it-IT" dirty="0"/>
              <a:t>Il tema rientra nella categoria dei testi argomentativi-interpretativi, a meno che la traccia non chieda esplicitamente di comporre un racconto (testo narrativo) o una relazione (testo espositivo).</a:t>
            </a:r>
          </a:p>
          <a:p>
            <a:endParaRPr lang="it-IT" dirty="0"/>
          </a:p>
        </p:txBody>
      </p:sp>
    </p:spTree>
    <p:extLst>
      <p:ext uri="{BB962C8B-B14F-4D97-AF65-F5344CB8AC3E}">
        <p14:creationId xmlns:p14="http://schemas.microsoft.com/office/powerpoint/2010/main" val="198790460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a:t>Come costruire un testo argomentativo e </a:t>
            </a:r>
            <a:r>
              <a:rPr lang="it-IT" b="1" dirty="0" smtClean="0"/>
              <a:t>interpretativo</a:t>
            </a:r>
            <a:r>
              <a:rPr lang="it-IT" dirty="0"/>
              <a:t/>
            </a:r>
            <a:br>
              <a:rPr lang="it-IT" dirty="0"/>
            </a:br>
            <a:endParaRPr lang="it-IT" dirty="0"/>
          </a:p>
        </p:txBody>
      </p:sp>
      <p:sp>
        <p:nvSpPr>
          <p:cNvPr id="3" name="Segnaposto contenuto 2"/>
          <p:cNvSpPr>
            <a:spLocks noGrp="1"/>
          </p:cNvSpPr>
          <p:nvPr>
            <p:ph idx="1"/>
          </p:nvPr>
        </p:nvSpPr>
        <p:spPr/>
        <p:txBody>
          <a:bodyPr>
            <a:normAutofit fontScale="62500" lnSpcReduction="20000"/>
          </a:bodyPr>
          <a:lstStyle/>
          <a:p>
            <a:r>
              <a:rPr lang="it-IT" dirty="0"/>
              <a:t>Per costruire un testo argomentativo-interpretativo efficace sono necessari tre passaggi fondamentali:</a:t>
            </a:r>
            <a:r>
              <a:rPr lang="it-IT" b="1" dirty="0"/>
              <a:t> informazione; riflessione; produzione</a:t>
            </a:r>
            <a:endParaRPr lang="it-IT" dirty="0"/>
          </a:p>
          <a:p>
            <a:pPr lvl="0"/>
            <a:r>
              <a:rPr lang="it-IT" dirty="0"/>
              <a:t>Per sviluppare un’argomentazione valida è necessaria una buona </a:t>
            </a:r>
            <a:r>
              <a:rPr lang="it-IT" b="1" dirty="0"/>
              <a:t>informazione</a:t>
            </a:r>
            <a:r>
              <a:rPr lang="it-IT" dirty="0"/>
              <a:t> sull’argomento da trattare: </a:t>
            </a:r>
          </a:p>
          <a:p>
            <a:pPr lvl="0"/>
            <a:r>
              <a:rPr lang="it-IT" dirty="0"/>
              <a:t>leggere altri testi sullo stesso argomento consente di capire ciò che è stato già evidenziato e analizzato e quali interpretazioni o tesi siano già state fornite;</a:t>
            </a:r>
          </a:p>
          <a:p>
            <a:pPr lvl="0"/>
            <a:r>
              <a:rPr lang="it-IT" dirty="0"/>
              <a:t>una solida </a:t>
            </a:r>
            <a:r>
              <a:rPr lang="it-IT" b="1" dirty="0"/>
              <a:t>documentazione</a:t>
            </a:r>
            <a:r>
              <a:rPr lang="it-IT" dirty="0"/>
              <a:t> preliminare evita di esprimere opinioni banali o tesi poco convincenti.</a:t>
            </a:r>
          </a:p>
          <a:p>
            <a:pPr lvl="0"/>
            <a:r>
              <a:rPr lang="it-IT" dirty="0"/>
              <a:t>Le </a:t>
            </a:r>
            <a:r>
              <a:rPr lang="it-IT" b="1" dirty="0"/>
              <a:t>informazioni</a:t>
            </a:r>
            <a:r>
              <a:rPr lang="it-IT" dirty="0"/>
              <a:t> raccolte danno quindi un quadro più chiaro dell’argomento, su cui si comincia a </a:t>
            </a:r>
            <a:r>
              <a:rPr lang="it-IT" b="1" dirty="0"/>
              <a:t>riflettere</a:t>
            </a:r>
            <a:r>
              <a:rPr lang="it-IT" dirty="0"/>
              <a:t> in maniera personale. </a:t>
            </a:r>
          </a:p>
          <a:p>
            <a:pPr lvl="0"/>
            <a:r>
              <a:rPr lang="it-IT" dirty="0"/>
              <a:t>Attraverso la riflessione si arriva a formulare un’</a:t>
            </a:r>
            <a:r>
              <a:rPr lang="it-IT" b="1" dirty="0"/>
              <a:t>ipotesi interpretativa </a:t>
            </a:r>
            <a:r>
              <a:rPr lang="it-IT" dirty="0"/>
              <a:t>o </a:t>
            </a:r>
            <a:r>
              <a:rPr lang="it-IT" b="1" dirty="0"/>
              <a:t>tesi</a:t>
            </a:r>
            <a:r>
              <a:rPr lang="it-IT" dirty="0"/>
              <a:t> che può contraddire (confutare) ciò che altri hanno detto oppure può aggiungere qualcosa di nuovo nella stessa direzione di altre interpretazioni. </a:t>
            </a:r>
            <a:r>
              <a:rPr lang="it-IT" b="1" dirty="0"/>
              <a:t>Ricorda: </a:t>
            </a:r>
            <a:r>
              <a:rPr lang="it-IT" dirty="0"/>
              <a:t>quando si sostiene una tesi  bisogna sempre dare delle motivazioni valide (argomenti). </a:t>
            </a:r>
          </a:p>
          <a:p>
            <a:pPr lvl="0"/>
            <a:r>
              <a:rPr lang="it-IT" dirty="0"/>
              <a:t>Per quanto riguarda la produzione scritta restano valide le norme </a:t>
            </a:r>
            <a:r>
              <a:rPr lang="it-IT" dirty="0" smtClean="0"/>
              <a:t>generali delle tre fasi di ideazione, trascrizione, revisione. </a:t>
            </a:r>
            <a:r>
              <a:rPr lang="it-IT" dirty="0"/>
              <a:t>Il testo argomentativo richiede, tuttavia, una precisa </a:t>
            </a:r>
            <a:r>
              <a:rPr lang="it-IT" b="1" dirty="0"/>
              <a:t>progettazione.</a:t>
            </a:r>
            <a:endParaRPr lang="it-IT" dirty="0"/>
          </a:p>
          <a:p>
            <a:endParaRPr lang="it-IT" dirty="0"/>
          </a:p>
        </p:txBody>
      </p:sp>
    </p:spTree>
    <p:extLst>
      <p:ext uri="{BB962C8B-B14F-4D97-AF65-F5344CB8AC3E}">
        <p14:creationId xmlns:p14="http://schemas.microsoft.com/office/powerpoint/2010/main" val="225061109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a:t>La struttura del testo </a:t>
            </a:r>
            <a:r>
              <a:rPr lang="it-IT" b="1" dirty="0" smtClean="0"/>
              <a:t>argomentativo</a:t>
            </a:r>
            <a:br>
              <a:rPr lang="it-IT" b="1" dirty="0" smtClean="0"/>
            </a:br>
            <a:r>
              <a:rPr lang="it-IT" b="1" dirty="0" smtClean="0"/>
              <a:t>(schema non prescrittivo)</a:t>
            </a:r>
            <a:endParaRPr lang="it-IT" dirty="0"/>
          </a:p>
        </p:txBody>
      </p:sp>
      <p:sp>
        <p:nvSpPr>
          <p:cNvPr id="3" name="Segnaposto contenuto 2"/>
          <p:cNvSpPr>
            <a:spLocks noGrp="1"/>
          </p:cNvSpPr>
          <p:nvPr>
            <p:ph idx="1"/>
          </p:nvPr>
        </p:nvSpPr>
        <p:spPr/>
        <p:txBody>
          <a:bodyPr/>
          <a:lstStyle/>
          <a:p>
            <a:pPr lvl="0"/>
            <a:r>
              <a:rPr lang="it-IT" b="1" dirty="0"/>
              <a:t>titolo</a:t>
            </a:r>
            <a:endParaRPr lang="it-IT" dirty="0"/>
          </a:p>
          <a:p>
            <a:pPr lvl="0"/>
            <a:r>
              <a:rPr lang="it-IT" b="1" dirty="0"/>
              <a:t>presentazione del problema</a:t>
            </a:r>
            <a:endParaRPr lang="it-IT" dirty="0"/>
          </a:p>
          <a:p>
            <a:pPr lvl="0"/>
            <a:r>
              <a:rPr lang="it-IT" b="1" dirty="0"/>
              <a:t>enunciazione della propria tesi </a:t>
            </a:r>
            <a:endParaRPr lang="it-IT" dirty="0"/>
          </a:p>
          <a:p>
            <a:pPr lvl="0"/>
            <a:r>
              <a:rPr lang="it-IT" b="1" dirty="0"/>
              <a:t>dimostrazione della tesi con argomenti validi, prove</a:t>
            </a:r>
            <a:endParaRPr lang="it-IT" dirty="0"/>
          </a:p>
          <a:p>
            <a:pPr lvl="0"/>
            <a:r>
              <a:rPr lang="it-IT" b="1" dirty="0"/>
              <a:t>confutazione delle tesi opposte oppure conferma delle tesi espresse in altri testi a cui ci si  ricollega</a:t>
            </a:r>
            <a:endParaRPr lang="it-IT" dirty="0"/>
          </a:p>
          <a:p>
            <a:pPr lvl="0"/>
            <a:r>
              <a:rPr lang="it-IT" b="1" dirty="0"/>
              <a:t>conclusione: si riepilogano gli argomenti e si ribadisce la </a:t>
            </a:r>
            <a:r>
              <a:rPr lang="it-IT" b="1" dirty="0" smtClean="0"/>
              <a:t>tesi</a:t>
            </a:r>
          </a:p>
        </p:txBody>
      </p:sp>
    </p:spTree>
    <p:extLst>
      <p:ext uri="{BB962C8B-B14F-4D97-AF65-F5344CB8AC3E}">
        <p14:creationId xmlns:p14="http://schemas.microsoft.com/office/powerpoint/2010/main" val="183460403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a:t>Progettazione e stesura</a:t>
            </a:r>
            <a:r>
              <a:rPr lang="it-IT" dirty="0"/>
              <a:t/>
            </a:r>
            <a:br>
              <a:rPr lang="it-IT" dirty="0"/>
            </a:br>
            <a:endParaRPr lang="it-IT" dirty="0"/>
          </a:p>
        </p:txBody>
      </p:sp>
      <p:sp>
        <p:nvSpPr>
          <p:cNvPr id="3" name="Segnaposto contenuto 2"/>
          <p:cNvSpPr>
            <a:spLocks noGrp="1"/>
          </p:cNvSpPr>
          <p:nvPr>
            <p:ph idx="1"/>
          </p:nvPr>
        </p:nvSpPr>
        <p:spPr/>
        <p:txBody>
          <a:bodyPr>
            <a:normAutofit fontScale="55000" lnSpcReduction="20000"/>
          </a:bodyPr>
          <a:lstStyle/>
          <a:p>
            <a:pPr marL="0" indent="0">
              <a:buNone/>
            </a:pPr>
            <a:r>
              <a:rPr lang="it-IT" dirty="0"/>
              <a:t>Le tre fasi individuate per la stesura del tema, </a:t>
            </a:r>
            <a:r>
              <a:rPr lang="it-IT" b="1" dirty="0"/>
              <a:t>ideazione, produzione e revisione</a:t>
            </a:r>
            <a:r>
              <a:rPr lang="it-IT" dirty="0"/>
              <a:t>, devono essere integrate da alcune strategie particolari, funzionali alla stesura di un buon testo argomentativo.</a:t>
            </a:r>
          </a:p>
          <a:p>
            <a:pPr marL="0" lvl="0" indent="0">
              <a:buNone/>
            </a:pPr>
            <a:r>
              <a:rPr lang="it-IT" b="1" dirty="0"/>
              <a:t>Informazione e documentazione</a:t>
            </a:r>
            <a:r>
              <a:rPr lang="it-IT" dirty="0"/>
              <a:t>:</a:t>
            </a:r>
          </a:p>
          <a:p>
            <a:pPr marL="0" lvl="0" indent="0">
              <a:buNone/>
            </a:pPr>
            <a:r>
              <a:rPr lang="it-IT" dirty="0"/>
              <a:t>Dopo aver letto attentamente i documenti (articoli, saggi, ecc.) bisogna </a:t>
            </a:r>
            <a:r>
              <a:rPr lang="it-IT" b="1" dirty="0"/>
              <a:t>annotare</a:t>
            </a:r>
            <a:r>
              <a:rPr lang="it-IT" dirty="0"/>
              <a:t> i passi salienti o le frasi significative, che possono fornire </a:t>
            </a:r>
            <a:r>
              <a:rPr lang="it-IT" b="1" dirty="0"/>
              <a:t>argomenti validi</a:t>
            </a:r>
            <a:r>
              <a:rPr lang="it-IT" dirty="0"/>
              <a:t> alla nostra tesi.</a:t>
            </a:r>
          </a:p>
          <a:p>
            <a:pPr marL="0" lvl="0" indent="0">
              <a:buNone/>
            </a:pPr>
            <a:r>
              <a:rPr lang="it-IT" b="1" dirty="0"/>
              <a:t>Stilare una scaletta</a:t>
            </a:r>
            <a:endParaRPr lang="it-IT" dirty="0"/>
          </a:p>
          <a:p>
            <a:pPr marL="0" lvl="0" indent="0">
              <a:buNone/>
            </a:pPr>
            <a:r>
              <a:rPr lang="it-IT" dirty="0"/>
              <a:t>Nella scaletta -elenco devo tracciare la struttura del testo:</a:t>
            </a:r>
          </a:p>
          <a:p>
            <a:pPr marL="0" lvl="0" indent="0">
              <a:buNone/>
            </a:pPr>
            <a:r>
              <a:rPr lang="it-IT" b="1" dirty="0"/>
              <a:t>Introduzione: presentazione della questione o dell’argomento</a:t>
            </a:r>
            <a:endParaRPr lang="it-IT" dirty="0"/>
          </a:p>
          <a:p>
            <a:pPr marL="0" lvl="0" indent="0">
              <a:buNone/>
            </a:pPr>
            <a:r>
              <a:rPr lang="it-IT" b="1" dirty="0"/>
              <a:t>Svolgimento: enunciazione della tesi</a:t>
            </a:r>
            <a:endParaRPr lang="it-IT" dirty="0"/>
          </a:p>
          <a:p>
            <a:pPr marL="0" indent="0">
              <a:buNone/>
            </a:pPr>
            <a:r>
              <a:rPr lang="it-IT" b="1" dirty="0"/>
              <a:t>Dimostrazione della tesi attraverso gli argomenti che ho rilevato nella documentazione preliminare : posso utilizzare diversi tipi di ragionamento:</a:t>
            </a:r>
            <a:endParaRPr lang="it-IT" dirty="0"/>
          </a:p>
          <a:p>
            <a:pPr marL="0" lvl="0" indent="0">
              <a:buNone/>
            </a:pPr>
            <a:r>
              <a:rPr lang="it-IT" b="1" dirty="0"/>
              <a:t>deduttivo (presento le prove e ne traggo le conclusioni)</a:t>
            </a:r>
            <a:endParaRPr lang="it-IT" dirty="0"/>
          </a:p>
          <a:p>
            <a:pPr marL="0" lvl="0" indent="0">
              <a:buNone/>
            </a:pPr>
            <a:r>
              <a:rPr lang="it-IT" b="1" dirty="0"/>
              <a:t>induttivo (espongo le mie riflessioni e poi fornisco le prove)</a:t>
            </a:r>
            <a:endParaRPr lang="it-IT" dirty="0"/>
          </a:p>
          <a:p>
            <a:pPr marL="0" lvl="0" indent="0">
              <a:buNone/>
            </a:pPr>
            <a:r>
              <a:rPr lang="it-IT" b="1" dirty="0"/>
              <a:t>per analogia (mi associo a ciò che altri hanno scritto, riporto esempi)</a:t>
            </a:r>
            <a:endParaRPr lang="it-IT" dirty="0"/>
          </a:p>
          <a:p>
            <a:pPr marL="0" lvl="0" indent="0">
              <a:buNone/>
            </a:pPr>
            <a:r>
              <a:rPr lang="it-IT" b="1" dirty="0"/>
              <a:t>per contrasto (confuto ciò che altri hanno scritto e esprimo la mia tesi per opposizione)</a:t>
            </a:r>
            <a:r>
              <a:rPr lang="it-IT" i="1" dirty="0"/>
              <a:t> </a:t>
            </a:r>
            <a:r>
              <a:rPr lang="it-IT" dirty="0"/>
              <a:t>(</a:t>
            </a:r>
            <a:r>
              <a:rPr lang="it-IT" i="1" dirty="0"/>
              <a:t>cfr. </a:t>
            </a:r>
            <a:r>
              <a:rPr lang="it-IT" dirty="0"/>
              <a:t>libro di testo)</a:t>
            </a:r>
          </a:p>
          <a:p>
            <a:pPr marL="0" lvl="0" indent="0">
              <a:buNone/>
            </a:pPr>
            <a:r>
              <a:rPr lang="it-IT" b="1" dirty="0"/>
              <a:t>Conclusione</a:t>
            </a:r>
            <a:r>
              <a:rPr lang="it-IT" dirty="0"/>
              <a:t>: </a:t>
            </a:r>
            <a:r>
              <a:rPr lang="it-IT" b="1" dirty="0"/>
              <a:t>riepilogo gli argomenti e ribadisco la tesi.</a:t>
            </a:r>
            <a:endParaRPr lang="it-IT" dirty="0"/>
          </a:p>
          <a:p>
            <a:pPr marL="0" indent="0">
              <a:buNone/>
            </a:pPr>
            <a:endParaRPr lang="it-IT" dirty="0"/>
          </a:p>
        </p:txBody>
      </p:sp>
    </p:spTree>
    <p:extLst>
      <p:ext uri="{BB962C8B-B14F-4D97-AF65-F5344CB8AC3E}">
        <p14:creationId xmlns:p14="http://schemas.microsoft.com/office/powerpoint/2010/main" val="14625302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pPr lvl="0"/>
            <a:r>
              <a:rPr lang="it-IT" b="1" dirty="0"/>
              <a:t>Produzione: l’efficacia del messaggio dipende anche </a:t>
            </a:r>
            <a:r>
              <a:rPr lang="it-IT" b="1" dirty="0" smtClean="0"/>
              <a:t>dalle </a:t>
            </a:r>
            <a:r>
              <a:rPr lang="it-IT" b="1" dirty="0"/>
              <a:t>strategie e tecniche di scrittura messe in campo.</a:t>
            </a:r>
            <a:endParaRPr lang="it-IT" dirty="0"/>
          </a:p>
        </p:txBody>
      </p:sp>
      <p:sp>
        <p:nvSpPr>
          <p:cNvPr id="3" name="Segnaposto contenuto 2"/>
          <p:cNvSpPr>
            <a:spLocks noGrp="1"/>
          </p:cNvSpPr>
          <p:nvPr>
            <p:ph idx="1"/>
          </p:nvPr>
        </p:nvSpPr>
        <p:spPr/>
        <p:txBody>
          <a:bodyPr>
            <a:normAutofit fontScale="55000" lnSpcReduction="20000"/>
          </a:bodyPr>
          <a:lstStyle/>
          <a:p>
            <a:r>
              <a:rPr lang="it-IT" b="1" dirty="0"/>
              <a:t>Sintassi: </a:t>
            </a:r>
            <a:endParaRPr lang="it-IT" dirty="0"/>
          </a:p>
          <a:p>
            <a:pPr lvl="0"/>
            <a:r>
              <a:rPr lang="it-IT" dirty="0"/>
              <a:t>I periodi devono essere chiari e scorrevoli. La </a:t>
            </a:r>
            <a:r>
              <a:rPr lang="it-IT" b="1" dirty="0"/>
              <a:t>paratassi, </a:t>
            </a:r>
            <a:r>
              <a:rPr lang="it-IT" dirty="0"/>
              <a:t>ovvero la coordinazione è preferibile all’</a:t>
            </a:r>
            <a:r>
              <a:rPr lang="it-IT" b="1" dirty="0"/>
              <a:t>ipotassi</a:t>
            </a:r>
            <a:r>
              <a:rPr lang="it-IT" dirty="0"/>
              <a:t>, o subordinazione. Quando si ricorre all’</a:t>
            </a:r>
            <a:r>
              <a:rPr lang="it-IT" b="1" dirty="0"/>
              <a:t>ipotassi</a:t>
            </a:r>
            <a:r>
              <a:rPr lang="it-IT" dirty="0"/>
              <a:t>, è sempre preferibile comporre periodi brevi, contenenti una o due subordinate. </a:t>
            </a:r>
          </a:p>
          <a:p>
            <a:pPr lvl="0"/>
            <a:r>
              <a:rPr lang="it-IT" dirty="0"/>
              <a:t>Per collegare i periodi tra loro è necessario usare dei </a:t>
            </a:r>
            <a:r>
              <a:rPr lang="it-IT" b="1" dirty="0"/>
              <a:t>connettivi logici</a:t>
            </a:r>
            <a:r>
              <a:rPr lang="it-IT" dirty="0"/>
              <a:t>, che indichino il rapporto di consequenzialità tra le affermazioni: </a:t>
            </a:r>
            <a:r>
              <a:rPr lang="it-IT" b="1" dirty="0"/>
              <a:t>avverbi: </a:t>
            </a:r>
            <a:r>
              <a:rPr lang="it-IT" dirty="0"/>
              <a:t>ovviamente, così, tuttavia; </a:t>
            </a:r>
            <a:r>
              <a:rPr lang="it-IT" b="1" dirty="0"/>
              <a:t>congiunzioni</a:t>
            </a:r>
            <a:r>
              <a:rPr lang="it-IT" dirty="0"/>
              <a:t>: poiché, pertanto, quindi, infatti, ma.</a:t>
            </a:r>
          </a:p>
          <a:p>
            <a:r>
              <a:rPr lang="it-IT" b="1" dirty="0"/>
              <a:t>Lessico:</a:t>
            </a:r>
            <a:endParaRPr lang="it-IT" dirty="0"/>
          </a:p>
          <a:p>
            <a:pPr lvl="0"/>
            <a:r>
              <a:rPr lang="it-IT" dirty="0"/>
              <a:t>Scegliere un lessico appropriato, </a:t>
            </a:r>
            <a:r>
              <a:rPr lang="it-IT" dirty="0" smtClean="0"/>
              <a:t>specialistico, se occorre. Lo scopo principale è la chiarezza dell’argomentazione.</a:t>
            </a:r>
            <a:endParaRPr lang="it-IT" dirty="0"/>
          </a:p>
          <a:p>
            <a:r>
              <a:rPr lang="it-IT" b="1" dirty="0"/>
              <a:t>Disposizione degli argomenti</a:t>
            </a:r>
            <a:endParaRPr lang="it-IT" dirty="0"/>
          </a:p>
          <a:p>
            <a:pPr lvl="0"/>
            <a:r>
              <a:rPr lang="it-IT" dirty="0"/>
              <a:t>Disporre in maniera ordinata le varie sezioni: alla presentazione del problema segue l’enunciazione della tesi, quindi la discussione delle prove a sostegno della stessa.</a:t>
            </a:r>
          </a:p>
          <a:p>
            <a:pPr lvl="0"/>
            <a:r>
              <a:rPr lang="it-IT" dirty="0"/>
              <a:t>Procedere per blocchi di argomenti a sostegno dei vari aspetti della tesi sostenuta. All’interno di un testo argomentativo la tesi centrale può essere declinata in tesi periferiche che analizzano vari aspetti della questione. Se per esempio devo scrivere un testo sulle ricadute positive dell’uso del computer sullo studio, devo individuare i diversi ambiti in cui si producono queste ricadute (facilitazione nella composizione scritta grazie alla videoscrittura; velocità della ricerca di fonti e di documenti tramite il web; ecc.) e per ognuno di questi aspetti devo sviluppare argomentazioni valide, che non potrò distribuire nel mio testo in modo caotico: prima affronto la questione della scrittura; poi la ricerca delle fonti, ecc.</a:t>
            </a:r>
          </a:p>
          <a:p>
            <a:r>
              <a:rPr lang="it-IT" dirty="0"/>
              <a:t>A livello grafico per organizzare il testo in modo </a:t>
            </a:r>
            <a:r>
              <a:rPr lang="it-IT" b="1" dirty="0"/>
              <a:t>logico e consequenziale, </a:t>
            </a:r>
            <a:r>
              <a:rPr lang="it-IT" dirty="0"/>
              <a:t>bisogna usare i </a:t>
            </a:r>
            <a:r>
              <a:rPr lang="it-IT" dirty="0" smtClean="0"/>
              <a:t>capoversi.</a:t>
            </a:r>
            <a:endParaRPr lang="it-IT" dirty="0"/>
          </a:p>
        </p:txBody>
      </p:sp>
    </p:spTree>
    <p:extLst>
      <p:ext uri="{BB962C8B-B14F-4D97-AF65-F5344CB8AC3E}">
        <p14:creationId xmlns:p14="http://schemas.microsoft.com/office/powerpoint/2010/main" val="165350754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normAutofit/>
          </a:bodyPr>
          <a:lstStyle/>
          <a:p>
            <a:r>
              <a:rPr lang="it-IT" sz="3600" dirty="0"/>
              <a:t>Proposta di alcune tracce di testi argomentativi (e relativi documenti), analizzate e commentate</a:t>
            </a:r>
          </a:p>
        </p:txBody>
      </p:sp>
      <p:sp>
        <p:nvSpPr>
          <p:cNvPr id="3" name="Sottotitolo 2"/>
          <p:cNvSpPr>
            <a:spLocks noGrp="1"/>
          </p:cNvSpPr>
          <p:nvPr>
            <p:ph type="subTitle" idx="1"/>
          </p:nvPr>
        </p:nvSpPr>
        <p:spPr/>
        <p:txBody>
          <a:bodyPr/>
          <a:lstStyle/>
          <a:p>
            <a:r>
              <a:rPr lang="it-IT" dirty="0" smtClean="0"/>
              <a:t>Comporre testi argomentativi</a:t>
            </a:r>
            <a:endParaRPr lang="it-IT" dirty="0"/>
          </a:p>
        </p:txBody>
      </p:sp>
    </p:spTree>
    <p:extLst>
      <p:ext uri="{BB962C8B-B14F-4D97-AF65-F5344CB8AC3E}">
        <p14:creationId xmlns:p14="http://schemas.microsoft.com/office/powerpoint/2010/main" val="52736720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2000" dirty="0"/>
              <a:t>Intervista a Simona Marchini (Attrice teatrale e cinematografica, presentatrice televisiva e radiofonica</a:t>
            </a:r>
            <a:r>
              <a:rPr lang="it-IT" sz="2000" b="1" dirty="0"/>
              <a:t>, </a:t>
            </a:r>
            <a:r>
              <a:rPr lang="it-IT" sz="2000" dirty="0"/>
              <a:t>"talent scout", autrice e regista di teatro, Simona Marchini è dal 1987 </a:t>
            </a:r>
            <a:r>
              <a:rPr lang="it-IT" sz="2000" dirty="0" err="1"/>
              <a:t>Goodwill</a:t>
            </a:r>
            <a:r>
              <a:rPr lang="it-IT" sz="2000" dirty="0"/>
              <a:t> Ambassador dell'UNICEF Italia.</a:t>
            </a:r>
            <a:br>
              <a:rPr lang="it-IT" sz="2000" dirty="0"/>
            </a:br>
            <a:endParaRPr lang="it-IT" sz="2000" dirty="0"/>
          </a:p>
        </p:txBody>
      </p:sp>
      <p:sp>
        <p:nvSpPr>
          <p:cNvPr id="3" name="Segnaposto contenuto 2"/>
          <p:cNvSpPr>
            <a:spLocks noGrp="1"/>
          </p:cNvSpPr>
          <p:nvPr>
            <p:ph idx="1"/>
          </p:nvPr>
        </p:nvSpPr>
        <p:spPr/>
        <p:txBody>
          <a:bodyPr>
            <a:normAutofit fontScale="55000" lnSpcReduction="20000"/>
          </a:bodyPr>
          <a:lstStyle/>
          <a:p>
            <a:r>
              <a:rPr lang="it-IT" b="1" i="1" dirty="0"/>
              <a:t>Iniziamo da una riflessione generale: com’è cambiata, secondo lei, l’immagine della donna nella nostra società?</a:t>
            </a:r>
            <a:endParaRPr lang="it-IT" dirty="0"/>
          </a:p>
          <a:p>
            <a:r>
              <a:rPr lang="it-IT" dirty="0"/>
              <a:t>Il problema dell’immagine della donna nella società attuale parte da lontano…Intanto, a mio avviso, c’è il problema della stessa parola “immagine”. Nel senso che è qualcosa di “sovrapposto” e costruito sulla persona, il che farebbe parte di un normale gioco di relazione con l’individuo e il mondo esterno se rispettasse, comunque, un suo contenuto profondo. L’esasperazione del mercato come legge unica e spregiudicata nelle relazioni umane ha sempre di più esposto l’involucro a danno della sostanza. La donna è stata (ma anche l’uomo, ahimè!) piegata a un uso strumentale e finalizzato al “consumo”. I media non hanno fatto altro che portare il gioco alle estreme conseguenze: donna non più soggetto di una propria identità ma stimolo e prodotto di mercato. Un mercato di oggetti da possedere, di simboli da incarnare (dal sesso al potere), di svendita di sé come ultimo approdo. La televisione, purtroppo, è stata uno strumento di moltiplicazione capillare del protagonismo del nulla, in cui il merito, il talento, la “bellezza” come categoria “etica”, sono stati completamente archiviati… Quindi, in sintesi, le battaglie delle donne per ricavarsi uno spazio reale di rispetto e dignità sembrano fenomeni di archeologia morale e sociale. Non per tutte le donne, ovviamente. E per quelle, tutte insieme, dobbiamo continuare a resistere!</a:t>
            </a:r>
          </a:p>
          <a:p>
            <a:r>
              <a:rPr lang="it-IT" b="1" i="1" dirty="0"/>
              <a:t>La lamentela più comune tra le donne è che la società comunque non le aiuta e la parità dei sessi è solo una dichiarazione di intenti, mentre la realtà descrive una situazione decisamente diversa. Secondo lei in che modo le “quote rosa” possono incidere nel cambiamento? Quale sarebbe l’aspetto su cui bisognerebbe intervenire in modo prioritario? </a:t>
            </a:r>
            <a:endParaRPr lang="it-IT" dirty="0"/>
          </a:p>
          <a:p>
            <a:r>
              <a:rPr lang="it-IT" dirty="0"/>
              <a:t>Parlare di “quote rosa” mi fa venire il prurito. Nel senso che non voglio appartenere a una “razza” distinta dal “resto”. C’è ancora molto da fare, è vero. Ma credo che sia tempo di cercare la “collaborazione” degli uomini su una base di reale merito, a prescindere dal sesso. Io credo che una priorità sia il sostegno alla famiglia, per dare alla donna una reale possibilità di uso del proprio tempo. Ricordandoci che il compito di amore e di presenza della madre è insostituibile nella formazione dei figli. </a:t>
            </a:r>
          </a:p>
          <a:p>
            <a:r>
              <a:rPr lang="it-IT" b="1" i="1" dirty="0"/>
              <a:t>Nella sua esperienza professionale, quali sono stati gli aspetti per i quali l’essere donna è stato un fattore positivo e di aiuto e quali, invece, quelli per cui è stato negativo?</a:t>
            </a:r>
            <a:endParaRPr lang="it-IT" dirty="0"/>
          </a:p>
          <a:p>
            <a:pPr marL="0" indent="0">
              <a:buNone/>
            </a:pPr>
            <a:endParaRPr lang="it-IT" dirty="0"/>
          </a:p>
        </p:txBody>
      </p:sp>
    </p:spTree>
    <p:extLst>
      <p:ext uri="{BB962C8B-B14F-4D97-AF65-F5344CB8AC3E}">
        <p14:creationId xmlns:p14="http://schemas.microsoft.com/office/powerpoint/2010/main" val="100622137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endParaRPr lang="it-IT" sz="2800" dirty="0"/>
          </a:p>
        </p:txBody>
      </p:sp>
      <p:sp>
        <p:nvSpPr>
          <p:cNvPr id="3" name="Segnaposto contenuto 2"/>
          <p:cNvSpPr>
            <a:spLocks noGrp="1"/>
          </p:cNvSpPr>
          <p:nvPr>
            <p:ph idx="1"/>
          </p:nvPr>
        </p:nvSpPr>
        <p:spPr/>
        <p:txBody>
          <a:bodyPr>
            <a:normAutofit fontScale="47500" lnSpcReduction="20000"/>
          </a:bodyPr>
          <a:lstStyle/>
          <a:p>
            <a:pPr marL="0" lvl="0" indent="0" algn="just">
              <a:buNone/>
            </a:pPr>
            <a:r>
              <a:rPr lang="it-IT" sz="3300" b="1" dirty="0"/>
              <a:t>Nell’intervista a Simona Marchini, l’attrice e regista fa un ritratto impietoso dell’immagine della donna rilanciata dalle televisioni commerciali e dalla cultura di mercato in generale: la donna-corpo, oggetto e simbolo di potere e di stato sociale. Se pensi a una serie di trasmissioni televisive di grande successo (Grande fratello, Uomini e donne, Amici, ecc.) secondo te quale immagine della donna comunicano? Si può affermare che in ognuna di queste trasmissioni della donna si trasmette sempre la stessa immagine? </a:t>
            </a:r>
            <a:endParaRPr lang="it-IT" sz="3300" dirty="0"/>
          </a:p>
          <a:p>
            <a:pPr marL="0" indent="0" algn="just">
              <a:buNone/>
            </a:pPr>
            <a:r>
              <a:rPr lang="it-IT" sz="3300" i="1" dirty="0"/>
              <a:t>Guida alla composizione</a:t>
            </a:r>
            <a:endParaRPr lang="it-IT" sz="3300" dirty="0"/>
          </a:p>
          <a:p>
            <a:pPr marL="0" indent="0" algn="just">
              <a:buNone/>
            </a:pPr>
            <a:r>
              <a:rPr lang="it-IT" sz="3300" dirty="0"/>
              <a:t>La traccia di chiede di procedere in due fasi.</a:t>
            </a:r>
          </a:p>
          <a:p>
            <a:pPr marL="0" lvl="0" indent="0" algn="just">
              <a:buNone/>
            </a:pPr>
            <a:r>
              <a:rPr lang="it-IT" sz="3300" dirty="0"/>
              <a:t>Riassumi brevemente le affermazioni della Marchini, contenute nell’intervista. In particolare soffermati sulle sue riflessioni sull’immagine della donna e su come questa immagine spesso derivi proprio da alcune scelte di trasmissioni televisive particolarmente presenti sulle televisioni commerciali (cioè tutte le reti private, non pubbliche, quindi non Rai) e non solo.</a:t>
            </a:r>
          </a:p>
          <a:p>
            <a:pPr marL="0" lvl="0" indent="0" algn="just">
              <a:buNone/>
            </a:pPr>
            <a:r>
              <a:rPr lang="it-IT" sz="3300" dirty="0"/>
              <a:t>In secondo luogo, se ti è mai capitato di seguire una delle trasmissioni citate, cerca di riflettere sull’immagine che viene data della donna: fisicamente bella; aggressiva e pronta a tutto pur di vincere; in continuo conflitto con le altre donne, ecc. Se hai seguito altre trasmissioni, diverse, da quelle citate, fai riferimento ad esse. Potresti esser d’accordo o meno con l’interpretazione della Marchini e , in caso di disaccordo, motiva le tue opinioni (non ritieni per esempio che l’immagine della donna che emerge da alcune trasmissioni televisive corrisponda alle definizioni della Marchini di donna-corpo/ donna-oggetto, spiega quindi perché).  Rifletti sulla struttura delle trasmissioni da te esaminate e cerca di capire se esistono delle differenze (per esempio, in Amici vengono valutati anche altri elementi, quali doti canore o di ballo, per cui le donne non sono solo esibizione) oppure no.</a:t>
            </a:r>
          </a:p>
          <a:p>
            <a:endParaRPr lang="it-IT" dirty="0"/>
          </a:p>
        </p:txBody>
      </p:sp>
    </p:spTree>
    <p:extLst>
      <p:ext uri="{BB962C8B-B14F-4D97-AF65-F5344CB8AC3E}">
        <p14:creationId xmlns:p14="http://schemas.microsoft.com/office/powerpoint/2010/main" val="307077580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1473958" y="931912"/>
            <a:ext cx="9880979" cy="4862870"/>
          </a:xfrm>
          <a:prstGeom prst="rect">
            <a:avLst/>
          </a:prstGeom>
        </p:spPr>
        <p:txBody>
          <a:bodyPr wrap="square">
            <a:spAutoFit/>
          </a:bodyPr>
          <a:lstStyle/>
          <a:p>
            <a:pPr lvl="0" algn="just" eaLnBrk="0" fontAlgn="base" hangingPunct="0">
              <a:spcBef>
                <a:spcPct val="0"/>
              </a:spcBef>
              <a:spcAft>
                <a:spcPct val="0"/>
              </a:spcAft>
            </a:pPr>
            <a:r>
              <a:rPr lang="it-IT" altLang="it-IT" sz="1400" dirty="0">
                <a:latin typeface="Arial" panose="020B0604020202020204" pitchFamily="34" charset="0"/>
                <a:ea typeface="Times New Roman" panose="02020603050405020304" pitchFamily="18" charset="0"/>
              </a:rPr>
              <a:t>Io sono stata fortunata, nella mia vita professionale, anche se non avendo una mentalità strategica e opportunista sono stata sempre un “battitore libero”, privilegiato da certe autonomie familiari. Ma posso dire che una sottile ostilità l’ho percepita qualche rara volta, facendo per esempio regie liriche. Quando tocchi zone tipicamente maschili, un pizzico di barriera la senti. Ma bisogna avere la saggezza di capire che chi si irrigidisce ti teme e allora, con un po’ di benevolenza e dimostrando il proprio valore, se c’è, le cose si ammorbidiscono. Purtroppo oggi quello che vediamo è mostruoso, i bambini senza infanzia, a imitazione degli adulti. Un’umanità senza “diritti” conquistati e consapevoli, ma preda di una malia consumista che la… consuma! In una parola siamo tutti sul mercato…a qualunque prezzo.</a:t>
            </a:r>
            <a:endParaRPr lang="it-IT" altLang="it-IT" sz="1400" dirty="0">
              <a:latin typeface="Arial" panose="020B0604020202020204" pitchFamily="34" charset="0"/>
            </a:endParaRPr>
          </a:p>
          <a:p>
            <a:pPr lvl="0" algn="just" eaLnBrk="0" fontAlgn="base" hangingPunct="0">
              <a:spcBef>
                <a:spcPct val="0"/>
              </a:spcBef>
              <a:spcAft>
                <a:spcPct val="0"/>
              </a:spcAft>
            </a:pPr>
            <a:r>
              <a:rPr lang="it-IT" altLang="it-IT" sz="1400" b="1" i="1" dirty="0">
                <a:latin typeface="Arial" panose="020B0604020202020204" pitchFamily="34" charset="0"/>
                <a:ea typeface="Times New Roman" panose="02020603050405020304" pitchFamily="18" charset="0"/>
              </a:rPr>
              <a:t>Pensando più in generale al mondo dello spettacolo, qual è stato – secondo lei – il suo contributo allo sviluppo del Paese? Ha mai agito, invece, da freno?</a:t>
            </a:r>
            <a:endParaRPr lang="it-IT" altLang="it-IT" sz="1400" dirty="0">
              <a:latin typeface="Arial" panose="020B0604020202020204" pitchFamily="34" charset="0"/>
              <a:ea typeface="Times New Roman" panose="02020603050405020304" pitchFamily="18" charset="0"/>
            </a:endParaRPr>
          </a:p>
          <a:p>
            <a:pPr lvl="0" algn="just" eaLnBrk="0" fontAlgn="base" hangingPunct="0">
              <a:spcBef>
                <a:spcPct val="0"/>
              </a:spcBef>
              <a:spcAft>
                <a:spcPct val="0"/>
              </a:spcAft>
            </a:pPr>
            <a:r>
              <a:rPr lang="it-IT" altLang="it-IT" sz="1400" dirty="0">
                <a:latin typeface="Arial" panose="020B0604020202020204" pitchFamily="34" charset="0"/>
                <a:ea typeface="Times New Roman" panose="02020603050405020304" pitchFamily="18" charset="0"/>
              </a:rPr>
              <a:t>Il mondo dello spettacolo ha sempre avuto un grande peso nella formazione della morale, nel gusto, nei modelli che ha rappresentato nel bene e nel male. Anche la televisione dagli anni Sessanta fino a vent’anni fa, più o meno, ha svolto un ruolo educativo e d’intrattenimento di indubbio valore. Passavano, cioè, dei messaggi, a volte “bacchettoni” ma comunque di sana professionalità, all’interno di rubriche sull’arte, sul teatro classico e quello d’opera, sulla cultura generale. Poi la TV commerciale, con le sue anomalie tutte italiane ha cominciato a minare la solidità della TV pubblica che, per non perdere la pubblicità (fondamentale per coprire i costi) ha cominciato la rincorsa verso il basso. Conseguenza evidente è stata il cambiamento progressivo di stili, di linguaggi, di comportamenti. Oggi nessuno “parla” in televisione, tutti urlano. Oggi una donna giovane e carina anche se legge il bollettino delle quotazioni in borsa deve mostrare alcuni metri quadri di carne viva…Lo spettacolo nel suo insieme è responsabile di crescita o svilimento di una società e chi lo pratica dovrebbe sentirsi eticamente coinvolto come “tramite” culturale tra le idee e la loro realizzazione.</a:t>
            </a:r>
            <a:r>
              <a:rPr lang="it-IT" altLang="it-IT" sz="1400" dirty="0">
                <a:latin typeface="Arial" panose="020B0604020202020204" pitchFamily="34" charset="0"/>
              </a:rPr>
              <a:t> </a:t>
            </a:r>
          </a:p>
          <a:p>
            <a:pPr lvl="0" eaLnBrk="0" fontAlgn="base" hangingPunct="0">
              <a:spcBef>
                <a:spcPct val="0"/>
              </a:spcBef>
              <a:spcAft>
                <a:spcPct val="0"/>
              </a:spcAft>
            </a:pPr>
            <a:endParaRPr lang="it-IT" altLang="it-IT" sz="1600" dirty="0">
              <a:latin typeface="Arial" panose="020B0604020202020204" pitchFamily="34" charset="0"/>
            </a:endParaRPr>
          </a:p>
          <a:p>
            <a:pPr lvl="0" eaLnBrk="0" fontAlgn="base" hangingPunct="0">
              <a:spcBef>
                <a:spcPct val="0"/>
              </a:spcBef>
              <a:spcAft>
                <a:spcPct val="0"/>
              </a:spcAft>
            </a:pPr>
            <a:r>
              <a:rPr lang="it-IT" sz="2800" dirty="0"/>
              <a:t>Ridotto dal sito: www.treccani.it</a:t>
            </a:r>
            <a:endParaRPr lang="it-IT" altLang="it-IT" sz="2800" dirty="0">
              <a:latin typeface="Arial" panose="020B0604020202020204" pitchFamily="34" charset="0"/>
            </a:endParaRPr>
          </a:p>
        </p:txBody>
      </p:sp>
    </p:spTree>
    <p:extLst>
      <p:ext uri="{BB962C8B-B14F-4D97-AF65-F5344CB8AC3E}">
        <p14:creationId xmlns:p14="http://schemas.microsoft.com/office/powerpoint/2010/main" val="368605904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109182" y="1018281"/>
            <a:ext cx="11614245" cy="4305987"/>
          </a:xfrm>
          <a:prstGeom prst="rect">
            <a:avLst/>
          </a:prstGeom>
        </p:spPr>
        <p:txBody>
          <a:bodyPr wrap="square">
            <a:spAutoFit/>
          </a:bodyPr>
          <a:lstStyle/>
          <a:p>
            <a:pPr lvl="0" algn="just">
              <a:lnSpc>
                <a:spcPct val="115000"/>
              </a:lnSpc>
              <a:spcAft>
                <a:spcPts val="1000"/>
              </a:spcAft>
            </a:pPr>
            <a:r>
              <a:rPr lang="it-IT" sz="1400" b="1" dirty="0">
                <a:latin typeface="Times New Roman" panose="02020603050405020304" pitchFamily="18" charset="0"/>
                <a:ea typeface="Calibri" panose="020F0502020204030204" pitchFamily="34" charset="0"/>
                <a:cs typeface="Times New Roman" panose="02020603050405020304" pitchFamily="18" charset="0"/>
              </a:rPr>
              <a:t>Nell’intervista a Simona Marchini, l’attrice e regista fa un ritratto impietoso dell’immagine della donna rilanciata dalle televisioni commerciali e dalla cultura di mercato in generale: la donna-corpo, oggetto e simbolo di potere e di stato sociale. Se pensi a una serie di trasmissioni televisive di grande successo (Grande fratello, Uomini e donne, Amici, ecc.) secondo te quale immagine della donna comunicano? Si può affermare che in ognuna di queste trasmissioni della donna si trasmette sempre la stessa immagine? </a:t>
            </a:r>
            <a:endParaRPr lang="it-IT" sz="1400" dirty="0">
              <a:latin typeface="Calibri" panose="020F0502020204030204" pitchFamily="34" charset="0"/>
              <a:ea typeface="Calibri" panose="020F0502020204030204" pitchFamily="34" charset="0"/>
              <a:cs typeface="Times New Roman" panose="02020603050405020304" pitchFamily="18" charset="0"/>
            </a:endParaRPr>
          </a:p>
          <a:p>
            <a:pPr marL="228600" algn="just">
              <a:lnSpc>
                <a:spcPct val="115000"/>
              </a:lnSpc>
              <a:spcAft>
                <a:spcPts val="1000"/>
              </a:spcAft>
            </a:pPr>
            <a:r>
              <a:rPr lang="it-IT" sz="1400" i="1" dirty="0">
                <a:latin typeface="Times New Roman" panose="02020603050405020304" pitchFamily="18" charset="0"/>
                <a:ea typeface="Calibri" panose="020F0502020204030204" pitchFamily="34" charset="0"/>
                <a:cs typeface="Times New Roman" panose="02020603050405020304" pitchFamily="18" charset="0"/>
              </a:rPr>
              <a:t>Guida alla composizione</a:t>
            </a:r>
            <a:endParaRPr lang="it-IT" sz="1400" dirty="0">
              <a:latin typeface="Calibri" panose="020F0502020204030204" pitchFamily="34" charset="0"/>
              <a:ea typeface="Calibri" panose="020F0502020204030204" pitchFamily="34" charset="0"/>
              <a:cs typeface="Times New Roman" panose="02020603050405020304" pitchFamily="18" charset="0"/>
            </a:endParaRPr>
          </a:p>
          <a:p>
            <a:pPr marL="228600" algn="just">
              <a:lnSpc>
                <a:spcPct val="115000"/>
              </a:lnSpc>
              <a:spcAft>
                <a:spcPts val="1000"/>
              </a:spcAft>
            </a:pPr>
            <a:r>
              <a:rPr lang="it-IT" sz="1400" dirty="0">
                <a:latin typeface="Times New Roman" panose="02020603050405020304" pitchFamily="18" charset="0"/>
                <a:ea typeface="Calibri" panose="020F0502020204030204" pitchFamily="34" charset="0"/>
                <a:cs typeface="Times New Roman" panose="02020603050405020304" pitchFamily="18" charset="0"/>
              </a:rPr>
              <a:t>La traccia di chiede di procedere in due fasi.</a:t>
            </a:r>
            <a:endParaRPr lang="it-IT"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mj-lt"/>
              <a:buAutoNum type="alphaLcParenR"/>
            </a:pPr>
            <a:r>
              <a:rPr lang="it-IT" sz="1400" dirty="0">
                <a:latin typeface="Times New Roman" panose="02020603050405020304" pitchFamily="18" charset="0"/>
                <a:ea typeface="Calibri" panose="020F0502020204030204" pitchFamily="34" charset="0"/>
                <a:cs typeface="Times New Roman" panose="02020603050405020304" pitchFamily="18" charset="0"/>
              </a:rPr>
              <a:t>Riassumi brevemente le affermazioni della Marchini, contenute nell’intervista. In particolare soffermati sulle sue riflessioni sull’immagine della donna e su come questa immagine spesso derivi proprio da alcune scelte di trasmissioni televisive particolarmente presenti sulle televisioni commerciali (cioè tutte le reti private, non pubbliche, quindi non Rai) e non solo.</a:t>
            </a:r>
            <a:endParaRPr lang="it-IT"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mj-lt"/>
              <a:buAutoNum type="alphaLcParenR"/>
            </a:pPr>
            <a:r>
              <a:rPr lang="it-IT" sz="1400" dirty="0">
                <a:latin typeface="Times New Roman" panose="02020603050405020304" pitchFamily="18" charset="0"/>
                <a:ea typeface="Calibri" panose="020F0502020204030204" pitchFamily="34" charset="0"/>
                <a:cs typeface="Times New Roman" panose="02020603050405020304" pitchFamily="18" charset="0"/>
              </a:rPr>
              <a:t>In secondo luogo, se ti è mai capitato di seguire una delle trasmissioni citate, cerca di riflettere sull’immagine che viene data della donna: fisicamente bella; aggressiva e pronta a tutto pur di vincere; in continuo conflitto con le altre donne, ecc. Se hai seguito altre trasmissioni, diverse, da quelle citate, fai riferimento ad esse. Potresti esser d’accordo o meno con l’interpretazione della Marchini e , in caso di disaccordo, motiva le tue opinioni (non ritieni per esempio che l’immagine della donna che emerge da alcune trasmissioni televisive corrisponda alle definizioni della Marchini di donna-corpo/ donna-oggetto, spiega quindi perché).  Rifletti sulla struttura delle trasmissioni da te esaminate e cerca di capire se esistono delle differenze (per esempio, in Amici vengono valutati anche altri elementi, quali doti canore o di ballo, per cui le donne non sono solo esibizione) oppure no.</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929208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 La seconda generazione digitale</a:t>
            </a:r>
          </a:p>
        </p:txBody>
      </p:sp>
      <p:sp>
        <p:nvSpPr>
          <p:cNvPr id="3" name="Segnaposto contenuto 2"/>
          <p:cNvSpPr>
            <a:spLocks noGrp="1"/>
          </p:cNvSpPr>
          <p:nvPr>
            <p:ph idx="1"/>
          </p:nvPr>
        </p:nvSpPr>
        <p:spPr>
          <a:xfrm>
            <a:off x="606188" y="1320658"/>
            <a:ext cx="10515600" cy="4351338"/>
          </a:xfrm>
        </p:spPr>
        <p:txBody>
          <a:bodyPr>
            <a:noAutofit/>
          </a:bodyPr>
          <a:lstStyle/>
          <a:p>
            <a:pPr marL="0" indent="0" algn="just">
              <a:spcBef>
                <a:spcPts val="0"/>
              </a:spcBef>
              <a:buNone/>
            </a:pPr>
            <a:r>
              <a:rPr lang="it-IT" sz="1400" dirty="0"/>
              <a:t>I venditori di tecnologia non fanno che decantare le meraviglie dell’essere sempre collegati a Internet, perennemente </a:t>
            </a:r>
            <a:r>
              <a:rPr lang="it-IT" sz="1400" i="1" dirty="0"/>
              <a:t>online</a:t>
            </a:r>
            <a:r>
              <a:rPr lang="it-IT" sz="1400" dirty="0"/>
              <a:t>, costantemente in contatto con il pianeta o, più modestamente, con il piccolo mondo degli amici che si ritrovano su </a:t>
            </a:r>
            <a:r>
              <a:rPr lang="it-IT" sz="1400" dirty="0" err="1"/>
              <a:t>Facebook</a:t>
            </a:r>
            <a:r>
              <a:rPr lang="it-IT" sz="1400" dirty="0"/>
              <a:t> e </a:t>
            </a:r>
            <a:r>
              <a:rPr lang="it-IT" sz="1400" dirty="0" err="1"/>
              <a:t>Twitter</a:t>
            </a:r>
            <a:r>
              <a:rPr lang="it-IT" sz="1400" dirty="0"/>
              <a:t>. Che dire poi del paradiso del </a:t>
            </a:r>
            <a:r>
              <a:rPr lang="it-IT" sz="1400" i="1" dirty="0"/>
              <a:t>multitasking</a:t>
            </a:r>
            <a:r>
              <a:rPr lang="it-IT" sz="1400" dirty="0"/>
              <a:t>, cioè la possibilità di passare agevolmente da un’applicazione all’altra dell’</a:t>
            </a:r>
            <a:r>
              <a:rPr lang="it-IT" sz="1400" i="1" dirty="0" err="1"/>
              <a:t>iPhone</a:t>
            </a:r>
            <a:r>
              <a:rPr lang="it-IT" sz="1400" dirty="0"/>
              <a:t> e dell’</a:t>
            </a:r>
            <a:r>
              <a:rPr lang="it-IT" sz="1400" i="1" dirty="0" err="1"/>
              <a:t>iPad</a:t>
            </a:r>
            <a:r>
              <a:rPr lang="it-IT" sz="1400" dirty="0"/>
              <a:t>, che è oggetto di un’infinita retorica commerciale? In realtà, l’essere sempre «accesi» provoca la sensazione di essere stritolati da una macchina conformista, sopraffatti da strumenti pensati in origine per migliorarci la vita. Ci si può chiedere se le «nuove tecnologie» (sorvolando per un attimo sulle loro differenze) facciano crescere la creatività delle persone o finiscano per appiattirla. E se, per reazione, non stia già nascendo una nuova élite che si ritaglia spazi di «non connessione» sempre più grandi, per dedicare tempo alla riflessione solitaria e alla conversazione con persone in carne e ossa. Una nuova élite </a:t>
            </a:r>
            <a:r>
              <a:rPr lang="it-IT" sz="1400" i="1" dirty="0"/>
              <a:t>offline</a:t>
            </a:r>
            <a:r>
              <a:rPr lang="it-IT" sz="1400" dirty="0"/>
              <a:t>, convinta che cento </a:t>
            </a:r>
            <a:r>
              <a:rPr lang="it-IT" sz="1400" i="1" dirty="0"/>
              <a:t>social network</a:t>
            </a:r>
            <a:r>
              <a:rPr lang="it-IT" sz="1400" dirty="0"/>
              <a:t> non valgano un caffè con un amico. E che talvolta una passeggiata sia incomparabilmente più fruttuosa di una </a:t>
            </a:r>
            <a:r>
              <a:rPr lang="it-IT" sz="1400" i="1" dirty="0"/>
              <a:t>chat</a:t>
            </a:r>
            <a:r>
              <a:rPr lang="it-IT" sz="1400" dirty="0"/>
              <a:t>. C’è, innanzitutto, un problema di età. Ma non nel senso che comunemente si crede, cioè i giovani tutti nativi digitali e i vecchi tutti demodé. </a:t>
            </a:r>
          </a:p>
          <a:p>
            <a:pPr marL="0" indent="0" algn="just">
              <a:spcBef>
                <a:spcPts val="0"/>
              </a:spcBef>
              <a:buNone/>
            </a:pPr>
            <a:r>
              <a:rPr lang="it-IT" sz="1400" dirty="0"/>
              <a:t>Tra i giovani ci sono profonde differenze, come documenta una bella ricerca della Fondazione Bruno Kessler di Trento. Sono nativi digitali sia i trentenni che i quindicenni. Ma gli adolescenti, cresciuti in un’epoca di web sociale e Internet maturo, sono più orientati a mettere l’uso delle tecnologie della comunicazione in secondo piano rispetto alla frequentazione del mondo reale. Sono più equilibrati e saggi dei loro fratelli maggiori, nutriti alla dieta dei videogame. Peppino </a:t>
            </a:r>
            <a:r>
              <a:rPr lang="it-IT" sz="1400" dirty="0" err="1"/>
              <a:t>Ortoleva</a:t>
            </a:r>
            <a:r>
              <a:rPr lang="it-IT" sz="1400" dirty="0"/>
              <a:t>, storico dei media, ricorda che «oggi siamo nell’era dell’informazione. Il ruolo della scuola è dare una base di conoscenza che renda redditizia l’informazione. Ecco la grande partita del nostro tempo». «I migliori tra i miei studenti - dice ancora </a:t>
            </a:r>
            <a:r>
              <a:rPr lang="it-IT" sz="1400" dirty="0" err="1"/>
              <a:t>Ortoleva</a:t>
            </a:r>
            <a:r>
              <a:rPr lang="it-IT" sz="1400" dirty="0"/>
              <a:t> - fanno proprio questo: trasformano le informazioni in conoscenza. Non s’impigriscono nella bambagia di Wikipedia, studiano, fanno verifiche, confrontano le fonti. Sono bravi a creare reti di scambio, ma sanno anche ritagliarsi momenti di riflessione </a:t>
            </a:r>
            <a:r>
              <a:rPr lang="it-IT" sz="1400" i="1" dirty="0"/>
              <a:t>offline</a:t>
            </a:r>
            <a:r>
              <a:rPr lang="it-IT" sz="1400" dirty="0"/>
              <a:t>». </a:t>
            </a:r>
          </a:p>
          <a:p>
            <a:pPr marL="0" indent="0" algn="just">
              <a:spcBef>
                <a:spcPts val="0"/>
              </a:spcBef>
              <a:buNone/>
            </a:pPr>
            <a:r>
              <a:rPr lang="it-IT" sz="1400" dirty="0"/>
              <a:t>Termine di origine francese che indica una cerchia ristretta di persone selezionate in base all’appartenenza al medesimo ambiente  sociale e/o culturale.</a:t>
            </a:r>
          </a:p>
          <a:p>
            <a:pPr marL="0" indent="0" algn="just">
              <a:spcBef>
                <a:spcPts val="0"/>
              </a:spcBef>
              <a:buNone/>
            </a:pPr>
            <a:r>
              <a:rPr lang="it-IT" sz="1400" dirty="0"/>
              <a:t>Parola di origine francese che significa fuori moda, superato</a:t>
            </a:r>
            <a:r>
              <a:rPr lang="it-IT" sz="1400" dirty="0" smtClean="0"/>
              <a:t>.</a:t>
            </a:r>
          </a:p>
          <a:p>
            <a:pPr marL="0" indent="0" algn="just">
              <a:spcBef>
                <a:spcPts val="0"/>
              </a:spcBef>
              <a:buNone/>
            </a:pPr>
            <a:r>
              <a:rPr lang="it-IT" sz="1400" dirty="0"/>
              <a:t>Resta perciò, e anzi si rafforza, l’esigenza di formare giovani dotati di senso critico, capaci di confrontare le fonti e di ascoltare gli altri, «accettando - come dice </a:t>
            </a:r>
            <a:r>
              <a:rPr lang="it-IT" sz="1400" dirty="0" err="1"/>
              <a:t>Ortoleva</a:t>
            </a:r>
            <a:r>
              <a:rPr lang="it-IT" sz="1400" dirty="0"/>
              <a:t> - lo stimolo di punti di vista diversi dai propri». Giovani in grado di imparare, liberandosi dell’ideologia della presunta parità tra chi sa e chi non sa.</a:t>
            </a:r>
          </a:p>
          <a:p>
            <a:pPr marL="0" indent="0" algn="just">
              <a:spcBef>
                <a:spcPts val="0"/>
              </a:spcBef>
              <a:buNone/>
            </a:pPr>
            <a:r>
              <a:rPr lang="it-IT" sz="1400" dirty="0"/>
              <a:t>(Tratto e adattato da Edoardo Segantini, Corriere della sera, 28 luglio 2011)</a:t>
            </a:r>
          </a:p>
        </p:txBody>
      </p:sp>
    </p:spTree>
    <p:extLst>
      <p:ext uri="{BB962C8B-B14F-4D97-AF65-F5344CB8AC3E}">
        <p14:creationId xmlns:p14="http://schemas.microsoft.com/office/powerpoint/2010/main" val="371092114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614149" y="976504"/>
            <a:ext cx="11081982" cy="5425268"/>
          </a:xfrm>
          <a:prstGeom prst="rect">
            <a:avLst/>
          </a:prstGeom>
        </p:spPr>
        <p:txBody>
          <a:bodyPr wrap="square">
            <a:spAutoFit/>
          </a:bodyPr>
          <a:lstStyle/>
          <a:p>
            <a:pPr lvl="0" algn="just">
              <a:lnSpc>
                <a:spcPct val="115000"/>
              </a:lnSpc>
              <a:spcAft>
                <a:spcPts val="1000"/>
              </a:spcAft>
            </a:pPr>
            <a:r>
              <a:rPr lang="it-IT" sz="1400" b="1" dirty="0">
                <a:latin typeface="Times New Roman" panose="02020603050405020304" pitchFamily="18" charset="0"/>
                <a:ea typeface="Calibri" panose="020F0502020204030204" pitchFamily="34" charset="0"/>
                <a:cs typeface="Times New Roman" panose="02020603050405020304" pitchFamily="18" charset="0"/>
              </a:rPr>
              <a:t>L’articolo che hai letto espone il risultato di un’importante ricerca effettuata dalla Fondazione Keller sui giovani nativi digitali di seconda generazione. In particolare il giornalista sottolinea come sia fondamentale coniugare l’uso delle tecnologie digitali ad una base di conoscenza che consenta di sviluppare il pensiero critico e a questo proposito riporta alcuni esempi di studenti in grado di «trasformare le informazioni in conoscenza» (riga 26). Secondo te le sue affermazioni sono condivisibili? Pensi che la scuola ti offra la possibilità di una formazione di base  che ti consente di muoverti nel caotico universo digitale delle informazioni? </a:t>
            </a:r>
            <a:endParaRPr lang="it-IT" sz="1400" dirty="0">
              <a:latin typeface="Calibri" panose="020F0502020204030204" pitchFamily="34" charset="0"/>
              <a:ea typeface="Calibri" panose="020F0502020204030204" pitchFamily="34" charset="0"/>
              <a:cs typeface="Times New Roman" panose="02020603050405020304" pitchFamily="18" charset="0"/>
            </a:endParaRPr>
          </a:p>
          <a:p>
            <a:pPr marL="228600" algn="just">
              <a:lnSpc>
                <a:spcPct val="115000"/>
              </a:lnSpc>
              <a:spcAft>
                <a:spcPts val="1000"/>
              </a:spcAft>
            </a:pPr>
            <a:r>
              <a:rPr lang="it-IT" sz="1400" i="1" dirty="0">
                <a:latin typeface="Times New Roman" panose="02020603050405020304" pitchFamily="18" charset="0"/>
                <a:ea typeface="Calibri" panose="020F0502020204030204" pitchFamily="34" charset="0"/>
                <a:cs typeface="Times New Roman" panose="02020603050405020304" pitchFamily="18" charset="0"/>
              </a:rPr>
              <a:t>Guida alla composizione</a:t>
            </a:r>
            <a:endParaRPr lang="it-IT" sz="1400" dirty="0">
              <a:latin typeface="Calibri" panose="020F0502020204030204" pitchFamily="34" charset="0"/>
              <a:ea typeface="Calibri" panose="020F0502020204030204" pitchFamily="34" charset="0"/>
              <a:cs typeface="Times New Roman" panose="02020603050405020304" pitchFamily="18" charset="0"/>
            </a:endParaRPr>
          </a:p>
          <a:p>
            <a:pPr marL="228600" algn="just">
              <a:lnSpc>
                <a:spcPct val="115000"/>
              </a:lnSpc>
              <a:spcAft>
                <a:spcPts val="1000"/>
              </a:spcAft>
            </a:pPr>
            <a:r>
              <a:rPr lang="it-IT" sz="1400" dirty="0">
                <a:latin typeface="Times New Roman" panose="02020603050405020304" pitchFamily="18" charset="0"/>
                <a:ea typeface="Calibri" panose="020F0502020204030204" pitchFamily="34" charset="0"/>
                <a:cs typeface="Times New Roman" panose="02020603050405020304" pitchFamily="18" charset="0"/>
              </a:rPr>
              <a:t>La traccia di divide in due sezioni.</a:t>
            </a:r>
            <a:endParaRPr lang="it-IT"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mj-lt"/>
              <a:buAutoNum type="alphaLcParenR"/>
            </a:pPr>
            <a:r>
              <a:rPr lang="it-IT" sz="1400" dirty="0">
                <a:latin typeface="Times New Roman" panose="02020603050405020304" pitchFamily="18" charset="0"/>
                <a:ea typeface="Calibri" panose="020F0502020204030204" pitchFamily="34" charset="0"/>
                <a:cs typeface="Times New Roman" panose="02020603050405020304" pitchFamily="18" charset="0"/>
              </a:rPr>
              <a:t>Nella prima sezione il titolo ti chiede di riassumere brevemente i risultati dell’inchiesta e il contenuto dell’articolo letto, soffermandoti in particolare su quelli che sono i comportamenti virtuosi degli studenti nativi digitali di seconda generazione: estrarre informazioni dal web, senza accontentarsi, ma procedendo ad una verifica, ad esempio, delle informazioni contenute in Wikipedia. </a:t>
            </a:r>
            <a:endParaRPr lang="it-IT"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mj-lt"/>
              <a:buAutoNum type="alphaLcParenR"/>
            </a:pPr>
            <a:r>
              <a:rPr lang="it-IT" sz="1400" dirty="0">
                <a:latin typeface="Times New Roman" panose="02020603050405020304" pitchFamily="18" charset="0"/>
                <a:ea typeface="Calibri" panose="020F0502020204030204" pitchFamily="34" charset="0"/>
                <a:cs typeface="Times New Roman" panose="02020603050405020304" pitchFamily="18" charset="0"/>
              </a:rPr>
              <a:t>Nella seconda sezione, la traccia ti chiede di esprimere le tue personali opinioni in merito, ovvero se sei d’accordo o meno sul fatto che soltanto lo sviluppo di un pensiero critico, capace di usare le nuove tecnologie in maniera attiva e non passiva, possa aprire un futuro. Potresti partire da una riflessione sulle tue personali abitudini: quando devi svolgere una ricerca quali fonti consulti? Ti accontenti del cosiddetto “copia e incolla” di pagine scaricate da Internet, oppure cerchi di approfondire attraverso altre fonti (es. enciclopedie; domande rivolte a genitori, insegnanti)? A questo punto puoi considerare quanto gli strumenti forniti dalla scuola ti siano utili all’interno di questo percorso di formazione del pensiero critico. Pensi che durante le lezioni ti siano offerte occasioni di discussione e confronto? Oppure, secondo te la scuola dovrebbe dedicare uno spazio maggiore all’utilizzo delle nuove tecnologie che non si limiti all’insegnamento dell’utilizzo di programmi di video-scrittura (Word), guidandoti, invece, in una ricerca informata sulla rete internet, in modo da capire quali siano i siti attendibili e quali no?</a:t>
            </a:r>
            <a:endParaRPr lang="it-IT" sz="1400" dirty="0">
              <a:latin typeface="Calibri" panose="020F0502020204030204" pitchFamily="34" charset="0"/>
              <a:ea typeface="Calibri" panose="020F0502020204030204" pitchFamily="34" charset="0"/>
              <a:cs typeface="Times New Roman" panose="02020603050405020304" pitchFamily="18" charset="0"/>
            </a:endParaRPr>
          </a:p>
          <a:p>
            <a:pPr marL="228600" algn="just">
              <a:lnSpc>
                <a:spcPct val="115000"/>
              </a:lnSpc>
              <a:spcAft>
                <a:spcPts val="1000"/>
              </a:spcAft>
            </a:pPr>
            <a:r>
              <a:rPr lang="it-IT" sz="1400" dirty="0">
                <a:latin typeface="Times New Roman" panose="02020603050405020304" pitchFamily="18" charset="0"/>
                <a:ea typeface="Calibri" panose="020F0502020204030204" pitchFamily="34" charset="0"/>
                <a:cs typeface="Times New Roman" panose="02020603050405020304" pitchFamily="18" charset="0"/>
              </a:rPr>
              <a:t>Trai, infine, le tue conclusioni.</a:t>
            </a:r>
            <a:endParaRPr lang="it-IT"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07543405"/>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193</TotalTime>
  <Words>4860</Words>
  <Application>Microsoft Office PowerPoint</Application>
  <PresentationFormat>Widescreen</PresentationFormat>
  <Paragraphs>158</Paragraphs>
  <Slides>28</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28</vt:i4>
      </vt:variant>
    </vt:vector>
  </HeadingPairs>
  <TitlesOfParts>
    <vt:vector size="33" baseType="lpstr">
      <vt:lpstr>Arial</vt:lpstr>
      <vt:lpstr>Calibri</vt:lpstr>
      <vt:lpstr>Calibri Light</vt:lpstr>
      <vt:lpstr>Times New Roman</vt:lpstr>
      <vt:lpstr>Tema di Office</vt:lpstr>
      <vt:lpstr>Didattica del testo: tecniche di scrittura</vt:lpstr>
      <vt:lpstr>L’insegnamento della scrittura</vt:lpstr>
      <vt:lpstr>Le fasi del processo di scrittura</vt:lpstr>
      <vt:lpstr>Processi cognitivi </vt:lpstr>
      <vt:lpstr>Alcuni esempi</vt:lpstr>
      <vt:lpstr>Tecniche di scrittura</vt:lpstr>
      <vt:lpstr>Il riassunto</vt:lpstr>
      <vt:lpstr>Parafrasi </vt:lpstr>
      <vt:lpstr> Sulla scia di Queneau</vt:lpstr>
      <vt:lpstr>Gli esercizi di Queneau alla lente delle classificazione delle figure retoriche</vt:lpstr>
      <vt:lpstr>La scrittura creativa: composizione di racconti</vt:lpstr>
      <vt:lpstr>Ideazione, trascrizione, revisione</vt:lpstr>
      <vt:lpstr>Trascrizione e revisione</vt:lpstr>
      <vt:lpstr>Breve punto sulla descrizione letteraria</vt:lpstr>
      <vt:lpstr>Dal Don Chisciotte</vt:lpstr>
      <vt:lpstr>Presentazione standard di PowerPoint</vt:lpstr>
      <vt:lpstr>Il testo argomentativo e interpretativo, ovvero un possibile percorso per gli alunni di classe III </vt:lpstr>
      <vt:lpstr>Come costruire un testo argomentativo e interpretativo </vt:lpstr>
      <vt:lpstr>La struttura del testo argomentativo (schema non prescrittivo)</vt:lpstr>
      <vt:lpstr>Progettazione e stesura </vt:lpstr>
      <vt:lpstr>Produzione: l’efficacia del messaggio dipende anche dalle strategie e tecniche di scrittura messe in campo.</vt:lpstr>
      <vt:lpstr>Proposta di alcune tracce di testi argomentativi (e relativi documenti), analizzate e commentate</vt:lpstr>
      <vt:lpstr>Intervista a Simona Marchini (Attrice teatrale e cinematografica, presentatrice televisiva e radiofonica, "talent scout", autrice e regista di teatro, Simona Marchini è dal 1987 Goodwill Ambassador dell'UNICEF Italia. </vt:lpstr>
      <vt:lpstr>Presentazione standard di PowerPoint</vt:lpstr>
      <vt:lpstr>Presentazione standard di PowerPoint</vt:lpstr>
      <vt:lpstr>Presentazione standard di PowerPoint</vt:lpstr>
      <vt:lpstr> La seconda generazione digitale</vt:lpstr>
      <vt:lpstr>Presentazione standard di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martina di febo</dc:creator>
  <cp:lastModifiedBy>martina di febo</cp:lastModifiedBy>
  <cp:revision>18</cp:revision>
  <dcterms:created xsi:type="dcterms:W3CDTF">2014-04-29T08:52:53Z</dcterms:created>
  <dcterms:modified xsi:type="dcterms:W3CDTF">2014-04-30T18:45:44Z</dcterms:modified>
</cp:coreProperties>
</file>