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300" r:id="rId22"/>
    <p:sldId id="301" r:id="rId23"/>
    <p:sldId id="302" r:id="rId24"/>
    <p:sldId id="303" r:id="rId25"/>
    <p:sldId id="304" r:id="rId26"/>
    <p:sldId id="305" r:id="rId27"/>
    <p:sldId id="277" r:id="rId28"/>
    <p:sldId id="278" r:id="rId29"/>
    <p:sldId id="306" r:id="rId30"/>
    <p:sldId id="279" r:id="rId31"/>
    <p:sldId id="280" r:id="rId32"/>
    <p:sldId id="281" r:id="rId33"/>
    <p:sldId id="312" r:id="rId34"/>
    <p:sldId id="313" r:id="rId35"/>
    <p:sldId id="314" r:id="rId3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B793CA-E7D5-4319-A5CD-2B7A2E50BBA6}" type="datetimeFigureOut">
              <a:rPr lang="it-IT" smtClean="0"/>
              <a:t>30/04/2014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6C8C48-FC46-4AEF-87E3-6FA638B1CD73}" type="slidenum">
              <a:rPr lang="it-IT" smtClean="0"/>
              <a:t>‹N›</a:t>
            </a:fld>
            <a:endParaRPr lang="it-IT"/>
          </a:p>
        </p:txBody>
      </p:sp>
    </p:spTree>
    <p:extLst>
      <p:ext uri="{BB962C8B-B14F-4D97-AF65-F5344CB8AC3E}">
        <p14:creationId xmlns:p14="http://schemas.microsoft.com/office/powerpoint/2010/main" val="844477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smtClean="0"/>
          </a:p>
        </p:txBody>
      </p:sp>
      <p:sp>
        <p:nvSpPr>
          <p:cNvPr id="10244" name="Segnaposto numero diapositiva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75B3E75-2B99-477F-9F86-87C1D857EC7D}" type="slidenum">
              <a:rPr lang="it-IT" altLang="it-IT">
                <a:latin typeface="Calibri" panose="020F0502020204030204" pitchFamily="34" charset="0"/>
              </a:rPr>
              <a:pPr eaLnBrk="1" hangingPunct="1"/>
              <a:t>4</a:t>
            </a:fld>
            <a:endParaRPr lang="it-IT" altLang="it-IT">
              <a:latin typeface="Calibri" panose="020F0502020204030204" pitchFamily="34" charset="0"/>
            </a:endParaRPr>
          </a:p>
        </p:txBody>
      </p:sp>
    </p:spTree>
    <p:extLst>
      <p:ext uri="{BB962C8B-B14F-4D97-AF65-F5344CB8AC3E}">
        <p14:creationId xmlns:p14="http://schemas.microsoft.com/office/powerpoint/2010/main" val="207166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smtClean="0"/>
          </a:p>
        </p:txBody>
      </p:sp>
      <p:sp>
        <p:nvSpPr>
          <p:cNvPr id="11268" name="Segnaposto numero diapositiva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E5A1D5-22EF-4019-A5FF-8D813484A6E5}" type="slidenum">
              <a:rPr lang="it-IT" altLang="it-IT">
                <a:latin typeface="Calibri" panose="020F0502020204030204" pitchFamily="34" charset="0"/>
              </a:rPr>
              <a:pPr eaLnBrk="1" hangingPunct="1"/>
              <a:t>5</a:t>
            </a:fld>
            <a:endParaRPr lang="it-IT" altLang="it-IT">
              <a:latin typeface="Calibri" panose="020F0502020204030204" pitchFamily="34" charset="0"/>
            </a:endParaRPr>
          </a:p>
        </p:txBody>
      </p:sp>
    </p:spTree>
    <p:extLst>
      <p:ext uri="{BB962C8B-B14F-4D97-AF65-F5344CB8AC3E}">
        <p14:creationId xmlns:p14="http://schemas.microsoft.com/office/powerpoint/2010/main" val="2984358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smtClean="0"/>
          </a:p>
        </p:txBody>
      </p:sp>
      <p:sp>
        <p:nvSpPr>
          <p:cNvPr id="12292" name="Segnaposto numero diapositiva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2F0E20-6CCB-4BA9-A272-007459149085}" type="slidenum">
              <a:rPr lang="it-IT" altLang="it-IT">
                <a:latin typeface="Calibri" panose="020F0502020204030204" pitchFamily="34" charset="0"/>
              </a:rPr>
              <a:pPr eaLnBrk="1" hangingPunct="1"/>
              <a:t>6</a:t>
            </a:fld>
            <a:endParaRPr lang="it-IT" altLang="it-IT">
              <a:latin typeface="Calibri" panose="020F0502020204030204" pitchFamily="34" charset="0"/>
            </a:endParaRPr>
          </a:p>
        </p:txBody>
      </p:sp>
    </p:spTree>
    <p:extLst>
      <p:ext uri="{BB962C8B-B14F-4D97-AF65-F5344CB8AC3E}">
        <p14:creationId xmlns:p14="http://schemas.microsoft.com/office/powerpoint/2010/main" val="3149634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smtClean="0"/>
          </a:p>
        </p:txBody>
      </p:sp>
      <p:sp>
        <p:nvSpPr>
          <p:cNvPr id="13316" name="Segnaposto numero diapositiva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B978D5-5EA9-4493-BA95-74E6A3C95616}" type="slidenum">
              <a:rPr lang="it-IT" altLang="it-IT">
                <a:latin typeface="Calibri" panose="020F0502020204030204" pitchFamily="34" charset="0"/>
              </a:rPr>
              <a:pPr eaLnBrk="1" hangingPunct="1"/>
              <a:t>7</a:t>
            </a:fld>
            <a:endParaRPr lang="it-IT" altLang="it-IT">
              <a:latin typeface="Calibri" panose="020F0502020204030204" pitchFamily="34" charset="0"/>
            </a:endParaRPr>
          </a:p>
        </p:txBody>
      </p:sp>
    </p:spTree>
    <p:extLst>
      <p:ext uri="{BB962C8B-B14F-4D97-AF65-F5344CB8AC3E}">
        <p14:creationId xmlns:p14="http://schemas.microsoft.com/office/powerpoint/2010/main" val="3929718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smtClean="0"/>
          </a:p>
        </p:txBody>
      </p:sp>
      <p:sp>
        <p:nvSpPr>
          <p:cNvPr id="14340" name="Segnaposto numero diapositiva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A669B4D-8CBD-4360-B3B2-8458E4034743}" type="slidenum">
              <a:rPr lang="it-IT" altLang="it-IT">
                <a:latin typeface="Calibri" panose="020F0502020204030204" pitchFamily="34" charset="0"/>
              </a:rPr>
              <a:pPr eaLnBrk="1" hangingPunct="1"/>
              <a:t>8</a:t>
            </a:fld>
            <a:endParaRPr lang="it-IT" altLang="it-IT">
              <a:latin typeface="Calibri" panose="020F0502020204030204" pitchFamily="34" charset="0"/>
            </a:endParaRPr>
          </a:p>
        </p:txBody>
      </p:sp>
    </p:spTree>
    <p:extLst>
      <p:ext uri="{BB962C8B-B14F-4D97-AF65-F5344CB8AC3E}">
        <p14:creationId xmlns:p14="http://schemas.microsoft.com/office/powerpoint/2010/main" val="4191315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F86474E-B6A8-41E1-917C-B7AA75ACA4EB}" type="slidenum">
              <a:rPr lang="it-IT" altLang="it-IT">
                <a:latin typeface="Calibri" panose="020F0502020204030204" pitchFamily="34" charset="0"/>
              </a:rPr>
              <a:pPr eaLnBrk="1" hangingPunct="1"/>
              <a:t>9</a:t>
            </a:fld>
            <a:endParaRPr lang="it-IT" altLang="it-IT">
              <a:latin typeface="Calibri" panose="020F0502020204030204" pitchFamily="34" charset="0"/>
            </a:endParaRPr>
          </a:p>
        </p:txBody>
      </p:sp>
    </p:spTree>
    <p:extLst>
      <p:ext uri="{BB962C8B-B14F-4D97-AF65-F5344CB8AC3E}">
        <p14:creationId xmlns:p14="http://schemas.microsoft.com/office/powerpoint/2010/main" val="3402391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40D6C4-0271-4E68-941C-975D2575FC69}" type="slidenum">
              <a:rPr lang="it-IT" altLang="it-IT">
                <a:latin typeface="Calibri" panose="020F0502020204030204" pitchFamily="34" charset="0"/>
              </a:rPr>
              <a:pPr eaLnBrk="1" hangingPunct="1"/>
              <a:t>10</a:t>
            </a:fld>
            <a:endParaRPr lang="it-IT" altLang="it-IT">
              <a:latin typeface="Calibri" panose="020F0502020204030204" pitchFamily="34" charset="0"/>
            </a:endParaRPr>
          </a:p>
        </p:txBody>
      </p:sp>
    </p:spTree>
    <p:extLst>
      <p:ext uri="{BB962C8B-B14F-4D97-AF65-F5344CB8AC3E}">
        <p14:creationId xmlns:p14="http://schemas.microsoft.com/office/powerpoint/2010/main" val="627181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4032E7-25E0-45BB-A04E-4A0DF9F8DE48}" type="slidenum">
              <a:rPr lang="it-IT" altLang="it-IT">
                <a:latin typeface="Calibri" panose="020F0502020204030204" pitchFamily="34" charset="0"/>
              </a:rPr>
              <a:pPr eaLnBrk="1" hangingPunct="1"/>
              <a:t>11</a:t>
            </a:fld>
            <a:endParaRPr lang="it-IT" altLang="it-IT">
              <a:latin typeface="Calibri" panose="020F0502020204030204" pitchFamily="34" charset="0"/>
            </a:endParaRPr>
          </a:p>
        </p:txBody>
      </p:sp>
    </p:spTree>
    <p:extLst>
      <p:ext uri="{BB962C8B-B14F-4D97-AF65-F5344CB8AC3E}">
        <p14:creationId xmlns:p14="http://schemas.microsoft.com/office/powerpoint/2010/main" val="3956398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C30EEB1-BDB8-4486-887D-FA22E4953818}" type="slidenum">
              <a:rPr lang="it-IT" altLang="it-IT">
                <a:latin typeface="Calibri" panose="020F0502020204030204" pitchFamily="34" charset="0"/>
              </a:rPr>
              <a:pPr eaLnBrk="1" hangingPunct="1"/>
              <a:t>12</a:t>
            </a:fld>
            <a:endParaRPr lang="it-IT" altLang="it-IT">
              <a:latin typeface="Calibri" panose="020F0502020204030204" pitchFamily="34" charset="0"/>
            </a:endParaRPr>
          </a:p>
        </p:txBody>
      </p:sp>
    </p:spTree>
    <p:extLst>
      <p:ext uri="{BB962C8B-B14F-4D97-AF65-F5344CB8AC3E}">
        <p14:creationId xmlns:p14="http://schemas.microsoft.com/office/powerpoint/2010/main" val="1762996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6431377-4A67-4343-80B8-0FFD3C362E17}" type="slidenum">
              <a:rPr lang="it-IT" altLang="it-IT">
                <a:latin typeface="Calibri" panose="020F0502020204030204" pitchFamily="34" charset="0"/>
              </a:rPr>
              <a:pPr eaLnBrk="1" hangingPunct="1"/>
              <a:t>13</a:t>
            </a:fld>
            <a:endParaRPr lang="it-IT" altLang="it-IT">
              <a:latin typeface="Calibri" panose="020F0502020204030204" pitchFamily="34" charset="0"/>
            </a:endParaRPr>
          </a:p>
        </p:txBody>
      </p:sp>
    </p:spTree>
    <p:extLst>
      <p:ext uri="{BB962C8B-B14F-4D97-AF65-F5344CB8AC3E}">
        <p14:creationId xmlns:p14="http://schemas.microsoft.com/office/powerpoint/2010/main" val="1113713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06F7FE-F027-42FC-ABD8-21150959AECC}" type="slidenum">
              <a:rPr lang="it-IT" altLang="it-IT">
                <a:latin typeface="Calibri" panose="020F0502020204030204" pitchFamily="34" charset="0"/>
              </a:rPr>
              <a:pPr eaLnBrk="1" hangingPunct="1"/>
              <a:t>14</a:t>
            </a:fld>
            <a:endParaRPr lang="it-IT" altLang="it-IT">
              <a:latin typeface="Calibri" panose="020F0502020204030204" pitchFamily="34" charset="0"/>
            </a:endParaRPr>
          </a:p>
        </p:txBody>
      </p:sp>
    </p:spTree>
    <p:extLst>
      <p:ext uri="{BB962C8B-B14F-4D97-AF65-F5344CB8AC3E}">
        <p14:creationId xmlns:p14="http://schemas.microsoft.com/office/powerpoint/2010/main" val="1395374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6656E8-3307-4DF7-8DB7-4486DAE19293}" type="slidenum">
              <a:rPr lang="it-IT" altLang="it-IT">
                <a:latin typeface="Calibri" panose="020F0502020204030204" pitchFamily="34" charset="0"/>
              </a:rPr>
              <a:pPr eaLnBrk="1" hangingPunct="1"/>
              <a:t>15</a:t>
            </a:fld>
            <a:endParaRPr lang="it-IT" altLang="it-IT">
              <a:latin typeface="Calibri" panose="020F0502020204030204" pitchFamily="34" charset="0"/>
            </a:endParaRPr>
          </a:p>
        </p:txBody>
      </p:sp>
    </p:spTree>
    <p:extLst>
      <p:ext uri="{BB962C8B-B14F-4D97-AF65-F5344CB8AC3E}">
        <p14:creationId xmlns:p14="http://schemas.microsoft.com/office/powerpoint/2010/main" val="2678952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B17602E-B88E-48E5-A313-A76CCB206855}" type="slidenum">
              <a:rPr lang="it-IT" altLang="it-IT">
                <a:latin typeface="Calibri" panose="020F0502020204030204" pitchFamily="34" charset="0"/>
              </a:rPr>
              <a:pPr eaLnBrk="1" hangingPunct="1"/>
              <a:t>16</a:t>
            </a:fld>
            <a:endParaRPr lang="it-IT" altLang="it-IT">
              <a:latin typeface="Calibri" panose="020F0502020204030204" pitchFamily="34" charset="0"/>
            </a:endParaRPr>
          </a:p>
        </p:txBody>
      </p:sp>
    </p:spTree>
    <p:extLst>
      <p:ext uri="{BB962C8B-B14F-4D97-AF65-F5344CB8AC3E}">
        <p14:creationId xmlns:p14="http://schemas.microsoft.com/office/powerpoint/2010/main" val="3767175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96429A0-125C-4A5E-BC06-661DA66B4541}" type="slidenum">
              <a:rPr lang="it-IT" altLang="it-IT">
                <a:latin typeface="Calibri" panose="020F0502020204030204" pitchFamily="34" charset="0"/>
              </a:rPr>
              <a:pPr eaLnBrk="1" hangingPunct="1"/>
              <a:t>17</a:t>
            </a:fld>
            <a:endParaRPr lang="it-IT" altLang="it-IT">
              <a:latin typeface="Calibri" panose="020F0502020204030204" pitchFamily="34" charset="0"/>
            </a:endParaRPr>
          </a:p>
        </p:txBody>
      </p:sp>
    </p:spTree>
    <p:extLst>
      <p:ext uri="{BB962C8B-B14F-4D97-AF65-F5344CB8AC3E}">
        <p14:creationId xmlns:p14="http://schemas.microsoft.com/office/powerpoint/2010/main" val="500692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68B6A0-ABEF-4889-9BEB-49C66627E85C}" type="slidenum">
              <a:rPr lang="it-IT" altLang="it-IT">
                <a:latin typeface="Calibri" panose="020F0502020204030204" pitchFamily="34" charset="0"/>
              </a:rPr>
              <a:pPr eaLnBrk="1" hangingPunct="1"/>
              <a:t>18</a:t>
            </a:fld>
            <a:endParaRPr lang="it-IT" altLang="it-IT">
              <a:latin typeface="Calibri" panose="020F0502020204030204" pitchFamily="34" charset="0"/>
            </a:endParaRPr>
          </a:p>
        </p:txBody>
      </p:sp>
    </p:spTree>
    <p:extLst>
      <p:ext uri="{BB962C8B-B14F-4D97-AF65-F5344CB8AC3E}">
        <p14:creationId xmlns:p14="http://schemas.microsoft.com/office/powerpoint/2010/main" val="123231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539B959-12BB-45B2-8DE4-98A561C01C01}" type="slidenum">
              <a:rPr lang="it-IT" altLang="it-IT">
                <a:latin typeface="Calibri" panose="020F0502020204030204" pitchFamily="34" charset="0"/>
              </a:rPr>
              <a:pPr eaLnBrk="1" hangingPunct="1"/>
              <a:t>19</a:t>
            </a:fld>
            <a:endParaRPr lang="it-IT" altLang="it-IT">
              <a:latin typeface="Calibri" panose="020F0502020204030204" pitchFamily="34" charset="0"/>
            </a:endParaRPr>
          </a:p>
        </p:txBody>
      </p:sp>
    </p:spTree>
    <p:extLst>
      <p:ext uri="{BB962C8B-B14F-4D97-AF65-F5344CB8AC3E}">
        <p14:creationId xmlns:p14="http://schemas.microsoft.com/office/powerpoint/2010/main" val="937982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smtClean="0"/>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B3BD8B-A19E-4F57-8816-304D4DD2A44D}" type="slidenum">
              <a:rPr lang="it-IT" altLang="it-IT">
                <a:latin typeface="Calibri" panose="020F0502020204030204" pitchFamily="34" charset="0"/>
              </a:rPr>
              <a:pPr eaLnBrk="1" hangingPunct="1"/>
              <a:t>20</a:t>
            </a:fld>
            <a:endParaRPr lang="it-IT" altLang="it-IT">
              <a:latin typeface="Calibri" panose="020F0502020204030204" pitchFamily="34" charset="0"/>
            </a:endParaRPr>
          </a:p>
        </p:txBody>
      </p:sp>
    </p:spTree>
    <p:extLst>
      <p:ext uri="{BB962C8B-B14F-4D97-AF65-F5344CB8AC3E}">
        <p14:creationId xmlns:p14="http://schemas.microsoft.com/office/powerpoint/2010/main" val="4284796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0E8D0487-13A4-4475-A8C4-4DEE7B57C3DE}"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394958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E8D0487-13A4-4475-A8C4-4DEE7B57C3DE}"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3611760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0E8D0487-13A4-4475-A8C4-4DEE7B57C3DE}"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19104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E8D0487-13A4-4475-A8C4-4DEE7B57C3DE}" type="datetimeFigureOut">
              <a:rPr lang="it-IT" smtClean="0"/>
              <a:t>30/04/2014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1291797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E8D0487-13A4-4475-A8C4-4DEE7B57C3DE}" type="datetimeFigureOut">
              <a:rPr lang="it-IT" smtClean="0"/>
              <a:t>30/04/2014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821717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0E8D0487-13A4-4475-A8C4-4DEE7B57C3DE}" type="datetimeFigureOut">
              <a:rPr lang="it-IT" smtClean="0"/>
              <a:t>30/04/2014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614645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E8D0487-13A4-4475-A8C4-4DEE7B57C3DE}" type="datetimeFigureOut">
              <a:rPr lang="it-IT" smtClean="0"/>
              <a:t>30/04/2014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2210068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E8D0487-13A4-4475-A8C4-4DEE7B57C3DE}" type="datetimeFigureOut">
              <a:rPr lang="it-IT" smtClean="0"/>
              <a:t>30/04/2014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3907712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E8D0487-13A4-4475-A8C4-4DEE7B57C3DE}" type="datetimeFigureOut">
              <a:rPr lang="it-IT" smtClean="0"/>
              <a:t>30/04/2014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1030009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E8D0487-13A4-4475-A8C4-4DEE7B57C3DE}"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3932951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E8D0487-13A4-4475-A8C4-4DEE7B57C3DE}"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6C009BF-2F97-42EA-882E-72B09B91E917}" type="slidenum">
              <a:rPr lang="it-IT" smtClean="0"/>
              <a:t>‹N›</a:t>
            </a:fld>
            <a:endParaRPr lang="it-IT"/>
          </a:p>
        </p:txBody>
      </p:sp>
    </p:spTree>
    <p:extLst>
      <p:ext uri="{BB962C8B-B14F-4D97-AF65-F5344CB8AC3E}">
        <p14:creationId xmlns:p14="http://schemas.microsoft.com/office/powerpoint/2010/main" val="3725593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8D0487-13A4-4475-A8C4-4DEE7B57C3DE}" type="datetimeFigureOut">
              <a:rPr lang="it-IT" smtClean="0"/>
              <a:t>30/04/2014</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C009BF-2F97-42EA-882E-72B09B91E917}" type="slidenum">
              <a:rPr lang="it-IT" smtClean="0"/>
              <a:t>‹N›</a:t>
            </a:fld>
            <a:endParaRPr lang="it-IT"/>
          </a:p>
        </p:txBody>
      </p:sp>
    </p:spTree>
    <p:extLst>
      <p:ext uri="{BB962C8B-B14F-4D97-AF65-F5344CB8AC3E}">
        <p14:creationId xmlns:p14="http://schemas.microsoft.com/office/powerpoint/2010/main" val="1250185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3200" dirty="0" smtClean="0"/>
              <a:t>Didattica della lingua italiana: una proposta per un insegnamento integrato</a:t>
            </a:r>
            <a:endParaRPr lang="it-IT" sz="3200" dirty="0"/>
          </a:p>
        </p:txBody>
      </p:sp>
      <p:sp>
        <p:nvSpPr>
          <p:cNvPr id="3" name="Sottotitolo 2"/>
          <p:cNvSpPr>
            <a:spLocks noGrp="1"/>
          </p:cNvSpPr>
          <p:nvPr>
            <p:ph type="subTitle" idx="1"/>
          </p:nvPr>
        </p:nvSpPr>
        <p:spPr/>
        <p:txBody>
          <a:bodyPr/>
          <a:lstStyle/>
          <a:p>
            <a:endParaRPr lang="it-IT" dirty="0"/>
          </a:p>
        </p:txBody>
      </p:sp>
    </p:spTree>
    <p:extLst>
      <p:ext uri="{BB962C8B-B14F-4D97-AF65-F5344CB8AC3E}">
        <p14:creationId xmlns:p14="http://schemas.microsoft.com/office/powerpoint/2010/main" val="3374923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modulo didattico</a:t>
            </a:r>
            <a:endParaRPr lang="it-IT" dirty="0"/>
          </a:p>
        </p:txBody>
      </p:sp>
      <p:sp>
        <p:nvSpPr>
          <p:cNvPr id="3" name="Segnaposto contenuto 2"/>
          <p:cNvSpPr>
            <a:spLocks noGrp="1"/>
          </p:cNvSpPr>
          <p:nvPr>
            <p:ph idx="1"/>
          </p:nvPr>
        </p:nvSpPr>
        <p:spPr/>
        <p:txBody>
          <a:bodyPr/>
          <a:lstStyle/>
          <a:p>
            <a:pPr algn="just"/>
            <a:r>
              <a:rPr lang="it-IT" dirty="0" smtClean="0"/>
              <a:t>Un modulo è «un blocco tematico concluso in sé, autosufficiente, significativo, che raccoglie contenuti che tradizionalmente si distribuivano su più unità didattiche; per l’acquisizione di tali contenuti un </a:t>
            </a:r>
            <a:r>
              <a:rPr lang="it-IT" dirty="0"/>
              <a:t>"</a:t>
            </a:r>
            <a:r>
              <a:rPr lang="it-IT" dirty="0" smtClean="0"/>
              <a:t>modulo" si articola in una serie di "unità didattiche", ciascuna basata su una rete di "unità di apprendimento"» (P. Balboni, </a:t>
            </a:r>
            <a:r>
              <a:rPr lang="it-IT" i="1" dirty="0" smtClean="0"/>
              <a:t>Le sfide di Babele</a:t>
            </a:r>
            <a:r>
              <a:rPr lang="it-IT" dirty="0" smtClean="0"/>
              <a:t>, Torino, UTET, 2002, p. 108).</a:t>
            </a:r>
          </a:p>
          <a:p>
            <a:pPr algn="just"/>
            <a:r>
              <a:rPr lang="it-IT" dirty="0" smtClean="0"/>
              <a:t>Al fine di progettare un modulo bisogna analizzare i livelli di competenza; mettere a fuoco la motivazione e i bisogni; fissare gli obiettivi adeguati; prevedere una serie di verifiche in itinere per valutare l’efficacia dell’azione didattica.</a:t>
            </a:r>
            <a:endParaRPr lang="it-IT" dirty="0"/>
          </a:p>
        </p:txBody>
      </p:sp>
    </p:spTree>
    <p:extLst>
      <p:ext uri="{BB962C8B-B14F-4D97-AF65-F5344CB8AC3E}">
        <p14:creationId xmlns:p14="http://schemas.microsoft.com/office/powerpoint/2010/main" val="2926573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Modulo 1: Il racconto fantastico (classe III)</a:t>
            </a:r>
            <a:endParaRPr lang="it-IT" dirty="0"/>
          </a:p>
        </p:txBody>
      </p:sp>
      <p:sp>
        <p:nvSpPr>
          <p:cNvPr id="3" name="Segnaposto contenuto 2"/>
          <p:cNvSpPr>
            <a:spLocks noGrp="1"/>
          </p:cNvSpPr>
          <p:nvPr>
            <p:ph idx="1"/>
          </p:nvPr>
        </p:nvSpPr>
        <p:spPr/>
        <p:txBody>
          <a:bodyPr/>
          <a:lstStyle/>
          <a:p>
            <a:r>
              <a:rPr lang="it-IT" dirty="0" smtClean="0"/>
              <a:t>Obiettivi: a) motivazionali: suscitare interesse per la lettura</a:t>
            </a:r>
          </a:p>
          <a:p>
            <a:pPr marL="0" indent="0">
              <a:buNone/>
            </a:pPr>
            <a:r>
              <a:rPr lang="it-IT" dirty="0"/>
              <a:t>	 </a:t>
            </a:r>
            <a:r>
              <a:rPr lang="it-IT" dirty="0" smtClean="0"/>
              <a:t>        b) ermeneutici: acquisire competenze nell’analisi del testo   letterario</a:t>
            </a:r>
          </a:p>
          <a:p>
            <a:pPr marL="0" indent="0">
              <a:buNone/>
            </a:pPr>
            <a:r>
              <a:rPr lang="it-IT" dirty="0"/>
              <a:t> </a:t>
            </a:r>
            <a:r>
              <a:rPr lang="it-IT" dirty="0" smtClean="0"/>
              <a:t>                    c) linguistici: ampliamento semantico; strutture sintattiche, registri stilistici</a:t>
            </a:r>
          </a:p>
          <a:p>
            <a:pPr marL="0" indent="0">
              <a:buNone/>
            </a:pPr>
            <a:r>
              <a:rPr lang="it-IT" dirty="0"/>
              <a:t> </a:t>
            </a:r>
            <a:r>
              <a:rPr lang="it-IT" dirty="0" smtClean="0"/>
              <a:t>                    d) tecniche di scrittura: comporre racconti </a:t>
            </a:r>
            <a:r>
              <a:rPr lang="it-IT" dirty="0" smtClean="0"/>
              <a:t>fantastici</a:t>
            </a:r>
          </a:p>
          <a:p>
            <a:pPr marL="0" indent="0">
              <a:buNone/>
            </a:pPr>
            <a:r>
              <a:rPr lang="it-IT" dirty="0" smtClean="0"/>
              <a:t>Gli obiettivi per alunni L2 sono i medesimi, ma adattati ai loro livelli di competenza. Testi semplificati o annotati.</a:t>
            </a:r>
            <a:endParaRPr lang="it-IT" dirty="0" smtClean="0"/>
          </a:p>
          <a:p>
            <a:pPr marL="0" indent="0">
              <a:buNone/>
            </a:pPr>
            <a:r>
              <a:rPr lang="it-IT" dirty="0"/>
              <a:t>	 </a:t>
            </a:r>
            <a:r>
              <a:rPr lang="it-IT" dirty="0" smtClean="0"/>
              <a:t>           </a:t>
            </a:r>
            <a:endParaRPr lang="it-IT" dirty="0"/>
          </a:p>
        </p:txBody>
      </p:sp>
    </p:spTree>
    <p:extLst>
      <p:ext uri="{BB962C8B-B14F-4D97-AF65-F5344CB8AC3E}">
        <p14:creationId xmlns:p14="http://schemas.microsoft.com/office/powerpoint/2010/main" val="3651670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p:cNvSpPr>
          <p:nvPr>
            <p:ph type="title"/>
          </p:nvPr>
        </p:nvSpPr>
        <p:spPr/>
        <p:txBody>
          <a:bodyPr/>
          <a:lstStyle/>
          <a:p>
            <a:pPr eaLnBrk="1" hangingPunct="1"/>
            <a:r>
              <a:rPr lang="it-IT" altLang="it-IT" sz="3200" dirty="0"/>
              <a:t>Il racconto fantastico</a:t>
            </a:r>
          </a:p>
        </p:txBody>
      </p:sp>
      <p:sp>
        <p:nvSpPr>
          <p:cNvPr id="3075" name="Segnaposto contenuto 2"/>
          <p:cNvSpPr>
            <a:spLocks noGrp="1"/>
          </p:cNvSpPr>
          <p:nvPr>
            <p:ph idx="1"/>
          </p:nvPr>
        </p:nvSpPr>
        <p:spPr/>
        <p:txBody>
          <a:bodyPr/>
          <a:lstStyle/>
          <a:p>
            <a:pPr eaLnBrk="1" hangingPunct="1"/>
            <a:r>
              <a:rPr lang="it-IT" altLang="it-IT" dirty="0" smtClean="0"/>
              <a:t>Breve storia del genere:</a:t>
            </a:r>
          </a:p>
          <a:p>
            <a:pPr eaLnBrk="1" hangingPunct="1"/>
            <a:r>
              <a:rPr lang="it-IT" altLang="it-IT" dirty="0" smtClean="0"/>
              <a:t>Inghilterra, fine XVIII secolo-inizi secolo XIX: romanzo gotico</a:t>
            </a:r>
          </a:p>
          <a:p>
            <a:pPr eaLnBrk="1" hangingPunct="1">
              <a:buFont typeface="Arial" panose="020B0604020202020204" pitchFamily="34" charset="0"/>
              <a:buNone/>
            </a:pPr>
            <a:r>
              <a:rPr lang="it-IT" altLang="it-IT" dirty="0" smtClean="0"/>
              <a:t>Horace </a:t>
            </a:r>
            <a:r>
              <a:rPr lang="it-IT" altLang="it-IT" dirty="0" err="1" smtClean="0"/>
              <a:t>Walpole</a:t>
            </a:r>
            <a:r>
              <a:rPr lang="it-IT" altLang="it-IT" dirty="0" smtClean="0"/>
              <a:t>, </a:t>
            </a:r>
            <a:r>
              <a:rPr lang="it-IT" altLang="it-IT" i="1" dirty="0" smtClean="0"/>
              <a:t>Il castello di Otranto</a:t>
            </a:r>
            <a:r>
              <a:rPr lang="it-IT" altLang="it-IT" dirty="0" smtClean="0"/>
              <a:t> (1764)</a:t>
            </a:r>
          </a:p>
          <a:p>
            <a:pPr eaLnBrk="1" hangingPunct="1">
              <a:buFont typeface="Arial" panose="020B0604020202020204" pitchFamily="34" charset="0"/>
              <a:buNone/>
            </a:pPr>
            <a:r>
              <a:rPr lang="it-IT" altLang="it-IT" dirty="0" err="1" smtClean="0"/>
              <a:t>Ann</a:t>
            </a:r>
            <a:r>
              <a:rPr lang="it-IT" altLang="it-IT" dirty="0" smtClean="0"/>
              <a:t> </a:t>
            </a:r>
            <a:r>
              <a:rPr lang="it-IT" altLang="it-IT" dirty="0" err="1" smtClean="0"/>
              <a:t>Radcliffe</a:t>
            </a:r>
            <a:r>
              <a:rPr lang="it-IT" altLang="it-IT" dirty="0" smtClean="0"/>
              <a:t>, </a:t>
            </a:r>
            <a:r>
              <a:rPr lang="it-IT" altLang="it-IT" i="1" dirty="0" smtClean="0"/>
              <a:t>I misteri di </a:t>
            </a:r>
            <a:r>
              <a:rPr lang="it-IT" altLang="it-IT" i="1" dirty="0" err="1" smtClean="0"/>
              <a:t>Udolfo</a:t>
            </a:r>
            <a:r>
              <a:rPr lang="it-IT" altLang="it-IT" dirty="0" smtClean="0"/>
              <a:t> (1794)</a:t>
            </a:r>
          </a:p>
          <a:p>
            <a:pPr eaLnBrk="1" hangingPunct="1">
              <a:buFont typeface="Arial" panose="020B0604020202020204" pitchFamily="34" charset="0"/>
              <a:buNone/>
            </a:pPr>
            <a:r>
              <a:rPr lang="it-IT" altLang="it-IT" dirty="0" smtClean="0"/>
              <a:t>Matthew Lewis, </a:t>
            </a:r>
            <a:r>
              <a:rPr lang="it-IT" altLang="it-IT" i="1" dirty="0" smtClean="0"/>
              <a:t>Il monaco</a:t>
            </a:r>
            <a:r>
              <a:rPr lang="it-IT" altLang="it-IT" dirty="0" smtClean="0"/>
              <a:t> (1796)</a:t>
            </a:r>
          </a:p>
          <a:p>
            <a:pPr eaLnBrk="1" hangingPunct="1">
              <a:buFont typeface="Arial" panose="020B0604020202020204" pitchFamily="34" charset="0"/>
              <a:buNone/>
            </a:pPr>
            <a:r>
              <a:rPr lang="it-IT" altLang="it-IT" dirty="0" smtClean="0"/>
              <a:t>Mary Shelley, </a:t>
            </a:r>
            <a:r>
              <a:rPr lang="it-IT" altLang="it-IT" i="1" dirty="0" err="1" smtClean="0"/>
              <a:t>Frankestein</a:t>
            </a:r>
            <a:r>
              <a:rPr lang="it-IT" altLang="it-IT" i="1" dirty="0" smtClean="0"/>
              <a:t> o il moderno Prometeo</a:t>
            </a:r>
            <a:r>
              <a:rPr lang="it-IT" altLang="it-IT" dirty="0" smtClean="0"/>
              <a:t>, 1816-17</a:t>
            </a:r>
          </a:p>
        </p:txBody>
      </p:sp>
    </p:spTree>
    <p:extLst>
      <p:ext uri="{BB962C8B-B14F-4D97-AF65-F5344CB8AC3E}">
        <p14:creationId xmlns:p14="http://schemas.microsoft.com/office/powerpoint/2010/main" val="31754339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txBody>
          <a:bodyPr/>
          <a:lstStyle/>
          <a:p>
            <a:pPr eaLnBrk="1" hangingPunct="1"/>
            <a:r>
              <a:rPr lang="it-IT" altLang="it-IT" sz="3200"/>
              <a:t>I caratteri del gotico</a:t>
            </a:r>
          </a:p>
        </p:txBody>
      </p:sp>
      <p:sp>
        <p:nvSpPr>
          <p:cNvPr id="4099" name="Segnaposto contenuto 2"/>
          <p:cNvSpPr>
            <a:spLocks noGrp="1"/>
          </p:cNvSpPr>
          <p:nvPr>
            <p:ph idx="1"/>
          </p:nvPr>
        </p:nvSpPr>
        <p:spPr/>
        <p:txBody>
          <a:bodyPr/>
          <a:lstStyle/>
          <a:p>
            <a:pPr eaLnBrk="1" hangingPunct="1">
              <a:buFont typeface="Arial" panose="020B0604020202020204" pitchFamily="34" charset="0"/>
              <a:buNone/>
            </a:pPr>
            <a:r>
              <a:rPr lang="it-IT" altLang="it-IT" smtClean="0"/>
              <a:t>Ambientazione: vecchi castelli, monasteri, rovine</a:t>
            </a:r>
          </a:p>
          <a:p>
            <a:pPr eaLnBrk="1" hangingPunct="1">
              <a:buFont typeface="Arial" panose="020B0604020202020204" pitchFamily="34" charset="0"/>
              <a:buNone/>
            </a:pPr>
            <a:r>
              <a:rPr lang="it-IT" altLang="it-IT" smtClean="0"/>
              <a:t>Temi: amore, intrighi, morte</a:t>
            </a:r>
          </a:p>
          <a:p>
            <a:pPr eaLnBrk="1" hangingPunct="1">
              <a:buFont typeface="Arial" panose="020B0604020202020204" pitchFamily="34" charset="0"/>
              <a:buNone/>
            </a:pPr>
            <a:r>
              <a:rPr lang="it-IT" altLang="it-IT" smtClean="0"/>
              <a:t>Personaggi: eroina perseguitata; antagonista perfido e crudele; protagonista: giovane eroe coraggioso</a:t>
            </a:r>
          </a:p>
          <a:p>
            <a:pPr eaLnBrk="1" hangingPunct="1">
              <a:buFont typeface="Arial" panose="020B0604020202020204" pitchFamily="34" charset="0"/>
              <a:buNone/>
            </a:pPr>
            <a:r>
              <a:rPr lang="it-IT" altLang="it-IT" smtClean="0"/>
              <a:t>I primi romanzi gotici sono ambientati nel passato e alcuni nell’Europa del Sud </a:t>
            </a:r>
          </a:p>
        </p:txBody>
      </p:sp>
    </p:spTree>
    <p:extLst>
      <p:ext uri="{BB962C8B-B14F-4D97-AF65-F5344CB8AC3E}">
        <p14:creationId xmlns:p14="http://schemas.microsoft.com/office/powerpoint/2010/main" val="2993982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p:txBody>
          <a:bodyPr/>
          <a:lstStyle/>
          <a:p>
            <a:pPr eaLnBrk="1" hangingPunct="1"/>
            <a:endParaRPr lang="it-IT" altLang="it-IT" smtClean="0"/>
          </a:p>
        </p:txBody>
      </p:sp>
      <p:sp>
        <p:nvSpPr>
          <p:cNvPr id="3" name="Segnaposto contenuto 2"/>
          <p:cNvSpPr>
            <a:spLocks noGrp="1"/>
          </p:cNvSpPr>
          <p:nvPr>
            <p:ph idx="1"/>
          </p:nvPr>
        </p:nvSpPr>
        <p:spPr/>
        <p:txBody>
          <a:bodyPr rtlCol="0">
            <a:normAutofit/>
          </a:bodyPr>
          <a:lstStyle/>
          <a:p>
            <a:pPr>
              <a:defRPr/>
            </a:pPr>
            <a:r>
              <a:rPr lang="it-IT" dirty="0" smtClean="0"/>
              <a:t>Il romanzo gotico si afferma in concomitanza con la rivoluzione industriale in Inghilterra, svelando il profondo legame che le atmosfere gotiche intrattengono con le inquietudini di una società in profonda trasformazione, alle prese con la difficile individuazione del sé, meglio del ritorno al sé, movimento fondamentale della coscienza occidentale del secolo XIX (Foucault). I perni di questo percorso sono un confronto con un passato e con una dimensione geografica (l’Europa del Sud) percepiti come perturbanti e inquietanti. Un’immagine dell’alterità intrisa di un certo orientalismo interno (da Nord verso Sud) (M. Scotti, </a:t>
            </a:r>
            <a:r>
              <a:rPr lang="it-IT" i="1" dirty="0" smtClean="0"/>
              <a:t>Gotico Mediterraneo</a:t>
            </a:r>
            <a:r>
              <a:rPr lang="it-IT" dirty="0" smtClean="0"/>
              <a:t>, Reggio Emilia, </a:t>
            </a:r>
            <a:r>
              <a:rPr lang="it-IT" dirty="0" err="1" smtClean="0"/>
              <a:t>Diabasis</a:t>
            </a:r>
            <a:r>
              <a:rPr lang="it-IT" dirty="0" smtClean="0"/>
              <a:t>, 2008). </a:t>
            </a:r>
          </a:p>
        </p:txBody>
      </p:sp>
    </p:spTree>
    <p:extLst>
      <p:ext uri="{BB962C8B-B14F-4D97-AF65-F5344CB8AC3E}">
        <p14:creationId xmlns:p14="http://schemas.microsoft.com/office/powerpoint/2010/main" val="37442559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p:txBody>
          <a:bodyPr/>
          <a:lstStyle/>
          <a:p>
            <a:pPr eaLnBrk="1" hangingPunct="1"/>
            <a:r>
              <a:rPr lang="it-IT" altLang="it-IT" i="1" dirty="0" err="1" smtClean="0"/>
              <a:t>Frankestein</a:t>
            </a:r>
            <a:r>
              <a:rPr lang="it-IT" altLang="it-IT" dirty="0" smtClean="0"/>
              <a:t> di Mary Shelley (Milano, Mondadori, 2006)</a:t>
            </a:r>
            <a:endParaRPr lang="it-IT" altLang="it-IT" i="1" dirty="0" smtClean="0"/>
          </a:p>
        </p:txBody>
      </p:sp>
      <p:sp>
        <p:nvSpPr>
          <p:cNvPr id="3" name="Segnaposto contenuto 2"/>
          <p:cNvSpPr>
            <a:spLocks noGrp="1"/>
          </p:cNvSpPr>
          <p:nvPr>
            <p:ph idx="1"/>
          </p:nvPr>
        </p:nvSpPr>
        <p:spPr/>
        <p:txBody>
          <a:bodyPr rtlCol="0">
            <a:normAutofit/>
          </a:bodyPr>
          <a:lstStyle/>
          <a:p>
            <a:pPr algn="just">
              <a:defRPr/>
            </a:pPr>
            <a:r>
              <a:rPr lang="it-IT" dirty="0" smtClean="0"/>
              <a:t>Influssi: il satanismo di Byron</a:t>
            </a:r>
          </a:p>
          <a:p>
            <a:pPr algn="just">
              <a:defRPr/>
            </a:pPr>
            <a:r>
              <a:rPr lang="it-IT" dirty="0" smtClean="0"/>
              <a:t>Temi: scientismo magico/soprannaturale; innatismo dell’innocenza; corruzione operata dalla società/civiltà (Rousseau).</a:t>
            </a:r>
          </a:p>
          <a:p>
            <a:pPr algn="just">
              <a:defRPr/>
            </a:pPr>
            <a:r>
              <a:rPr lang="it-IT" dirty="0" smtClean="0"/>
              <a:t>Mary Shelley anticipa il contrasto inquietante tra il positivo “progresso” scientifico e la risorgenza di terrori e paure antiche, ben radicate nel folklore (il </a:t>
            </a:r>
            <a:r>
              <a:rPr lang="it-IT" i="1" dirty="0" smtClean="0"/>
              <a:t>revenant</a:t>
            </a:r>
            <a:r>
              <a:rPr lang="it-IT" dirty="0" smtClean="0"/>
              <a:t>), contrasto che informerà il fantastico </a:t>
            </a:r>
            <a:r>
              <a:rPr lang="it-IT" dirty="0" err="1" smtClean="0"/>
              <a:t>otto-novecentesco</a:t>
            </a:r>
            <a:r>
              <a:rPr lang="it-IT" dirty="0" smtClean="0"/>
              <a:t>.</a:t>
            </a:r>
          </a:p>
        </p:txBody>
      </p:sp>
    </p:spTree>
    <p:extLst>
      <p:ext uri="{BB962C8B-B14F-4D97-AF65-F5344CB8AC3E}">
        <p14:creationId xmlns:p14="http://schemas.microsoft.com/office/powerpoint/2010/main" val="21020265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p:txBody>
          <a:bodyPr/>
          <a:lstStyle/>
          <a:p>
            <a:pPr eaLnBrk="1" hangingPunct="1"/>
            <a:r>
              <a:rPr lang="it-IT" altLang="it-IT" sz="3200"/>
              <a:t>Il fantastico: qualche definizione</a:t>
            </a:r>
          </a:p>
        </p:txBody>
      </p:sp>
      <p:sp>
        <p:nvSpPr>
          <p:cNvPr id="7171" name="Segnaposto contenuto 2"/>
          <p:cNvSpPr>
            <a:spLocks noGrp="1"/>
          </p:cNvSpPr>
          <p:nvPr>
            <p:ph idx="1"/>
          </p:nvPr>
        </p:nvSpPr>
        <p:spPr/>
        <p:txBody>
          <a:bodyPr/>
          <a:lstStyle/>
          <a:p>
            <a:pPr eaLnBrk="1" hangingPunct="1"/>
            <a:r>
              <a:rPr lang="it-IT" altLang="it-IT" sz="2400" dirty="0"/>
              <a:t>T. </a:t>
            </a:r>
            <a:r>
              <a:rPr lang="it-IT" altLang="it-IT" sz="2400" dirty="0" err="1"/>
              <a:t>Todorov</a:t>
            </a:r>
            <a:r>
              <a:rPr lang="it-IT" altLang="it-IT" sz="2400" dirty="0"/>
              <a:t>, </a:t>
            </a:r>
            <a:r>
              <a:rPr lang="it-IT" altLang="it-IT" sz="2400" i="1" dirty="0"/>
              <a:t>La letteratura fantastica</a:t>
            </a:r>
            <a:r>
              <a:rPr lang="it-IT" altLang="it-IT" sz="2400" dirty="0"/>
              <a:t>, Milano, Garzanti, 1971: il fantastico si situa tra lo «strano e il meraviglioso»; occupa lo spazio di un’esitazione, di un’ambiguità di fronte all’irruzione dell’insolito nell’ordinarietà del quotidiano. «Il fantastico è l’esitazione provata da un essere il quale conosce solo le leggi naturali, di fronte a un avvenimento apparentemente soprannaturale» (p. 28).</a:t>
            </a:r>
          </a:p>
          <a:p>
            <a:pPr eaLnBrk="1" hangingPunct="1"/>
            <a:r>
              <a:rPr lang="it-IT" altLang="it-IT" sz="2400" dirty="0"/>
              <a:t>Per </a:t>
            </a:r>
            <a:r>
              <a:rPr lang="it-IT" altLang="it-IT" sz="2400" dirty="0" err="1"/>
              <a:t>Todorov</a:t>
            </a:r>
            <a:r>
              <a:rPr lang="it-IT" altLang="it-IT" sz="2400" dirty="0"/>
              <a:t>, dunque, il fantastico non coincide con un genere, bensì si riferisce a una reazione psicologica che coinvolge il lettore e i personaggi. «Il fantastico implica un’integrazione del lettore nel mondo dei personaggi» (p. 34). Il riferimento non è al lettore reale, quanto alla funzione del lettore, ovvero il lettore implicito.</a:t>
            </a:r>
          </a:p>
        </p:txBody>
      </p:sp>
    </p:spTree>
    <p:extLst>
      <p:ext uri="{BB962C8B-B14F-4D97-AF65-F5344CB8AC3E}">
        <p14:creationId xmlns:p14="http://schemas.microsoft.com/office/powerpoint/2010/main" val="11972782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p:txBody>
          <a:bodyPr/>
          <a:lstStyle/>
          <a:p>
            <a:endParaRPr lang="it-IT" altLang="it-IT" smtClean="0"/>
          </a:p>
        </p:txBody>
      </p:sp>
      <p:sp>
        <p:nvSpPr>
          <p:cNvPr id="8195" name="Segnaposto contenuto 2"/>
          <p:cNvSpPr>
            <a:spLocks noGrp="1"/>
          </p:cNvSpPr>
          <p:nvPr>
            <p:ph idx="1"/>
          </p:nvPr>
        </p:nvSpPr>
        <p:spPr/>
        <p:txBody>
          <a:bodyPr/>
          <a:lstStyle/>
          <a:p>
            <a:r>
              <a:rPr lang="it-IT" altLang="it-IT" sz="2400" dirty="0"/>
              <a:t>Tutti i teorici del fantastico insistono comunque sulla sua funzione sovvertitrice rispetto alle leggi naturali.</a:t>
            </a:r>
          </a:p>
          <a:p>
            <a:r>
              <a:rPr lang="it-IT" altLang="it-IT" sz="2400" dirty="0"/>
              <a:t>P.G. </a:t>
            </a:r>
            <a:r>
              <a:rPr lang="it-IT" altLang="it-IT" sz="2400" dirty="0" err="1"/>
              <a:t>Castex</a:t>
            </a:r>
            <a:r>
              <a:rPr lang="it-IT" altLang="it-IT" sz="2400" dirty="0"/>
              <a:t>, </a:t>
            </a:r>
            <a:r>
              <a:rPr lang="it-IT" altLang="it-IT" sz="2400" i="1" dirty="0"/>
              <a:t>Le conte </a:t>
            </a:r>
            <a:r>
              <a:rPr lang="it-IT" altLang="it-IT" sz="2400" i="1" dirty="0" err="1"/>
              <a:t>fantastique</a:t>
            </a:r>
            <a:r>
              <a:rPr lang="it-IT" altLang="it-IT" sz="2400" i="1" dirty="0"/>
              <a:t> en </a:t>
            </a:r>
            <a:r>
              <a:rPr lang="it-IT" altLang="it-IT" sz="2400" i="1" dirty="0" err="1"/>
              <a:t>France</a:t>
            </a:r>
            <a:r>
              <a:rPr lang="it-IT" altLang="it-IT" sz="2400" dirty="0" err="1"/>
              <a:t>,Paris</a:t>
            </a:r>
            <a:r>
              <a:rPr lang="it-IT" altLang="it-IT" sz="2400" dirty="0"/>
              <a:t>, José Corti, 1951: «intrusione brutale del mistero nella sfera della vita reale».</a:t>
            </a:r>
          </a:p>
          <a:p>
            <a:r>
              <a:rPr lang="it-IT" altLang="it-IT" sz="2400" dirty="0"/>
              <a:t>R. </a:t>
            </a:r>
            <a:r>
              <a:rPr lang="it-IT" altLang="it-IT" sz="2400" dirty="0" err="1"/>
              <a:t>Caillois</a:t>
            </a:r>
            <a:r>
              <a:rPr lang="it-IT" altLang="it-IT" sz="2400" dirty="0"/>
              <a:t>, </a:t>
            </a:r>
            <a:r>
              <a:rPr lang="it-IT" altLang="it-IT" sz="2400" i="1" dirty="0" err="1"/>
              <a:t>Au</a:t>
            </a:r>
            <a:r>
              <a:rPr lang="it-IT" altLang="it-IT" sz="2400" i="1" dirty="0"/>
              <a:t> </a:t>
            </a:r>
            <a:r>
              <a:rPr lang="it-IT" altLang="it-IT" sz="2400" i="1" dirty="0" err="1"/>
              <a:t>coeur</a:t>
            </a:r>
            <a:r>
              <a:rPr lang="it-IT" altLang="it-IT" sz="2400" i="1" dirty="0"/>
              <a:t> </a:t>
            </a:r>
            <a:r>
              <a:rPr lang="it-IT" altLang="it-IT" sz="2400" i="1" dirty="0" err="1"/>
              <a:t>du</a:t>
            </a:r>
            <a:r>
              <a:rPr lang="it-IT" altLang="it-IT" sz="2400" i="1" dirty="0"/>
              <a:t> </a:t>
            </a:r>
            <a:r>
              <a:rPr lang="it-IT" altLang="it-IT" sz="2400" i="1" dirty="0" err="1"/>
              <a:t>fantastique</a:t>
            </a:r>
            <a:r>
              <a:rPr lang="it-IT" altLang="it-IT" sz="2400" dirty="0"/>
              <a:t>, Paris, Gallimard,</a:t>
            </a:r>
            <a:r>
              <a:rPr lang="it-IT" altLang="it-IT" sz="2400" i="1" dirty="0"/>
              <a:t> </a:t>
            </a:r>
            <a:r>
              <a:rPr lang="it-IT" altLang="it-IT" sz="2400" dirty="0"/>
              <a:t>1965: «il fantastico è rottura dell’ordine riconosciuto, irruzione dell’</a:t>
            </a:r>
            <a:r>
              <a:rPr lang="it-IT" altLang="it-IT" sz="2400" dirty="0" err="1"/>
              <a:t>inamissibile</a:t>
            </a:r>
            <a:r>
              <a:rPr lang="it-IT" altLang="it-IT" sz="2400" dirty="0"/>
              <a:t> in seno all’inalterabile legalità </a:t>
            </a:r>
            <a:r>
              <a:rPr lang="it-IT" altLang="it-IT" sz="2400" dirty="0" err="1"/>
              <a:t>quitidiana</a:t>
            </a:r>
            <a:r>
              <a:rPr lang="it-IT" altLang="it-IT" sz="2400" dirty="0"/>
              <a:t>».</a:t>
            </a:r>
          </a:p>
          <a:p>
            <a:r>
              <a:rPr lang="it-IT" altLang="it-IT" sz="2400" dirty="0"/>
              <a:t>Freud su Hoffman: </a:t>
            </a:r>
            <a:r>
              <a:rPr lang="it-IT" altLang="it-IT" sz="2400" i="1" dirty="0" err="1"/>
              <a:t>Unheimlich</a:t>
            </a:r>
            <a:r>
              <a:rPr lang="it-IT" altLang="it-IT" sz="2400" dirty="0"/>
              <a:t>, antonimo di </a:t>
            </a:r>
            <a:r>
              <a:rPr lang="it-IT" altLang="it-IT" sz="2400" i="1" dirty="0" err="1"/>
              <a:t>heimlich</a:t>
            </a:r>
            <a:r>
              <a:rPr lang="it-IT" altLang="it-IT" sz="2400" dirty="0"/>
              <a:t> (tranquillità, soprattutto riferito alla dimensione domestica, familiare).</a:t>
            </a:r>
          </a:p>
        </p:txBody>
      </p:sp>
    </p:spTree>
    <p:extLst>
      <p:ext uri="{BB962C8B-B14F-4D97-AF65-F5344CB8AC3E}">
        <p14:creationId xmlns:p14="http://schemas.microsoft.com/office/powerpoint/2010/main" val="38099688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p:txBody>
          <a:bodyPr/>
          <a:lstStyle/>
          <a:p>
            <a:endParaRPr lang="it-IT" altLang="it-IT" smtClean="0"/>
          </a:p>
        </p:txBody>
      </p:sp>
      <p:sp>
        <p:nvSpPr>
          <p:cNvPr id="9219" name="Segnaposto contenuto 2"/>
          <p:cNvSpPr>
            <a:spLocks noGrp="1"/>
          </p:cNvSpPr>
          <p:nvPr>
            <p:ph idx="1"/>
          </p:nvPr>
        </p:nvSpPr>
        <p:spPr/>
        <p:txBody>
          <a:bodyPr/>
          <a:lstStyle/>
          <a:p>
            <a:r>
              <a:rPr lang="it-IT" altLang="it-IT"/>
              <a:t>Lo studio di Todorov ha il merito di definire il fantastico quale zona liminale tra il meraviglioso e lo strano. Nel meraviglioso il soprannaturale ha una configurazione unidimensionale (il passaggio tra la dimensione naturale e quella soprannaturale è spontanea : la fiaba); nello strano, invece, la spiegazione soprannaturale scalza l’esitazione fantastica e si pone quale causa prima e ultima degli eventi. Lo strano coincide, dunque, in molti casi con il racconto horror.</a:t>
            </a:r>
          </a:p>
        </p:txBody>
      </p:sp>
    </p:spTree>
    <p:extLst>
      <p:ext uri="{BB962C8B-B14F-4D97-AF65-F5344CB8AC3E}">
        <p14:creationId xmlns:p14="http://schemas.microsoft.com/office/powerpoint/2010/main" val="33481479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p:txBody>
          <a:bodyPr/>
          <a:lstStyle/>
          <a:p>
            <a:endParaRPr lang="it-IT" altLang="it-IT" smtClean="0"/>
          </a:p>
        </p:txBody>
      </p:sp>
      <p:sp>
        <p:nvSpPr>
          <p:cNvPr id="10243" name="Segnaposto contenuto 2"/>
          <p:cNvSpPr>
            <a:spLocks noGrp="1"/>
          </p:cNvSpPr>
          <p:nvPr>
            <p:ph idx="1"/>
          </p:nvPr>
        </p:nvSpPr>
        <p:spPr/>
        <p:txBody>
          <a:bodyPr/>
          <a:lstStyle/>
          <a:p>
            <a:r>
              <a:rPr lang="it-IT" altLang="it-IT" dirty="0" smtClean="0"/>
              <a:t>A questo proposito uno degli iniziatori dell’horror, H.P. Lovecraft, poneva la paura, quale elemento dirimente del racconto fantastico: la paura generata dalla presenza di mondi e potenze insolite.</a:t>
            </a:r>
          </a:p>
        </p:txBody>
      </p:sp>
    </p:spTree>
    <p:extLst>
      <p:ext uri="{BB962C8B-B14F-4D97-AF65-F5344CB8AC3E}">
        <p14:creationId xmlns:p14="http://schemas.microsoft.com/office/powerpoint/2010/main" val="1610398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p:txBody>
          <a:bodyPr/>
          <a:lstStyle/>
          <a:p>
            <a:endParaRPr lang="it-IT" altLang="it-IT" smtClean="0"/>
          </a:p>
        </p:txBody>
      </p:sp>
      <p:sp>
        <p:nvSpPr>
          <p:cNvPr id="11267" name="Segnaposto contenuto 2"/>
          <p:cNvSpPr>
            <a:spLocks noGrp="1"/>
          </p:cNvSpPr>
          <p:nvPr>
            <p:ph idx="1"/>
          </p:nvPr>
        </p:nvSpPr>
        <p:spPr/>
        <p:txBody>
          <a:bodyPr/>
          <a:lstStyle/>
          <a:p>
            <a:r>
              <a:rPr lang="it-IT" altLang="it-IT" smtClean="0"/>
              <a:t>Benché i teorici della letteratura fantastica abbiano cercato di superare la definizione di Todorov, la sua validità ermeneutica è ancora indiscutibile. Nell’applicazione didattica, la definizione di Todorov aiuta a individuare i tratti propri del fantastico e a distinguere il racconto horror “puro” da quello fantastico.</a:t>
            </a:r>
          </a:p>
          <a:p>
            <a:r>
              <a:rPr lang="it-IT" altLang="it-IT" smtClean="0"/>
              <a:t>Proprie del fantastico sono l’indecisione e l’ambiguità della spiegazione, un’ambiguità che coinvolge lettore  e personaggi.</a:t>
            </a:r>
          </a:p>
        </p:txBody>
      </p:sp>
    </p:spTree>
    <p:extLst>
      <p:ext uri="{BB962C8B-B14F-4D97-AF65-F5344CB8AC3E}">
        <p14:creationId xmlns:p14="http://schemas.microsoft.com/office/powerpoint/2010/main" val="1755641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p:txBody>
          <a:bodyPr/>
          <a:lstStyle/>
          <a:p>
            <a:endParaRPr lang="it-IT" altLang="it-IT" smtClean="0"/>
          </a:p>
        </p:txBody>
      </p:sp>
      <p:sp>
        <p:nvSpPr>
          <p:cNvPr id="12291" name="Segnaposto contenuto 2"/>
          <p:cNvSpPr>
            <a:spLocks noGrp="1"/>
          </p:cNvSpPr>
          <p:nvPr>
            <p:ph idx="1"/>
          </p:nvPr>
        </p:nvSpPr>
        <p:spPr/>
        <p:txBody>
          <a:bodyPr/>
          <a:lstStyle/>
          <a:p>
            <a:r>
              <a:rPr lang="it-IT" altLang="it-IT" dirty="0" smtClean="0"/>
              <a:t>La letteratura fantastica si afferma in particolare nella seconda metà dell’Ottocento, come una reazione al positivismo, meglio come una compensazione: il fantastico compensa  gli eccessi di razionalismo, disloca le categorie di un pensiero troppo definito, colma i </a:t>
            </a:r>
            <a:r>
              <a:rPr lang="it-IT" altLang="it-IT" i="1" dirty="0" smtClean="0"/>
              <a:t>desiderata </a:t>
            </a:r>
            <a:r>
              <a:rPr lang="it-IT" altLang="it-IT" dirty="0" smtClean="0"/>
              <a:t>che la scienza lascia scoperti (R. </a:t>
            </a:r>
            <a:r>
              <a:rPr lang="it-IT" altLang="it-IT" dirty="0" err="1" smtClean="0"/>
              <a:t>Caillois</a:t>
            </a:r>
            <a:r>
              <a:rPr lang="it-IT" altLang="it-IT" dirty="0" smtClean="0"/>
              <a:t>, </a:t>
            </a:r>
            <a:r>
              <a:rPr lang="it-IT" altLang="it-IT" i="1" dirty="0" smtClean="0"/>
              <a:t>Dalla fiaba alla fantascienza</a:t>
            </a:r>
            <a:r>
              <a:rPr lang="it-IT" altLang="it-IT" dirty="0" smtClean="0"/>
              <a:t>, Roma-Napoli, </a:t>
            </a:r>
            <a:r>
              <a:rPr lang="it-IT" altLang="it-IT" dirty="0" err="1" smtClean="0"/>
              <a:t>Theoria</a:t>
            </a:r>
            <a:r>
              <a:rPr lang="it-IT" altLang="it-IT" dirty="0" smtClean="0"/>
              <a:t>, 1985, p. 16).</a:t>
            </a:r>
          </a:p>
        </p:txBody>
      </p:sp>
    </p:spTree>
    <p:extLst>
      <p:ext uri="{BB962C8B-B14F-4D97-AF65-F5344CB8AC3E}">
        <p14:creationId xmlns:p14="http://schemas.microsoft.com/office/powerpoint/2010/main" val="14526525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p:txBody>
          <a:bodyPr/>
          <a:lstStyle/>
          <a:p>
            <a:endParaRPr lang="it-IT" altLang="it-IT" smtClean="0"/>
          </a:p>
        </p:txBody>
      </p:sp>
      <p:sp>
        <p:nvSpPr>
          <p:cNvPr id="13315" name="Segnaposto contenuto 2"/>
          <p:cNvSpPr>
            <a:spLocks noGrp="1"/>
          </p:cNvSpPr>
          <p:nvPr>
            <p:ph idx="1"/>
          </p:nvPr>
        </p:nvSpPr>
        <p:spPr/>
        <p:txBody>
          <a:bodyPr/>
          <a:lstStyle/>
          <a:p>
            <a:r>
              <a:rPr lang="it-IT" altLang="it-IT" dirty="0"/>
              <a:t>In realtà il fantastico sembra rappresentare il doppio del positivismo. Spostando l’analisi della </a:t>
            </a:r>
            <a:r>
              <a:rPr lang="it-IT" altLang="it-IT" dirty="0" smtClean="0"/>
              <a:t>realtà </a:t>
            </a:r>
            <a:r>
              <a:rPr lang="it-IT" altLang="it-IT" dirty="0"/>
              <a:t>dal naturale al soprannaturale e dal futuro al passato, il fantastico recupera un immaginario ancestrale che si incarna, agisce nella dimensione reale, senza tuttavia intaccare il dubbio, l’esitazione.</a:t>
            </a:r>
          </a:p>
          <a:p>
            <a:r>
              <a:rPr lang="it-IT" altLang="it-IT" dirty="0"/>
              <a:t>La spiegazione soprannaturale si pone in continuo confronto dialettico con quella naturale e scientifica. Nella stagione d’oro del racconto fantastico  la scienza concorre a costruire lo statuto di realtà al fenomeno inspiegabile.</a:t>
            </a:r>
          </a:p>
        </p:txBody>
      </p:sp>
    </p:spTree>
    <p:extLst>
      <p:ext uri="{BB962C8B-B14F-4D97-AF65-F5344CB8AC3E}">
        <p14:creationId xmlns:p14="http://schemas.microsoft.com/office/powerpoint/2010/main" val="7869674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p:txBody>
          <a:bodyPr/>
          <a:lstStyle/>
          <a:p>
            <a:r>
              <a:rPr lang="it-IT" altLang="it-IT" sz="3200"/>
              <a:t>Alcuni racconti fantastici (fine XIX-inizi XX secolo)</a:t>
            </a:r>
          </a:p>
        </p:txBody>
      </p:sp>
      <p:sp>
        <p:nvSpPr>
          <p:cNvPr id="14339" name="Segnaposto contenuto 2"/>
          <p:cNvSpPr>
            <a:spLocks noGrp="1"/>
          </p:cNvSpPr>
          <p:nvPr>
            <p:ph idx="1"/>
          </p:nvPr>
        </p:nvSpPr>
        <p:spPr/>
        <p:txBody>
          <a:bodyPr/>
          <a:lstStyle/>
          <a:p>
            <a:r>
              <a:rPr lang="it-IT" altLang="it-IT"/>
              <a:t>P. Merimée, </a:t>
            </a:r>
            <a:r>
              <a:rPr lang="it-IT" altLang="it-IT" i="1"/>
              <a:t>La Venere d’Ille</a:t>
            </a:r>
            <a:r>
              <a:rPr lang="it-IT" altLang="it-IT"/>
              <a:t>: la statua si anima, strangola la vittima. L’esitazione si colloca nel punto di incontro tra la narrazione soggettiva della moglie («le è sembrato») e lo scetticismo del dottore e di altri personaggi.</a:t>
            </a:r>
          </a:p>
          <a:p>
            <a:r>
              <a:rPr lang="it-IT" altLang="it-IT"/>
              <a:t>C. Boito, </a:t>
            </a:r>
            <a:r>
              <a:rPr lang="it-IT" altLang="it-IT" i="1"/>
              <a:t>Macchia grigia </a:t>
            </a:r>
            <a:r>
              <a:rPr lang="it-IT" altLang="it-IT"/>
              <a:t>(da </a:t>
            </a:r>
            <a:r>
              <a:rPr lang="it-IT" altLang="it-IT" i="1"/>
              <a:t>Senso e altre storielle strane</a:t>
            </a:r>
            <a:r>
              <a:rPr lang="it-IT" altLang="it-IT"/>
              <a:t>): il protagonista si rivolge a un medico, un oculista perché risolva il suo problema, una macchia grigia che vela la sua vista. L’antefatto prospetta una spiegazione non scientifica legata a una vendetta che proviene dall’aldilà</a:t>
            </a:r>
          </a:p>
        </p:txBody>
      </p:sp>
    </p:spTree>
    <p:extLst>
      <p:ext uri="{BB962C8B-B14F-4D97-AF65-F5344CB8AC3E}">
        <p14:creationId xmlns:p14="http://schemas.microsoft.com/office/powerpoint/2010/main" val="36987867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p:txBody>
          <a:bodyPr/>
          <a:lstStyle/>
          <a:p>
            <a:endParaRPr lang="it-IT" altLang="it-IT" smtClean="0"/>
          </a:p>
        </p:txBody>
      </p:sp>
      <p:sp>
        <p:nvSpPr>
          <p:cNvPr id="15363" name="Segnaposto contenuto 2"/>
          <p:cNvSpPr>
            <a:spLocks noGrp="1"/>
          </p:cNvSpPr>
          <p:nvPr>
            <p:ph idx="1"/>
          </p:nvPr>
        </p:nvSpPr>
        <p:spPr/>
        <p:txBody>
          <a:bodyPr/>
          <a:lstStyle/>
          <a:p>
            <a:r>
              <a:rPr lang="it-IT" altLang="it-IT" smtClean="0"/>
              <a:t>L. Capuana, </a:t>
            </a:r>
            <a:r>
              <a:rPr lang="it-IT" altLang="it-IT" i="1" smtClean="0"/>
              <a:t>Un vampiro</a:t>
            </a:r>
            <a:r>
              <a:rPr lang="it-IT" altLang="it-IT" smtClean="0"/>
              <a:t>: il confronto dialettico tra razionale e irrazionale è tematizzato, il confronto serrato tra lo scienziato e il protagonista (un poeta) sfocia nell’insinuazione del dubbio nello stesso scienziato, un dubbio che assume i contorni della superstizione, ma che potenzia l’inquietudine sollevata da eventi spiegabili solo come fenomeno di vampirismo.</a:t>
            </a:r>
          </a:p>
        </p:txBody>
      </p:sp>
    </p:spTree>
    <p:extLst>
      <p:ext uri="{BB962C8B-B14F-4D97-AF65-F5344CB8AC3E}">
        <p14:creationId xmlns:p14="http://schemas.microsoft.com/office/powerpoint/2010/main" val="34825747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p:txBody>
          <a:bodyPr/>
          <a:lstStyle/>
          <a:p>
            <a:r>
              <a:rPr lang="it-IT" altLang="it-IT" sz="2800"/>
              <a:t>E. A. Poe (1809-1849)- H.P. Lovecraft (1890-1937)</a:t>
            </a:r>
          </a:p>
        </p:txBody>
      </p:sp>
      <p:sp>
        <p:nvSpPr>
          <p:cNvPr id="16387" name="Segnaposto contenuto 2"/>
          <p:cNvSpPr>
            <a:spLocks noGrp="1"/>
          </p:cNvSpPr>
          <p:nvPr>
            <p:ph idx="1"/>
          </p:nvPr>
        </p:nvSpPr>
        <p:spPr/>
        <p:txBody>
          <a:bodyPr/>
          <a:lstStyle/>
          <a:p>
            <a:r>
              <a:rPr lang="it-IT" altLang="it-IT" smtClean="0"/>
              <a:t>Il superamento del fantastico: Poe sposta l’asse degli agenti malefici dall’esterno all’interno, indagando incubi e ossessioni del soggetto; Lovecraft forza lo spazio dell’esitazione fantastica in direzione di un’incarnazione delle forze malefiche operanti nella realtà.</a:t>
            </a:r>
          </a:p>
          <a:p>
            <a:r>
              <a:rPr lang="it-IT" altLang="it-IT" smtClean="0"/>
              <a:t>Poe presenta, tuttavia, una serie di caratteri propri del fantastico.</a:t>
            </a:r>
          </a:p>
        </p:txBody>
      </p:sp>
    </p:spTree>
    <p:extLst>
      <p:ext uri="{BB962C8B-B14F-4D97-AF65-F5344CB8AC3E}">
        <p14:creationId xmlns:p14="http://schemas.microsoft.com/office/powerpoint/2010/main" val="3475920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p:txBody>
          <a:bodyPr/>
          <a:lstStyle/>
          <a:p>
            <a:r>
              <a:rPr lang="it-IT" altLang="it-IT" sz="3200" dirty="0"/>
              <a:t>G. de </a:t>
            </a:r>
            <a:r>
              <a:rPr lang="it-IT" altLang="it-IT" sz="3200" dirty="0" smtClean="0"/>
              <a:t>Maupassant; B</a:t>
            </a:r>
            <a:r>
              <a:rPr lang="it-IT" altLang="it-IT" sz="3200" dirty="0"/>
              <a:t>. Stoker; A. C. </a:t>
            </a:r>
            <a:r>
              <a:rPr lang="it-IT" altLang="it-IT" sz="3200" dirty="0" err="1"/>
              <a:t>Doyle</a:t>
            </a:r>
            <a:endParaRPr lang="it-IT" altLang="it-IT" sz="3200" dirty="0"/>
          </a:p>
        </p:txBody>
      </p:sp>
      <p:sp>
        <p:nvSpPr>
          <p:cNvPr id="17411" name="Segnaposto contenuto 2"/>
          <p:cNvSpPr>
            <a:spLocks noGrp="1"/>
          </p:cNvSpPr>
          <p:nvPr>
            <p:ph idx="1"/>
          </p:nvPr>
        </p:nvSpPr>
        <p:spPr/>
        <p:txBody>
          <a:bodyPr/>
          <a:lstStyle/>
          <a:p>
            <a:r>
              <a:rPr lang="it-IT" altLang="it-IT" smtClean="0"/>
              <a:t>Scrittori dal profilo diverso, accomunati dalla medesima pulsione a forzare lo spazio naturale attraverso l’azione e l’irruzione di entità malefiche, demoniache irriducibili alle spiegazioni scientifico-razionali.</a:t>
            </a:r>
          </a:p>
          <a:p>
            <a:r>
              <a:rPr lang="it-IT" altLang="it-IT" smtClean="0"/>
              <a:t>L’esitazione fantastica nell’horror si dissolve e la spiegazione soprannaturale si accampa con un’oggettività indiscutibile.</a:t>
            </a:r>
          </a:p>
        </p:txBody>
      </p:sp>
    </p:spTree>
    <p:extLst>
      <p:ext uri="{BB962C8B-B14F-4D97-AF65-F5344CB8AC3E}">
        <p14:creationId xmlns:p14="http://schemas.microsoft.com/office/powerpoint/2010/main" val="8507750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p:txBody>
          <a:bodyPr/>
          <a:lstStyle/>
          <a:p>
            <a:r>
              <a:rPr lang="it-IT" altLang="it-IT" sz="3600"/>
              <a:t>L’horror novecentesco e la sua funzione politica</a:t>
            </a:r>
          </a:p>
        </p:txBody>
      </p:sp>
      <p:sp>
        <p:nvSpPr>
          <p:cNvPr id="18435" name="Segnaposto contenuto 2"/>
          <p:cNvSpPr>
            <a:spLocks noGrp="1"/>
          </p:cNvSpPr>
          <p:nvPr>
            <p:ph idx="1"/>
          </p:nvPr>
        </p:nvSpPr>
        <p:spPr/>
        <p:txBody>
          <a:bodyPr/>
          <a:lstStyle/>
          <a:p>
            <a:r>
              <a:rPr lang="it-IT" altLang="it-IT" smtClean="0"/>
              <a:t>L’horror amplifica la funzione sovvertitrice del fantastico; in particolare nel cinema e nella letteratura anglo-americana, l’horror propone un’immagine rovesciata e deformata della moderna società borghese e piccolo-borghese (J.G. Ballard, </a:t>
            </a:r>
            <a:r>
              <a:rPr lang="it-IT" altLang="it-IT" i="1" smtClean="0"/>
              <a:t>Un gioco da bambini</a:t>
            </a:r>
            <a:r>
              <a:rPr lang="it-IT" altLang="it-IT" smtClean="0"/>
              <a:t>).</a:t>
            </a:r>
            <a:r>
              <a:rPr lang="it-IT" altLang="it-IT" i="1" smtClean="0"/>
              <a:t> </a:t>
            </a:r>
            <a:r>
              <a:rPr lang="it-IT" altLang="it-IT" smtClean="0"/>
              <a:t>L’orrore fa deflagrare tutte le contraddizioni dell’</a:t>
            </a:r>
            <a:r>
              <a:rPr lang="it-IT" altLang="it-IT" i="1" smtClean="0"/>
              <a:t>american way of life </a:t>
            </a:r>
            <a:r>
              <a:rPr lang="it-IT" altLang="it-IT" smtClean="0"/>
              <a:t>(S. King; nel cinema: Romero; Carpenter; Craven).</a:t>
            </a:r>
            <a:endParaRPr lang="it-IT" altLang="it-IT" i="1" smtClean="0"/>
          </a:p>
        </p:txBody>
      </p:sp>
    </p:spTree>
    <p:extLst>
      <p:ext uri="{BB962C8B-B14F-4D97-AF65-F5344CB8AC3E}">
        <p14:creationId xmlns:p14="http://schemas.microsoft.com/office/powerpoint/2010/main" val="25924147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p:txBody>
          <a:bodyPr/>
          <a:lstStyle/>
          <a:p>
            <a:r>
              <a:rPr lang="it-IT" altLang="it-IT" sz="3200"/>
              <a:t>Grammatica del fantastico e dell’horror</a:t>
            </a:r>
          </a:p>
        </p:txBody>
      </p:sp>
      <p:graphicFrame>
        <p:nvGraphicFramePr>
          <p:cNvPr id="5" name="Tabella 4"/>
          <p:cNvGraphicFramePr>
            <a:graphicFrameLocks noGrp="1"/>
          </p:cNvGraphicFramePr>
          <p:nvPr>
            <p:extLst>
              <p:ext uri="{D42A27DB-BD31-4B8C-83A1-F6EECF244321}">
                <p14:modId xmlns:p14="http://schemas.microsoft.com/office/powerpoint/2010/main" val="1873330255"/>
              </p:ext>
            </p:extLst>
          </p:nvPr>
        </p:nvGraphicFramePr>
        <p:xfrm>
          <a:off x="12541250" y="1397001"/>
          <a:ext cx="6096000" cy="371475"/>
        </p:xfrm>
        <a:graphic>
          <a:graphicData uri="http://schemas.openxmlformats.org/drawingml/2006/table">
            <a:tbl>
              <a:tblPr firstRow="1" bandRow="1">
                <a:tableStyleId>{5C22544A-7EE6-4342-B048-85BDC9FD1C3A}</a:tableStyleId>
              </a:tblPr>
              <a:tblGrid>
                <a:gridCol w="3048000"/>
                <a:gridCol w="3048000"/>
              </a:tblGrid>
              <a:tr h="371475">
                <a:tc>
                  <a:txBody>
                    <a:bodyPr/>
                    <a:lstStyle/>
                    <a:p>
                      <a:endParaRPr lang="it-IT" dirty="0"/>
                    </a:p>
                  </a:txBody>
                  <a:tcPr marT="45798" marB="45798"/>
                </a:tc>
                <a:tc>
                  <a:txBody>
                    <a:bodyPr/>
                    <a:lstStyle/>
                    <a:p>
                      <a:endParaRPr lang="it-IT" dirty="0"/>
                    </a:p>
                  </a:txBody>
                  <a:tcPr marT="45798" marB="45798"/>
                </a:tc>
              </a:tr>
            </a:tbl>
          </a:graphicData>
        </a:graphic>
      </p:graphicFrame>
      <p:graphicFrame>
        <p:nvGraphicFramePr>
          <p:cNvPr id="6" name="Segnaposto contenuto 5"/>
          <p:cNvGraphicFramePr>
            <a:graphicFrameLocks noGrp="1"/>
          </p:cNvGraphicFramePr>
          <p:nvPr>
            <p:ph idx="1"/>
          </p:nvPr>
        </p:nvGraphicFramePr>
        <p:xfrm>
          <a:off x="2043113" y="1711326"/>
          <a:ext cx="8229600" cy="3678237"/>
        </p:xfrm>
        <a:graphic>
          <a:graphicData uri="http://schemas.openxmlformats.org/drawingml/2006/table">
            <a:tbl>
              <a:tblPr firstRow="1" bandRow="1">
                <a:tableStyleId>{5C22544A-7EE6-4342-B048-85BDC9FD1C3A}</a:tableStyleId>
              </a:tblPr>
              <a:tblGrid>
                <a:gridCol w="4114800"/>
                <a:gridCol w="4114800"/>
              </a:tblGrid>
              <a:tr h="370872">
                <a:tc>
                  <a:txBody>
                    <a:bodyPr/>
                    <a:lstStyle/>
                    <a:p>
                      <a:r>
                        <a:rPr lang="it-IT" sz="1800" dirty="0" smtClean="0"/>
                        <a:t>Fantastico</a:t>
                      </a:r>
                      <a:endParaRPr lang="it-IT" sz="1800" dirty="0"/>
                    </a:p>
                  </a:txBody>
                  <a:tcPr marT="45724" marB="45724"/>
                </a:tc>
                <a:tc>
                  <a:txBody>
                    <a:bodyPr/>
                    <a:lstStyle/>
                    <a:p>
                      <a:r>
                        <a:rPr lang="it-IT" sz="1800" dirty="0" smtClean="0"/>
                        <a:t>Horror</a:t>
                      </a:r>
                      <a:endParaRPr lang="it-IT" sz="1800" dirty="0"/>
                    </a:p>
                  </a:txBody>
                  <a:tcPr marT="45724" marB="45724"/>
                </a:tc>
              </a:tr>
              <a:tr h="370872">
                <a:tc>
                  <a:txBody>
                    <a:bodyPr/>
                    <a:lstStyle/>
                    <a:p>
                      <a:r>
                        <a:rPr lang="it-IT" sz="1800" dirty="0" smtClean="0"/>
                        <a:t>Suspense</a:t>
                      </a:r>
                      <a:endParaRPr lang="it-IT" sz="1800" dirty="0"/>
                    </a:p>
                  </a:txBody>
                  <a:tcPr marT="45724" marB="45724"/>
                </a:tc>
                <a:tc>
                  <a:txBody>
                    <a:bodyPr/>
                    <a:lstStyle/>
                    <a:p>
                      <a:r>
                        <a:rPr lang="it-IT" sz="1800" dirty="0" smtClean="0"/>
                        <a:t>Suspense</a:t>
                      </a:r>
                      <a:endParaRPr lang="it-IT" sz="1800" dirty="0"/>
                    </a:p>
                  </a:txBody>
                  <a:tcPr marT="45724" marB="45724"/>
                </a:tc>
              </a:tr>
              <a:tr h="640135">
                <a:tc>
                  <a:txBody>
                    <a:bodyPr/>
                    <a:lstStyle/>
                    <a:p>
                      <a:r>
                        <a:rPr lang="it-IT" sz="1800" dirty="0" smtClean="0"/>
                        <a:t>Descrizioni</a:t>
                      </a:r>
                      <a:r>
                        <a:rPr lang="it-IT" sz="1800" baseline="0" dirty="0" smtClean="0"/>
                        <a:t> dettagliate che hanno spesso funzione prolettica</a:t>
                      </a:r>
                      <a:endParaRPr lang="it-IT" sz="1800" dirty="0"/>
                    </a:p>
                  </a:txBody>
                  <a:tcPr marT="45724" marB="45724"/>
                </a:tc>
                <a:tc>
                  <a:txBody>
                    <a:bodyPr/>
                    <a:lstStyle/>
                    <a:p>
                      <a:r>
                        <a:rPr lang="it-IT" sz="1800" dirty="0" smtClean="0"/>
                        <a:t>Descrizioni dettagliate</a:t>
                      </a:r>
                      <a:r>
                        <a:rPr lang="it-IT" sz="1800" baseline="0" dirty="0" smtClean="0"/>
                        <a:t> che hanno spesso una funzione prolettica</a:t>
                      </a:r>
                      <a:endParaRPr lang="it-IT" sz="1800" dirty="0"/>
                    </a:p>
                  </a:txBody>
                  <a:tcPr marT="45724" marB="45724"/>
                </a:tc>
              </a:tr>
              <a:tr h="640135">
                <a:tc>
                  <a:txBody>
                    <a:bodyPr/>
                    <a:lstStyle/>
                    <a:p>
                      <a:r>
                        <a:rPr lang="it-IT" sz="1800" dirty="0" smtClean="0"/>
                        <a:t>Accelerazione narrativa dinanzi all’evento insolito</a:t>
                      </a:r>
                      <a:endParaRPr lang="it-IT" sz="1800" dirty="0"/>
                    </a:p>
                  </a:txBody>
                  <a:tcPr marT="45724" marB="45724"/>
                </a:tc>
                <a:tc>
                  <a:txBody>
                    <a:bodyPr/>
                    <a:lstStyle/>
                    <a:p>
                      <a:r>
                        <a:rPr lang="it-IT" sz="1800" dirty="0" smtClean="0"/>
                        <a:t>Accelerazione narrativa dinanzi all’evento insolito</a:t>
                      </a:r>
                      <a:endParaRPr lang="it-IT" sz="1800" dirty="0"/>
                    </a:p>
                  </a:txBody>
                  <a:tcPr marT="45724" marB="45724"/>
                </a:tc>
              </a:tr>
              <a:tr h="914479">
                <a:tc>
                  <a:txBody>
                    <a:bodyPr/>
                    <a:lstStyle/>
                    <a:p>
                      <a:r>
                        <a:rPr lang="it-IT" sz="1800" dirty="0" smtClean="0"/>
                        <a:t>Esitazione</a:t>
                      </a:r>
                      <a:r>
                        <a:rPr lang="it-IT" sz="1800" baseline="0" dirty="0" smtClean="0"/>
                        <a:t> dinanzi alla spiegazione (ricorso alla moltiplicazione di punti di vista: polifonia)</a:t>
                      </a:r>
                      <a:endParaRPr lang="it-IT" sz="1800" dirty="0"/>
                    </a:p>
                  </a:txBody>
                  <a:tcPr marT="45724" marB="45724"/>
                </a:tc>
                <a:tc>
                  <a:txBody>
                    <a:bodyPr/>
                    <a:lstStyle/>
                    <a:p>
                      <a:r>
                        <a:rPr lang="it-IT" sz="1800" dirty="0" smtClean="0"/>
                        <a:t>Certezza dinanzi alla spiegazione: intervento accertato del</a:t>
                      </a:r>
                      <a:r>
                        <a:rPr lang="it-IT" sz="1800" baseline="0" dirty="0" smtClean="0"/>
                        <a:t> soprannaturale maligno (monodia dei punti di vista)</a:t>
                      </a:r>
                      <a:endParaRPr lang="it-IT" sz="1800" dirty="0"/>
                    </a:p>
                  </a:txBody>
                  <a:tcPr marT="45724" marB="45724"/>
                </a:tc>
              </a:tr>
              <a:tr h="370872">
                <a:tc>
                  <a:txBody>
                    <a:bodyPr/>
                    <a:lstStyle/>
                    <a:p>
                      <a:endParaRPr lang="it-IT" sz="1800"/>
                    </a:p>
                  </a:txBody>
                  <a:tcPr marT="45724" marB="45724"/>
                </a:tc>
                <a:tc>
                  <a:txBody>
                    <a:bodyPr/>
                    <a:lstStyle/>
                    <a:p>
                      <a:endParaRPr lang="it-IT" sz="1800"/>
                    </a:p>
                  </a:txBody>
                  <a:tcPr marT="45724" marB="45724"/>
                </a:tc>
              </a:tr>
              <a:tr h="370872">
                <a:tc>
                  <a:txBody>
                    <a:bodyPr/>
                    <a:lstStyle/>
                    <a:p>
                      <a:endParaRPr lang="it-IT" sz="1800"/>
                    </a:p>
                  </a:txBody>
                  <a:tcPr marT="45724" marB="45724"/>
                </a:tc>
                <a:tc>
                  <a:txBody>
                    <a:bodyPr/>
                    <a:lstStyle/>
                    <a:p>
                      <a:endParaRPr lang="it-IT" sz="1800"/>
                    </a:p>
                  </a:txBody>
                  <a:tcPr marT="45724" marB="45724"/>
                </a:tc>
              </a:tr>
            </a:tbl>
          </a:graphicData>
        </a:graphic>
      </p:graphicFrame>
    </p:spTree>
    <p:extLst>
      <p:ext uri="{BB962C8B-B14F-4D97-AF65-F5344CB8AC3E}">
        <p14:creationId xmlns:p14="http://schemas.microsoft.com/office/powerpoint/2010/main" val="19947933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000" dirty="0" smtClean="0"/>
              <a:t>Alcune proposte operative: una lettura «polifunzionale» di un testo letterario (modulo: Il racconto fantastico)</a:t>
            </a:r>
            <a:endParaRPr lang="it-IT" sz="4000" dirty="0"/>
          </a:p>
        </p:txBody>
      </p:sp>
      <p:sp>
        <p:nvSpPr>
          <p:cNvPr id="3" name="Segnaposto contenuto 2"/>
          <p:cNvSpPr>
            <a:spLocks noGrp="1"/>
          </p:cNvSpPr>
          <p:nvPr>
            <p:ph idx="1"/>
          </p:nvPr>
        </p:nvSpPr>
        <p:spPr>
          <a:xfrm>
            <a:off x="838200" y="1583140"/>
            <a:ext cx="10515600" cy="4940490"/>
          </a:xfrm>
        </p:spPr>
        <p:txBody>
          <a:bodyPr>
            <a:normAutofit fontScale="62500" lnSpcReduction="20000"/>
          </a:bodyPr>
          <a:lstStyle/>
          <a:p>
            <a:pPr marL="0" indent="0" algn="just">
              <a:lnSpc>
                <a:spcPct val="120000"/>
              </a:lnSpc>
              <a:buNone/>
            </a:pPr>
            <a:r>
              <a:rPr lang="it-IT" sz="2600" i="1" dirty="0" smtClean="0">
                <a:latin typeface="Times New Roman" panose="02020603050405020304" pitchFamily="18" charset="0"/>
                <a:cs typeface="Times New Roman" panose="02020603050405020304" pitchFamily="18" charset="0"/>
              </a:rPr>
              <a:t>I topi </a:t>
            </a:r>
            <a:r>
              <a:rPr lang="it-IT" sz="2600" dirty="0" smtClean="0">
                <a:latin typeface="Times New Roman" panose="02020603050405020304" pitchFamily="18" charset="0"/>
                <a:cs typeface="Times New Roman" panose="02020603050405020304" pitchFamily="18" charset="0"/>
              </a:rPr>
              <a:t>(D. Buzzati)</a:t>
            </a:r>
          </a:p>
          <a:p>
            <a:pPr marL="0" indent="0" algn="just">
              <a:lnSpc>
                <a:spcPct val="120000"/>
              </a:lnSpc>
              <a:buNone/>
            </a:pPr>
            <a:r>
              <a:rPr lang="it-IT" sz="2600" dirty="0">
                <a:latin typeface="Times New Roman" panose="02020603050405020304" pitchFamily="18" charset="0"/>
                <a:cs typeface="Times New Roman" panose="02020603050405020304" pitchFamily="18" charset="0"/>
              </a:rPr>
              <a:t>Che ne è degli amici Corio? Che sta accadendo nella loro vecchia villa di campagna, detta la Doganella? Da tempo immemorabile ogni estate mi invitavano per qualche settimana. Quest'anno per la prima volta no. Giovanni mi ha scritto poche righe per scusarsi. Una lettera curiosa, che allude in forma vaga a difficoltà o a dispiaceri familiari; e che non spiega niente. </a:t>
            </a:r>
          </a:p>
          <a:p>
            <a:pPr marL="0" indent="0" algn="just">
              <a:lnSpc>
                <a:spcPct val="120000"/>
              </a:lnSpc>
              <a:buNone/>
            </a:pPr>
            <a:r>
              <a:rPr lang="it-IT" sz="2600" dirty="0">
                <a:latin typeface="Times New Roman" panose="02020603050405020304" pitchFamily="18" charset="0"/>
                <a:cs typeface="Times New Roman" panose="02020603050405020304" pitchFamily="18" charset="0"/>
              </a:rPr>
              <a:t>Quanti giorni lieti ho vissuto in casa loro, nella solitudine dei boschi. Dai vecchi ricordi oggi per la prima volta affiorano dei piccoli fatti che allora mi parvero banali o indifferenti. E all'improvviso si rivelano. </a:t>
            </a:r>
          </a:p>
          <a:p>
            <a:pPr marL="0" indent="0" algn="just">
              <a:lnSpc>
                <a:spcPct val="120000"/>
              </a:lnSpc>
              <a:buNone/>
            </a:pPr>
            <a:r>
              <a:rPr lang="it-IT" sz="2600" dirty="0">
                <a:latin typeface="Times New Roman" panose="02020603050405020304" pitchFamily="18" charset="0"/>
                <a:cs typeface="Times New Roman" panose="02020603050405020304" pitchFamily="18" charset="0"/>
              </a:rPr>
              <a:t>Per esempio, da un'estate lontanissima, parecchio prima della guerra - era la seconda volta che andavo ospite dei Corio - torna a mente la seguente scena: mi ero già ritirato nella camera d'angolo al secondo piano, che dava sul giardino - anche gli anni successivi ho dormito sempre là - e stavo andando a letto. Quando udii un piccolo rumore, un grattamento alla base della porta. Andai ad aprire. Un minuscolo topo sgusciò tra le mie gambe, attraversò la camera e andò a nascondersi sotto il cassettone. Correva in modo goffo, avrei fatto in tempo benissimo a schiacciarlo. Ma era così grazioso e fragile. </a:t>
            </a:r>
          </a:p>
          <a:p>
            <a:pPr marL="0" indent="0" algn="just">
              <a:lnSpc>
                <a:spcPct val="120000"/>
              </a:lnSpc>
              <a:buNone/>
            </a:pPr>
            <a:r>
              <a:rPr lang="it-IT" sz="2600" dirty="0">
                <a:latin typeface="Times New Roman" panose="02020603050405020304" pitchFamily="18" charset="0"/>
                <a:cs typeface="Times New Roman" panose="02020603050405020304" pitchFamily="18" charset="0"/>
              </a:rPr>
              <a:t>Per caso, il mattino dopo, ne parlai a Giovanni. </a:t>
            </a:r>
          </a:p>
          <a:p>
            <a:pPr marL="0" indent="0" algn="just">
              <a:lnSpc>
                <a:spcPct val="120000"/>
              </a:lnSpc>
              <a:buNone/>
            </a:pPr>
            <a:r>
              <a:rPr lang="it-IT" sz="2600" dirty="0">
                <a:latin typeface="Times New Roman" panose="02020603050405020304" pitchFamily="18" charset="0"/>
                <a:cs typeface="Times New Roman" panose="02020603050405020304" pitchFamily="18" charset="0"/>
              </a:rPr>
              <a:t>" Ah, sì " fece lui distratto " ogni tanto qualche topo gira per la casa. "</a:t>
            </a:r>
          </a:p>
          <a:p>
            <a:pPr marL="0" indent="0" algn="just">
              <a:lnSpc>
                <a:spcPct val="120000"/>
              </a:lnSpc>
              <a:buNone/>
            </a:pPr>
            <a:r>
              <a:rPr lang="it-IT" sz="2600" dirty="0">
                <a:latin typeface="Times New Roman" panose="02020603050405020304" pitchFamily="18" charset="0"/>
                <a:cs typeface="Times New Roman" panose="02020603050405020304" pitchFamily="18" charset="0"/>
              </a:rPr>
              <a:t>" Era un sorcio piccolissimo... non ho avuto neanche il coraggio di... "</a:t>
            </a:r>
          </a:p>
          <a:p>
            <a:pPr marL="0" indent="0" algn="just">
              <a:lnSpc>
                <a:spcPct val="120000"/>
              </a:lnSpc>
              <a:buNone/>
            </a:pPr>
            <a:r>
              <a:rPr lang="it-IT" sz="2600" dirty="0">
                <a:latin typeface="Times New Roman" panose="02020603050405020304" pitchFamily="18" charset="0"/>
                <a:cs typeface="Times New Roman" panose="02020603050405020304" pitchFamily="18" charset="0"/>
              </a:rPr>
              <a:t>" Sì, me lo immagino. Ma non ci fare caso... " Cambiò argomento, pareva che il mio discorso gli spiacesse. </a:t>
            </a:r>
          </a:p>
          <a:p>
            <a:pPr marL="0" indent="0">
              <a:buNone/>
            </a:pPr>
            <a:endParaRPr lang="it-IT" sz="1800" i="1" dirty="0"/>
          </a:p>
        </p:txBody>
      </p:sp>
    </p:spTree>
    <p:extLst>
      <p:ext uri="{BB962C8B-B14F-4D97-AF65-F5344CB8AC3E}">
        <p14:creationId xmlns:p14="http://schemas.microsoft.com/office/powerpoint/2010/main" val="6631137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132764" y="748818"/>
            <a:ext cx="10699845" cy="4801314"/>
          </a:xfrm>
          <a:prstGeom prst="rect">
            <a:avLst/>
          </a:prstGeom>
        </p:spPr>
        <p:txBody>
          <a:bodyPr wrap="square">
            <a:spAutoFit/>
          </a:bodyPr>
          <a:lstStyle/>
          <a:p>
            <a:pPr algn="just">
              <a:spcAft>
                <a:spcPts val="0"/>
              </a:spcAft>
            </a:pPr>
            <a:r>
              <a:rPr lang="it-IT" dirty="0">
                <a:latin typeface="Times New Roman" panose="02020603050405020304" pitchFamily="18" charset="0"/>
                <a:ea typeface="Times New Roman" panose="02020603050405020304" pitchFamily="18" charset="0"/>
              </a:rPr>
              <a:t>L'anno dopo. Una sera si giocava a carte, sarà stata mezzanotte e mezzo, dalla stanza vicina - il salotto dove a quell'ora le luci erano spente - giunse un </a:t>
            </a:r>
            <a:r>
              <a:rPr lang="it-IT" dirty="0" err="1">
                <a:latin typeface="Times New Roman" panose="02020603050405020304" pitchFamily="18" charset="0"/>
                <a:ea typeface="Times New Roman" panose="02020603050405020304" pitchFamily="18" charset="0"/>
              </a:rPr>
              <a:t>clac</a:t>
            </a:r>
            <a:r>
              <a:rPr lang="it-IT" dirty="0">
                <a:latin typeface="Times New Roman" panose="02020603050405020304" pitchFamily="18" charset="0"/>
                <a:ea typeface="Times New Roman" panose="02020603050405020304" pitchFamily="18" charset="0"/>
              </a:rPr>
              <a:t>, suono metallico come di una molla. </a:t>
            </a:r>
          </a:p>
          <a:p>
            <a:pPr algn="just">
              <a:spcAft>
                <a:spcPts val="0"/>
              </a:spcAft>
            </a:pPr>
            <a:r>
              <a:rPr lang="it-IT" dirty="0">
                <a:latin typeface="Times New Roman" panose="02020603050405020304" pitchFamily="18" charset="0"/>
                <a:ea typeface="Times New Roman" panose="02020603050405020304" pitchFamily="18" charset="0"/>
              </a:rPr>
              <a:t>"Cos'è?" domando io. </a:t>
            </a:r>
          </a:p>
          <a:p>
            <a:pPr algn="just">
              <a:spcAft>
                <a:spcPts val="0"/>
              </a:spcAft>
            </a:pPr>
            <a:r>
              <a:rPr lang="it-IT" dirty="0">
                <a:latin typeface="Times New Roman" panose="02020603050405020304" pitchFamily="18" charset="0"/>
                <a:ea typeface="Times New Roman" panose="02020603050405020304" pitchFamily="18" charset="0"/>
              </a:rPr>
              <a:t>" Non ho sentito niente " fa Giovanni evasivo. " Tu Elena hai sentito qualche cosa? "</a:t>
            </a:r>
          </a:p>
          <a:p>
            <a:pPr algn="just">
              <a:spcAft>
                <a:spcPts val="0"/>
              </a:spcAft>
            </a:pPr>
            <a:r>
              <a:rPr lang="it-IT" dirty="0">
                <a:latin typeface="Times New Roman" panose="02020603050405020304" pitchFamily="18" charset="0"/>
                <a:ea typeface="Times New Roman" panose="02020603050405020304" pitchFamily="18" charset="0"/>
              </a:rPr>
              <a:t>"Io no" gli risponde la moglie, facendosi un po' rossa. </a:t>
            </a:r>
          </a:p>
          <a:p>
            <a:pPr algn="just">
              <a:spcAft>
                <a:spcPts val="0"/>
              </a:spcAft>
            </a:pPr>
            <a:r>
              <a:rPr lang="it-IT" dirty="0">
                <a:latin typeface="Times New Roman" panose="02020603050405020304" pitchFamily="18" charset="0"/>
                <a:ea typeface="Times New Roman" panose="02020603050405020304" pitchFamily="18" charset="0"/>
              </a:rPr>
              <a:t>" Perché? " Io dico: " Mi sembrava che di là in salotto... un rumore metallico... ". Notai un velo di imbarazzo. " Bene, tocca a me fare le carte? " </a:t>
            </a:r>
          </a:p>
          <a:p>
            <a:pPr algn="just">
              <a:spcAft>
                <a:spcPts val="0"/>
              </a:spcAft>
            </a:pPr>
            <a:r>
              <a:rPr lang="it-IT" dirty="0">
                <a:latin typeface="Times New Roman" panose="02020603050405020304" pitchFamily="18" charset="0"/>
                <a:ea typeface="Times New Roman" panose="02020603050405020304" pitchFamily="18" charset="0"/>
              </a:rPr>
              <a:t>Neanche dieci minuti dopo, un altro </a:t>
            </a:r>
            <a:r>
              <a:rPr lang="it-IT" dirty="0" err="1">
                <a:latin typeface="Times New Roman" panose="02020603050405020304" pitchFamily="18" charset="0"/>
                <a:ea typeface="Times New Roman" panose="02020603050405020304" pitchFamily="18" charset="0"/>
              </a:rPr>
              <a:t>clac</a:t>
            </a:r>
            <a:r>
              <a:rPr lang="it-IT" dirty="0">
                <a:latin typeface="Times New Roman" panose="02020603050405020304" pitchFamily="18" charset="0"/>
                <a:ea typeface="Times New Roman" panose="02020603050405020304" pitchFamily="18" charset="0"/>
              </a:rPr>
              <a:t>, dal corridoio questa volta, e accompagnato da un sottile strido, come di bestia. </a:t>
            </a:r>
          </a:p>
          <a:p>
            <a:pPr algn="just">
              <a:spcAft>
                <a:spcPts val="0"/>
              </a:spcAft>
            </a:pPr>
            <a:r>
              <a:rPr lang="it-IT" dirty="0">
                <a:latin typeface="Times New Roman" panose="02020603050405020304" pitchFamily="18" charset="0"/>
                <a:ea typeface="Times New Roman" panose="02020603050405020304" pitchFamily="18" charset="0"/>
              </a:rPr>
              <a:t>" Dimmi, Giovanni " io chiedo " avete messo delle trappole per topi? "</a:t>
            </a:r>
          </a:p>
          <a:p>
            <a:pPr algn="just">
              <a:spcAft>
                <a:spcPts val="0"/>
              </a:spcAft>
            </a:pPr>
            <a:r>
              <a:rPr lang="it-IT" dirty="0">
                <a:latin typeface="Times New Roman" panose="02020603050405020304" pitchFamily="18" charset="0"/>
                <a:ea typeface="Times New Roman" panose="02020603050405020304" pitchFamily="18" charset="0"/>
              </a:rPr>
              <a:t>" Che io sappia, no. Vero, Elena? Sono state messe delle trappole? "</a:t>
            </a:r>
          </a:p>
          <a:p>
            <a:pPr algn="just">
              <a:spcAft>
                <a:spcPts val="0"/>
              </a:spcAft>
            </a:pPr>
            <a:r>
              <a:rPr lang="it-IT" dirty="0">
                <a:latin typeface="Times New Roman" panose="02020603050405020304" pitchFamily="18" charset="0"/>
                <a:ea typeface="Times New Roman" panose="02020603050405020304" pitchFamily="18" charset="0"/>
              </a:rPr>
              <a:t>Lei: " E che vi salta in mente? Per i pochi topi che ci sono! ". </a:t>
            </a:r>
          </a:p>
          <a:p>
            <a:pPr algn="just">
              <a:spcAft>
                <a:spcPts val="0"/>
              </a:spcAft>
            </a:pPr>
            <a:r>
              <a:rPr lang="it-IT" dirty="0">
                <a:latin typeface="Times New Roman" panose="02020603050405020304" pitchFamily="18" charset="0"/>
                <a:ea typeface="Times New Roman" panose="02020603050405020304" pitchFamily="18" charset="0"/>
              </a:rPr>
              <a:t>Passa un anno. Appena entro nella villa, noto due gatti magnifici, dotati di straordinaria animazione: razza soriana, muscolatura atletica, pelo di seta come hanno i gatti che si nutrono di topi. Dico a Giovanni: " Ah, dunque vi siete decisi finalmente. Chissà che spaventose scorpacciate fanno. Di topi qui non ci sarà penuria”. </a:t>
            </a:r>
          </a:p>
          <a:p>
            <a:pPr algn="just">
              <a:spcAft>
                <a:spcPts val="0"/>
              </a:spcAft>
            </a:pPr>
            <a:r>
              <a:rPr lang="it-IT" dirty="0">
                <a:latin typeface="Times New Roman" panose="02020603050405020304" pitchFamily="18" charset="0"/>
                <a:ea typeface="Times New Roman" panose="02020603050405020304" pitchFamily="18" charset="0"/>
              </a:rPr>
              <a:t>" Anzi " fa lui " solo di quando in quando... Se dovessero vivere solo di topi... "</a:t>
            </a:r>
          </a:p>
          <a:p>
            <a:pPr algn="just">
              <a:spcAft>
                <a:spcPts val="0"/>
              </a:spcAft>
            </a:pPr>
            <a:r>
              <a:rPr lang="it-IT" dirty="0">
                <a:latin typeface="Times New Roman" panose="02020603050405020304" pitchFamily="18" charset="0"/>
                <a:ea typeface="Times New Roman" panose="02020603050405020304" pitchFamily="18" charset="0"/>
              </a:rPr>
              <a:t>" Però li vedo belli grassi, questi mici. "  </a:t>
            </a:r>
            <a:endParaRPr lang="it-IT"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32533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09684" y="340901"/>
            <a:ext cx="11218460" cy="5909310"/>
          </a:xfrm>
          <a:prstGeom prst="rect">
            <a:avLst/>
          </a:prstGeom>
        </p:spPr>
        <p:txBody>
          <a:bodyPr wrap="square">
            <a:spAutoFit/>
          </a:bodyPr>
          <a:lstStyle/>
          <a:p>
            <a:pPr algn="just">
              <a:spcAft>
                <a:spcPts val="0"/>
              </a:spcAft>
            </a:pPr>
            <a:r>
              <a:rPr lang="it-IT" dirty="0">
                <a:latin typeface="Times New Roman" panose="02020603050405020304" pitchFamily="18" charset="0"/>
                <a:ea typeface="Times New Roman" panose="02020603050405020304" pitchFamily="18" charset="0"/>
              </a:rPr>
              <a:t>" Già, stanno bene, la faccia della salute non gli manca. Sai, in cucina trovano ogni ben di Dio. " </a:t>
            </a:r>
          </a:p>
          <a:p>
            <a:pPr algn="just">
              <a:spcAft>
                <a:spcPts val="0"/>
              </a:spcAft>
            </a:pPr>
            <a:r>
              <a:rPr lang="it-IT" dirty="0">
                <a:latin typeface="Times New Roman" panose="02020603050405020304" pitchFamily="18" charset="0"/>
                <a:ea typeface="Times New Roman" panose="02020603050405020304" pitchFamily="18" charset="0"/>
              </a:rPr>
              <a:t>Passa un altro anno e come io arrivo in villa per le mie solite vacanze, ecco che ricompaiono i due gatti. Ma non sembrano più quelli non vigorosi e alacri, bensì cascanti, smorti, magri. Non guizzano più da una stanza all'altra celermente. Al contrario, sempre tra i piedi dei padroni, sonnolenti, privi di qualsiasi iniziativa. Io chiedo: " Sono malati? Come mai così sparuti? Forse non hanno più topi da mangiare? ".</a:t>
            </a:r>
          </a:p>
          <a:p>
            <a:pPr algn="just">
              <a:spcAft>
                <a:spcPts val="0"/>
              </a:spcAft>
            </a:pPr>
            <a:r>
              <a:rPr lang="it-IT" dirty="0">
                <a:latin typeface="Times New Roman" panose="02020603050405020304" pitchFamily="18" charset="0"/>
                <a:ea typeface="Times New Roman" panose="02020603050405020304" pitchFamily="18" charset="0"/>
              </a:rPr>
              <a:t>" L'hai detto " risponde Giovanni Corio vivamente. " Sono i più stupidi gatti che abbia visto. Hanno messo il muso da quando in casa non esistono più topi... Neanche il seme ci è rimasto! " E soddisfatto fa una gran risata. </a:t>
            </a:r>
          </a:p>
          <a:p>
            <a:pPr algn="just">
              <a:spcAft>
                <a:spcPts val="0"/>
              </a:spcAft>
            </a:pPr>
            <a:r>
              <a:rPr lang="it-IT" dirty="0">
                <a:latin typeface="Times New Roman" panose="02020603050405020304" pitchFamily="18" charset="0"/>
                <a:ea typeface="Times New Roman" panose="02020603050405020304" pitchFamily="18" charset="0"/>
              </a:rPr>
              <a:t>Più tardi Giorgio, il figlio più grandicello, mi chiama in disparte con aria di complotto: " Sai il motivo qual è? Hanno paura! ". </a:t>
            </a:r>
          </a:p>
          <a:p>
            <a:pPr algn="just">
              <a:spcAft>
                <a:spcPts val="0"/>
              </a:spcAft>
            </a:pPr>
            <a:r>
              <a:rPr lang="it-IT" dirty="0">
                <a:latin typeface="Times New Roman" panose="02020603050405020304" pitchFamily="18" charset="0"/>
                <a:ea typeface="Times New Roman" panose="02020603050405020304" pitchFamily="18" charset="0"/>
              </a:rPr>
              <a:t>" Chi ha paura? " </a:t>
            </a:r>
          </a:p>
          <a:p>
            <a:pPr algn="just">
              <a:spcAft>
                <a:spcPts val="0"/>
              </a:spcAft>
            </a:pPr>
            <a:r>
              <a:rPr lang="it-IT" dirty="0">
                <a:latin typeface="Times New Roman" panose="02020603050405020304" pitchFamily="18" charset="0"/>
                <a:ea typeface="Times New Roman" panose="02020603050405020304" pitchFamily="18" charset="0"/>
              </a:rPr>
              <a:t>E lui: " I gatti, hanno paura. Papà non vuole mai che se ne parli, è una cosa che gli dà fastidio. Ma è positivo che i gatti hanno paura ". </a:t>
            </a:r>
          </a:p>
          <a:p>
            <a:pPr algn="just">
              <a:spcAft>
                <a:spcPts val="0"/>
              </a:spcAft>
            </a:pPr>
            <a:r>
              <a:rPr lang="it-IT" dirty="0">
                <a:latin typeface="Times New Roman" panose="02020603050405020304" pitchFamily="18" charset="0"/>
                <a:ea typeface="Times New Roman" panose="02020603050405020304" pitchFamily="18" charset="0"/>
              </a:rPr>
              <a:t>" Paura di chi? " </a:t>
            </a:r>
          </a:p>
          <a:p>
            <a:pPr algn="just">
              <a:spcAft>
                <a:spcPts val="0"/>
              </a:spcAft>
            </a:pPr>
            <a:r>
              <a:rPr lang="it-IT" dirty="0">
                <a:latin typeface="Times New Roman" panose="02020603050405020304" pitchFamily="18" charset="0"/>
                <a:ea typeface="Times New Roman" panose="02020603050405020304" pitchFamily="18" charset="0"/>
              </a:rPr>
              <a:t>" Bravo! Dei topi! In un anno, da dieci che erano, quelle bestiacce sono diventate cento... E altro che i </a:t>
            </a:r>
            <a:r>
              <a:rPr lang="it-IT" dirty="0" err="1">
                <a:latin typeface="Times New Roman" panose="02020603050405020304" pitchFamily="18" charset="0"/>
                <a:ea typeface="Times New Roman" panose="02020603050405020304" pitchFamily="18" charset="0"/>
              </a:rPr>
              <a:t>sorcettini</a:t>
            </a:r>
            <a:r>
              <a:rPr lang="it-IT" dirty="0">
                <a:latin typeface="Times New Roman" panose="02020603050405020304" pitchFamily="18" charset="0"/>
                <a:ea typeface="Times New Roman" panose="02020603050405020304" pitchFamily="18" charset="0"/>
              </a:rPr>
              <a:t> d'una volta! Sembrano delle tigri. Più grandi di una talpa, il pelo ispido e di colore nero. Insomma i gatti non osano attaccarli.”</a:t>
            </a:r>
          </a:p>
          <a:p>
            <a:pPr algn="just">
              <a:spcAft>
                <a:spcPts val="0"/>
              </a:spcAft>
            </a:pPr>
            <a:r>
              <a:rPr lang="it-IT" dirty="0">
                <a:latin typeface="Times New Roman" panose="02020603050405020304" pitchFamily="18" charset="0"/>
                <a:ea typeface="Times New Roman" panose="02020603050405020304" pitchFamily="18" charset="0"/>
              </a:rPr>
              <a:t>" E voi non fate niente? " </a:t>
            </a:r>
          </a:p>
          <a:p>
            <a:pPr algn="just">
              <a:spcAft>
                <a:spcPts val="0"/>
              </a:spcAft>
            </a:pPr>
            <a:r>
              <a:rPr lang="it-IT" dirty="0">
                <a:latin typeface="Times New Roman" panose="02020603050405020304" pitchFamily="18" charset="0"/>
                <a:ea typeface="Times New Roman" panose="02020603050405020304" pitchFamily="18" charset="0"/>
              </a:rPr>
              <a:t>" Mah, qualcosa si dovrà pur fare, ma il papà non si decide mai. Non capisco il perché, ma è un argomento che è meglio non toccare, lui diventa subito nervoso... " </a:t>
            </a:r>
          </a:p>
          <a:p>
            <a:pPr algn="just">
              <a:spcAft>
                <a:spcPts val="0"/>
              </a:spcAft>
            </a:pPr>
            <a:r>
              <a:rPr lang="it-IT" dirty="0">
                <a:latin typeface="Times New Roman" panose="02020603050405020304" pitchFamily="18" charset="0"/>
                <a:ea typeface="Times New Roman" panose="02020603050405020304" pitchFamily="18" charset="0"/>
              </a:rPr>
              <a:t>E l'anno dopo, fin dalla prima notte, un grande strepito sopra la mia camera come di gente che corresse. </a:t>
            </a:r>
            <a:r>
              <a:rPr lang="it-IT" dirty="0" err="1">
                <a:latin typeface="Times New Roman" panose="02020603050405020304" pitchFamily="18" charset="0"/>
                <a:ea typeface="Times New Roman" panose="02020603050405020304" pitchFamily="18" charset="0"/>
              </a:rPr>
              <a:t>Patatrùm</a:t>
            </a:r>
            <a:r>
              <a:rPr lang="it-IT" dirty="0">
                <a:latin typeface="Times New Roman" panose="02020603050405020304" pitchFamily="18" charset="0"/>
                <a:ea typeface="Times New Roman" panose="02020603050405020304" pitchFamily="18" charset="0"/>
              </a:rPr>
              <a:t>, </a:t>
            </a:r>
            <a:r>
              <a:rPr lang="it-IT" dirty="0" err="1">
                <a:latin typeface="Times New Roman" panose="02020603050405020304" pitchFamily="18" charset="0"/>
                <a:ea typeface="Times New Roman" panose="02020603050405020304" pitchFamily="18" charset="0"/>
              </a:rPr>
              <a:t>patatrùm</a:t>
            </a:r>
            <a:r>
              <a:rPr lang="it-IT" dirty="0">
                <a:latin typeface="Times New Roman" panose="02020603050405020304" pitchFamily="18" charset="0"/>
                <a:ea typeface="Times New Roman" panose="02020603050405020304" pitchFamily="18" charset="0"/>
              </a:rPr>
              <a:t>. Eppure so benissimo che sopra non ci può essere nessuno. </a:t>
            </a:r>
          </a:p>
          <a:p>
            <a:pPr algn="just">
              <a:spcAft>
                <a:spcPts val="0"/>
              </a:spcAft>
            </a:pPr>
            <a:r>
              <a:rPr lang="it-IT" dirty="0">
                <a:latin typeface="Times New Roman" panose="02020603050405020304" pitchFamily="18" charset="0"/>
                <a:ea typeface="Times New Roman" panose="02020603050405020304" pitchFamily="18" charset="0"/>
              </a:rPr>
              <a:t>"Accidenti che cavalleria" mi dico "devono essere ben grossi questi topi." Un tal rumore che stento a addormentarmi. </a:t>
            </a:r>
            <a:endParaRPr lang="it-IT"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990207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818866" y="686139"/>
            <a:ext cx="10986448" cy="5078313"/>
          </a:xfrm>
          <a:prstGeom prst="rect">
            <a:avLst/>
          </a:prstGeom>
        </p:spPr>
        <p:txBody>
          <a:bodyPr wrap="square">
            <a:spAutoFit/>
          </a:bodyPr>
          <a:lstStyle/>
          <a:p>
            <a:pPr algn="just">
              <a:spcAft>
                <a:spcPts val="0"/>
              </a:spcAft>
            </a:pPr>
            <a:r>
              <a:rPr lang="it-IT" dirty="0">
                <a:latin typeface="Times New Roman" panose="02020603050405020304" pitchFamily="18" charset="0"/>
                <a:ea typeface="Times New Roman" panose="02020603050405020304" pitchFamily="18" charset="0"/>
              </a:rPr>
              <a:t>Il giorno dopo, a tavola, domando: " Ma non prendete nessun provvedimento contro i topi? In soffitta c'era la sarabanda, questa notte ". </a:t>
            </a:r>
          </a:p>
          <a:p>
            <a:pPr algn="just">
              <a:spcAft>
                <a:spcPts val="0"/>
              </a:spcAft>
            </a:pPr>
            <a:r>
              <a:rPr lang="it-IT" dirty="0">
                <a:latin typeface="Times New Roman" panose="02020603050405020304" pitchFamily="18" charset="0"/>
                <a:ea typeface="Times New Roman" panose="02020603050405020304" pitchFamily="18" charset="0"/>
              </a:rPr>
              <a:t>Vedo Giovanni che si scurisce in volto: " I topi? Di che topi parli? In casa grazie a Dio non ce n'è più ".</a:t>
            </a:r>
          </a:p>
          <a:p>
            <a:pPr algn="just">
              <a:spcAft>
                <a:spcPts val="0"/>
              </a:spcAft>
            </a:pPr>
            <a:r>
              <a:rPr lang="it-IT" dirty="0">
                <a:latin typeface="Times New Roman" panose="02020603050405020304" pitchFamily="18" charset="0"/>
                <a:ea typeface="Times New Roman" panose="02020603050405020304" pitchFamily="18" charset="0"/>
              </a:rPr>
              <a:t>" Eppure " dico " vi garantisco che c'era il quarantotto, e non esagero. In certi momenti ho visto il soffitto che tremava. " </a:t>
            </a:r>
          </a:p>
          <a:p>
            <a:pPr algn="just">
              <a:spcAft>
                <a:spcPts val="0"/>
              </a:spcAft>
            </a:pPr>
            <a:r>
              <a:rPr lang="it-IT" dirty="0">
                <a:latin typeface="Times New Roman" panose="02020603050405020304" pitchFamily="18" charset="0"/>
                <a:ea typeface="Times New Roman" panose="02020603050405020304" pitchFamily="18" charset="0"/>
              </a:rPr>
              <a:t>Giovanni s'è fatto pensieroso: " Sai che cosa può essere? Non te n'ho mai parlato perché c'è chi si impressiona, ma in questa casa ci sono degli spiriti. Anch'io li sento spesso... E certe notti hanno il demonio in corpo! ". </a:t>
            </a:r>
          </a:p>
          <a:p>
            <a:pPr algn="just">
              <a:spcAft>
                <a:spcPts val="0"/>
              </a:spcAft>
            </a:pPr>
            <a:r>
              <a:rPr lang="it-IT" dirty="0">
                <a:latin typeface="Times New Roman" panose="02020603050405020304" pitchFamily="18" charset="0"/>
                <a:ea typeface="Times New Roman" panose="02020603050405020304" pitchFamily="18" charset="0"/>
              </a:rPr>
              <a:t>Io rido: " Non mi prenderai mica per un ragazzetto, spero! Altro che spiriti. Quelli erano topi, garantito, topacci, ratti, pantegane!... E a proposito, dove sono andati a finire i due famosi gatti? ".</a:t>
            </a:r>
          </a:p>
          <a:p>
            <a:pPr algn="just">
              <a:spcAft>
                <a:spcPts val="0"/>
              </a:spcAft>
            </a:pPr>
            <a:r>
              <a:rPr lang="it-IT" dirty="0">
                <a:latin typeface="Times New Roman" panose="02020603050405020304" pitchFamily="18" charset="0"/>
                <a:ea typeface="Times New Roman" panose="02020603050405020304" pitchFamily="18" charset="0"/>
              </a:rPr>
              <a:t>" Li abbiamo dati via, se vuoi sapere... Ma coi topi hai la fissazione! Possibile che tu non parli d'altro!... Dopo tutto, questa è una casa di campagna, non puoi mica pretendere che... "</a:t>
            </a:r>
          </a:p>
          <a:p>
            <a:pPr algn="just">
              <a:spcAft>
                <a:spcPts val="0"/>
              </a:spcAft>
            </a:pPr>
            <a:r>
              <a:rPr lang="it-IT" dirty="0">
                <a:latin typeface="Times New Roman" panose="02020603050405020304" pitchFamily="18" charset="0"/>
                <a:ea typeface="Times New Roman" panose="02020603050405020304" pitchFamily="18" charset="0"/>
              </a:rPr>
              <a:t>Io lo guardo sbalordito: ma perché si arrabbia tanto? Lui, di solito così gentile e mite. </a:t>
            </a:r>
          </a:p>
          <a:p>
            <a:pPr algn="just">
              <a:spcAft>
                <a:spcPts val="0"/>
              </a:spcAft>
            </a:pPr>
            <a:r>
              <a:rPr lang="it-IT" dirty="0">
                <a:latin typeface="Times New Roman" panose="02020603050405020304" pitchFamily="18" charset="0"/>
                <a:ea typeface="Times New Roman" panose="02020603050405020304" pitchFamily="18" charset="0"/>
              </a:rPr>
              <a:t>Più tardi è ancora Giorgio, il primogenito, a farmi il quadro della situazione. " Non credere a papà " mi dice. " Quelli che hai sentito erano proprio topi, alle volte anche noi non riusciamo a prender sonno. Tu li vedessi, sono dei mostri, sono; neri come il carbone, con delle setole che </a:t>
            </a:r>
            <a:r>
              <a:rPr lang="it-IT" dirty="0" err="1">
                <a:latin typeface="Times New Roman" panose="02020603050405020304" pitchFamily="18" charset="0"/>
                <a:ea typeface="Times New Roman" panose="02020603050405020304" pitchFamily="18" charset="0"/>
              </a:rPr>
              <a:t>sembran</a:t>
            </a:r>
            <a:r>
              <a:rPr lang="it-IT" dirty="0">
                <a:latin typeface="Times New Roman" panose="02020603050405020304" pitchFamily="18" charset="0"/>
                <a:ea typeface="Times New Roman" panose="02020603050405020304" pitchFamily="18" charset="0"/>
              </a:rPr>
              <a:t> degli stecchi... E i due gatti, se vuoi sapere, sono stati loro a farli fuori... è successo di notte. Si dormiva già da un paio d'ore e dei terribili miagolii ci hanno svegliato. In salotto c'era il putiferio. Allora siamo saltati giù dal letto, ma dei gatti non si è trovata traccia... Solo dei ciuffi di pelo... delle macchie di sangue qua e là. "</a:t>
            </a:r>
            <a:endParaRPr lang="it-IT"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871369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36980" y="1158251"/>
            <a:ext cx="11095630" cy="4247317"/>
          </a:xfrm>
          <a:prstGeom prst="rect">
            <a:avLst/>
          </a:prstGeom>
        </p:spPr>
        <p:txBody>
          <a:bodyPr wrap="square">
            <a:spAutoFit/>
          </a:bodyPr>
          <a:lstStyle/>
          <a:p>
            <a:pPr algn="just">
              <a:spcAft>
                <a:spcPts val="0"/>
              </a:spcAft>
            </a:pPr>
            <a:r>
              <a:rPr lang="it-IT" dirty="0">
                <a:latin typeface="Times New Roman" panose="02020603050405020304" pitchFamily="18" charset="0"/>
                <a:ea typeface="Times New Roman" panose="02020603050405020304" pitchFamily="18" charset="0"/>
              </a:rPr>
              <a:t>" Ma non provvedete? Trappole? Veleni? Non capisco come tuo papà non si preoccupi... "</a:t>
            </a:r>
            <a:br>
              <a:rPr lang="it-IT" dirty="0">
                <a:latin typeface="Times New Roman" panose="02020603050405020304" pitchFamily="18" charset="0"/>
                <a:ea typeface="Times New Roman" panose="02020603050405020304" pitchFamily="18" charset="0"/>
              </a:rPr>
            </a:br>
            <a:r>
              <a:rPr lang="it-IT" dirty="0">
                <a:latin typeface="Times New Roman" panose="02020603050405020304" pitchFamily="18" charset="0"/>
                <a:ea typeface="Times New Roman" panose="02020603050405020304" pitchFamily="18" charset="0"/>
              </a:rPr>
              <a:t>" Come no? Il suo assillo, è diventato. Ma anche lui adesso ha paura, dice che è meglio non provocarli, che sarebbe peggio. Dice che, tanto, non servirebbe a niente, che ormai sono diventati troppi... Dice che l'unica sarebbe dar fuoco alla casa... E poi, poi sai cosa dice? è ridicolo a pensarci. Dice che non conviene mettersi decisamente contro."</a:t>
            </a:r>
          </a:p>
          <a:p>
            <a:pPr algn="just">
              <a:spcAft>
                <a:spcPts val="0"/>
              </a:spcAft>
            </a:pPr>
            <a:r>
              <a:rPr lang="it-IT" dirty="0">
                <a:latin typeface="Times New Roman" panose="02020603050405020304" pitchFamily="18" charset="0"/>
                <a:ea typeface="Times New Roman" panose="02020603050405020304" pitchFamily="18" charset="0"/>
              </a:rPr>
              <a:t>" Contro chi? "</a:t>
            </a:r>
          </a:p>
          <a:p>
            <a:pPr algn="just">
              <a:spcAft>
                <a:spcPts val="0"/>
              </a:spcAft>
            </a:pPr>
            <a:r>
              <a:rPr lang="it-IT" dirty="0">
                <a:latin typeface="Times New Roman" panose="02020603050405020304" pitchFamily="18" charset="0"/>
                <a:ea typeface="Times New Roman" panose="02020603050405020304" pitchFamily="18" charset="0"/>
              </a:rPr>
              <a:t>" Contro di loro, i topi. Dice che un giorno, quando saranno ancora di più, potrebbero anche vendicarsi... Alle volte mi domando se papà non stia diventando un poco matto. Lo sai che una sera l'ho sorpreso mentre buttava una salsiccia giù in cantina? Il bocconcino per i cari animaletti! Li odia ma li teme. E li vuol tenere buoni. " </a:t>
            </a:r>
          </a:p>
          <a:p>
            <a:pPr algn="just">
              <a:spcAft>
                <a:spcPts val="0"/>
              </a:spcAft>
            </a:pPr>
            <a:r>
              <a:rPr lang="it-IT" dirty="0">
                <a:latin typeface="Times New Roman" panose="02020603050405020304" pitchFamily="18" charset="0"/>
                <a:ea typeface="Times New Roman" panose="02020603050405020304" pitchFamily="18" charset="0"/>
              </a:rPr>
              <a:t>Così per anni. Finché l'estate scorsa aspettai invano che sopra la mia camera si scatenasse il solito tumulto. Silenzio, finalmente. Una gran pace. Solo la voce dei grilli dal giardino, </a:t>
            </a:r>
          </a:p>
          <a:p>
            <a:pPr algn="just">
              <a:spcAft>
                <a:spcPts val="0"/>
              </a:spcAft>
            </a:pPr>
            <a:r>
              <a:rPr lang="it-IT" dirty="0">
                <a:latin typeface="Times New Roman" panose="02020603050405020304" pitchFamily="18" charset="0"/>
                <a:ea typeface="Times New Roman" panose="02020603050405020304" pitchFamily="18" charset="0"/>
              </a:rPr>
              <a:t>Al mattino, sulle scale incontro Giorgio: " Complimenti " gli dico " ma mi sai dire come siete riusciti a far piazza pulita? Questa notte non c'era un topolino in tutta la soffitta ".</a:t>
            </a:r>
          </a:p>
          <a:p>
            <a:pPr algn="just">
              <a:spcAft>
                <a:spcPts val="0"/>
              </a:spcAft>
            </a:pPr>
            <a:r>
              <a:rPr lang="it-IT" dirty="0">
                <a:latin typeface="Times New Roman" panose="02020603050405020304" pitchFamily="18" charset="0"/>
                <a:ea typeface="Times New Roman" panose="02020603050405020304" pitchFamily="18" charset="0"/>
              </a:rPr>
              <a:t>Giorgio mi guarda con un sorriso incerto. Poi: " Vieni </a:t>
            </a:r>
            <a:r>
              <a:rPr lang="it-IT" dirty="0" err="1">
                <a:latin typeface="Times New Roman" panose="02020603050405020304" pitchFamily="18" charset="0"/>
                <a:ea typeface="Times New Roman" panose="02020603050405020304" pitchFamily="18" charset="0"/>
              </a:rPr>
              <a:t>vieni</a:t>
            </a:r>
            <a:r>
              <a:rPr lang="it-IT" dirty="0">
                <a:latin typeface="Times New Roman" panose="02020603050405020304" pitchFamily="18" charset="0"/>
                <a:ea typeface="Times New Roman" panose="02020603050405020304" pitchFamily="18" charset="0"/>
              </a:rPr>
              <a:t> " risponde " vieni un po' a vedere". </a:t>
            </a:r>
          </a:p>
          <a:p>
            <a:pPr algn="just">
              <a:spcAft>
                <a:spcPts val="0"/>
              </a:spcAft>
            </a:pPr>
            <a:r>
              <a:rPr lang="it-IT" dirty="0">
                <a:latin typeface="Times New Roman" panose="02020603050405020304" pitchFamily="18" charset="0"/>
                <a:ea typeface="Times New Roman" panose="02020603050405020304" pitchFamily="18" charset="0"/>
              </a:rPr>
              <a:t>Mi conduce in cantina, là dove c'è una botola chiusa da un portello: " Sono laggiù adesso " mi sussurra. " Da qualche mese si sono tutti riuniti qui sotto, nella fogna. Per la casa non ne girano che pochi. Sono qui sotto... ascolta... " </a:t>
            </a:r>
            <a:endParaRPr lang="it-IT"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628885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7421" y="350505"/>
            <a:ext cx="11723427" cy="5632311"/>
          </a:xfrm>
          <a:prstGeom prst="rect">
            <a:avLst/>
          </a:prstGeom>
        </p:spPr>
        <p:txBody>
          <a:bodyPr wrap="square">
            <a:spAutoFit/>
          </a:bodyPr>
          <a:lstStyle/>
          <a:p>
            <a:pPr algn="just">
              <a:spcAft>
                <a:spcPts val="0"/>
              </a:spcAft>
            </a:pPr>
            <a:r>
              <a:rPr lang="it-IT" dirty="0">
                <a:latin typeface="Times New Roman" panose="02020603050405020304" pitchFamily="18" charset="0"/>
                <a:ea typeface="Times New Roman" panose="02020603050405020304" pitchFamily="18" charset="0"/>
              </a:rPr>
              <a:t>Tacque. E attraverso il pavimento giunse un suono difficilmente descrivibile: un brusìo, un cupo fremito, un rombo sordo come di materia inquieta e viva che fermenti; e frammezzo pure delle voci, piccole grida acute, fischi, sussurri.</a:t>
            </a:r>
          </a:p>
          <a:p>
            <a:pPr algn="just">
              <a:spcAft>
                <a:spcPts val="0"/>
              </a:spcAft>
            </a:pPr>
            <a:r>
              <a:rPr lang="it-IT" dirty="0">
                <a:latin typeface="Times New Roman" panose="02020603050405020304" pitchFamily="18" charset="0"/>
                <a:ea typeface="Times New Roman" panose="02020603050405020304" pitchFamily="18" charset="0"/>
              </a:rPr>
              <a:t>" Ma quanti sono? " chiesi con un brivido.</a:t>
            </a:r>
          </a:p>
          <a:p>
            <a:pPr algn="just">
              <a:spcAft>
                <a:spcPts val="0"/>
              </a:spcAft>
            </a:pPr>
            <a:r>
              <a:rPr lang="it-IT" dirty="0">
                <a:latin typeface="Times New Roman" panose="02020603050405020304" pitchFamily="18" charset="0"/>
                <a:ea typeface="Times New Roman" panose="02020603050405020304" pitchFamily="18" charset="0"/>
              </a:rPr>
              <a:t>" Chissà. Milioni forse... Adesso guarda, ma fa presto. " Accese un fiammifero e, sollevato il coperchio della botola, lo lasciò cadere giù nel buco. Per un attimo io vidi: in una specie di caverna, un frenetico brulichio di forme nere, accavallantisi in smaniosi vortici. E c'era in quel laido tumulto una potenza, una vitalità infernale, che nessuno avrebbe più fermato. I topi! Vidi anche un luccicare di pupille, migliaia e migliaia, rivolte in su, che mi fissavano cattive. Ma Giorgio chiuse il coperchio con un tonfo. </a:t>
            </a:r>
          </a:p>
          <a:p>
            <a:pPr algn="just">
              <a:spcAft>
                <a:spcPts val="0"/>
              </a:spcAft>
            </a:pPr>
            <a:r>
              <a:rPr lang="it-IT" dirty="0">
                <a:latin typeface="Times New Roman" panose="02020603050405020304" pitchFamily="18" charset="0"/>
                <a:ea typeface="Times New Roman" panose="02020603050405020304" pitchFamily="18" charset="0"/>
              </a:rPr>
              <a:t>E adesso? Perché Giovanni ha scritto di non potere più invitarmi? Cosa è successo? Avrei la tentazione di fargli una visita, pochi minuti basterebbero, tanto per sapere. Ma confesso che non ne ho il coraggio. Da varie fonti mi sono giunte strane voci. Talmente strane che la gente le ripete come favole, e ne ride. Ma io non rido. </a:t>
            </a:r>
          </a:p>
          <a:p>
            <a:pPr algn="just">
              <a:spcAft>
                <a:spcPts val="0"/>
              </a:spcAft>
            </a:pPr>
            <a:r>
              <a:rPr lang="it-IT" dirty="0">
                <a:latin typeface="Times New Roman" panose="02020603050405020304" pitchFamily="18" charset="0"/>
                <a:ea typeface="Times New Roman" panose="02020603050405020304" pitchFamily="18" charset="0"/>
              </a:rPr>
              <a:t>Dicono che nessuno esca più dalla villa e che i viveri glieli porti un uomo del paese, lasciando il pacco al limite del bosco. Dicono che nella villa nessuno possa entrare; che enormi topi l'abbiano occupata e che i Corio ne siano gli schiavi. </a:t>
            </a:r>
          </a:p>
          <a:p>
            <a:pPr algn="just">
              <a:spcAft>
                <a:spcPts val="0"/>
              </a:spcAft>
            </a:pPr>
            <a:r>
              <a:rPr lang="it-IT" dirty="0">
                <a:latin typeface="Times New Roman" panose="02020603050405020304" pitchFamily="18" charset="0"/>
                <a:ea typeface="Times New Roman" panose="02020603050405020304" pitchFamily="18" charset="0"/>
              </a:rPr>
              <a:t>Un contadino che si è avvicinato - ma non molto perché sulla soglia della villa stava una dozzina di bestiacce in atteggiamento minaccioso - dice di aver intravisto la signora Elena Corio, la moglie del mio amico, quella dolce e amabile creatura. Era in cucina, accanto al fuoco, vestita come una pezzente; e rimestava in un immenso calderone, mentre intorno grappoli fetidi di topi la incitavano, avidi di cibo. Sembrava stanchissima ed afflitta. Come scorse l'uomo che guardava, gli fece con le mani un gesto sconsolato, quasi volesse dire: "Non datevi pensiero, è troppo tardi. Per noi non ci sono più speranze "</a:t>
            </a:r>
          </a:p>
          <a:p>
            <a:pPr algn="just">
              <a:spcAft>
                <a:spcPts val="0"/>
              </a:spcAft>
            </a:pPr>
            <a:r>
              <a:rPr lang="it-IT" dirty="0">
                <a:latin typeface="Times New Roman" panose="02020603050405020304" pitchFamily="18" charset="0"/>
                <a:ea typeface="Times New Roman" panose="02020603050405020304" pitchFamily="18" charset="0"/>
              </a:rPr>
              <a:t>(</a:t>
            </a:r>
            <a:r>
              <a:rPr lang="it-IT" dirty="0" smtClean="0">
                <a:latin typeface="Times New Roman" panose="02020603050405020304" pitchFamily="18" charset="0"/>
                <a:ea typeface="Times New Roman" panose="02020603050405020304" pitchFamily="18" charset="0"/>
              </a:rPr>
              <a:t>Dino </a:t>
            </a:r>
            <a:r>
              <a:rPr lang="it-IT" dirty="0">
                <a:latin typeface="Times New Roman" panose="02020603050405020304" pitchFamily="18" charset="0"/>
                <a:ea typeface="Times New Roman" panose="02020603050405020304" pitchFamily="18" charset="0"/>
              </a:rPr>
              <a:t>Buzzati, </a:t>
            </a:r>
            <a:r>
              <a:rPr lang="it-IT" i="1" dirty="0">
                <a:latin typeface="Times New Roman" panose="02020603050405020304" pitchFamily="18" charset="0"/>
                <a:ea typeface="Times New Roman" panose="02020603050405020304" pitchFamily="18" charset="0"/>
              </a:rPr>
              <a:t>I topi</a:t>
            </a:r>
            <a:r>
              <a:rPr lang="it-IT" dirty="0">
                <a:latin typeface="Times New Roman" panose="02020603050405020304" pitchFamily="18" charset="0"/>
                <a:ea typeface="Times New Roman" panose="02020603050405020304" pitchFamily="18" charset="0"/>
              </a:rPr>
              <a:t>, </a:t>
            </a:r>
            <a:r>
              <a:rPr lang="it-IT" i="1" dirty="0">
                <a:latin typeface="Times New Roman" panose="02020603050405020304" pitchFamily="18" charset="0"/>
                <a:ea typeface="Times New Roman" panose="02020603050405020304" pitchFamily="18" charset="0"/>
              </a:rPr>
              <a:t>La Boutique del </a:t>
            </a:r>
            <a:r>
              <a:rPr lang="it-IT" i="1" dirty="0" smtClean="0">
                <a:latin typeface="Times New Roman" panose="02020603050405020304" pitchFamily="18" charset="0"/>
                <a:ea typeface="Times New Roman" panose="02020603050405020304" pitchFamily="18" charset="0"/>
              </a:rPr>
              <a:t>mistero</a:t>
            </a:r>
            <a:r>
              <a:rPr lang="it-IT" dirty="0" smtClean="0">
                <a:latin typeface="Times New Roman" panose="02020603050405020304" pitchFamily="18" charset="0"/>
                <a:ea typeface="Times New Roman" panose="02020603050405020304" pitchFamily="18" charset="0"/>
              </a:rPr>
              <a:t>, Milano, Mondadori, «Oscar»)</a:t>
            </a:r>
            <a:endParaRPr lang="it-IT"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007624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600" dirty="0" smtClean="0"/>
              <a:t>Analisi del racconto di Dino Buzzati, </a:t>
            </a:r>
            <a:r>
              <a:rPr lang="it-IT" sz="3600" i="1" dirty="0" smtClean="0"/>
              <a:t>I topi</a:t>
            </a:r>
            <a:r>
              <a:rPr lang="it-IT" sz="3600" dirty="0" smtClean="0"/>
              <a:t>, da </a:t>
            </a:r>
            <a:r>
              <a:rPr lang="it-IT" sz="3600" i="1" dirty="0" smtClean="0"/>
              <a:t>La boutique del mistero</a:t>
            </a:r>
            <a:endParaRPr lang="it-IT" sz="3600" dirty="0"/>
          </a:p>
        </p:txBody>
      </p:sp>
      <p:sp>
        <p:nvSpPr>
          <p:cNvPr id="3" name="Segnaposto contenuto 2"/>
          <p:cNvSpPr>
            <a:spLocks noGrp="1"/>
          </p:cNvSpPr>
          <p:nvPr>
            <p:ph idx="1"/>
          </p:nvPr>
        </p:nvSpPr>
        <p:spPr/>
        <p:txBody>
          <a:bodyPr>
            <a:normAutofit lnSpcReduction="10000"/>
          </a:bodyPr>
          <a:lstStyle/>
          <a:p>
            <a:pPr marL="0" indent="0">
              <a:buNone/>
            </a:pPr>
            <a:r>
              <a:rPr lang="it-IT" dirty="0" smtClean="0"/>
              <a:t>Analisi stilistica e linguistica:</a:t>
            </a:r>
          </a:p>
          <a:p>
            <a:pPr>
              <a:buFontTx/>
              <a:buChar char="-"/>
            </a:pPr>
            <a:r>
              <a:rPr lang="it-IT" dirty="0" smtClean="0"/>
              <a:t>Distinzione tra dialoghi e sezioni narrative: differenze di registro</a:t>
            </a:r>
          </a:p>
          <a:p>
            <a:pPr>
              <a:buFontTx/>
              <a:buChar char="-"/>
            </a:pPr>
            <a:r>
              <a:rPr lang="it-IT" dirty="0" smtClean="0"/>
              <a:t>Uso di onomatopee e frasi idiomatiche che imprimono al racconto un andamento vivo, in crescendo</a:t>
            </a:r>
          </a:p>
          <a:p>
            <a:pPr>
              <a:buFontTx/>
              <a:buChar char="-"/>
            </a:pPr>
            <a:r>
              <a:rPr lang="it-IT" dirty="0" smtClean="0"/>
              <a:t>Uso di similitudini e metafore che acuiscono il lato oscuro, ambivalente, a tratti demoniaco degli animali</a:t>
            </a:r>
          </a:p>
          <a:p>
            <a:pPr marL="0" indent="0">
              <a:buNone/>
            </a:pPr>
            <a:endParaRPr lang="it-IT" dirty="0"/>
          </a:p>
          <a:p>
            <a:pPr marL="0" indent="0">
              <a:buNone/>
            </a:pPr>
            <a:r>
              <a:rPr lang="it-IT" dirty="0" smtClean="0"/>
              <a:t>Ad ogni livello di analisi, bisognerebbe affiancare momenti di esercitazioni di riscrittura, lavorando sulle sostituzioni sinonimiche o di registro.</a:t>
            </a:r>
            <a:endParaRPr lang="it-IT" dirty="0"/>
          </a:p>
        </p:txBody>
      </p:sp>
    </p:spTree>
    <p:extLst>
      <p:ext uri="{BB962C8B-B14F-4D97-AF65-F5344CB8AC3E}">
        <p14:creationId xmlns:p14="http://schemas.microsoft.com/office/powerpoint/2010/main" val="39165294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Lavoro sul lessico</a:t>
            </a:r>
            <a:endParaRPr lang="it-IT" dirty="0"/>
          </a:p>
        </p:txBody>
      </p:sp>
      <p:sp>
        <p:nvSpPr>
          <p:cNvPr id="3" name="Segnaposto contenuto 2"/>
          <p:cNvSpPr>
            <a:spLocks noGrp="1"/>
          </p:cNvSpPr>
          <p:nvPr>
            <p:ph idx="1"/>
          </p:nvPr>
        </p:nvSpPr>
        <p:spPr/>
        <p:txBody>
          <a:bodyPr/>
          <a:lstStyle/>
          <a:p>
            <a:pPr marL="0" indent="0">
              <a:buNone/>
            </a:pPr>
            <a:r>
              <a:rPr lang="it-IT" dirty="0" smtClean="0"/>
              <a:t>Sinonimie e antonimie</a:t>
            </a:r>
          </a:p>
          <a:p>
            <a:r>
              <a:rPr lang="it-IT" dirty="0" smtClean="0"/>
              <a:t>Attività: esercitazioni sulla descrizione. Esempio: produrre descrizioni oggettive e soggettive di alcuni animali. Ritorno al testo: analisi delle tipologie descrittive di Buzzati</a:t>
            </a:r>
            <a:endParaRPr lang="it-IT" dirty="0"/>
          </a:p>
          <a:p>
            <a:endParaRPr lang="it-IT" sz="1200" dirty="0" smtClean="0"/>
          </a:p>
        </p:txBody>
      </p:sp>
    </p:spTree>
    <p:extLst>
      <p:ext uri="{BB962C8B-B14F-4D97-AF65-F5344CB8AC3E}">
        <p14:creationId xmlns:p14="http://schemas.microsoft.com/office/powerpoint/2010/main" val="42730608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586854" y="799364"/>
            <a:ext cx="10426889" cy="5940088"/>
          </a:xfrm>
          <a:prstGeom prst="rect">
            <a:avLst/>
          </a:prstGeom>
        </p:spPr>
        <p:txBody>
          <a:bodyPr wrap="square">
            <a:spAutoFit/>
          </a:bodyPr>
          <a:lstStyle/>
          <a:p>
            <a:r>
              <a:rPr lang="it-IT" sz="2400" dirty="0"/>
              <a:t>Etimologie:</a:t>
            </a:r>
          </a:p>
          <a:p>
            <a:r>
              <a:rPr lang="it-IT" sz="2400" dirty="0"/>
              <a:t>Pantegana= termine in uso nel Nord Italia (Veneto), derivato da </a:t>
            </a:r>
            <a:r>
              <a:rPr lang="it-IT" sz="2400" dirty="0" err="1"/>
              <a:t>Pontikos</a:t>
            </a:r>
            <a:r>
              <a:rPr lang="it-IT" sz="2400" dirty="0"/>
              <a:t> (gr.), ovvero del Ponto, del Mar Nero, sottinteso ratto</a:t>
            </a:r>
          </a:p>
          <a:p>
            <a:endParaRPr lang="it-IT" sz="2400" dirty="0" smtClean="0"/>
          </a:p>
          <a:p>
            <a:endParaRPr lang="it-IT" sz="2400" dirty="0"/>
          </a:p>
          <a:p>
            <a:endParaRPr lang="it-IT" sz="2400" dirty="0" smtClean="0"/>
          </a:p>
          <a:p>
            <a:endParaRPr lang="it-IT" sz="2400" dirty="0"/>
          </a:p>
          <a:p>
            <a:r>
              <a:rPr lang="it-IT" sz="1200" b="1" dirty="0" smtClean="0"/>
              <a:t>                                                                  Conrad </a:t>
            </a:r>
            <a:r>
              <a:rPr lang="it-IT" sz="1200" b="1" dirty="0" err="1"/>
              <a:t>Gessner</a:t>
            </a:r>
            <a:r>
              <a:rPr lang="it-IT" sz="1200" b="1" dirty="0"/>
              <a:t> - </a:t>
            </a:r>
            <a:r>
              <a:rPr lang="it-IT" sz="1200" b="1" dirty="0" err="1"/>
              <a:t>Historia</a:t>
            </a:r>
            <a:r>
              <a:rPr lang="it-IT" sz="1200" b="1" dirty="0"/>
              <a:t> </a:t>
            </a:r>
            <a:r>
              <a:rPr lang="it-IT" sz="1200" b="1" dirty="0" err="1"/>
              <a:t>animalium</a:t>
            </a:r>
            <a:r>
              <a:rPr lang="it-IT" sz="1200" b="1" dirty="0"/>
              <a:t> I - 1551</a:t>
            </a:r>
            <a:endParaRPr lang="it-IT" sz="1200" dirty="0"/>
          </a:p>
          <a:p>
            <a:endParaRPr lang="it-IT" sz="1200" dirty="0" smtClean="0"/>
          </a:p>
          <a:p>
            <a:endParaRPr lang="it-IT" sz="2400" dirty="0"/>
          </a:p>
          <a:p>
            <a:r>
              <a:rPr lang="it-IT" sz="2400" dirty="0" smtClean="0"/>
              <a:t>Ratto </a:t>
            </a:r>
            <a:r>
              <a:rPr lang="it-IT" sz="2400" dirty="0"/>
              <a:t>&lt; da </a:t>
            </a:r>
            <a:r>
              <a:rPr lang="it-IT" sz="2400" dirty="0" err="1"/>
              <a:t>rapidus</a:t>
            </a:r>
            <a:r>
              <a:rPr lang="it-IT" sz="2400" dirty="0" smtClean="0"/>
              <a:t>?</a:t>
            </a:r>
          </a:p>
          <a:p>
            <a:endParaRPr lang="it-IT" sz="2400" dirty="0"/>
          </a:p>
          <a:p>
            <a:r>
              <a:rPr lang="it-IT" sz="2400" dirty="0" smtClean="0"/>
              <a:t>Pezzente</a:t>
            </a:r>
            <a:r>
              <a:rPr lang="it-IT" sz="2400" dirty="0"/>
              <a:t>: mendicante, straccione, dal meridionale </a:t>
            </a:r>
            <a:r>
              <a:rPr lang="it-IT" sz="2400" dirty="0" err="1"/>
              <a:t>pezzire</a:t>
            </a:r>
            <a:r>
              <a:rPr lang="it-IT" sz="2400" dirty="0"/>
              <a:t>=chiedere&lt; </a:t>
            </a:r>
            <a:r>
              <a:rPr lang="it-IT" sz="2400" dirty="0" err="1"/>
              <a:t>lat</a:t>
            </a:r>
            <a:r>
              <a:rPr lang="it-IT" sz="2400" dirty="0"/>
              <a:t>. </a:t>
            </a:r>
            <a:r>
              <a:rPr lang="it-IT" sz="2400" dirty="0" err="1"/>
              <a:t>Volg</a:t>
            </a:r>
            <a:r>
              <a:rPr lang="it-IT" sz="2400" dirty="0"/>
              <a:t>. *</a:t>
            </a:r>
            <a:r>
              <a:rPr lang="it-IT" sz="2400" dirty="0" err="1"/>
              <a:t>petire</a:t>
            </a:r>
            <a:r>
              <a:rPr lang="it-IT" sz="2400" dirty="0"/>
              <a:t> &lt;</a:t>
            </a:r>
            <a:r>
              <a:rPr lang="it-IT" sz="2400" dirty="0" err="1" smtClean="0"/>
              <a:t>petere</a:t>
            </a:r>
            <a:endParaRPr lang="it-IT" sz="2400" dirty="0" smtClean="0"/>
          </a:p>
          <a:p>
            <a:endParaRPr lang="it-IT" sz="2400" dirty="0"/>
          </a:p>
          <a:p>
            <a:endParaRPr lang="it-IT" sz="2400" dirty="0" smtClean="0"/>
          </a:p>
          <a:p>
            <a:r>
              <a:rPr lang="it-IT" sz="2000" dirty="0" smtClean="0"/>
              <a:t>Aggiungere altri esempi</a:t>
            </a:r>
            <a:endParaRPr lang="it-IT" sz="2000" dirty="0"/>
          </a:p>
        </p:txBody>
      </p:sp>
      <p:pic>
        <p:nvPicPr>
          <p:cNvPr id="3" name="Picture 2" descr="http://www.summagallicana.it/lessico/r/ratto%20Mus%20Venetus%20Gessner%2015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2864" y="1995472"/>
            <a:ext cx="2761488" cy="1773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4742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800" b="1" dirty="0" smtClean="0"/>
              <a:t>Ancora sulle etimologie</a:t>
            </a:r>
            <a:endParaRPr lang="it-IT" sz="2800" b="1" dirty="0"/>
          </a:p>
        </p:txBody>
      </p:sp>
      <p:sp>
        <p:nvSpPr>
          <p:cNvPr id="4" name="Segnaposto contenuto 3"/>
          <p:cNvSpPr>
            <a:spLocks noGrp="1"/>
          </p:cNvSpPr>
          <p:nvPr>
            <p:ph idx="1"/>
          </p:nvPr>
        </p:nvSpPr>
        <p:spPr/>
        <p:txBody>
          <a:bodyPr>
            <a:normAutofit fontScale="92500" lnSpcReduction="10000"/>
          </a:bodyPr>
          <a:lstStyle/>
          <a:p>
            <a:pPr marL="0" indent="0" algn="just">
              <a:buNone/>
            </a:pPr>
            <a:r>
              <a:rPr lang="it-IT" dirty="0" smtClean="0"/>
              <a:t>Sarabanda&lt; </a:t>
            </a:r>
            <a:r>
              <a:rPr lang="it-IT" dirty="0" err="1" smtClean="0"/>
              <a:t>zarabanda</a:t>
            </a:r>
            <a:r>
              <a:rPr lang="it-IT" dirty="0" smtClean="0"/>
              <a:t> (</a:t>
            </a:r>
            <a:r>
              <a:rPr lang="it-IT" dirty="0" err="1" smtClean="0"/>
              <a:t>sp</a:t>
            </a:r>
            <a:r>
              <a:rPr lang="it-IT" dirty="0" smtClean="0"/>
              <a:t>.) danza diffusasi nel sec. XVI dalla Spagna e dal Portogallo nel resto di Europa. Sulla storia della sarabanda è interessante aprire una breve parentesi di </a:t>
            </a:r>
            <a:r>
              <a:rPr lang="it-IT" dirty="0" err="1" smtClean="0"/>
              <a:t>transculturalità</a:t>
            </a:r>
            <a:r>
              <a:rPr lang="it-IT" dirty="0" smtClean="0"/>
              <a:t>.</a:t>
            </a:r>
          </a:p>
          <a:p>
            <a:pPr marL="0" indent="0" algn="just">
              <a:buNone/>
            </a:pPr>
            <a:r>
              <a:rPr lang="it-IT" dirty="0" smtClean="0"/>
              <a:t>La sarabanda è stata per lungo tempo ritenuta di origine araba, studi più recenti hanno dimostrato che essa proveniva dalle enclave di schiavi africani di Cuba, presenti anche in Spagna. Il termine deriverebbe dall’unione delle parole africane </a:t>
            </a:r>
            <a:r>
              <a:rPr lang="it-IT" i="1" dirty="0" err="1" smtClean="0"/>
              <a:t>nsala</a:t>
            </a:r>
            <a:r>
              <a:rPr lang="it-IT" dirty="0"/>
              <a:t> </a:t>
            </a:r>
            <a:r>
              <a:rPr lang="it-IT" dirty="0" smtClean="0"/>
              <a:t>(spirito) e </a:t>
            </a:r>
            <a:r>
              <a:rPr lang="it-IT" i="1" dirty="0" smtClean="0"/>
              <a:t>banda </a:t>
            </a:r>
            <a:r>
              <a:rPr lang="it-IT" dirty="0" smtClean="0"/>
              <a:t>(liberare)&gt; danzare per liberare lo spirito (cfr. S. </a:t>
            </a:r>
            <a:r>
              <a:rPr lang="it-IT" dirty="0"/>
              <a:t>Z</a:t>
            </a:r>
            <a:r>
              <a:rPr lang="it-IT" dirty="0" smtClean="0"/>
              <a:t>enni, «A ritmo di sarabanda: verso una nuova storia della musica», in </a:t>
            </a:r>
            <a:r>
              <a:rPr lang="it-IT" i="1" dirty="0" smtClean="0"/>
              <a:t>La divulgazione musicale in Italia oggi</a:t>
            </a:r>
            <a:r>
              <a:rPr lang="it-IT" dirty="0" smtClean="0"/>
              <a:t>, a cura di A. </a:t>
            </a:r>
            <a:r>
              <a:rPr lang="it-IT" dirty="0" err="1" smtClean="0"/>
              <a:t>Rigolli</a:t>
            </a:r>
            <a:r>
              <a:rPr lang="it-IT" dirty="0" smtClean="0"/>
              <a:t>, Parma, Quaderni </a:t>
            </a:r>
            <a:r>
              <a:rPr lang="it-IT" dirty="0" err="1" smtClean="0"/>
              <a:t>Ladimus</a:t>
            </a:r>
            <a:r>
              <a:rPr lang="it-IT" dirty="0" smtClean="0"/>
              <a:t>, 2005, pp. 51-59). La sarabanda era inizialmente una danza sfrenata.</a:t>
            </a:r>
          </a:p>
          <a:p>
            <a:pPr marL="0" indent="0" algn="just">
              <a:buNone/>
            </a:pPr>
            <a:r>
              <a:rPr lang="it-IT" dirty="0" smtClean="0"/>
              <a:t>Riflessione sul significato metaforico assunto all’interno del racconto.</a:t>
            </a:r>
          </a:p>
          <a:p>
            <a:pPr marL="0" indent="0">
              <a:buNone/>
            </a:pPr>
            <a:endParaRPr lang="it-IT" dirty="0"/>
          </a:p>
        </p:txBody>
      </p:sp>
    </p:spTree>
    <p:extLst>
      <p:ext uri="{BB962C8B-B14F-4D97-AF65-F5344CB8AC3E}">
        <p14:creationId xmlns:p14="http://schemas.microsoft.com/office/powerpoint/2010/main" val="16071229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Morfosintassi</a:t>
            </a:r>
            <a:endParaRPr lang="it-IT" dirty="0"/>
          </a:p>
        </p:txBody>
      </p:sp>
      <p:sp>
        <p:nvSpPr>
          <p:cNvPr id="3" name="Segnaposto contenuto 2"/>
          <p:cNvSpPr>
            <a:spLocks noGrp="1"/>
          </p:cNvSpPr>
          <p:nvPr>
            <p:ph idx="1"/>
          </p:nvPr>
        </p:nvSpPr>
        <p:spPr/>
        <p:txBody>
          <a:bodyPr/>
          <a:lstStyle/>
          <a:p>
            <a:r>
              <a:rPr lang="it-IT" dirty="0" smtClean="0"/>
              <a:t>Uso alternato dei tempi verbali: l’uso del presente in alcuni momenti del racconto concorre a costruire la suspense, a far percepire al lettore un senso di attualità e di pericolo incombente, condividendo lo stesso punto di vista del narratore. Il tempo passato inserisce una pausa, delocalizza l’azione.</a:t>
            </a:r>
          </a:p>
          <a:p>
            <a:r>
              <a:rPr lang="it-IT" dirty="0" smtClean="0"/>
              <a:t>Attività: riscrittura di alcuni brani mutando i tempi usati (sostituire i tempi presenti con i passati e viceversa)</a:t>
            </a:r>
            <a:endParaRPr lang="it-IT" dirty="0"/>
          </a:p>
        </p:txBody>
      </p:sp>
    </p:spTree>
    <p:extLst>
      <p:ext uri="{BB962C8B-B14F-4D97-AF65-F5344CB8AC3E}">
        <p14:creationId xmlns:p14="http://schemas.microsoft.com/office/powerpoint/2010/main" val="26713473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Nessi antropologici</a:t>
            </a:r>
            <a:endParaRPr lang="it-IT" dirty="0"/>
          </a:p>
        </p:txBody>
      </p:sp>
      <p:sp>
        <p:nvSpPr>
          <p:cNvPr id="3" name="Segnaposto contenuto 2"/>
          <p:cNvSpPr>
            <a:spLocks noGrp="1"/>
          </p:cNvSpPr>
          <p:nvPr>
            <p:ph idx="1"/>
          </p:nvPr>
        </p:nvSpPr>
        <p:spPr/>
        <p:txBody>
          <a:bodyPr/>
          <a:lstStyle/>
          <a:p>
            <a:r>
              <a:rPr lang="it-IT" dirty="0" smtClean="0"/>
              <a:t>Fobia dei topi: ragioni storiche: peste</a:t>
            </a:r>
          </a:p>
          <a:p>
            <a:r>
              <a:rPr lang="it-IT" dirty="0" smtClean="0"/>
              <a:t>Narrazioni antiche: il Pifferaio magico</a:t>
            </a:r>
          </a:p>
          <a:p>
            <a:pPr marL="0" indent="0">
              <a:buNone/>
            </a:pPr>
            <a:r>
              <a:rPr lang="it-IT" dirty="0" smtClean="0"/>
              <a:t>Medioevo: il topo simboleggia l’anima umana, insidiata dal demonio, ovvero il gatto</a:t>
            </a:r>
            <a:endParaRPr lang="it-IT" dirty="0"/>
          </a:p>
        </p:txBody>
      </p:sp>
    </p:spTree>
    <p:extLst>
      <p:ext uri="{BB962C8B-B14F-4D97-AF65-F5344CB8AC3E}">
        <p14:creationId xmlns:p14="http://schemas.microsoft.com/office/powerpoint/2010/main" val="30718280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Proposta per lo svolgimento di un commento al racconto di Buzzati</a:t>
            </a:r>
            <a:endParaRPr lang="it-IT" dirty="0"/>
          </a:p>
        </p:txBody>
      </p:sp>
      <p:sp>
        <p:nvSpPr>
          <p:cNvPr id="3" name="Segnaposto contenuto 2"/>
          <p:cNvSpPr>
            <a:spLocks noGrp="1"/>
          </p:cNvSpPr>
          <p:nvPr>
            <p:ph idx="1"/>
          </p:nvPr>
        </p:nvSpPr>
        <p:spPr/>
        <p:txBody>
          <a:bodyPr>
            <a:normAutofit fontScale="47500" lnSpcReduction="20000"/>
          </a:bodyPr>
          <a:lstStyle/>
          <a:p>
            <a:pPr marL="0" indent="0">
              <a:buNone/>
            </a:pPr>
            <a:r>
              <a:rPr lang="it-IT" b="1" dirty="0"/>
              <a:t>Produzione scritta</a:t>
            </a:r>
            <a:endParaRPr lang="it-IT" dirty="0"/>
          </a:p>
          <a:p>
            <a:pPr marL="0" lvl="0" indent="0">
              <a:buNone/>
            </a:pPr>
            <a:r>
              <a:rPr lang="it-IT" b="1" dirty="0"/>
              <a:t>Scrivi un commento letterario </a:t>
            </a:r>
            <a:r>
              <a:rPr lang="it-IT" b="1" dirty="0" smtClean="0"/>
              <a:t> </a:t>
            </a:r>
            <a:r>
              <a:rPr lang="it-IT" b="1" dirty="0"/>
              <a:t>al racconto di </a:t>
            </a:r>
            <a:r>
              <a:rPr lang="it-IT" b="1" dirty="0" smtClean="0"/>
              <a:t>Buzzati (analisi della traccia e avvio alla composizione)</a:t>
            </a:r>
            <a:endParaRPr lang="it-IT" dirty="0"/>
          </a:p>
          <a:p>
            <a:pPr marL="0" indent="0">
              <a:buNone/>
            </a:pPr>
            <a:r>
              <a:rPr lang="it-IT" i="1" dirty="0"/>
              <a:t>Guida alla produzione</a:t>
            </a:r>
            <a:r>
              <a:rPr lang="it-IT" dirty="0"/>
              <a:t>: </a:t>
            </a:r>
            <a:r>
              <a:rPr lang="it-IT" dirty="0" smtClean="0"/>
              <a:t>All’interno del modulo sul </a:t>
            </a:r>
            <a:r>
              <a:rPr lang="it-IT" dirty="0"/>
              <a:t>racconto fantastico, hai studiato quali siano le caratteristiche del genere in questione. Il racconto fantastico rispetta una serie di regole:</a:t>
            </a:r>
          </a:p>
          <a:p>
            <a:pPr marL="0" lvl="0" indent="0">
              <a:buNone/>
            </a:pPr>
            <a:r>
              <a:rPr lang="it-IT" dirty="0"/>
              <a:t>ambientazione: i luoghi, la loro descrizione, ecc.</a:t>
            </a:r>
          </a:p>
          <a:p>
            <a:pPr marL="0" lvl="0" indent="0">
              <a:buNone/>
            </a:pPr>
            <a:r>
              <a:rPr lang="it-IT" dirty="0"/>
              <a:t>la situazione: una normalità che d’un tratto si interrompe</a:t>
            </a:r>
          </a:p>
          <a:p>
            <a:pPr marL="0" lvl="0" indent="0">
              <a:buNone/>
            </a:pPr>
            <a:r>
              <a:rPr lang="it-IT" dirty="0"/>
              <a:t>l’uso della suspense </a:t>
            </a:r>
          </a:p>
          <a:p>
            <a:pPr marL="0" lvl="0" indent="0">
              <a:buNone/>
            </a:pPr>
            <a:r>
              <a:rPr lang="it-IT" dirty="0"/>
              <a:t>la natura del fatto narrato: il dubbio che resta nel lettore se sia vero o immaginario</a:t>
            </a:r>
          </a:p>
          <a:p>
            <a:pPr marL="0" lvl="0" indent="0">
              <a:buNone/>
            </a:pPr>
            <a:r>
              <a:rPr lang="it-IT" dirty="0"/>
              <a:t>uno stile tendenzialmente ricercato, che si avvale di un lessico alto.</a:t>
            </a:r>
          </a:p>
          <a:p>
            <a:pPr marL="0" indent="0">
              <a:buNone/>
            </a:pPr>
            <a:r>
              <a:rPr lang="it-IT" dirty="0"/>
              <a:t>Rispetto a questi parametri generali, puoi condurre un confronto e un’analisi sul testo di Buzzati per capire quali regole siano rispettate, quali rifiutate dall’autore e, nel caso di innovazione, in quale direzione conduca. </a:t>
            </a:r>
          </a:p>
          <a:p>
            <a:pPr marL="0" indent="0">
              <a:buNone/>
            </a:pPr>
            <a:r>
              <a:rPr lang="it-IT" dirty="0"/>
              <a:t>In questo racconto Buzzati mescola al fantastico alcune convenzioni proprie del racconto realistico:</a:t>
            </a:r>
          </a:p>
          <a:p>
            <a:pPr marL="0" lvl="0" indent="0">
              <a:buNone/>
            </a:pPr>
            <a:r>
              <a:rPr lang="it-IT" dirty="0"/>
              <a:t>l’uso di un registro che imiti il linguaggio parlato e quotidiano</a:t>
            </a:r>
          </a:p>
          <a:p>
            <a:pPr marL="0" lvl="0" indent="0">
              <a:buNone/>
            </a:pPr>
            <a:r>
              <a:rPr lang="it-IT" dirty="0"/>
              <a:t>l’ampio spazio lasciato ai dialoghi, a cui sono affidati anche significativi momenti di rivelazione di elementi narrativi (la graduale invasione dei topi, la reticenza dei Corio)</a:t>
            </a:r>
          </a:p>
          <a:p>
            <a:pPr marL="0" lvl="0" indent="0">
              <a:buNone/>
            </a:pPr>
            <a:r>
              <a:rPr lang="it-IT" dirty="0"/>
              <a:t>i rimandi a situazioni storiche circostanziate (prima della guerra, dopo la guerra).</a:t>
            </a:r>
          </a:p>
          <a:p>
            <a:pPr marL="0" indent="0">
              <a:buNone/>
            </a:pPr>
            <a:r>
              <a:rPr lang="it-IT" dirty="0"/>
              <a:t>Cerca di individuare alcuni di questi elementi nel testo e connettili alla precedente analisi sulle caratteristiche del racconto fantastico. Trai quindi le conclusioni, ripercorrendo i punti della tua analisi.</a:t>
            </a:r>
          </a:p>
        </p:txBody>
      </p:sp>
    </p:spTree>
    <p:extLst>
      <p:ext uri="{BB962C8B-B14F-4D97-AF65-F5344CB8AC3E}">
        <p14:creationId xmlns:p14="http://schemas.microsoft.com/office/powerpoint/2010/main" val="10551217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Bibliografia Letteratura </a:t>
            </a:r>
            <a:r>
              <a:rPr lang="it-IT" dirty="0" smtClean="0"/>
              <a:t>fantastica</a:t>
            </a:r>
            <a:endParaRPr lang="it-IT" dirty="0"/>
          </a:p>
        </p:txBody>
      </p:sp>
      <p:sp>
        <p:nvSpPr>
          <p:cNvPr id="3" name="Segnaposto contenuto 2"/>
          <p:cNvSpPr>
            <a:spLocks noGrp="1"/>
          </p:cNvSpPr>
          <p:nvPr>
            <p:ph idx="1"/>
          </p:nvPr>
        </p:nvSpPr>
        <p:spPr/>
        <p:txBody>
          <a:bodyPr/>
          <a:lstStyle/>
          <a:p>
            <a:pPr marL="0" indent="0">
              <a:buNone/>
            </a:pPr>
            <a:r>
              <a:rPr lang="it-IT" altLang="it-IT" dirty="0" err="1" smtClean="0"/>
              <a:t>Castex</a:t>
            </a:r>
            <a:r>
              <a:rPr lang="it-IT" altLang="it-IT" dirty="0" smtClean="0"/>
              <a:t> P.G., </a:t>
            </a:r>
            <a:r>
              <a:rPr lang="it-IT" altLang="it-IT" i="1" dirty="0"/>
              <a:t>Le conte </a:t>
            </a:r>
            <a:r>
              <a:rPr lang="it-IT" altLang="it-IT" i="1" dirty="0" err="1"/>
              <a:t>fantastique</a:t>
            </a:r>
            <a:r>
              <a:rPr lang="it-IT" altLang="it-IT" i="1" dirty="0"/>
              <a:t> en </a:t>
            </a:r>
            <a:r>
              <a:rPr lang="it-IT" altLang="it-IT" i="1" dirty="0" err="1"/>
              <a:t>France</a:t>
            </a:r>
            <a:r>
              <a:rPr lang="it-IT" altLang="it-IT" dirty="0" err="1"/>
              <a:t>,Paris</a:t>
            </a:r>
            <a:r>
              <a:rPr lang="it-IT" altLang="it-IT" dirty="0"/>
              <a:t>, José Corti, </a:t>
            </a:r>
            <a:r>
              <a:rPr lang="it-IT" altLang="it-IT" dirty="0" smtClean="0"/>
              <a:t>1951.</a:t>
            </a:r>
          </a:p>
          <a:p>
            <a:pPr marL="0" indent="0">
              <a:buNone/>
            </a:pPr>
            <a:r>
              <a:rPr lang="it-IT" altLang="it-IT" dirty="0" err="1" smtClean="0"/>
              <a:t>Ceserani</a:t>
            </a:r>
            <a:r>
              <a:rPr lang="it-IT" altLang="it-IT" dirty="0" smtClean="0"/>
              <a:t> R., </a:t>
            </a:r>
            <a:r>
              <a:rPr lang="it-IT" altLang="it-IT" i="1" dirty="0" smtClean="0"/>
              <a:t>Il fantastico, </a:t>
            </a:r>
            <a:r>
              <a:rPr lang="it-IT" altLang="it-IT" dirty="0" smtClean="0"/>
              <a:t>Bologna, Il Mulino, 1996.</a:t>
            </a:r>
          </a:p>
          <a:p>
            <a:pPr marL="0" indent="0">
              <a:buNone/>
            </a:pPr>
            <a:r>
              <a:rPr lang="it-IT" altLang="it-IT" dirty="0" err="1" smtClean="0"/>
              <a:t>Caillois</a:t>
            </a:r>
            <a:r>
              <a:rPr lang="it-IT" altLang="it-IT" dirty="0" smtClean="0"/>
              <a:t> R., </a:t>
            </a:r>
            <a:r>
              <a:rPr lang="it-IT" altLang="it-IT" i="1" dirty="0" err="1"/>
              <a:t>Au</a:t>
            </a:r>
            <a:r>
              <a:rPr lang="it-IT" altLang="it-IT" i="1" dirty="0"/>
              <a:t> </a:t>
            </a:r>
            <a:r>
              <a:rPr lang="it-IT" altLang="it-IT" i="1" dirty="0" err="1"/>
              <a:t>coeur</a:t>
            </a:r>
            <a:r>
              <a:rPr lang="it-IT" altLang="it-IT" i="1" dirty="0"/>
              <a:t> </a:t>
            </a:r>
            <a:r>
              <a:rPr lang="it-IT" altLang="it-IT" i="1" dirty="0" err="1"/>
              <a:t>du</a:t>
            </a:r>
            <a:r>
              <a:rPr lang="it-IT" altLang="it-IT" i="1" dirty="0"/>
              <a:t> </a:t>
            </a:r>
            <a:r>
              <a:rPr lang="it-IT" altLang="it-IT" i="1" dirty="0" err="1"/>
              <a:t>fantastique</a:t>
            </a:r>
            <a:r>
              <a:rPr lang="it-IT" altLang="it-IT" dirty="0"/>
              <a:t>, Paris, Gallimard,</a:t>
            </a:r>
            <a:r>
              <a:rPr lang="it-IT" altLang="it-IT" i="1" dirty="0"/>
              <a:t> </a:t>
            </a:r>
            <a:r>
              <a:rPr lang="it-IT" altLang="it-IT" dirty="0" smtClean="0"/>
              <a:t>1965 (</a:t>
            </a:r>
            <a:r>
              <a:rPr lang="it-IT" altLang="it-IT" dirty="0" err="1" smtClean="0"/>
              <a:t>trad</a:t>
            </a:r>
            <a:r>
              <a:rPr lang="it-IT" altLang="it-IT" dirty="0" smtClean="0"/>
              <a:t>. </a:t>
            </a:r>
            <a:r>
              <a:rPr lang="it-IT" altLang="it-IT" dirty="0" err="1" smtClean="0"/>
              <a:t>it</a:t>
            </a:r>
            <a:r>
              <a:rPr lang="it-IT" altLang="it-IT" dirty="0" smtClean="0"/>
              <a:t>. Milano, </a:t>
            </a:r>
            <a:r>
              <a:rPr lang="it-IT" altLang="it-IT" dirty="0"/>
              <a:t>F</a:t>
            </a:r>
            <a:r>
              <a:rPr lang="it-IT" altLang="it-IT" dirty="0" smtClean="0"/>
              <a:t>eltrinelli, 1984; poi Milano, </a:t>
            </a:r>
            <a:r>
              <a:rPr lang="it-IT" altLang="it-IT" dirty="0" err="1" smtClean="0"/>
              <a:t>Abscondita</a:t>
            </a:r>
            <a:r>
              <a:rPr lang="it-IT" altLang="it-IT" dirty="0" smtClean="0"/>
              <a:t>, 2004).</a:t>
            </a:r>
          </a:p>
          <a:p>
            <a:pPr marL="0" indent="0">
              <a:buNone/>
            </a:pPr>
            <a:r>
              <a:rPr lang="it-IT" altLang="it-IT" dirty="0" err="1" smtClean="0"/>
              <a:t>Caillois</a:t>
            </a:r>
            <a:r>
              <a:rPr lang="it-IT" altLang="it-IT" dirty="0" smtClean="0"/>
              <a:t> R., </a:t>
            </a:r>
            <a:r>
              <a:rPr lang="it-IT" altLang="it-IT" i="1" dirty="0"/>
              <a:t>Dalla fiaba alla fantascienza</a:t>
            </a:r>
            <a:r>
              <a:rPr lang="it-IT" altLang="it-IT" dirty="0"/>
              <a:t>, Roma-Napoli, </a:t>
            </a:r>
            <a:r>
              <a:rPr lang="it-IT" altLang="it-IT" dirty="0" err="1"/>
              <a:t>Theoria</a:t>
            </a:r>
            <a:r>
              <a:rPr lang="it-IT" altLang="it-IT" dirty="0"/>
              <a:t>, </a:t>
            </a:r>
            <a:r>
              <a:rPr lang="it-IT" altLang="it-IT" dirty="0" smtClean="0"/>
              <a:t>1985.</a:t>
            </a:r>
          </a:p>
          <a:p>
            <a:pPr marL="0" indent="0">
              <a:buNone/>
            </a:pPr>
            <a:r>
              <a:rPr lang="it-IT" dirty="0" smtClean="0"/>
              <a:t>Scotti M., </a:t>
            </a:r>
            <a:r>
              <a:rPr lang="it-IT" i="1" dirty="0"/>
              <a:t>Gotico Mediterraneo</a:t>
            </a:r>
            <a:r>
              <a:rPr lang="it-IT" dirty="0"/>
              <a:t>, Reggio Emilia, </a:t>
            </a:r>
            <a:r>
              <a:rPr lang="it-IT" dirty="0" err="1"/>
              <a:t>Diabasis</a:t>
            </a:r>
            <a:r>
              <a:rPr lang="it-IT" dirty="0"/>
              <a:t>, 2008</a:t>
            </a:r>
            <a:endParaRPr lang="it-IT" altLang="it-IT" dirty="0" smtClean="0"/>
          </a:p>
          <a:p>
            <a:pPr marL="0" indent="0">
              <a:buNone/>
            </a:pPr>
            <a:r>
              <a:rPr lang="it-IT" altLang="it-IT" dirty="0" err="1" smtClean="0"/>
              <a:t>Todorov</a:t>
            </a:r>
            <a:r>
              <a:rPr lang="it-IT" altLang="it-IT" dirty="0" smtClean="0"/>
              <a:t> T., </a:t>
            </a:r>
            <a:r>
              <a:rPr lang="it-IT" altLang="it-IT" i="1" dirty="0"/>
              <a:t>La letteratura fantastica</a:t>
            </a:r>
            <a:r>
              <a:rPr lang="it-IT" altLang="it-IT" dirty="0"/>
              <a:t>, Milano, Garzanti, 1971</a:t>
            </a:r>
            <a:endParaRPr lang="it-IT" dirty="0"/>
          </a:p>
        </p:txBody>
      </p:sp>
    </p:spTree>
    <p:extLst>
      <p:ext uri="{BB962C8B-B14F-4D97-AF65-F5344CB8AC3E}">
        <p14:creationId xmlns:p14="http://schemas.microsoft.com/office/powerpoint/2010/main" val="12193809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letteratura di viaggio</a:t>
            </a:r>
            <a:endParaRPr lang="it-IT" dirty="0"/>
          </a:p>
        </p:txBody>
      </p:sp>
      <p:sp>
        <p:nvSpPr>
          <p:cNvPr id="3" name="Segnaposto contenuto 2"/>
          <p:cNvSpPr>
            <a:spLocks noGrp="1"/>
          </p:cNvSpPr>
          <p:nvPr>
            <p:ph idx="1"/>
          </p:nvPr>
        </p:nvSpPr>
        <p:spPr/>
        <p:txBody>
          <a:bodyPr>
            <a:normAutofit fontScale="77500" lnSpcReduction="20000"/>
          </a:bodyPr>
          <a:lstStyle/>
          <a:p>
            <a:pPr marL="0" indent="0">
              <a:buNone/>
            </a:pPr>
            <a:r>
              <a:rPr lang="it-IT" dirty="0" smtClean="0"/>
              <a:t>Suggerimenti per costruire dei percorsi interdisciplinari tra storia e letteratura (per le classi II e III)</a:t>
            </a:r>
          </a:p>
          <a:p>
            <a:pPr marL="0" indent="0">
              <a:buNone/>
            </a:pPr>
            <a:r>
              <a:rPr lang="it-IT" dirty="0" smtClean="0"/>
              <a:t>Autori e testi </a:t>
            </a:r>
          </a:p>
          <a:p>
            <a:pPr marL="0" indent="0" algn="just">
              <a:buNone/>
            </a:pPr>
            <a:r>
              <a:rPr lang="it-IT" dirty="0" smtClean="0"/>
              <a:t>Viaggi storici: Marco Polo, </a:t>
            </a:r>
            <a:r>
              <a:rPr lang="it-IT" i="1" dirty="0" smtClean="0"/>
              <a:t>Il Milione</a:t>
            </a:r>
            <a:r>
              <a:rPr lang="it-IT" dirty="0" smtClean="0"/>
              <a:t>, in </a:t>
            </a:r>
            <a:r>
              <a:rPr lang="it-IT" i="1" dirty="0" smtClean="0"/>
              <a:t>Letteratura </a:t>
            </a:r>
            <a:r>
              <a:rPr lang="it-IT" i="1" dirty="0" err="1" smtClean="0"/>
              <a:t>italiana</a:t>
            </a:r>
            <a:r>
              <a:rPr lang="it-IT" dirty="0" err="1" smtClean="0"/>
              <a:t>,Torino</a:t>
            </a:r>
            <a:r>
              <a:rPr lang="it-IT" dirty="0" smtClean="0"/>
              <a:t>,  Einaudi, versione elettronica; </a:t>
            </a:r>
            <a:r>
              <a:rPr lang="it-IT" dirty="0" err="1" smtClean="0"/>
              <a:t>Ibn</a:t>
            </a:r>
            <a:r>
              <a:rPr lang="it-IT" dirty="0" smtClean="0"/>
              <a:t> Battuta, </a:t>
            </a:r>
            <a:r>
              <a:rPr lang="it-IT" i="1" dirty="0" smtClean="0"/>
              <a:t>I viaggi</a:t>
            </a:r>
            <a:r>
              <a:rPr lang="it-IT" dirty="0" smtClean="0"/>
              <a:t>, a c. di C.M. </a:t>
            </a:r>
            <a:r>
              <a:rPr lang="it-IT" dirty="0" err="1"/>
              <a:t>T</a:t>
            </a:r>
            <a:r>
              <a:rPr lang="it-IT" dirty="0" err="1" smtClean="0"/>
              <a:t>resso</a:t>
            </a:r>
            <a:r>
              <a:rPr lang="it-IT" dirty="0" smtClean="0"/>
              <a:t>, Torino, Einaudi, 2006 ; </a:t>
            </a:r>
            <a:r>
              <a:rPr lang="it-IT" dirty="0"/>
              <a:t>WU </a:t>
            </a:r>
            <a:r>
              <a:rPr lang="it-IT" dirty="0" err="1"/>
              <a:t>Cheng'en</a:t>
            </a:r>
            <a:r>
              <a:rPr lang="it-IT" dirty="0"/>
              <a:t>, </a:t>
            </a:r>
            <a:r>
              <a:rPr lang="it-IT" i="1" dirty="0"/>
              <a:t>Il Viaggio in Occidente</a:t>
            </a:r>
            <a:r>
              <a:rPr lang="it-IT" dirty="0"/>
              <a:t>, </a:t>
            </a:r>
            <a:r>
              <a:rPr lang="it-IT" dirty="0" err="1"/>
              <a:t>trad</a:t>
            </a:r>
            <a:r>
              <a:rPr lang="it-IT" dirty="0"/>
              <a:t>. di Serafino Balduzzi, a </a:t>
            </a:r>
            <a:r>
              <a:rPr lang="it-IT" dirty="0" smtClean="0"/>
              <a:t>c. </a:t>
            </a:r>
            <a:r>
              <a:rPr lang="it-IT" dirty="0"/>
              <a:t>di </a:t>
            </a:r>
            <a:r>
              <a:rPr lang="it-IT" dirty="0" smtClean="0"/>
              <a:t>S. </a:t>
            </a:r>
            <a:r>
              <a:rPr lang="it-IT" dirty="0"/>
              <a:t>Balduzzi</a:t>
            </a:r>
            <a:r>
              <a:rPr lang="it-IT" dirty="0" smtClean="0"/>
              <a:t>, 2 voll., Milano, Luni, 2013 (attribuito a </a:t>
            </a:r>
            <a:r>
              <a:rPr lang="it-IT" dirty="0" err="1" smtClean="0"/>
              <a:t>Wu</a:t>
            </a:r>
            <a:r>
              <a:rPr lang="it-IT" dirty="0" smtClean="0"/>
              <a:t> </a:t>
            </a:r>
            <a:r>
              <a:rPr lang="it-IT" dirty="0" err="1" smtClean="0"/>
              <a:t>Cheng</a:t>
            </a:r>
            <a:r>
              <a:rPr lang="it-IT" dirty="0" smtClean="0"/>
              <a:t>, 1590); Cristoforo Colombo, </a:t>
            </a:r>
            <a:r>
              <a:rPr lang="it-IT" i="1" dirty="0" smtClean="0"/>
              <a:t>Diario di bordo</a:t>
            </a:r>
            <a:r>
              <a:rPr lang="it-IT" dirty="0" smtClean="0"/>
              <a:t>, Milano, Mursia; Antonio </a:t>
            </a:r>
            <a:r>
              <a:rPr lang="it-IT" dirty="0" err="1" smtClean="0"/>
              <a:t>Pigaffetta</a:t>
            </a:r>
            <a:r>
              <a:rPr lang="it-IT" dirty="0" smtClean="0"/>
              <a:t>, </a:t>
            </a:r>
            <a:r>
              <a:rPr lang="it-IT" i="1" dirty="0"/>
              <a:t>Relazione del primo viaggio attorno al mondo</a:t>
            </a:r>
            <a:r>
              <a:rPr lang="it-IT" dirty="0"/>
              <a:t>; testo critico e commento di Andrea Canova, Antenore, Padova </a:t>
            </a:r>
            <a:r>
              <a:rPr lang="it-IT" dirty="0" smtClean="0"/>
              <a:t>1999; biografie e autobiografie di viaggiatori moderni e contemporanei </a:t>
            </a:r>
          </a:p>
          <a:p>
            <a:pPr marL="0" indent="0" algn="just">
              <a:buNone/>
            </a:pPr>
            <a:r>
              <a:rPr lang="it-IT" sz="1700" dirty="0" smtClean="0"/>
              <a:t>Curiosità: la saga di Dragon Ball, stando alle affermazioni di Akira </a:t>
            </a:r>
            <a:r>
              <a:rPr lang="it-IT" sz="1700" dirty="0" err="1" smtClean="0"/>
              <a:t>Toriyama</a:t>
            </a:r>
            <a:r>
              <a:rPr lang="it-IT" sz="1700" dirty="0" smtClean="0"/>
              <a:t>, il creatore, è ispirata alle avventure del Viaggio in occidente (opera dai molteplici livelli di lettura: avventura, comicità, metafisica, edificazione).</a:t>
            </a:r>
          </a:p>
          <a:p>
            <a:pPr marL="0" indent="0" algn="just">
              <a:buNone/>
            </a:pPr>
            <a:r>
              <a:rPr lang="it-IT" dirty="0" smtClean="0"/>
              <a:t>Viaggi mitici: Ulisse, Enea</a:t>
            </a:r>
          </a:p>
          <a:p>
            <a:pPr marL="0" indent="0" algn="just">
              <a:buNone/>
            </a:pPr>
            <a:r>
              <a:rPr lang="it-IT" dirty="0" smtClean="0"/>
              <a:t>Viaggi immaginari: viaggi nell’aldilà prima di Dante; il viaggio nella Commedia; J. </a:t>
            </a:r>
            <a:r>
              <a:rPr lang="it-IT" dirty="0" err="1" smtClean="0"/>
              <a:t>Swift</a:t>
            </a:r>
            <a:r>
              <a:rPr lang="it-IT" dirty="0" smtClean="0"/>
              <a:t>, </a:t>
            </a:r>
            <a:r>
              <a:rPr lang="it-IT" i="1" dirty="0" smtClean="0"/>
              <a:t>Viaggi di Gulliver</a:t>
            </a:r>
            <a:r>
              <a:rPr lang="it-IT" dirty="0" smtClean="0"/>
              <a:t>; viaggi nella fantascienza, I. Calvino, </a:t>
            </a:r>
            <a:r>
              <a:rPr lang="it-IT" i="1" dirty="0" smtClean="0"/>
              <a:t>Le città invisibili;</a:t>
            </a:r>
            <a:r>
              <a:rPr lang="it-IT" dirty="0" smtClean="0"/>
              <a:t> ecc.</a:t>
            </a:r>
          </a:p>
        </p:txBody>
      </p:sp>
    </p:spTree>
    <p:extLst>
      <p:ext uri="{BB962C8B-B14F-4D97-AF65-F5344CB8AC3E}">
        <p14:creationId xmlns:p14="http://schemas.microsoft.com/office/powerpoint/2010/main" val="196149411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1039</TotalTime>
  <Words>4300</Words>
  <Application>Microsoft Office PowerPoint</Application>
  <PresentationFormat>Widescreen</PresentationFormat>
  <Paragraphs>202</Paragraphs>
  <Slides>35</Slides>
  <Notes>17</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35</vt:i4>
      </vt:variant>
    </vt:vector>
  </HeadingPairs>
  <TitlesOfParts>
    <vt:vector size="40" baseType="lpstr">
      <vt:lpstr>Arial</vt:lpstr>
      <vt:lpstr>Calibri</vt:lpstr>
      <vt:lpstr>Calibri Light</vt:lpstr>
      <vt:lpstr>Times New Roman</vt:lpstr>
      <vt:lpstr>Tema di Office</vt:lpstr>
      <vt:lpstr>Didattica della lingua italiana: una proposta per un insegnamento integrato</vt:lpstr>
      <vt:lpstr>Il modulo didattico</vt:lpstr>
      <vt:lpstr>Modulo 1: Il racconto fantastico (classe III)</vt:lpstr>
      <vt:lpstr>Il racconto fantastico</vt:lpstr>
      <vt:lpstr>I caratteri del gotico</vt:lpstr>
      <vt:lpstr>Presentazione standard di PowerPoint</vt:lpstr>
      <vt:lpstr>Frankestein di Mary Shelley (Milano, Mondadori, 2006)</vt:lpstr>
      <vt:lpstr>Il fantastico: qualche definizione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Alcuni racconti fantastici (fine XIX-inizi XX secolo)</vt:lpstr>
      <vt:lpstr>Presentazione standard di PowerPoint</vt:lpstr>
      <vt:lpstr>E. A. Poe (1809-1849)- H.P. Lovecraft (1890-1937)</vt:lpstr>
      <vt:lpstr>G. de Maupassant; B. Stoker; A. C. Doyle</vt:lpstr>
      <vt:lpstr>L’horror novecentesco e la sua funzione politica</vt:lpstr>
      <vt:lpstr>Grammatica del fantastico e dell’horror</vt:lpstr>
      <vt:lpstr>Alcune proposte operative: una lettura «polifunzionale» di un testo letterario (modulo: Il racconto fantastico)</vt:lpstr>
      <vt:lpstr>Presentazione standard di PowerPoint</vt:lpstr>
      <vt:lpstr>Presentazione standard di PowerPoint</vt:lpstr>
      <vt:lpstr>Presentazione standard di PowerPoint</vt:lpstr>
      <vt:lpstr>Presentazione standard di PowerPoint</vt:lpstr>
      <vt:lpstr>Presentazione standard di PowerPoint</vt:lpstr>
      <vt:lpstr>Analisi del racconto di Dino Buzzati, I topi, da La boutique del mistero</vt:lpstr>
      <vt:lpstr>Lavoro sul lessico</vt:lpstr>
      <vt:lpstr>Presentazione standard di PowerPoint</vt:lpstr>
      <vt:lpstr>Ancora sulle etimologie</vt:lpstr>
      <vt:lpstr>Morfosintassi</vt:lpstr>
      <vt:lpstr>Nessi antropologici</vt:lpstr>
      <vt:lpstr>Proposta per lo svolgimento di un commento al racconto di Buzzati</vt:lpstr>
      <vt:lpstr>Bibliografia Letteratura fantastica</vt:lpstr>
      <vt:lpstr>La letteratura di viaggio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martina di febo</dc:creator>
  <cp:lastModifiedBy>martina di febo</cp:lastModifiedBy>
  <cp:revision>47</cp:revision>
  <dcterms:created xsi:type="dcterms:W3CDTF">2014-04-27T08:29:59Z</dcterms:created>
  <dcterms:modified xsi:type="dcterms:W3CDTF">2014-04-30T18:42:26Z</dcterms:modified>
</cp:coreProperties>
</file>