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0" d="100"/>
          <a:sy n="70" d="100"/>
        </p:scale>
        <p:origin x="714"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6118433-6743-4C68-9959-FD36121E144A}" type="datetimeFigureOut">
              <a:rPr lang="it-IT" smtClean="0"/>
              <a:t>01/05/2014</a:t>
            </a:fld>
            <a:endParaRPr lang="it-IT"/>
          </a:p>
        </p:txBody>
      </p:sp>
      <p:sp>
        <p:nvSpPr>
          <p:cNvPr id="4" name="Segnaposto immagin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3863292-77AA-43CF-8A1F-E3A0927CD1BB}" type="slidenum">
              <a:rPr lang="it-IT" smtClean="0"/>
              <a:t>‹N›</a:t>
            </a:fld>
            <a:endParaRPr lang="it-IT"/>
          </a:p>
        </p:txBody>
      </p:sp>
    </p:spTree>
    <p:extLst>
      <p:ext uri="{BB962C8B-B14F-4D97-AF65-F5344CB8AC3E}">
        <p14:creationId xmlns:p14="http://schemas.microsoft.com/office/powerpoint/2010/main" val="20121445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egnaposto immagine diapositiv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3" name="Segnaposto not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it-IT" altLang="it-IT" smtClean="0"/>
          </a:p>
        </p:txBody>
      </p:sp>
      <p:sp>
        <p:nvSpPr>
          <p:cNvPr id="4" name="Segnaposto numero diapositiva 3"/>
          <p:cNvSpPr>
            <a:spLocks noGrp="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FB7B4ABC-DF7B-46EE-ABE7-38444C842B5E}" type="slidenum">
              <a:rPr lang="it-IT" altLang="it-IT">
                <a:latin typeface="Calibri" panose="020F0502020204030204" pitchFamily="34" charset="0"/>
              </a:rPr>
              <a:pPr eaLnBrk="1" hangingPunct="1"/>
              <a:t>2</a:t>
            </a:fld>
            <a:endParaRPr lang="it-IT" altLang="it-IT">
              <a:latin typeface="Calibri" panose="020F0502020204030204" pitchFamily="34" charset="0"/>
            </a:endParaRPr>
          </a:p>
        </p:txBody>
      </p:sp>
    </p:spTree>
    <p:extLst>
      <p:ext uri="{BB962C8B-B14F-4D97-AF65-F5344CB8AC3E}">
        <p14:creationId xmlns:p14="http://schemas.microsoft.com/office/powerpoint/2010/main" val="24243492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egnaposto immagine diapositiv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7" name="Segnaposto not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it-IT" altLang="it-IT" smtClean="0"/>
          </a:p>
        </p:txBody>
      </p:sp>
      <p:sp>
        <p:nvSpPr>
          <p:cNvPr id="4" name="Segnaposto numero diapositiva 3"/>
          <p:cNvSpPr>
            <a:spLocks noGrp="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1E1C7E9C-FBC1-407F-8F16-0C2473BD5EEA}" type="slidenum">
              <a:rPr lang="it-IT" altLang="it-IT">
                <a:latin typeface="Calibri" panose="020F0502020204030204" pitchFamily="34" charset="0"/>
              </a:rPr>
              <a:pPr eaLnBrk="1" hangingPunct="1"/>
              <a:t>3</a:t>
            </a:fld>
            <a:endParaRPr lang="it-IT" altLang="it-IT">
              <a:latin typeface="Calibri" panose="020F0502020204030204" pitchFamily="34" charset="0"/>
            </a:endParaRPr>
          </a:p>
        </p:txBody>
      </p:sp>
    </p:spTree>
    <p:extLst>
      <p:ext uri="{BB962C8B-B14F-4D97-AF65-F5344CB8AC3E}">
        <p14:creationId xmlns:p14="http://schemas.microsoft.com/office/powerpoint/2010/main" val="8429892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egnaposto immagine diapositiv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1" name="Segnaposto not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it-IT" altLang="it-IT" smtClean="0"/>
          </a:p>
        </p:txBody>
      </p:sp>
      <p:sp>
        <p:nvSpPr>
          <p:cNvPr id="4" name="Segnaposto numero diapositiva 3"/>
          <p:cNvSpPr>
            <a:spLocks noGrp="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A5225010-6828-4D48-978E-41450797B516}" type="slidenum">
              <a:rPr lang="it-IT" altLang="it-IT">
                <a:latin typeface="Calibri" panose="020F0502020204030204" pitchFamily="34" charset="0"/>
              </a:rPr>
              <a:pPr eaLnBrk="1" hangingPunct="1"/>
              <a:t>4</a:t>
            </a:fld>
            <a:endParaRPr lang="it-IT" altLang="it-IT">
              <a:latin typeface="Calibri" panose="020F0502020204030204" pitchFamily="34" charset="0"/>
            </a:endParaRPr>
          </a:p>
        </p:txBody>
      </p:sp>
    </p:spTree>
    <p:extLst>
      <p:ext uri="{BB962C8B-B14F-4D97-AF65-F5344CB8AC3E}">
        <p14:creationId xmlns:p14="http://schemas.microsoft.com/office/powerpoint/2010/main" val="32600665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egnaposto immagine diapositiv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5" name="Segnaposto not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it-IT" altLang="it-IT" smtClean="0"/>
          </a:p>
        </p:txBody>
      </p:sp>
      <p:sp>
        <p:nvSpPr>
          <p:cNvPr id="4" name="Segnaposto numero diapositiva 3"/>
          <p:cNvSpPr>
            <a:spLocks noGrp="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2C31EF4F-5018-451F-8DDD-146FB1BE1B5C}" type="slidenum">
              <a:rPr lang="it-IT" altLang="it-IT">
                <a:latin typeface="Calibri" panose="020F0502020204030204" pitchFamily="34" charset="0"/>
              </a:rPr>
              <a:pPr eaLnBrk="1" hangingPunct="1"/>
              <a:t>5</a:t>
            </a:fld>
            <a:endParaRPr lang="it-IT" altLang="it-IT">
              <a:latin typeface="Calibri" panose="020F0502020204030204" pitchFamily="34" charset="0"/>
            </a:endParaRPr>
          </a:p>
        </p:txBody>
      </p:sp>
    </p:spTree>
    <p:extLst>
      <p:ext uri="{BB962C8B-B14F-4D97-AF65-F5344CB8AC3E}">
        <p14:creationId xmlns:p14="http://schemas.microsoft.com/office/powerpoint/2010/main" val="6209482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egnaposto immagine diapositiv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9" name="Segnaposto not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it-IT" altLang="it-IT" smtClean="0"/>
          </a:p>
        </p:txBody>
      </p:sp>
      <p:sp>
        <p:nvSpPr>
          <p:cNvPr id="4" name="Segnaposto numero diapositiva 3"/>
          <p:cNvSpPr>
            <a:spLocks noGrp="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00695BED-BA8B-4E8C-8FD6-6D2996F4F77A}" type="slidenum">
              <a:rPr lang="it-IT" altLang="it-IT">
                <a:latin typeface="Calibri" panose="020F0502020204030204" pitchFamily="34" charset="0"/>
              </a:rPr>
              <a:pPr eaLnBrk="1" hangingPunct="1"/>
              <a:t>6</a:t>
            </a:fld>
            <a:endParaRPr lang="it-IT" altLang="it-IT">
              <a:latin typeface="Calibri" panose="020F0502020204030204" pitchFamily="34" charset="0"/>
            </a:endParaRPr>
          </a:p>
        </p:txBody>
      </p:sp>
    </p:spTree>
    <p:extLst>
      <p:ext uri="{BB962C8B-B14F-4D97-AF65-F5344CB8AC3E}">
        <p14:creationId xmlns:p14="http://schemas.microsoft.com/office/powerpoint/2010/main" val="15977628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egnaposto immagine diapositiv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7" name="Segnaposto not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it-IT" altLang="it-IT" smtClean="0"/>
          </a:p>
        </p:txBody>
      </p:sp>
      <p:sp>
        <p:nvSpPr>
          <p:cNvPr id="17412" name="Segnaposto numero diapositiva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2425C4FD-17B8-4AFC-82D6-32593853FC21}" type="slidenum">
              <a:rPr lang="it-IT" altLang="it-IT">
                <a:latin typeface="Calibri" panose="020F0502020204030204" pitchFamily="34" charset="0"/>
              </a:rPr>
              <a:pPr eaLnBrk="1" hangingPunct="1"/>
              <a:t>15</a:t>
            </a:fld>
            <a:endParaRPr lang="it-IT" altLang="it-IT">
              <a:latin typeface="Calibri" panose="020F0502020204030204" pitchFamily="34" charset="0"/>
            </a:endParaRPr>
          </a:p>
        </p:txBody>
      </p:sp>
    </p:spTree>
    <p:extLst>
      <p:ext uri="{BB962C8B-B14F-4D97-AF65-F5344CB8AC3E}">
        <p14:creationId xmlns:p14="http://schemas.microsoft.com/office/powerpoint/2010/main" val="1745770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egnaposto immagine diapositiv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Segnaposto not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it-IT" altLang="it-IT" smtClean="0"/>
          </a:p>
        </p:txBody>
      </p:sp>
      <p:sp>
        <p:nvSpPr>
          <p:cNvPr id="4" name="Segnaposto numero diapositiva 3"/>
          <p:cNvSpPr>
            <a:spLocks noGrp="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459B8E3C-AEA9-4762-8231-42C3DE4983DB}" type="slidenum">
              <a:rPr lang="it-IT" altLang="it-IT">
                <a:latin typeface="Calibri" panose="020F0502020204030204" pitchFamily="34" charset="0"/>
              </a:rPr>
              <a:pPr eaLnBrk="1" hangingPunct="1"/>
              <a:t>16</a:t>
            </a:fld>
            <a:endParaRPr lang="it-IT" altLang="it-IT">
              <a:latin typeface="Calibri" panose="020F0502020204030204" pitchFamily="34" charset="0"/>
            </a:endParaRPr>
          </a:p>
        </p:txBody>
      </p:sp>
    </p:spTree>
    <p:extLst>
      <p:ext uri="{BB962C8B-B14F-4D97-AF65-F5344CB8AC3E}">
        <p14:creationId xmlns:p14="http://schemas.microsoft.com/office/powerpoint/2010/main" val="39109887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1524000" y="1122363"/>
            <a:ext cx="9144000" cy="2387600"/>
          </a:xfrm>
        </p:spPr>
        <p:txBody>
          <a:bodyPr anchor="b"/>
          <a:lstStyle>
            <a:lvl1pPr algn="ctr">
              <a:defRPr sz="6000"/>
            </a:lvl1pPr>
          </a:lstStyle>
          <a:p>
            <a:r>
              <a:rPr lang="it-IT" smtClean="0"/>
              <a:t>Fare clic per modificare lo stile del titolo</a:t>
            </a:r>
            <a:endParaRPr lang="it-IT"/>
          </a:p>
        </p:txBody>
      </p:sp>
      <p:sp>
        <p:nvSpPr>
          <p:cNvPr id="3" name="Sottotito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p>
            <a:fld id="{24A7794F-5797-4178-8F5D-885E53F54A1A}" type="datetimeFigureOut">
              <a:rPr lang="it-IT" smtClean="0"/>
              <a:t>01/05/2014</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624425A8-C297-4A4B-B22D-FEED58EB17FD}" type="slidenum">
              <a:rPr lang="it-IT" smtClean="0"/>
              <a:t>‹N›</a:t>
            </a:fld>
            <a:endParaRPr lang="it-IT"/>
          </a:p>
        </p:txBody>
      </p:sp>
    </p:spTree>
    <p:extLst>
      <p:ext uri="{BB962C8B-B14F-4D97-AF65-F5344CB8AC3E}">
        <p14:creationId xmlns:p14="http://schemas.microsoft.com/office/powerpoint/2010/main" val="7996941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24A7794F-5797-4178-8F5D-885E53F54A1A}" type="datetimeFigureOut">
              <a:rPr lang="it-IT" smtClean="0"/>
              <a:t>01/05/2014</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624425A8-C297-4A4B-B22D-FEED58EB17FD}" type="slidenum">
              <a:rPr lang="it-IT" smtClean="0"/>
              <a:t>‹N›</a:t>
            </a:fld>
            <a:endParaRPr lang="it-IT"/>
          </a:p>
        </p:txBody>
      </p:sp>
    </p:spTree>
    <p:extLst>
      <p:ext uri="{BB962C8B-B14F-4D97-AF65-F5344CB8AC3E}">
        <p14:creationId xmlns:p14="http://schemas.microsoft.com/office/powerpoint/2010/main" val="12445312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831850" y="1709738"/>
            <a:ext cx="10515600" cy="2852737"/>
          </a:xfrm>
        </p:spPr>
        <p:txBody>
          <a:bodyPr anchor="b"/>
          <a:lstStyle>
            <a:lvl1pPr>
              <a:defRPr sz="6000"/>
            </a:lvl1pPr>
          </a:lstStyle>
          <a:p>
            <a:r>
              <a:rPr lang="it-IT" smtClean="0"/>
              <a:t>Fare clic per modificare lo stile del titolo</a:t>
            </a:r>
            <a:endParaRPr lang="it-IT"/>
          </a:p>
        </p:txBody>
      </p:sp>
      <p:sp>
        <p:nvSpPr>
          <p:cNvPr id="3" name="Segnaposto tes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p>
            <a:fld id="{24A7794F-5797-4178-8F5D-885E53F54A1A}" type="datetimeFigureOut">
              <a:rPr lang="it-IT" smtClean="0"/>
              <a:t>01/05/2014</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624425A8-C297-4A4B-B22D-FEED58EB17FD}" type="slidenum">
              <a:rPr lang="it-IT" smtClean="0"/>
              <a:t>‹N›</a:t>
            </a:fld>
            <a:endParaRPr lang="it-IT"/>
          </a:p>
        </p:txBody>
      </p:sp>
    </p:spTree>
    <p:extLst>
      <p:ext uri="{BB962C8B-B14F-4D97-AF65-F5344CB8AC3E}">
        <p14:creationId xmlns:p14="http://schemas.microsoft.com/office/powerpoint/2010/main" val="30789554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838200" y="1825625"/>
            <a:ext cx="5181600" cy="4351338"/>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6172200" y="1825625"/>
            <a:ext cx="5181600" cy="4351338"/>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p>
            <a:fld id="{24A7794F-5797-4178-8F5D-885E53F54A1A}" type="datetimeFigureOut">
              <a:rPr lang="it-IT" smtClean="0"/>
              <a:t>01/05/2014</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624425A8-C297-4A4B-B22D-FEED58EB17FD}" type="slidenum">
              <a:rPr lang="it-IT" smtClean="0"/>
              <a:t>‹N›</a:t>
            </a:fld>
            <a:endParaRPr lang="it-IT"/>
          </a:p>
        </p:txBody>
      </p:sp>
    </p:spTree>
    <p:extLst>
      <p:ext uri="{BB962C8B-B14F-4D97-AF65-F5344CB8AC3E}">
        <p14:creationId xmlns:p14="http://schemas.microsoft.com/office/powerpoint/2010/main" val="3756742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839788" y="365125"/>
            <a:ext cx="10515600" cy="1325563"/>
          </a:xfrm>
        </p:spPr>
        <p:txBody>
          <a:bodyPr/>
          <a:lstStyle/>
          <a:p>
            <a:r>
              <a:rPr lang="it-IT" smtClean="0"/>
              <a:t>Fare clic per modificare lo stile del titolo</a:t>
            </a:r>
            <a:endParaRPr lang="it-IT"/>
          </a:p>
        </p:txBody>
      </p:sp>
      <p:sp>
        <p:nvSpPr>
          <p:cNvPr id="3" name="Segnaposto tes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839788" y="2505075"/>
            <a:ext cx="5157787" cy="3684588"/>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6172200" y="2505075"/>
            <a:ext cx="5183188" cy="3684588"/>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p>
            <a:fld id="{24A7794F-5797-4178-8F5D-885E53F54A1A}" type="datetimeFigureOut">
              <a:rPr lang="it-IT" smtClean="0"/>
              <a:t>01/05/2014</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624425A8-C297-4A4B-B22D-FEED58EB17FD}" type="slidenum">
              <a:rPr lang="it-IT" smtClean="0"/>
              <a:t>‹N›</a:t>
            </a:fld>
            <a:endParaRPr lang="it-IT"/>
          </a:p>
        </p:txBody>
      </p:sp>
    </p:spTree>
    <p:extLst>
      <p:ext uri="{BB962C8B-B14F-4D97-AF65-F5344CB8AC3E}">
        <p14:creationId xmlns:p14="http://schemas.microsoft.com/office/powerpoint/2010/main" val="27283995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2"/>
          <p:cNvSpPr>
            <a:spLocks noGrp="1"/>
          </p:cNvSpPr>
          <p:nvPr>
            <p:ph type="dt" sz="half" idx="10"/>
          </p:nvPr>
        </p:nvSpPr>
        <p:spPr/>
        <p:txBody>
          <a:bodyPr/>
          <a:lstStyle/>
          <a:p>
            <a:fld id="{24A7794F-5797-4178-8F5D-885E53F54A1A}" type="datetimeFigureOut">
              <a:rPr lang="it-IT" smtClean="0"/>
              <a:t>01/05/2014</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624425A8-C297-4A4B-B22D-FEED58EB17FD}" type="slidenum">
              <a:rPr lang="it-IT" smtClean="0"/>
              <a:t>‹N›</a:t>
            </a:fld>
            <a:endParaRPr lang="it-IT"/>
          </a:p>
        </p:txBody>
      </p:sp>
    </p:spTree>
    <p:extLst>
      <p:ext uri="{BB962C8B-B14F-4D97-AF65-F5344CB8AC3E}">
        <p14:creationId xmlns:p14="http://schemas.microsoft.com/office/powerpoint/2010/main" val="1479082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24A7794F-5797-4178-8F5D-885E53F54A1A}" type="datetimeFigureOut">
              <a:rPr lang="it-IT" smtClean="0"/>
              <a:t>01/05/2014</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624425A8-C297-4A4B-B22D-FEED58EB17FD}" type="slidenum">
              <a:rPr lang="it-IT" smtClean="0"/>
              <a:t>‹N›</a:t>
            </a:fld>
            <a:endParaRPr lang="it-IT"/>
          </a:p>
        </p:txBody>
      </p:sp>
    </p:spTree>
    <p:extLst>
      <p:ext uri="{BB962C8B-B14F-4D97-AF65-F5344CB8AC3E}">
        <p14:creationId xmlns:p14="http://schemas.microsoft.com/office/powerpoint/2010/main" val="6950545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839788" y="457200"/>
            <a:ext cx="3932237" cy="1600200"/>
          </a:xfrm>
        </p:spPr>
        <p:txBody>
          <a:bodyPr anchor="b"/>
          <a:lstStyle>
            <a:lvl1pPr>
              <a:defRPr sz="3200"/>
            </a:lvl1pPr>
          </a:lstStyle>
          <a:p>
            <a:r>
              <a:rPr lang="it-IT" smtClean="0"/>
              <a:t>Fare clic per modificare lo stile del titolo</a:t>
            </a:r>
            <a:endParaRPr lang="it-IT"/>
          </a:p>
        </p:txBody>
      </p:sp>
      <p:sp>
        <p:nvSpPr>
          <p:cNvPr id="3" name="Segnaposto contenut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24A7794F-5797-4178-8F5D-885E53F54A1A}" type="datetimeFigureOut">
              <a:rPr lang="it-IT" smtClean="0"/>
              <a:t>01/05/2014</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624425A8-C297-4A4B-B22D-FEED58EB17FD}" type="slidenum">
              <a:rPr lang="it-IT" smtClean="0"/>
              <a:t>‹N›</a:t>
            </a:fld>
            <a:endParaRPr lang="it-IT"/>
          </a:p>
        </p:txBody>
      </p:sp>
    </p:spTree>
    <p:extLst>
      <p:ext uri="{BB962C8B-B14F-4D97-AF65-F5344CB8AC3E}">
        <p14:creationId xmlns:p14="http://schemas.microsoft.com/office/powerpoint/2010/main" val="9122505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839788" y="457200"/>
            <a:ext cx="3932237" cy="1600200"/>
          </a:xfrm>
        </p:spPr>
        <p:txBody>
          <a:bodyPr anchor="b"/>
          <a:lstStyle>
            <a:lvl1pPr>
              <a:defRPr sz="3200"/>
            </a:lvl1pPr>
          </a:lstStyle>
          <a:p>
            <a:r>
              <a:rPr lang="it-IT" smtClean="0"/>
              <a:t>Fare clic per modificare lo stile del titolo</a:t>
            </a:r>
            <a:endParaRPr lang="it-IT"/>
          </a:p>
        </p:txBody>
      </p:sp>
      <p:sp>
        <p:nvSpPr>
          <p:cNvPr id="3" name="Segnaposto immagin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24A7794F-5797-4178-8F5D-885E53F54A1A}" type="datetimeFigureOut">
              <a:rPr lang="it-IT" smtClean="0"/>
              <a:t>01/05/2014</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624425A8-C297-4A4B-B22D-FEED58EB17FD}" type="slidenum">
              <a:rPr lang="it-IT" smtClean="0"/>
              <a:t>‹N›</a:t>
            </a:fld>
            <a:endParaRPr lang="it-IT"/>
          </a:p>
        </p:txBody>
      </p:sp>
    </p:spTree>
    <p:extLst>
      <p:ext uri="{BB962C8B-B14F-4D97-AF65-F5344CB8AC3E}">
        <p14:creationId xmlns:p14="http://schemas.microsoft.com/office/powerpoint/2010/main" val="39779757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24A7794F-5797-4178-8F5D-885E53F54A1A}" type="datetimeFigureOut">
              <a:rPr lang="it-IT" smtClean="0"/>
              <a:t>01/05/2014</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624425A8-C297-4A4B-B22D-FEED58EB17FD}" type="slidenum">
              <a:rPr lang="it-IT" smtClean="0"/>
              <a:t>‹N›</a:t>
            </a:fld>
            <a:endParaRPr lang="it-IT"/>
          </a:p>
        </p:txBody>
      </p:sp>
    </p:spTree>
    <p:extLst>
      <p:ext uri="{BB962C8B-B14F-4D97-AF65-F5344CB8AC3E}">
        <p14:creationId xmlns:p14="http://schemas.microsoft.com/office/powerpoint/2010/main" val="4737314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8724900" y="365125"/>
            <a:ext cx="2628900" cy="5811838"/>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838200" y="365125"/>
            <a:ext cx="7734300" cy="5811838"/>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24A7794F-5797-4178-8F5D-885E53F54A1A}" type="datetimeFigureOut">
              <a:rPr lang="it-IT" smtClean="0"/>
              <a:t>01/05/2014</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624425A8-C297-4A4B-B22D-FEED58EB17FD}" type="slidenum">
              <a:rPr lang="it-IT" smtClean="0"/>
              <a:t>‹N›</a:t>
            </a:fld>
            <a:endParaRPr lang="it-IT"/>
          </a:p>
        </p:txBody>
      </p:sp>
    </p:spTree>
    <p:extLst>
      <p:ext uri="{BB962C8B-B14F-4D97-AF65-F5344CB8AC3E}">
        <p14:creationId xmlns:p14="http://schemas.microsoft.com/office/powerpoint/2010/main" val="7187322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t-IT" smtClean="0"/>
              <a:t>Fare clic per modificare lo stile del titolo</a:t>
            </a:r>
            <a:endParaRPr lang="it-IT"/>
          </a:p>
        </p:txBody>
      </p:sp>
      <p:sp>
        <p:nvSpPr>
          <p:cNvPr id="3" name="Segnaposto tes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4A7794F-5797-4178-8F5D-885E53F54A1A}" type="datetimeFigureOut">
              <a:rPr lang="it-IT" smtClean="0"/>
              <a:t>01/05/2014</a:t>
            </a:fld>
            <a:endParaRPr lang="it-IT"/>
          </a:p>
        </p:txBody>
      </p:sp>
      <p:sp>
        <p:nvSpPr>
          <p:cNvPr id="5" name="Segnaposto piè di pa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24425A8-C297-4A4B-B22D-FEED58EB17FD}" type="slidenum">
              <a:rPr lang="it-IT" smtClean="0"/>
              <a:t>‹N›</a:t>
            </a:fld>
            <a:endParaRPr lang="it-IT"/>
          </a:p>
        </p:txBody>
      </p:sp>
    </p:spTree>
    <p:extLst>
      <p:ext uri="{BB962C8B-B14F-4D97-AF65-F5344CB8AC3E}">
        <p14:creationId xmlns:p14="http://schemas.microsoft.com/office/powerpoint/2010/main" val="93018559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a:t>Percorso sul teatro e la nascita delle </a:t>
            </a:r>
            <a:r>
              <a:rPr lang="it-IT" dirty="0" smtClean="0"/>
              <a:t>maschere:</a:t>
            </a:r>
            <a:br>
              <a:rPr lang="it-IT" dirty="0" smtClean="0"/>
            </a:br>
            <a:r>
              <a:rPr lang="it-IT" dirty="0" smtClean="0"/>
              <a:t>da Goldoni a Dante (classe II)</a:t>
            </a:r>
            <a:r>
              <a:rPr lang="it-IT" dirty="0"/>
              <a:t/>
            </a:r>
            <a:br>
              <a:rPr lang="it-IT" dirty="0"/>
            </a:br>
            <a:endParaRPr lang="it-IT" dirty="0"/>
          </a:p>
        </p:txBody>
      </p:sp>
      <p:sp>
        <p:nvSpPr>
          <p:cNvPr id="3" name="Segnaposto contenuto 2"/>
          <p:cNvSpPr>
            <a:spLocks noGrp="1"/>
          </p:cNvSpPr>
          <p:nvPr>
            <p:ph idx="1"/>
          </p:nvPr>
        </p:nvSpPr>
        <p:spPr/>
        <p:txBody>
          <a:bodyPr/>
          <a:lstStyle/>
          <a:p>
            <a:pPr marL="0" indent="0">
              <a:buNone/>
            </a:pPr>
            <a:r>
              <a:rPr lang="it-IT" dirty="0" smtClean="0"/>
              <a:t>UD 1: Carlo </a:t>
            </a:r>
            <a:r>
              <a:rPr lang="it-IT" dirty="0"/>
              <a:t>Goldoni, </a:t>
            </a:r>
            <a:r>
              <a:rPr lang="it-IT" i="1" dirty="0"/>
              <a:t>Il servitore di due padroni </a:t>
            </a:r>
            <a:r>
              <a:rPr lang="it-IT" i="1" dirty="0" smtClean="0"/>
              <a:t>:</a:t>
            </a:r>
          </a:p>
          <a:p>
            <a:pPr marL="0" indent="0">
              <a:buNone/>
            </a:pPr>
            <a:r>
              <a:rPr lang="it-IT" dirty="0" smtClean="0"/>
              <a:t>Lettura drammatizzata; riscrittura di alcuni brani utilizzando differenti regionalismi; lavoro di memorizzazione in previsione di una breve rappresentazione. Testo semplificato per alunni L2, </a:t>
            </a:r>
            <a:r>
              <a:rPr lang="it-IT" smtClean="0"/>
              <a:t>con competenze A1 e A2.</a:t>
            </a:r>
            <a:endParaRPr lang="it-IT" dirty="0" smtClean="0"/>
          </a:p>
          <a:p>
            <a:pPr marL="0" indent="0">
              <a:buNone/>
            </a:pPr>
            <a:r>
              <a:rPr lang="it-IT" dirty="0" smtClean="0"/>
              <a:t>UD2: Tra antropologia e letteratura: la nascita di Arlecchino</a:t>
            </a:r>
            <a:endParaRPr lang="it-IT" dirty="0"/>
          </a:p>
        </p:txBody>
      </p:sp>
    </p:spTree>
    <p:extLst>
      <p:ext uri="{BB962C8B-B14F-4D97-AF65-F5344CB8AC3E}">
        <p14:creationId xmlns:p14="http://schemas.microsoft.com/office/powerpoint/2010/main" val="262806188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olo 1"/>
          <p:cNvSpPr>
            <a:spLocks noGrp="1"/>
          </p:cNvSpPr>
          <p:nvPr>
            <p:ph type="title"/>
          </p:nvPr>
        </p:nvSpPr>
        <p:spPr/>
        <p:txBody>
          <a:bodyPr/>
          <a:lstStyle/>
          <a:p>
            <a:pPr eaLnBrk="1" hangingPunct="1"/>
            <a:r>
              <a:rPr lang="it-IT" altLang="it-IT" dirty="0" smtClean="0"/>
              <a:t>UA1: Quando nasce Arlecchino?</a:t>
            </a:r>
          </a:p>
        </p:txBody>
      </p:sp>
      <p:sp>
        <p:nvSpPr>
          <p:cNvPr id="3075" name="Segnaposto contenuto 2"/>
          <p:cNvSpPr>
            <a:spLocks noGrp="1"/>
          </p:cNvSpPr>
          <p:nvPr>
            <p:ph idx="1"/>
          </p:nvPr>
        </p:nvSpPr>
        <p:spPr/>
        <p:txBody>
          <a:bodyPr>
            <a:normAutofit fontScale="85000" lnSpcReduction="20000"/>
          </a:bodyPr>
          <a:lstStyle/>
          <a:p>
            <a:pPr eaLnBrk="1" hangingPunct="1">
              <a:buFont typeface="Arial" panose="020B0604020202020204" pitchFamily="34" charset="0"/>
              <a:buNone/>
            </a:pPr>
            <a:r>
              <a:rPr lang="it-IT" altLang="it-IT" sz="2000" dirty="0"/>
              <a:t>Arlecchino nasce ufficialmente a Parigi nel 1584 per opera di un attore italiano, Tristano Martinelli.</a:t>
            </a:r>
          </a:p>
          <a:p>
            <a:pPr eaLnBrk="1" hangingPunct="1">
              <a:buFont typeface="Arial" panose="020B0604020202020204" pitchFamily="34" charset="0"/>
              <a:buNone/>
            </a:pPr>
            <a:r>
              <a:rPr lang="it-IT" altLang="it-IT" sz="2000" dirty="0"/>
              <a:t>Tristano </a:t>
            </a:r>
            <a:r>
              <a:rPr lang="it-IT" altLang="it-IT" sz="2000" dirty="0" smtClean="0"/>
              <a:t>Martinelli, originario </a:t>
            </a:r>
            <a:r>
              <a:rPr lang="it-IT" altLang="it-IT" sz="2000" dirty="0"/>
              <a:t>di </a:t>
            </a:r>
            <a:r>
              <a:rPr lang="it-IT" altLang="it-IT" sz="2000" dirty="0" smtClean="0"/>
              <a:t>Mantova, insieme </a:t>
            </a:r>
            <a:r>
              <a:rPr lang="it-IT" altLang="it-IT" sz="2000" dirty="0"/>
              <a:t>al fratello Drusiano e alla cognata </a:t>
            </a:r>
            <a:r>
              <a:rPr lang="it-IT" altLang="it-IT" sz="2000" dirty="0" smtClean="0"/>
              <a:t>Angelica, </a:t>
            </a:r>
            <a:r>
              <a:rPr lang="it-IT" altLang="it-IT" sz="2000" dirty="0"/>
              <a:t>fonda una compagnia di </a:t>
            </a:r>
            <a:r>
              <a:rPr lang="it-IT" altLang="it-IT" sz="2000" dirty="0" smtClean="0"/>
              <a:t>comici, che </a:t>
            </a:r>
            <a:r>
              <a:rPr lang="it-IT" altLang="it-IT" sz="2000" dirty="0" smtClean="0"/>
              <a:t>porta in scena in Europa, i canovacci della Commedia dell’arte</a:t>
            </a:r>
            <a:r>
              <a:rPr lang="it-IT" altLang="it-IT" sz="2000" dirty="0" smtClean="0"/>
              <a:t>.</a:t>
            </a:r>
            <a:endParaRPr lang="it-IT" altLang="it-IT" sz="2000" dirty="0"/>
          </a:p>
          <a:p>
            <a:pPr eaLnBrk="1" hangingPunct="1">
              <a:buFont typeface="Arial" panose="020B0604020202020204" pitchFamily="34" charset="0"/>
              <a:buNone/>
            </a:pPr>
            <a:r>
              <a:rPr lang="it-IT" altLang="it-IT" sz="2000" dirty="0" smtClean="0"/>
              <a:t>I personaggi della Commedia dell’arte hanno conosciuto una vitalità di lunga durata, essendo presenti al nostro immaginario come maschere di carnevale.</a:t>
            </a:r>
          </a:p>
          <a:p>
            <a:pPr eaLnBrk="1" hangingPunct="1">
              <a:buFont typeface="Arial" panose="020B0604020202020204" pitchFamily="34" charset="0"/>
              <a:buNone/>
            </a:pPr>
            <a:r>
              <a:rPr lang="it-IT" altLang="it-IT" sz="2000" dirty="0" smtClean="0"/>
              <a:t>I personaggi principali della Commedia dell’arte:</a:t>
            </a:r>
            <a:endParaRPr lang="it-IT" altLang="it-IT" sz="2000" dirty="0"/>
          </a:p>
          <a:p>
            <a:pPr eaLnBrk="1" hangingPunct="1">
              <a:buFont typeface="Arial" panose="020B0604020202020204" pitchFamily="34" charset="0"/>
              <a:buNone/>
            </a:pPr>
            <a:r>
              <a:rPr lang="it-IT" altLang="it-IT" sz="2000" dirty="0"/>
              <a:t>Pantalone:  il Magnifico, il ricco mercante veneziano</a:t>
            </a:r>
          </a:p>
          <a:p>
            <a:pPr eaLnBrk="1" hangingPunct="1">
              <a:buFont typeface="Arial" panose="020B0604020202020204" pitchFamily="34" charset="0"/>
              <a:buNone/>
            </a:pPr>
            <a:r>
              <a:rPr lang="it-IT" altLang="it-IT" sz="2000" dirty="0"/>
              <a:t>Gli zanni: i servitori</a:t>
            </a:r>
          </a:p>
          <a:p>
            <a:pPr eaLnBrk="1" hangingPunct="1">
              <a:buFont typeface="Arial" panose="020B0604020202020204" pitchFamily="34" charset="0"/>
              <a:buNone/>
            </a:pPr>
            <a:r>
              <a:rPr lang="it-IT" altLang="it-IT" sz="2000" dirty="0"/>
              <a:t>	il primo zanni è furbo: Brighella</a:t>
            </a:r>
          </a:p>
          <a:p>
            <a:pPr eaLnBrk="1" hangingPunct="1">
              <a:buFont typeface="Arial" panose="020B0604020202020204" pitchFamily="34" charset="0"/>
              <a:buNone/>
            </a:pPr>
            <a:r>
              <a:rPr lang="it-IT" altLang="it-IT" sz="2000" dirty="0"/>
              <a:t>     il secondo zanni è imbranato: Arlecchino</a:t>
            </a:r>
          </a:p>
          <a:p>
            <a:pPr eaLnBrk="1" hangingPunct="1">
              <a:buFont typeface="Arial" panose="020B0604020202020204" pitchFamily="34" charset="0"/>
              <a:buNone/>
            </a:pPr>
            <a:r>
              <a:rPr lang="it-IT" altLang="it-IT" sz="2000" dirty="0"/>
              <a:t>La serva: Colombina</a:t>
            </a:r>
          </a:p>
          <a:p>
            <a:pPr eaLnBrk="1" hangingPunct="1">
              <a:buFont typeface="Arial" panose="020B0604020202020204" pitchFamily="34" charset="0"/>
              <a:buNone/>
            </a:pPr>
            <a:r>
              <a:rPr lang="it-IT" altLang="it-IT" sz="2000" dirty="0"/>
              <a:t>L’innamorata</a:t>
            </a:r>
          </a:p>
          <a:p>
            <a:pPr eaLnBrk="1" hangingPunct="1">
              <a:buFont typeface="Arial" panose="020B0604020202020204" pitchFamily="34" charset="0"/>
              <a:buNone/>
            </a:pPr>
            <a:r>
              <a:rPr lang="it-IT" altLang="it-IT" sz="2000" dirty="0" smtClean="0"/>
              <a:t>L’innamorato</a:t>
            </a:r>
          </a:p>
          <a:p>
            <a:pPr eaLnBrk="1" hangingPunct="1">
              <a:buFont typeface="Arial" panose="020B0604020202020204" pitchFamily="34" charset="0"/>
              <a:buNone/>
            </a:pPr>
            <a:r>
              <a:rPr lang="it-IT" altLang="it-IT" sz="1800" b="1" dirty="0" smtClean="0"/>
              <a:t>Curiosità etimologica: maschera deriva dal </a:t>
            </a:r>
            <a:r>
              <a:rPr lang="it-IT" altLang="it-IT" sz="1800" b="1" dirty="0" err="1" smtClean="0"/>
              <a:t>germ</a:t>
            </a:r>
            <a:r>
              <a:rPr lang="it-IT" altLang="it-IT" sz="1800" b="1" dirty="0" smtClean="0"/>
              <a:t>. </a:t>
            </a:r>
            <a:r>
              <a:rPr lang="it-IT" altLang="it-IT" sz="1800" b="1" i="1" dirty="0" err="1" smtClean="0"/>
              <a:t>masca</a:t>
            </a:r>
            <a:r>
              <a:rPr lang="it-IT" altLang="it-IT" sz="1800" b="1" dirty="0" smtClean="0"/>
              <a:t>=strega. L’accezione di </a:t>
            </a:r>
            <a:r>
              <a:rPr lang="it-IT" altLang="it-IT" sz="1800" b="1" i="1" dirty="0" err="1" smtClean="0"/>
              <a:t>masca</a:t>
            </a:r>
            <a:r>
              <a:rPr lang="it-IT" altLang="it-IT" sz="1800" b="1" i="1" dirty="0" smtClean="0"/>
              <a:t> </a:t>
            </a:r>
            <a:r>
              <a:rPr lang="it-IT" altLang="it-IT" sz="1800" b="1" dirty="0" smtClean="0"/>
              <a:t>= strega è attestata in ambito romanzo nell’antico provenzale e </a:t>
            </a:r>
            <a:r>
              <a:rPr lang="it-IT" altLang="it-IT" sz="1800" b="1" smtClean="0"/>
              <a:t>nel piemontese.</a:t>
            </a:r>
            <a:endParaRPr lang="it-IT" altLang="it-IT" sz="1900" b="1" i="1" dirty="0"/>
          </a:p>
          <a:p>
            <a:pPr eaLnBrk="1" hangingPunct="1">
              <a:buFont typeface="Arial" panose="020B0604020202020204" pitchFamily="34" charset="0"/>
              <a:buNone/>
            </a:pPr>
            <a:endParaRPr lang="it-IT" altLang="it-IT" sz="2400" dirty="0"/>
          </a:p>
        </p:txBody>
      </p:sp>
    </p:spTree>
    <p:extLst>
      <p:ext uri="{BB962C8B-B14F-4D97-AF65-F5344CB8AC3E}">
        <p14:creationId xmlns:p14="http://schemas.microsoft.com/office/powerpoint/2010/main" val="342112101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olo 1"/>
          <p:cNvSpPr>
            <a:spLocks noGrp="1"/>
          </p:cNvSpPr>
          <p:nvPr>
            <p:ph type="title"/>
          </p:nvPr>
        </p:nvSpPr>
        <p:spPr/>
        <p:txBody>
          <a:bodyPr/>
          <a:lstStyle/>
          <a:p>
            <a:pPr eaLnBrk="1" hangingPunct="1"/>
            <a:r>
              <a:rPr lang="it-IT" altLang="it-IT" sz="3600"/>
              <a:t>Le prime immagini di Arlecchino</a:t>
            </a:r>
            <a:br>
              <a:rPr lang="it-IT" altLang="it-IT" sz="3600"/>
            </a:br>
            <a:r>
              <a:rPr lang="it-IT" altLang="it-IT" sz="3600"/>
              <a:t>(1584)</a:t>
            </a:r>
          </a:p>
        </p:txBody>
      </p:sp>
      <p:pic>
        <p:nvPicPr>
          <p:cNvPr id="4099" name="Picture 3"/>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3433764" y="1600201"/>
            <a:ext cx="5324475" cy="4525963"/>
          </a:xfrm>
          <a:noFill/>
        </p:spPr>
      </p:pic>
    </p:spTree>
    <p:extLst>
      <p:ext uri="{BB962C8B-B14F-4D97-AF65-F5344CB8AC3E}">
        <p14:creationId xmlns:p14="http://schemas.microsoft.com/office/powerpoint/2010/main" val="319896574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olo 1"/>
          <p:cNvSpPr>
            <a:spLocks noGrp="1"/>
          </p:cNvSpPr>
          <p:nvPr>
            <p:ph type="title"/>
          </p:nvPr>
        </p:nvSpPr>
        <p:spPr/>
        <p:txBody>
          <a:bodyPr/>
          <a:lstStyle/>
          <a:p>
            <a:pPr eaLnBrk="1" hangingPunct="1"/>
            <a:r>
              <a:rPr lang="it-IT" altLang="it-IT" sz="3600"/>
              <a:t>Tristano Martinelli, Arlecchino</a:t>
            </a:r>
          </a:p>
        </p:txBody>
      </p:sp>
      <p:pic>
        <p:nvPicPr>
          <p:cNvPr id="5123"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3648075" y="1196976"/>
            <a:ext cx="3938588" cy="5472113"/>
          </a:xfrm>
          <a:noFill/>
        </p:spPr>
      </p:pic>
    </p:spTree>
    <p:extLst>
      <p:ext uri="{BB962C8B-B14F-4D97-AF65-F5344CB8AC3E}">
        <p14:creationId xmlns:p14="http://schemas.microsoft.com/office/powerpoint/2010/main" val="387214898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olo 1"/>
          <p:cNvSpPr>
            <a:spLocks noGrp="1"/>
          </p:cNvSpPr>
          <p:nvPr>
            <p:ph type="title"/>
          </p:nvPr>
        </p:nvSpPr>
        <p:spPr/>
        <p:txBody>
          <a:bodyPr/>
          <a:lstStyle/>
          <a:p>
            <a:pPr eaLnBrk="1" hangingPunct="1"/>
            <a:r>
              <a:rPr lang="it-IT" altLang="it-IT" smtClean="0"/>
              <a:t>Metà del 1600</a:t>
            </a:r>
          </a:p>
        </p:txBody>
      </p:sp>
      <p:pic>
        <p:nvPicPr>
          <p:cNvPr id="6147"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2424114" y="1484314"/>
            <a:ext cx="6840537" cy="4897437"/>
          </a:xfrm>
          <a:noFill/>
        </p:spPr>
      </p:pic>
    </p:spTree>
    <p:extLst>
      <p:ext uri="{BB962C8B-B14F-4D97-AF65-F5344CB8AC3E}">
        <p14:creationId xmlns:p14="http://schemas.microsoft.com/office/powerpoint/2010/main" val="375738559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olo 1"/>
          <p:cNvSpPr>
            <a:spLocks noGrp="1"/>
          </p:cNvSpPr>
          <p:nvPr>
            <p:ph type="title"/>
          </p:nvPr>
        </p:nvSpPr>
        <p:spPr/>
        <p:txBody>
          <a:bodyPr/>
          <a:lstStyle/>
          <a:p>
            <a:pPr eaLnBrk="1" hangingPunct="1"/>
            <a:r>
              <a:rPr lang="it-IT" altLang="it-IT" smtClean="0"/>
              <a:t>Arlecchino, 1671</a:t>
            </a:r>
          </a:p>
        </p:txBody>
      </p:sp>
      <p:pic>
        <p:nvPicPr>
          <p:cNvPr id="7171" name="Picture 3"/>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4827589" y="1600201"/>
            <a:ext cx="2536825" cy="4525963"/>
          </a:xfrm>
          <a:noFill/>
        </p:spPr>
      </p:pic>
    </p:spTree>
    <p:extLst>
      <p:ext uri="{BB962C8B-B14F-4D97-AF65-F5344CB8AC3E}">
        <p14:creationId xmlns:p14="http://schemas.microsoft.com/office/powerpoint/2010/main" val="326947017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Figure dell’immaginario che hanno probabilmente ispirato Tristano Martinelli</a:t>
            </a:r>
            <a:endParaRPr lang="it-IT" dirty="0"/>
          </a:p>
        </p:txBody>
      </p:sp>
      <p:sp>
        <p:nvSpPr>
          <p:cNvPr id="3" name="Segnaposto contenuto 2"/>
          <p:cNvSpPr>
            <a:spLocks noGrp="1"/>
          </p:cNvSpPr>
          <p:nvPr>
            <p:ph idx="1"/>
          </p:nvPr>
        </p:nvSpPr>
        <p:spPr/>
        <p:txBody>
          <a:bodyPr/>
          <a:lstStyle/>
          <a:p>
            <a:pPr marL="0" indent="0">
              <a:buNone/>
            </a:pPr>
            <a:r>
              <a:rPr lang="it-IT" dirty="0" smtClean="0"/>
              <a:t>Ambito francese: leggenda sulla </a:t>
            </a:r>
            <a:r>
              <a:rPr lang="it-IT" dirty="0" err="1" smtClean="0"/>
              <a:t>masnie</a:t>
            </a:r>
            <a:r>
              <a:rPr lang="it-IT" dirty="0" smtClean="0"/>
              <a:t> </a:t>
            </a:r>
            <a:r>
              <a:rPr lang="it-IT" dirty="0" err="1" smtClean="0"/>
              <a:t>Hellequin</a:t>
            </a:r>
            <a:r>
              <a:rPr lang="it-IT" dirty="0" smtClean="0"/>
              <a:t> (la masnada di </a:t>
            </a:r>
            <a:r>
              <a:rPr lang="it-IT" dirty="0" err="1" smtClean="0"/>
              <a:t>Hellequin</a:t>
            </a:r>
            <a:r>
              <a:rPr lang="it-IT" dirty="0" smtClean="0"/>
              <a:t> o l’esercito infernale, cfr. K. </a:t>
            </a:r>
            <a:r>
              <a:rPr lang="it-IT" dirty="0" err="1" smtClean="0"/>
              <a:t>Meisen</a:t>
            </a:r>
            <a:r>
              <a:rPr lang="it-IT" dirty="0" smtClean="0"/>
              <a:t>, </a:t>
            </a:r>
            <a:r>
              <a:rPr lang="it-IT" i="1" dirty="0" smtClean="0"/>
              <a:t>La leggenda del cacciatore furioso e della caccia selvaggia</a:t>
            </a:r>
            <a:r>
              <a:rPr lang="it-IT" dirty="0" smtClean="0"/>
              <a:t>, Alessandria, Edizioni dell’Orso, 2001; il testo di </a:t>
            </a:r>
            <a:r>
              <a:rPr lang="it-IT" dirty="0" err="1" smtClean="0"/>
              <a:t>Meisen</a:t>
            </a:r>
            <a:r>
              <a:rPr lang="it-IT" dirty="0" smtClean="0"/>
              <a:t> è un’antologia che raccoglie testi dall’antichità alla fine del medioevo).</a:t>
            </a:r>
          </a:p>
          <a:p>
            <a:pPr marL="0" indent="0">
              <a:buNone/>
            </a:pPr>
            <a:r>
              <a:rPr lang="it-IT" dirty="0" smtClean="0"/>
              <a:t>Ambito italiano: </a:t>
            </a:r>
            <a:r>
              <a:rPr lang="it-IT" dirty="0" err="1" smtClean="0"/>
              <a:t>Alichino</a:t>
            </a:r>
            <a:r>
              <a:rPr lang="it-IT" dirty="0" smtClean="0"/>
              <a:t>, demone dantesco delle </a:t>
            </a:r>
            <a:r>
              <a:rPr lang="it-IT" dirty="0" err="1" smtClean="0"/>
              <a:t>Malebranche</a:t>
            </a:r>
            <a:r>
              <a:rPr lang="it-IT" dirty="0" smtClean="0"/>
              <a:t>. </a:t>
            </a:r>
            <a:r>
              <a:rPr lang="it-IT" dirty="0" err="1" smtClean="0"/>
              <a:t>Alichino</a:t>
            </a:r>
            <a:r>
              <a:rPr lang="it-IT" dirty="0" smtClean="0"/>
              <a:t> deriva proprio dal francese </a:t>
            </a:r>
            <a:r>
              <a:rPr lang="it-IT" dirty="0" err="1" smtClean="0"/>
              <a:t>Hellequin</a:t>
            </a:r>
            <a:r>
              <a:rPr lang="it-IT" dirty="0" smtClean="0"/>
              <a:t>.</a:t>
            </a:r>
            <a:endParaRPr lang="it-IT" dirty="0"/>
          </a:p>
        </p:txBody>
      </p:sp>
    </p:spTree>
    <p:extLst>
      <p:ext uri="{BB962C8B-B14F-4D97-AF65-F5344CB8AC3E}">
        <p14:creationId xmlns:p14="http://schemas.microsoft.com/office/powerpoint/2010/main" val="39008236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UA3: lettura e spiegazione di Dante, </a:t>
            </a:r>
            <a:r>
              <a:rPr lang="it-IT" i="1" dirty="0" smtClean="0"/>
              <a:t>Inferno</a:t>
            </a:r>
            <a:r>
              <a:rPr lang="it-IT" dirty="0" smtClean="0"/>
              <a:t>, XXI, </a:t>
            </a:r>
            <a:r>
              <a:rPr lang="it-IT" i="1" dirty="0" smtClean="0"/>
              <a:t>Le </a:t>
            </a:r>
            <a:r>
              <a:rPr lang="it-IT" i="1" dirty="0" err="1" smtClean="0"/>
              <a:t>Malebolge</a:t>
            </a:r>
            <a:endParaRPr lang="it-IT" dirty="0"/>
          </a:p>
        </p:txBody>
      </p:sp>
      <p:sp>
        <p:nvSpPr>
          <p:cNvPr id="3" name="Segnaposto contenuto 2"/>
          <p:cNvSpPr>
            <a:spLocks noGrp="1"/>
          </p:cNvSpPr>
          <p:nvPr>
            <p:ph idx="1"/>
          </p:nvPr>
        </p:nvSpPr>
        <p:spPr/>
        <p:txBody>
          <a:bodyPr>
            <a:normAutofit fontScale="47500" lnSpcReduction="20000"/>
          </a:bodyPr>
          <a:lstStyle/>
          <a:p>
            <a:pPr marL="0" indent="0">
              <a:buNone/>
            </a:pPr>
            <a:r>
              <a:rPr lang="it-IT" dirty="0" smtClean="0"/>
              <a:t>"Tra’ ti </a:t>
            </a:r>
            <a:r>
              <a:rPr lang="it-IT" dirty="0" err="1" smtClean="0"/>
              <a:t>avante</a:t>
            </a:r>
            <a:r>
              <a:rPr lang="it-IT" dirty="0" smtClean="0"/>
              <a:t>, </a:t>
            </a:r>
            <a:r>
              <a:rPr lang="it-IT" dirty="0" err="1" smtClean="0"/>
              <a:t>Alichino</a:t>
            </a:r>
            <a:r>
              <a:rPr lang="it-IT" dirty="0" smtClean="0"/>
              <a:t>, e </a:t>
            </a:r>
            <a:r>
              <a:rPr lang="it-IT" dirty="0" err="1" smtClean="0"/>
              <a:t>Calcabrina</a:t>
            </a:r>
            <a:r>
              <a:rPr lang="it-IT" dirty="0" smtClean="0"/>
              <a:t>",</a:t>
            </a:r>
            <a:br>
              <a:rPr lang="it-IT" dirty="0" smtClean="0"/>
            </a:br>
            <a:r>
              <a:rPr lang="it-IT" dirty="0" smtClean="0"/>
              <a:t>cominciò </a:t>
            </a:r>
            <a:r>
              <a:rPr lang="it-IT" dirty="0" err="1" smtClean="0"/>
              <a:t>elli</a:t>
            </a:r>
            <a:r>
              <a:rPr lang="it-IT" dirty="0" smtClean="0"/>
              <a:t> a dire, "e tu, Cagnazzo;</a:t>
            </a:r>
            <a:br>
              <a:rPr lang="it-IT" dirty="0" smtClean="0"/>
            </a:br>
            <a:r>
              <a:rPr lang="it-IT" dirty="0" smtClean="0"/>
              <a:t>e </a:t>
            </a:r>
            <a:r>
              <a:rPr lang="it-IT" dirty="0" err="1" smtClean="0"/>
              <a:t>Barbariccia</a:t>
            </a:r>
            <a:r>
              <a:rPr lang="it-IT" dirty="0" smtClean="0"/>
              <a:t> guidi la decina. 	120</a:t>
            </a:r>
            <a:br>
              <a:rPr lang="it-IT" dirty="0" smtClean="0"/>
            </a:br>
            <a:r>
              <a:rPr lang="it-IT" dirty="0" smtClean="0"/>
              <a:t/>
            </a:r>
            <a:br>
              <a:rPr lang="it-IT" dirty="0" smtClean="0"/>
            </a:br>
            <a:r>
              <a:rPr lang="it-IT" dirty="0" err="1" smtClean="0"/>
              <a:t>Libicocco</a:t>
            </a:r>
            <a:r>
              <a:rPr lang="it-IT" dirty="0" smtClean="0"/>
              <a:t> </a:t>
            </a:r>
            <a:r>
              <a:rPr lang="it-IT" dirty="0" err="1" smtClean="0"/>
              <a:t>vegn’oltre</a:t>
            </a:r>
            <a:r>
              <a:rPr lang="it-IT" dirty="0" smtClean="0"/>
              <a:t> e </a:t>
            </a:r>
            <a:r>
              <a:rPr lang="it-IT" dirty="0" err="1" smtClean="0"/>
              <a:t>Draghignazzo</a:t>
            </a:r>
            <a:r>
              <a:rPr lang="it-IT" dirty="0" smtClean="0"/>
              <a:t>,</a:t>
            </a:r>
            <a:br>
              <a:rPr lang="it-IT" dirty="0" smtClean="0"/>
            </a:br>
            <a:r>
              <a:rPr lang="it-IT" dirty="0" err="1" smtClean="0"/>
              <a:t>Cirïatto</a:t>
            </a:r>
            <a:r>
              <a:rPr lang="it-IT" dirty="0" smtClean="0"/>
              <a:t> </a:t>
            </a:r>
            <a:r>
              <a:rPr lang="it-IT" dirty="0" err="1" smtClean="0"/>
              <a:t>sannuto</a:t>
            </a:r>
            <a:r>
              <a:rPr lang="it-IT" dirty="0" smtClean="0"/>
              <a:t> e </a:t>
            </a:r>
            <a:r>
              <a:rPr lang="it-IT" dirty="0" err="1" smtClean="0"/>
              <a:t>Graffiacane</a:t>
            </a:r>
            <a:r>
              <a:rPr lang="it-IT" dirty="0" smtClean="0"/>
              <a:t/>
            </a:r>
            <a:br>
              <a:rPr lang="it-IT" dirty="0" smtClean="0"/>
            </a:br>
            <a:r>
              <a:rPr lang="it-IT" dirty="0" smtClean="0"/>
              <a:t>e </a:t>
            </a:r>
            <a:r>
              <a:rPr lang="it-IT" dirty="0" err="1" smtClean="0"/>
              <a:t>Farfarello</a:t>
            </a:r>
            <a:r>
              <a:rPr lang="it-IT" dirty="0" smtClean="0"/>
              <a:t> e </a:t>
            </a:r>
            <a:r>
              <a:rPr lang="it-IT" dirty="0" err="1" smtClean="0"/>
              <a:t>Rubicante</a:t>
            </a:r>
            <a:r>
              <a:rPr lang="it-IT" dirty="0" smtClean="0"/>
              <a:t> pazzo.	 </a:t>
            </a:r>
            <a:r>
              <a:rPr lang="it-IT" dirty="0"/>
              <a:t>123</a:t>
            </a:r>
            <a:r>
              <a:rPr lang="it-IT" dirty="0" smtClean="0"/>
              <a:t/>
            </a:r>
            <a:br>
              <a:rPr lang="it-IT" dirty="0" smtClean="0"/>
            </a:br>
            <a:r>
              <a:rPr lang="it-IT" dirty="0" smtClean="0"/>
              <a:t/>
            </a:r>
            <a:br>
              <a:rPr lang="it-IT" dirty="0" smtClean="0"/>
            </a:br>
            <a:r>
              <a:rPr lang="it-IT" dirty="0" smtClean="0"/>
              <a:t>Cercate ’</a:t>
            </a:r>
            <a:r>
              <a:rPr lang="it-IT" dirty="0" err="1" smtClean="0"/>
              <a:t>ntorno</a:t>
            </a:r>
            <a:r>
              <a:rPr lang="it-IT" dirty="0" smtClean="0"/>
              <a:t> le boglienti pane;</a:t>
            </a:r>
            <a:br>
              <a:rPr lang="it-IT" dirty="0" smtClean="0"/>
            </a:br>
            <a:r>
              <a:rPr lang="it-IT" dirty="0" err="1" smtClean="0"/>
              <a:t>costor</a:t>
            </a:r>
            <a:r>
              <a:rPr lang="it-IT" dirty="0" smtClean="0"/>
              <a:t> </a:t>
            </a:r>
            <a:r>
              <a:rPr lang="it-IT" dirty="0" err="1" smtClean="0"/>
              <a:t>sian</a:t>
            </a:r>
            <a:r>
              <a:rPr lang="it-IT" dirty="0" smtClean="0"/>
              <a:t> salvi infino a l’altro scheggio</a:t>
            </a:r>
            <a:br>
              <a:rPr lang="it-IT" dirty="0" smtClean="0"/>
            </a:br>
            <a:r>
              <a:rPr lang="it-IT" dirty="0" smtClean="0"/>
              <a:t>che tutto intero va sovra le tane". 	126</a:t>
            </a:r>
            <a:br>
              <a:rPr lang="it-IT" dirty="0" smtClean="0"/>
            </a:br>
            <a:r>
              <a:rPr lang="it-IT" dirty="0" smtClean="0"/>
              <a:t/>
            </a:r>
            <a:br>
              <a:rPr lang="it-IT" dirty="0" smtClean="0"/>
            </a:br>
            <a:r>
              <a:rPr lang="it-IT" dirty="0" smtClean="0"/>
              <a:t>"</a:t>
            </a:r>
            <a:r>
              <a:rPr lang="it-IT" dirty="0" err="1" smtClean="0"/>
              <a:t>Omè</a:t>
            </a:r>
            <a:r>
              <a:rPr lang="it-IT" dirty="0" smtClean="0"/>
              <a:t>, maestro, che è quel ch’i’ veggio?",</a:t>
            </a:r>
            <a:br>
              <a:rPr lang="it-IT" dirty="0" smtClean="0"/>
            </a:br>
            <a:r>
              <a:rPr lang="it-IT" dirty="0" err="1" smtClean="0"/>
              <a:t>diss’io</a:t>
            </a:r>
            <a:r>
              <a:rPr lang="it-IT" dirty="0" smtClean="0"/>
              <a:t>, "deh, </a:t>
            </a:r>
            <a:r>
              <a:rPr lang="it-IT" dirty="0" err="1" smtClean="0"/>
              <a:t>sanza</a:t>
            </a:r>
            <a:r>
              <a:rPr lang="it-IT" dirty="0" smtClean="0"/>
              <a:t> scorta </a:t>
            </a:r>
            <a:r>
              <a:rPr lang="it-IT" dirty="0" err="1" smtClean="0"/>
              <a:t>andianci</a:t>
            </a:r>
            <a:r>
              <a:rPr lang="it-IT" dirty="0" smtClean="0"/>
              <a:t> soli,</a:t>
            </a:r>
            <a:br>
              <a:rPr lang="it-IT" dirty="0" smtClean="0"/>
            </a:br>
            <a:r>
              <a:rPr lang="it-IT" dirty="0" smtClean="0"/>
              <a:t>se tu sa’ </a:t>
            </a:r>
            <a:r>
              <a:rPr lang="it-IT" dirty="0" err="1" smtClean="0"/>
              <a:t>ir</a:t>
            </a:r>
            <a:r>
              <a:rPr lang="it-IT" dirty="0" smtClean="0"/>
              <a:t>; ch’i’ per me non la </a:t>
            </a:r>
            <a:r>
              <a:rPr lang="it-IT" dirty="0" err="1" smtClean="0"/>
              <a:t>cheggio</a:t>
            </a:r>
            <a:r>
              <a:rPr lang="it-IT" dirty="0" smtClean="0"/>
              <a:t>. 	129</a:t>
            </a:r>
            <a:br>
              <a:rPr lang="it-IT" dirty="0" smtClean="0"/>
            </a:br>
            <a:r>
              <a:rPr lang="it-IT" dirty="0" smtClean="0"/>
              <a:t/>
            </a:r>
            <a:br>
              <a:rPr lang="it-IT" dirty="0" smtClean="0"/>
            </a:br>
            <a:r>
              <a:rPr lang="it-IT" dirty="0" smtClean="0"/>
              <a:t>Se tu se’ sì accorto come suoli,</a:t>
            </a:r>
            <a:br>
              <a:rPr lang="it-IT" dirty="0" smtClean="0"/>
            </a:br>
            <a:r>
              <a:rPr lang="it-IT" dirty="0" smtClean="0"/>
              <a:t>non vedi tu ch’</a:t>
            </a:r>
            <a:r>
              <a:rPr lang="it-IT" dirty="0" err="1" smtClean="0"/>
              <a:t>e’</a:t>
            </a:r>
            <a:r>
              <a:rPr lang="it-IT" dirty="0" smtClean="0"/>
              <a:t> </a:t>
            </a:r>
            <a:r>
              <a:rPr lang="it-IT" dirty="0" err="1" smtClean="0"/>
              <a:t>digrignan</a:t>
            </a:r>
            <a:r>
              <a:rPr lang="it-IT" dirty="0" smtClean="0"/>
              <a:t> li denti</a:t>
            </a:r>
            <a:br>
              <a:rPr lang="it-IT" dirty="0" smtClean="0"/>
            </a:br>
            <a:r>
              <a:rPr lang="it-IT" dirty="0" smtClean="0"/>
              <a:t>e con le ciglia ne </a:t>
            </a:r>
            <a:r>
              <a:rPr lang="it-IT" dirty="0" err="1" smtClean="0"/>
              <a:t>minaccian</a:t>
            </a:r>
            <a:r>
              <a:rPr lang="it-IT" dirty="0" smtClean="0"/>
              <a:t> duoli?". 	132</a:t>
            </a:r>
            <a:br>
              <a:rPr lang="it-IT" dirty="0" smtClean="0"/>
            </a:br>
            <a:r>
              <a:rPr lang="it-IT" dirty="0" smtClean="0"/>
              <a:t/>
            </a:r>
            <a:br>
              <a:rPr lang="it-IT" dirty="0" smtClean="0"/>
            </a:br>
            <a:r>
              <a:rPr lang="it-IT" dirty="0" smtClean="0"/>
              <a:t>Ed </a:t>
            </a:r>
            <a:r>
              <a:rPr lang="it-IT" dirty="0" err="1" smtClean="0"/>
              <a:t>elli</a:t>
            </a:r>
            <a:r>
              <a:rPr lang="it-IT" dirty="0" smtClean="0"/>
              <a:t> a me: "Non vo’ che tu paventi;</a:t>
            </a:r>
            <a:br>
              <a:rPr lang="it-IT" dirty="0" smtClean="0"/>
            </a:br>
            <a:r>
              <a:rPr lang="it-IT" dirty="0" smtClean="0"/>
              <a:t>lasciali digrignar pur a lor senno,</a:t>
            </a:r>
            <a:br>
              <a:rPr lang="it-IT" dirty="0" smtClean="0"/>
            </a:br>
            <a:r>
              <a:rPr lang="it-IT" dirty="0" smtClean="0"/>
              <a:t>ch’</a:t>
            </a:r>
            <a:r>
              <a:rPr lang="it-IT" dirty="0" err="1" smtClean="0"/>
              <a:t>e’</a:t>
            </a:r>
            <a:r>
              <a:rPr lang="it-IT" dirty="0" smtClean="0"/>
              <a:t> fanno ciò per li lessi dolenti". 	135</a:t>
            </a:r>
            <a:br>
              <a:rPr lang="it-IT" dirty="0" smtClean="0"/>
            </a:br>
            <a:r>
              <a:rPr lang="it-IT" dirty="0" smtClean="0"/>
              <a:t/>
            </a:r>
            <a:br>
              <a:rPr lang="it-IT" dirty="0" smtClean="0"/>
            </a:br>
            <a:r>
              <a:rPr lang="it-IT" dirty="0" smtClean="0"/>
              <a:t>Per l’argine sinistro volta </a:t>
            </a:r>
            <a:r>
              <a:rPr lang="it-IT" dirty="0" err="1" smtClean="0"/>
              <a:t>dienno</a:t>
            </a:r>
            <a:r>
              <a:rPr lang="it-IT" dirty="0" smtClean="0"/>
              <a:t>;</a:t>
            </a:r>
            <a:br>
              <a:rPr lang="it-IT" dirty="0" smtClean="0"/>
            </a:br>
            <a:r>
              <a:rPr lang="it-IT" dirty="0" smtClean="0"/>
              <a:t>ma prima </a:t>
            </a:r>
            <a:r>
              <a:rPr lang="it-IT" dirty="0" err="1" smtClean="0"/>
              <a:t>avea</a:t>
            </a:r>
            <a:r>
              <a:rPr lang="it-IT" dirty="0" smtClean="0"/>
              <a:t> ciascun la lingua stretta</a:t>
            </a:r>
            <a:br>
              <a:rPr lang="it-IT" dirty="0" smtClean="0"/>
            </a:br>
            <a:r>
              <a:rPr lang="it-IT" dirty="0" smtClean="0"/>
              <a:t>coi denti, verso lor duca, per cenno</a:t>
            </a:r>
            <a:r>
              <a:rPr lang="it-IT" smtClean="0"/>
              <a:t>; 	138</a:t>
            </a:r>
            <a:r>
              <a:rPr lang="it-IT" dirty="0" smtClean="0"/>
              <a:t/>
            </a:r>
            <a:br>
              <a:rPr lang="it-IT" dirty="0" smtClean="0"/>
            </a:br>
            <a:r>
              <a:rPr lang="it-IT" dirty="0" smtClean="0"/>
              <a:t/>
            </a:r>
            <a:br>
              <a:rPr lang="it-IT" dirty="0" smtClean="0"/>
            </a:br>
            <a:r>
              <a:rPr lang="it-IT" dirty="0" smtClean="0"/>
              <a:t>ed </a:t>
            </a:r>
            <a:r>
              <a:rPr lang="it-IT" dirty="0" err="1" smtClean="0"/>
              <a:t>elli</a:t>
            </a:r>
            <a:r>
              <a:rPr lang="it-IT" dirty="0" smtClean="0"/>
              <a:t> </a:t>
            </a:r>
            <a:r>
              <a:rPr lang="it-IT" dirty="0" err="1" smtClean="0"/>
              <a:t>avea</a:t>
            </a:r>
            <a:r>
              <a:rPr lang="it-IT" dirty="0" smtClean="0"/>
              <a:t> del </a:t>
            </a:r>
            <a:r>
              <a:rPr lang="it-IT" dirty="0" err="1" smtClean="0"/>
              <a:t>cul</a:t>
            </a:r>
            <a:r>
              <a:rPr lang="it-IT" dirty="0" smtClean="0"/>
              <a:t> fatto trombetta.</a:t>
            </a:r>
            <a:br>
              <a:rPr lang="it-IT" dirty="0" smtClean="0"/>
            </a:br>
            <a:endParaRPr lang="it-IT" dirty="0" smtClean="0"/>
          </a:p>
          <a:p>
            <a:endParaRPr lang="it-IT" dirty="0"/>
          </a:p>
        </p:txBody>
      </p:sp>
    </p:spTree>
    <p:extLst>
      <p:ext uri="{BB962C8B-B14F-4D97-AF65-F5344CB8AC3E}">
        <p14:creationId xmlns:p14="http://schemas.microsoft.com/office/powerpoint/2010/main" val="107919328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Dante, </a:t>
            </a:r>
            <a:r>
              <a:rPr lang="it-IT" i="1" dirty="0" smtClean="0"/>
              <a:t>Inferno</a:t>
            </a:r>
            <a:r>
              <a:rPr lang="it-IT" dirty="0" smtClean="0"/>
              <a:t>, XXII</a:t>
            </a:r>
            <a:endParaRPr lang="it-IT" dirty="0"/>
          </a:p>
        </p:txBody>
      </p:sp>
      <p:sp>
        <p:nvSpPr>
          <p:cNvPr id="3" name="Segnaposto contenuto 2"/>
          <p:cNvSpPr>
            <a:spLocks noGrp="1"/>
          </p:cNvSpPr>
          <p:nvPr>
            <p:ph idx="1"/>
          </p:nvPr>
        </p:nvSpPr>
        <p:spPr>
          <a:xfrm>
            <a:off x="838200" y="1566316"/>
            <a:ext cx="10515600" cy="4943665"/>
          </a:xfrm>
        </p:spPr>
        <p:txBody>
          <a:bodyPr>
            <a:normAutofit fontScale="55000" lnSpcReduction="20000"/>
          </a:bodyPr>
          <a:lstStyle/>
          <a:p>
            <a:r>
              <a:rPr lang="it-IT" dirty="0" err="1" smtClean="0"/>
              <a:t>Alichin</a:t>
            </a:r>
            <a:r>
              <a:rPr lang="it-IT" dirty="0" smtClean="0"/>
              <a:t> non si tenne e, di rintoppo</a:t>
            </a:r>
            <a:br>
              <a:rPr lang="it-IT" dirty="0" smtClean="0"/>
            </a:br>
            <a:r>
              <a:rPr lang="it-IT" dirty="0" smtClean="0"/>
              <a:t>a li altri, disse a lui: "Se tu ti cali,</a:t>
            </a:r>
            <a:br>
              <a:rPr lang="it-IT" dirty="0" smtClean="0"/>
            </a:br>
            <a:r>
              <a:rPr lang="it-IT" dirty="0" smtClean="0"/>
              <a:t>io non ti verrò dietro di </a:t>
            </a:r>
            <a:r>
              <a:rPr lang="it-IT" dirty="0" err="1" smtClean="0"/>
              <a:t>gualoppo</a:t>
            </a:r>
            <a:r>
              <a:rPr lang="it-IT" dirty="0" smtClean="0"/>
              <a:t>, 	114</a:t>
            </a:r>
            <a:br>
              <a:rPr lang="it-IT" dirty="0" smtClean="0"/>
            </a:br>
            <a:r>
              <a:rPr lang="it-IT" dirty="0" smtClean="0"/>
              <a:t/>
            </a:r>
            <a:br>
              <a:rPr lang="it-IT" dirty="0" smtClean="0"/>
            </a:br>
            <a:r>
              <a:rPr lang="it-IT" dirty="0" smtClean="0"/>
              <a:t>ma batterò sovra la pece l’ali.</a:t>
            </a:r>
            <a:br>
              <a:rPr lang="it-IT" dirty="0" smtClean="0"/>
            </a:br>
            <a:r>
              <a:rPr lang="it-IT" dirty="0" err="1" smtClean="0"/>
              <a:t>Lascisi</a:t>
            </a:r>
            <a:r>
              <a:rPr lang="it-IT" dirty="0" smtClean="0"/>
              <a:t> ’l collo, e sia la ripa scudo,</a:t>
            </a:r>
            <a:br>
              <a:rPr lang="it-IT" dirty="0" smtClean="0"/>
            </a:br>
            <a:r>
              <a:rPr lang="it-IT" dirty="0" smtClean="0"/>
              <a:t>a veder se tu sol più di noi vali". 		117</a:t>
            </a:r>
            <a:br>
              <a:rPr lang="it-IT" dirty="0" smtClean="0"/>
            </a:br>
            <a:r>
              <a:rPr lang="it-IT" dirty="0" smtClean="0"/>
              <a:t/>
            </a:r>
            <a:br>
              <a:rPr lang="it-IT" dirty="0" smtClean="0"/>
            </a:br>
            <a:r>
              <a:rPr lang="it-IT" dirty="0" smtClean="0"/>
              <a:t>O tu che leggi, udirai nuovo ludo:</a:t>
            </a:r>
            <a:br>
              <a:rPr lang="it-IT" dirty="0" smtClean="0"/>
            </a:br>
            <a:r>
              <a:rPr lang="it-IT" dirty="0" smtClean="0"/>
              <a:t>ciascun da l’altra costa li occhi volse,</a:t>
            </a:r>
            <a:br>
              <a:rPr lang="it-IT" dirty="0" smtClean="0"/>
            </a:br>
            <a:r>
              <a:rPr lang="it-IT" dirty="0" smtClean="0"/>
              <a:t>quel prima, ch’a ciò fare era più crudo.	 </a:t>
            </a:r>
            <a:r>
              <a:rPr lang="it-IT" dirty="0"/>
              <a:t>120</a:t>
            </a:r>
            <a:r>
              <a:rPr lang="it-IT" dirty="0" smtClean="0"/>
              <a:t/>
            </a:r>
            <a:br>
              <a:rPr lang="it-IT" dirty="0" smtClean="0"/>
            </a:br>
            <a:r>
              <a:rPr lang="it-IT" dirty="0" smtClean="0"/>
              <a:t/>
            </a:r>
            <a:br>
              <a:rPr lang="it-IT" dirty="0" smtClean="0"/>
            </a:br>
            <a:r>
              <a:rPr lang="it-IT" dirty="0" smtClean="0"/>
              <a:t>Lo Navarrese ben suo tempo colse;</a:t>
            </a:r>
            <a:br>
              <a:rPr lang="it-IT" dirty="0" smtClean="0"/>
            </a:br>
            <a:r>
              <a:rPr lang="it-IT" dirty="0" smtClean="0"/>
              <a:t>fermò le piante a terra, e in un punto</a:t>
            </a:r>
            <a:br>
              <a:rPr lang="it-IT" dirty="0" smtClean="0"/>
            </a:br>
            <a:r>
              <a:rPr lang="it-IT" dirty="0" smtClean="0"/>
              <a:t>saltò e dal proposto lor si sciolse.	 </a:t>
            </a:r>
            <a:r>
              <a:rPr lang="it-IT" dirty="0"/>
              <a:t>123</a:t>
            </a:r>
            <a:r>
              <a:rPr lang="it-IT" dirty="0" smtClean="0"/>
              <a:t/>
            </a:r>
            <a:br>
              <a:rPr lang="it-IT" dirty="0" smtClean="0"/>
            </a:br>
            <a:r>
              <a:rPr lang="it-IT" dirty="0" smtClean="0"/>
              <a:t/>
            </a:r>
            <a:br>
              <a:rPr lang="it-IT" dirty="0" smtClean="0"/>
            </a:br>
            <a:r>
              <a:rPr lang="it-IT" dirty="0" smtClean="0"/>
              <a:t>Di che ciascun di colpa fu compunto,</a:t>
            </a:r>
            <a:br>
              <a:rPr lang="it-IT" dirty="0" smtClean="0"/>
            </a:br>
            <a:r>
              <a:rPr lang="it-IT" dirty="0" smtClean="0"/>
              <a:t>ma quei più che </a:t>
            </a:r>
            <a:r>
              <a:rPr lang="it-IT" dirty="0" err="1" smtClean="0"/>
              <a:t>cagion</a:t>
            </a:r>
            <a:r>
              <a:rPr lang="it-IT" dirty="0" smtClean="0"/>
              <a:t> fu del difetto;</a:t>
            </a:r>
            <a:br>
              <a:rPr lang="it-IT" dirty="0" smtClean="0"/>
            </a:br>
            <a:r>
              <a:rPr lang="it-IT" dirty="0" smtClean="0"/>
              <a:t>però si mosse e gridò: "Tu se’ giunto!".	 </a:t>
            </a:r>
            <a:r>
              <a:rPr lang="it-IT" dirty="0"/>
              <a:t>126</a:t>
            </a:r>
            <a:r>
              <a:rPr lang="it-IT" dirty="0" smtClean="0"/>
              <a:t/>
            </a:r>
            <a:br>
              <a:rPr lang="it-IT" dirty="0" smtClean="0"/>
            </a:br>
            <a:r>
              <a:rPr lang="it-IT" dirty="0" smtClean="0"/>
              <a:t/>
            </a:r>
            <a:br>
              <a:rPr lang="it-IT" dirty="0" smtClean="0"/>
            </a:br>
            <a:r>
              <a:rPr lang="it-IT" dirty="0" smtClean="0"/>
              <a:t>Ma poco i valse: ché l’ali al sospetto</a:t>
            </a:r>
            <a:br>
              <a:rPr lang="it-IT" dirty="0" smtClean="0"/>
            </a:br>
            <a:r>
              <a:rPr lang="it-IT" dirty="0" smtClean="0"/>
              <a:t>non </a:t>
            </a:r>
            <a:r>
              <a:rPr lang="it-IT" dirty="0" err="1" smtClean="0"/>
              <a:t>potero</a:t>
            </a:r>
            <a:r>
              <a:rPr lang="it-IT" dirty="0" smtClean="0"/>
              <a:t> avanzar; quelli andò sotto,</a:t>
            </a:r>
            <a:br>
              <a:rPr lang="it-IT" dirty="0" smtClean="0"/>
            </a:br>
            <a:r>
              <a:rPr lang="it-IT" dirty="0" smtClean="0"/>
              <a:t>e quei drizzò volando suso il petto: 	129</a:t>
            </a:r>
            <a:br>
              <a:rPr lang="it-IT" dirty="0" smtClean="0"/>
            </a:br>
            <a:r>
              <a:rPr lang="it-IT" dirty="0" smtClean="0"/>
              <a:t/>
            </a:r>
            <a:br>
              <a:rPr lang="it-IT" dirty="0" smtClean="0"/>
            </a:br>
            <a:r>
              <a:rPr lang="it-IT" dirty="0" smtClean="0"/>
              <a:t>non altrimenti l’anitra di botto,</a:t>
            </a:r>
            <a:br>
              <a:rPr lang="it-IT" dirty="0" smtClean="0"/>
            </a:br>
            <a:r>
              <a:rPr lang="it-IT" dirty="0" smtClean="0"/>
              <a:t>quando ’l </a:t>
            </a:r>
            <a:r>
              <a:rPr lang="it-IT" dirty="0" err="1" smtClean="0"/>
              <a:t>falcon</a:t>
            </a:r>
            <a:r>
              <a:rPr lang="it-IT" dirty="0" smtClean="0"/>
              <a:t> s’appressa, giù s’attuffa,</a:t>
            </a:r>
            <a:br>
              <a:rPr lang="it-IT" dirty="0" smtClean="0"/>
            </a:br>
            <a:r>
              <a:rPr lang="it-IT" dirty="0" smtClean="0"/>
              <a:t>ed ei ritorna </a:t>
            </a:r>
            <a:r>
              <a:rPr lang="it-IT" dirty="0" err="1" smtClean="0"/>
              <a:t>sù</a:t>
            </a:r>
            <a:r>
              <a:rPr lang="it-IT" dirty="0" smtClean="0"/>
              <a:t> crucciato e rotto. 	132</a:t>
            </a:r>
            <a:br>
              <a:rPr lang="it-IT" dirty="0" smtClean="0"/>
            </a:br>
            <a:r>
              <a:rPr lang="it-IT" dirty="0" smtClean="0"/>
              <a:t/>
            </a:r>
            <a:br>
              <a:rPr lang="it-IT" dirty="0" smtClean="0"/>
            </a:br>
            <a:endParaRPr lang="it-IT" dirty="0" smtClean="0"/>
          </a:p>
          <a:p>
            <a:endParaRPr lang="it-IT" dirty="0" smtClean="0"/>
          </a:p>
        </p:txBody>
      </p:sp>
    </p:spTree>
    <p:extLst>
      <p:ext uri="{BB962C8B-B14F-4D97-AF65-F5344CB8AC3E}">
        <p14:creationId xmlns:p14="http://schemas.microsoft.com/office/powerpoint/2010/main" val="388330391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55000" lnSpcReduction="20000"/>
          </a:bodyPr>
          <a:lstStyle/>
          <a:p>
            <a:pPr marL="0" indent="0">
              <a:buNone/>
            </a:pPr>
            <a:r>
              <a:rPr lang="it-IT" dirty="0" smtClean="0"/>
              <a:t/>
            </a:r>
            <a:br>
              <a:rPr lang="it-IT" dirty="0" smtClean="0"/>
            </a:br>
            <a:r>
              <a:rPr lang="it-IT" dirty="0" smtClean="0"/>
              <a:t>Irato </a:t>
            </a:r>
            <a:r>
              <a:rPr lang="it-IT" dirty="0" err="1" smtClean="0"/>
              <a:t>Calcabrina</a:t>
            </a:r>
            <a:r>
              <a:rPr lang="it-IT" dirty="0" smtClean="0"/>
              <a:t> de la buffa,</a:t>
            </a:r>
            <a:br>
              <a:rPr lang="it-IT" dirty="0" smtClean="0"/>
            </a:br>
            <a:r>
              <a:rPr lang="it-IT" dirty="0" smtClean="0"/>
              <a:t>volando dietro li tenne, invaghito</a:t>
            </a:r>
            <a:br>
              <a:rPr lang="it-IT" dirty="0" smtClean="0"/>
            </a:br>
            <a:r>
              <a:rPr lang="it-IT" dirty="0" smtClean="0"/>
              <a:t>che quei campasse per aver la zuffa; 	135</a:t>
            </a:r>
            <a:br>
              <a:rPr lang="it-IT" dirty="0" smtClean="0"/>
            </a:br>
            <a:r>
              <a:rPr lang="it-IT" dirty="0" smtClean="0"/>
              <a:t/>
            </a:r>
            <a:br>
              <a:rPr lang="it-IT" dirty="0" smtClean="0"/>
            </a:br>
            <a:r>
              <a:rPr lang="it-IT" dirty="0" smtClean="0"/>
              <a:t>e come ’l barattier fu disparito,</a:t>
            </a:r>
            <a:br>
              <a:rPr lang="it-IT" dirty="0" smtClean="0"/>
            </a:br>
            <a:r>
              <a:rPr lang="it-IT" dirty="0" smtClean="0"/>
              <a:t>così volse li artigli al suo compagno,</a:t>
            </a:r>
            <a:br>
              <a:rPr lang="it-IT" dirty="0" smtClean="0"/>
            </a:br>
            <a:r>
              <a:rPr lang="it-IT" dirty="0" smtClean="0"/>
              <a:t>e fu con lui sopra ’l fosso ghermito. 	138</a:t>
            </a:r>
            <a:br>
              <a:rPr lang="it-IT" dirty="0" smtClean="0"/>
            </a:br>
            <a:r>
              <a:rPr lang="it-IT" dirty="0" smtClean="0"/>
              <a:t/>
            </a:r>
            <a:br>
              <a:rPr lang="it-IT" dirty="0" smtClean="0"/>
            </a:br>
            <a:r>
              <a:rPr lang="it-IT" dirty="0" smtClean="0"/>
              <a:t>Ma l’altro fu bene </a:t>
            </a:r>
            <a:r>
              <a:rPr lang="it-IT" dirty="0" err="1" smtClean="0"/>
              <a:t>sparvier</a:t>
            </a:r>
            <a:r>
              <a:rPr lang="it-IT" dirty="0" smtClean="0"/>
              <a:t> grifagno</a:t>
            </a:r>
            <a:br>
              <a:rPr lang="it-IT" dirty="0" smtClean="0"/>
            </a:br>
            <a:r>
              <a:rPr lang="it-IT" dirty="0" smtClean="0"/>
              <a:t>ad artigliar ben lui, e </a:t>
            </a:r>
            <a:r>
              <a:rPr lang="it-IT" dirty="0" err="1" smtClean="0"/>
              <a:t>amendue</a:t>
            </a:r>
            <a:r>
              <a:rPr lang="it-IT" dirty="0" smtClean="0"/>
              <a:t/>
            </a:r>
            <a:br>
              <a:rPr lang="it-IT" dirty="0" smtClean="0"/>
            </a:br>
            <a:r>
              <a:rPr lang="it-IT" dirty="0" err="1" smtClean="0"/>
              <a:t>cadder</a:t>
            </a:r>
            <a:r>
              <a:rPr lang="it-IT" dirty="0" smtClean="0"/>
              <a:t> nel mezzo del bogliente stagno.	 141</a:t>
            </a:r>
            <a:br>
              <a:rPr lang="it-IT" dirty="0" smtClean="0"/>
            </a:br>
            <a:r>
              <a:rPr lang="it-IT" dirty="0" smtClean="0"/>
              <a:t/>
            </a:r>
            <a:br>
              <a:rPr lang="it-IT" dirty="0" smtClean="0"/>
            </a:br>
            <a:r>
              <a:rPr lang="it-IT" dirty="0" smtClean="0"/>
              <a:t>Lo caldo sghermitor sùbito </a:t>
            </a:r>
            <a:r>
              <a:rPr lang="it-IT" dirty="0" err="1" smtClean="0"/>
              <a:t>fue</a:t>
            </a:r>
            <a:r>
              <a:rPr lang="it-IT" dirty="0" smtClean="0"/>
              <a:t>;</a:t>
            </a:r>
            <a:br>
              <a:rPr lang="it-IT" dirty="0" smtClean="0"/>
            </a:br>
            <a:r>
              <a:rPr lang="it-IT" dirty="0" smtClean="0"/>
              <a:t>ma però di levarsi era </a:t>
            </a:r>
            <a:r>
              <a:rPr lang="it-IT" dirty="0" err="1" smtClean="0"/>
              <a:t>neente</a:t>
            </a:r>
            <a:r>
              <a:rPr lang="it-IT" dirty="0" smtClean="0"/>
              <a:t>,</a:t>
            </a:r>
            <a:br>
              <a:rPr lang="it-IT" dirty="0" smtClean="0"/>
            </a:br>
            <a:r>
              <a:rPr lang="it-IT" dirty="0" smtClean="0"/>
              <a:t>sì </a:t>
            </a:r>
            <a:r>
              <a:rPr lang="it-IT" dirty="0" err="1" smtClean="0"/>
              <a:t>avieno</a:t>
            </a:r>
            <a:r>
              <a:rPr lang="it-IT" dirty="0" smtClean="0"/>
              <a:t> </a:t>
            </a:r>
            <a:r>
              <a:rPr lang="it-IT" dirty="0" err="1" smtClean="0"/>
              <a:t>inviscate</a:t>
            </a:r>
            <a:r>
              <a:rPr lang="it-IT" dirty="0" smtClean="0"/>
              <a:t> l’ali sue.		 144</a:t>
            </a:r>
            <a:br>
              <a:rPr lang="it-IT" dirty="0" smtClean="0"/>
            </a:br>
            <a:r>
              <a:rPr lang="it-IT" dirty="0" smtClean="0"/>
              <a:t/>
            </a:r>
            <a:br>
              <a:rPr lang="it-IT" dirty="0" smtClean="0"/>
            </a:br>
            <a:r>
              <a:rPr lang="it-IT" dirty="0" err="1" smtClean="0"/>
              <a:t>Barbariccia</a:t>
            </a:r>
            <a:r>
              <a:rPr lang="it-IT" dirty="0" smtClean="0"/>
              <a:t>, con li altri suoi dolente,</a:t>
            </a:r>
            <a:br>
              <a:rPr lang="it-IT" dirty="0" smtClean="0"/>
            </a:br>
            <a:r>
              <a:rPr lang="it-IT" dirty="0" smtClean="0"/>
              <a:t>quattro ne </a:t>
            </a:r>
            <a:r>
              <a:rPr lang="it-IT" dirty="0" err="1" smtClean="0"/>
              <a:t>fé</a:t>
            </a:r>
            <a:r>
              <a:rPr lang="it-IT" dirty="0" smtClean="0"/>
              <a:t> volar da l’altra costa</a:t>
            </a:r>
            <a:br>
              <a:rPr lang="it-IT" dirty="0" smtClean="0"/>
            </a:br>
            <a:r>
              <a:rPr lang="it-IT" dirty="0" smtClean="0"/>
              <a:t>con tutt’i raffi, e assai prestamente 		147</a:t>
            </a:r>
            <a:br>
              <a:rPr lang="it-IT" dirty="0" smtClean="0"/>
            </a:br>
            <a:r>
              <a:rPr lang="it-IT" dirty="0" smtClean="0"/>
              <a:t/>
            </a:r>
            <a:br>
              <a:rPr lang="it-IT" dirty="0" smtClean="0"/>
            </a:br>
            <a:r>
              <a:rPr lang="it-IT" dirty="0" smtClean="0"/>
              <a:t>di qua, di là discesero a la posta;</a:t>
            </a:r>
            <a:br>
              <a:rPr lang="it-IT" dirty="0" smtClean="0"/>
            </a:br>
            <a:r>
              <a:rPr lang="it-IT" dirty="0" err="1" smtClean="0"/>
              <a:t>porser</a:t>
            </a:r>
            <a:r>
              <a:rPr lang="it-IT" dirty="0" smtClean="0"/>
              <a:t> li uncini verso li ’</a:t>
            </a:r>
            <a:r>
              <a:rPr lang="it-IT" dirty="0" err="1" smtClean="0"/>
              <a:t>mpaniati</a:t>
            </a:r>
            <a:r>
              <a:rPr lang="it-IT" dirty="0" smtClean="0"/>
              <a:t>,</a:t>
            </a:r>
            <a:br>
              <a:rPr lang="it-IT" dirty="0" smtClean="0"/>
            </a:br>
            <a:r>
              <a:rPr lang="it-IT" dirty="0" smtClean="0"/>
              <a:t>ch’</a:t>
            </a:r>
            <a:r>
              <a:rPr lang="it-IT" dirty="0" err="1" smtClean="0"/>
              <a:t>eran</a:t>
            </a:r>
            <a:r>
              <a:rPr lang="it-IT" dirty="0" smtClean="0"/>
              <a:t> già cotti dentro da la crosta. 	150</a:t>
            </a:r>
            <a:br>
              <a:rPr lang="it-IT" dirty="0" smtClean="0"/>
            </a:br>
            <a:r>
              <a:rPr lang="it-IT" dirty="0" smtClean="0"/>
              <a:t/>
            </a:r>
            <a:br>
              <a:rPr lang="it-IT" dirty="0" smtClean="0"/>
            </a:br>
            <a:r>
              <a:rPr lang="it-IT" dirty="0" smtClean="0"/>
              <a:t>E noi lasciammo lor così ’</a:t>
            </a:r>
            <a:r>
              <a:rPr lang="it-IT" dirty="0" err="1" smtClean="0"/>
              <a:t>mpacciati</a:t>
            </a:r>
            <a:r>
              <a:rPr lang="it-IT" dirty="0" smtClean="0"/>
              <a:t>.</a:t>
            </a:r>
          </a:p>
          <a:p>
            <a:pPr marL="0" indent="0">
              <a:buNone/>
            </a:pPr>
            <a:endParaRPr lang="it-IT" dirty="0"/>
          </a:p>
        </p:txBody>
      </p:sp>
    </p:spTree>
    <p:extLst>
      <p:ext uri="{BB962C8B-B14F-4D97-AF65-F5344CB8AC3E}">
        <p14:creationId xmlns:p14="http://schemas.microsoft.com/office/powerpoint/2010/main" val="163343248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UA4: Il grottesco e il comico</a:t>
            </a:r>
            <a:endParaRPr lang="it-IT" dirty="0"/>
          </a:p>
        </p:txBody>
      </p:sp>
      <p:sp>
        <p:nvSpPr>
          <p:cNvPr id="3" name="Segnaposto contenuto 2"/>
          <p:cNvSpPr>
            <a:spLocks noGrp="1"/>
          </p:cNvSpPr>
          <p:nvPr>
            <p:ph idx="1"/>
          </p:nvPr>
        </p:nvSpPr>
        <p:spPr/>
        <p:txBody>
          <a:bodyPr/>
          <a:lstStyle/>
          <a:p>
            <a:pPr marL="0" indent="0">
              <a:buNone/>
            </a:pPr>
            <a:r>
              <a:rPr lang="it-IT" dirty="0" smtClean="0"/>
              <a:t>«Realismo grottesco» (M. </a:t>
            </a:r>
            <a:r>
              <a:rPr lang="it-IT" dirty="0" err="1" smtClean="0"/>
              <a:t>Bachtin</a:t>
            </a:r>
            <a:r>
              <a:rPr lang="it-IT" dirty="0" smtClean="0"/>
              <a:t>, </a:t>
            </a:r>
            <a:r>
              <a:rPr lang="it-IT" i="1" dirty="0" smtClean="0"/>
              <a:t>L’opera di </a:t>
            </a:r>
            <a:r>
              <a:rPr lang="it-IT" i="1" dirty="0"/>
              <a:t>R</a:t>
            </a:r>
            <a:r>
              <a:rPr lang="it-IT" i="1" dirty="0" smtClean="0"/>
              <a:t>abelais e la cultura popolare) </a:t>
            </a:r>
            <a:r>
              <a:rPr lang="it-IT" dirty="0" smtClean="0"/>
              <a:t>: prevalenza del basso corporeo, dell’oscenità come fonti del riso</a:t>
            </a:r>
          </a:p>
          <a:p>
            <a:pPr marL="0" indent="0">
              <a:buNone/>
            </a:pPr>
            <a:r>
              <a:rPr lang="it-IT" dirty="0" smtClean="0"/>
              <a:t>«Grottesco medievale» (A. </a:t>
            </a:r>
            <a:r>
              <a:rPr lang="it-IT" dirty="0" err="1" smtClean="0"/>
              <a:t>Gurevich</a:t>
            </a:r>
            <a:r>
              <a:rPr lang="it-IT" dirty="0" smtClean="0"/>
              <a:t>, </a:t>
            </a:r>
            <a:r>
              <a:rPr lang="it-IT" i="1" dirty="0" smtClean="0"/>
              <a:t>Le categorie della cultura medievale</a:t>
            </a:r>
            <a:r>
              <a:rPr lang="it-IT" dirty="0" smtClean="0"/>
              <a:t>): il grottesco rinvia alla profonda connessione tra riso, paura, odio</a:t>
            </a:r>
          </a:p>
          <a:p>
            <a:pPr marL="0" indent="0">
              <a:buNone/>
            </a:pPr>
            <a:r>
              <a:rPr lang="it-IT" dirty="0" smtClean="0"/>
              <a:t>«Grottesco» come destrutturazione del mondo familiare (W. </a:t>
            </a:r>
            <a:r>
              <a:rPr lang="it-IT" dirty="0" err="1" smtClean="0"/>
              <a:t>Kayser</a:t>
            </a:r>
            <a:r>
              <a:rPr lang="it-IT" dirty="0" smtClean="0"/>
              <a:t>, </a:t>
            </a:r>
            <a:r>
              <a:rPr lang="it-IT" i="1" dirty="0" err="1" smtClean="0"/>
              <a:t>Das</a:t>
            </a:r>
            <a:r>
              <a:rPr lang="it-IT" i="1" dirty="0" smtClean="0"/>
              <a:t> </a:t>
            </a:r>
            <a:r>
              <a:rPr lang="it-IT" i="1" dirty="0" err="1" smtClean="0"/>
              <a:t>Groteske</a:t>
            </a:r>
            <a:r>
              <a:rPr lang="it-IT" i="1" dirty="0" smtClean="0"/>
              <a:t>, </a:t>
            </a:r>
            <a:r>
              <a:rPr lang="it-IT" i="1" dirty="0" err="1" smtClean="0"/>
              <a:t>seine</a:t>
            </a:r>
            <a:r>
              <a:rPr lang="it-IT" i="1" dirty="0" smtClean="0"/>
              <a:t> </a:t>
            </a:r>
            <a:r>
              <a:rPr lang="it-IT" i="1" dirty="0" err="1" smtClean="0"/>
              <a:t>Gestaltung</a:t>
            </a:r>
            <a:r>
              <a:rPr lang="it-IT" i="1" dirty="0" smtClean="0"/>
              <a:t> in </a:t>
            </a:r>
            <a:r>
              <a:rPr lang="it-IT" i="1" dirty="0" err="1" smtClean="0"/>
              <a:t>Malerei</a:t>
            </a:r>
            <a:r>
              <a:rPr lang="it-IT" i="1" dirty="0" smtClean="0"/>
              <a:t> und </a:t>
            </a:r>
            <a:r>
              <a:rPr lang="it-IT" i="1" dirty="0" err="1" smtClean="0"/>
              <a:t>Dichtung</a:t>
            </a:r>
            <a:r>
              <a:rPr lang="it-IT" dirty="0" smtClean="0"/>
              <a:t>, </a:t>
            </a:r>
            <a:r>
              <a:rPr lang="it-IT" dirty="0" err="1" smtClean="0"/>
              <a:t>Oldemburg</a:t>
            </a:r>
            <a:r>
              <a:rPr lang="it-IT" dirty="0" smtClean="0"/>
              <a:t>, 1957), quindi come concetto ambivalente che rinvia alla facies inquietante, satanica</a:t>
            </a:r>
            <a:endParaRPr lang="it-IT" dirty="0"/>
          </a:p>
        </p:txBody>
      </p:sp>
    </p:spTree>
    <p:extLst>
      <p:ext uri="{BB962C8B-B14F-4D97-AF65-F5344CB8AC3E}">
        <p14:creationId xmlns:p14="http://schemas.microsoft.com/office/powerpoint/2010/main" val="377456679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I demoni danteschi</a:t>
            </a:r>
            <a:endParaRPr lang="it-IT" dirty="0"/>
          </a:p>
        </p:txBody>
      </p:sp>
      <p:sp>
        <p:nvSpPr>
          <p:cNvPr id="3" name="Segnaposto contenuto 2"/>
          <p:cNvSpPr>
            <a:spLocks noGrp="1"/>
          </p:cNvSpPr>
          <p:nvPr>
            <p:ph idx="1"/>
          </p:nvPr>
        </p:nvSpPr>
        <p:spPr/>
        <p:txBody>
          <a:bodyPr/>
          <a:lstStyle/>
          <a:p>
            <a:pPr marL="0" indent="0">
              <a:buNone/>
            </a:pPr>
            <a:r>
              <a:rPr lang="it-IT" dirty="0" smtClean="0"/>
              <a:t>Deformità fisica, sottolineata da nomi parlanti che rinviano a difetti fisici, a corpi mostruosi</a:t>
            </a:r>
          </a:p>
          <a:p>
            <a:pPr marL="0" indent="0">
              <a:buNone/>
            </a:pPr>
            <a:r>
              <a:rPr lang="it-IT" dirty="0" err="1" smtClean="0"/>
              <a:t>Draghignazzo</a:t>
            </a:r>
            <a:r>
              <a:rPr lang="it-IT" dirty="0" smtClean="0"/>
              <a:t>: evidente richiamo al ghigno diabolico; </a:t>
            </a:r>
            <a:r>
              <a:rPr lang="it-IT" dirty="0" err="1" smtClean="0"/>
              <a:t>Ciriatto</a:t>
            </a:r>
            <a:r>
              <a:rPr lang="it-IT" dirty="0" smtClean="0"/>
              <a:t> </a:t>
            </a:r>
            <a:r>
              <a:rPr lang="it-IT" dirty="0" err="1" smtClean="0"/>
              <a:t>sannuto</a:t>
            </a:r>
            <a:r>
              <a:rPr lang="it-IT" dirty="0" smtClean="0"/>
              <a:t>&lt; da </a:t>
            </a:r>
            <a:r>
              <a:rPr lang="it-IT" dirty="0" err="1" smtClean="0"/>
              <a:t>cir</a:t>
            </a:r>
            <a:r>
              <a:rPr lang="it-IT" dirty="0" smtClean="0"/>
              <a:t>, </a:t>
            </a:r>
            <a:r>
              <a:rPr lang="it-IT" dirty="0" err="1" smtClean="0"/>
              <a:t>ant</a:t>
            </a:r>
            <a:r>
              <a:rPr lang="it-IT" dirty="0" smtClean="0"/>
              <a:t>. toscano popolare, ‘porco’</a:t>
            </a:r>
          </a:p>
          <a:p>
            <a:pPr marL="0" indent="0">
              <a:buNone/>
            </a:pPr>
            <a:r>
              <a:rPr lang="it-IT" dirty="0" smtClean="0"/>
              <a:t>Oscenità esibita</a:t>
            </a:r>
          </a:p>
          <a:p>
            <a:pPr marL="0" indent="0">
              <a:buNone/>
            </a:pPr>
            <a:r>
              <a:rPr lang="it-IT" dirty="0" smtClean="0"/>
              <a:t>Gestualità minacciosa</a:t>
            </a:r>
            <a:endParaRPr lang="it-IT" dirty="0"/>
          </a:p>
        </p:txBody>
      </p:sp>
    </p:spTree>
    <p:extLst>
      <p:ext uri="{BB962C8B-B14F-4D97-AF65-F5344CB8AC3E}">
        <p14:creationId xmlns:p14="http://schemas.microsoft.com/office/powerpoint/2010/main" val="148184961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La teatralità dei versi danteschi</a:t>
            </a:r>
            <a:endParaRPr lang="it-IT" dirty="0"/>
          </a:p>
        </p:txBody>
      </p:sp>
      <p:sp>
        <p:nvSpPr>
          <p:cNvPr id="3" name="Segnaposto contenuto 2"/>
          <p:cNvSpPr>
            <a:spLocks noGrp="1"/>
          </p:cNvSpPr>
          <p:nvPr>
            <p:ph idx="1"/>
          </p:nvPr>
        </p:nvSpPr>
        <p:spPr/>
        <p:txBody>
          <a:bodyPr/>
          <a:lstStyle/>
          <a:p>
            <a:pPr marL="0" indent="0">
              <a:buNone/>
            </a:pPr>
            <a:r>
              <a:rPr lang="it-IT" dirty="0" smtClean="0"/>
              <a:t>Spia linguistica: v. 118: </a:t>
            </a:r>
            <a:r>
              <a:rPr lang="it-IT" i="1" dirty="0" smtClean="0"/>
              <a:t>ludo,</a:t>
            </a:r>
            <a:r>
              <a:rPr lang="it-IT" dirty="0"/>
              <a:t> </a:t>
            </a:r>
            <a:r>
              <a:rPr lang="it-IT" dirty="0" smtClean="0"/>
              <a:t>da intendersi nell’accezione tecnica medievale: sacra rappresentazione (produzione teatrale in antico francese: </a:t>
            </a:r>
            <a:r>
              <a:rPr lang="it-IT" dirty="0" err="1" smtClean="0"/>
              <a:t>Jeu</a:t>
            </a:r>
            <a:r>
              <a:rPr lang="it-IT" dirty="0" smtClean="0"/>
              <a:t>: </a:t>
            </a:r>
            <a:r>
              <a:rPr lang="it-IT" i="1" dirty="0" err="1" smtClean="0"/>
              <a:t>Jeu</a:t>
            </a:r>
            <a:r>
              <a:rPr lang="it-IT" i="1" dirty="0" smtClean="0"/>
              <a:t> d’Adam; </a:t>
            </a:r>
            <a:r>
              <a:rPr lang="it-IT" i="1" dirty="0" err="1" smtClean="0"/>
              <a:t>Jeu</a:t>
            </a:r>
            <a:r>
              <a:rPr lang="it-IT" i="1" dirty="0" smtClean="0"/>
              <a:t> de Saint Nicolas; </a:t>
            </a:r>
            <a:r>
              <a:rPr lang="it-IT" i="1" dirty="0" err="1" smtClean="0"/>
              <a:t>Jeu</a:t>
            </a:r>
            <a:r>
              <a:rPr lang="it-IT" i="1" dirty="0" smtClean="0"/>
              <a:t> de la </a:t>
            </a:r>
            <a:r>
              <a:rPr lang="it-IT" i="1" dirty="0" err="1" smtClean="0"/>
              <a:t>Feuillié</a:t>
            </a:r>
            <a:r>
              <a:rPr lang="it-IT" dirty="0" smtClean="0"/>
              <a:t>)</a:t>
            </a:r>
          </a:p>
          <a:p>
            <a:pPr marL="0" indent="0">
              <a:buNone/>
            </a:pPr>
            <a:r>
              <a:rPr lang="it-IT" dirty="0" smtClean="0"/>
              <a:t>Rovesciamento comico: inversione: </a:t>
            </a:r>
            <a:r>
              <a:rPr lang="it-IT" dirty="0" err="1" smtClean="0"/>
              <a:t>Alichino</a:t>
            </a:r>
            <a:r>
              <a:rPr lang="it-IT" dirty="0" smtClean="0"/>
              <a:t> e </a:t>
            </a:r>
            <a:r>
              <a:rPr lang="it-IT" dirty="0" err="1" smtClean="0"/>
              <a:t>Calcabrina</a:t>
            </a:r>
            <a:r>
              <a:rPr lang="it-IT" dirty="0" smtClean="0"/>
              <a:t> cadono nella pece, mentre la loro preda furbescamente fugge.</a:t>
            </a:r>
            <a:endParaRPr lang="it-IT" dirty="0"/>
          </a:p>
        </p:txBody>
      </p:sp>
    </p:spTree>
    <p:extLst>
      <p:ext uri="{BB962C8B-B14F-4D97-AF65-F5344CB8AC3E}">
        <p14:creationId xmlns:p14="http://schemas.microsoft.com/office/powerpoint/2010/main" val="160489821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UA5: Alcune riflessioni sul lessico dantesco: etimologie e semantica storica</a:t>
            </a:r>
            <a:endParaRPr lang="it-IT" dirty="0"/>
          </a:p>
        </p:txBody>
      </p:sp>
      <p:sp>
        <p:nvSpPr>
          <p:cNvPr id="3" name="Segnaposto contenuto 2"/>
          <p:cNvSpPr>
            <a:spLocks noGrp="1"/>
          </p:cNvSpPr>
          <p:nvPr>
            <p:ph idx="1"/>
          </p:nvPr>
        </p:nvSpPr>
        <p:spPr/>
        <p:txBody>
          <a:bodyPr>
            <a:normAutofit fontScale="92500"/>
          </a:bodyPr>
          <a:lstStyle/>
          <a:p>
            <a:r>
              <a:rPr lang="it-IT" dirty="0" smtClean="0"/>
              <a:t>Pane </a:t>
            </a:r>
            <a:r>
              <a:rPr lang="it-IT" dirty="0" err="1" smtClean="0"/>
              <a:t>pl</a:t>
            </a:r>
            <a:r>
              <a:rPr lang="it-IT" dirty="0" smtClean="0"/>
              <a:t>. di pania&lt; pagina (pergola)= sostanza vischiosa che spalmata su bastoncini chiamati </a:t>
            </a:r>
            <a:r>
              <a:rPr lang="it-IT" i="1" dirty="0" smtClean="0"/>
              <a:t>paniuzze</a:t>
            </a:r>
            <a:r>
              <a:rPr lang="it-IT" dirty="0" smtClean="0"/>
              <a:t> o </a:t>
            </a:r>
            <a:r>
              <a:rPr lang="it-IT" i="1" dirty="0" smtClean="0"/>
              <a:t>panioni </a:t>
            </a:r>
            <a:r>
              <a:rPr lang="it-IT" dirty="0" smtClean="0"/>
              <a:t>usati per la caccia (in Dante anche ‘</a:t>
            </a:r>
            <a:r>
              <a:rPr lang="it-IT" dirty="0" err="1" smtClean="0"/>
              <a:t>mpaniati</a:t>
            </a:r>
            <a:r>
              <a:rPr lang="it-IT" dirty="0" smtClean="0"/>
              <a:t>)</a:t>
            </a:r>
          </a:p>
          <a:p>
            <a:r>
              <a:rPr lang="it-IT" dirty="0" err="1" smtClean="0"/>
              <a:t>Gualoppo</a:t>
            </a:r>
            <a:r>
              <a:rPr lang="it-IT" dirty="0" smtClean="0"/>
              <a:t>&lt; </a:t>
            </a:r>
            <a:r>
              <a:rPr lang="it-IT" dirty="0" err="1" smtClean="0"/>
              <a:t>fr</a:t>
            </a:r>
            <a:r>
              <a:rPr lang="it-IT" dirty="0" smtClean="0"/>
              <a:t>. Galop&lt; </a:t>
            </a:r>
            <a:r>
              <a:rPr lang="it-IT" dirty="0" err="1" smtClean="0"/>
              <a:t>germ</a:t>
            </a:r>
            <a:r>
              <a:rPr lang="it-IT" dirty="0" smtClean="0"/>
              <a:t>. *</a:t>
            </a:r>
            <a:r>
              <a:rPr lang="it-IT" dirty="0" err="1" smtClean="0"/>
              <a:t>Wala</a:t>
            </a:r>
            <a:r>
              <a:rPr lang="it-IT" dirty="0" smtClean="0"/>
              <a:t> </a:t>
            </a:r>
            <a:r>
              <a:rPr lang="it-IT" dirty="0" err="1" smtClean="0"/>
              <a:t>Hlaupan</a:t>
            </a:r>
            <a:endParaRPr lang="it-IT" dirty="0" smtClean="0"/>
          </a:p>
          <a:p>
            <a:r>
              <a:rPr lang="it-IT" dirty="0" smtClean="0"/>
              <a:t>Buffa&lt; *</a:t>
            </a:r>
            <a:r>
              <a:rPr lang="it-IT" dirty="0" err="1" smtClean="0"/>
              <a:t>buf</a:t>
            </a:r>
            <a:r>
              <a:rPr lang="it-IT" dirty="0" smtClean="0"/>
              <a:t> (onomatopeico= gonfio) = derisione</a:t>
            </a:r>
          </a:p>
          <a:p>
            <a:r>
              <a:rPr lang="it-IT" dirty="0" smtClean="0"/>
              <a:t>Zuffa&lt; long. </a:t>
            </a:r>
            <a:r>
              <a:rPr lang="it-IT" dirty="0" err="1" smtClean="0"/>
              <a:t>Zupfa</a:t>
            </a:r>
            <a:r>
              <a:rPr lang="it-IT" dirty="0" smtClean="0"/>
              <a:t> (ciuffo)</a:t>
            </a:r>
          </a:p>
          <a:p>
            <a:r>
              <a:rPr lang="it-IT" dirty="0" smtClean="0"/>
              <a:t>Impacciare&lt; </a:t>
            </a:r>
            <a:r>
              <a:rPr lang="it-IT" dirty="0" err="1" smtClean="0"/>
              <a:t>pr</a:t>
            </a:r>
            <a:r>
              <a:rPr lang="it-IT" dirty="0" smtClean="0"/>
              <a:t>. </a:t>
            </a:r>
            <a:r>
              <a:rPr lang="it-IT" dirty="0" err="1" smtClean="0"/>
              <a:t>Empachar</a:t>
            </a:r>
            <a:r>
              <a:rPr lang="it-IT" dirty="0" smtClean="0"/>
              <a:t>&lt; </a:t>
            </a:r>
            <a:r>
              <a:rPr lang="it-IT" dirty="0" err="1" smtClean="0"/>
              <a:t>lat</a:t>
            </a:r>
            <a:r>
              <a:rPr lang="it-IT" dirty="0" smtClean="0"/>
              <a:t>. </a:t>
            </a:r>
            <a:r>
              <a:rPr lang="it-IT" dirty="0" err="1"/>
              <a:t>v</a:t>
            </a:r>
            <a:r>
              <a:rPr lang="it-IT" dirty="0" err="1" smtClean="0"/>
              <a:t>olg</a:t>
            </a:r>
            <a:r>
              <a:rPr lang="it-IT" dirty="0" smtClean="0"/>
              <a:t>. </a:t>
            </a:r>
            <a:r>
              <a:rPr lang="it-IT" dirty="0" err="1" smtClean="0"/>
              <a:t>in+pedicare</a:t>
            </a:r>
            <a:r>
              <a:rPr lang="it-IT" dirty="0" smtClean="0"/>
              <a:t> (da pedica= laccio per i piedi), oppure da * </a:t>
            </a:r>
            <a:r>
              <a:rPr lang="it-IT" dirty="0" err="1" smtClean="0"/>
              <a:t>in+pactiare</a:t>
            </a:r>
            <a:r>
              <a:rPr lang="it-IT" dirty="0" smtClean="0"/>
              <a:t> (</a:t>
            </a:r>
            <a:r>
              <a:rPr lang="it-IT" dirty="0" err="1" smtClean="0"/>
              <a:t>pactus</a:t>
            </a:r>
            <a:r>
              <a:rPr lang="it-IT" dirty="0" smtClean="0"/>
              <a:t>= legame)</a:t>
            </a:r>
          </a:p>
          <a:p>
            <a:r>
              <a:rPr lang="it-IT" dirty="0" err="1" smtClean="0"/>
              <a:t>Sghermidor</a:t>
            </a:r>
            <a:r>
              <a:rPr lang="it-IT" dirty="0" smtClean="0"/>
              <a:t>&lt; sghermire&lt; ghermire&lt; long. * </a:t>
            </a:r>
            <a:r>
              <a:rPr lang="it-IT" dirty="0" err="1" smtClean="0"/>
              <a:t>krimmjan</a:t>
            </a:r>
            <a:r>
              <a:rPr lang="it-IT" dirty="0" smtClean="0"/>
              <a:t> (afferrare con gli artigli, prima attestazione </a:t>
            </a:r>
            <a:r>
              <a:rPr lang="it-IT" dirty="0" err="1" smtClean="0"/>
              <a:t>Fr</a:t>
            </a:r>
            <a:r>
              <a:rPr lang="it-IT" dirty="0" smtClean="0"/>
              <a:t>. </a:t>
            </a:r>
            <a:r>
              <a:rPr lang="it-IT" dirty="0"/>
              <a:t>d</a:t>
            </a:r>
            <a:r>
              <a:rPr lang="it-IT" dirty="0" smtClean="0"/>
              <a:t>a Barberino, 1314) = separazione/separarsi</a:t>
            </a:r>
            <a:endParaRPr lang="it-IT" dirty="0"/>
          </a:p>
        </p:txBody>
      </p:sp>
    </p:spTree>
    <p:extLst>
      <p:ext uri="{BB962C8B-B14F-4D97-AF65-F5344CB8AC3E}">
        <p14:creationId xmlns:p14="http://schemas.microsoft.com/office/powerpoint/2010/main" val="45256432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olo 1"/>
          <p:cNvSpPr>
            <a:spLocks noGrp="1"/>
          </p:cNvSpPr>
          <p:nvPr>
            <p:ph type="title"/>
          </p:nvPr>
        </p:nvSpPr>
        <p:spPr/>
        <p:txBody>
          <a:bodyPr/>
          <a:lstStyle/>
          <a:p>
            <a:pPr eaLnBrk="1" hangingPunct="1"/>
            <a:r>
              <a:rPr lang="it-IT" altLang="it-IT" dirty="0" smtClean="0"/>
              <a:t>UA6: Una delle versioni sulla masnada di </a:t>
            </a:r>
            <a:r>
              <a:rPr lang="it-IT" altLang="it-IT" dirty="0" err="1" smtClean="0"/>
              <a:t>Hellequin</a:t>
            </a:r>
            <a:r>
              <a:rPr lang="it-IT" altLang="it-IT" dirty="0" smtClean="0"/>
              <a:t> </a:t>
            </a:r>
          </a:p>
        </p:txBody>
      </p:sp>
      <p:sp>
        <p:nvSpPr>
          <p:cNvPr id="3" name="Segnaposto contenuto 2"/>
          <p:cNvSpPr>
            <a:spLocks noGrp="1"/>
          </p:cNvSpPr>
          <p:nvPr>
            <p:ph idx="1"/>
          </p:nvPr>
        </p:nvSpPr>
        <p:spPr/>
        <p:txBody>
          <a:bodyPr rtlCol="0">
            <a:normAutofit fontScale="62500" lnSpcReduction="20000"/>
          </a:bodyPr>
          <a:lstStyle/>
          <a:p>
            <a:pPr>
              <a:buNone/>
              <a:defRPr/>
            </a:pPr>
            <a:r>
              <a:rPr lang="it-IT" dirty="0" smtClean="0"/>
              <a:t>Nel Medioevo circolava una strana leggenda sull’esercito di </a:t>
            </a:r>
            <a:r>
              <a:rPr lang="it-IT" dirty="0" err="1" smtClean="0"/>
              <a:t>Hellequin</a:t>
            </a:r>
            <a:endParaRPr lang="it-IT" dirty="0" smtClean="0"/>
          </a:p>
          <a:p>
            <a:pPr>
              <a:buNone/>
              <a:defRPr/>
            </a:pPr>
            <a:r>
              <a:rPr lang="it-IT" dirty="0" smtClean="0"/>
              <a:t> Walter </a:t>
            </a:r>
            <a:r>
              <a:rPr lang="it-IT" dirty="0" err="1" smtClean="0"/>
              <a:t>Map</a:t>
            </a:r>
            <a:r>
              <a:rPr lang="it-IT" dirty="0" smtClean="0"/>
              <a:t>, </a:t>
            </a:r>
            <a:r>
              <a:rPr lang="it-IT" i="1" dirty="0" smtClean="0"/>
              <a:t>De </a:t>
            </a:r>
            <a:r>
              <a:rPr lang="it-IT" i="1" dirty="0" err="1" smtClean="0"/>
              <a:t>nugis</a:t>
            </a:r>
            <a:r>
              <a:rPr lang="it-IT" i="1" dirty="0" smtClean="0"/>
              <a:t> </a:t>
            </a:r>
            <a:r>
              <a:rPr lang="it-IT" i="1" dirty="0" err="1" smtClean="0"/>
              <a:t>curialium</a:t>
            </a:r>
            <a:r>
              <a:rPr lang="it-IT" dirty="0" smtClean="0"/>
              <a:t>, I, XI: </a:t>
            </a:r>
            <a:r>
              <a:rPr lang="it-IT" i="1" dirty="0" smtClean="0"/>
              <a:t> </a:t>
            </a:r>
            <a:r>
              <a:rPr lang="it-IT" dirty="0" smtClean="0"/>
              <a:t>Si narra che il re nordico </a:t>
            </a:r>
            <a:r>
              <a:rPr lang="it-IT" dirty="0" err="1" smtClean="0"/>
              <a:t>Herla</a:t>
            </a:r>
            <a:r>
              <a:rPr lang="it-IT" dirty="0" smtClean="0"/>
              <a:t> avesse ricevuto la visita, il giorno delle sue nozze, di un re di piccola statura che proveniva dai mondi sotterranei, un re dei Pigmei. Questo re gli aveva donato oggetti preziosi e gli aveva fatto promettere di ricambiare la visita, il giorno delle proprie nozze. Così quando il re dei Nani si sposò invitò </a:t>
            </a:r>
            <a:r>
              <a:rPr lang="it-IT" dirty="0" err="1" smtClean="0"/>
              <a:t>Herla</a:t>
            </a:r>
            <a:r>
              <a:rPr lang="it-IT" dirty="0" smtClean="0"/>
              <a:t>, che con un gruppo di cavalieri giunse nel regno sotterraneo. I festeggiamenti furono magnifici e il tempo trascorreva magicamente: quando re </a:t>
            </a:r>
            <a:r>
              <a:rPr lang="it-IT" dirty="0" err="1" smtClean="0"/>
              <a:t>Herla</a:t>
            </a:r>
            <a:r>
              <a:rPr lang="it-IT" dirty="0" smtClean="0"/>
              <a:t> decise di tornare nel suo regno, il re dei nani gli affidò un cagnolino e gli disse di non scendere da cavallo fino a quando il cane non si fosse lanciato a terra. All’uscita della caverna, re </a:t>
            </a:r>
            <a:r>
              <a:rPr lang="it-IT" dirty="0" err="1" smtClean="0"/>
              <a:t>Herla</a:t>
            </a:r>
            <a:r>
              <a:rPr lang="it-IT" dirty="0" smtClean="0"/>
              <a:t> chiese a un vecchio notizie di sua moglie, ma il vecchio disse che non conosceva quella regina, ma che su di lei e su suo marito circolava una leggenda: il re </a:t>
            </a:r>
            <a:r>
              <a:rPr lang="it-IT" dirty="0" err="1" smtClean="0"/>
              <a:t>Herla</a:t>
            </a:r>
            <a:r>
              <a:rPr lang="it-IT" dirty="0" smtClean="0"/>
              <a:t> era scomparso duecento anni prima nel regno dei  Pigmei. Alcuni cavalieri di </a:t>
            </a:r>
            <a:r>
              <a:rPr lang="it-IT" dirty="0" err="1" smtClean="0"/>
              <a:t>Herla</a:t>
            </a:r>
            <a:r>
              <a:rPr lang="it-IT" dirty="0" smtClean="0"/>
              <a:t> smontarono da cavallo e appena toccarono terra si ridussero in cenere. Allora </a:t>
            </a:r>
            <a:r>
              <a:rPr lang="it-IT" dirty="0" err="1" smtClean="0"/>
              <a:t>Herla</a:t>
            </a:r>
            <a:r>
              <a:rPr lang="it-IT" dirty="0" smtClean="0"/>
              <a:t> capì che fino a quando il cane non fosse sceso dalle sue braccia il suo esercito non poteva toccare terra. Ma il cane non ha mai deciso di scendere a terra e così l’esercito di </a:t>
            </a:r>
            <a:r>
              <a:rPr lang="it-IT" dirty="0" err="1" smtClean="0"/>
              <a:t>Herlequin</a:t>
            </a:r>
            <a:r>
              <a:rPr lang="it-IT" dirty="0" smtClean="0"/>
              <a:t> continua a vagare.</a:t>
            </a:r>
          </a:p>
          <a:p>
            <a:pPr>
              <a:buNone/>
              <a:defRPr/>
            </a:pPr>
            <a:r>
              <a:rPr lang="it-IT" dirty="0" smtClean="0"/>
              <a:t>Raccontavano gli uomini del Medioevo che in Inghilterra, nella Francia del Nord e anche in Sicilia, durante alcune notti invernali, si poteva incontrare questo esercito di spettri che, accompagnato da lupi e cani, produceva una rumore spaventoso. Vedere l’esercito di </a:t>
            </a:r>
            <a:r>
              <a:rPr lang="it-IT" dirty="0" err="1" smtClean="0"/>
              <a:t>Herla</a:t>
            </a:r>
            <a:r>
              <a:rPr lang="it-IT" dirty="0" smtClean="0"/>
              <a:t> era un segno di morte prossima.</a:t>
            </a:r>
          </a:p>
          <a:p>
            <a:pPr>
              <a:buNone/>
              <a:defRPr/>
            </a:pPr>
            <a:r>
              <a:rPr lang="it-IT" dirty="0" smtClean="0"/>
              <a:t>Dalla parola </a:t>
            </a:r>
            <a:r>
              <a:rPr lang="it-IT" dirty="0" err="1" smtClean="0"/>
              <a:t>Herla</a:t>
            </a:r>
            <a:r>
              <a:rPr lang="it-IT" dirty="0" smtClean="0"/>
              <a:t> </a:t>
            </a:r>
            <a:r>
              <a:rPr lang="it-IT" dirty="0" err="1" smtClean="0"/>
              <a:t>König</a:t>
            </a:r>
            <a:r>
              <a:rPr lang="it-IT" dirty="0" smtClean="0"/>
              <a:t> (re </a:t>
            </a:r>
            <a:r>
              <a:rPr lang="it-IT" dirty="0" err="1" smtClean="0"/>
              <a:t>Herla</a:t>
            </a:r>
            <a:r>
              <a:rPr lang="it-IT" dirty="0" smtClean="0"/>
              <a:t>, in tedesco) deriva forse la forma </a:t>
            </a:r>
            <a:r>
              <a:rPr lang="it-IT" dirty="0" err="1" smtClean="0"/>
              <a:t>Hellequin</a:t>
            </a:r>
            <a:r>
              <a:rPr lang="it-IT" dirty="0" smtClean="0"/>
              <a:t>, connessione anche con la famiglia </a:t>
            </a:r>
            <a:r>
              <a:rPr lang="it-IT" dirty="0" err="1" smtClean="0"/>
              <a:t>hure</a:t>
            </a:r>
            <a:r>
              <a:rPr lang="it-IT" dirty="0" smtClean="0"/>
              <a:t>, </a:t>
            </a:r>
            <a:r>
              <a:rPr lang="it-IT" dirty="0" err="1" smtClean="0"/>
              <a:t>herupé</a:t>
            </a:r>
            <a:r>
              <a:rPr lang="it-IT" dirty="0" smtClean="0"/>
              <a:t>= barba</a:t>
            </a:r>
          </a:p>
          <a:p>
            <a:pPr>
              <a:buNone/>
              <a:defRPr/>
            </a:pPr>
            <a:r>
              <a:rPr lang="it-IT" dirty="0" smtClean="0"/>
              <a:t>In Sicilia l’esercito spettrale viene chiamato anche esercito di Artù.</a:t>
            </a:r>
          </a:p>
        </p:txBody>
      </p:sp>
    </p:spTree>
    <p:extLst>
      <p:ext uri="{BB962C8B-B14F-4D97-AF65-F5344CB8AC3E}">
        <p14:creationId xmlns:p14="http://schemas.microsoft.com/office/powerpoint/2010/main" val="208211595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olo 1"/>
          <p:cNvSpPr>
            <a:spLocks noGrp="1"/>
          </p:cNvSpPr>
          <p:nvPr>
            <p:ph type="title"/>
          </p:nvPr>
        </p:nvSpPr>
        <p:spPr/>
        <p:txBody>
          <a:bodyPr/>
          <a:lstStyle/>
          <a:p>
            <a:pPr eaLnBrk="1" hangingPunct="1"/>
            <a:r>
              <a:rPr lang="it-IT" altLang="it-IT" smtClean="0"/>
              <a:t>Ancora nel Medioevo</a:t>
            </a:r>
          </a:p>
        </p:txBody>
      </p:sp>
      <p:sp>
        <p:nvSpPr>
          <p:cNvPr id="10243" name="Segnaposto contenuto 2"/>
          <p:cNvSpPr>
            <a:spLocks noGrp="1"/>
          </p:cNvSpPr>
          <p:nvPr>
            <p:ph idx="1"/>
          </p:nvPr>
        </p:nvSpPr>
        <p:spPr/>
        <p:txBody>
          <a:bodyPr/>
          <a:lstStyle/>
          <a:p>
            <a:pPr eaLnBrk="1" hangingPunct="1">
              <a:buFont typeface="Arial" panose="020B0604020202020204" pitchFamily="34" charset="0"/>
              <a:buNone/>
            </a:pPr>
            <a:r>
              <a:rPr lang="it-IT" altLang="it-IT" dirty="0" smtClean="0"/>
              <a:t>Si narra che nel monte Etna (</a:t>
            </a:r>
            <a:r>
              <a:rPr lang="it-IT" altLang="it-IT" dirty="0" err="1" smtClean="0"/>
              <a:t>Mongibello</a:t>
            </a:r>
            <a:r>
              <a:rPr lang="it-IT" altLang="it-IT" dirty="0" smtClean="0"/>
              <a:t>) viva il re Artù in un palazzo meraviglioso. Il re Artù dimora nell’Etna in attesa di tornare in Bretagna e la notte girovaga con il suo esercito, come fa in Inghilterra e in Francia l’esercito di </a:t>
            </a:r>
            <a:r>
              <a:rPr lang="it-IT" altLang="it-IT" dirty="0" err="1" smtClean="0"/>
              <a:t>Hellequin</a:t>
            </a:r>
            <a:r>
              <a:rPr lang="it-IT" altLang="it-IT" dirty="0" smtClean="0"/>
              <a:t>.</a:t>
            </a:r>
          </a:p>
          <a:p>
            <a:pPr eaLnBrk="1" hangingPunct="1">
              <a:buFont typeface="Arial" panose="020B0604020202020204" pitchFamily="34" charset="0"/>
              <a:buNone/>
            </a:pPr>
            <a:endParaRPr lang="it-IT" altLang="it-IT" dirty="0"/>
          </a:p>
          <a:p>
            <a:pPr eaLnBrk="1" hangingPunct="1">
              <a:buFont typeface="Arial" panose="020B0604020202020204" pitchFamily="34" charset="0"/>
              <a:buNone/>
            </a:pPr>
            <a:r>
              <a:rPr lang="it-IT" altLang="it-IT" dirty="0" smtClean="0"/>
              <a:t>Riferimenti bibliografici: Walter </a:t>
            </a:r>
            <a:r>
              <a:rPr lang="it-IT" altLang="it-IT" dirty="0" err="1" smtClean="0"/>
              <a:t>Map</a:t>
            </a:r>
            <a:r>
              <a:rPr lang="it-IT" altLang="it-IT" dirty="0" smtClean="0"/>
              <a:t>, </a:t>
            </a:r>
            <a:r>
              <a:rPr lang="it-IT" altLang="it-IT" i="1" dirty="0" smtClean="0"/>
              <a:t>De </a:t>
            </a:r>
            <a:r>
              <a:rPr lang="it-IT" altLang="it-IT" i="1" dirty="0" err="1" smtClean="0"/>
              <a:t>nugis</a:t>
            </a:r>
            <a:r>
              <a:rPr lang="it-IT" altLang="it-IT" i="1" dirty="0" smtClean="0"/>
              <a:t> </a:t>
            </a:r>
            <a:r>
              <a:rPr lang="it-IT" altLang="it-IT" i="1" dirty="0" err="1" smtClean="0"/>
              <a:t>curialium</a:t>
            </a:r>
            <a:r>
              <a:rPr lang="it-IT" altLang="it-IT" dirty="0" smtClean="0"/>
              <a:t>, I, XI, </a:t>
            </a:r>
            <a:r>
              <a:rPr lang="it-IT" altLang="it-IT" dirty="0" err="1" smtClean="0"/>
              <a:t>trad</a:t>
            </a:r>
            <a:r>
              <a:rPr lang="it-IT" altLang="it-IT" dirty="0" smtClean="0"/>
              <a:t>. </a:t>
            </a:r>
            <a:r>
              <a:rPr lang="it-IT" altLang="it-IT" dirty="0" err="1" smtClean="0"/>
              <a:t>it</a:t>
            </a:r>
            <a:r>
              <a:rPr lang="it-IT" altLang="it-IT" dirty="0" smtClean="0"/>
              <a:t>.</a:t>
            </a:r>
            <a:r>
              <a:rPr lang="it-IT" altLang="it-IT" i="1" dirty="0" smtClean="0"/>
              <a:t> Svaghi di corte</a:t>
            </a:r>
            <a:r>
              <a:rPr lang="it-IT" altLang="it-IT" dirty="0" smtClean="0"/>
              <a:t>, a c. di F. Latella, Parma, Pratiche, 1990;</a:t>
            </a:r>
          </a:p>
          <a:p>
            <a:pPr eaLnBrk="1" hangingPunct="1">
              <a:buFont typeface="Arial" panose="020B0604020202020204" pitchFamily="34" charset="0"/>
              <a:buNone/>
            </a:pPr>
            <a:r>
              <a:rPr lang="it-IT" altLang="it-IT" dirty="0" smtClean="0"/>
              <a:t>Gervasio di Tilbury, </a:t>
            </a:r>
            <a:r>
              <a:rPr lang="it-IT" altLang="it-IT" i="1" dirty="0" err="1" smtClean="0"/>
              <a:t>Otia</a:t>
            </a:r>
            <a:r>
              <a:rPr lang="it-IT" altLang="it-IT" i="1" dirty="0" smtClean="0"/>
              <a:t> </a:t>
            </a:r>
            <a:r>
              <a:rPr lang="it-IT" altLang="it-IT" i="1" dirty="0" err="1" smtClean="0"/>
              <a:t>imperialia</a:t>
            </a:r>
            <a:r>
              <a:rPr lang="it-IT" altLang="it-IT" i="1" dirty="0" smtClean="0"/>
              <a:t>. Libro delle meraviglie del mondo</a:t>
            </a:r>
            <a:r>
              <a:rPr lang="it-IT" altLang="it-IT" dirty="0" smtClean="0"/>
              <a:t>, II, 12, </a:t>
            </a:r>
            <a:r>
              <a:rPr lang="it-IT" altLang="it-IT" dirty="0" err="1" smtClean="0"/>
              <a:t>trad</a:t>
            </a:r>
            <a:r>
              <a:rPr lang="it-IT" altLang="it-IT" dirty="0" smtClean="0"/>
              <a:t>. </a:t>
            </a:r>
            <a:r>
              <a:rPr lang="it-IT" altLang="it-IT" dirty="0" err="1" smtClean="0"/>
              <a:t>it</a:t>
            </a:r>
            <a:r>
              <a:rPr lang="it-IT" altLang="it-IT" dirty="0" smtClean="0"/>
              <a:t>. a c. di F. Latella, Roma, Carocci, 2012.</a:t>
            </a:r>
          </a:p>
        </p:txBody>
      </p:sp>
    </p:spTree>
    <p:extLst>
      <p:ext uri="{BB962C8B-B14F-4D97-AF65-F5344CB8AC3E}">
        <p14:creationId xmlns:p14="http://schemas.microsoft.com/office/powerpoint/2010/main" val="624599810"/>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43</TotalTime>
  <Words>1126</Words>
  <Application>Microsoft Office PowerPoint</Application>
  <PresentationFormat>Widescreen</PresentationFormat>
  <Paragraphs>66</Paragraphs>
  <Slides>16</Slides>
  <Notes>7</Notes>
  <HiddenSlides>0</HiddenSlides>
  <MMClips>0</MMClips>
  <ScaleCrop>false</ScaleCrop>
  <HeadingPairs>
    <vt:vector size="6" baseType="variant">
      <vt:variant>
        <vt:lpstr>Caratteri utilizzati</vt:lpstr>
      </vt:variant>
      <vt:variant>
        <vt:i4>3</vt:i4>
      </vt:variant>
      <vt:variant>
        <vt:lpstr>Tema</vt:lpstr>
      </vt:variant>
      <vt:variant>
        <vt:i4>1</vt:i4>
      </vt:variant>
      <vt:variant>
        <vt:lpstr>Titoli diapositive</vt:lpstr>
      </vt:variant>
      <vt:variant>
        <vt:i4>16</vt:i4>
      </vt:variant>
    </vt:vector>
  </HeadingPairs>
  <TitlesOfParts>
    <vt:vector size="20" baseType="lpstr">
      <vt:lpstr>Arial</vt:lpstr>
      <vt:lpstr>Calibri</vt:lpstr>
      <vt:lpstr>Calibri Light</vt:lpstr>
      <vt:lpstr>Tema di Office</vt:lpstr>
      <vt:lpstr>Percorso sul teatro e la nascita delle maschere: da Goldoni a Dante (classe II) </vt:lpstr>
      <vt:lpstr>UA1: Quando nasce Arlecchino?</vt:lpstr>
      <vt:lpstr>Le prime immagini di Arlecchino (1584)</vt:lpstr>
      <vt:lpstr>Tristano Martinelli, Arlecchino</vt:lpstr>
      <vt:lpstr>Metà del 1600</vt:lpstr>
      <vt:lpstr>Arlecchino, 1671</vt:lpstr>
      <vt:lpstr>Figure dell’immaginario che hanno probabilmente ispirato Tristano Martinelli</vt:lpstr>
      <vt:lpstr>UA3: lettura e spiegazione di Dante, Inferno, XXI, Le Malebolge</vt:lpstr>
      <vt:lpstr>Dante, Inferno, XXII</vt:lpstr>
      <vt:lpstr>Presentazione standard di PowerPoint</vt:lpstr>
      <vt:lpstr>UA4: Il grottesco e il comico</vt:lpstr>
      <vt:lpstr>I demoni danteschi</vt:lpstr>
      <vt:lpstr>La teatralità dei versi danteschi</vt:lpstr>
      <vt:lpstr>UA5: Alcune riflessioni sul lessico dantesco: etimologie e semantica storica</vt:lpstr>
      <vt:lpstr>UA6: Una delle versioni sulla masnada di Hellequin </vt:lpstr>
      <vt:lpstr>Ancora nel Medioevo</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Percorso sul teatro e la nascita delle maschere: da Goldoni a Dante (classe II)</dc:title>
  <dc:creator>martina di febo</dc:creator>
  <cp:lastModifiedBy>martina di febo</cp:lastModifiedBy>
  <cp:revision>13</cp:revision>
  <dcterms:created xsi:type="dcterms:W3CDTF">2014-04-30T09:53:22Z</dcterms:created>
  <dcterms:modified xsi:type="dcterms:W3CDTF">2014-05-01T13:30:54Z</dcterms:modified>
</cp:coreProperties>
</file>