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90737-8AC1-4311-B56D-7AD189D84A23}" type="datetimeFigureOut">
              <a:rPr lang="it-IT" smtClean="0"/>
              <a:t>16/05/2014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FEEC4-C498-4AD3-9AEE-B511A0CDE0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2117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4A332-C844-43E2-8890-4E900D8F0E3D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5287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4A332-C844-43E2-8890-4E900D8F0E3D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2139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4A332-C844-43E2-8890-4E900D8F0E3D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2156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1946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6E9A895-9BCA-48FC-870D-3E7760AF9C45}" type="slidenum">
              <a:rPr lang="it-IT" altLang="it-IT">
                <a:latin typeface="Calibri" panose="020F0502020204030204" pitchFamily="34" charset="0"/>
              </a:rPr>
              <a:pPr eaLnBrk="1" hangingPunct="1"/>
              <a:t>5</a:t>
            </a:fld>
            <a:endParaRPr lang="it-IT" altLang="it-IT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887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smtClean="0"/>
          </a:p>
        </p:txBody>
      </p:sp>
      <p:sp>
        <p:nvSpPr>
          <p:cNvPr id="1843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1BAC9D-16A3-4C6B-9F9E-B729080949A2}" type="slidenum">
              <a:rPr lang="it-IT" altLang="it-IT">
                <a:latin typeface="Calibri" panose="020F0502020204030204" pitchFamily="34" charset="0"/>
              </a:rPr>
              <a:pPr eaLnBrk="1" hangingPunct="1"/>
              <a:t>6</a:t>
            </a:fld>
            <a:endParaRPr lang="it-IT" altLang="it-IT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635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8367-31DE-4F31-8445-C38D2E7E563A}" type="datetimeFigureOut">
              <a:rPr lang="it-IT" smtClean="0"/>
              <a:t>16/05/2014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9CBC5-879A-424A-B6EE-5191972FE2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7746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8367-31DE-4F31-8445-C38D2E7E563A}" type="datetimeFigureOut">
              <a:rPr lang="it-IT" smtClean="0"/>
              <a:t>16/05/2014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9CBC5-879A-424A-B6EE-5191972FE2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507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8367-31DE-4F31-8445-C38D2E7E563A}" type="datetimeFigureOut">
              <a:rPr lang="it-IT" smtClean="0"/>
              <a:t>16/05/2014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9CBC5-879A-424A-B6EE-5191972FE2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5168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8367-31DE-4F31-8445-C38D2E7E563A}" type="datetimeFigureOut">
              <a:rPr lang="it-IT" smtClean="0"/>
              <a:t>16/05/2014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9CBC5-879A-424A-B6EE-5191972FE2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3710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8367-31DE-4F31-8445-C38D2E7E563A}" type="datetimeFigureOut">
              <a:rPr lang="it-IT" smtClean="0"/>
              <a:t>16/05/2014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9CBC5-879A-424A-B6EE-5191972FE2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7557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8367-31DE-4F31-8445-C38D2E7E563A}" type="datetimeFigureOut">
              <a:rPr lang="it-IT" smtClean="0"/>
              <a:t>16/05/2014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9CBC5-879A-424A-B6EE-5191972FE2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7353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8367-31DE-4F31-8445-C38D2E7E563A}" type="datetimeFigureOut">
              <a:rPr lang="it-IT" smtClean="0"/>
              <a:t>16/05/2014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9CBC5-879A-424A-B6EE-5191972FE2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2193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8367-31DE-4F31-8445-C38D2E7E563A}" type="datetimeFigureOut">
              <a:rPr lang="it-IT" smtClean="0"/>
              <a:t>16/05/2014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9CBC5-879A-424A-B6EE-5191972FE2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1029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8367-31DE-4F31-8445-C38D2E7E563A}" type="datetimeFigureOut">
              <a:rPr lang="it-IT" smtClean="0"/>
              <a:t>16/05/2014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9CBC5-879A-424A-B6EE-5191972FE2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6753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8367-31DE-4F31-8445-C38D2E7E563A}" type="datetimeFigureOut">
              <a:rPr lang="it-IT" smtClean="0"/>
              <a:t>16/05/2014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9CBC5-879A-424A-B6EE-5191972FE2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7312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08367-31DE-4F31-8445-C38D2E7E563A}" type="datetimeFigureOut">
              <a:rPr lang="it-IT" smtClean="0"/>
              <a:t>16/05/2014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9CBC5-879A-424A-B6EE-5191972FE2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5933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08367-31DE-4F31-8445-C38D2E7E563A}" type="datetimeFigureOut">
              <a:rPr lang="it-IT" smtClean="0"/>
              <a:t>16/05/2014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9CBC5-879A-424A-B6EE-5191972FE2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59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UA7: </a:t>
            </a:r>
            <a:r>
              <a:rPr lang="it-IT" dirty="0" err="1" smtClean="0"/>
              <a:t>Hellequin</a:t>
            </a:r>
            <a:r>
              <a:rPr lang="it-IT" dirty="0" smtClean="0"/>
              <a:t> e il teatro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Nel teatro medievale, all’interno delle sacre rappresentazioni, veniva allestita una scenografia che accanto alle </a:t>
            </a:r>
            <a:r>
              <a:rPr lang="it-IT" dirty="0" err="1" smtClean="0"/>
              <a:t>mansiones</a:t>
            </a:r>
            <a:r>
              <a:rPr lang="it-IT" dirty="0" smtClean="0"/>
              <a:t> sopraelevate, deputate ad accogliere i beati del Paradiso</a:t>
            </a:r>
            <a:r>
              <a:rPr lang="it-IT" dirty="0" smtClean="0"/>
              <a:t>, </a:t>
            </a:r>
            <a:r>
              <a:rPr lang="it-IT" dirty="0" smtClean="0"/>
              <a:t>collocava una ricostruzione della bocca dell’Inferno, chiamata in ambito francese, </a:t>
            </a:r>
            <a:r>
              <a:rPr lang="it-IT" i="1" dirty="0" err="1" smtClean="0"/>
              <a:t>hure</a:t>
            </a:r>
            <a:r>
              <a:rPr lang="it-IT" i="1" dirty="0" smtClean="0"/>
              <a:t> </a:t>
            </a:r>
            <a:r>
              <a:rPr lang="it-IT" dirty="0" smtClean="0"/>
              <a:t>(</a:t>
            </a:r>
            <a:r>
              <a:rPr lang="it-IT" dirty="0" smtClean="0"/>
              <a:t>barba). La </a:t>
            </a:r>
            <a:r>
              <a:rPr lang="it-IT" dirty="0" smtClean="0"/>
              <a:t>tenda che ne nascondeva l’accesso era chiamata «la </a:t>
            </a:r>
            <a:r>
              <a:rPr lang="it-IT" dirty="0" err="1" smtClean="0"/>
              <a:t>chape</a:t>
            </a:r>
            <a:r>
              <a:rPr lang="it-IT" dirty="0" smtClean="0"/>
              <a:t> d’</a:t>
            </a:r>
            <a:r>
              <a:rPr lang="it-IT" dirty="0" err="1" smtClean="0"/>
              <a:t>Hellequin</a:t>
            </a:r>
            <a:r>
              <a:rPr lang="it-IT" dirty="0" smtClean="0"/>
              <a:t>» (la cappa di </a:t>
            </a:r>
            <a:r>
              <a:rPr lang="it-IT" dirty="0" err="1" smtClean="0"/>
              <a:t>Alichino</a:t>
            </a:r>
            <a:r>
              <a:rPr lang="it-IT" dirty="0" smtClean="0"/>
              <a:t>).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5590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sz="2400" dirty="0" smtClean="0"/>
              <a:t>Alcune immagini della</a:t>
            </a:r>
            <a:br>
              <a:rPr lang="it-IT" sz="2400" dirty="0" smtClean="0"/>
            </a:br>
            <a:r>
              <a:rPr lang="it-IT" sz="2400" dirty="0" smtClean="0"/>
              <a:t>Bocca dell’Inferno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sz="2000" dirty="0" smtClean="0"/>
              <a:t>Salterio di </a:t>
            </a:r>
            <a:r>
              <a:rPr lang="it-IT" sz="2000" dirty="0"/>
              <a:t>Winchester </a:t>
            </a:r>
          </a:p>
          <a:p>
            <a:pPr>
              <a:buNone/>
            </a:pPr>
            <a:r>
              <a:rPr lang="it-IT" sz="2000" dirty="0"/>
              <a:t>(</a:t>
            </a:r>
            <a:r>
              <a:rPr lang="it-IT" sz="2000" dirty="0" smtClean="0"/>
              <a:t>XII secolo)</a:t>
            </a:r>
            <a:endParaRPr lang="it-IT" sz="2000" dirty="0"/>
          </a:p>
          <a:p>
            <a:pPr>
              <a:buNone/>
            </a:pPr>
            <a:r>
              <a:rPr lang="it-IT" sz="2000" dirty="0"/>
              <a:t>La </a:t>
            </a:r>
            <a:r>
              <a:rPr lang="it-IT" sz="2000" dirty="0" smtClean="0"/>
              <a:t>Bocca dell’Inferno</a:t>
            </a:r>
            <a:endParaRPr lang="it-IT" sz="2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7848" y="692696"/>
            <a:ext cx="5328592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576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000" dirty="0" smtClean="0"/>
              <a:t>Chiesa di </a:t>
            </a:r>
            <a:r>
              <a:rPr lang="it-IT" sz="2000" dirty="0"/>
              <a:t>San Fiorenzo,</a:t>
            </a:r>
            <a:br>
              <a:rPr lang="it-IT" sz="2000" dirty="0"/>
            </a:br>
            <a:r>
              <a:rPr lang="it-IT" sz="2000" dirty="0"/>
              <a:t>Bastia di Mondovì,</a:t>
            </a:r>
            <a:br>
              <a:rPr lang="it-IT" sz="2000" dirty="0"/>
            </a:br>
            <a:r>
              <a:rPr lang="it-IT" sz="2000" dirty="0"/>
              <a:t>Piemonte, 1472, </a:t>
            </a:r>
            <a:br>
              <a:rPr lang="it-IT" sz="2000" dirty="0"/>
            </a:br>
            <a:r>
              <a:rPr lang="it-IT" sz="2000" dirty="0" smtClean="0"/>
              <a:t>Inferno</a:t>
            </a:r>
            <a:r>
              <a:rPr lang="it-IT" sz="2000" dirty="0"/>
              <a:t/>
            </a:r>
            <a:br>
              <a:rPr lang="it-IT" sz="2000" dirty="0"/>
            </a:br>
            <a:endParaRPr lang="it-IT" sz="20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012017" y="1774826"/>
            <a:ext cx="6167966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865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000" dirty="0" err="1" smtClean="0"/>
              <a:t>Alcune</a:t>
            </a:r>
            <a:r>
              <a:rPr lang="fr-FR" sz="2000" dirty="0" smtClean="0"/>
              <a:t> </a:t>
            </a:r>
            <a:r>
              <a:rPr lang="fr-FR" sz="2000" dirty="0" err="1" smtClean="0"/>
              <a:t>immagini</a:t>
            </a:r>
            <a:r>
              <a:rPr lang="fr-FR" sz="2000" dirty="0"/>
              <a:t> </a:t>
            </a:r>
            <a:r>
              <a:rPr lang="fr-FR" sz="2000" dirty="0" err="1" smtClean="0"/>
              <a:t>dello</a:t>
            </a:r>
            <a:r>
              <a:rPr lang="fr-FR" sz="2000" dirty="0" smtClean="0"/>
              <a:t> charivari (</a:t>
            </a:r>
            <a:r>
              <a:rPr lang="fr-FR" sz="2000" dirty="0" err="1" smtClean="0"/>
              <a:t>mascherata</a:t>
            </a:r>
            <a:r>
              <a:rPr lang="fr-FR" sz="2000" dirty="0" smtClean="0"/>
              <a:t>) </a:t>
            </a:r>
            <a:r>
              <a:rPr lang="fr-FR" sz="2000" dirty="0" err="1" smtClean="0"/>
              <a:t>tratte</a:t>
            </a:r>
            <a:r>
              <a:rPr lang="fr-FR" sz="2000" dirty="0" smtClean="0"/>
              <a:t> da Gervais </a:t>
            </a:r>
            <a:r>
              <a:rPr lang="fr-FR" sz="2000" dirty="0"/>
              <a:t>du Bus, </a:t>
            </a:r>
            <a:r>
              <a:rPr lang="fr-FR" sz="2000" i="1" dirty="0"/>
              <a:t>Roman de </a:t>
            </a:r>
            <a:r>
              <a:rPr lang="fr-FR" sz="2000" i="1" dirty="0" err="1"/>
              <a:t>Fauve</a:t>
            </a:r>
            <a:r>
              <a:rPr lang="fr-FR" sz="2000" dirty="0" err="1"/>
              <a:t>l</a:t>
            </a:r>
            <a:r>
              <a:rPr lang="fr-FR" sz="2000" dirty="0"/>
              <a:t>, France (Paris</a:t>
            </a:r>
            <a:r>
              <a:rPr lang="fr-FR" sz="2000" dirty="0" smtClean="0"/>
              <a:t>), </a:t>
            </a:r>
            <a:r>
              <a:rPr lang="fr-FR" sz="2000" dirty="0"/>
              <a:t>1320 </a:t>
            </a:r>
            <a:r>
              <a:rPr lang="fr-FR" sz="2000" dirty="0" smtClean="0"/>
              <a:t>ca.</a:t>
            </a:r>
            <a:r>
              <a:rPr lang="fr-FR" sz="2000" dirty="0"/>
              <a:t/>
            </a:r>
            <a:br>
              <a:rPr lang="fr-FR" sz="2000" dirty="0"/>
            </a:br>
            <a:r>
              <a:rPr lang="fr-FR" sz="2000" dirty="0" err="1"/>
              <a:t>BnF</a:t>
            </a:r>
            <a:r>
              <a:rPr lang="fr-FR" sz="2000" dirty="0"/>
              <a:t>, département des Manuscrits, Français 146, </a:t>
            </a:r>
            <a:r>
              <a:rPr lang="fr-FR" sz="2000" dirty="0" smtClean="0"/>
              <a:t>cc. 34r-34v</a:t>
            </a:r>
            <a:br>
              <a:rPr lang="fr-FR" sz="2000" dirty="0" smtClean="0"/>
            </a:br>
            <a:r>
              <a:rPr lang="fr-FR" sz="2000" dirty="0" err="1" smtClean="0"/>
              <a:t>Nella</a:t>
            </a:r>
            <a:r>
              <a:rPr lang="fr-FR" sz="2000" dirty="0" smtClean="0"/>
              <a:t> c. 34 v, in </a:t>
            </a:r>
            <a:r>
              <a:rPr lang="fr-FR" sz="2000" dirty="0" err="1" smtClean="0"/>
              <a:t>basso</a:t>
            </a:r>
            <a:r>
              <a:rPr lang="fr-FR" sz="2000" dirty="0" smtClean="0"/>
              <a:t> </a:t>
            </a:r>
            <a:r>
              <a:rPr lang="fr-FR" sz="2000" dirty="0" err="1" smtClean="0"/>
              <a:t>una</a:t>
            </a:r>
            <a:r>
              <a:rPr lang="fr-FR" sz="2000" dirty="0" smtClean="0"/>
              <a:t> </a:t>
            </a:r>
            <a:r>
              <a:rPr lang="fr-FR" sz="2000" dirty="0" err="1" smtClean="0"/>
              <a:t>raffigurazione</a:t>
            </a:r>
            <a:r>
              <a:rPr lang="fr-FR" sz="2000" dirty="0" smtClean="0"/>
              <a:t> di </a:t>
            </a:r>
            <a:r>
              <a:rPr lang="fr-FR" sz="2000" dirty="0" err="1" smtClean="0"/>
              <a:t>Hellequin</a:t>
            </a:r>
            <a:r>
              <a:rPr lang="fr-FR" sz="2000" dirty="0" smtClean="0"/>
              <a:t>, </a:t>
            </a:r>
            <a:r>
              <a:rPr lang="fr-FR" sz="2000" dirty="0" err="1" smtClean="0"/>
              <a:t>gigante</a:t>
            </a:r>
            <a:r>
              <a:rPr lang="fr-FR" sz="2000" dirty="0" smtClean="0"/>
              <a:t> </a:t>
            </a:r>
            <a:r>
              <a:rPr lang="fr-FR" sz="2000" dirty="0" err="1" smtClean="0"/>
              <a:t>accanto</a:t>
            </a:r>
            <a:r>
              <a:rPr lang="fr-FR" sz="2000" dirty="0" smtClean="0"/>
              <a:t> a </a:t>
            </a:r>
            <a:r>
              <a:rPr lang="fr-FR" sz="2000" dirty="0" err="1" smtClean="0"/>
              <a:t>una</a:t>
            </a:r>
            <a:r>
              <a:rPr lang="fr-FR" sz="2000" dirty="0" smtClean="0"/>
              <a:t> </a:t>
            </a:r>
            <a:r>
              <a:rPr lang="fr-FR" sz="2000" dirty="0" err="1" smtClean="0"/>
              <a:t>bara</a:t>
            </a:r>
            <a:r>
              <a:rPr lang="fr-FR" sz="2000" dirty="0" smtClean="0"/>
              <a:t> </a:t>
            </a:r>
            <a:r>
              <a:rPr lang="fr-FR" sz="2000" dirty="0" err="1" smtClean="0"/>
              <a:t>che</a:t>
            </a:r>
            <a:r>
              <a:rPr lang="fr-FR" sz="2000" dirty="0" smtClean="0"/>
              <a:t> </a:t>
            </a:r>
            <a:r>
              <a:rPr lang="fr-FR" sz="2000" dirty="0" err="1" smtClean="0"/>
              <a:t>somiglia</a:t>
            </a:r>
            <a:r>
              <a:rPr lang="fr-FR" sz="2000" dirty="0" smtClean="0"/>
              <a:t> ad </a:t>
            </a:r>
            <a:r>
              <a:rPr lang="fr-FR" sz="2000" dirty="0" err="1" smtClean="0"/>
              <a:t>una</a:t>
            </a:r>
            <a:r>
              <a:rPr lang="fr-FR" sz="2000" dirty="0" smtClean="0"/>
              <a:t> </a:t>
            </a:r>
            <a:r>
              <a:rPr lang="fr-FR" sz="2000" dirty="0" err="1" smtClean="0"/>
              <a:t>ribalta</a:t>
            </a:r>
            <a:r>
              <a:rPr lang="fr-FR" sz="2000" dirty="0" smtClean="0"/>
              <a:t> </a:t>
            </a:r>
            <a:r>
              <a:rPr lang="fr-FR" sz="2000" dirty="0" err="1" smtClean="0"/>
              <a:t>teatrale</a:t>
            </a:r>
            <a:r>
              <a:rPr lang="fr-FR" dirty="0" smtClean="0"/>
              <a:t/>
            </a:r>
            <a:br>
              <a:rPr lang="fr-FR" dirty="0" smtClean="0"/>
            </a:br>
            <a:endParaRPr lang="it-IT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9576" y="1700809"/>
            <a:ext cx="352270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23993" y="1124744"/>
            <a:ext cx="4644008" cy="607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291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t-IT" altLang="it-IT" smtClean="0"/>
          </a:p>
        </p:txBody>
      </p:sp>
      <p:sp>
        <p:nvSpPr>
          <p:cNvPr id="13315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1600" dirty="0"/>
              <a:t>Gervais du Bus, </a:t>
            </a:r>
            <a:r>
              <a:rPr lang="fr-FR" sz="1600" i="1" dirty="0"/>
              <a:t>Roman de </a:t>
            </a:r>
            <a:r>
              <a:rPr lang="fr-FR" sz="1600" i="1" dirty="0" err="1"/>
              <a:t>Fauve</a:t>
            </a:r>
            <a:r>
              <a:rPr lang="fr-FR" sz="1600" dirty="0" err="1"/>
              <a:t>l</a:t>
            </a:r>
            <a:r>
              <a:rPr lang="fr-FR" sz="1600" dirty="0"/>
              <a:t> </a:t>
            </a:r>
          </a:p>
          <a:p>
            <a:pPr marL="0" indent="0">
              <a:buNone/>
            </a:pPr>
            <a:r>
              <a:rPr lang="it-IT" sz="1600" dirty="0"/>
              <a:t>BNF, </a:t>
            </a:r>
            <a:r>
              <a:rPr lang="it-IT" sz="1600" dirty="0" err="1"/>
              <a:t>fr</a:t>
            </a:r>
            <a:r>
              <a:rPr lang="it-IT" sz="1600" dirty="0"/>
              <a:t>. 146, </a:t>
            </a:r>
            <a:r>
              <a:rPr lang="it-IT" sz="1600" dirty="0" err="1"/>
              <a:t>fol</a:t>
            </a:r>
            <a:r>
              <a:rPr lang="it-IT" sz="1600" dirty="0"/>
              <a:t>. 36v</a:t>
            </a:r>
          </a:p>
          <a:p>
            <a:pPr eaLnBrk="1" hangingPunct="1"/>
            <a:endParaRPr lang="it-IT" altLang="it-IT" dirty="0" smtClean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2012"/>
            <a:ext cx="5131558" cy="722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46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t-IT" altLang="it-IT" smtClean="0"/>
          </a:p>
        </p:txBody>
      </p:sp>
      <p:pic>
        <p:nvPicPr>
          <p:cNvPr id="122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8166" y="-28930"/>
            <a:ext cx="6769100" cy="6858000"/>
          </a:xfrm>
          <a:noFill/>
        </p:spPr>
      </p:pic>
      <p:sp>
        <p:nvSpPr>
          <p:cNvPr id="2" name="Rettangolo 1"/>
          <p:cNvSpPr/>
          <p:nvPr/>
        </p:nvSpPr>
        <p:spPr>
          <a:xfrm>
            <a:off x="332095" y="250567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it-IT" dirty="0" smtClean="0"/>
              <a:t>Oxford, </a:t>
            </a:r>
            <a:r>
              <a:rPr lang="it-IT" dirty="0" err="1" smtClean="0"/>
              <a:t>Bodleian</a:t>
            </a:r>
            <a:r>
              <a:rPr lang="it-IT" dirty="0" smtClean="0"/>
              <a:t> </a:t>
            </a:r>
            <a:r>
              <a:rPr lang="it-IT" dirty="0"/>
              <a:t>Library  </a:t>
            </a:r>
          </a:p>
          <a:p>
            <a:pPr>
              <a:buNone/>
            </a:pPr>
            <a:r>
              <a:rPr lang="it-IT" dirty="0"/>
              <a:t>Ms. </a:t>
            </a:r>
            <a:r>
              <a:rPr lang="it-IT" dirty="0" err="1"/>
              <a:t>Bodl</a:t>
            </a:r>
            <a:r>
              <a:rPr lang="it-IT" dirty="0"/>
              <a:t>. 264, 1388-1344, </a:t>
            </a:r>
            <a:r>
              <a:rPr lang="it-IT" i="1" dirty="0"/>
              <a:t>Roman d’Alexandre</a:t>
            </a:r>
            <a:endParaRPr lang="it-IT" dirty="0"/>
          </a:p>
          <a:p>
            <a:pPr>
              <a:buNone/>
            </a:pPr>
            <a:r>
              <a:rPr lang="it-IT" dirty="0" smtClean="0"/>
              <a:t>c. </a:t>
            </a:r>
            <a:r>
              <a:rPr lang="it-IT" dirty="0"/>
              <a:t>54v</a:t>
            </a:r>
          </a:p>
        </p:txBody>
      </p:sp>
    </p:spTree>
    <p:extLst>
      <p:ext uri="{BB962C8B-B14F-4D97-AF65-F5344CB8AC3E}">
        <p14:creationId xmlns:p14="http://schemas.microsoft.com/office/powerpoint/2010/main" val="55463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Attività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err="1" smtClean="0"/>
              <a:t>Ludoscrittura</a:t>
            </a:r>
            <a:r>
              <a:rPr lang="it-IT" dirty="0" smtClean="0"/>
              <a:t>: nomi parlanti e caricature</a:t>
            </a:r>
          </a:p>
          <a:p>
            <a:r>
              <a:rPr lang="it-IT" dirty="0" smtClean="0"/>
              <a:t>Alla ricerca delle parole perdute: com’è cambiata la lingua italiana da Dante a oggi</a:t>
            </a:r>
          </a:p>
          <a:p>
            <a:r>
              <a:rPr lang="it-IT" dirty="0" smtClean="0"/>
              <a:t>Sulle tracce delle maschere della Commedia dell’Arte: quante sono ancora familiari?</a:t>
            </a:r>
          </a:p>
          <a:p>
            <a:r>
              <a:rPr lang="it-IT" dirty="0" smtClean="0"/>
              <a:t>Relazione o commento sul percorso affrontato</a:t>
            </a:r>
          </a:p>
          <a:p>
            <a:r>
              <a:rPr lang="it-IT" dirty="0" smtClean="0"/>
              <a:t>Per gli alunni L2, approntare un testo già parafrasato e semplificato di Dante. Esercizi su potenziamento lessicale. Esercizi sui nomi parlanti adeguati ai livelli di competenza.</a:t>
            </a:r>
          </a:p>
          <a:p>
            <a:r>
              <a:rPr lang="it-IT" dirty="0" smtClean="0"/>
              <a:t>Comparazione transculturale: le maschere e le tradizioni della festa carnevalesca nel mondo.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4170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Bibliografia minima di riferimento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Dante Alighieri, </a:t>
            </a:r>
            <a:r>
              <a:rPr lang="it-IT" i="1" dirty="0" smtClean="0"/>
              <a:t>La divina Commedia, Inferno</a:t>
            </a:r>
            <a:r>
              <a:rPr lang="it-IT" dirty="0" smtClean="0"/>
              <a:t>, a c. di A.M. Chiavacci-Leonardi, Milano, Mondadori, 1999.</a:t>
            </a:r>
          </a:p>
          <a:p>
            <a:pPr marL="0" indent="0">
              <a:buNone/>
            </a:pPr>
            <a:r>
              <a:rPr lang="it-IT" dirty="0" smtClean="0"/>
              <a:t>Carlo Goldoni, </a:t>
            </a:r>
            <a:r>
              <a:rPr lang="it-IT" i="1" dirty="0" smtClean="0"/>
              <a:t>Il servitore di due padroni</a:t>
            </a:r>
            <a:r>
              <a:rPr lang="it-IT" dirty="0" smtClean="0"/>
              <a:t>, in </a:t>
            </a:r>
            <a:r>
              <a:rPr lang="it-IT" i="1" dirty="0" smtClean="0"/>
              <a:t>Letteratura italiana</a:t>
            </a:r>
            <a:r>
              <a:rPr lang="it-IT" dirty="0" smtClean="0"/>
              <a:t>, Torino, Einaudi, versione elettronica.</a:t>
            </a:r>
            <a:endParaRPr lang="it-IT" i="1" dirty="0" smtClean="0"/>
          </a:p>
          <a:p>
            <a:pPr marL="0" indent="0">
              <a:buNone/>
            </a:pPr>
            <a:r>
              <a:rPr lang="it-IT" dirty="0" err="1" smtClean="0"/>
              <a:t>Barillari</a:t>
            </a:r>
            <a:r>
              <a:rPr lang="it-IT" dirty="0" smtClean="0"/>
              <a:t> S.M., «</a:t>
            </a:r>
            <a:r>
              <a:rPr lang="it-IT" dirty="0" err="1" smtClean="0"/>
              <a:t>Hellequin</a:t>
            </a:r>
            <a:r>
              <a:rPr lang="it-IT" dirty="0" smtClean="0"/>
              <a:t> servitore di due padroni: dalla figura demoniaca alla maschera teatrale», </a:t>
            </a:r>
            <a:r>
              <a:rPr lang="it-IT" i="1" dirty="0" smtClean="0"/>
              <a:t>La commedia dell’arte, </a:t>
            </a:r>
            <a:r>
              <a:rPr lang="it-IT" dirty="0" smtClean="0"/>
              <a:t>IV (2011), pp. 3-16.</a:t>
            </a:r>
          </a:p>
          <a:p>
            <a:pPr marL="0" indent="0">
              <a:buNone/>
            </a:pPr>
            <a:r>
              <a:rPr lang="it-IT" dirty="0" smtClean="0"/>
              <a:t>Ferrone, S., </a:t>
            </a:r>
            <a:r>
              <a:rPr lang="it-IT" i="1" dirty="0" smtClean="0"/>
              <a:t>Arlecchino. Vita e avventure di Tristano Martinelli e oltre</a:t>
            </a:r>
            <a:r>
              <a:rPr lang="it-IT" dirty="0" smtClean="0"/>
              <a:t>, Roma-Bari, Laterza, 2006.</a:t>
            </a:r>
          </a:p>
          <a:p>
            <a:pPr marL="0" indent="0">
              <a:buNone/>
            </a:pPr>
            <a:r>
              <a:rPr lang="it-IT" dirty="0" err="1" smtClean="0"/>
              <a:t>Ueltschi</a:t>
            </a:r>
            <a:r>
              <a:rPr lang="it-IT" dirty="0" smtClean="0"/>
              <a:t> K., «</a:t>
            </a:r>
            <a:r>
              <a:rPr lang="fr-FR" dirty="0" err="1"/>
              <a:t>Hellequin</a:t>
            </a:r>
            <a:r>
              <a:rPr lang="fr-FR" dirty="0"/>
              <a:t> </a:t>
            </a:r>
            <a:r>
              <a:rPr lang="fr-FR" dirty="0" err="1"/>
              <a:t>bi-frons</a:t>
            </a:r>
            <a:r>
              <a:rPr lang="fr-FR" dirty="0"/>
              <a:t> : à propos du sacré, du comique et du </a:t>
            </a:r>
            <a:r>
              <a:rPr lang="fr-FR" dirty="0" smtClean="0"/>
              <a:t>théâtral», </a:t>
            </a:r>
            <a:r>
              <a:rPr lang="fr-FR" i="1" dirty="0" smtClean="0"/>
              <a:t>Façonner son personnage au Moye Age</a:t>
            </a:r>
            <a:r>
              <a:rPr lang="fr-FR" dirty="0" smtClean="0"/>
              <a:t>, a c. di C. </a:t>
            </a:r>
            <a:r>
              <a:rPr lang="fr-FR" dirty="0" err="1" smtClean="0"/>
              <a:t>Conocchie-Bourgne</a:t>
            </a:r>
            <a:r>
              <a:rPr lang="fr-FR" dirty="0" smtClean="0"/>
              <a:t>, </a:t>
            </a:r>
            <a:r>
              <a:rPr lang="fr-FR" dirty="0" err="1" smtClean="0"/>
              <a:t>Aixe</a:t>
            </a:r>
            <a:r>
              <a:rPr lang="fr-FR" dirty="0" smtClean="0"/>
              <a:t>-en </a:t>
            </a:r>
            <a:r>
              <a:rPr lang="fr-FR" dirty="0" err="1" smtClean="0"/>
              <a:t>provence</a:t>
            </a:r>
            <a:r>
              <a:rPr lang="fr-FR" dirty="0" smtClean="0"/>
              <a:t>, Presses Universitaires de Provence, 2007, pp. 329-338.</a:t>
            </a:r>
            <a:endParaRPr lang="fr-FR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6178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Invalsi: qualche chiarimento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Le prove formulate dall’Istituto Nazionale della Valutazione della Sistema educativo di istruzione e di formazione mirano a saggiare alcune competenze implicate nei processi di lettura e di comprensione dei testi di differente tipologia.</a:t>
            </a:r>
          </a:p>
          <a:p>
            <a:pPr marL="0" indent="0">
              <a:buNone/>
            </a:pPr>
            <a:r>
              <a:rPr lang="it-IT" dirty="0" smtClean="0"/>
              <a:t>Nel fascicolo INVALSI il testo letterario è sempre presente. Nel Quadro Comune di Riferimento sono esplicitate chiaramente quali siano le competenze linguistiche da testare. Partendo dal testo ufficiale, è possibile formulare in proprio delle domande di comprensione testuale che ricalchino il modello INVALSI, così da proporre agli allievi un’esercitazione graduale </a:t>
            </a:r>
            <a:r>
              <a:rPr lang="it-IT" smtClean="0"/>
              <a:t>e graduata.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8935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429</Words>
  <Application>Microsoft Office PowerPoint</Application>
  <PresentationFormat>Widescreen</PresentationFormat>
  <Paragraphs>35</Paragraphs>
  <Slides>9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di Office</vt:lpstr>
      <vt:lpstr>UA7: Hellequin e il teatro</vt:lpstr>
      <vt:lpstr>   Alcune immagini della Bocca dell’Inferno  </vt:lpstr>
      <vt:lpstr>Chiesa di San Fiorenzo, Bastia di Mondovì, Piemonte, 1472,  Inferno </vt:lpstr>
      <vt:lpstr>Alcune immagini dello charivari (mascherata) tratte da Gervais du Bus, Roman de Fauvel, France (Paris), 1320 ca. BnF, département des Manuscrits, Français 146, cc. 34r-34v Nella c. 34 v, in basso una raffigurazione di Hellequin, gigante accanto a una bara che somiglia ad una ribalta teatrale </vt:lpstr>
      <vt:lpstr>Presentazione standard di PowerPoint</vt:lpstr>
      <vt:lpstr>Presentazione standard di PowerPoint</vt:lpstr>
      <vt:lpstr> Attività</vt:lpstr>
      <vt:lpstr>Bibliografia minima di riferimento</vt:lpstr>
      <vt:lpstr>Invalsi: qualche chiarimento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UA7: Hellequin e il teatro</dc:title>
  <dc:creator>martina di febo</dc:creator>
  <cp:lastModifiedBy>martina di febo</cp:lastModifiedBy>
  <cp:revision>2</cp:revision>
  <dcterms:created xsi:type="dcterms:W3CDTF">2014-05-01T13:24:24Z</dcterms:created>
  <dcterms:modified xsi:type="dcterms:W3CDTF">2014-05-16T12:26:06Z</dcterms:modified>
</cp:coreProperties>
</file>