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91" r:id="rId5"/>
    <p:sldId id="297" r:id="rId6"/>
    <p:sldId id="298" r:id="rId7"/>
    <p:sldId id="299" r:id="rId8"/>
    <p:sldId id="300" r:id="rId9"/>
    <p:sldId id="264" r:id="rId10"/>
    <p:sldId id="301" r:id="rId11"/>
    <p:sldId id="302" r:id="rId12"/>
    <p:sldId id="265" r:id="rId13"/>
    <p:sldId id="267" r:id="rId14"/>
    <p:sldId id="268" r:id="rId15"/>
    <p:sldId id="269" r:id="rId16"/>
    <p:sldId id="270" r:id="rId17"/>
    <p:sldId id="271" r:id="rId18"/>
    <p:sldId id="303" r:id="rId19"/>
    <p:sldId id="304" r:id="rId20"/>
    <p:sldId id="310" r:id="rId21"/>
    <p:sldId id="306" r:id="rId22"/>
    <p:sldId id="307" r:id="rId23"/>
    <p:sldId id="308" r:id="rId24"/>
    <p:sldId id="309" r:id="rId25"/>
    <p:sldId id="278" r:id="rId26"/>
    <p:sldId id="311" r:id="rId27"/>
    <p:sldId id="312" r:id="rId2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BBC22-0ECB-4078-BC73-CF771A4EEB09}" type="datetimeFigureOut">
              <a:rPr lang="it-IT" smtClean="0"/>
              <a:t>19/04/2014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E4C73-9585-4F4A-9E63-2D875A814C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363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BBC22-0ECB-4078-BC73-CF771A4EEB09}" type="datetimeFigureOut">
              <a:rPr lang="it-IT" smtClean="0"/>
              <a:t>19/04/2014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E4C73-9585-4F4A-9E63-2D875A814C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3699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BBC22-0ECB-4078-BC73-CF771A4EEB09}" type="datetimeFigureOut">
              <a:rPr lang="it-IT" smtClean="0"/>
              <a:t>19/04/2014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E4C73-9585-4F4A-9E63-2D875A814C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1560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BBC22-0ECB-4078-BC73-CF771A4EEB09}" type="datetimeFigureOut">
              <a:rPr lang="it-IT" smtClean="0"/>
              <a:t>19/04/2014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E4C73-9585-4F4A-9E63-2D875A814C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9364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BBC22-0ECB-4078-BC73-CF771A4EEB09}" type="datetimeFigureOut">
              <a:rPr lang="it-IT" smtClean="0"/>
              <a:t>19/04/2014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E4C73-9585-4F4A-9E63-2D875A814C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9332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BBC22-0ECB-4078-BC73-CF771A4EEB09}" type="datetimeFigureOut">
              <a:rPr lang="it-IT" smtClean="0"/>
              <a:t>19/04/2014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E4C73-9585-4F4A-9E63-2D875A814C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5696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BBC22-0ECB-4078-BC73-CF771A4EEB09}" type="datetimeFigureOut">
              <a:rPr lang="it-IT" smtClean="0"/>
              <a:t>19/04/2014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E4C73-9585-4F4A-9E63-2D875A814C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8961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BBC22-0ECB-4078-BC73-CF771A4EEB09}" type="datetimeFigureOut">
              <a:rPr lang="it-IT" smtClean="0"/>
              <a:t>19/04/2014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E4C73-9585-4F4A-9E63-2D875A814C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5722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BBC22-0ECB-4078-BC73-CF771A4EEB09}" type="datetimeFigureOut">
              <a:rPr lang="it-IT" smtClean="0"/>
              <a:t>19/04/2014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E4C73-9585-4F4A-9E63-2D875A814C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8011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BBC22-0ECB-4078-BC73-CF771A4EEB09}" type="datetimeFigureOut">
              <a:rPr lang="it-IT" smtClean="0"/>
              <a:t>19/04/2014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E4C73-9585-4F4A-9E63-2D875A814C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8018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BBC22-0ECB-4078-BC73-CF771A4EEB09}" type="datetimeFigureOut">
              <a:rPr lang="it-IT" smtClean="0"/>
              <a:t>19/04/2014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E4C73-9585-4F4A-9E63-2D875A814C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0273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BBC22-0ECB-4078-BC73-CF771A4EEB09}" type="datetimeFigureOut">
              <a:rPr lang="it-IT" smtClean="0"/>
              <a:t>19/04/2014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E4C73-9585-4F4A-9E63-2D875A814C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3005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entrocome.it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smu.org/" TargetMode="External"/><Relationship Id="rId2" Type="http://schemas.openxmlformats.org/officeDocument/2006/relationships/hyperlink" Target="http://www.centrocome.it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La didattica dell’italiano nelle classi multiculturali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384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Didattica dell’italiano: questioni teoriche e metodologiche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 smtClean="0"/>
              <a:t>Organizzazione del corso:</a:t>
            </a:r>
          </a:p>
          <a:p>
            <a:r>
              <a:rPr lang="it-IT" dirty="0" smtClean="0"/>
              <a:t>Breve analisi linguistica dell’italiano, lingua di variazione: differenze diastratiche, diafasiche, diatopiche, diamesiche.</a:t>
            </a:r>
          </a:p>
          <a:p>
            <a:r>
              <a:rPr lang="it-IT" dirty="0" smtClean="0"/>
              <a:t>Didattica di italiano L2: normativa, glottodidattica (metodi e motivazione), proposte</a:t>
            </a:r>
          </a:p>
          <a:p>
            <a:r>
              <a:rPr lang="it-IT" dirty="0" smtClean="0"/>
              <a:t>Didattica di italiano L1: prerequisiti, motivazione, performance</a:t>
            </a:r>
          </a:p>
          <a:p>
            <a:r>
              <a:rPr lang="it-IT" dirty="0" smtClean="0"/>
              <a:t>Didattica dell’italiano L1 e L2 nella stessa classe: strategie e confronto di buone pratiche (seminario-discussione)</a:t>
            </a:r>
          </a:p>
          <a:p>
            <a:r>
              <a:rPr lang="it-IT" dirty="0"/>
              <a:t>D</a:t>
            </a:r>
            <a:r>
              <a:rPr lang="it-IT" dirty="0" smtClean="0"/>
              <a:t>idattica dell’italiano: un insegnamento integrato, dalla letteratura alla grammatica al lessico alla semantica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0458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Italiano, lingua della variazione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Gli elementi della variazione:</a:t>
            </a:r>
          </a:p>
          <a:p>
            <a:pPr marL="0" indent="0">
              <a:buNone/>
            </a:pPr>
            <a:r>
              <a:rPr lang="it-IT" dirty="0" smtClean="0"/>
              <a:t>Variazione diafasica: registri linguistici (italiano colloquiale VS italiano formale)</a:t>
            </a:r>
          </a:p>
          <a:p>
            <a:pPr marL="0" indent="0">
              <a:buNone/>
            </a:pPr>
            <a:r>
              <a:rPr lang="it-IT" dirty="0" smtClean="0"/>
              <a:t>Variazione diastratica: registri socio-linguistici (italiano popolare VS italiano standard)</a:t>
            </a:r>
          </a:p>
          <a:p>
            <a:pPr marL="0" indent="0">
              <a:buNone/>
            </a:pPr>
            <a:r>
              <a:rPr lang="it-IT" dirty="0" smtClean="0"/>
              <a:t>Variazione diatopica: regionalismi e dialettalismi</a:t>
            </a:r>
          </a:p>
          <a:p>
            <a:pPr marL="0" indent="0">
              <a:buNone/>
            </a:pPr>
            <a:r>
              <a:rPr lang="it-IT" dirty="0" smtClean="0"/>
              <a:t>Variazione diamesica: parlato/scritto</a:t>
            </a:r>
          </a:p>
        </p:txBody>
      </p:sp>
    </p:spTree>
    <p:extLst>
      <p:ext uri="{BB962C8B-B14F-4D97-AF65-F5344CB8AC3E}">
        <p14:creationId xmlns:p14="http://schemas.microsoft.com/office/powerpoint/2010/main" val="229790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873455" y="1089505"/>
            <a:ext cx="1060431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dirty="0"/>
              <a:t>Sulla base delle differenti tipologie di variazione possiamo riconoscere:</a:t>
            </a:r>
          </a:p>
          <a:p>
            <a:r>
              <a:rPr lang="it-IT" sz="3200" dirty="0"/>
              <a:t>L’italiano colto</a:t>
            </a:r>
          </a:p>
          <a:p>
            <a:r>
              <a:rPr lang="it-IT" sz="3200" dirty="0"/>
              <a:t>L’italiano burocratico</a:t>
            </a:r>
          </a:p>
          <a:p>
            <a:r>
              <a:rPr lang="it-IT" sz="3200" dirty="0"/>
              <a:t>L’italiano standard e neo-standard</a:t>
            </a:r>
          </a:p>
          <a:p>
            <a:r>
              <a:rPr lang="it-IT" sz="3200" dirty="0"/>
              <a:t>L’italiano popolare</a:t>
            </a:r>
          </a:p>
          <a:p>
            <a:r>
              <a:rPr lang="it-IT" sz="3200" dirty="0"/>
              <a:t>L’italiano dialettale</a:t>
            </a:r>
          </a:p>
        </p:txBody>
      </p:sp>
    </p:spTree>
    <p:extLst>
      <p:ext uri="{BB962C8B-B14F-4D97-AF65-F5344CB8AC3E}">
        <p14:creationId xmlns:p14="http://schemas.microsoft.com/office/powerpoint/2010/main" val="110841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790859" y="1382927"/>
            <a:ext cx="987396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Nell’italiano neo-standard si assiste ormai alla legittimazione di forme e costrutti ritenuti inaccettabili dalla grammatiche </a:t>
            </a:r>
            <a:r>
              <a:rPr lang="it-IT" sz="2800" dirty="0" smtClean="0"/>
              <a:t>normative.</a:t>
            </a:r>
          </a:p>
          <a:p>
            <a:r>
              <a:rPr lang="it-IT" sz="2800" dirty="0" smtClean="0"/>
              <a:t>Esempi: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 smtClean="0"/>
              <a:t>ristrutturazione </a:t>
            </a:r>
            <a:r>
              <a:rPr lang="it-IT" sz="2800" dirty="0"/>
              <a:t>del sistema dei pronomi: affermazione di lui/lei a scapito di egli/ella; uso del dativo GLI anche per il plurale;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 smtClean="0"/>
              <a:t>uso </a:t>
            </a:r>
            <a:r>
              <a:rPr lang="it-IT" sz="2800" dirty="0"/>
              <a:t>dei clitici in senso rafforzativo: Mi sono letta un bel libro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 smtClean="0"/>
              <a:t>uso </a:t>
            </a:r>
            <a:r>
              <a:rPr lang="it-IT" sz="2800" dirty="0"/>
              <a:t>di costrutti dislocati: Il vino l’ho comprato io (con la ripetizione dell’oggetto).</a:t>
            </a:r>
          </a:p>
        </p:txBody>
      </p:sp>
    </p:spTree>
    <p:extLst>
      <p:ext uri="{BB962C8B-B14F-4D97-AF65-F5344CB8AC3E}">
        <p14:creationId xmlns:p14="http://schemas.microsoft.com/office/powerpoint/2010/main" val="254638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685800" y="559564"/>
            <a:ext cx="101219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/>
              <a:t>Accanto all’italiano neo-standard si colloca quello sub-standard, spesso coincidente con l’italiano popolare, le cui innovazioni sono ancora percepite come errori e </a:t>
            </a:r>
            <a:r>
              <a:rPr lang="it-IT" sz="2800" dirty="0" smtClean="0"/>
              <a:t>sono marcate </a:t>
            </a:r>
            <a:r>
              <a:rPr lang="it-IT" sz="2800" dirty="0"/>
              <a:t>in senso diastratico</a:t>
            </a:r>
          </a:p>
          <a:p>
            <a:r>
              <a:rPr lang="it-IT" sz="2800" dirty="0"/>
              <a:t>Esempi:</a:t>
            </a:r>
          </a:p>
          <a:p>
            <a:r>
              <a:rPr lang="it-IT" sz="2800" dirty="0"/>
              <a:t>- uso polivalente del </a:t>
            </a:r>
            <a:r>
              <a:rPr lang="it-IT" sz="2800" i="1" dirty="0"/>
              <a:t>che </a:t>
            </a:r>
            <a:r>
              <a:rPr lang="it-IT" sz="2800" dirty="0"/>
              <a:t>relativo: Il libro che gli ho parlato</a:t>
            </a:r>
          </a:p>
          <a:p>
            <a:r>
              <a:rPr lang="it-IT" sz="2800" dirty="0"/>
              <a:t>- Uso del dativo maschile </a:t>
            </a:r>
            <a:r>
              <a:rPr lang="it-IT" sz="2800" i="1" dirty="0"/>
              <a:t>gli</a:t>
            </a:r>
            <a:r>
              <a:rPr lang="it-IT" sz="2800" dirty="0"/>
              <a:t> per il femminile</a:t>
            </a:r>
          </a:p>
          <a:p>
            <a:r>
              <a:rPr lang="it-IT" sz="2800" dirty="0"/>
              <a:t>- Uso dell’accusativo plurale </a:t>
            </a:r>
            <a:r>
              <a:rPr lang="it-IT" sz="2800" i="1" dirty="0"/>
              <a:t>li </a:t>
            </a:r>
            <a:r>
              <a:rPr lang="it-IT" sz="2800" dirty="0"/>
              <a:t>con funzione di dativo; errore frequente negli alunni stranieri per ragioni di ordine fonetico: difficoltà di cogliere il suono della laterale palatale </a:t>
            </a:r>
            <a:r>
              <a:rPr lang="el-GR" sz="2800" dirty="0"/>
              <a:t>λ</a:t>
            </a:r>
            <a:r>
              <a:rPr lang="it-IT" sz="2800" dirty="0"/>
              <a:t>.</a:t>
            </a:r>
            <a:endParaRPr lang="it-IT" sz="2800" i="1" dirty="0"/>
          </a:p>
        </p:txBody>
      </p:sp>
    </p:spTree>
    <p:extLst>
      <p:ext uri="{BB962C8B-B14F-4D97-AF65-F5344CB8AC3E}">
        <p14:creationId xmlns:p14="http://schemas.microsoft.com/office/powerpoint/2010/main" val="208685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933450" y="1265188"/>
            <a:ext cx="843914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/>
              <a:t>Se partiamo dal riconoscimento delle reciproche interferenze dei livelli della variazione, possiamo comunicare anche ai nostri allievi una prima forma di coscienza linguistica. Riconoscere la variazione linguistica e la sua mobilità funzionale e contestuale, consente di valutare certe forme linguistiche non solo come </a:t>
            </a:r>
            <a:r>
              <a:rPr lang="it-IT" sz="2400" dirty="0" smtClean="0"/>
              <a:t>«orrori/errori», </a:t>
            </a:r>
            <a:r>
              <a:rPr lang="it-IT" sz="2400" dirty="0"/>
              <a:t>ma anche come forme legittime in certi contesti. Guidare gli allievi al riconoscimento dei livelli della variazione, consente di promuovere l’autoriflessione sull’uso della lingua.</a:t>
            </a:r>
          </a:p>
        </p:txBody>
      </p:sp>
    </p:spTree>
    <p:extLst>
      <p:ext uri="{BB962C8B-B14F-4D97-AF65-F5344CB8AC3E}">
        <p14:creationId xmlns:p14="http://schemas.microsoft.com/office/powerpoint/2010/main" val="398877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714375" y="2274838"/>
            <a:ext cx="842962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dirty="0"/>
              <a:t>Nella fase di apprendimento dell’italiano L2 a scuola, è necessario mediare tra i bisogni comunicativi del discente e gli input normativi della didattica di una lingua «scolastica».</a:t>
            </a:r>
          </a:p>
          <a:p>
            <a:pPr algn="just"/>
            <a:r>
              <a:rPr lang="it-IT" sz="2400" dirty="0"/>
              <a:t>Nella costruzione dei moduli e delle unità didattiche bisogna dunque tener conto di entrambi gli aspetti.</a:t>
            </a:r>
          </a:p>
          <a:p>
            <a:pPr algn="just"/>
            <a:r>
              <a:rPr lang="it-IT" sz="2400" dirty="0"/>
              <a:t>Lo studente di L2 non italofono necessita, innanzitutto, di comunicare con i suoi pari e con il mondo che lo circonda, il primo input è quindi di tipo funzionale.</a:t>
            </a:r>
          </a:p>
        </p:txBody>
      </p:sp>
    </p:spTree>
    <p:extLst>
      <p:ext uri="{BB962C8B-B14F-4D97-AF65-F5344CB8AC3E}">
        <p14:creationId xmlns:p14="http://schemas.microsoft.com/office/powerpoint/2010/main" val="211187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Gli alunni di cittadinanza non italiana nella scuola statale: rapida panoramica della situazione attuale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sz="2000" dirty="0" smtClean="0"/>
              <a:t>Fonte: </a:t>
            </a:r>
            <a:r>
              <a:rPr lang="it-IT" sz="2000" i="1" dirty="0" smtClean="0"/>
              <a:t>Alunni con cittadinanza non italiana. L’eterogeneità dei percorsi scolastici. Rapporto nazionale </a:t>
            </a:r>
            <a:r>
              <a:rPr lang="it-IT" sz="2000" i="1" dirty="0" err="1" smtClean="0"/>
              <a:t>a.s.</a:t>
            </a:r>
            <a:r>
              <a:rPr lang="it-IT" sz="2000" i="1" dirty="0" smtClean="0"/>
              <a:t> 2012/2013</a:t>
            </a:r>
            <a:r>
              <a:rPr lang="it-IT" sz="2000" dirty="0" smtClean="0"/>
              <a:t>, Fondazione ISMU-MIUR</a:t>
            </a:r>
          </a:p>
          <a:p>
            <a:r>
              <a:rPr lang="it-IT" sz="2000" dirty="0" smtClean="0"/>
              <a:t>Alunni con cittadinanza non italiana nati in Italia: 47,2 % sul totale degli alunni con cittadinanza non italiana (in dieci anni un aumento di dieci punti: forte presenza di una «seconda generazione» senza diritti) tabella 1.15: Marche, valore percentuale: 49,6. La presenza numerica si assottiglia nelle scuola secondarie rispetto alla primaria. Tabella 1.17: per la regione Marche nella scuola secondaria di I grado si passa da un 43% di alunni presenti in prima al 28,9% in terza: punto critico (abbandoni, insuccessi)</a:t>
            </a:r>
          </a:p>
          <a:p>
            <a:r>
              <a:rPr lang="it-IT" sz="2000" dirty="0" smtClean="0"/>
              <a:t>Diminuzione di alunni con cittadinanza non italiana neo-arrivati</a:t>
            </a:r>
          </a:p>
          <a:p>
            <a:pPr marL="0" indent="0">
              <a:buNone/>
            </a:pPr>
            <a:r>
              <a:rPr lang="it-IT" sz="2000" dirty="0" smtClean="0"/>
              <a:t>Sulla costruzione del percorso scolastico incidono, oltre ai fattori socio-economici, il genere e la provenienza.</a:t>
            </a:r>
          </a:p>
          <a:p>
            <a:pPr marL="0" indent="0">
              <a:buNone/>
            </a:pPr>
            <a:r>
              <a:rPr lang="it-IT" sz="2000" dirty="0" smtClean="0"/>
              <a:t>Forte eterogeneità dei percorsi scolastici nelle differenti regioni</a:t>
            </a:r>
          </a:p>
          <a:p>
            <a:pPr marL="0" indent="0">
              <a:buNone/>
            </a:pPr>
            <a:r>
              <a:rPr lang="it-IT" sz="2000" dirty="0" smtClean="0"/>
              <a:t>Tendenza unitaria: il percorso scolastico di alunni con cittadinanza non italiana è spesso segnato da ritardi o insuccessi. La scelta maggioritaria della secondaria di II grado ricade su professionali o su tecnici (una maggiore incidenza di iscrizione ai licei interessa i nati in Italia, mentre per gli alunni non nati in Italia la scelta è spesso obbligata, a causa, tra gli altri fattori, delle difficoltà, o </a:t>
            </a:r>
            <a:r>
              <a:rPr lang="it-IT" sz="2000" dirty="0" err="1" smtClean="0"/>
              <a:t>megliodell</a:t>
            </a:r>
            <a:r>
              <a:rPr lang="it-IT" sz="2000" dirty="0" smtClean="0"/>
              <a:t>’ insuccesso di apprendimento)</a:t>
            </a:r>
          </a:p>
          <a:p>
            <a:pPr marL="0" indent="0">
              <a:buNone/>
            </a:pPr>
            <a:r>
              <a:rPr lang="it-IT" sz="2000" dirty="0" smtClean="0"/>
              <a:t>La presenza nei licei, in alcune regioni, vede una buona </a:t>
            </a:r>
            <a:r>
              <a:rPr lang="it-IT" sz="2000" dirty="0" err="1" smtClean="0"/>
              <a:t>perfomance</a:t>
            </a:r>
            <a:r>
              <a:rPr lang="it-IT" sz="2000" dirty="0" smtClean="0"/>
              <a:t> della componente femminile.</a:t>
            </a:r>
          </a:p>
        </p:txBody>
      </p:sp>
    </p:spTree>
    <p:extLst>
      <p:ext uri="{BB962C8B-B14F-4D97-AF65-F5344CB8AC3E}">
        <p14:creationId xmlns:p14="http://schemas.microsoft.com/office/powerpoint/2010/main" val="202124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028699" y="467876"/>
            <a:ext cx="943927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/>
              <a:t>I fattori che decretano il successo o l’insuccesso degli alunni con cittadinanza non italiana sono molteplici: situazione socio-economica; investimento culturale della famiglia; strategie messe in campo dagli attori istituzionali della formazione (scuola e altri enti); motivazioni personali e desideri.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/>
              <a:t>Il caso di alunni con cittadinanza non italiana richiede al docente competenze molteplici: ci troviamo, infatti, di fronte a vere e proprie esperienze di </a:t>
            </a:r>
            <a:r>
              <a:rPr lang="it-IT" sz="2400" dirty="0" err="1"/>
              <a:t>transculturalità</a:t>
            </a:r>
            <a:r>
              <a:rPr lang="it-IT" sz="2400" dirty="0"/>
              <a:t> o multiculturalità attive; l’insegnante, in quanto mediatore, deve quindi farsi carico anche di specificità culturali e </a:t>
            </a:r>
            <a:r>
              <a:rPr lang="it-IT" sz="2400" dirty="0" smtClean="0"/>
              <a:t>linguistiche per guidare il processo </a:t>
            </a:r>
            <a:r>
              <a:rPr lang="it-IT" sz="2400" dirty="0"/>
              <a:t>di apprendimento, tenendo sempre presente che l’insuccesso è bidimensionale (riguarda sia l’insegnante che l’alunno).</a:t>
            </a:r>
          </a:p>
        </p:txBody>
      </p:sp>
    </p:spTree>
    <p:extLst>
      <p:ext uri="{BB962C8B-B14F-4D97-AF65-F5344CB8AC3E}">
        <p14:creationId xmlns:p14="http://schemas.microsoft.com/office/powerpoint/2010/main" val="200938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600200" y="2551837"/>
            <a:ext cx="85725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/>
              <a:t>Attenzione tuttavia a non scadere nell’interculturalità museale, nella fossilizzazione delle diversità: i soggetti, all’interno delle società complesse globalizzate, sono sempre più mobili e poliedrici delle semplici appartenenze culturali: in ogni soggetto si fonda e interagisce una molteplicità di tratti linguistici e culturali: </a:t>
            </a:r>
            <a:r>
              <a:rPr lang="it-IT" sz="2400" dirty="0" err="1"/>
              <a:t>transculturalità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89422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Didattica dell’italiano L2: alcuni riferimenti normativi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2007: La via italiana per la scuola interculturale e l’integrazione degli alunni stranieri (documento che integra le Nuove indicazioni nazionali per il curricolo): riconoscimento dell’importanza delle diversità e della funzione di mediazione svolta dalla lingua e dalla cultura d’origine</a:t>
            </a:r>
          </a:p>
          <a:p>
            <a:r>
              <a:rPr lang="it-IT" dirty="0" smtClean="0"/>
              <a:t>Direttiva Ministeriale 27 dicembre 2013 e C.M. n° 8 del 6 marzo 2013: BES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63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Italiano L2: riferimenti metodologici e strumenti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Quadro Comune di Riferimento Europeo (</a:t>
            </a:r>
            <a:r>
              <a:rPr lang="it-IT" i="1" dirty="0" smtClean="0"/>
              <a:t>QCRF</a:t>
            </a:r>
            <a:r>
              <a:rPr lang="it-IT" dirty="0" smtClean="0"/>
              <a:t>), Firenze-Milano, La Nuova Italia, 2002:</a:t>
            </a:r>
          </a:p>
          <a:p>
            <a:r>
              <a:rPr lang="it-IT" dirty="0"/>
              <a:t>d</a:t>
            </a:r>
            <a:r>
              <a:rPr lang="it-IT" dirty="0" smtClean="0"/>
              <a:t>istingue e descrive i livelli di competenza e di conoscenza (A1,A2 = elementare; B1, B2= intermedio; C1,C2= avanzato)</a:t>
            </a:r>
          </a:p>
          <a:p>
            <a:r>
              <a:rPr lang="it-IT" dirty="0"/>
              <a:t>o</a:t>
            </a:r>
            <a:r>
              <a:rPr lang="it-IT" dirty="0" smtClean="0"/>
              <a:t>ffre una guida per la costruzione di curricoli (percorsi di tipo modulare)</a:t>
            </a:r>
          </a:p>
          <a:p>
            <a:pPr marL="0" indent="0">
              <a:buNone/>
            </a:pPr>
            <a:r>
              <a:rPr lang="it-IT" dirty="0" smtClean="0"/>
              <a:t>Strumenti operativi: Sillabi (Lo Duca, 2006; Benucci, 2007)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4567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classificazione delle competenze secondo il QCRF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804363"/>
              </p:ext>
            </p:extLst>
          </p:nvPr>
        </p:nvGraphicFramePr>
        <p:xfrm>
          <a:off x="838200" y="1825625"/>
          <a:ext cx="10515600" cy="210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Competenza linguistica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Competenza sociolinguistica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Competenza pragmatica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lessicale</a:t>
                      </a:r>
                    </a:p>
                    <a:p>
                      <a:r>
                        <a:rPr lang="it-IT" dirty="0" smtClean="0"/>
                        <a:t>Grammaticale</a:t>
                      </a:r>
                    </a:p>
                    <a:p>
                      <a:r>
                        <a:rPr lang="it-IT" dirty="0" smtClean="0"/>
                        <a:t>Semantica</a:t>
                      </a:r>
                    </a:p>
                    <a:p>
                      <a:r>
                        <a:rPr lang="it-IT" dirty="0" smtClean="0"/>
                        <a:t>Fonologica</a:t>
                      </a:r>
                    </a:p>
                    <a:p>
                      <a:r>
                        <a:rPr lang="it-IT" dirty="0" smtClean="0"/>
                        <a:t>Ortografica</a:t>
                      </a:r>
                    </a:p>
                    <a:p>
                      <a:r>
                        <a:rPr lang="it-IT" dirty="0" smtClean="0"/>
                        <a:t>Ortoepica (lettura ad alta voce)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Elementi che segnalano i rapporti sociali</a:t>
                      </a:r>
                    </a:p>
                    <a:p>
                      <a:r>
                        <a:rPr lang="it-IT" dirty="0" smtClean="0"/>
                        <a:t>Regole di cortesia</a:t>
                      </a:r>
                    </a:p>
                    <a:p>
                      <a:r>
                        <a:rPr lang="it-IT" dirty="0" smtClean="0"/>
                        <a:t>Espressioni</a:t>
                      </a:r>
                      <a:r>
                        <a:rPr lang="it-IT" baseline="0" dirty="0" smtClean="0"/>
                        <a:t> di saggezza popolare</a:t>
                      </a:r>
                    </a:p>
                    <a:p>
                      <a:r>
                        <a:rPr lang="it-IT" baseline="0" dirty="0" smtClean="0"/>
                        <a:t>Differenze di registro</a:t>
                      </a:r>
                    </a:p>
                    <a:p>
                      <a:r>
                        <a:rPr lang="it-IT" baseline="0" dirty="0" smtClean="0"/>
                        <a:t>Varietà linguistica e accento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Discorsiva</a:t>
                      </a:r>
                    </a:p>
                    <a:p>
                      <a:r>
                        <a:rPr lang="it-IT" dirty="0" smtClean="0"/>
                        <a:t>Funzionale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621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progettazione di un modulo didattico di L2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Fase preliminare:</a:t>
            </a:r>
          </a:p>
          <a:p>
            <a:r>
              <a:rPr lang="it-IT" dirty="0" smtClean="0"/>
              <a:t>Valutare il livello di competenza in lingua italiana</a:t>
            </a:r>
          </a:p>
          <a:p>
            <a:r>
              <a:rPr lang="it-IT" dirty="0" smtClean="0"/>
              <a:t>Entrare in relazione con l’alunno, utilizzando per la fase di conoscenza e di osservazione anche lingue straniere note o parlate dall’alunno stesso</a:t>
            </a:r>
          </a:p>
          <a:p>
            <a:r>
              <a:rPr lang="it-IT" dirty="0" smtClean="0"/>
              <a:t>Valutare e comprendere i bisogni dell’alunno per attivare la motivazione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5363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modulo didattico deve rispondere al livello di competenza da acquisire.</a:t>
            </a:r>
          </a:p>
          <a:p>
            <a:r>
              <a:rPr lang="it-IT" dirty="0" smtClean="0"/>
              <a:t>A questo proposito esistono ottimi strumenti operativi,  per esempio quelli approntati dal Centro COME: </a:t>
            </a:r>
            <a:r>
              <a:rPr lang="it-IT" dirty="0" smtClean="0">
                <a:hlinkClick r:id="rId2"/>
              </a:rPr>
              <a:t>www.centrocome.it</a:t>
            </a:r>
            <a:endParaRPr lang="it-IT" dirty="0" smtClean="0"/>
          </a:p>
          <a:p>
            <a:r>
              <a:rPr lang="it-IT" dirty="0" smtClean="0"/>
              <a:t>Per l’anno 2012 e per i livelli A1 e A2, consultare anche le Linee guida per la progettazione dei percorsi di alfabetizzazione (Ufficio IV del MIUR)</a:t>
            </a:r>
          </a:p>
          <a:p>
            <a:r>
              <a:rPr lang="it-IT" dirty="0" smtClean="0"/>
              <a:t>Uso del sillabo: articolato sugli obiettivi da raggiungere in base ai livelli di competenza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2432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fase dell’apprendimento: l’insegnante-mediatore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Importanza dell’interlingua e dell’</a:t>
            </a:r>
            <a:r>
              <a:rPr lang="it-IT" dirty="0" err="1" smtClean="0"/>
              <a:t>intercomprensione</a:t>
            </a:r>
            <a:endParaRPr lang="it-IT" dirty="0" smtClean="0"/>
          </a:p>
          <a:p>
            <a:r>
              <a:rPr lang="it-IT" dirty="0" smtClean="0"/>
              <a:t>Per comprendere l’interlingua e lavorare sull’</a:t>
            </a:r>
            <a:r>
              <a:rPr lang="it-IT" dirty="0" err="1" smtClean="0"/>
              <a:t>intercomprensione</a:t>
            </a:r>
            <a:r>
              <a:rPr lang="it-IT" dirty="0" smtClean="0"/>
              <a:t> è necessario che l’insegnante abbia una buona preparazione di linguistica comparata.</a:t>
            </a:r>
          </a:p>
          <a:p>
            <a:pPr marL="0" indent="0">
              <a:buNone/>
            </a:pPr>
            <a:r>
              <a:rPr lang="it-IT" dirty="0" smtClean="0"/>
              <a:t>Dinanzi all’interlingua, infatti, l’insegnante più che stigmatizzare l’errore deve aiutare il discente a riflettere sulla forma intermedia tra la lingua di partenza e la lingua di arrivo come fase necessaria nel processo di apprendimento.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6080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</a:t>
            </a:r>
            <a:r>
              <a:rPr lang="it-IT" dirty="0" err="1" smtClean="0"/>
              <a:t>intercomprensione</a:t>
            </a:r>
            <a:r>
              <a:rPr lang="it-IT" dirty="0" smtClean="0"/>
              <a:t>: linguistica romanza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Per comprendere i meccanismi linguistici di alunni non completamente italofoni è importante avere una buona padronanza di alcune fondamentali categorie di linguistica storica comparata:</a:t>
            </a:r>
          </a:p>
          <a:p>
            <a:pPr marL="0" indent="0">
              <a:buNone/>
            </a:pPr>
            <a:r>
              <a:rPr lang="it-IT" dirty="0" smtClean="0"/>
              <a:t>Linguistica romanza: coscienza della comune radice delle lingue romanze; consapevolezza di sviluppi spesso unitari all’interno delle lingue romanze.</a:t>
            </a:r>
          </a:p>
          <a:p>
            <a:pPr marL="0" indent="0">
              <a:buNone/>
            </a:pPr>
            <a:r>
              <a:rPr lang="it-IT" dirty="0" smtClean="0"/>
              <a:t>Grammatica storica comparata: italiano, francese, portoghese, romeno, spagnolo. La conoscenza di alcuni fenomeni di morfosintassi o di lessico romanzi ci può aiutare molto nel compito di mediatori con alunni parlanti una lingua romanza.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5495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Rapido sguardo su alcune innovazioni romanze e le aree di diffusione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Morfologia: </a:t>
            </a:r>
          </a:p>
          <a:p>
            <a:r>
              <a:rPr lang="it-IT" dirty="0" smtClean="0"/>
              <a:t>articolo determinativo</a:t>
            </a:r>
          </a:p>
          <a:p>
            <a:pPr marL="0" indent="0">
              <a:buNone/>
            </a:pPr>
            <a:r>
              <a:rPr lang="it-IT" dirty="0" smtClean="0"/>
              <a:t>Spagnolo/ francese/italiano antico: aferesi ILLUM/ILLE&gt; lo/le, </a:t>
            </a:r>
          </a:p>
          <a:p>
            <a:pPr marL="0" indent="0">
              <a:buNone/>
            </a:pPr>
            <a:r>
              <a:rPr lang="it-IT" dirty="0" smtClean="0"/>
              <a:t>Rumeno: enclisi: l’articolo determinativo si agglutina al </a:t>
            </a:r>
            <a:r>
              <a:rPr lang="it-IT" dirty="0"/>
              <a:t>n</a:t>
            </a:r>
            <a:r>
              <a:rPr lang="it-IT" dirty="0" smtClean="0"/>
              <a:t>ome : </a:t>
            </a:r>
            <a:r>
              <a:rPr lang="it-IT" dirty="0" err="1" smtClean="0"/>
              <a:t>barbatul</a:t>
            </a:r>
            <a:r>
              <a:rPr lang="it-IT" dirty="0" smtClean="0"/>
              <a:t>(-</a:t>
            </a:r>
            <a:r>
              <a:rPr lang="it-IT" dirty="0" err="1" smtClean="0"/>
              <a:t>ul</a:t>
            </a:r>
            <a:r>
              <a:rPr lang="it-IT" dirty="0" smtClean="0"/>
              <a:t>, maschile)= un uomo</a:t>
            </a:r>
          </a:p>
          <a:p>
            <a:pPr marL="0" indent="0">
              <a:buNone/>
            </a:pPr>
            <a:r>
              <a:rPr lang="it-IT" dirty="0" err="1" smtClean="0"/>
              <a:t>Portocala</a:t>
            </a:r>
            <a:r>
              <a:rPr lang="it-IT" dirty="0" smtClean="0"/>
              <a:t> (-a, femminile)= l’arancia</a:t>
            </a:r>
          </a:p>
          <a:p>
            <a:r>
              <a:rPr lang="it-IT" dirty="0" smtClean="0"/>
              <a:t>La formazione del plurale dei sostantivi:</a:t>
            </a:r>
          </a:p>
          <a:p>
            <a:pPr marL="0" indent="0">
              <a:buNone/>
            </a:pPr>
            <a:r>
              <a:rPr lang="it-IT" dirty="0" smtClean="0"/>
              <a:t>Romania occidentale (francese, spagnolo, catalano, occitano, Italia </a:t>
            </a:r>
            <a:r>
              <a:rPr lang="it-IT" dirty="0" err="1" smtClean="0"/>
              <a:t>settetrionale</a:t>
            </a:r>
            <a:r>
              <a:rPr lang="it-IT" dirty="0" smtClean="0"/>
              <a:t>): desinenza sigmatica derivata dall’accusativo </a:t>
            </a:r>
            <a:r>
              <a:rPr lang="it-IT" dirty="0" err="1" smtClean="0"/>
              <a:t>pl</a:t>
            </a:r>
            <a:r>
              <a:rPr lang="it-IT" dirty="0" smtClean="0"/>
              <a:t>. </a:t>
            </a:r>
            <a:r>
              <a:rPr lang="it-IT" dirty="0"/>
              <a:t>l</a:t>
            </a:r>
            <a:r>
              <a:rPr lang="it-IT" dirty="0" smtClean="0"/>
              <a:t>atino: </a:t>
            </a:r>
            <a:r>
              <a:rPr lang="it-IT" dirty="0" err="1" smtClean="0"/>
              <a:t>amicos</a:t>
            </a:r>
            <a:r>
              <a:rPr lang="it-IT" dirty="0" smtClean="0"/>
              <a:t>&gt;</a:t>
            </a:r>
            <a:r>
              <a:rPr lang="it-IT" dirty="0" err="1" smtClean="0"/>
              <a:t>amigos</a:t>
            </a:r>
            <a:r>
              <a:rPr lang="it-IT" dirty="0" smtClean="0"/>
              <a:t> (</a:t>
            </a:r>
            <a:r>
              <a:rPr lang="it-IT" dirty="0" err="1" smtClean="0"/>
              <a:t>sp</a:t>
            </a:r>
            <a:r>
              <a:rPr lang="it-IT" dirty="0" smtClean="0"/>
              <a:t>.); </a:t>
            </a:r>
            <a:r>
              <a:rPr lang="it-IT" dirty="0" err="1" smtClean="0"/>
              <a:t>amis</a:t>
            </a:r>
            <a:r>
              <a:rPr lang="it-IT" dirty="0" smtClean="0"/>
              <a:t> (</a:t>
            </a:r>
            <a:r>
              <a:rPr lang="it-IT" dirty="0" err="1" smtClean="0"/>
              <a:t>fr</a:t>
            </a:r>
            <a:r>
              <a:rPr lang="it-IT" dirty="0" smtClean="0"/>
              <a:t>.); </a:t>
            </a:r>
            <a:r>
              <a:rPr lang="it-IT" dirty="0" err="1" smtClean="0"/>
              <a:t>amicas</a:t>
            </a:r>
            <a:r>
              <a:rPr lang="it-IT" dirty="0" smtClean="0"/>
              <a:t>&gt;</a:t>
            </a:r>
            <a:r>
              <a:rPr lang="it-IT" dirty="0" err="1" smtClean="0"/>
              <a:t>amigas</a:t>
            </a:r>
            <a:r>
              <a:rPr lang="it-IT" dirty="0" smtClean="0"/>
              <a:t> (</a:t>
            </a:r>
            <a:r>
              <a:rPr lang="it-IT" dirty="0" err="1" smtClean="0"/>
              <a:t>sp</a:t>
            </a:r>
            <a:r>
              <a:rPr lang="it-IT" dirty="0" smtClean="0"/>
              <a:t>.); </a:t>
            </a:r>
            <a:r>
              <a:rPr lang="it-IT" dirty="0" err="1" smtClean="0"/>
              <a:t>amies</a:t>
            </a:r>
            <a:r>
              <a:rPr lang="it-IT" dirty="0" smtClean="0"/>
              <a:t> (</a:t>
            </a:r>
            <a:r>
              <a:rPr lang="it-IT" dirty="0" err="1" smtClean="0"/>
              <a:t>fr</a:t>
            </a:r>
            <a:r>
              <a:rPr lang="it-IT" dirty="0" smtClean="0"/>
              <a:t>.).</a:t>
            </a:r>
          </a:p>
          <a:p>
            <a:pPr marL="0" indent="0">
              <a:buNone/>
            </a:pPr>
            <a:r>
              <a:rPr lang="it-IT" dirty="0" smtClean="0"/>
              <a:t>Romania orientale (italiano, romeno): desinenza vocalica derivata dal nominativo plurale latino (I e II declinazione): amici&gt; amici  (rom.); amici (</a:t>
            </a:r>
            <a:r>
              <a:rPr lang="it-IT" dirty="0" err="1" smtClean="0"/>
              <a:t>it</a:t>
            </a:r>
            <a:r>
              <a:rPr lang="it-IT" dirty="0" smtClean="0"/>
              <a:t>.); </a:t>
            </a:r>
            <a:r>
              <a:rPr lang="it-IT" dirty="0" err="1" smtClean="0"/>
              <a:t>fenestrae</a:t>
            </a:r>
            <a:r>
              <a:rPr lang="it-IT" dirty="0" smtClean="0"/>
              <a:t>&gt; </a:t>
            </a:r>
            <a:r>
              <a:rPr lang="it-IT" dirty="0" err="1" smtClean="0"/>
              <a:t>ferestre</a:t>
            </a:r>
            <a:r>
              <a:rPr lang="it-IT" dirty="0" smtClean="0"/>
              <a:t> (rom.); finestre (</a:t>
            </a:r>
            <a:r>
              <a:rPr lang="it-IT" dirty="0" err="1" smtClean="0"/>
              <a:t>it</a:t>
            </a:r>
            <a:r>
              <a:rPr lang="it-IT" dirty="0" smtClean="0"/>
              <a:t>.).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7479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600502" y="700489"/>
            <a:ext cx="1090456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/>
              <a:t>Morfologia: il genere</a:t>
            </a:r>
          </a:p>
          <a:p>
            <a:r>
              <a:rPr lang="it-IT" sz="2400" dirty="0"/>
              <a:t>Spagnolo, francese, italiano, portoghese: maschile e femminile</a:t>
            </a:r>
          </a:p>
          <a:p>
            <a:r>
              <a:rPr lang="it-IT" sz="2400" dirty="0"/>
              <a:t>Romeno: maschile, femminile, neutro</a:t>
            </a:r>
          </a:p>
          <a:p>
            <a:r>
              <a:rPr lang="it-IT" sz="2400" dirty="0"/>
              <a:t>Declinazione: il </a:t>
            </a:r>
            <a:r>
              <a:rPr lang="it-IT" sz="2400" dirty="0" smtClean="0"/>
              <a:t>romeno conserva </a:t>
            </a:r>
            <a:r>
              <a:rPr lang="it-IT" sz="2400" dirty="0"/>
              <a:t>la doppia declinazione per gli articoli indeterminativi e determinativi: </a:t>
            </a:r>
            <a:r>
              <a:rPr lang="it-IT" sz="2400" dirty="0" err="1"/>
              <a:t>nom</a:t>
            </a:r>
            <a:r>
              <a:rPr lang="it-IT" sz="2400" dirty="0"/>
              <a:t>./</a:t>
            </a:r>
            <a:r>
              <a:rPr lang="it-IT" sz="2400" dirty="0" err="1"/>
              <a:t>acc</a:t>
            </a:r>
            <a:r>
              <a:rPr lang="it-IT" sz="2400" dirty="0"/>
              <a:t>. – gen./</a:t>
            </a:r>
            <a:r>
              <a:rPr lang="it-IT" sz="2400" dirty="0" err="1"/>
              <a:t>dat</a:t>
            </a:r>
            <a:r>
              <a:rPr lang="it-IT" sz="2400" dirty="0"/>
              <a:t>.</a:t>
            </a:r>
          </a:p>
          <a:p>
            <a:endParaRPr lang="it-IT" sz="2400" dirty="0"/>
          </a:p>
          <a:p>
            <a:r>
              <a:rPr lang="it-IT" sz="2400" dirty="0"/>
              <a:t>Morfologia: il verbo e le innovazioni romanze</a:t>
            </a:r>
          </a:p>
          <a:p>
            <a:r>
              <a:rPr lang="it-IT" sz="2400" dirty="0"/>
              <a:t>Formazione di futuro e condizionale di tipo analitico-perifrastico</a:t>
            </a:r>
          </a:p>
          <a:p>
            <a:r>
              <a:rPr lang="it-IT" sz="2400" dirty="0"/>
              <a:t>Latino: </a:t>
            </a:r>
            <a:r>
              <a:rPr lang="it-IT" sz="2400" dirty="0" err="1"/>
              <a:t>fut</a:t>
            </a:r>
            <a:r>
              <a:rPr lang="it-IT" sz="2400" dirty="0"/>
              <a:t>. sintetico: </a:t>
            </a:r>
            <a:r>
              <a:rPr lang="it-IT" sz="2400" dirty="0" err="1"/>
              <a:t>Amabo</a:t>
            </a:r>
            <a:r>
              <a:rPr lang="it-IT" sz="2400" dirty="0"/>
              <a:t>			Romanzo: amare </a:t>
            </a:r>
            <a:r>
              <a:rPr lang="it-IT" sz="2400" dirty="0" err="1"/>
              <a:t>habeo</a:t>
            </a:r>
            <a:r>
              <a:rPr lang="it-IT" sz="2400" dirty="0"/>
              <a:t>: amerò (</a:t>
            </a:r>
            <a:r>
              <a:rPr lang="it-IT" sz="2400" dirty="0" err="1"/>
              <a:t>it</a:t>
            </a:r>
            <a:r>
              <a:rPr lang="it-IT" sz="2400" dirty="0"/>
              <a:t>.)</a:t>
            </a:r>
          </a:p>
          <a:p>
            <a:r>
              <a:rPr lang="it-IT" sz="2400" dirty="0"/>
              <a:t>Latino: </a:t>
            </a:r>
            <a:r>
              <a:rPr lang="it-IT" sz="2400" dirty="0" err="1"/>
              <a:t>cond</a:t>
            </a:r>
            <a:r>
              <a:rPr lang="it-IT" sz="2400" dirty="0"/>
              <a:t>. : </a:t>
            </a:r>
            <a:r>
              <a:rPr lang="it-IT" sz="2400" dirty="0" err="1"/>
              <a:t>pperf</a:t>
            </a:r>
            <a:r>
              <a:rPr lang="it-IT" sz="2400" dirty="0"/>
              <a:t>. </a:t>
            </a:r>
            <a:r>
              <a:rPr lang="it-IT" sz="2400" dirty="0" err="1"/>
              <a:t>cong</a:t>
            </a:r>
            <a:r>
              <a:rPr lang="it-IT" sz="2400" dirty="0"/>
              <a:t>.			Romanzo: cantare </a:t>
            </a:r>
            <a:r>
              <a:rPr lang="it-IT" sz="2400" dirty="0" err="1"/>
              <a:t>habui</a:t>
            </a:r>
            <a:r>
              <a:rPr lang="it-IT" sz="2400" dirty="0"/>
              <a:t> (</a:t>
            </a:r>
            <a:r>
              <a:rPr lang="it-IT" sz="2400" dirty="0" err="1"/>
              <a:t>it</a:t>
            </a:r>
            <a:r>
              <a:rPr lang="it-IT" sz="2400" dirty="0"/>
              <a:t>.): canterei</a:t>
            </a:r>
          </a:p>
          <a:p>
            <a:r>
              <a:rPr lang="it-IT" sz="2400" dirty="0"/>
              <a:t>						cantare </a:t>
            </a:r>
            <a:r>
              <a:rPr lang="it-IT" sz="2400" dirty="0" err="1"/>
              <a:t>habebat</a:t>
            </a:r>
            <a:r>
              <a:rPr lang="it-IT" sz="2400" dirty="0"/>
              <a:t> (</a:t>
            </a:r>
            <a:r>
              <a:rPr lang="it-IT" sz="2400" dirty="0" err="1"/>
              <a:t>sp</a:t>
            </a:r>
            <a:r>
              <a:rPr lang="it-IT" sz="2400" dirty="0"/>
              <a:t>.; </a:t>
            </a:r>
            <a:r>
              <a:rPr lang="it-IT" sz="2400" dirty="0" err="1"/>
              <a:t>fr</a:t>
            </a:r>
            <a:r>
              <a:rPr lang="it-IT" sz="2400" dirty="0"/>
              <a:t>.): </a:t>
            </a:r>
            <a:r>
              <a:rPr lang="it-IT" sz="2400" dirty="0" err="1"/>
              <a:t>cantaria</a:t>
            </a:r>
            <a:r>
              <a:rPr lang="it-IT" sz="2400" dirty="0"/>
              <a:t>; </a:t>
            </a:r>
            <a:r>
              <a:rPr lang="it-IT" sz="2400" dirty="0" err="1"/>
              <a:t>chanterais</a:t>
            </a:r>
            <a:endParaRPr lang="it-IT" sz="2400" dirty="0"/>
          </a:p>
          <a:p>
            <a:r>
              <a:rPr lang="it-IT" sz="2400" dirty="0"/>
              <a:t>						cantare </a:t>
            </a:r>
            <a:r>
              <a:rPr lang="it-IT" sz="2400" dirty="0" err="1"/>
              <a:t>voleo</a:t>
            </a:r>
            <a:r>
              <a:rPr lang="it-IT" sz="2400" dirty="0"/>
              <a:t>: rumeno (</a:t>
            </a:r>
            <a:r>
              <a:rPr lang="it-IT" sz="2400" dirty="0" err="1"/>
              <a:t>fut</a:t>
            </a:r>
            <a:r>
              <a:rPr lang="it-IT" sz="2400" dirty="0"/>
              <a:t>.: a </a:t>
            </a:r>
            <a:r>
              <a:rPr lang="it-IT" sz="2400" dirty="0" err="1"/>
              <a:t>vrea</a:t>
            </a:r>
            <a:r>
              <a:rPr lang="it-IT" sz="2400" dirty="0"/>
              <a:t> + </a:t>
            </a:r>
            <a:r>
              <a:rPr lang="it-IT" sz="2400" dirty="0" err="1"/>
              <a:t>inf</a:t>
            </a:r>
            <a:r>
              <a:rPr lang="it-IT" sz="2400" dirty="0"/>
              <a:t>. (</a:t>
            </a:r>
            <a:r>
              <a:rPr lang="it-IT" sz="2400" dirty="0" err="1"/>
              <a:t>eu</a:t>
            </a:r>
            <a:r>
              <a:rPr lang="it-IT" sz="2400" dirty="0"/>
              <a:t> voi canta= canterò); </a:t>
            </a:r>
            <a:r>
              <a:rPr lang="it-IT" sz="2400" dirty="0" err="1"/>
              <a:t>cond</a:t>
            </a:r>
            <a:r>
              <a:rPr lang="it-IT" sz="2400" dirty="0"/>
              <a:t>. a </a:t>
            </a:r>
            <a:r>
              <a:rPr lang="it-IT" sz="2400" dirty="0" err="1"/>
              <a:t>avea</a:t>
            </a:r>
            <a:r>
              <a:rPr lang="it-IT" sz="2400" dirty="0"/>
              <a:t>+ </a:t>
            </a:r>
            <a:r>
              <a:rPr lang="it-IT" sz="2400" dirty="0" err="1"/>
              <a:t>inf</a:t>
            </a:r>
            <a:r>
              <a:rPr lang="it-IT" sz="2400" dirty="0"/>
              <a:t>. (</a:t>
            </a:r>
            <a:r>
              <a:rPr lang="it-IT" sz="2400" dirty="0" err="1"/>
              <a:t>eu</a:t>
            </a:r>
            <a:r>
              <a:rPr lang="it-IT" sz="2400" dirty="0"/>
              <a:t> </a:t>
            </a:r>
            <a:r>
              <a:rPr lang="it-IT" sz="2400" dirty="0" err="1"/>
              <a:t>as</a:t>
            </a:r>
            <a:r>
              <a:rPr lang="it-IT" sz="2400" dirty="0"/>
              <a:t> canta)</a:t>
            </a:r>
          </a:p>
        </p:txBody>
      </p:sp>
    </p:spTree>
    <p:extLst>
      <p:ext uri="{BB962C8B-B14F-4D97-AF65-F5344CB8AC3E}">
        <p14:creationId xmlns:p14="http://schemas.microsoft.com/office/powerpoint/2010/main" val="397233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varietà dell’italiano in senso diatopico 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6861175" y="61817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1200" dirty="0" smtClean="0"/>
              <a:t>Aree dialettali italiane: </a:t>
            </a:r>
            <a:r>
              <a:rPr lang="it-IT" sz="1200" dirty="0" err="1" smtClean="0"/>
              <a:t>Sobrero</a:t>
            </a:r>
            <a:r>
              <a:rPr lang="it-IT" sz="1200" dirty="0" smtClean="0"/>
              <a:t> e </a:t>
            </a:r>
            <a:r>
              <a:rPr lang="it-IT" sz="1200" dirty="0" err="1" smtClean="0"/>
              <a:t>Miglietta</a:t>
            </a:r>
            <a:r>
              <a:rPr lang="it-IT" sz="1200" dirty="0" smtClean="0"/>
              <a:t>, 2006, p. 161        </a:t>
            </a:r>
          </a:p>
          <a:p>
            <a:pPr marL="0" indent="0">
              <a:buNone/>
            </a:pPr>
            <a:endParaRPr lang="it-IT" sz="1200" dirty="0"/>
          </a:p>
        </p:txBody>
      </p:sp>
      <p:pic>
        <p:nvPicPr>
          <p:cNvPr id="1034" name="Picture 10" descr="Fig. 1 - Aree dialettali italiane (le principali, evidenziate in colore; ridisegnata da Sobrero &amp;amp; Miglietta 2006: 161)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027906"/>
            <a:ext cx="4667250" cy="501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479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L</a:t>
            </a:r>
            <a:r>
              <a:rPr lang="it-IT" dirty="0" smtClean="0"/>
              <a:t>e </a:t>
            </a:r>
            <a:r>
              <a:rPr lang="it-IT" smtClean="0"/>
              <a:t>varietà regionali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Macro area settentrionale: area occidentale (gallo-italica); area  orientale (veneto e istriano)</a:t>
            </a:r>
          </a:p>
          <a:p>
            <a:r>
              <a:rPr lang="it-IT" dirty="0" smtClean="0"/>
              <a:t>Macro area mediana: toscano e varietà centrali</a:t>
            </a:r>
          </a:p>
          <a:p>
            <a:r>
              <a:rPr lang="it-IT" dirty="0" smtClean="0"/>
              <a:t>Macro area meridionale: distinzione in tre aree articolate secondo la successione spaziale: area mediana (Lazio orientale; Umbria meridionale; Marche meridionali; Abruzzo, aquilano); area meridionale o meridionale intermedia (varietà principale: napoletano); area meridionale estrema: Sicilia, Calabria meridionale, Salento</a:t>
            </a:r>
          </a:p>
          <a:p>
            <a:r>
              <a:rPr lang="it-IT" dirty="0" smtClean="0"/>
              <a:t>Sardo, Ladino, Siciliano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9765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Fonetica romanza: brevi cenni sul vocalismo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9125" y="1358900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dirty="0"/>
              <a:t>Vocalismo comune Iberoromanzo, Galloromanzo, Italia </a:t>
            </a:r>
            <a:r>
              <a:rPr lang="it-IT" sz="2400" dirty="0" smtClean="0"/>
              <a:t>settentrionale:</a:t>
            </a:r>
          </a:p>
          <a:p>
            <a:pPr marL="0" indent="0">
              <a:buNone/>
            </a:pPr>
            <a:r>
              <a:rPr lang="it-IT" sz="2400" dirty="0"/>
              <a:t>Ī       ĬĒ           Ĕ            Ā Ă           Ŏ           ŌŬ               Ū</a:t>
            </a:r>
          </a:p>
          <a:p>
            <a:pPr marL="0" indent="0">
              <a:buNone/>
            </a:pPr>
            <a:r>
              <a:rPr lang="it-IT" sz="2400" dirty="0"/>
              <a:t>I        e           </a:t>
            </a:r>
            <a:r>
              <a:rPr lang="el-GR" sz="2400" dirty="0"/>
              <a:t>ε</a:t>
            </a:r>
            <a:r>
              <a:rPr lang="it-IT" sz="2400" dirty="0"/>
              <a:t>              a              ɔ                 o            u </a:t>
            </a:r>
          </a:p>
          <a:p>
            <a:pPr marL="0" indent="0">
              <a:buNone/>
            </a:pPr>
            <a:r>
              <a:rPr lang="it-IT" sz="2400" dirty="0" smtClean="0"/>
              <a:t>Il </a:t>
            </a:r>
            <a:r>
              <a:rPr lang="it-IT" sz="2400" dirty="0"/>
              <a:t>sistema ‘sardo’ </a:t>
            </a:r>
          </a:p>
          <a:p>
            <a:pPr marL="0" indent="0">
              <a:buNone/>
            </a:pPr>
            <a:r>
              <a:rPr lang="it-IT" sz="2400" dirty="0"/>
              <a:t>(Sardegna, Corsica </a:t>
            </a:r>
            <a:r>
              <a:rPr lang="it-IT" sz="2400" dirty="0" smtClean="0"/>
              <a:t>meridionale </a:t>
            </a:r>
            <a:r>
              <a:rPr lang="it-IT" sz="2400" dirty="0"/>
              <a:t>e parte della </a:t>
            </a:r>
            <a:r>
              <a:rPr lang="it-IT" sz="2400" dirty="0" smtClean="0"/>
              <a:t>Basilicata</a:t>
            </a:r>
            <a:r>
              <a:rPr lang="it-IT" sz="2400" dirty="0"/>
              <a:t> </a:t>
            </a:r>
            <a:r>
              <a:rPr lang="it-IT" sz="2400" dirty="0" smtClean="0"/>
              <a:t>e della </a:t>
            </a:r>
            <a:r>
              <a:rPr lang="it-IT" sz="2400" dirty="0"/>
              <a:t>Calabria, detta ‘zona </a:t>
            </a:r>
            <a:r>
              <a:rPr lang="it-IT" sz="2400" dirty="0" err="1" smtClean="0"/>
              <a:t>Lausberg</a:t>
            </a:r>
            <a:r>
              <a:rPr lang="it-IT" sz="2400" dirty="0" smtClean="0"/>
              <a:t>’ – tra il Massiccio del Pollino e i fiumi Agri e Crati)</a:t>
            </a:r>
            <a:endParaRPr lang="it-IT" sz="2400" dirty="0"/>
          </a:p>
          <a:p>
            <a:pPr marL="0" indent="0">
              <a:buNone/>
            </a:pPr>
            <a:r>
              <a:rPr lang="it-IT" sz="2400" dirty="0" smtClean="0"/>
              <a:t>Ī Ĭ</a:t>
            </a:r>
            <a:r>
              <a:rPr lang="it-IT" sz="2400" dirty="0"/>
              <a:t> </a:t>
            </a:r>
            <a:r>
              <a:rPr lang="it-IT" sz="2400" dirty="0" smtClean="0"/>
              <a:t>    Ē</a:t>
            </a:r>
            <a:r>
              <a:rPr lang="it-IT" sz="2400" dirty="0"/>
              <a:t> </a:t>
            </a:r>
            <a:r>
              <a:rPr lang="it-IT" sz="2400" dirty="0" smtClean="0"/>
              <a:t>Ĕ</a:t>
            </a:r>
            <a:r>
              <a:rPr lang="it-IT" sz="2400" dirty="0"/>
              <a:t> </a:t>
            </a:r>
            <a:r>
              <a:rPr lang="it-IT" sz="2400" dirty="0" smtClean="0"/>
              <a:t>    Ă</a:t>
            </a:r>
            <a:r>
              <a:rPr lang="it-IT" sz="2400" dirty="0"/>
              <a:t> </a:t>
            </a:r>
            <a:r>
              <a:rPr lang="it-IT" sz="2400" dirty="0" smtClean="0"/>
              <a:t>Ā</a:t>
            </a:r>
            <a:r>
              <a:rPr lang="it-IT" sz="2400" dirty="0"/>
              <a:t> </a:t>
            </a:r>
            <a:r>
              <a:rPr lang="it-IT" sz="2400" dirty="0" smtClean="0"/>
              <a:t>   Ŏ</a:t>
            </a:r>
            <a:r>
              <a:rPr lang="it-IT" sz="2400" dirty="0"/>
              <a:t> </a:t>
            </a:r>
            <a:r>
              <a:rPr lang="it-IT" sz="2400" dirty="0" smtClean="0"/>
              <a:t>Ō</a:t>
            </a:r>
            <a:r>
              <a:rPr lang="it-IT" sz="2400" dirty="0"/>
              <a:t> </a:t>
            </a:r>
            <a:r>
              <a:rPr lang="it-IT" sz="2400" dirty="0" smtClean="0"/>
              <a:t>   Ŭ</a:t>
            </a:r>
            <a:r>
              <a:rPr lang="it-IT" sz="2400" dirty="0"/>
              <a:t> </a:t>
            </a:r>
            <a:r>
              <a:rPr lang="it-IT" sz="2400" dirty="0" smtClean="0"/>
              <a:t>Ū</a:t>
            </a:r>
            <a:endParaRPr lang="it-IT" sz="2400" dirty="0"/>
          </a:p>
          <a:p>
            <a:pPr marL="0" indent="0">
              <a:buNone/>
            </a:pPr>
            <a:r>
              <a:rPr lang="it-IT" sz="2400" dirty="0" smtClean="0"/>
              <a:t>I         e</a:t>
            </a:r>
            <a:r>
              <a:rPr lang="it-IT" sz="2400" dirty="0"/>
              <a:t> </a:t>
            </a:r>
            <a:r>
              <a:rPr lang="it-IT" sz="2400" dirty="0" smtClean="0"/>
              <a:t>       a</a:t>
            </a:r>
            <a:r>
              <a:rPr lang="it-IT" sz="2400" dirty="0"/>
              <a:t> </a:t>
            </a:r>
            <a:r>
              <a:rPr lang="it-IT" sz="2400" dirty="0" smtClean="0"/>
              <a:t>        o</a:t>
            </a:r>
            <a:r>
              <a:rPr lang="it-IT" sz="2400" dirty="0"/>
              <a:t> </a:t>
            </a:r>
            <a:r>
              <a:rPr lang="it-IT" sz="2400" dirty="0" smtClean="0"/>
              <a:t>      u</a:t>
            </a:r>
            <a:endParaRPr lang="it-IT" sz="2400" dirty="0"/>
          </a:p>
          <a:p>
            <a:pPr marL="0" indent="0">
              <a:buNone/>
            </a:pPr>
            <a:r>
              <a:rPr lang="it-IT" sz="2400" dirty="0"/>
              <a:t>Es.: </a:t>
            </a:r>
          </a:p>
          <a:p>
            <a:pPr marL="0" indent="0">
              <a:buNone/>
            </a:pPr>
            <a:r>
              <a:rPr lang="it-IT" sz="2400" dirty="0" smtClean="0"/>
              <a:t>PĬRA&gt; pira</a:t>
            </a:r>
            <a:endParaRPr lang="it-IT" sz="2400" dirty="0"/>
          </a:p>
          <a:p>
            <a:pPr marL="0" indent="0">
              <a:buNone/>
            </a:pPr>
            <a:r>
              <a:rPr lang="it-IT" sz="2400" dirty="0" smtClean="0"/>
              <a:t>GŬLA&gt; </a:t>
            </a:r>
            <a:r>
              <a:rPr lang="it-IT" sz="2400" dirty="0" err="1" smtClean="0"/>
              <a:t>gula</a:t>
            </a:r>
            <a:endParaRPr lang="it-IT" sz="2400" dirty="0"/>
          </a:p>
          <a:p>
            <a:pPr marL="1371600" lvl="3" indent="0">
              <a:buNone/>
            </a:pPr>
            <a:endParaRPr lang="it-IT" sz="2400" dirty="0" smtClean="0"/>
          </a:p>
        </p:txBody>
      </p:sp>
    </p:spTree>
    <p:extLst>
      <p:ext uri="{BB962C8B-B14F-4D97-AF65-F5344CB8AC3E}">
        <p14:creationId xmlns:p14="http://schemas.microsoft.com/office/powerpoint/2010/main" val="269159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4427" y="-344558"/>
            <a:ext cx="10515600" cy="1325563"/>
          </a:xfrm>
        </p:spPr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4427" y="981005"/>
            <a:ext cx="10515600" cy="4351338"/>
          </a:xfrm>
        </p:spPr>
        <p:txBody>
          <a:bodyPr/>
          <a:lstStyle/>
          <a:p>
            <a:r>
              <a:rPr lang="it-IT" sz="2000" dirty="0" smtClean="0"/>
              <a:t>Sistema siciliano</a:t>
            </a:r>
          </a:p>
          <a:p>
            <a:pPr marL="0" indent="0">
              <a:buNone/>
            </a:pPr>
            <a:r>
              <a:rPr lang="it-IT" sz="2000" dirty="0"/>
              <a:t>Ī Ĭ </a:t>
            </a:r>
            <a:r>
              <a:rPr lang="it-IT" sz="2000" dirty="0" smtClean="0"/>
              <a:t>Ē 	  Ĕ     </a:t>
            </a:r>
            <a:r>
              <a:rPr lang="it-IT" sz="2000" dirty="0"/>
              <a:t>Ă Ā    Ŏ </a:t>
            </a:r>
            <a:r>
              <a:rPr lang="it-IT" sz="2000" dirty="0" smtClean="0"/>
              <a:t>     ŌŬ </a:t>
            </a:r>
            <a:r>
              <a:rPr lang="it-IT" sz="2000" dirty="0"/>
              <a:t>Ū</a:t>
            </a:r>
          </a:p>
          <a:p>
            <a:r>
              <a:rPr lang="it-IT" sz="2000" dirty="0" smtClean="0"/>
              <a:t>I               e         a            o            u</a:t>
            </a:r>
          </a:p>
          <a:p>
            <a:pPr marL="0" indent="0">
              <a:buNone/>
            </a:pPr>
            <a:r>
              <a:rPr lang="it-IT" sz="2000" dirty="0"/>
              <a:t>Sistema ‘romeno’</a:t>
            </a:r>
          </a:p>
          <a:p>
            <a:pPr marL="0" indent="0">
              <a:buNone/>
            </a:pPr>
            <a:r>
              <a:rPr lang="it-IT" sz="2000" dirty="0"/>
              <a:t>Ī          Ĭ  Ē       Ĕ       Ă Ā            Ŏ Ō       Ŭ Ū</a:t>
            </a:r>
          </a:p>
          <a:p>
            <a:pPr marL="0" indent="0">
              <a:buNone/>
            </a:pPr>
            <a:r>
              <a:rPr lang="it-IT" sz="2000" dirty="0"/>
              <a:t>I           </a:t>
            </a:r>
            <a:r>
              <a:rPr lang="it-IT" sz="2000" dirty="0" err="1"/>
              <a:t>é</a:t>
            </a:r>
            <a:r>
              <a:rPr lang="it-IT" sz="2000" dirty="0"/>
              <a:t>         è           a              ò              u</a:t>
            </a:r>
          </a:p>
          <a:p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385265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Bibliografia e </a:t>
            </a:r>
            <a:r>
              <a:rPr lang="it-IT" dirty="0" err="1" smtClean="0"/>
              <a:t>sitografia</a:t>
            </a:r>
            <a:r>
              <a:rPr lang="it-IT" dirty="0" smtClean="0"/>
              <a:t> minima di riferimento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t-IT" dirty="0" smtClean="0"/>
              <a:t>Lingua italiana L2</a:t>
            </a:r>
          </a:p>
          <a:p>
            <a:r>
              <a:rPr lang="it-IT" dirty="0" smtClean="0"/>
              <a:t>Benucci </a:t>
            </a:r>
            <a:r>
              <a:rPr lang="it-IT" dirty="0" smtClean="0"/>
              <a:t>A., </a:t>
            </a:r>
            <a:r>
              <a:rPr lang="it-IT" i="1" dirty="0" smtClean="0"/>
              <a:t>Sillabo di italiano per stranieri</a:t>
            </a:r>
            <a:r>
              <a:rPr lang="it-IT" dirty="0" smtClean="0"/>
              <a:t>, Perugia, guerra, 2007</a:t>
            </a:r>
          </a:p>
          <a:p>
            <a:r>
              <a:rPr lang="it-IT" dirty="0" smtClean="0"/>
              <a:t>Lo Duca M., </a:t>
            </a:r>
            <a:r>
              <a:rPr lang="it-IT" i="1" dirty="0" smtClean="0"/>
              <a:t>Sillabo di italiano L2</a:t>
            </a:r>
            <a:r>
              <a:rPr lang="it-IT" dirty="0" smtClean="0"/>
              <a:t>, Roma, Carocci, 2006.</a:t>
            </a:r>
          </a:p>
          <a:p>
            <a:r>
              <a:rPr lang="it-IT" dirty="0"/>
              <a:t>Insegnare italiano a stranieri. Percorsi formativi, a cura di Antonella Negri, Milano, Franco Angeli, 2013</a:t>
            </a:r>
            <a:r>
              <a:rPr lang="it-IT" dirty="0" smtClean="0"/>
              <a:t>.</a:t>
            </a:r>
          </a:p>
          <a:p>
            <a:r>
              <a:rPr lang="it-IT" dirty="0"/>
              <a:t>Quadro Comune di Riferimento Europeo, Milano-Firenze, La Nuova Italia, 2002</a:t>
            </a:r>
            <a:r>
              <a:rPr lang="it-IT" dirty="0" smtClean="0"/>
              <a:t>.</a:t>
            </a:r>
            <a:endParaRPr lang="it-IT" dirty="0"/>
          </a:p>
          <a:p>
            <a:r>
              <a:rPr lang="it-IT" dirty="0" smtClean="0"/>
              <a:t>L. </a:t>
            </a:r>
            <a:r>
              <a:rPr lang="it-IT" dirty="0" err="1" smtClean="0"/>
              <a:t>Selinker</a:t>
            </a:r>
            <a:r>
              <a:rPr lang="it-IT" dirty="0" smtClean="0"/>
              <a:t>, «</a:t>
            </a:r>
            <a:r>
              <a:rPr lang="it-IT" dirty="0" err="1" smtClean="0"/>
              <a:t>Interlaguage</a:t>
            </a:r>
            <a:r>
              <a:rPr lang="it-IT" dirty="0" smtClean="0"/>
              <a:t>», </a:t>
            </a:r>
            <a:r>
              <a:rPr lang="it-IT" i="1" dirty="0" smtClean="0"/>
              <a:t>IRAL</a:t>
            </a:r>
            <a:r>
              <a:rPr lang="it-IT" dirty="0" smtClean="0"/>
              <a:t>,10 (1972) : 209-231</a:t>
            </a:r>
            <a:r>
              <a:rPr lang="it-IT" dirty="0" smtClean="0"/>
              <a:t>.</a:t>
            </a:r>
          </a:p>
          <a:p>
            <a:r>
              <a:rPr lang="it-IT" dirty="0" err="1" smtClean="0"/>
              <a:t>Sobrero</a:t>
            </a:r>
            <a:r>
              <a:rPr lang="it-IT" dirty="0" smtClean="0"/>
              <a:t> A.A., </a:t>
            </a:r>
            <a:r>
              <a:rPr lang="it-IT" dirty="0" err="1" smtClean="0"/>
              <a:t>Miglietta</a:t>
            </a:r>
            <a:r>
              <a:rPr lang="it-IT" dirty="0" smtClean="0"/>
              <a:t> A., «Per un approccio </a:t>
            </a:r>
            <a:r>
              <a:rPr lang="it-IT" dirty="0" err="1" smtClean="0"/>
              <a:t>varietistico</a:t>
            </a:r>
            <a:r>
              <a:rPr lang="it-IT" dirty="0" smtClean="0"/>
              <a:t> all’insegnamento dell’italiano a stranieri», </a:t>
            </a:r>
            <a:r>
              <a:rPr lang="it-IT" i="1" dirty="0" smtClean="0"/>
              <a:t>ItalianoLinguadue</a:t>
            </a:r>
            <a:r>
              <a:rPr lang="it-IT" dirty="0" smtClean="0"/>
              <a:t>1, 2011, pp. 233-260, consultabile in rete all’indirizzo www.riviste.unimi.it/</a:t>
            </a:r>
            <a:r>
              <a:rPr lang="it-IT" dirty="0" err="1" smtClean="0"/>
              <a:t>index.php</a:t>
            </a:r>
            <a:r>
              <a:rPr lang="it-IT" dirty="0" smtClean="0"/>
              <a:t>/</a:t>
            </a:r>
            <a:r>
              <a:rPr lang="it-IT" dirty="0" err="1" smtClean="0"/>
              <a:t>promoitals</a:t>
            </a:r>
            <a:r>
              <a:rPr lang="it-IT" dirty="0" smtClean="0"/>
              <a:t>/</a:t>
            </a:r>
            <a:r>
              <a:rPr lang="it-IT" dirty="0" err="1" smtClean="0"/>
              <a:t>article</a:t>
            </a:r>
            <a:r>
              <a:rPr lang="it-IT" dirty="0" smtClean="0"/>
              <a:t>/</a:t>
            </a:r>
            <a:r>
              <a:rPr lang="it-IT" dirty="0" err="1" smtClean="0"/>
              <a:t>viewFile</a:t>
            </a:r>
            <a:r>
              <a:rPr lang="it-IT" dirty="0" smtClean="0"/>
              <a:t>/1236/1448</a:t>
            </a:r>
            <a:r>
              <a:rPr lang="it-IT" dirty="0"/>
              <a:t>‎</a:t>
            </a:r>
            <a:endParaRPr lang="it-IT" dirty="0" smtClean="0"/>
          </a:p>
          <a:p>
            <a:r>
              <a:rPr lang="it-IT" dirty="0" smtClean="0">
                <a:hlinkClick r:id="rId2"/>
              </a:rPr>
              <a:t>www.centrocome.it</a:t>
            </a:r>
            <a:r>
              <a:rPr lang="it-IT" dirty="0" smtClean="0"/>
              <a:t> (materiali operativi)</a:t>
            </a:r>
          </a:p>
          <a:p>
            <a:r>
              <a:rPr lang="it-IT" dirty="0" smtClean="0">
                <a:hlinkClick r:id="rId3"/>
              </a:rPr>
              <a:t>www.ismu.org</a:t>
            </a:r>
            <a:r>
              <a:rPr lang="it-IT" dirty="0" smtClean="0"/>
              <a:t> (documenti normativi e altro)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0129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Linguistica italiana (bibliografia minima)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it-IT" dirty="0" err="1" smtClean="0"/>
              <a:t>Berruto</a:t>
            </a:r>
            <a:r>
              <a:rPr lang="it-IT" dirty="0" smtClean="0"/>
              <a:t> G., </a:t>
            </a:r>
            <a:r>
              <a:rPr lang="it-IT" i="1" dirty="0"/>
              <a:t>Fondamenti di sociolinguistica</a:t>
            </a:r>
            <a:r>
              <a:rPr lang="it-IT" dirty="0"/>
              <a:t>, Roma - Bari, </a:t>
            </a:r>
            <a:r>
              <a:rPr lang="it-IT" dirty="0" smtClean="0"/>
              <a:t>Laterza, 1995.</a:t>
            </a:r>
          </a:p>
          <a:p>
            <a:pPr algn="just"/>
            <a:r>
              <a:rPr lang="it-IT" dirty="0" err="1" smtClean="0"/>
              <a:t>Cortelazzo</a:t>
            </a:r>
            <a:r>
              <a:rPr lang="it-IT" dirty="0" smtClean="0"/>
              <a:t> M.A., </a:t>
            </a:r>
            <a:r>
              <a:rPr lang="it-IT" i="1" dirty="0"/>
              <a:t>Il parlato giovanile</a:t>
            </a:r>
            <a:r>
              <a:rPr lang="it-IT" dirty="0"/>
              <a:t>, in </a:t>
            </a:r>
            <a:r>
              <a:rPr lang="it-IT" i="1" dirty="0"/>
              <a:t>Storia della lingua italiana</a:t>
            </a:r>
            <a:r>
              <a:rPr lang="it-IT" dirty="0"/>
              <a:t>, a cura di L. </a:t>
            </a:r>
            <a:r>
              <a:rPr lang="it-IT" dirty="0" err="1"/>
              <a:t>Serianni</a:t>
            </a:r>
            <a:r>
              <a:rPr lang="it-IT" dirty="0"/>
              <a:t> &amp; P. Trifone, Torino, Einaudi, </a:t>
            </a:r>
            <a:r>
              <a:rPr lang="it-IT" dirty="0" smtClean="0"/>
              <a:t>1994, 3 </a:t>
            </a:r>
            <a:r>
              <a:rPr lang="it-IT" dirty="0"/>
              <a:t>voll., vol. 2° (</a:t>
            </a:r>
            <a:r>
              <a:rPr lang="it-IT" i="1" dirty="0"/>
              <a:t>Scritto e parlato</a:t>
            </a:r>
            <a:r>
              <a:rPr lang="it-IT" dirty="0"/>
              <a:t>), pp. 291-317. </a:t>
            </a:r>
          </a:p>
          <a:p>
            <a:pPr algn="just"/>
            <a:r>
              <a:rPr lang="it-IT" dirty="0" err="1"/>
              <a:t>Cortelazzo</a:t>
            </a:r>
            <a:r>
              <a:rPr lang="it-IT" dirty="0"/>
              <a:t>, </a:t>
            </a:r>
            <a:r>
              <a:rPr lang="it-IT" dirty="0" smtClean="0"/>
              <a:t>M.A., </a:t>
            </a:r>
            <a:r>
              <a:rPr lang="it-IT" i="1" dirty="0"/>
              <a:t>Per la storia del lessico giovanile. Sondaggi preliminari</a:t>
            </a:r>
            <a:r>
              <a:rPr lang="it-IT" dirty="0"/>
              <a:t>, </a:t>
            </a:r>
            <a:r>
              <a:rPr lang="it-IT" dirty="0" smtClean="0"/>
              <a:t>in Carla Marcato  </a:t>
            </a:r>
            <a:r>
              <a:rPr lang="it-IT" dirty="0"/>
              <a:t>(a cura di</a:t>
            </a:r>
            <a:r>
              <a:rPr lang="it-IT" dirty="0" smtClean="0"/>
              <a:t>), </a:t>
            </a:r>
            <a:r>
              <a:rPr lang="it-IT" i="1" dirty="0"/>
              <a:t>Giovani</a:t>
            </a:r>
            <a:r>
              <a:rPr lang="it-IT" dirty="0"/>
              <a:t>,</a:t>
            </a:r>
            <a:r>
              <a:rPr lang="it-IT" i="1" dirty="0"/>
              <a:t> lingue e dialetti</a:t>
            </a:r>
            <a:r>
              <a:rPr lang="it-IT" dirty="0"/>
              <a:t>. Atti del Convegno (Sappada - </a:t>
            </a:r>
            <a:r>
              <a:rPr lang="it-IT" dirty="0" err="1"/>
              <a:t>Plodn</a:t>
            </a:r>
            <a:r>
              <a:rPr lang="it-IT" dirty="0"/>
              <a:t>, 29 giugno - 3 luglio 2005), Padova, </a:t>
            </a:r>
            <a:r>
              <a:rPr lang="it-IT" dirty="0" err="1"/>
              <a:t>Unipress</a:t>
            </a:r>
            <a:r>
              <a:rPr lang="it-IT" dirty="0"/>
              <a:t>. 2006, pp. 45-53. </a:t>
            </a:r>
            <a:endParaRPr lang="it-IT" dirty="0" smtClean="0"/>
          </a:p>
          <a:p>
            <a:pPr algn="just"/>
            <a:r>
              <a:rPr lang="it-IT" dirty="0" smtClean="0"/>
              <a:t>Pellegrini G.B., </a:t>
            </a:r>
            <a:r>
              <a:rPr lang="it-IT" i="1" dirty="0" smtClean="0"/>
              <a:t>Saggi </a:t>
            </a:r>
            <a:r>
              <a:rPr lang="it-IT" i="1" dirty="0"/>
              <a:t>di linguistica italiana. Storia, struttura, società</a:t>
            </a:r>
            <a:r>
              <a:rPr lang="it-IT" dirty="0"/>
              <a:t>, Torino, </a:t>
            </a:r>
            <a:r>
              <a:rPr lang="it-IT" dirty="0" err="1"/>
              <a:t>Boringhieri</a:t>
            </a:r>
            <a:r>
              <a:rPr lang="it-IT" dirty="0" smtClean="0"/>
              <a:t>, 1975.</a:t>
            </a:r>
          </a:p>
          <a:p>
            <a:pPr algn="just"/>
            <a:r>
              <a:rPr lang="it-IT" dirty="0" smtClean="0"/>
              <a:t>Pellegrini G.B., </a:t>
            </a:r>
            <a:r>
              <a:rPr lang="it-IT" i="1" dirty="0" smtClean="0"/>
              <a:t>Carta </a:t>
            </a:r>
            <a:r>
              <a:rPr lang="it-IT" i="1" dirty="0"/>
              <a:t>dei dialetti d’Italia</a:t>
            </a:r>
            <a:r>
              <a:rPr lang="it-IT" dirty="0"/>
              <a:t>, Pisa, </a:t>
            </a:r>
            <a:r>
              <a:rPr lang="it-IT" dirty="0" err="1" smtClean="0"/>
              <a:t>Pacini</a:t>
            </a:r>
            <a:r>
              <a:rPr lang="it-IT" dirty="0" smtClean="0"/>
              <a:t>, 1977.</a:t>
            </a:r>
          </a:p>
          <a:p>
            <a:pPr algn="just"/>
            <a:r>
              <a:rPr lang="it-IT" dirty="0" smtClean="0"/>
              <a:t>Sabatini F., </a:t>
            </a:r>
            <a:r>
              <a:rPr lang="it-IT" i="1" dirty="0"/>
              <a:t>L’italiano: dalla letteratura alla nazione. Linee di storia linguistica italiana</a:t>
            </a:r>
            <a:r>
              <a:rPr lang="it-IT" dirty="0"/>
              <a:t>, Firenze, Accademia della </a:t>
            </a:r>
            <a:r>
              <a:rPr lang="it-IT" dirty="0" smtClean="0"/>
              <a:t>Crusca. 1997.</a:t>
            </a:r>
          </a:p>
          <a:p>
            <a:pPr algn="just"/>
            <a:r>
              <a:rPr lang="it-IT" dirty="0" err="1" smtClean="0"/>
              <a:t>Sobrero</a:t>
            </a:r>
            <a:r>
              <a:rPr lang="it-IT" dirty="0" smtClean="0"/>
              <a:t> A.A., </a:t>
            </a:r>
            <a:r>
              <a:rPr lang="it-IT" dirty="0" err="1" smtClean="0"/>
              <a:t>Miglietta</a:t>
            </a:r>
            <a:r>
              <a:rPr lang="it-IT" dirty="0" smtClean="0"/>
              <a:t> A., </a:t>
            </a:r>
            <a:r>
              <a:rPr lang="it-IT" i="1" dirty="0" smtClean="0"/>
              <a:t>Introduzione alla linguistica italiana</a:t>
            </a:r>
            <a:r>
              <a:rPr lang="it-IT" dirty="0" smtClean="0"/>
              <a:t>, Roma-Bari, Laterza, 2006.</a:t>
            </a:r>
            <a:endParaRPr lang="it-IT" dirty="0"/>
          </a:p>
          <a:p>
            <a:pPr algn="just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913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Linguistica romanza (bibliografia minima)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Asperti</a:t>
            </a:r>
            <a:r>
              <a:rPr lang="it-IT" dirty="0" smtClean="0"/>
              <a:t> S., </a:t>
            </a:r>
            <a:r>
              <a:rPr lang="it-IT" i="1" dirty="0" smtClean="0"/>
              <a:t>Origini romanze</a:t>
            </a:r>
            <a:r>
              <a:rPr lang="it-IT" dirty="0" smtClean="0"/>
              <a:t>, Roma</a:t>
            </a:r>
            <a:r>
              <a:rPr lang="it-IT" smtClean="0"/>
              <a:t>, Viella, 2006.</a:t>
            </a:r>
          </a:p>
          <a:p>
            <a:r>
              <a:rPr lang="it-IT" dirty="0" err="1" smtClean="0"/>
              <a:t>Renzi</a:t>
            </a:r>
            <a:r>
              <a:rPr lang="it-IT" dirty="0" smtClean="0"/>
              <a:t> L., </a:t>
            </a:r>
            <a:r>
              <a:rPr lang="it-IT" dirty="0" err="1" smtClean="0"/>
              <a:t>Andreose</a:t>
            </a:r>
            <a:r>
              <a:rPr lang="it-IT" dirty="0" smtClean="0"/>
              <a:t> A., </a:t>
            </a:r>
            <a:r>
              <a:rPr lang="it-IT" i="1" dirty="0" smtClean="0"/>
              <a:t>Manuale di linguistica e filologia romanza</a:t>
            </a:r>
            <a:r>
              <a:rPr lang="it-IT" dirty="0" smtClean="0"/>
              <a:t>, Bologna, Il Mulino, 2003.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5358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1195</TotalTime>
  <Words>2129</Words>
  <Application>Microsoft Office PowerPoint</Application>
  <PresentationFormat>Widescreen</PresentationFormat>
  <Paragraphs>152</Paragraphs>
  <Slides>27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Tema di Office</vt:lpstr>
      <vt:lpstr>La didattica dell’italiano nelle classi multiculturali</vt:lpstr>
      <vt:lpstr>Didattica dell’italiano: questioni teoriche e metodologiche</vt:lpstr>
      <vt:lpstr>Italiano, lingua della variazione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Gli alunni di cittadinanza non italiana nella scuola statale: rapida panoramica della situazione attuale</vt:lpstr>
      <vt:lpstr>Presentazione standard di PowerPoint</vt:lpstr>
      <vt:lpstr>Presentazione standard di PowerPoint</vt:lpstr>
      <vt:lpstr>Didattica dell’italiano L2: alcuni riferimenti normativi</vt:lpstr>
      <vt:lpstr>Italiano L2: riferimenti metodologici e strumenti</vt:lpstr>
      <vt:lpstr>La classificazione delle competenze secondo il QCRF</vt:lpstr>
      <vt:lpstr>La progettazione di un modulo didattico di L2</vt:lpstr>
      <vt:lpstr>Presentazione standard di PowerPoint</vt:lpstr>
      <vt:lpstr>La fase dell’apprendimento: l’insegnante-mediatore</vt:lpstr>
      <vt:lpstr>L’intercomprensione: linguistica romanza </vt:lpstr>
      <vt:lpstr>Rapido sguardo su alcune innovazioni romanze e le aree di diffusione</vt:lpstr>
      <vt:lpstr>Presentazione standard di PowerPoint</vt:lpstr>
      <vt:lpstr>Le varietà dell’italiano in senso diatopico  </vt:lpstr>
      <vt:lpstr>Le varietà regionali </vt:lpstr>
      <vt:lpstr>Fonetica romanza: brevi cenni sul vocalismo</vt:lpstr>
      <vt:lpstr>Presentazione standard di PowerPoint</vt:lpstr>
      <vt:lpstr>Bibliografia e sitografia minima di riferimento</vt:lpstr>
      <vt:lpstr>Linguistica italiana (bibliografia minima)</vt:lpstr>
      <vt:lpstr>Linguistica romanza (bibliografia minima)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didattica dell’italiano nelle classi multiculturali</dc:title>
  <dc:creator>martina di febo</dc:creator>
  <cp:lastModifiedBy>martina di febo</cp:lastModifiedBy>
  <cp:revision>60</cp:revision>
  <dcterms:created xsi:type="dcterms:W3CDTF">2014-04-04T10:18:58Z</dcterms:created>
  <dcterms:modified xsi:type="dcterms:W3CDTF">2014-04-19T16:04:23Z</dcterms:modified>
</cp:coreProperties>
</file>