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271" r:id="rId5"/>
    <p:sldId id="272" r:id="rId6"/>
    <p:sldId id="273" r:id="rId7"/>
    <p:sldId id="274" r:id="rId8"/>
    <p:sldId id="275" r:id="rId9"/>
    <p:sldId id="276" r:id="rId10"/>
    <p:sldId id="257" r:id="rId11"/>
    <p:sldId id="258" r:id="rId12"/>
    <p:sldId id="285" r:id="rId13"/>
    <p:sldId id="286" r:id="rId14"/>
    <p:sldId id="287" r:id="rId15"/>
    <p:sldId id="288" r:id="rId16"/>
    <p:sldId id="289" r:id="rId17"/>
    <p:sldId id="259" r:id="rId18"/>
    <p:sldId id="260" r:id="rId19"/>
    <p:sldId id="262" r:id="rId20"/>
    <p:sldId id="263" r:id="rId21"/>
    <p:sldId id="264" r:id="rId22"/>
    <p:sldId id="265" r:id="rId23"/>
    <p:sldId id="277" r:id="rId24"/>
    <p:sldId id="278" r:id="rId25"/>
    <p:sldId id="279" r:id="rId26"/>
    <p:sldId id="280" r:id="rId27"/>
    <p:sldId id="281" r:id="rId28"/>
    <p:sldId id="282" r:id="rId29"/>
    <p:sldId id="283" r:id="rId30"/>
    <p:sldId id="284" r:id="rId31"/>
    <p:sldId id="266" r:id="rId32"/>
    <p:sldId id="267" r:id="rId33"/>
    <p:sldId id="268" r:id="rId34"/>
    <p:sldId id="261" r:id="rId35"/>
    <p:sldId id="290" r:id="rId3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0C00DDA-6775-4FC1-A73F-ACE358D1C808}" type="datetimeFigureOut">
              <a:rPr lang="it-IT" smtClean="0"/>
              <a:t>19/04/2014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1692787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0C00DDA-6775-4FC1-A73F-ACE358D1C808}" type="datetimeFigureOut">
              <a:rPr lang="it-IT" smtClean="0"/>
              <a:t>19/04/2014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1166727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D0C00DDA-6775-4FC1-A73F-ACE358D1C808}" type="datetimeFigureOut">
              <a:rPr lang="it-IT" smtClean="0"/>
              <a:t>19/04/2014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4060343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D0C00DDA-6775-4FC1-A73F-ACE358D1C808}" type="datetimeFigureOut">
              <a:rPr lang="it-IT" smtClean="0"/>
              <a:t>19/04/2014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2724075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D0C00DDA-6775-4FC1-A73F-ACE358D1C808}" type="datetimeFigureOut">
              <a:rPr lang="it-IT" smtClean="0"/>
              <a:t>19/04/2014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3741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D0C00DDA-6775-4FC1-A73F-ACE358D1C808}" type="datetimeFigureOut">
              <a:rPr lang="it-IT" smtClean="0"/>
              <a:t>19/04/2014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1866009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0C00DDA-6775-4FC1-A73F-ACE358D1C808}" type="datetimeFigureOut">
              <a:rPr lang="it-IT" smtClean="0"/>
              <a:t>19/04/2014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1204064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0C00DDA-6775-4FC1-A73F-ACE358D1C808}" type="datetimeFigureOut">
              <a:rPr lang="it-IT" smtClean="0"/>
              <a:t>19/04/2014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34939996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D0C00DDA-6775-4FC1-A73F-ACE358D1C808}" type="datetimeFigureOut">
              <a:rPr lang="it-IT" smtClean="0"/>
              <a:t>19/04/2014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601553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0C00DDA-6775-4FC1-A73F-ACE358D1C808}" type="datetimeFigureOut">
              <a:rPr lang="it-IT" smtClean="0"/>
              <a:t>19/04/2014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3108875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0C00DDA-6775-4FC1-A73F-ACE358D1C808}" type="datetimeFigureOut">
              <a:rPr lang="it-IT" smtClean="0"/>
              <a:t>19/04/2014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775B7981-05E8-4488-A265-215577B8AD2A}" type="slidenum">
              <a:rPr lang="it-IT" smtClean="0"/>
              <a:t>‹N›</a:t>
            </a:fld>
            <a:endParaRPr lang="it-IT"/>
          </a:p>
        </p:txBody>
      </p:sp>
    </p:spTree>
    <p:extLst>
      <p:ext uri="{BB962C8B-B14F-4D97-AF65-F5344CB8AC3E}">
        <p14:creationId xmlns:p14="http://schemas.microsoft.com/office/powerpoint/2010/main" val="2720084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C00DDA-6775-4FC1-A73F-ACE358D1C808}" type="datetimeFigureOut">
              <a:rPr lang="it-IT" smtClean="0"/>
              <a:t>19/04/2014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5B7981-05E8-4488-A265-215577B8AD2A}" type="slidenum">
              <a:rPr lang="it-IT" smtClean="0"/>
              <a:t>‹N›</a:t>
            </a:fld>
            <a:endParaRPr lang="it-IT"/>
          </a:p>
        </p:txBody>
      </p:sp>
    </p:spTree>
    <p:extLst>
      <p:ext uri="{BB962C8B-B14F-4D97-AF65-F5344CB8AC3E}">
        <p14:creationId xmlns:p14="http://schemas.microsoft.com/office/powerpoint/2010/main" val="21861596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dirty="0" smtClean="0"/>
              <a:t>La didattica dell’italiano L1 e L2</a:t>
            </a:r>
            <a:endParaRPr lang="it-IT" dirty="0"/>
          </a:p>
        </p:txBody>
      </p:sp>
      <p:sp>
        <p:nvSpPr>
          <p:cNvPr id="3" name="Sottotitolo 2"/>
          <p:cNvSpPr>
            <a:spLocks noGrp="1"/>
          </p:cNvSpPr>
          <p:nvPr>
            <p:ph type="subTitle" idx="1"/>
          </p:nvPr>
        </p:nvSpPr>
        <p:spPr/>
        <p:txBody>
          <a:bodyPr/>
          <a:lstStyle/>
          <a:p>
            <a:r>
              <a:rPr lang="it-IT" dirty="0" smtClean="0"/>
              <a:t>Percorsi operativi</a:t>
            </a:r>
            <a:endParaRPr lang="it-IT" dirty="0"/>
          </a:p>
        </p:txBody>
      </p:sp>
    </p:spTree>
    <p:extLst>
      <p:ext uri="{BB962C8B-B14F-4D97-AF65-F5344CB8AC3E}">
        <p14:creationId xmlns:p14="http://schemas.microsoft.com/office/powerpoint/2010/main" val="1210189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29018" y="0"/>
            <a:ext cx="10515600" cy="1325563"/>
          </a:xfrm>
        </p:spPr>
        <p:txBody>
          <a:bodyPr>
            <a:normAutofit/>
          </a:bodyPr>
          <a:lstStyle/>
          <a:p>
            <a:r>
              <a:rPr lang="it-IT" sz="2800" dirty="0" smtClean="0"/>
              <a:t>Le Indicazioni Nazionali (D.M. n. 254 del 16 novembre 2012 in G.U. n. 30 del 5 febbraio2013)</a:t>
            </a:r>
            <a:endParaRPr lang="it-IT" sz="2800" dirty="0"/>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092514074"/>
              </p:ext>
            </p:extLst>
          </p:nvPr>
        </p:nvGraphicFramePr>
        <p:xfrm>
          <a:off x="295491" y="994652"/>
          <a:ext cx="11601017" cy="6202680"/>
        </p:xfrm>
        <a:graphic>
          <a:graphicData uri="http://schemas.openxmlformats.org/drawingml/2006/table">
            <a:tbl>
              <a:tblPr firstRow="1" firstCol="1" bandRow="1" bandCol="1">
                <a:tableStyleId>{5C22544A-7EE6-4342-B048-85BDC9FD1C3A}</a:tableStyleId>
              </a:tblPr>
              <a:tblGrid>
                <a:gridCol w="11601017"/>
              </a:tblGrid>
              <a:tr h="3961001">
                <a:tc>
                  <a:txBody>
                    <a:bodyPr/>
                    <a:lstStyle/>
                    <a:p>
                      <a:pPr indent="180340" algn="just">
                        <a:spcAft>
                          <a:spcPts val="0"/>
                        </a:spcAft>
                      </a:pPr>
                      <a:r>
                        <a:rPr lang="it-IT" sz="1800" dirty="0">
                          <a:effectLst/>
                        </a:rPr>
                        <a:t>Traguardi per lo sviluppo delle competenze al termine della scuola primaria</a:t>
                      </a:r>
                    </a:p>
                    <a:p>
                      <a:pPr indent="180340" algn="just">
                        <a:spcAft>
                          <a:spcPts val="0"/>
                        </a:spcAft>
                      </a:pPr>
                      <a:r>
                        <a:rPr lang="it-IT" sz="1800" dirty="0">
                          <a:effectLst/>
                        </a:rPr>
                        <a:t> </a:t>
                      </a:r>
                    </a:p>
                    <a:p>
                      <a:pPr indent="180340" algn="just">
                        <a:spcAft>
                          <a:spcPts val="0"/>
                        </a:spcAft>
                      </a:pPr>
                      <a:r>
                        <a:rPr lang="it-IT" sz="1800" dirty="0">
                          <a:effectLst/>
                        </a:rPr>
                        <a:t>L’allievo partecipa a scambi comunicativi (conversazione, discussione di classe o di gruppo) con compagni e insegnanti rispettando il turno e formulando messaggi chiari e pertinenti, in un registro il più possibile adeguato alla situazione. </a:t>
                      </a:r>
                    </a:p>
                    <a:p>
                      <a:pPr indent="180340" algn="just">
                        <a:spcAft>
                          <a:spcPts val="0"/>
                        </a:spcAft>
                      </a:pPr>
                      <a:r>
                        <a:rPr lang="it-IT" sz="1800" dirty="0">
                          <a:effectLst/>
                        </a:rPr>
                        <a:t>Ascolta e comprende testi orali "diretti" o "trasmessi" dai media cogliendone il senso, le informazioni principali e lo scopo.</a:t>
                      </a:r>
                    </a:p>
                    <a:p>
                      <a:pPr indent="180340" algn="just">
                        <a:spcAft>
                          <a:spcPts val="0"/>
                        </a:spcAft>
                      </a:pPr>
                      <a:r>
                        <a:rPr lang="it-IT" sz="1800" dirty="0">
                          <a:effectLst/>
                        </a:rPr>
                        <a:t>Legge e comprende testi di vario tipo, continui e non continui, ne individua il senso globale e le informazioni principali, utilizzando strategie di lettura adeguate agli scopi. </a:t>
                      </a:r>
                    </a:p>
                    <a:p>
                      <a:pPr indent="180340" algn="just">
                        <a:spcAft>
                          <a:spcPts val="0"/>
                        </a:spcAft>
                      </a:pPr>
                      <a:r>
                        <a:rPr lang="it-IT" sz="1800" dirty="0">
                          <a:effectLst/>
                        </a:rPr>
                        <a:t>Utilizza abilità funzionali allo studio: individua nei testi scritti informazioni utili per l’apprendimento di un argomento dato e le mette in relazione; le sintetizza, in funzione anche dell’esposizione orale; acquisisce un primo nucleo di terminologia specifica. </a:t>
                      </a:r>
                    </a:p>
                    <a:p>
                      <a:pPr indent="180340" algn="just">
                        <a:spcAft>
                          <a:spcPts val="0"/>
                        </a:spcAft>
                      </a:pPr>
                      <a:r>
                        <a:rPr lang="it-IT" sz="1800" dirty="0">
                          <a:effectLst/>
                        </a:rPr>
                        <a:t>Legge testi di vario genere facenti parte della letteratura per l’infanzia, sia a voce alta sia in lettura silenziosa e autonoma e formula su di essi giudizi personali. </a:t>
                      </a:r>
                    </a:p>
                    <a:p>
                      <a:pPr indent="180340" algn="just">
                        <a:spcAft>
                          <a:spcPts val="0"/>
                        </a:spcAft>
                      </a:pPr>
                      <a:r>
                        <a:rPr lang="it-IT" sz="1800" dirty="0">
                          <a:effectLst/>
                        </a:rPr>
                        <a:t>Scrive testi corretti nell’ortografia, chiari e coerenti, legati all’esperienza e alle diverse occasioni di scrittura che la scuola offre; rielabora testi parafrasandoli, completandoli, trasformandoli.</a:t>
                      </a:r>
                    </a:p>
                    <a:p>
                      <a:pPr indent="180340" algn="just">
                        <a:spcAft>
                          <a:spcPts val="0"/>
                        </a:spcAft>
                      </a:pPr>
                      <a:r>
                        <a:rPr lang="it-IT" sz="1800" dirty="0">
                          <a:effectLst/>
                        </a:rPr>
                        <a:t>Capisce e utilizza nell’uso orale e scritto i vocaboli fondamentali e quelli di alto uso; capisce e utilizza i più frequenti termini specifici legati alle discipline di studio.</a:t>
                      </a:r>
                    </a:p>
                    <a:p>
                      <a:pPr indent="180340" algn="just">
                        <a:spcAft>
                          <a:spcPts val="0"/>
                        </a:spcAft>
                      </a:pPr>
                      <a:r>
                        <a:rPr lang="it-IT" sz="1800" dirty="0">
                          <a:effectLst/>
                        </a:rPr>
                        <a:t>Riflette sui testi propri e altrui per cogliere regolarità morfosintattiche e caratteristiche del lessico; riconosce che le diverse scelte linguistiche sono correlate alla varietà di situazioni comunicative.</a:t>
                      </a:r>
                    </a:p>
                    <a:p>
                      <a:pPr indent="180340" algn="just">
                        <a:spcAft>
                          <a:spcPts val="0"/>
                        </a:spcAft>
                      </a:pPr>
                      <a:r>
                        <a:rPr lang="it-IT" sz="1800" dirty="0">
                          <a:effectLst/>
                        </a:rPr>
                        <a:t>È consapevole che nella comunicazione sono usate varietà diverse di lingua e lingue differenti (plurilinguismo).</a:t>
                      </a:r>
                    </a:p>
                    <a:p>
                      <a:pPr indent="180340" algn="just">
                        <a:spcAft>
                          <a:spcPts val="0"/>
                        </a:spcAft>
                      </a:pPr>
                      <a:r>
                        <a:rPr lang="it-IT" sz="1800" dirty="0">
                          <a:effectLst/>
                        </a:rPr>
                        <a:t>Padroneggia e applica in situazioni diverse le conoscenze fondamentali relative all’organizzazione logico-sintattica della frase semplice, alle parti del discorso (o categorie lessicali) e ai principali connettivi.</a:t>
                      </a:r>
                    </a:p>
                    <a:p>
                      <a:pPr indent="180340" algn="just">
                        <a:spcAft>
                          <a:spcPts val="0"/>
                        </a:spcAft>
                      </a:pPr>
                      <a:r>
                        <a:rPr lang="it-IT" sz="1100" dirty="0">
                          <a:effectLst/>
                        </a:rPr>
                        <a:t> </a:t>
                      </a:r>
                      <a:endParaRPr lang="it-IT" sz="900" dirty="0">
                        <a:effectLst/>
                        <a:latin typeface="Helvetica" panose="020B0604020202020204" pitchFamily="34" charset="0"/>
                        <a:ea typeface="Times New Roman" panose="02020603050405020304" pitchFamily="18" charset="0"/>
                      </a:endParaRPr>
                    </a:p>
                  </a:txBody>
                  <a:tcPr marL="68580" marR="68580" marT="0" marB="0"/>
                </a:tc>
              </a:tr>
            </a:tbl>
          </a:graphicData>
        </a:graphic>
      </p:graphicFrame>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t-IT"/>
          </a:p>
        </p:txBody>
      </p:sp>
    </p:spTree>
    <p:extLst>
      <p:ext uri="{BB962C8B-B14F-4D97-AF65-F5344CB8AC3E}">
        <p14:creationId xmlns:p14="http://schemas.microsoft.com/office/powerpoint/2010/main" val="19833588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graphicFrame>
        <p:nvGraphicFramePr>
          <p:cNvPr id="4" name="Segnaposto contenuto 3"/>
          <p:cNvGraphicFramePr>
            <a:graphicFrameLocks noGrp="1"/>
          </p:cNvGraphicFramePr>
          <p:nvPr>
            <p:ph idx="1"/>
            <p:extLst>
              <p:ext uri="{D42A27DB-BD31-4B8C-83A1-F6EECF244321}">
                <p14:modId xmlns:p14="http://schemas.microsoft.com/office/powerpoint/2010/main" val="3633187448"/>
              </p:ext>
            </p:extLst>
          </p:nvPr>
        </p:nvGraphicFramePr>
        <p:xfrm>
          <a:off x="1895149" y="58029"/>
          <a:ext cx="8754094" cy="6614160"/>
        </p:xfrm>
        <a:graphic>
          <a:graphicData uri="http://schemas.openxmlformats.org/drawingml/2006/table">
            <a:tbl>
              <a:tblPr firstRow="1" firstCol="1" bandRow="1" bandCol="1">
                <a:tableStyleId>{5C22544A-7EE6-4342-B048-85BDC9FD1C3A}</a:tableStyleId>
              </a:tblPr>
              <a:tblGrid>
                <a:gridCol w="8754094"/>
              </a:tblGrid>
              <a:tr h="5949669">
                <a:tc>
                  <a:txBody>
                    <a:bodyPr/>
                    <a:lstStyle/>
                    <a:p>
                      <a:pPr indent="180340" algn="just">
                        <a:spcAft>
                          <a:spcPts val="0"/>
                        </a:spcAft>
                      </a:pPr>
                      <a:r>
                        <a:rPr lang="it-IT" sz="1400" dirty="0">
                          <a:effectLst/>
                        </a:rPr>
                        <a:t>Traguardi per lo sviluppo delle competenze al termine della scuola secondaria di primo grado</a:t>
                      </a:r>
                    </a:p>
                    <a:p>
                      <a:pPr indent="180340" algn="just">
                        <a:spcAft>
                          <a:spcPts val="0"/>
                        </a:spcAft>
                      </a:pPr>
                      <a:r>
                        <a:rPr lang="it-IT" sz="1400" dirty="0">
                          <a:effectLst/>
                        </a:rPr>
                        <a:t> </a:t>
                      </a:r>
                    </a:p>
                    <a:p>
                      <a:pPr indent="180340" algn="just">
                        <a:spcAft>
                          <a:spcPts val="0"/>
                        </a:spcAft>
                      </a:pPr>
                      <a:r>
                        <a:rPr lang="it-IT" sz="1400" dirty="0">
                          <a:effectLst/>
                        </a:rPr>
                        <a:t>L’allievo interagisce in modo efficace in diverse situazioni comunicative, attraverso modalità dialogiche sempre rispettose delle idee degli altri; con ciò matura la consapevolezza che il dialogo, oltre a essere uno strumento comunicativo, ha anche un grande valore civile e lo utilizza per apprendere informazioni ed elaborare opinioni su problemi riguardanti vari ambiti culturali e sociali. </a:t>
                      </a:r>
                    </a:p>
                    <a:p>
                      <a:pPr indent="180340" algn="just">
                        <a:spcAft>
                          <a:spcPts val="0"/>
                        </a:spcAft>
                      </a:pPr>
                      <a:r>
                        <a:rPr lang="it-IT" sz="1400" dirty="0">
                          <a:effectLst/>
                        </a:rPr>
                        <a:t>Usa la comunicazione orale per collaborare con gli altri, ad esempio nella realizzazione di giochi o prodotti, nell’elaborazione di progetti e nella formulazione di giudizi su problemi riguardanti vari ambiti culturali e sociali.</a:t>
                      </a:r>
                    </a:p>
                    <a:p>
                      <a:pPr indent="180340" algn="just">
                        <a:spcAft>
                          <a:spcPts val="0"/>
                        </a:spcAft>
                      </a:pPr>
                      <a:r>
                        <a:rPr lang="it-IT" sz="1400" dirty="0">
                          <a:effectLst/>
                        </a:rPr>
                        <a:t>Ascolta e comprende testi di vario tipo "diretti" e "trasmessi" dai media, riconoscendone la fonte, il tema, le informazioni e la loro gerarchia, l’intenzione dell’emittente.</a:t>
                      </a:r>
                    </a:p>
                    <a:p>
                      <a:pPr indent="180340" algn="just">
                        <a:spcAft>
                          <a:spcPts val="0"/>
                        </a:spcAft>
                      </a:pPr>
                      <a:r>
                        <a:rPr lang="it-IT" sz="1400" dirty="0">
                          <a:effectLst/>
                        </a:rPr>
                        <a:t>Espone oralmente all’insegnante e ai compagni argomenti di studio e di ricerca, anche avvalendosi di supporti specifici (schemi, mappe, presentazioni al computer, ecc.).</a:t>
                      </a:r>
                    </a:p>
                    <a:p>
                      <a:pPr indent="180340" algn="just">
                        <a:spcAft>
                          <a:spcPts val="0"/>
                        </a:spcAft>
                      </a:pPr>
                      <a:r>
                        <a:rPr lang="it-IT" sz="1400" dirty="0">
                          <a:effectLst/>
                        </a:rPr>
                        <a:t>Usa manuali delle discipline o testi divulgativi (continui, non continui e misti) nelle attività di studio personali e collaborative, per ricercare, raccogliere e rielaborare dati, informazioni e concetti; costruisce sulla base di quanto letto testi o presentazioni con l’utilizzo di strumenti tradizionali e informatici.</a:t>
                      </a:r>
                    </a:p>
                    <a:p>
                      <a:pPr indent="180340" algn="just">
                        <a:spcAft>
                          <a:spcPts val="0"/>
                        </a:spcAft>
                      </a:pPr>
                      <a:r>
                        <a:rPr lang="it-IT" sz="1400" dirty="0">
                          <a:effectLst/>
                        </a:rPr>
                        <a:t>Legge testi letterari di vario tipo (narrativi, poetici, teatrali) e comincia a costruirne un’interpretazione, collaborando con compagni e insegnanti.</a:t>
                      </a:r>
                    </a:p>
                    <a:p>
                      <a:pPr indent="180340" algn="just">
                        <a:spcAft>
                          <a:spcPts val="0"/>
                        </a:spcAft>
                      </a:pPr>
                      <a:r>
                        <a:rPr lang="it-IT" sz="1400" dirty="0">
                          <a:effectLst/>
                        </a:rPr>
                        <a:t>Scrive correttamente testi di tipo diverso (narrativo, descrittivo, espositivo, regolativo, argomentativo) adeguati a situazione, argomento, scopo, destinatario. </a:t>
                      </a:r>
                    </a:p>
                    <a:p>
                      <a:pPr indent="180340" algn="just">
                        <a:spcAft>
                          <a:spcPts val="0"/>
                        </a:spcAft>
                      </a:pPr>
                      <a:r>
                        <a:rPr lang="it-IT" sz="1400" dirty="0">
                          <a:effectLst/>
                        </a:rPr>
                        <a:t>Produce testi multimediali, utilizzando in modo efficace l’accostamento dei linguaggi verbali con quelli iconici e sonori. </a:t>
                      </a:r>
                    </a:p>
                    <a:p>
                      <a:pPr indent="180340" algn="just">
                        <a:spcAft>
                          <a:spcPts val="0"/>
                        </a:spcAft>
                      </a:pPr>
                      <a:r>
                        <a:rPr lang="it-IT" sz="1400" dirty="0">
                          <a:effectLst/>
                        </a:rPr>
                        <a:t>Comprende e usa in modo appropriato le parole del vocabolario di base (fondamentale; di alto uso; di alta disponibilità). </a:t>
                      </a:r>
                    </a:p>
                    <a:p>
                      <a:pPr indent="180340" algn="just">
                        <a:spcAft>
                          <a:spcPts val="0"/>
                        </a:spcAft>
                      </a:pPr>
                      <a:r>
                        <a:rPr lang="it-IT" sz="1400" dirty="0">
                          <a:effectLst/>
                        </a:rPr>
                        <a:t>Riconosce e usa termini specialistici in base ai campi di discorso.</a:t>
                      </a:r>
                    </a:p>
                    <a:p>
                      <a:pPr indent="180340" algn="just">
                        <a:spcAft>
                          <a:spcPts val="0"/>
                        </a:spcAft>
                      </a:pPr>
                      <a:r>
                        <a:rPr lang="it-IT" sz="1400" dirty="0">
                          <a:effectLst/>
                        </a:rPr>
                        <a:t>Adatta opportunamente i registri informale e formale in base alla situazione comunicativa e agli interlocutori, realizzando scelte lessicali adeguate.</a:t>
                      </a:r>
                    </a:p>
                    <a:p>
                      <a:pPr indent="180340" algn="just">
                        <a:spcAft>
                          <a:spcPts val="0"/>
                        </a:spcAft>
                      </a:pPr>
                      <a:r>
                        <a:rPr lang="it-IT" sz="1400" dirty="0">
                          <a:effectLst/>
                        </a:rPr>
                        <a:t>Riconosce il rapporto tra varietà linguistiche/lingue diverse (plurilinguismo) e il loro uso nello spazio geografico, sociale e comunicativo </a:t>
                      </a:r>
                    </a:p>
                    <a:p>
                      <a:pPr indent="180340" algn="just">
                        <a:spcAft>
                          <a:spcPts val="0"/>
                        </a:spcAft>
                      </a:pPr>
                      <a:r>
                        <a:rPr lang="it-IT" sz="1400" dirty="0">
                          <a:effectLst/>
                        </a:rPr>
                        <a:t>Padroneggia e applica in situazioni diverse le conoscenze fondamentali relative al lessico, alla morfologia, all’organizzazione logico-sintattica della frase semplice e complessa, ai connettivi testuali; utilizza le conoscenze metalinguistiche per comprendere con maggior precisione i significati dei testi e per correggere i propri scritti.</a:t>
                      </a:r>
                      <a:endParaRPr lang="it-IT" sz="1400" dirty="0">
                        <a:effectLst/>
                        <a:latin typeface="Helvetica" panose="020B0604020202020204" pitchFamily="34" charset="0"/>
                        <a:ea typeface="Times New Roman" panose="02020603050405020304" pitchFamily="18" charset="0"/>
                      </a:endParaRPr>
                    </a:p>
                  </a:txBody>
                  <a:tcPr marL="53942" marR="53942" marT="0" marB="0"/>
                </a:tc>
              </a:tr>
            </a:tbl>
          </a:graphicData>
        </a:graphic>
      </p:graphicFrame>
      <p:sp>
        <p:nvSpPr>
          <p:cNvPr id="5" name="Rectangle 1"/>
          <p:cNvSpPr>
            <a:spLocks noChangeArrowheads="1"/>
          </p:cNvSpPr>
          <p:nvPr/>
        </p:nvSpPr>
        <p:spPr bwMode="auto">
          <a:xfrm>
            <a:off x="-5360410" y="-410265"/>
            <a:ext cx="21854014" cy="468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it-IT"/>
          </a:p>
        </p:txBody>
      </p:sp>
    </p:spTree>
    <p:extLst>
      <p:ext uri="{BB962C8B-B14F-4D97-AF65-F5344CB8AC3E}">
        <p14:creationId xmlns:p14="http://schemas.microsoft.com/office/powerpoint/2010/main" val="24232561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15370" y="49686"/>
            <a:ext cx="10515600" cy="1325563"/>
          </a:xfrm>
        </p:spPr>
        <p:txBody>
          <a:bodyPr>
            <a:normAutofit/>
          </a:bodyPr>
          <a:lstStyle/>
          <a:p>
            <a:r>
              <a:rPr lang="it-IT" sz="2000" b="1" dirty="0"/>
              <a:t>Obiettivi di apprendimento al termine della classe terza della scuola secondaria di primo grado</a:t>
            </a:r>
            <a:r>
              <a:rPr lang="it-IT" sz="2000" dirty="0"/>
              <a:t/>
            </a:r>
            <a:br>
              <a:rPr lang="it-IT" sz="2000" dirty="0"/>
            </a:br>
            <a:endParaRPr lang="it-IT" sz="2000" dirty="0"/>
          </a:p>
        </p:txBody>
      </p:sp>
      <p:sp>
        <p:nvSpPr>
          <p:cNvPr id="3" name="Segnaposto contenuto 2"/>
          <p:cNvSpPr>
            <a:spLocks noGrp="1"/>
          </p:cNvSpPr>
          <p:nvPr>
            <p:ph idx="1"/>
          </p:nvPr>
        </p:nvSpPr>
        <p:spPr>
          <a:xfrm>
            <a:off x="715370" y="897577"/>
            <a:ext cx="10515600" cy="4351338"/>
          </a:xfrm>
        </p:spPr>
        <p:txBody>
          <a:bodyPr>
            <a:noAutofit/>
          </a:bodyPr>
          <a:lstStyle/>
          <a:p>
            <a:pPr marL="0" indent="0">
              <a:buNone/>
            </a:pPr>
            <a:r>
              <a:rPr lang="it-IT" sz="1600" i="1" dirty="0" smtClean="0"/>
              <a:t>Ascolto e </a:t>
            </a:r>
            <a:r>
              <a:rPr lang="it-IT" sz="1600" i="1" dirty="0"/>
              <a:t>parlato</a:t>
            </a:r>
            <a:endParaRPr lang="it-IT" sz="1600" dirty="0"/>
          </a:p>
          <a:p>
            <a:pPr lvl="0"/>
            <a:r>
              <a:rPr lang="it-IT" sz="1600" dirty="0"/>
              <a:t>Ascoltare testi prodotti da altri, anche trasmessi dai media, riconoscendone la fonte e individuando scopo, argomento, informazioni principali e punto di vista dell’emittente.</a:t>
            </a:r>
          </a:p>
          <a:p>
            <a:pPr lvl="0"/>
            <a:r>
              <a:rPr lang="it-IT" sz="1600" dirty="0"/>
              <a:t>Intervenire in una conversazione o in una discussione, di classe o di gruppo, con pertinenza e coerenza, rispettando tempi e turni di parola e fornendo un positivo contributo personale.</a:t>
            </a:r>
          </a:p>
          <a:p>
            <a:pPr lvl="0"/>
            <a:r>
              <a:rPr lang="it-IT" sz="1600" dirty="0"/>
              <a:t>Utilizzare le proprie conoscenze sui tipi di testo per adottare strategie funzionali a comprendere durante l’ascolto.</a:t>
            </a:r>
          </a:p>
          <a:p>
            <a:pPr lvl="0"/>
            <a:r>
              <a:rPr lang="it-IT" sz="1600" dirty="0"/>
              <a:t>Ascoltare testi applicando tecniche di supporto alla comprensione: durante l’ascolto (presa di appunti, parole-chiave, brevi frasi riassuntive, segni convenzionali) e dopo l’ascolto (rielaborazione degli appunti, esplicitazione delle parole chiave, ecc.). </a:t>
            </a:r>
          </a:p>
          <a:p>
            <a:pPr lvl="0"/>
            <a:r>
              <a:rPr lang="it-IT" sz="1600" dirty="0"/>
              <a:t>Riconoscere, all’ascolto, alcuni elementi ritmici e sonori del testo poetico.</a:t>
            </a:r>
          </a:p>
          <a:p>
            <a:pPr lvl="0"/>
            <a:r>
              <a:rPr lang="it-IT" sz="1600" dirty="0"/>
              <a:t>Narrare esperienze, eventi, trame selezionando informazioni significative in base allo scopo, ordinandole in base a un criterio logico-cronologico, esplicitandole in modo chiaro ed esauriente e usando un registro adeguato all’argomento e alla situazione.</a:t>
            </a:r>
          </a:p>
          <a:p>
            <a:pPr lvl="0"/>
            <a:r>
              <a:rPr lang="it-IT" sz="1600" dirty="0"/>
              <a:t>Descrivere oggetti, luoghi, persone e personaggi, esporre procedure selezionando le informazioni significative in base allo scopo e usando un lessico adeguato all’argomento e alla situazione.</a:t>
            </a:r>
          </a:p>
          <a:p>
            <a:pPr lvl="0"/>
            <a:r>
              <a:rPr lang="it-IT" sz="1600" dirty="0"/>
              <a:t>Riferire oralmente su un argomento di studio esplicitando lo scopo e presentandolo in modo chiaro: esporre le informazioni secondo un ordine prestabilito e coerente, usare un registro adeguato all’argomento e alla situazione, controllare il lessico specifico, precisare le fonti e servirsi eventualmente di materiali di supporto (cartine, tabelle, grafici).</a:t>
            </a:r>
          </a:p>
          <a:p>
            <a:pPr lvl="0"/>
            <a:r>
              <a:rPr lang="it-IT" sz="1600" dirty="0"/>
              <a:t>Argomentare la propria tesi su un tema affrontato nello studio e nel dialogo in classe con dati pertinenti e motivazioni valide.</a:t>
            </a:r>
          </a:p>
          <a:p>
            <a:endParaRPr lang="it-IT" sz="1600" dirty="0"/>
          </a:p>
        </p:txBody>
      </p:sp>
    </p:spTree>
    <p:extLst>
      <p:ext uri="{BB962C8B-B14F-4D97-AF65-F5344CB8AC3E}">
        <p14:creationId xmlns:p14="http://schemas.microsoft.com/office/powerpoint/2010/main" val="787628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33483" y="-239701"/>
            <a:ext cx="10515600" cy="1325563"/>
          </a:xfrm>
        </p:spPr>
        <p:txBody>
          <a:bodyPr/>
          <a:lstStyle/>
          <a:p>
            <a:r>
              <a:rPr lang="it-IT" sz="2000" i="1" dirty="0"/>
              <a:t>Lettura</a:t>
            </a:r>
            <a:endParaRPr lang="it-IT" sz="2000" dirty="0"/>
          </a:p>
        </p:txBody>
      </p:sp>
      <p:sp>
        <p:nvSpPr>
          <p:cNvPr id="3" name="Segnaposto contenuto 2"/>
          <p:cNvSpPr>
            <a:spLocks noGrp="1"/>
          </p:cNvSpPr>
          <p:nvPr>
            <p:ph idx="1"/>
          </p:nvPr>
        </p:nvSpPr>
        <p:spPr>
          <a:xfrm>
            <a:off x="537949" y="187893"/>
            <a:ext cx="10515600" cy="4351338"/>
          </a:xfrm>
        </p:spPr>
        <p:txBody>
          <a:bodyPr>
            <a:normAutofit fontScale="25000" lnSpcReduction="20000"/>
          </a:bodyPr>
          <a:lstStyle/>
          <a:p>
            <a:endParaRPr lang="it-IT" sz="7200" dirty="0"/>
          </a:p>
          <a:p>
            <a:pPr lvl="0"/>
            <a:r>
              <a:rPr lang="it-IT" sz="7200" dirty="0"/>
              <a:t>Leggere ad alta voce in modo espressivo testi noti raggruppando le parole legate dal significato e usando pause e intonazioni per seguire lo sviluppo del testo e permettere a chi ascolta di capire. </a:t>
            </a:r>
          </a:p>
          <a:p>
            <a:pPr lvl="0"/>
            <a:r>
              <a:rPr lang="it-IT" sz="7200" dirty="0"/>
              <a:t>Leggere in modalità silenziosa testi di varia natura e provenienza applicando tecniche di supporto alla comprensione (sottolineature, note a margine, appunti) e mettendo in atto strategie differenziate (lettura selettiva, orientativa, analitica).</a:t>
            </a:r>
          </a:p>
          <a:p>
            <a:pPr lvl="0"/>
            <a:r>
              <a:rPr lang="it-IT" sz="7200" dirty="0"/>
              <a:t>Utilizzare testi funzionali di vario tipo per affrontare situazioni della vita quotidiana.</a:t>
            </a:r>
          </a:p>
          <a:p>
            <a:pPr lvl="0"/>
            <a:r>
              <a:rPr lang="it-IT" sz="7200" dirty="0"/>
              <a:t>Ricavare informazioni esplicite e implicite da testi espositivi, per documentarsi su un argomento specifico o per realizzare scopi pratici.</a:t>
            </a:r>
          </a:p>
          <a:p>
            <a:pPr lvl="0"/>
            <a:r>
              <a:rPr lang="it-IT" sz="7200" dirty="0"/>
              <a:t>Ricavare informazioni sfruttando le varie parti di un manuale di studio: indice, capitoli, titoli, sommari, testi, riquadri, immagini, didascalie, apparati grafici. </a:t>
            </a:r>
          </a:p>
          <a:p>
            <a:pPr lvl="0"/>
            <a:r>
              <a:rPr lang="it-IT" sz="7200" dirty="0"/>
              <a:t>Confrontare, su uno stesso argomento, informazioni ricavabili da più fonti, selezionando quelle ritenute più significative ed affidabili. Riformulare in modo sintetico le informazioni selezionate e riorganizzarle in modo personale (liste di argomenti, riassunti schematici, mappe, tabelle).</a:t>
            </a:r>
          </a:p>
          <a:p>
            <a:pPr lvl="0"/>
            <a:r>
              <a:rPr lang="it-IT" sz="7200" dirty="0"/>
              <a:t>Comprendere testi descrittivi, individuando gli elementi della descrizione, la loro collocazione nello spazio e il punto di vista dell’osservatore.</a:t>
            </a:r>
          </a:p>
          <a:p>
            <a:pPr lvl="0"/>
            <a:r>
              <a:rPr lang="it-IT" sz="7200" dirty="0"/>
              <a:t>Leggere semplici testi argomentativi e</a:t>
            </a:r>
            <a:r>
              <a:rPr lang="it-IT" sz="7200" b="1" dirty="0"/>
              <a:t> </a:t>
            </a:r>
            <a:r>
              <a:rPr lang="it-IT" sz="7200" dirty="0"/>
              <a:t>individuare tesi centrale e argomenti a sostegno, valutandone la pertinenza e la validità.</a:t>
            </a:r>
          </a:p>
          <a:p>
            <a:pPr lvl="0"/>
            <a:r>
              <a:rPr lang="it-IT" sz="7200" dirty="0"/>
              <a:t>Leggere testi letterari di vario tipo e forma (racconti, novelle, romanzi, poesie, commedie) individuando tema principale e intenzioni comunicative dell’autore; personaggi, loro caratteristiche, ruoli, relazioni e motivazione delle loro azioni; ambientazione spaziale e temporale; genere di appartenenza. Formulare in collaborazione con i compagni ipotesi interpretative fondate sul testo.</a:t>
            </a:r>
          </a:p>
          <a:p>
            <a:endParaRPr lang="it-IT" dirty="0"/>
          </a:p>
        </p:txBody>
      </p:sp>
    </p:spTree>
    <p:extLst>
      <p:ext uri="{BB962C8B-B14F-4D97-AF65-F5344CB8AC3E}">
        <p14:creationId xmlns:p14="http://schemas.microsoft.com/office/powerpoint/2010/main" val="3673931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255942"/>
            <a:ext cx="10515600" cy="1325563"/>
          </a:xfrm>
        </p:spPr>
        <p:txBody>
          <a:bodyPr/>
          <a:lstStyle/>
          <a:p>
            <a:r>
              <a:rPr lang="it-IT" sz="2400" i="1" dirty="0"/>
              <a:t>Scrittura</a:t>
            </a:r>
            <a:r>
              <a:rPr lang="it-IT" sz="2400" dirty="0"/>
              <a:t/>
            </a:r>
            <a:br>
              <a:rPr lang="it-IT" sz="2400" dirty="0"/>
            </a:br>
            <a:endParaRPr lang="it-IT" sz="2400" dirty="0"/>
          </a:p>
        </p:txBody>
      </p:sp>
      <p:sp>
        <p:nvSpPr>
          <p:cNvPr id="3" name="Segnaposto contenuto 2"/>
          <p:cNvSpPr>
            <a:spLocks noGrp="1"/>
          </p:cNvSpPr>
          <p:nvPr>
            <p:ph idx="1"/>
          </p:nvPr>
        </p:nvSpPr>
        <p:spPr>
          <a:xfrm>
            <a:off x="838200" y="1457136"/>
            <a:ext cx="10515600" cy="4351338"/>
          </a:xfrm>
        </p:spPr>
        <p:txBody>
          <a:bodyPr>
            <a:normAutofit fontScale="25000" lnSpcReduction="20000"/>
          </a:bodyPr>
          <a:lstStyle/>
          <a:p>
            <a:pPr lvl="0"/>
            <a:r>
              <a:rPr lang="it-IT" sz="7200" dirty="0" smtClean="0"/>
              <a:t>Conoscere </a:t>
            </a:r>
            <a:r>
              <a:rPr lang="it-IT" sz="7200" dirty="0"/>
              <a:t>e applicare le procedure di ideazione, pianificazione, stesura e revisione del testo a partire dall’analisi del compito di scrittura: servirsi di strumenti per l’organizzazione delle idee (ad es. mappe, scalette); utilizzare strumenti per la revisione del testo in vista della stesura definitiva; rispettare le convenzioni grafiche. </a:t>
            </a:r>
          </a:p>
          <a:p>
            <a:pPr lvl="0"/>
            <a:r>
              <a:rPr lang="it-IT" sz="7200" dirty="0"/>
              <a:t>Scrivere testi di tipo diverso (narrativo, descrittivo, espositivo, regolativo, argomentativo) corretti dal punto di vista morfosintattico, lessicale, ortografico, coerenti e coesi, adeguati allo scopo e al destinatario. </a:t>
            </a:r>
          </a:p>
          <a:p>
            <a:pPr lvl="0"/>
            <a:r>
              <a:rPr lang="it-IT" sz="7200" dirty="0"/>
              <a:t>Scrivere testi di forma diversa (ad es. istruzioni per l’uso, lettere private e pubbliche, diari personali e di bordo, dialoghi, articoli di cronaca, recensioni, commenti, argomentazioni) sulla base di modelli sperimentati, adeguandoli a situazione, argomento, scopo, destinatario, e selezionando il registro più adeguato.</a:t>
            </a:r>
          </a:p>
          <a:p>
            <a:pPr lvl="0"/>
            <a:r>
              <a:rPr lang="it-IT" sz="7200" dirty="0"/>
              <a:t>	Utilizzare nei propri testi, sotto forma di citazione esplicita e/o di parafrasi, parti di testi prodotti da altri e tratti da fonti diverse. </a:t>
            </a:r>
          </a:p>
          <a:p>
            <a:pPr lvl="0"/>
            <a:r>
              <a:rPr lang="it-IT" sz="7200" dirty="0"/>
              <a:t>Scrivere sintesi, anche sotto forma di schemi, di testi ascoltati o letti in vista di scopi specifici. </a:t>
            </a:r>
          </a:p>
          <a:p>
            <a:pPr lvl="0"/>
            <a:r>
              <a:rPr lang="it-IT" sz="7200" dirty="0"/>
              <a:t>Utilizzare la videoscrittura per i propri testi, curandone l’impaginazione; scrivere testi digitali (ad es. e-mail, post di blog, presentazioni), anche come supporto all’esposizione orale.</a:t>
            </a:r>
          </a:p>
          <a:p>
            <a:pPr lvl="0"/>
            <a:r>
              <a:rPr lang="it-IT" sz="7200" dirty="0"/>
              <a:t>Realizzare forme diverse di scrittura creativa, in prosa e in versi (ad es. giochi linguistici, riscritture di testi narrativi con cambiamento del punto di vista); scrivere o inventare testi teatrali, per un’eventuale messa in scena.</a:t>
            </a:r>
          </a:p>
          <a:p>
            <a:endParaRPr lang="it-IT" dirty="0"/>
          </a:p>
        </p:txBody>
      </p:sp>
    </p:spTree>
    <p:extLst>
      <p:ext uri="{BB962C8B-B14F-4D97-AF65-F5344CB8AC3E}">
        <p14:creationId xmlns:p14="http://schemas.microsoft.com/office/powerpoint/2010/main" val="1841300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i="1" dirty="0"/>
              <a:t>Acquisizione ed espansione del lessico ricettivo e produttivo</a:t>
            </a:r>
            <a:r>
              <a:rPr lang="it-IT" sz="2800" dirty="0"/>
              <a:t/>
            </a:r>
            <a:br>
              <a:rPr lang="it-IT" sz="2800" dirty="0"/>
            </a:br>
            <a:endParaRPr lang="it-IT" sz="2800" dirty="0"/>
          </a:p>
        </p:txBody>
      </p:sp>
      <p:sp>
        <p:nvSpPr>
          <p:cNvPr id="3" name="Segnaposto contenuto 2"/>
          <p:cNvSpPr>
            <a:spLocks noGrp="1"/>
          </p:cNvSpPr>
          <p:nvPr>
            <p:ph idx="1"/>
          </p:nvPr>
        </p:nvSpPr>
        <p:spPr/>
        <p:txBody>
          <a:bodyPr>
            <a:normAutofit fontScale="85000" lnSpcReduction="20000"/>
          </a:bodyPr>
          <a:lstStyle/>
          <a:p>
            <a:pPr lvl="0"/>
            <a:r>
              <a:rPr lang="it-IT" dirty="0" smtClean="0"/>
              <a:t>Ampliare</a:t>
            </a:r>
            <a:r>
              <a:rPr lang="it-IT" dirty="0"/>
              <a:t>, sulla base delle esperienze scolastiche ed extrascolastiche, delle letture e di attività specifiche, il proprio patrimonio lessicale, così da comprendere e usare le parole dell’intero vocabolario di base, anche in accezioni diverse.</a:t>
            </a:r>
          </a:p>
          <a:p>
            <a:pPr lvl="0"/>
            <a:r>
              <a:rPr lang="it-IT" dirty="0"/>
              <a:t>Comprendere e usare parole in senso figurato.</a:t>
            </a:r>
          </a:p>
          <a:p>
            <a:pPr lvl="0"/>
            <a:r>
              <a:rPr lang="it-IT" dirty="0"/>
              <a:t>Comprendere e usare in modo appropriato i termini specialistici di base afferenti alle diverse discipline e anche ad ambiti di interesse personale.</a:t>
            </a:r>
          </a:p>
          <a:p>
            <a:pPr lvl="0"/>
            <a:r>
              <a:rPr lang="it-IT" dirty="0"/>
              <a:t>Realizzare scelte lessicali adeguate in base alla situazione comunicativa, agli interlocutori e al tipo di testo.</a:t>
            </a:r>
          </a:p>
          <a:p>
            <a:pPr lvl="0"/>
            <a:r>
              <a:rPr lang="it-IT" dirty="0"/>
              <a:t>Utilizzare la propria conoscenza delle relazioni di significato fra le parole e dei meccanismi di formazione delle parole per comprendere parole non note all’interno di un testo.</a:t>
            </a:r>
          </a:p>
          <a:p>
            <a:pPr lvl="0"/>
            <a:r>
              <a:rPr lang="it-IT" dirty="0"/>
              <a:t>Utilizzare dizionari di vario tipo; rintracciare all’interno di una voce di dizionario le informazioni utili per risolvere problemi o dubbi linguistici.</a:t>
            </a:r>
          </a:p>
          <a:p>
            <a:endParaRPr lang="it-IT" dirty="0"/>
          </a:p>
        </p:txBody>
      </p:sp>
    </p:spTree>
    <p:extLst>
      <p:ext uri="{BB962C8B-B14F-4D97-AF65-F5344CB8AC3E}">
        <p14:creationId xmlns:p14="http://schemas.microsoft.com/office/powerpoint/2010/main" val="13250579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a:t> </a:t>
            </a:r>
            <a:r>
              <a:rPr lang="it-IT" sz="2400" i="1" dirty="0"/>
              <a:t>Elementi di grammatica esplicita e riflessione sugli usi della lingua</a:t>
            </a:r>
            <a:endParaRPr lang="it-IT" sz="2400" dirty="0"/>
          </a:p>
        </p:txBody>
      </p:sp>
      <p:sp>
        <p:nvSpPr>
          <p:cNvPr id="3" name="Segnaposto contenuto 2"/>
          <p:cNvSpPr>
            <a:spLocks noGrp="1"/>
          </p:cNvSpPr>
          <p:nvPr>
            <p:ph idx="1"/>
          </p:nvPr>
        </p:nvSpPr>
        <p:spPr>
          <a:xfrm>
            <a:off x="701722" y="1027906"/>
            <a:ext cx="10515600" cy="4351338"/>
          </a:xfrm>
        </p:spPr>
        <p:txBody>
          <a:bodyPr>
            <a:normAutofit fontScale="25000" lnSpcReduction="20000"/>
          </a:bodyPr>
          <a:lstStyle/>
          <a:p>
            <a:endParaRPr lang="it-IT" sz="7200" dirty="0"/>
          </a:p>
          <a:p>
            <a:pPr lvl="0"/>
            <a:r>
              <a:rPr lang="it-IT" sz="7200" dirty="0"/>
              <a:t>Riconoscere ed esemplificare casi di variabilità della lingua.</a:t>
            </a:r>
          </a:p>
          <a:p>
            <a:pPr lvl="0"/>
            <a:r>
              <a:rPr lang="it-IT" sz="7200" dirty="0"/>
              <a:t>Stabilire relazioni tra situazioni di comunicazione, interlocutori e registri linguistici; tra campi di discorso, forme di testo, lessico specialistico.</a:t>
            </a:r>
          </a:p>
          <a:p>
            <a:pPr lvl="0"/>
            <a:r>
              <a:rPr lang="it-IT" sz="7200" dirty="0"/>
              <a:t>Riconoscere le caratteristiche e le strutture dei principali tipi testuali (narrativi, descrittivi, regolativi, espositivi, argomentativi). </a:t>
            </a:r>
          </a:p>
          <a:p>
            <a:pPr lvl="0"/>
            <a:r>
              <a:rPr lang="it-IT" sz="7200" dirty="0"/>
              <a:t>Riconoscere le principali relazioni fra significati delle parole (sinonimia, opposizione, inclusione); conoscere l’organizzazione del lessico in campi semantici e famiglie lessicali. </a:t>
            </a:r>
          </a:p>
          <a:p>
            <a:pPr lvl="0"/>
            <a:r>
              <a:rPr lang="it-IT" sz="7200" dirty="0"/>
              <a:t>Conoscere i principali meccanismi di formazione delle parole: derivazione, composizione.</a:t>
            </a:r>
          </a:p>
          <a:p>
            <a:pPr lvl="0"/>
            <a:r>
              <a:rPr lang="it-IT" sz="7200" dirty="0"/>
              <a:t>Riconoscere l’organizzazione logico-sintattica della frase semplice.</a:t>
            </a:r>
          </a:p>
          <a:p>
            <a:pPr lvl="0"/>
            <a:r>
              <a:rPr lang="it-IT" sz="7200" dirty="0"/>
              <a:t>Riconoscere la struttura e la gerarchia logico-sintattica della frase complessa almeno a un primo grado di subordinazione. </a:t>
            </a:r>
          </a:p>
          <a:p>
            <a:pPr lvl="0"/>
            <a:r>
              <a:rPr lang="it-IT" sz="7200" dirty="0"/>
              <a:t>Riconoscere in un testo le parti del discorso, o categorie lessicali, e i loro tratti grammaticali.</a:t>
            </a:r>
          </a:p>
          <a:p>
            <a:pPr lvl="0"/>
            <a:r>
              <a:rPr lang="it-IT" sz="7200" dirty="0"/>
              <a:t>Riconoscere i connettivi sintattici e testuali, i segni interpuntivi e la loro funzione specifica.</a:t>
            </a:r>
          </a:p>
          <a:p>
            <a:pPr lvl="0"/>
            <a:r>
              <a:rPr lang="it-IT" sz="7200" dirty="0"/>
              <a:t>Riflettere sui propri errori tipici, segnalati dall’insegnante, allo scopo di imparare ad autocorreggerli nella produzione scritta. </a:t>
            </a:r>
          </a:p>
          <a:p>
            <a:r>
              <a:rPr lang="it-IT" dirty="0"/>
              <a:t/>
            </a:r>
            <a:br>
              <a:rPr lang="it-IT" dirty="0"/>
            </a:br>
            <a:endParaRPr lang="it-IT" dirty="0"/>
          </a:p>
        </p:txBody>
      </p:sp>
    </p:spTree>
    <p:extLst>
      <p:ext uri="{BB962C8B-B14F-4D97-AF65-F5344CB8AC3E}">
        <p14:creationId xmlns:p14="http://schemas.microsoft.com/office/powerpoint/2010/main" val="16612895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i="1" dirty="0"/>
              <a:t>Sillabo delle conoscenze per i futuri insegnanti della scuola secondaria di primo </a:t>
            </a:r>
            <a:r>
              <a:rPr lang="it-IT" i="1" dirty="0" smtClean="0"/>
              <a:t>grado secondo l’Associazione degli Storici della Lingua Italiana</a:t>
            </a:r>
            <a:endParaRPr lang="it-IT" dirty="0"/>
          </a:p>
        </p:txBody>
      </p:sp>
      <p:sp>
        <p:nvSpPr>
          <p:cNvPr id="3" name="Segnaposto contenuto 2"/>
          <p:cNvSpPr>
            <a:spLocks noGrp="1"/>
          </p:cNvSpPr>
          <p:nvPr>
            <p:ph idx="1"/>
          </p:nvPr>
        </p:nvSpPr>
        <p:spPr/>
        <p:txBody>
          <a:bodyPr>
            <a:normAutofit fontScale="32500" lnSpcReduction="20000"/>
          </a:bodyPr>
          <a:lstStyle/>
          <a:p>
            <a:pPr marL="0" indent="0">
              <a:buNone/>
            </a:pPr>
            <a:endParaRPr lang="it-IT" dirty="0"/>
          </a:p>
          <a:p>
            <a:r>
              <a:rPr lang="it-IT" sz="5500" dirty="0"/>
              <a:t>1 	Conoscenza delle strutture della lingua sul piano fonologico, morfosintattico, lessicale, testuale e pragmatico, con riferimento sia all’italiano d’oggi sia alla sua evoluzione diacronica. 	</a:t>
            </a:r>
          </a:p>
          <a:p>
            <a:r>
              <a:rPr lang="it-IT" sz="5500" dirty="0"/>
              <a:t>2 	Conoscenza delle principali dimensioni di variazione dell’italiano scritto, trasmesso e parlato, con piena padronanza del concetto di errore tra norma e uso; possesso di nozioni di base relative alle varietà regionali della lingua parlata, ai dialetti italiani e alle aree alloglotte. 	</a:t>
            </a:r>
          </a:p>
          <a:p>
            <a:r>
              <a:rPr lang="it-IT" sz="5500" dirty="0"/>
              <a:t>3 	Conoscenza dei processi sottesi alla lettura e scrittura dei testi e dei problemi legati alla loro comprensibilità nella didattica dell’italiano L1 e L2. 	</a:t>
            </a:r>
          </a:p>
          <a:p>
            <a:r>
              <a:rPr lang="it-IT" sz="5500" dirty="0"/>
              <a:t>4 	Conoscenza dei vari modelli e tipi di grammatica come strumenti per una riflessione sulla lingua coerente e funzionale allo sviluppo cognitivo degli apprendenti e alle specifiche indicazioni per la scuola secondaria di primo grado. 	</a:t>
            </a:r>
          </a:p>
          <a:p>
            <a:r>
              <a:rPr lang="it-IT" sz="5500" dirty="0"/>
              <a:t>5 	Conoscenza degli strumenti cartacei ed elettronici per la descrizione della lingua italiana (dizionari, grammatiche, portali e siti specifici sulla lingua italiana). 	</a:t>
            </a:r>
          </a:p>
          <a:p>
            <a:r>
              <a:rPr lang="it-IT" sz="5500" dirty="0"/>
              <a:t>6 	Conoscenza delle fasi dell’acquisizione dell’italiano L2 in un quadro multilinguistico in contesti naturali e guidati con particolare riferimento ai processi e alle fasi </a:t>
            </a:r>
            <a:r>
              <a:rPr lang="it-IT" sz="5500" dirty="0" err="1"/>
              <a:t>acquisizionali</a:t>
            </a:r>
            <a:r>
              <a:rPr lang="it-IT" sz="5500" dirty="0"/>
              <a:t> dell’italiano, all’interlingua e al trattamento dell’errore. 	</a:t>
            </a:r>
          </a:p>
          <a:p>
            <a:r>
              <a:rPr lang="it-IT" sz="5500" dirty="0"/>
              <a:t>7 	Conoscenza degli strumenti dedicati all’insegnamento a studenti dislessici o con altri disturbi dell’apprendimento della lingua. 	</a:t>
            </a:r>
          </a:p>
          <a:p>
            <a:endParaRPr lang="it-IT" dirty="0"/>
          </a:p>
        </p:txBody>
      </p:sp>
    </p:spTree>
    <p:extLst>
      <p:ext uri="{BB962C8B-B14F-4D97-AF65-F5344CB8AC3E}">
        <p14:creationId xmlns:p14="http://schemas.microsoft.com/office/powerpoint/2010/main" val="2544557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Insegnamento della lingua italiana L2 per i neo-arrivati: alcune proposte operative</a:t>
            </a:r>
            <a:endParaRPr lang="it-IT" dirty="0"/>
          </a:p>
        </p:txBody>
      </p:sp>
      <p:sp>
        <p:nvSpPr>
          <p:cNvPr id="3" name="Segnaposto contenuto 2"/>
          <p:cNvSpPr>
            <a:spLocks noGrp="1"/>
          </p:cNvSpPr>
          <p:nvPr>
            <p:ph idx="1"/>
          </p:nvPr>
        </p:nvSpPr>
        <p:spPr/>
        <p:txBody>
          <a:bodyPr/>
          <a:lstStyle/>
          <a:p>
            <a:pPr marL="0" indent="0">
              <a:buNone/>
            </a:pPr>
            <a:r>
              <a:rPr lang="it-IT" dirty="0" smtClean="0"/>
              <a:t>Testare il livello di partenza anche in base alle esperienze pregresse: </a:t>
            </a:r>
          </a:p>
          <a:p>
            <a:r>
              <a:rPr lang="it-IT" dirty="0"/>
              <a:t>p</a:t>
            </a:r>
            <a:r>
              <a:rPr lang="it-IT" dirty="0" smtClean="0"/>
              <a:t>er i parlanti lingue che usano caratteri grafici e presentano un ordine della catena grafica diversi da quelli latini: alfabeto e esercizi di grafia; uso di abecedari multilingue; necessità di partire dagli oggetti di uso comune per favorire l’associazione oggetto/fonema/grafema</a:t>
            </a:r>
          </a:p>
          <a:p>
            <a:r>
              <a:rPr lang="it-IT" dirty="0"/>
              <a:t>p</a:t>
            </a:r>
            <a:r>
              <a:rPr lang="it-IT" dirty="0" smtClean="0"/>
              <a:t>arlanti  lingue che usano caratteri latini: abecedari multilingue; uso del metodo </a:t>
            </a:r>
            <a:r>
              <a:rPr lang="it-IT" dirty="0" err="1" smtClean="0"/>
              <a:t>traduttorio</a:t>
            </a:r>
            <a:r>
              <a:rPr lang="it-IT" dirty="0" smtClean="0"/>
              <a:t> (da lingua d’origine a quella di partenza e viceversa)</a:t>
            </a:r>
          </a:p>
        </p:txBody>
      </p:sp>
    </p:spTree>
    <p:extLst>
      <p:ext uri="{BB962C8B-B14F-4D97-AF65-F5344CB8AC3E}">
        <p14:creationId xmlns:p14="http://schemas.microsoft.com/office/powerpoint/2010/main" val="4722455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Alunni con cittadinanza non italiana già italofoni</a:t>
            </a:r>
            <a:endParaRPr lang="it-IT" dirty="0"/>
          </a:p>
        </p:txBody>
      </p:sp>
      <p:sp>
        <p:nvSpPr>
          <p:cNvPr id="3" name="Segnaposto contenuto 2"/>
          <p:cNvSpPr>
            <a:spLocks noGrp="1"/>
          </p:cNvSpPr>
          <p:nvPr>
            <p:ph idx="1"/>
          </p:nvPr>
        </p:nvSpPr>
        <p:spPr/>
        <p:txBody>
          <a:bodyPr/>
          <a:lstStyle/>
          <a:p>
            <a:r>
              <a:rPr lang="it-IT" dirty="0" smtClean="0"/>
              <a:t>Saggiare i livelli di competenza sulla base dei parametri del QCRE</a:t>
            </a:r>
          </a:p>
          <a:p>
            <a:r>
              <a:rPr lang="it-IT" dirty="0" smtClean="0"/>
              <a:t>Programmare moduli didattici funzionali ai diversi livelli di competenza da raggiungere, cercando di organizzare un percorso unitario rispetto agli alunni italofoni.</a:t>
            </a:r>
          </a:p>
          <a:p>
            <a:r>
              <a:rPr lang="it-IT" dirty="0" smtClean="0"/>
              <a:t>Esempi: lavoro sul testo: scegliere la medesima tipologia, approntando testi semplificati per gli alunni L2.</a:t>
            </a:r>
          </a:p>
          <a:p>
            <a:r>
              <a:rPr lang="it-IT" dirty="0" smtClean="0"/>
              <a:t>Lavoro di grammatica: procedere in parallelo sugli stessi argomenti</a:t>
            </a:r>
          </a:p>
          <a:p>
            <a:r>
              <a:rPr lang="it-IT" dirty="0" smtClean="0"/>
              <a:t>Utilizzo del </a:t>
            </a:r>
            <a:r>
              <a:rPr lang="it-IT" dirty="0" err="1" smtClean="0"/>
              <a:t>peer</a:t>
            </a:r>
            <a:r>
              <a:rPr lang="it-IT" dirty="0" smtClean="0"/>
              <a:t> </a:t>
            </a:r>
            <a:r>
              <a:rPr lang="it-IT" dirty="0" err="1" smtClean="0"/>
              <a:t>learning</a:t>
            </a:r>
            <a:r>
              <a:rPr lang="it-IT" dirty="0" smtClean="0"/>
              <a:t> e tutoraggio tra pari</a:t>
            </a:r>
            <a:endParaRPr lang="it-IT" dirty="0"/>
          </a:p>
        </p:txBody>
      </p:sp>
    </p:spTree>
    <p:extLst>
      <p:ext uri="{BB962C8B-B14F-4D97-AF65-F5344CB8AC3E}">
        <p14:creationId xmlns:p14="http://schemas.microsoft.com/office/powerpoint/2010/main" val="5832605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100" b="1" dirty="0" smtClean="0"/>
              <a:t>1.4 Valorizzazione </a:t>
            </a:r>
            <a:r>
              <a:rPr lang="it-IT" sz="3100" b="1" dirty="0"/>
              <a:t>del plurilinguismo: l’</a:t>
            </a:r>
            <a:r>
              <a:rPr lang="it-IT" sz="3100" b="1" dirty="0" err="1"/>
              <a:t>abc</a:t>
            </a:r>
            <a:r>
              <a:rPr lang="it-IT" sz="3100" b="1" dirty="0"/>
              <a:t> delle</a:t>
            </a:r>
            <a:br>
              <a:rPr lang="it-IT" sz="3100" b="1" dirty="0"/>
            </a:br>
            <a:r>
              <a:rPr lang="it-IT" sz="3100" b="1" dirty="0" smtClean="0"/>
              <a:t>azioni (</a:t>
            </a:r>
            <a:r>
              <a:rPr lang="it-IT" sz="3100" b="1" dirty="0" err="1" smtClean="0"/>
              <a:t>Plurilingusimo</a:t>
            </a:r>
            <a:r>
              <a:rPr lang="it-IT" sz="3100" b="1" dirty="0" smtClean="0"/>
              <a:t>. Sfida e risorsa educativa, a cura di S. Cantù e A. Cuciniello, Fondazione </a:t>
            </a:r>
            <a:r>
              <a:rPr lang="it-IT" sz="3100" b="1" dirty="0" err="1" smtClean="0"/>
              <a:t>Ismu</a:t>
            </a:r>
            <a:r>
              <a:rPr lang="it-IT" sz="3100" b="1" dirty="0" smtClean="0"/>
              <a:t>, 2012)</a:t>
            </a:r>
            <a:r>
              <a:rPr lang="it-IT" b="1" dirty="0"/>
              <a:t/>
            </a:r>
            <a:br>
              <a:rPr lang="it-IT" b="1" dirty="0"/>
            </a:br>
            <a:endParaRPr lang="it-IT" dirty="0"/>
          </a:p>
        </p:txBody>
      </p:sp>
      <p:sp>
        <p:nvSpPr>
          <p:cNvPr id="3" name="Segnaposto contenuto 2"/>
          <p:cNvSpPr>
            <a:spLocks noGrp="1"/>
          </p:cNvSpPr>
          <p:nvPr>
            <p:ph idx="1"/>
          </p:nvPr>
        </p:nvSpPr>
        <p:spPr/>
        <p:txBody>
          <a:bodyPr>
            <a:normAutofit fontScale="70000" lnSpcReduction="20000"/>
          </a:bodyPr>
          <a:lstStyle/>
          <a:p>
            <a:pPr marL="0" indent="0">
              <a:buNone/>
            </a:pPr>
            <a:r>
              <a:rPr lang="it-IT" dirty="0" smtClean="0"/>
              <a:t>La </a:t>
            </a:r>
            <a:r>
              <a:rPr lang="it-IT" dirty="0"/>
              <a:t>valorizzazione del plurilinguismo passa attraverso una pluralità di azioni interconnesse e</a:t>
            </a:r>
          </a:p>
          <a:p>
            <a:pPr marL="0" indent="0">
              <a:buNone/>
            </a:pPr>
            <a:r>
              <a:rPr lang="it-IT" dirty="0"/>
              <a:t>si configura quindi come una scelta intenzionale che dovrebbe collocarsi all’interno di un</a:t>
            </a:r>
          </a:p>
          <a:p>
            <a:pPr marL="0" indent="0">
              <a:buNone/>
            </a:pPr>
            <a:r>
              <a:rPr lang="it-IT" dirty="0"/>
              <a:t>processo ampiamente condiviso dal Collegio Docenti.</a:t>
            </a:r>
          </a:p>
          <a:p>
            <a:pPr marL="0" indent="0">
              <a:buNone/>
            </a:pPr>
            <a:r>
              <a:rPr lang="it-IT" dirty="0"/>
              <a:t>Il primo passo è quello di </a:t>
            </a:r>
            <a:r>
              <a:rPr lang="it-IT" dirty="0" err="1"/>
              <a:t>ri</a:t>
            </a:r>
            <a:r>
              <a:rPr lang="it-IT" dirty="0"/>
              <a:t>-conoscere il multilinguismo presente sul territorio e nella</a:t>
            </a:r>
          </a:p>
          <a:p>
            <a:pPr marL="0" indent="0">
              <a:buNone/>
            </a:pPr>
            <a:r>
              <a:rPr lang="it-IT" dirty="0"/>
              <a:t>scuola, per restituire una diversa visibilità, fino ad ora spesso frammentaria e frammentata:</a:t>
            </a:r>
          </a:p>
          <a:p>
            <a:pPr marL="0" indent="0">
              <a:buNone/>
            </a:pPr>
            <a:r>
              <a:rPr lang="it-IT" dirty="0"/>
              <a:t>una visibilità a tutto campo che </a:t>
            </a:r>
            <a:r>
              <a:rPr lang="it-IT" i="1" dirty="0"/>
              <a:t>si agisce </a:t>
            </a:r>
            <a:r>
              <a:rPr lang="it-IT" dirty="0"/>
              <a:t>negli spazi, nelle relazioni e nella didattica. Il passo</a:t>
            </a:r>
          </a:p>
          <a:p>
            <a:pPr marL="0" indent="0">
              <a:buNone/>
            </a:pPr>
            <a:r>
              <a:rPr lang="it-IT" dirty="0"/>
              <a:t>ulteriore è quello della messa a sistema delle azioni pedagogico-didattiche sperimentate, valutate</a:t>
            </a:r>
          </a:p>
          <a:p>
            <a:pPr marL="0" indent="0">
              <a:buNone/>
            </a:pPr>
            <a:r>
              <a:rPr lang="it-IT" dirty="0"/>
              <a:t>e documentate, con una particolare attenzione agli aspetti processuali e alle ricadute</a:t>
            </a:r>
          </a:p>
          <a:p>
            <a:pPr marL="0" indent="0">
              <a:buNone/>
            </a:pPr>
            <a:r>
              <a:rPr lang="it-IT" dirty="0"/>
              <a:t>sui ragazzi, sulle famiglie e sugli insegnanti.</a:t>
            </a:r>
          </a:p>
          <a:p>
            <a:pPr marL="0" indent="0">
              <a:buNone/>
            </a:pPr>
            <a:r>
              <a:rPr lang="it-IT" dirty="0"/>
              <a:t>Qui di seguito si propone un’ipotesi non esaustiva di </a:t>
            </a:r>
            <a:r>
              <a:rPr lang="it-IT" dirty="0" smtClean="0"/>
              <a:t>valorizzazione </a:t>
            </a:r>
            <a:r>
              <a:rPr lang="it-IT" dirty="0"/>
              <a:t>del pluralismo linguistico-</a:t>
            </a:r>
          </a:p>
          <a:p>
            <a:pPr marL="0" indent="0">
              <a:buNone/>
            </a:pPr>
            <a:r>
              <a:rPr lang="it-IT" dirty="0"/>
              <a:t>culturale</a:t>
            </a:r>
            <a:r>
              <a:rPr lang="it-IT" dirty="0" smtClean="0"/>
              <a:t>.</a:t>
            </a:r>
            <a:endParaRPr lang="it-IT" dirty="0"/>
          </a:p>
        </p:txBody>
      </p:sp>
    </p:spTree>
    <p:extLst>
      <p:ext uri="{BB962C8B-B14F-4D97-AF65-F5344CB8AC3E}">
        <p14:creationId xmlns:p14="http://schemas.microsoft.com/office/powerpoint/2010/main" val="1540438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555844" y="163773"/>
            <a:ext cx="10636155" cy="4635115"/>
          </a:xfrm>
          <a:prstGeom prst="rect">
            <a:avLst/>
          </a:prstGeom>
        </p:spPr>
        <p:txBody>
          <a:bodyPr wrap="square">
            <a:spAutoFit/>
          </a:bodyPr>
          <a:lstStyle/>
          <a:p>
            <a:r>
              <a:rPr lang="it-IT" dirty="0"/>
              <a:t>•</a:t>
            </a:r>
            <a:r>
              <a:rPr lang="it-IT" b="1" dirty="0"/>
              <a:t>•</a:t>
            </a:r>
            <a:r>
              <a:rPr lang="it-IT" dirty="0"/>
              <a:t>Conoscere e riconoscere il patrimonio linguistico dei ragazzi autoctoni e di origine straniera</a:t>
            </a:r>
          </a:p>
          <a:p>
            <a:r>
              <a:rPr lang="it-IT" dirty="0"/>
              <a:t>(</a:t>
            </a:r>
            <a:r>
              <a:rPr lang="it-IT" i="1" dirty="0"/>
              <a:t>Italiano L1, Italiano L2, LM, LS</a:t>
            </a:r>
            <a:r>
              <a:rPr lang="it-IT" dirty="0"/>
              <a:t>), cogliendone gli elementi di dinamicità e le connessioni</a:t>
            </a:r>
          </a:p>
          <a:p>
            <a:r>
              <a:rPr lang="it-IT" dirty="0"/>
              <a:t>con il processo di costruzione identitaria: quali lingue, quali pratiche, quali competenze,</a:t>
            </a:r>
          </a:p>
          <a:p>
            <a:r>
              <a:rPr lang="it-IT" dirty="0"/>
              <a:t>quali percezioni?</a:t>
            </a:r>
          </a:p>
          <a:p>
            <a:r>
              <a:rPr lang="it-IT" dirty="0"/>
              <a:t>•</a:t>
            </a:r>
            <a:r>
              <a:rPr lang="it-IT" b="1" dirty="0"/>
              <a:t>•</a:t>
            </a:r>
            <a:r>
              <a:rPr lang="it-IT" dirty="0"/>
              <a:t>Realizzare e aggiornare annualmente la mappatura del multilinguismo presente nella scuola,</a:t>
            </a:r>
          </a:p>
          <a:p>
            <a:r>
              <a:rPr lang="it-IT" dirty="0"/>
              <a:t>la diversa rilevanza numerica delle lingue e i processi di cambiamento della geografia</a:t>
            </a:r>
          </a:p>
          <a:p>
            <a:r>
              <a:rPr lang="it-IT" dirty="0"/>
              <a:t>linguistica, espressioni della dinamicità del contesto linguistico-culturale del territorio.</a:t>
            </a:r>
          </a:p>
          <a:p>
            <a:pPr>
              <a:lnSpc>
                <a:spcPct val="110000"/>
              </a:lnSpc>
            </a:pPr>
            <a:r>
              <a:rPr lang="it-IT" dirty="0"/>
              <a:t>•</a:t>
            </a:r>
            <a:r>
              <a:rPr lang="it-IT" b="1" dirty="0"/>
              <a:t>•</a:t>
            </a:r>
            <a:r>
              <a:rPr lang="it-IT" dirty="0"/>
              <a:t>Verificare le competenze in L1 degli studenti di origine straniera. Questa operazione presuppone una conoscenza specifica del modello formativo del Paese d’origine e una formazione mirata dei mediatori linguistico-culturali e dei docenti di L1. Tale verifica non è</a:t>
            </a:r>
          </a:p>
          <a:p>
            <a:pPr>
              <a:lnSpc>
                <a:spcPct val="110000"/>
              </a:lnSpc>
            </a:pPr>
            <a:r>
              <a:rPr lang="it-IT" dirty="0"/>
              <a:t>esclusivamente finalizzata alla conoscenza del livello di padronanza della madrelingua, ma</a:t>
            </a:r>
          </a:p>
          <a:p>
            <a:r>
              <a:rPr lang="it-IT" dirty="0"/>
              <a:t>a mettere a fuoco, più in generale, le caratteristiche e le tappe del processo di insegnamento/</a:t>
            </a:r>
          </a:p>
          <a:p>
            <a:r>
              <a:rPr lang="it-IT" dirty="0"/>
              <a:t>apprendimento linguistico sperimentato, e la ricchezza del bagaglio linguistico-culturale</a:t>
            </a:r>
          </a:p>
          <a:p>
            <a:r>
              <a:rPr lang="it-IT" dirty="0"/>
              <a:t>di cui è portatore lo studente: il suo </a:t>
            </a:r>
            <a:r>
              <a:rPr lang="it-IT" i="1" dirty="0"/>
              <a:t>saper fare </a:t>
            </a:r>
            <a:r>
              <a:rPr lang="it-IT" dirty="0"/>
              <a:t>e </a:t>
            </a:r>
            <a:r>
              <a:rPr lang="it-IT" i="1" dirty="0"/>
              <a:t>saper essere </a:t>
            </a:r>
            <a:r>
              <a:rPr lang="it-IT" dirty="0"/>
              <a:t>con la lingua d’origine.</a:t>
            </a:r>
          </a:p>
          <a:p>
            <a:r>
              <a:rPr lang="it-IT" dirty="0"/>
              <a:t>•</a:t>
            </a:r>
            <a:r>
              <a:rPr lang="it-IT" b="1" dirty="0"/>
              <a:t>•</a:t>
            </a:r>
            <a:r>
              <a:rPr lang="it-IT" dirty="0"/>
              <a:t>Rendere visibile la molteplicità delle lingue, utilizzandole per denominare spazi, proposte</a:t>
            </a:r>
          </a:p>
          <a:p>
            <a:r>
              <a:rPr lang="it-IT" dirty="0"/>
              <a:t>di attività, offerte culturali, ecc.</a:t>
            </a:r>
          </a:p>
        </p:txBody>
      </p:sp>
    </p:spTree>
    <p:extLst>
      <p:ext uri="{BB962C8B-B14F-4D97-AF65-F5344CB8AC3E}">
        <p14:creationId xmlns:p14="http://schemas.microsoft.com/office/powerpoint/2010/main" val="1113968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119116" y="557445"/>
            <a:ext cx="10317708" cy="3499420"/>
          </a:xfrm>
          <a:prstGeom prst="rect">
            <a:avLst/>
          </a:prstGeom>
        </p:spPr>
        <p:txBody>
          <a:bodyPr wrap="square">
            <a:spAutoFit/>
          </a:bodyPr>
          <a:lstStyle/>
          <a:p>
            <a:r>
              <a:rPr lang="it-IT" b="1" dirty="0"/>
              <a:t>•</a:t>
            </a:r>
            <a:r>
              <a:rPr lang="it-IT" dirty="0"/>
              <a:t>Reperire e/o elaborare e diffondere modulistica e schede plurilingui, diversificate per</a:t>
            </a:r>
          </a:p>
          <a:p>
            <a:r>
              <a:rPr lang="it-IT" dirty="0"/>
              <a:t>obiettivi e occasioni d’uso (</a:t>
            </a:r>
            <a:r>
              <a:rPr lang="it-IT" i="1" dirty="0"/>
              <a:t>prima accoglienza, in itinere, fase di orientamento, ecc.</a:t>
            </a:r>
            <a:r>
              <a:rPr lang="it-IT" dirty="0"/>
              <a:t>).</a:t>
            </a:r>
          </a:p>
          <a:p>
            <a:r>
              <a:rPr lang="it-IT" dirty="0"/>
              <a:t>•</a:t>
            </a:r>
            <a:r>
              <a:rPr lang="it-IT" b="1" dirty="0"/>
              <a:t>•</a:t>
            </a:r>
            <a:r>
              <a:rPr lang="it-IT" dirty="0"/>
              <a:t>Integrare il processo di insegnamento/apprendimento di Italiano L2 con le lingue del</a:t>
            </a:r>
          </a:p>
          <a:p>
            <a:r>
              <a:rPr lang="it-IT" dirty="0"/>
              <a:t>repertorio linguistico degli studenti e quelle di sistema.</a:t>
            </a:r>
          </a:p>
          <a:p>
            <a:r>
              <a:rPr lang="it-IT" dirty="0"/>
              <a:t>•</a:t>
            </a:r>
            <a:r>
              <a:rPr lang="it-IT" b="1" dirty="0"/>
              <a:t>•</a:t>
            </a:r>
            <a:r>
              <a:rPr lang="it-IT" dirty="0"/>
              <a:t>Attrezzare la scuola di uno scaffale plurilingue, a partire dalle LS e dalle lingue d’origine</a:t>
            </a:r>
          </a:p>
          <a:p>
            <a:pPr>
              <a:lnSpc>
                <a:spcPct val="110000"/>
              </a:lnSpc>
            </a:pPr>
            <a:r>
              <a:rPr lang="it-IT" dirty="0"/>
              <a:t>dei ragazzi (</a:t>
            </a:r>
            <a:r>
              <a:rPr lang="it-IT" i="1" dirty="0"/>
              <a:t>testi disciplinari, libri di narrativa, fiabe, leggende, racconti autobiografici della migrazione, ecc.</a:t>
            </a:r>
            <a:r>
              <a:rPr lang="it-IT" dirty="0"/>
              <a:t>). Tale iniziativa dovrebbe vedere il coinvolgimento delle famiglie, degli studenti</a:t>
            </a:r>
          </a:p>
          <a:p>
            <a:pPr>
              <a:lnSpc>
                <a:spcPct val="110000"/>
              </a:lnSpc>
            </a:pPr>
            <a:r>
              <a:rPr lang="it-IT" dirty="0"/>
              <a:t>stessi e delle comunità presenti sul territorio.</a:t>
            </a:r>
          </a:p>
          <a:p>
            <a:r>
              <a:rPr lang="it-IT" dirty="0"/>
              <a:t>•</a:t>
            </a:r>
            <a:r>
              <a:rPr lang="it-IT" b="1" dirty="0"/>
              <a:t>•</a:t>
            </a:r>
            <a:r>
              <a:rPr lang="it-IT" dirty="0"/>
              <a:t>Selezionare e acquisire materiali e strumenti per la formazione dei docenti, coerenti con</a:t>
            </a:r>
          </a:p>
          <a:p>
            <a:r>
              <a:rPr lang="it-IT" dirty="0"/>
              <a:t>le mutate esigenze di un contesto plurilingue e </a:t>
            </a:r>
            <a:r>
              <a:rPr lang="it-IT" dirty="0" err="1"/>
              <a:t>pluriculturale</a:t>
            </a:r>
            <a:r>
              <a:rPr lang="it-IT" dirty="0"/>
              <a:t>. Prendersi cura e promuovere</a:t>
            </a:r>
          </a:p>
          <a:p>
            <a:r>
              <a:rPr lang="it-IT" dirty="0"/>
              <a:t>una professionalità capace di gestire “gli inediti sviluppi sia dei </a:t>
            </a:r>
            <a:r>
              <a:rPr lang="it-IT" dirty="0" err="1"/>
              <a:t>saperi</a:t>
            </a:r>
            <a:r>
              <a:rPr lang="it-IT" dirty="0"/>
              <a:t> sia di domande</a:t>
            </a:r>
          </a:p>
          <a:p>
            <a:r>
              <a:rPr lang="it-IT" dirty="0"/>
              <a:t>di nuove competenze”, </a:t>
            </a:r>
            <a:r>
              <a:rPr lang="pt-BR" dirty="0"/>
              <a:t>T. De Mauro (2011: 15)</a:t>
            </a:r>
            <a:r>
              <a:rPr lang="it-IT" dirty="0"/>
              <a:t>.</a:t>
            </a:r>
          </a:p>
        </p:txBody>
      </p:sp>
    </p:spTree>
    <p:extLst>
      <p:ext uri="{BB962C8B-B14F-4D97-AF65-F5344CB8AC3E}">
        <p14:creationId xmlns:p14="http://schemas.microsoft.com/office/powerpoint/2010/main" val="12399633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69075" y="605769"/>
            <a:ext cx="11122925" cy="5355312"/>
          </a:xfrm>
          <a:prstGeom prst="rect">
            <a:avLst/>
          </a:prstGeom>
        </p:spPr>
        <p:txBody>
          <a:bodyPr wrap="square">
            <a:spAutoFit/>
          </a:bodyPr>
          <a:lstStyle/>
          <a:p>
            <a:pPr marL="285750" indent="-285750">
              <a:buFont typeface="Arial" panose="020B0604020202020204" pitchFamily="34" charset="0"/>
              <a:buChar char="•"/>
            </a:pPr>
            <a:r>
              <a:rPr lang="it-IT" dirty="0"/>
              <a:t>Prevedere e calendarizzare incontri di confronto e di programmazione che coinvolgano</a:t>
            </a:r>
          </a:p>
          <a:p>
            <a:r>
              <a:rPr lang="it-IT" dirty="0"/>
              <a:t>tutti i docenti di lingua, per condividere effettivamente il QCER e le implicazioni della</a:t>
            </a:r>
          </a:p>
          <a:p>
            <a:r>
              <a:rPr lang="it-IT" dirty="0"/>
              <a:t>dimensione interculturale, considerata come obiettivo fondamentale dell’insegnamento</a:t>
            </a:r>
          </a:p>
          <a:p>
            <a:r>
              <a:rPr lang="it-IT" dirty="0"/>
              <a:t>linguistico (</a:t>
            </a:r>
            <a:r>
              <a:rPr lang="it-IT" i="1" dirty="0"/>
              <a:t>punti di raccordo, calchi, prestiti, metafore, espressioni idiomatiche, prossemica, ecc</a:t>
            </a:r>
            <a:r>
              <a:rPr lang="it-IT" dirty="0"/>
              <a:t>.).</a:t>
            </a:r>
          </a:p>
          <a:p>
            <a:r>
              <a:rPr lang="it-IT" dirty="0"/>
              <a:t>Si tratta di “contrastare quegli approcci che considerano l’insegnamento/apprendimento</a:t>
            </a:r>
          </a:p>
          <a:p>
            <a:r>
              <a:rPr lang="it-IT" dirty="0"/>
              <a:t>di una singola lingua e cultura come un’esperienza isolata dell’apprendente, mentre è</a:t>
            </a:r>
          </a:p>
          <a:p>
            <a:r>
              <a:rPr lang="it-IT" dirty="0"/>
              <a:t>necessario tener presente che una classe rappresenta sempre il punto di incontro di più</a:t>
            </a:r>
          </a:p>
          <a:p>
            <a:r>
              <a:rPr lang="it-IT" dirty="0"/>
              <a:t>lingue e più culture. Se queste lingue e culture non vengono connesse, tutte le esperienze</a:t>
            </a:r>
          </a:p>
          <a:p>
            <a:r>
              <a:rPr lang="it-IT" dirty="0"/>
              <a:t>linguistiche e culturali precedenti dell’individuo sono trascurate o comunque perdono di</a:t>
            </a:r>
          </a:p>
          <a:p>
            <a:r>
              <a:rPr lang="it-IT" dirty="0"/>
              <a:t>valore”53.</a:t>
            </a:r>
          </a:p>
          <a:p>
            <a:pPr marL="285750" indent="-285750">
              <a:buFont typeface="Arial" panose="020B0604020202020204" pitchFamily="34" charset="0"/>
              <a:buChar char="•"/>
            </a:pPr>
            <a:r>
              <a:rPr lang="it-IT" dirty="0" smtClean="0"/>
              <a:t>Approfondire </a:t>
            </a:r>
            <a:r>
              <a:rPr lang="it-IT" dirty="0"/>
              <a:t>il tema dell’influenza della L1 nell’acquisizione della L2, nell’ottica di ridefinire</a:t>
            </a:r>
          </a:p>
          <a:p>
            <a:r>
              <a:rPr lang="it-IT" dirty="0"/>
              <a:t>e condividere la nozione di interferenza e la pluralità di fattori che incidono sui</a:t>
            </a:r>
          </a:p>
          <a:p>
            <a:r>
              <a:rPr lang="it-IT" dirty="0"/>
              <a:t>differenti ritmi di apprendimento degli studenti, pur all’interno di un percorso comune.</a:t>
            </a:r>
          </a:p>
          <a:p>
            <a:pPr marL="285750" indent="-285750">
              <a:buFont typeface="Arial" panose="020B0604020202020204" pitchFamily="34" charset="0"/>
              <a:buChar char="•"/>
            </a:pPr>
            <a:r>
              <a:rPr lang="it-IT" dirty="0" smtClean="0"/>
              <a:t>Diversificare </a:t>
            </a:r>
            <a:r>
              <a:rPr lang="it-IT" dirty="0"/>
              <a:t>e integrare la proposta di insegnamento di lingue straniere.</a:t>
            </a:r>
          </a:p>
          <a:p>
            <a:r>
              <a:rPr lang="it-IT" dirty="0"/>
              <a:t>L’insegnamento di una delle lingue d’origine presenti nella scuola va considerata come</a:t>
            </a:r>
          </a:p>
          <a:p>
            <a:r>
              <a:rPr lang="it-IT" dirty="0"/>
              <a:t>un ampliamento dell’offerta formativa aperta a tutti gli studenti (</a:t>
            </a:r>
            <a:r>
              <a:rPr lang="it-IT" i="1" dirty="0"/>
              <a:t>livello principiante</a:t>
            </a:r>
            <a:r>
              <a:rPr lang="it-IT" dirty="0"/>
              <a:t>).</a:t>
            </a:r>
          </a:p>
          <a:p>
            <a:pPr marL="285750" indent="-285750">
              <a:buFont typeface="Arial" panose="020B0604020202020204" pitchFamily="34" charset="0"/>
              <a:buChar char="•"/>
            </a:pPr>
            <a:r>
              <a:rPr lang="it-IT" dirty="0" smtClean="0"/>
              <a:t>Sperimentare </a:t>
            </a:r>
            <a:r>
              <a:rPr lang="it-IT" dirty="0"/>
              <a:t>un modello formativo/organizzativo di valorizzazione e di mantenimento</a:t>
            </a:r>
          </a:p>
          <a:p>
            <a:r>
              <a:rPr lang="it-IT" dirty="0"/>
              <a:t>della LM anche attraverso la costituzione di una rete di istituti scolastici54 e un’attenta</a:t>
            </a:r>
          </a:p>
          <a:p>
            <a:r>
              <a:rPr lang="it-IT" dirty="0"/>
              <a:t>ricognizione delle iniziative già monitorate, promosse sul territorio.</a:t>
            </a:r>
          </a:p>
        </p:txBody>
      </p:sp>
    </p:spTree>
    <p:extLst>
      <p:ext uri="{BB962C8B-B14F-4D97-AF65-F5344CB8AC3E}">
        <p14:creationId xmlns:p14="http://schemas.microsoft.com/office/powerpoint/2010/main" val="3516325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009934" y="531969"/>
            <a:ext cx="10781731" cy="5355312"/>
          </a:xfrm>
          <a:prstGeom prst="rect">
            <a:avLst/>
          </a:prstGeom>
        </p:spPr>
        <p:txBody>
          <a:bodyPr wrap="square">
            <a:spAutoFit/>
          </a:bodyPr>
          <a:lstStyle/>
          <a:p>
            <a:pPr marL="285750" indent="-285750">
              <a:buFont typeface="Arial" panose="020B0604020202020204" pitchFamily="34" charset="0"/>
              <a:buChar char="•"/>
            </a:pPr>
            <a:r>
              <a:rPr lang="it-IT" dirty="0"/>
              <a:t>Elaborare glossari disciplinari plurilingui. Questa attività richiede la costituzione di un</a:t>
            </a:r>
          </a:p>
          <a:p>
            <a:r>
              <a:rPr lang="it-IT" dirty="0"/>
              <a:t>équipe di lavoro </a:t>
            </a:r>
            <a:r>
              <a:rPr lang="it-IT" dirty="0" err="1"/>
              <a:t>multiprofessionale</a:t>
            </a:r>
            <a:r>
              <a:rPr lang="it-IT" dirty="0"/>
              <a:t> (</a:t>
            </a:r>
            <a:r>
              <a:rPr lang="it-IT" i="1" dirty="0"/>
              <a:t>docenti, mediatori linguistico-culturali</a:t>
            </a:r>
            <a:r>
              <a:rPr lang="it-IT" dirty="0"/>
              <a:t>), aperta agli studenti,</a:t>
            </a:r>
          </a:p>
          <a:p>
            <a:r>
              <a:rPr lang="it-IT" dirty="0"/>
              <a:t>e presuppone due azioni: una ricognizione dei materiali editoriali e una successiva</a:t>
            </a:r>
          </a:p>
          <a:p>
            <a:r>
              <a:rPr lang="it-IT" dirty="0"/>
              <a:t>integrazione </a:t>
            </a:r>
            <a:r>
              <a:rPr lang="it-IT" i="1" dirty="0"/>
              <a:t>ad hoc </a:t>
            </a:r>
            <a:r>
              <a:rPr lang="it-IT" dirty="0"/>
              <a:t>legata alla progettazione didattico-disciplinare di uno specifico indirizzo</a:t>
            </a:r>
          </a:p>
          <a:p>
            <a:r>
              <a:rPr lang="it-IT" dirty="0"/>
              <a:t>di studi.</a:t>
            </a:r>
          </a:p>
          <a:p>
            <a:pPr marL="285750" indent="-285750">
              <a:buFont typeface="Arial" panose="020B0604020202020204" pitchFamily="34" charset="0"/>
              <a:buChar char="•"/>
            </a:pPr>
            <a:r>
              <a:rPr lang="it-IT" dirty="0" smtClean="0"/>
              <a:t>Incoraggiare </a:t>
            </a:r>
            <a:r>
              <a:rPr lang="it-IT" dirty="0"/>
              <a:t>l’uso di lingue straniere nell’insegnamento di materie non linguistiche, anche</a:t>
            </a:r>
          </a:p>
          <a:p>
            <a:r>
              <a:rPr lang="it-IT" dirty="0"/>
              <a:t>s</a:t>
            </a:r>
            <a:r>
              <a:rPr lang="it-IT" dirty="0" smtClean="0"/>
              <a:t>otto forma </a:t>
            </a:r>
            <a:r>
              <a:rPr lang="it-IT" dirty="0"/>
              <a:t>di brevi unità di apprendimento (</a:t>
            </a:r>
            <a:r>
              <a:rPr lang="it-IT" i="1" dirty="0"/>
              <a:t>CLIL</a:t>
            </a:r>
            <a:r>
              <a:rPr lang="it-IT" dirty="0"/>
              <a:t>).</a:t>
            </a:r>
          </a:p>
          <a:p>
            <a:pPr marL="285750" indent="-285750">
              <a:buFont typeface="Arial" panose="020B0604020202020204" pitchFamily="34" charset="0"/>
              <a:buChar char="•"/>
            </a:pPr>
            <a:r>
              <a:rPr lang="it-IT" dirty="0" smtClean="0"/>
              <a:t>Sperimentare </a:t>
            </a:r>
            <a:r>
              <a:rPr lang="it-IT" dirty="0"/>
              <a:t>sonorità, codici e ritmi diversi, offrendo opportunità di decentramento</a:t>
            </a:r>
          </a:p>
          <a:p>
            <a:r>
              <a:rPr lang="it-IT" dirty="0"/>
              <a:t>linguistico-culturale (</a:t>
            </a:r>
            <a:r>
              <a:rPr lang="it-IT" i="1" dirty="0"/>
              <a:t>film in lingua originale con o senza sottotitoli; rappresentazioni teatrali,</a:t>
            </a:r>
          </a:p>
          <a:p>
            <a:r>
              <a:rPr lang="it-IT" i="1" dirty="0"/>
              <a:t>brani musicali, giochi di ruolo, gemellaggi con scuole straniere e/o internazionali, ecc.</a:t>
            </a:r>
            <a:r>
              <a:rPr lang="it-IT" dirty="0"/>
              <a:t>).</a:t>
            </a:r>
          </a:p>
          <a:p>
            <a:pPr marL="285750" indent="-285750">
              <a:buFont typeface="Arial" panose="020B0604020202020204" pitchFamily="34" charset="0"/>
              <a:buChar char="•"/>
            </a:pPr>
            <a:r>
              <a:rPr lang="it-IT" dirty="0" smtClean="0"/>
              <a:t>Valorizzare </a:t>
            </a:r>
            <a:r>
              <a:rPr lang="it-IT" dirty="0"/>
              <a:t>le competenze linguistico-culturali di testimoni privilegiati e/o dei genitori,</a:t>
            </a:r>
          </a:p>
          <a:p>
            <a:r>
              <a:rPr lang="it-IT" dirty="0"/>
              <a:t>all’interno di una progettazione specifica, che coinvolga, in un’ottica dialogica, famiglie</a:t>
            </a:r>
          </a:p>
          <a:p>
            <a:r>
              <a:rPr lang="it-IT" dirty="0"/>
              <a:t>italiane e straniere e risorse esterne (</a:t>
            </a:r>
            <a:r>
              <a:rPr lang="it-IT" i="1" dirty="0"/>
              <a:t>dalle ninne nanne ai personaggi ponte dei racconti popolari</a:t>
            </a:r>
          </a:p>
          <a:p>
            <a:r>
              <a:rPr lang="it-IT" i="1" dirty="0"/>
              <a:t>o delle fiabe, ecc.</a:t>
            </a:r>
            <a:r>
              <a:rPr lang="it-IT" dirty="0"/>
              <a:t>).</a:t>
            </a:r>
          </a:p>
          <a:p>
            <a:pPr marL="285750" indent="-285750">
              <a:buFont typeface="Arial" panose="020B0604020202020204" pitchFamily="34" charset="0"/>
              <a:buChar char="•"/>
            </a:pPr>
            <a:r>
              <a:rPr lang="it-IT" dirty="0" smtClean="0"/>
              <a:t>Utilizzare </a:t>
            </a:r>
            <a:r>
              <a:rPr lang="it-IT" dirty="0"/>
              <a:t>la rete come risorsa per il reperimento di materiali autentici (</a:t>
            </a:r>
            <a:r>
              <a:rPr lang="it-IT" i="1" dirty="0"/>
              <a:t>plurilingui</a:t>
            </a:r>
            <a:r>
              <a:rPr lang="it-IT" dirty="0"/>
              <a:t>) da selezionare</a:t>
            </a:r>
          </a:p>
          <a:p>
            <a:r>
              <a:rPr lang="it-IT" dirty="0"/>
              <a:t>e </a:t>
            </a:r>
            <a:r>
              <a:rPr lang="it-IT" dirty="0" err="1"/>
              <a:t>didattizzare</a:t>
            </a:r>
            <a:r>
              <a:rPr lang="it-IT" dirty="0"/>
              <a:t>.</a:t>
            </a:r>
          </a:p>
          <a:p>
            <a:pPr marL="285750" indent="-285750">
              <a:buFont typeface="Arial" panose="020B0604020202020204" pitchFamily="34" charset="0"/>
              <a:buChar char="•"/>
            </a:pPr>
            <a:r>
              <a:rPr lang="it-IT" dirty="0" smtClean="0"/>
              <a:t>Sviluppare </a:t>
            </a:r>
            <a:r>
              <a:rPr lang="it-IT" dirty="0"/>
              <a:t>e potenziare la competenza linguistico-comunicativa in LM, attraverso occasioni</a:t>
            </a:r>
          </a:p>
          <a:p>
            <a:r>
              <a:rPr lang="it-IT" dirty="0"/>
              <a:t>di lettura e scrittura in madrelingua (</a:t>
            </a:r>
            <a:r>
              <a:rPr lang="it-IT" i="1" dirty="0"/>
              <a:t>dalla scrittura autobiografica al prendere appunti,</a:t>
            </a:r>
          </a:p>
          <a:p>
            <a:r>
              <a:rPr lang="it-IT" i="1" dirty="0"/>
              <a:t>o costruire mappe concettuali disciplinari, ecc.</a:t>
            </a:r>
            <a:r>
              <a:rPr lang="it-IT" dirty="0"/>
              <a:t>).</a:t>
            </a:r>
          </a:p>
        </p:txBody>
      </p:sp>
    </p:spTree>
    <p:extLst>
      <p:ext uri="{BB962C8B-B14F-4D97-AF65-F5344CB8AC3E}">
        <p14:creationId xmlns:p14="http://schemas.microsoft.com/office/powerpoint/2010/main" val="6256302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Didattica dell’italiano: grammatica normativa o descrittiva?</a:t>
            </a:r>
            <a:endParaRPr lang="it-IT" dirty="0"/>
          </a:p>
        </p:txBody>
      </p:sp>
      <p:sp>
        <p:nvSpPr>
          <p:cNvPr id="3" name="Segnaposto contenuto 2"/>
          <p:cNvSpPr>
            <a:spLocks noGrp="1"/>
          </p:cNvSpPr>
          <p:nvPr>
            <p:ph idx="1"/>
          </p:nvPr>
        </p:nvSpPr>
        <p:spPr/>
        <p:txBody>
          <a:bodyPr/>
          <a:lstStyle/>
          <a:p>
            <a:r>
              <a:rPr lang="it-IT" dirty="0" smtClean="0"/>
              <a:t>Premessa: la didattica dell’italiano dovrebbe fondarsi il più possibile su un modello integrato, ovvero la tradizionale partizione adottata nelle scuole tra grammatica e antologia e scrittura spesso produce un frazionamento a compartimenti stagno che non consente uno sviluppo globale delle competenze.</a:t>
            </a:r>
          </a:p>
          <a:p>
            <a:r>
              <a:rPr lang="it-IT" dirty="0" smtClean="0"/>
              <a:t>Per l’apprendimento della lingua invece sono fondamentali tutti gli strumenti, </a:t>
            </a:r>
            <a:r>
              <a:rPr lang="it-IT" i="1" dirty="0" smtClean="0"/>
              <a:t>in primis</a:t>
            </a:r>
            <a:r>
              <a:rPr lang="it-IT" dirty="0" smtClean="0"/>
              <a:t> la lettura di testi letterari.</a:t>
            </a:r>
            <a:endParaRPr lang="it-IT" dirty="0"/>
          </a:p>
        </p:txBody>
      </p:sp>
    </p:spTree>
    <p:extLst>
      <p:ext uri="{BB962C8B-B14F-4D97-AF65-F5344CB8AC3E}">
        <p14:creationId xmlns:p14="http://schemas.microsoft.com/office/powerpoint/2010/main" val="9953871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400" dirty="0" smtClean="0"/>
              <a:t>Sviluppare e promuovere la consapevolezza di una riflessione sulle regole della lingua attraverso lo studio della «grammatica»</a:t>
            </a:r>
            <a:endParaRPr lang="it-IT" sz="2400" dirty="0"/>
          </a:p>
        </p:txBody>
      </p:sp>
      <p:sp>
        <p:nvSpPr>
          <p:cNvPr id="3" name="Segnaposto contenuto 2"/>
          <p:cNvSpPr>
            <a:spLocks noGrp="1"/>
          </p:cNvSpPr>
          <p:nvPr>
            <p:ph idx="1"/>
          </p:nvPr>
        </p:nvSpPr>
        <p:spPr/>
        <p:txBody>
          <a:bodyPr/>
          <a:lstStyle/>
          <a:p>
            <a:r>
              <a:rPr lang="it-IT" dirty="0" smtClean="0"/>
              <a:t>Partire dalle conoscenze degli alunni e dalle loro infrazioni alla norma, ricordando che la lingua muta e che la variazione è fondamentale per l’evoluzione.</a:t>
            </a:r>
          </a:p>
          <a:p>
            <a:r>
              <a:rPr lang="it-IT" dirty="0" smtClean="0"/>
              <a:t>Esempi: costruire esercitazioni in classe e esercizi che abbiano come base anche produzioni degli allievi.</a:t>
            </a:r>
          </a:p>
        </p:txBody>
      </p:sp>
    </p:spTree>
    <p:extLst>
      <p:ext uri="{BB962C8B-B14F-4D97-AF65-F5344CB8AC3E}">
        <p14:creationId xmlns:p14="http://schemas.microsoft.com/office/powerpoint/2010/main" val="11184862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L’analisi dell’errore e la valutazione</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Valutazione come processo integrato di funzioni: la valutazione è verifica, interpretazione, riflessione bidimensionale (coinvolge la parte docente e la parte discente).</a:t>
            </a:r>
          </a:p>
          <a:p>
            <a:pPr marL="0" indent="0">
              <a:buNone/>
            </a:pPr>
            <a:r>
              <a:rPr lang="it-IT" dirty="0" smtClean="0"/>
              <a:t>Perché la valutazione diventi un reale momento per stimolare il superamento degli insuccessi bisognerebbe evitare che essa si trasformi in giudizio morale. È necessario dunque:</a:t>
            </a:r>
          </a:p>
          <a:p>
            <a:r>
              <a:rPr lang="it-IT" dirty="0" smtClean="0"/>
              <a:t>Proporre e illustrare i criteri valutativi in maniera chiara e trasparente, riferiti al particolare segmento didattico che si intende valutare;</a:t>
            </a:r>
          </a:p>
          <a:p>
            <a:r>
              <a:rPr lang="it-IT" dirty="0" smtClean="0"/>
              <a:t>Promuovere l’autovalutazione: esercizi di autocorrezione;</a:t>
            </a:r>
          </a:p>
          <a:p>
            <a:r>
              <a:rPr lang="it-IT" dirty="0" smtClean="0"/>
              <a:t>Analizzare gli errori e proporre una riflessione sugli stessi, riflettendo sulle varietà dell’italiano.</a:t>
            </a:r>
          </a:p>
          <a:p>
            <a:endParaRPr lang="it-IT" dirty="0"/>
          </a:p>
        </p:txBody>
      </p:sp>
    </p:spTree>
    <p:extLst>
      <p:ext uri="{BB962C8B-B14F-4D97-AF65-F5344CB8AC3E}">
        <p14:creationId xmlns:p14="http://schemas.microsoft.com/office/powerpoint/2010/main" val="1627802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tecniche della glottodidattica applicabili anche all’insegnamento di L1</a:t>
            </a:r>
            <a:endParaRPr lang="it-IT" dirty="0"/>
          </a:p>
        </p:txBody>
      </p:sp>
      <p:sp>
        <p:nvSpPr>
          <p:cNvPr id="3" name="Segnaposto contenuto 2"/>
          <p:cNvSpPr>
            <a:spLocks noGrp="1"/>
          </p:cNvSpPr>
          <p:nvPr>
            <p:ph idx="1"/>
          </p:nvPr>
        </p:nvSpPr>
        <p:spPr/>
        <p:txBody>
          <a:bodyPr>
            <a:normAutofit fontScale="92500"/>
          </a:bodyPr>
          <a:lstStyle/>
          <a:p>
            <a:r>
              <a:rPr lang="it-IT" dirty="0" smtClean="0"/>
              <a:t>Nella glottodidattica contemporanea, superate le rigidità comportamentiste, sulla scorta degli studi di Chomsky, si sono sviluppate tendenze che pongono al centro del processo di apprendimento l’analisi dei meccanismi cognitivi.</a:t>
            </a:r>
          </a:p>
          <a:p>
            <a:r>
              <a:rPr lang="it-IT" dirty="0" smtClean="0"/>
              <a:t>Categoria feconda è quella d’interlingua, intesa non solo come fase intermedia, ma come ricostruzione da parte del discente di un sistema linguistico in cui le strutture della L1 interagiscono e interferiscono in maniera produttiva con la L2.</a:t>
            </a:r>
          </a:p>
          <a:p>
            <a:r>
              <a:rPr lang="it-IT" dirty="0" smtClean="0"/>
              <a:t>Analizzare l’interlingua consente all’insegnante di comprendere quale sia la fase di apprendimento di una lingua, poiché gli «errori» o le «innovazioni» spesso rispondono a un modello di apprendimento a fasi.</a:t>
            </a:r>
          </a:p>
          <a:p>
            <a:endParaRPr lang="it-IT" dirty="0"/>
          </a:p>
        </p:txBody>
      </p:sp>
    </p:spTree>
    <p:extLst>
      <p:ext uri="{BB962C8B-B14F-4D97-AF65-F5344CB8AC3E}">
        <p14:creationId xmlns:p14="http://schemas.microsoft.com/office/powerpoint/2010/main" val="21484784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dirty="0" smtClean="0"/>
              <a:t>Il concetto di interlingua si rivela tuttavia fecondo anche nell’analisi degli errori di studenti italofoni (italiani) che provengono da un background dialettofono (la lingua appresa con il latte della nutrice, dice Dante, </a:t>
            </a:r>
            <a:r>
              <a:rPr lang="it-IT" i="1" dirty="0" smtClean="0"/>
              <a:t>De </a:t>
            </a:r>
            <a:r>
              <a:rPr lang="it-IT" i="1" dirty="0" err="1" smtClean="0"/>
              <a:t>vulg</a:t>
            </a:r>
            <a:r>
              <a:rPr lang="it-IT" i="1" dirty="0" smtClean="0"/>
              <a:t>. </a:t>
            </a:r>
            <a:r>
              <a:rPr lang="it-IT" i="1" dirty="0" err="1" smtClean="0"/>
              <a:t>eloquentia</a:t>
            </a:r>
            <a:r>
              <a:rPr lang="it-IT" dirty="0" smtClean="0"/>
              <a:t>, </a:t>
            </a:r>
            <a:r>
              <a:rPr lang="it-IT" dirty="0" err="1" smtClean="0"/>
              <a:t>lib</a:t>
            </a:r>
            <a:r>
              <a:rPr lang="it-IT" dirty="0" smtClean="0"/>
              <a:t>. I). A volte alcuni «errori» tipici anche di allievi italiani denunciano l’influsso di varietà dell’italiano marcate in senso diastratico e diafasico. La non completa padronanza della varietà dei registri conduce, infatti, gli allievi a utilizzare in contesti in cui è richiesto l’uso dell’italiano alto-formale costrutti della lingua colloquiale o familiare.</a:t>
            </a:r>
          </a:p>
          <a:p>
            <a:pPr marL="0" indent="0">
              <a:buNone/>
            </a:pPr>
            <a:endParaRPr lang="it-IT" dirty="0"/>
          </a:p>
        </p:txBody>
      </p:sp>
    </p:spTree>
    <p:extLst>
      <p:ext uri="{BB962C8B-B14F-4D97-AF65-F5344CB8AC3E}">
        <p14:creationId xmlns:p14="http://schemas.microsoft.com/office/powerpoint/2010/main" val="21619959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Analizzare l’errore e spiegarne l’origine e la ragione aiuta gli allievi a sviluppare una competenza linguistica globale, consentendo loro di comprendere anche i particolari contesti in cui alcune forme sono legittime e appropriate.</a:t>
            </a:r>
          </a:p>
          <a:p>
            <a:endParaRPr lang="it-IT" dirty="0"/>
          </a:p>
        </p:txBody>
      </p:sp>
    </p:spTree>
    <p:extLst>
      <p:ext uri="{BB962C8B-B14F-4D97-AF65-F5344CB8AC3E}">
        <p14:creationId xmlns:p14="http://schemas.microsoft.com/office/powerpoint/2010/main" val="42011647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Alcune proposte e esempi</a:t>
            </a:r>
            <a:endParaRPr lang="it-IT" dirty="0"/>
          </a:p>
        </p:txBody>
      </p:sp>
      <p:sp>
        <p:nvSpPr>
          <p:cNvPr id="3" name="Segnaposto contenuto 2"/>
          <p:cNvSpPr>
            <a:spLocks noGrp="1"/>
          </p:cNvSpPr>
          <p:nvPr>
            <p:ph idx="1"/>
          </p:nvPr>
        </p:nvSpPr>
        <p:spPr/>
        <p:txBody>
          <a:bodyPr>
            <a:normAutofit fontScale="92500"/>
          </a:bodyPr>
          <a:lstStyle/>
          <a:p>
            <a:r>
              <a:rPr lang="it-IT" dirty="0" smtClean="0"/>
              <a:t>Unità didattica: i pronomi personali soggetto e complemento</a:t>
            </a:r>
          </a:p>
          <a:p>
            <a:r>
              <a:rPr lang="it-IT" dirty="0" smtClean="0"/>
              <a:t>Lezione 1: indagine sulle conoscenze – ripasso:</a:t>
            </a:r>
          </a:p>
          <a:p>
            <a:pPr marL="0" indent="0">
              <a:buNone/>
            </a:pPr>
            <a:r>
              <a:rPr lang="it-IT" dirty="0" smtClean="0"/>
              <a:t>Scrivere insieme una tabella riassuntiva delle forme, coinvolgendo nella memorizzazione gli alunni in fase di consolidamento dell’italiano L2</a:t>
            </a:r>
          </a:p>
          <a:p>
            <a:pPr marL="0" indent="0">
              <a:buNone/>
            </a:pPr>
            <a:r>
              <a:rPr lang="it-IT" dirty="0" smtClean="0"/>
              <a:t>Proporre degli esempi di situazioni comunicative in cui utilizzare i pronomi: prima fase esercizi strutturati a risposta chiusa; a risposta aperta; formulazione di frasi da parte degli allievi. Contemporaneamente gli allievi L2, in base ai livelli, eseguono esercizi sui pronomi</a:t>
            </a:r>
          </a:p>
          <a:p>
            <a:pPr marL="0" indent="0">
              <a:buNone/>
            </a:pPr>
            <a:r>
              <a:rPr lang="it-IT" dirty="0" smtClean="0"/>
              <a:t>Lezione 2: correzione: analisi degli errori più comuni e frequenti</a:t>
            </a:r>
          </a:p>
          <a:p>
            <a:pPr marL="0" indent="0">
              <a:buNone/>
            </a:pPr>
            <a:r>
              <a:rPr lang="it-IT" dirty="0" smtClean="0"/>
              <a:t>Se si riscontrano errori dipendenti da interferenze interlinguistiche:</a:t>
            </a:r>
          </a:p>
          <a:p>
            <a:pPr marL="0" indent="0">
              <a:buNone/>
            </a:pPr>
            <a:endParaRPr lang="it-IT" dirty="0"/>
          </a:p>
        </p:txBody>
      </p:sp>
    </p:spTree>
    <p:extLst>
      <p:ext uri="{BB962C8B-B14F-4D97-AF65-F5344CB8AC3E}">
        <p14:creationId xmlns:p14="http://schemas.microsoft.com/office/powerpoint/2010/main" val="12556445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marL="0" indent="0">
              <a:buNone/>
            </a:pPr>
            <a:r>
              <a:rPr lang="it-IT" dirty="0" smtClean="0"/>
              <a:t>individuarli; descriverli; spiegarne la motivazione (interferenza della L1, oppure della varietà dialettale)</a:t>
            </a:r>
          </a:p>
          <a:p>
            <a:pPr marL="0" indent="0">
              <a:buNone/>
            </a:pPr>
            <a:r>
              <a:rPr lang="it-IT" dirty="0" smtClean="0"/>
              <a:t>Confrontare le infrazioni con la norma: esercitazione in classe: autocorrezione. </a:t>
            </a:r>
            <a:r>
              <a:rPr lang="it-IT" dirty="0"/>
              <a:t>C</a:t>
            </a:r>
            <a:r>
              <a:rPr lang="it-IT" dirty="0" smtClean="0"/>
              <a:t>ompito per casa: produrre frasi in cui utilizzare le forme pronominali note </a:t>
            </a:r>
          </a:p>
          <a:p>
            <a:r>
              <a:rPr lang="it-IT" dirty="0" smtClean="0"/>
              <a:t>Lezione 3: ancora sull’autocorrezione e autovalutazione</a:t>
            </a:r>
          </a:p>
          <a:p>
            <a:pPr marL="0" indent="0">
              <a:buNone/>
            </a:pPr>
            <a:r>
              <a:rPr lang="it-IT" dirty="0" smtClean="0"/>
              <a:t>Proporre sulla base degli «errori» riscontrati degli esercizi sulle differenze di registro: 1) registro popolare</a:t>
            </a:r>
          </a:p>
          <a:p>
            <a:pPr marL="0" indent="0">
              <a:buNone/>
            </a:pPr>
            <a:r>
              <a:rPr lang="it-IT" dirty="0"/>
              <a:t>	</a:t>
            </a:r>
            <a:r>
              <a:rPr lang="it-IT" dirty="0" smtClean="0"/>
              <a:t>		      2) registro alto-formale</a:t>
            </a:r>
          </a:p>
        </p:txBody>
      </p:sp>
    </p:spTree>
    <p:extLst>
      <p:ext uri="{BB962C8B-B14F-4D97-AF65-F5344CB8AC3E}">
        <p14:creationId xmlns:p14="http://schemas.microsoft.com/office/powerpoint/2010/main" val="7413928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Lezione 4:                     3) inversione parodica: inserire le forme basse nel contesto alto</a:t>
            </a:r>
          </a:p>
          <a:p>
            <a:pPr marL="0" indent="0">
              <a:buNone/>
            </a:pPr>
            <a:r>
              <a:rPr lang="it-IT" dirty="0" smtClean="0"/>
              <a:t>Introdurre il concetto di adeguatezza e delle forme di cortesia:</a:t>
            </a:r>
          </a:p>
          <a:p>
            <a:pPr>
              <a:buFontTx/>
              <a:buChar char="-"/>
            </a:pPr>
            <a:r>
              <a:rPr lang="it-IT" dirty="0" smtClean="0"/>
              <a:t>Brevi drammatizzazioni in classe di dialoghi che prevedono la simulazione di differenti contesti con conseguente utilizzo delle differenti forme: la drammatizzazione è utile soprattutto per gli allievi L2</a:t>
            </a:r>
          </a:p>
          <a:p>
            <a:pPr marL="0" indent="0">
              <a:buNone/>
            </a:pPr>
            <a:endParaRPr lang="it-IT" dirty="0"/>
          </a:p>
        </p:txBody>
      </p:sp>
    </p:spTree>
    <p:extLst>
      <p:ext uri="{BB962C8B-B14F-4D97-AF65-F5344CB8AC3E}">
        <p14:creationId xmlns:p14="http://schemas.microsoft.com/office/powerpoint/2010/main" val="286976656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Modulo: la competenza morfologico-sintattica del verbo (classe 1)</a:t>
            </a:r>
            <a:endParaRPr lang="it-IT" dirty="0"/>
          </a:p>
        </p:txBody>
      </p:sp>
      <p:sp>
        <p:nvSpPr>
          <p:cNvPr id="3" name="Segnaposto contenuto 2"/>
          <p:cNvSpPr>
            <a:spLocks noGrp="1"/>
          </p:cNvSpPr>
          <p:nvPr>
            <p:ph idx="1"/>
          </p:nvPr>
        </p:nvSpPr>
        <p:spPr/>
        <p:txBody>
          <a:bodyPr>
            <a:normAutofit lnSpcReduction="10000"/>
          </a:bodyPr>
          <a:lstStyle/>
          <a:p>
            <a:r>
              <a:rPr lang="it-IT" dirty="0" smtClean="0"/>
              <a:t>Unità didattica 1: riconoscere la funzione del verbo</a:t>
            </a:r>
          </a:p>
          <a:p>
            <a:r>
              <a:rPr lang="it-IT" dirty="0" smtClean="0"/>
              <a:t>UA1: lettura di brani: sottolineare i verbi (preparare testi semplificati per gli alunni L2: in classe si leggono tutti i brani consegnati L1 e L2).</a:t>
            </a:r>
          </a:p>
          <a:p>
            <a:r>
              <a:rPr lang="it-IT" dirty="0" smtClean="0"/>
              <a:t>UA2: negli stessi brani sono state eliminate tutte le forme verbali: esercizio: reintrodurre le forme verbali (prendere nota dei verbi usati  in un secondo momento per un approfondimento sul lessico). Correzione in classe</a:t>
            </a:r>
          </a:p>
          <a:p>
            <a:r>
              <a:rPr lang="it-IT" dirty="0" smtClean="0"/>
              <a:t>UA3: analisi degli errori, riflessioni: introdurre la categoria morfologica e sintattica del verbo, individuare la norma grammaticale, confrontare con le forme d’uso o «erronee», esercitazioni in classe, rinforzo a casa (produzione di frasi)</a:t>
            </a:r>
          </a:p>
          <a:p>
            <a:pPr marL="0" indent="0">
              <a:buNone/>
            </a:pPr>
            <a:endParaRPr lang="it-IT" dirty="0"/>
          </a:p>
        </p:txBody>
      </p:sp>
    </p:spTree>
    <p:extLst>
      <p:ext uri="{BB962C8B-B14F-4D97-AF65-F5344CB8AC3E}">
        <p14:creationId xmlns:p14="http://schemas.microsoft.com/office/powerpoint/2010/main" val="23232314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dirty="0"/>
              <a:t>Unità didattica 2: conoscere le forme coniugate del verbo (indicativo)</a:t>
            </a:r>
          </a:p>
        </p:txBody>
      </p:sp>
      <p:sp>
        <p:nvSpPr>
          <p:cNvPr id="3" name="Segnaposto contenuto 2"/>
          <p:cNvSpPr>
            <a:spLocks noGrp="1"/>
          </p:cNvSpPr>
          <p:nvPr>
            <p:ph idx="1"/>
          </p:nvPr>
        </p:nvSpPr>
        <p:spPr/>
        <p:txBody>
          <a:bodyPr>
            <a:normAutofit fontScale="92500"/>
          </a:bodyPr>
          <a:lstStyle/>
          <a:p>
            <a:r>
              <a:rPr lang="it-IT" dirty="0" smtClean="0"/>
              <a:t>UA1: i tempi semplici dell’indicativo: tabella alla lavagna, memorizzazione, rinforzo (per gli alunni L2, adattare la tabella al livello di competenza)</a:t>
            </a:r>
          </a:p>
          <a:p>
            <a:r>
              <a:rPr lang="it-IT" dirty="0" smtClean="0"/>
              <a:t>UA2: esercitazioni in classe sui tempi semplici dell’indicativo (esercizi strutturati, aperti, esercizi orali, drammatizzazioni, coinvolgimento di alunni DSA, L2)</a:t>
            </a:r>
          </a:p>
          <a:p>
            <a:r>
              <a:rPr lang="it-IT" dirty="0" smtClean="0"/>
              <a:t>UA3: i tempi composti dell’indicativo: tabella alla lavagna, memorizzazione, rinforzo</a:t>
            </a:r>
          </a:p>
          <a:p>
            <a:r>
              <a:rPr lang="it-IT" dirty="0" smtClean="0"/>
              <a:t>UA4: esercitazioni in classe; lettura di brani letterari (individuare e riconoscere i verbi)</a:t>
            </a:r>
          </a:p>
          <a:p>
            <a:r>
              <a:rPr lang="it-IT" dirty="0" smtClean="0"/>
              <a:t>UA5: giocare con le forme coniugate: gare dei verbi, rebus, </a:t>
            </a:r>
            <a:r>
              <a:rPr lang="it-IT" dirty="0" err="1" smtClean="0"/>
              <a:t>cruciverb</a:t>
            </a:r>
            <a:r>
              <a:rPr lang="it-IT" dirty="0" err="1" smtClean="0">
                <a:solidFill>
                  <a:srgbClr val="FF0000"/>
                </a:solidFill>
              </a:rPr>
              <a:t>o</a:t>
            </a:r>
            <a:endParaRPr lang="it-IT" dirty="0"/>
          </a:p>
        </p:txBody>
      </p:sp>
    </p:spTree>
    <p:extLst>
      <p:ext uri="{BB962C8B-B14F-4D97-AF65-F5344CB8AC3E}">
        <p14:creationId xmlns:p14="http://schemas.microsoft.com/office/powerpoint/2010/main" val="29007729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UA6: prime prove sulla consecutio temporum</a:t>
            </a:r>
          </a:p>
          <a:p>
            <a:pPr marL="0" indent="0">
              <a:buNone/>
            </a:pPr>
            <a:r>
              <a:rPr lang="it-IT" dirty="0" smtClean="0"/>
              <a:t>Esercizi di trasformazione: dal presente al passato al futuro</a:t>
            </a:r>
          </a:p>
          <a:p>
            <a:r>
              <a:rPr lang="it-IT" dirty="0" smtClean="0"/>
              <a:t>UA7: ancora sulla consecutio: analisi degli «errori», riflessioni, esercitazioni</a:t>
            </a:r>
          </a:p>
          <a:p>
            <a:pPr marL="0" indent="0">
              <a:buNone/>
            </a:pPr>
            <a:r>
              <a:rPr lang="it-IT" dirty="0" smtClean="0"/>
              <a:t>UD3: congiuntivo (ripetere il percorso delle UA utilizzate per l’indicativo)</a:t>
            </a:r>
          </a:p>
          <a:p>
            <a:pPr marL="0" indent="0">
              <a:buNone/>
            </a:pPr>
            <a:r>
              <a:rPr lang="it-IT" dirty="0" smtClean="0"/>
              <a:t>UD4: condizionale</a:t>
            </a:r>
          </a:p>
          <a:p>
            <a:pPr marL="0" indent="0">
              <a:buNone/>
            </a:pPr>
            <a:endParaRPr lang="it-IT" dirty="0"/>
          </a:p>
        </p:txBody>
      </p:sp>
    </p:spTree>
    <p:extLst>
      <p:ext uri="{BB962C8B-B14F-4D97-AF65-F5344CB8AC3E}">
        <p14:creationId xmlns:p14="http://schemas.microsoft.com/office/powerpoint/2010/main" val="38467839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Unità didattica 5: verbi e stilistica</a:t>
            </a:r>
            <a:br>
              <a:rPr lang="it-IT" dirty="0"/>
            </a:br>
            <a:endParaRPr lang="it-IT" dirty="0"/>
          </a:p>
        </p:txBody>
      </p:sp>
      <p:sp>
        <p:nvSpPr>
          <p:cNvPr id="3" name="Segnaposto contenuto 2"/>
          <p:cNvSpPr>
            <a:spLocks noGrp="1"/>
          </p:cNvSpPr>
          <p:nvPr>
            <p:ph idx="1"/>
          </p:nvPr>
        </p:nvSpPr>
        <p:spPr/>
        <p:txBody>
          <a:bodyPr>
            <a:normAutofit/>
          </a:bodyPr>
          <a:lstStyle/>
          <a:p>
            <a:pPr marL="0" indent="0">
              <a:buNone/>
            </a:pPr>
            <a:r>
              <a:rPr lang="it-IT" dirty="0" smtClean="0"/>
              <a:t>UA1: lettura di brani letterari ascrivibili a differenti registri (per DSA, lettura ad alta voce; per alunni L2, testi semplificati se è necessario)</a:t>
            </a:r>
          </a:p>
          <a:p>
            <a:pPr marL="0" indent="0">
              <a:buNone/>
            </a:pPr>
            <a:r>
              <a:rPr lang="it-IT" dirty="0" smtClean="0"/>
              <a:t>UA2: analisi delle forme incontrate</a:t>
            </a:r>
          </a:p>
          <a:p>
            <a:pPr marL="0" indent="0">
              <a:buNone/>
            </a:pPr>
            <a:r>
              <a:rPr lang="it-IT" dirty="0" smtClean="0"/>
              <a:t>UA3: parodia e drammatizzazione: trasportare le forme basse nei contesti alti, utilizzando gli stessi testi (breve approfondimento: il comico)</a:t>
            </a:r>
          </a:p>
        </p:txBody>
      </p:sp>
    </p:spTree>
    <p:extLst>
      <p:ext uri="{BB962C8B-B14F-4D97-AF65-F5344CB8AC3E}">
        <p14:creationId xmlns:p14="http://schemas.microsoft.com/office/powerpoint/2010/main" val="15972352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Unità didattica 6: la competenza verbale nella produzione scritta</a:t>
            </a:r>
            <a:br>
              <a:rPr lang="it-IT" dirty="0"/>
            </a:br>
            <a:endParaRPr lang="it-IT" dirty="0"/>
          </a:p>
        </p:txBody>
      </p:sp>
      <p:sp>
        <p:nvSpPr>
          <p:cNvPr id="3" name="Segnaposto contenuto 2"/>
          <p:cNvSpPr>
            <a:spLocks noGrp="1"/>
          </p:cNvSpPr>
          <p:nvPr>
            <p:ph idx="1"/>
          </p:nvPr>
        </p:nvSpPr>
        <p:spPr/>
        <p:txBody>
          <a:bodyPr/>
          <a:lstStyle/>
          <a:p>
            <a:pPr marL="0" indent="0">
              <a:buNone/>
            </a:pPr>
            <a:r>
              <a:rPr lang="it-IT" dirty="0" smtClean="0"/>
              <a:t>UA1</a:t>
            </a:r>
            <a:r>
              <a:rPr lang="it-IT" dirty="0"/>
              <a:t>: produrre esercizi di stile utilizzando i cinque sensi e le sinestesie (approfondimento: lessico e figure retoriche)</a:t>
            </a:r>
          </a:p>
          <a:p>
            <a:pPr marL="0" indent="0">
              <a:buNone/>
            </a:pPr>
            <a:r>
              <a:rPr lang="it-IT" dirty="0"/>
              <a:t>UA2: lettura in classe dei propri lavori, proposte per un piccolo lavoro </a:t>
            </a:r>
            <a:r>
              <a:rPr lang="it-IT" dirty="0" smtClean="0"/>
              <a:t>teatrale.</a:t>
            </a:r>
          </a:p>
          <a:p>
            <a:pPr marL="0" indent="0">
              <a:buNone/>
            </a:pPr>
            <a:r>
              <a:rPr lang="it-IT" dirty="0" smtClean="0"/>
              <a:t>In realtà queste unità dovranno essere ulteriormente segmentate in base alla fisionomia del gruppo classe.</a:t>
            </a:r>
            <a:endParaRPr lang="it-IT" dirty="0"/>
          </a:p>
        </p:txBody>
      </p:sp>
    </p:spTree>
    <p:extLst>
      <p:ext uri="{BB962C8B-B14F-4D97-AF65-F5344CB8AC3E}">
        <p14:creationId xmlns:p14="http://schemas.microsoft.com/office/powerpoint/2010/main" val="35161521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Esercizi di stile di R. Queneau</a:t>
            </a:r>
            <a:endParaRPr lang="it-IT" dirty="0"/>
          </a:p>
        </p:txBody>
      </p:sp>
      <p:sp>
        <p:nvSpPr>
          <p:cNvPr id="3" name="Segnaposto contenuto 2"/>
          <p:cNvSpPr>
            <a:spLocks noGrp="1"/>
          </p:cNvSpPr>
          <p:nvPr>
            <p:ph idx="1"/>
          </p:nvPr>
        </p:nvSpPr>
        <p:spPr/>
        <p:txBody>
          <a:bodyPr/>
          <a:lstStyle/>
          <a:p>
            <a:r>
              <a:rPr lang="it-IT" dirty="0" smtClean="0"/>
              <a:t>Esercizi di stile offrono spunti didattici polivalenti e fruttuosi nella varie «caselle» della didattica dell’italiano:</a:t>
            </a:r>
          </a:p>
          <a:p>
            <a:r>
              <a:rPr lang="it-IT" dirty="0" smtClean="0"/>
              <a:t>Morfologia e sintassi: uso dei verbi (consecutio); aggettivi; connettivi</a:t>
            </a:r>
          </a:p>
          <a:p>
            <a:r>
              <a:rPr lang="it-IT" dirty="0" smtClean="0"/>
              <a:t>Lessico: ampliamento; scoperta; neologismi</a:t>
            </a:r>
          </a:p>
          <a:p>
            <a:r>
              <a:rPr lang="it-IT" dirty="0" smtClean="0"/>
              <a:t>Retorica: applicazione di figure retoriche</a:t>
            </a:r>
          </a:p>
          <a:p>
            <a:r>
              <a:rPr lang="it-IT" dirty="0" smtClean="0"/>
              <a:t>Stilistica: applicazione dell’uso dei diversi registri.</a:t>
            </a:r>
            <a:endParaRPr lang="it-IT" dirty="0"/>
          </a:p>
        </p:txBody>
      </p:sp>
    </p:spTree>
    <p:extLst>
      <p:ext uri="{BB962C8B-B14F-4D97-AF65-F5344CB8AC3E}">
        <p14:creationId xmlns:p14="http://schemas.microsoft.com/office/powerpoint/2010/main" val="350543489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seconda dell’uso o dell’ambito in cui il modello di Queneau si vuole applicare bisogna:</a:t>
            </a:r>
          </a:p>
          <a:p>
            <a:r>
              <a:rPr lang="it-IT" dirty="0" smtClean="0"/>
              <a:t>Spiegare con chiarezza il percorso: es. morfologia, uso dei verbi: focus= difficoltà a gestire all’interno di un testo scritto la consecutio temporum e la coerenza dei modi. </a:t>
            </a:r>
          </a:p>
          <a:p>
            <a:r>
              <a:rPr lang="it-IT" dirty="0" smtClean="0"/>
              <a:t>Approntare in fase iniziale esercitazioni guidate, precedute e seguite da analisi e riflessioni sulle connessioni tra intenzione-scelte linguistiche-efficacia del messaggio.</a:t>
            </a:r>
          </a:p>
          <a:p>
            <a:endParaRPr lang="it-IT" dirty="0"/>
          </a:p>
        </p:txBody>
      </p:sp>
    </p:spTree>
    <p:extLst>
      <p:ext uri="{BB962C8B-B14F-4D97-AF65-F5344CB8AC3E}">
        <p14:creationId xmlns:p14="http://schemas.microsoft.com/office/powerpoint/2010/main" val="9017756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dirty="0" smtClean="0"/>
              <a:t>Da Queneau all’errore creativo:</a:t>
            </a:r>
          </a:p>
          <a:p>
            <a:pPr>
              <a:buFontTx/>
              <a:buChar char="-"/>
            </a:pPr>
            <a:r>
              <a:rPr lang="it-IT" dirty="0" smtClean="0"/>
              <a:t>Errori ortografici</a:t>
            </a:r>
          </a:p>
          <a:p>
            <a:pPr>
              <a:buFontTx/>
              <a:buChar char="-"/>
            </a:pPr>
            <a:r>
              <a:rPr lang="it-IT" dirty="0" smtClean="0"/>
              <a:t>Errori morfologici</a:t>
            </a:r>
          </a:p>
          <a:p>
            <a:pPr>
              <a:buFontTx/>
              <a:buChar char="-"/>
            </a:pPr>
            <a:r>
              <a:rPr lang="it-IT" dirty="0" smtClean="0"/>
              <a:t>Errori sintattici</a:t>
            </a:r>
          </a:p>
          <a:p>
            <a:pPr marL="0" indent="0">
              <a:buNone/>
            </a:pPr>
            <a:r>
              <a:rPr lang="it-IT" dirty="0" smtClean="0"/>
              <a:t>Esercitazioni ludiche su «errori» che incidono sul significato, generando paradossi e affermazioni surreali</a:t>
            </a:r>
            <a:endParaRPr lang="it-IT" dirty="0"/>
          </a:p>
        </p:txBody>
      </p:sp>
    </p:spTree>
    <p:extLst>
      <p:ext uri="{BB962C8B-B14F-4D97-AF65-F5344CB8AC3E}">
        <p14:creationId xmlns:p14="http://schemas.microsoft.com/office/powerpoint/2010/main" val="10823126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Breve sintesi operativa</a:t>
            </a:r>
            <a:endParaRPr lang="it-IT" dirty="0"/>
          </a:p>
        </p:txBody>
      </p:sp>
      <p:sp>
        <p:nvSpPr>
          <p:cNvPr id="3" name="Segnaposto contenuto 2"/>
          <p:cNvSpPr>
            <a:spLocks noGrp="1"/>
          </p:cNvSpPr>
          <p:nvPr>
            <p:ph idx="1"/>
          </p:nvPr>
        </p:nvSpPr>
        <p:spPr/>
        <p:txBody>
          <a:bodyPr>
            <a:normAutofit lnSpcReduction="10000"/>
          </a:bodyPr>
          <a:lstStyle/>
          <a:p>
            <a:r>
              <a:rPr lang="it-IT" dirty="0" smtClean="0"/>
              <a:t>Costruzione degli esercizi di grammatica: riflessione sulle regole e applicazione</a:t>
            </a:r>
          </a:p>
          <a:p>
            <a:r>
              <a:rPr lang="it-IT" dirty="0" smtClean="0"/>
              <a:t>Analisi dei propri esercizi: autovalutazione</a:t>
            </a:r>
          </a:p>
          <a:p>
            <a:r>
              <a:rPr lang="it-IT" dirty="0" smtClean="0"/>
              <a:t>Lettura dei testi letterari</a:t>
            </a:r>
          </a:p>
          <a:p>
            <a:r>
              <a:rPr lang="it-IT" dirty="0" smtClean="0"/>
              <a:t>Ampliamento del lessico: esercizi di composizione</a:t>
            </a:r>
          </a:p>
          <a:p>
            <a:r>
              <a:rPr lang="it-IT" dirty="0" smtClean="0"/>
              <a:t>Consapevolezza diastratica: esercizi di stile di Queneau</a:t>
            </a:r>
          </a:p>
          <a:p>
            <a:r>
              <a:rPr lang="it-IT" dirty="0" err="1" smtClean="0"/>
              <a:t>Ludoscrittura</a:t>
            </a:r>
            <a:r>
              <a:rPr lang="it-IT" dirty="0" smtClean="0"/>
              <a:t> e rebus linguistici</a:t>
            </a:r>
          </a:p>
          <a:p>
            <a:r>
              <a:rPr lang="it-IT" dirty="0" smtClean="0"/>
              <a:t>Semantica storica</a:t>
            </a:r>
          </a:p>
          <a:p>
            <a:r>
              <a:rPr lang="it-IT" dirty="0"/>
              <a:t>E</a:t>
            </a:r>
            <a:r>
              <a:rPr lang="it-IT" smtClean="0"/>
              <a:t>timologia</a:t>
            </a:r>
            <a:endParaRPr lang="it-IT" dirty="0"/>
          </a:p>
        </p:txBody>
      </p:sp>
    </p:spTree>
    <p:extLst>
      <p:ext uri="{BB962C8B-B14F-4D97-AF65-F5344CB8AC3E}">
        <p14:creationId xmlns:p14="http://schemas.microsoft.com/office/powerpoint/2010/main" val="8200257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Insegnamento della lingua italiana ad allievi con DSA</a:t>
            </a:r>
            <a:endParaRPr lang="it-IT" dirty="0"/>
          </a:p>
        </p:txBody>
      </p:sp>
      <p:sp>
        <p:nvSpPr>
          <p:cNvPr id="3" name="Segnaposto contenuto 2"/>
          <p:cNvSpPr>
            <a:spLocks noGrp="1"/>
          </p:cNvSpPr>
          <p:nvPr>
            <p:ph idx="1"/>
          </p:nvPr>
        </p:nvSpPr>
        <p:spPr/>
        <p:txBody>
          <a:bodyPr/>
          <a:lstStyle/>
          <a:p>
            <a:pPr marL="0" indent="0">
              <a:buNone/>
            </a:pPr>
            <a:r>
              <a:rPr lang="it-IT" dirty="0" smtClean="0"/>
              <a:t>L. 170/2010: linee guida per il diritto allo studio degli alunni affetti da DSA.</a:t>
            </a:r>
          </a:p>
          <a:p>
            <a:pPr marL="0" indent="0">
              <a:buNone/>
            </a:pPr>
            <a:r>
              <a:rPr lang="it-IT" dirty="0" smtClean="0"/>
              <a:t>Dinanzi a casi di dislessia o di disortografia bisogna consentire di utilizzare agli allievi gli strumenti di facilitazione, in modo da poter seguire il modulo didattico generale. È necessario, tuttavia, predisporre sempre un Piano Didattico Personalizzato per gli allievi affetti da DSA. Il Piano rispetterà le specificità di percorso previste per i </a:t>
            </a:r>
            <a:r>
              <a:rPr lang="it-IT" smtClean="0"/>
              <a:t>singoli allievi.</a:t>
            </a:r>
            <a:endParaRPr lang="it-IT" dirty="0" smtClean="0"/>
          </a:p>
          <a:p>
            <a:pPr marL="0" indent="0">
              <a:buNone/>
            </a:pPr>
            <a:endParaRPr lang="it-IT" dirty="0" smtClean="0"/>
          </a:p>
        </p:txBody>
      </p:sp>
    </p:spTree>
    <p:extLst>
      <p:ext uri="{BB962C8B-B14F-4D97-AF65-F5344CB8AC3E}">
        <p14:creationId xmlns:p14="http://schemas.microsoft.com/office/powerpoint/2010/main" val="14828262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TotalTime>
  <Words>3707</Words>
  <Application>Microsoft Office PowerPoint</Application>
  <PresentationFormat>Widescreen</PresentationFormat>
  <Paragraphs>258</Paragraphs>
  <Slides>35</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35</vt:i4>
      </vt:variant>
    </vt:vector>
  </HeadingPairs>
  <TitlesOfParts>
    <vt:vector size="41" baseType="lpstr">
      <vt:lpstr>Arial</vt:lpstr>
      <vt:lpstr>Calibri</vt:lpstr>
      <vt:lpstr>Calibri Light</vt:lpstr>
      <vt:lpstr>Helvetica</vt:lpstr>
      <vt:lpstr>Times New Roman</vt:lpstr>
      <vt:lpstr>Tema di Office</vt:lpstr>
      <vt:lpstr>La didattica dell’italiano L1 e L2</vt:lpstr>
      <vt:lpstr>Le Indicazioni Nazionali (D.M. n. 254 del 16 novembre 2012 in G.U. n. 30 del 5 febbraio2013)</vt:lpstr>
      <vt:lpstr>Presentazione standard di PowerPoint</vt:lpstr>
      <vt:lpstr>Obiettivi di apprendimento al termine della classe terza della scuola secondaria di primo grado </vt:lpstr>
      <vt:lpstr>Lettura</vt:lpstr>
      <vt:lpstr>Scrittura </vt:lpstr>
      <vt:lpstr>Acquisizione ed espansione del lessico ricettivo e produttivo </vt:lpstr>
      <vt:lpstr> Elementi di grammatica esplicita e riflessione sugli usi della lingua</vt:lpstr>
      <vt:lpstr>Sillabo delle conoscenze per i futuri insegnanti della scuola secondaria di primo grado secondo l’Associazione degli Storici della Lingua Italiana</vt:lpstr>
      <vt:lpstr>Insegnamento della lingua italiana L2 per i neo-arrivati: alcune proposte operative</vt:lpstr>
      <vt:lpstr>Alunni con cittadinanza non italiana già italofoni</vt:lpstr>
      <vt:lpstr>1.4 Valorizzazione del plurilinguismo: l’abc delle azioni (Plurilingusimo. Sfida e risorsa educativa, a cura di S. Cantù e A. Cuciniello, Fondazione Ismu, 2012) </vt:lpstr>
      <vt:lpstr>Presentazione standard di PowerPoint</vt:lpstr>
      <vt:lpstr>Presentazione standard di PowerPoint</vt:lpstr>
      <vt:lpstr>Presentazione standard di PowerPoint</vt:lpstr>
      <vt:lpstr>Presentazione standard di PowerPoint</vt:lpstr>
      <vt:lpstr>Didattica dell’italiano: grammatica normativa o descrittiva?</vt:lpstr>
      <vt:lpstr>Sviluppare e promuovere la consapevolezza di una riflessione sulle regole della lingua attraverso lo studio della «grammatica»</vt:lpstr>
      <vt:lpstr>L’analisi dell’errore e la valutazione</vt:lpstr>
      <vt:lpstr>Le tecniche della glottodidattica applicabili anche all’insegnamento di L1</vt:lpstr>
      <vt:lpstr>Presentazione standard di PowerPoint</vt:lpstr>
      <vt:lpstr>Presentazione standard di PowerPoint</vt:lpstr>
      <vt:lpstr>Alcune proposte e esempi</vt:lpstr>
      <vt:lpstr>Presentazione standard di PowerPoint</vt:lpstr>
      <vt:lpstr>Presentazione standard di PowerPoint</vt:lpstr>
      <vt:lpstr>Modulo: la competenza morfologico-sintattica del verbo (classe 1)</vt:lpstr>
      <vt:lpstr>Unità didattica 2: conoscere le forme coniugate del verbo (indicativo)</vt:lpstr>
      <vt:lpstr>Presentazione standard di PowerPoint</vt:lpstr>
      <vt:lpstr>Unità didattica 5: verbi e stilistica </vt:lpstr>
      <vt:lpstr>Unità didattica 6: la competenza verbale nella produzione scritta </vt:lpstr>
      <vt:lpstr>Esercizi di stile di R. Queneau</vt:lpstr>
      <vt:lpstr>Presentazione standard di PowerPoint</vt:lpstr>
      <vt:lpstr>Presentazione standard di PowerPoint</vt:lpstr>
      <vt:lpstr>Breve sintesi operativa</vt:lpstr>
      <vt:lpstr>Insegnamento della lingua italiana ad allievi con DSA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didattica dell’italiano L1 è così diversa?</dc:title>
  <dc:creator>martina di febo</dc:creator>
  <cp:lastModifiedBy>martina di febo</cp:lastModifiedBy>
  <cp:revision>31</cp:revision>
  <dcterms:created xsi:type="dcterms:W3CDTF">2014-04-05T12:57:18Z</dcterms:created>
  <dcterms:modified xsi:type="dcterms:W3CDTF">2014-04-19T16:40:03Z</dcterms:modified>
</cp:coreProperties>
</file>