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69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3" name="Rettangolo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ttangolo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Segnaposto contenuto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contenuto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ttangolo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ttango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ttangolo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ttangolo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it-IT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Segnaposto contenuto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contenuto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Oval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3" name="Titolo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ttangolo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ttangolo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tangolo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ttangolo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Segnaposto contenuto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0" name="Oval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1" name="Rettangolo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nettore 1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ttangolo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22" name="Rettangolo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ttangolo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FE39CAF-A0E4-4B47-AA34-DE70ED2EF7FD}" type="datetimeFigureOut">
              <a:rPr lang="it-IT" smtClean="0"/>
              <a:t>15/10/2012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>
              <a:buClr>
                <a:srgbClr val="D16349"/>
              </a:buClr>
            </a:pPr>
            <a:r>
              <a:rPr lang="it-IT" sz="2400" dirty="0">
                <a:solidFill>
                  <a:srgbClr val="646B86"/>
                </a:solidFill>
              </a:rPr>
              <a:t>Massimiliano </a:t>
            </a:r>
            <a:r>
              <a:rPr lang="it-IT" sz="2400" dirty="0" err="1">
                <a:solidFill>
                  <a:srgbClr val="646B86"/>
                </a:solidFill>
              </a:rPr>
              <a:t>stramaglia</a:t>
            </a:r>
            <a:endParaRPr lang="it-IT" sz="2400" dirty="0">
              <a:solidFill>
                <a:srgbClr val="646B86"/>
              </a:solidFill>
            </a:endParaRPr>
          </a:p>
          <a:p>
            <a:pPr lvl="0">
              <a:buClr>
                <a:srgbClr val="D16349"/>
              </a:buClr>
            </a:pPr>
            <a:r>
              <a:rPr lang="it-IT" sz="2400" i="1" dirty="0">
                <a:solidFill>
                  <a:srgbClr val="646B86"/>
                </a:solidFill>
                <a:latin typeface="Times New Roman"/>
                <a:ea typeface="Times New Roman"/>
              </a:rPr>
              <a:t>I nuovi padri. Per una pedagogia della tenerezza</a:t>
            </a:r>
            <a:r>
              <a:rPr lang="it-IT" sz="2400" dirty="0">
                <a:solidFill>
                  <a:srgbClr val="646B86"/>
                </a:solidFill>
                <a:latin typeface="Times New Roman"/>
                <a:ea typeface="Times New Roman"/>
              </a:rPr>
              <a:t>, EUM, Macerata, 2009</a:t>
            </a: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CONTRIBUTI PER UNA PSICOPEDAGOGIA DELLA PARENTALITÀ PATERNA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9921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DERIVE PSICOPEDAGOGICHE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Le derive </a:t>
            </a:r>
            <a:r>
              <a:rPr lang="it-IT" sz="2800" dirty="0" smtClean="0">
                <a:latin typeface="Times New Roman"/>
                <a:ea typeface="Times New Roman"/>
              </a:rPr>
              <a:t>psicopedagogiche </a:t>
            </a:r>
            <a:r>
              <a:rPr lang="it-IT" sz="2800" dirty="0">
                <a:latin typeface="Times New Roman"/>
                <a:ea typeface="Times New Roman"/>
              </a:rPr>
              <a:t>che coinvolgono le</a:t>
            </a:r>
            <a:r>
              <a:rPr lang="it-IT" sz="2800" i="1" dirty="0">
                <a:latin typeface="Times New Roman"/>
                <a:ea typeface="Times New Roman"/>
              </a:rPr>
              <a:t> famiglie</a:t>
            </a:r>
            <a:r>
              <a:rPr lang="it-IT" sz="2800" dirty="0">
                <a:latin typeface="Times New Roman"/>
                <a:ea typeface="Times New Roman"/>
              </a:rPr>
              <a:t> contemporanee in seno alle dimensioni della </a:t>
            </a:r>
            <a:r>
              <a:rPr lang="it-IT" sz="2800" i="1" dirty="0" err="1">
                <a:latin typeface="Times New Roman"/>
                <a:ea typeface="Times New Roman"/>
              </a:rPr>
              <a:t>coniugalità</a:t>
            </a:r>
            <a:r>
              <a:rPr lang="it-IT" sz="2800" dirty="0">
                <a:latin typeface="Times New Roman"/>
                <a:ea typeface="Times New Roman"/>
              </a:rPr>
              <a:t> e </a:t>
            </a:r>
            <a:r>
              <a:rPr lang="it-IT" sz="2800" i="1" dirty="0">
                <a:latin typeface="Times New Roman"/>
                <a:ea typeface="Times New Roman"/>
              </a:rPr>
              <a:t>genitorialità</a:t>
            </a:r>
            <a:r>
              <a:rPr lang="it-IT" sz="2800" dirty="0">
                <a:latin typeface="Times New Roman"/>
                <a:ea typeface="Times New Roman"/>
              </a:rPr>
              <a:t> responsabili </a:t>
            </a:r>
            <a:r>
              <a:rPr lang="it-IT" sz="2800" dirty="0" smtClean="0">
                <a:latin typeface="Times New Roman"/>
                <a:ea typeface="Times New Roman"/>
              </a:rPr>
              <a:t>sono:</a:t>
            </a: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la </a:t>
            </a:r>
            <a:r>
              <a:rPr lang="it-IT" sz="2800" dirty="0">
                <a:latin typeface="Times New Roman"/>
                <a:ea typeface="Times New Roman"/>
              </a:rPr>
              <a:t>sindrome del letto vuoto, deriva del </a:t>
            </a:r>
            <a:r>
              <a:rPr lang="it-IT" sz="2800" i="1" dirty="0">
                <a:latin typeface="Times New Roman"/>
                <a:ea typeface="Times New Roman"/>
              </a:rPr>
              <a:t>lassismo</a:t>
            </a:r>
            <a:r>
              <a:rPr lang="it-IT" sz="2800" dirty="0">
                <a:latin typeface="Times New Roman"/>
                <a:ea typeface="Times New Roman"/>
              </a:rPr>
              <a:t>,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e </a:t>
            </a:r>
            <a:r>
              <a:rPr lang="it-IT" sz="2800" dirty="0">
                <a:latin typeface="Times New Roman"/>
                <a:ea typeface="Times New Roman"/>
              </a:rPr>
              <a:t>la </a:t>
            </a:r>
            <a:r>
              <a:rPr lang="it-IT" sz="2800" dirty="0" err="1">
                <a:latin typeface="Times New Roman"/>
                <a:ea typeface="Times New Roman"/>
              </a:rPr>
              <a:t>pedofobia</a:t>
            </a:r>
            <a:r>
              <a:rPr lang="it-IT" sz="2800" dirty="0">
                <a:latin typeface="Times New Roman"/>
                <a:ea typeface="Times New Roman"/>
              </a:rPr>
              <a:t>, deriva del </a:t>
            </a:r>
            <a:r>
              <a:rPr lang="it-IT" sz="2800" i="1" dirty="0">
                <a:latin typeface="Times New Roman"/>
                <a:ea typeface="Times New Roman"/>
              </a:rPr>
              <a:t>permissivismo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Il </a:t>
            </a:r>
            <a:r>
              <a:rPr lang="it-IT" sz="2800" dirty="0">
                <a:latin typeface="Times New Roman"/>
                <a:ea typeface="Times New Roman"/>
              </a:rPr>
              <a:t>rifiuto dell’intimità sessuale e il rifugio nella clandestinità delle relazioni esprimono il ripiegamento della coppia attuale su dimensioni di istantaneità e fluidità, a discapito di relazioni solide e durature. La paura di ammonire i bambini esprime la diaspora tra coerenza educativa e compiacenza genitoriale ed è sintomatica della moderna </a:t>
            </a:r>
            <a:r>
              <a:rPr lang="it-IT" sz="2800" i="1" dirty="0">
                <a:latin typeface="Times New Roman"/>
                <a:ea typeface="Times New Roman"/>
              </a:rPr>
              <a:t>società senza padri</a:t>
            </a:r>
            <a:r>
              <a:rPr lang="it-IT" sz="2800" dirty="0">
                <a:latin typeface="Times New Roman"/>
                <a:ea typeface="Times New Roman"/>
              </a:rPr>
              <a:t>.</a:t>
            </a:r>
            <a:endParaRPr lang="it-IT" sz="1800" dirty="0">
              <a:latin typeface="Times New Roman"/>
              <a:ea typeface="Times New Roman"/>
            </a:endParaRPr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6311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PATERNITÀ E CONTESTO SOCIALE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La percezione comune, in ambito psicopedagogico, è che oggi sia assente il “padre” (famiglia normativa); in verità, sono presenti più tipologie di padri, e il “padre” in astratto, ma con lui i nuovi padri, perdono il loro carattere fondante di </a:t>
            </a:r>
            <a:r>
              <a:rPr lang="it-IT" sz="2800" i="1" dirty="0">
                <a:latin typeface="Times New Roman"/>
                <a:ea typeface="Times New Roman"/>
              </a:rPr>
              <a:t>educatori familiari al contesto sociale</a:t>
            </a:r>
            <a:r>
              <a:rPr lang="it-IT" sz="2800" dirty="0">
                <a:latin typeface="Times New Roman"/>
                <a:ea typeface="Times New Roman"/>
              </a:rPr>
              <a:t> (famiglia affettiva). Appare chiaro come la </a:t>
            </a:r>
            <a:r>
              <a:rPr lang="it-IT" sz="2800" i="1" dirty="0">
                <a:latin typeface="Times New Roman"/>
                <a:ea typeface="Times New Roman"/>
              </a:rPr>
              <a:t>carenza dei valori di marca paterna </a:t>
            </a:r>
            <a:r>
              <a:rPr lang="it-IT" sz="2800" dirty="0">
                <a:latin typeface="Times New Roman"/>
                <a:ea typeface="Times New Roman"/>
              </a:rPr>
              <a:t>sia a fondamento dell’attuale </a:t>
            </a:r>
            <a:r>
              <a:rPr lang="it-IT" sz="2800" i="1" dirty="0">
                <a:latin typeface="Times New Roman"/>
                <a:ea typeface="Times New Roman"/>
              </a:rPr>
              <a:t>crisi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i="1" dirty="0">
                <a:latin typeface="Times New Roman"/>
                <a:ea typeface="Times New Roman"/>
              </a:rPr>
              <a:t>della famiglia</a:t>
            </a:r>
            <a:r>
              <a:rPr lang="it-IT" sz="2800" dirty="0">
                <a:latin typeface="Times New Roman"/>
                <a:ea typeface="Times New Roman"/>
              </a:rPr>
              <a:t> – che non rappresenta un soggetto politico – e </a:t>
            </a:r>
            <a:r>
              <a:rPr lang="it-IT" sz="2800" i="1" dirty="0">
                <a:latin typeface="Times New Roman"/>
                <a:ea typeface="Times New Roman"/>
              </a:rPr>
              <a:t>della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i="1" dirty="0">
                <a:latin typeface="Times New Roman"/>
                <a:ea typeface="Times New Roman"/>
              </a:rPr>
              <a:t>partecipazione delle giovani generazioni alla vita politica e democratica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2188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L’IDENTITÀ NARRATIVA O GRUPPALE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Al piano della verticalità corrisponde la dinamica transgenerazionale del </a:t>
            </a:r>
            <a:r>
              <a:rPr lang="it-IT" sz="2800" i="1" dirty="0">
                <a:latin typeface="Times New Roman"/>
                <a:ea typeface="Times New Roman"/>
              </a:rPr>
              <a:t>vissuto </a:t>
            </a:r>
            <a:r>
              <a:rPr lang="it-IT" sz="2800" dirty="0">
                <a:latin typeface="Times New Roman"/>
                <a:ea typeface="Times New Roman"/>
              </a:rPr>
              <a:t>della paternità, ossia un sistema di interpretazioni, tradizioni e significati che attraversa le generazioni di un sistema familiare.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Si </a:t>
            </a:r>
            <a:r>
              <a:rPr lang="it-IT" sz="2800" dirty="0">
                <a:latin typeface="Times New Roman"/>
                <a:ea typeface="Times New Roman"/>
              </a:rPr>
              <a:t>tratta di dinamiche informate dai criteri della </a:t>
            </a:r>
            <a:r>
              <a:rPr lang="it-IT" sz="2800" i="1" dirty="0">
                <a:latin typeface="Times New Roman"/>
                <a:ea typeface="Times New Roman"/>
              </a:rPr>
              <a:t>diacronia</a:t>
            </a:r>
            <a:r>
              <a:rPr lang="it-IT" sz="2800" dirty="0">
                <a:latin typeface="Times New Roman"/>
                <a:ea typeface="Times New Roman"/>
              </a:rPr>
              <a:t> e della </a:t>
            </a:r>
            <a:r>
              <a:rPr lang="it-IT" sz="2800" i="1" dirty="0">
                <a:latin typeface="Times New Roman"/>
                <a:ea typeface="Times New Roman"/>
              </a:rPr>
              <a:t>continuità </a:t>
            </a:r>
            <a:r>
              <a:rPr lang="it-IT" sz="2800" dirty="0">
                <a:latin typeface="Times New Roman"/>
                <a:ea typeface="Times New Roman"/>
              </a:rPr>
              <a:t>(primato della categoria pedagogica di tempo, psicologia dello sviluppo).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7016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Al piano dell’orizzontalità corrisponde la dinamica intergenerazionale della </a:t>
            </a:r>
            <a:r>
              <a:rPr lang="it-IT" sz="2800" i="1" dirty="0">
                <a:latin typeface="Times New Roman"/>
                <a:ea typeface="Times New Roman"/>
              </a:rPr>
              <a:t>relazione</a:t>
            </a:r>
            <a:r>
              <a:rPr lang="it-IT" sz="2800" dirty="0">
                <a:latin typeface="Times New Roman"/>
                <a:ea typeface="Times New Roman"/>
              </a:rPr>
              <a:t> parentale, ossia un sistema di appartenenze, legami, codici di convivenza comune che caratterizzano i rapporti interni a un sistema familiare.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Si </a:t>
            </a:r>
            <a:r>
              <a:rPr lang="it-IT" sz="2800" dirty="0">
                <a:latin typeface="Times New Roman"/>
                <a:ea typeface="Times New Roman"/>
              </a:rPr>
              <a:t>tratta di dinamiche informate dai criteri della </a:t>
            </a:r>
            <a:r>
              <a:rPr lang="it-IT" sz="2800" i="1" dirty="0">
                <a:latin typeface="Times New Roman"/>
                <a:ea typeface="Times New Roman"/>
              </a:rPr>
              <a:t>sincronia</a:t>
            </a:r>
            <a:r>
              <a:rPr lang="it-IT" sz="2800" dirty="0">
                <a:latin typeface="Times New Roman"/>
                <a:ea typeface="Times New Roman"/>
              </a:rPr>
              <a:t> e della </a:t>
            </a:r>
            <a:r>
              <a:rPr lang="it-IT" sz="2800" i="1" dirty="0">
                <a:latin typeface="Times New Roman"/>
                <a:ea typeface="Times New Roman"/>
              </a:rPr>
              <a:t>durata </a:t>
            </a:r>
            <a:r>
              <a:rPr lang="it-IT" sz="2800" dirty="0">
                <a:latin typeface="Times New Roman"/>
                <a:ea typeface="Times New Roman"/>
              </a:rPr>
              <a:t>(primato della categoria pedagogica di spazio, psicologia sociale).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0273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RUOLO, FUNZIONE, VALORE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Lo studio del</a:t>
            </a:r>
            <a:r>
              <a:rPr lang="it-IT" sz="2800" i="1" dirty="0">
                <a:latin typeface="Times New Roman"/>
                <a:ea typeface="Times New Roman"/>
              </a:rPr>
              <a:t> ruolo</a:t>
            </a:r>
            <a:r>
              <a:rPr lang="it-IT" sz="2800" dirty="0">
                <a:latin typeface="Times New Roman"/>
                <a:ea typeface="Times New Roman"/>
              </a:rPr>
              <a:t> parentale è interesse specifico della psicologia e della sociologia (</a:t>
            </a:r>
            <a:r>
              <a:rPr lang="it-IT" sz="2800" i="1" dirty="0">
                <a:latin typeface="Times New Roman"/>
                <a:ea typeface="Times New Roman"/>
              </a:rPr>
              <a:t>essere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i="1" dirty="0">
                <a:latin typeface="Times New Roman"/>
                <a:ea typeface="Times New Roman"/>
              </a:rPr>
              <a:t>padre</a:t>
            </a:r>
            <a:r>
              <a:rPr lang="it-IT" sz="2800" dirty="0">
                <a:latin typeface="Times New Roman"/>
                <a:ea typeface="Times New Roman"/>
              </a:rPr>
              <a:t>);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quello </a:t>
            </a:r>
            <a:r>
              <a:rPr lang="it-IT" sz="2800" dirty="0">
                <a:latin typeface="Times New Roman"/>
                <a:ea typeface="Times New Roman"/>
              </a:rPr>
              <a:t>della funzione educativa parentale è ambito specifico della psicologia e della pedagogia (</a:t>
            </a:r>
            <a:r>
              <a:rPr lang="it-IT" sz="2800" i="1" dirty="0">
                <a:latin typeface="Times New Roman"/>
                <a:ea typeface="Times New Roman"/>
              </a:rPr>
              <a:t>sentirsi padre</a:t>
            </a:r>
            <a:r>
              <a:rPr lang="it-IT" sz="2800" dirty="0">
                <a:latin typeface="Times New Roman"/>
                <a:ea typeface="Times New Roman"/>
              </a:rPr>
              <a:t>, </a:t>
            </a:r>
            <a:r>
              <a:rPr lang="it-IT" sz="2800" i="1" dirty="0">
                <a:latin typeface="Times New Roman"/>
                <a:ea typeface="Times New Roman"/>
              </a:rPr>
              <a:t>esserci come padre</a:t>
            </a:r>
            <a:r>
              <a:rPr lang="it-IT" sz="2800" dirty="0">
                <a:latin typeface="Times New Roman"/>
                <a:ea typeface="Times New Roman"/>
              </a:rPr>
              <a:t>);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lo </a:t>
            </a:r>
            <a:r>
              <a:rPr lang="it-IT" sz="2800" dirty="0">
                <a:latin typeface="Times New Roman"/>
                <a:ea typeface="Times New Roman"/>
              </a:rPr>
              <a:t>studio del </a:t>
            </a:r>
            <a:r>
              <a:rPr lang="it-IT" sz="2800" i="1" dirty="0">
                <a:latin typeface="Times New Roman"/>
                <a:ea typeface="Times New Roman"/>
              </a:rPr>
              <a:t>valore </a:t>
            </a:r>
            <a:r>
              <a:rPr lang="it-IT" sz="2800" dirty="0">
                <a:latin typeface="Times New Roman"/>
                <a:ea typeface="Times New Roman"/>
              </a:rPr>
              <a:t>del padre </a:t>
            </a:r>
            <a:r>
              <a:rPr lang="it-IT" sz="2800" dirty="0" smtClean="0">
                <a:latin typeface="Times New Roman"/>
                <a:ea typeface="Times New Roman"/>
              </a:rPr>
              <a:t>concerne </a:t>
            </a:r>
            <a:r>
              <a:rPr lang="it-IT" sz="2800" dirty="0">
                <a:latin typeface="Times New Roman"/>
                <a:ea typeface="Times New Roman"/>
              </a:rPr>
              <a:t>l’ambito educativo e pedagogico (oltre che teologico), e tratta della paternità incarnata quale appello testimoniale. </a:t>
            </a:r>
            <a:endParaRPr lang="it-IT" sz="1800" dirty="0">
              <a:latin typeface="Times New Roman"/>
              <a:ea typeface="Times New Roman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3259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L’APPROCCIO SISTEMICO-RELAZIONALE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>
                <a:latin typeface="Times New Roman"/>
                <a:ea typeface="Times New Roman"/>
              </a:rPr>
              <a:t>I fondamenti dell’approccio sistemico sono rinvenibili nell’opera del biologo austriaco Ludwig von </a:t>
            </a:r>
            <a:r>
              <a:rPr lang="it-IT" sz="2800" dirty="0" err="1">
                <a:latin typeface="Times New Roman"/>
                <a:ea typeface="Times New Roman"/>
              </a:rPr>
              <a:t>Bertalanffy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i="1" dirty="0">
                <a:latin typeface="Times New Roman"/>
                <a:ea typeface="Times New Roman"/>
              </a:rPr>
              <a:t>General System </a:t>
            </a:r>
            <a:r>
              <a:rPr lang="it-IT" sz="2800" i="1" dirty="0" err="1">
                <a:latin typeface="Times New Roman"/>
                <a:ea typeface="Times New Roman"/>
              </a:rPr>
              <a:t>Theory</a:t>
            </a:r>
            <a:r>
              <a:rPr lang="it-IT" sz="2800" dirty="0">
                <a:latin typeface="Times New Roman"/>
                <a:ea typeface="Times New Roman"/>
              </a:rPr>
              <a:t> (1968) – ma i suoi primi studi sulla TGS risalgono al 1950-1951.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Alcuni </a:t>
            </a:r>
            <a:r>
              <a:rPr lang="it-IT" sz="2800" dirty="0">
                <a:latin typeface="Times New Roman"/>
                <a:ea typeface="Times New Roman"/>
              </a:rPr>
              <a:t>assunti deducibili dalla teoria che definisce la famiglia “sistema di relazioni” sono: 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9082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la </a:t>
            </a:r>
            <a:r>
              <a:rPr lang="it-IT" sz="2800" dirty="0">
                <a:latin typeface="Times New Roman"/>
                <a:ea typeface="Times New Roman"/>
              </a:rPr>
              <a:t>persona umana è un sistema di relazioni familiari interiorizzate;</a:t>
            </a: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la </a:t>
            </a:r>
            <a:r>
              <a:rPr lang="it-IT" sz="2800" dirty="0">
                <a:latin typeface="Times New Roman"/>
                <a:ea typeface="Times New Roman"/>
              </a:rPr>
              <a:t>relazione è inalienabile, anche quando discontinua o negata dagli agenti stessi del rapporto educativo;</a:t>
            </a: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ogni </a:t>
            </a:r>
            <a:r>
              <a:rPr lang="it-IT" sz="2800" dirty="0">
                <a:latin typeface="Times New Roman"/>
                <a:ea typeface="Times New Roman"/>
              </a:rPr>
              <a:t>sistema familiare è composto da più sottosistemi in relazione tra loro (coniugale, parentale, fraterno);</a:t>
            </a: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il </a:t>
            </a:r>
            <a:r>
              <a:rPr lang="it-IT" sz="2800" dirty="0">
                <a:latin typeface="Times New Roman"/>
                <a:ea typeface="Times New Roman"/>
              </a:rPr>
              <a:t>sistema familiare è più della somma dei singoli membri e delle relazioni tra essi incarnate;</a:t>
            </a:r>
            <a:endParaRPr lang="it-IT" sz="28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5111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si </a:t>
            </a:r>
            <a:r>
              <a:rPr lang="it-IT" sz="2800" dirty="0">
                <a:latin typeface="Times New Roman"/>
                <a:ea typeface="Times New Roman"/>
              </a:rPr>
              <a:t>è padre in relazione a una madre e </a:t>
            </a:r>
            <a:r>
              <a:rPr lang="it-IT" sz="2800" dirty="0" smtClean="0">
                <a:latin typeface="Times New Roman"/>
                <a:ea typeface="Times New Roman"/>
              </a:rPr>
              <a:t>viceversa, </a:t>
            </a:r>
            <a:r>
              <a:rPr lang="it-IT" sz="2800" dirty="0">
                <a:latin typeface="Times New Roman"/>
                <a:ea typeface="Times New Roman"/>
              </a:rPr>
              <a:t>anche in situazioni di assenza o negligenza di uno dei coniugi;</a:t>
            </a: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da </a:t>
            </a:r>
            <a:r>
              <a:rPr lang="it-IT" sz="2800" dirty="0">
                <a:latin typeface="Times New Roman"/>
                <a:ea typeface="Times New Roman"/>
              </a:rPr>
              <a:t>medesimi genitori nascono figli con caratteristiche psicologiche, problematicità e volizioni differenti (bipolarità relazionale);</a:t>
            </a: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si </a:t>
            </a:r>
            <a:r>
              <a:rPr lang="it-IT" sz="2800" dirty="0">
                <a:latin typeface="Times New Roman"/>
                <a:ea typeface="Times New Roman"/>
              </a:rPr>
              <a:t>è figli in relazione a un padre e a una madre, e la patologia relazionale tra due coniugi o tra un figlio e un genitore crea una sofferenza dell’intero sistema familiare;</a:t>
            </a: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un </a:t>
            </a:r>
            <a:r>
              <a:rPr lang="it-IT" sz="2800" dirty="0">
                <a:latin typeface="Times New Roman"/>
                <a:ea typeface="Times New Roman"/>
              </a:rPr>
              <a:t>sistema non è mai autopoietico né autoreferenziale, ma in continuo scambio con i sistemi altri presenti nell’ambiente vitale (comunità civile come sistema di famiglie). </a:t>
            </a:r>
          </a:p>
        </p:txBody>
      </p:sp>
    </p:spTree>
    <p:extLst>
      <p:ext uri="{BB962C8B-B14F-4D97-AF65-F5344CB8AC3E}">
        <p14:creationId xmlns:p14="http://schemas.microsoft.com/office/powerpoint/2010/main" val="428913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TEORIA DEI FLUSSI-MODELLO IDRAULICO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La </a:t>
            </a:r>
            <a:r>
              <a:rPr lang="it-IT" sz="2800" i="1" dirty="0">
                <a:latin typeface="Times New Roman"/>
                <a:ea typeface="Times New Roman"/>
              </a:rPr>
              <a:t>liquidità</a:t>
            </a:r>
            <a:r>
              <a:rPr lang="it-IT" sz="2800" dirty="0">
                <a:latin typeface="Times New Roman"/>
                <a:ea typeface="Times New Roman"/>
              </a:rPr>
              <a:t> dell’amore moderno </a:t>
            </a:r>
            <a:r>
              <a:rPr lang="it-IT" sz="2800" dirty="0" smtClean="0">
                <a:latin typeface="Times New Roman"/>
                <a:ea typeface="Times New Roman"/>
              </a:rPr>
              <a:t>(</a:t>
            </a:r>
            <a:r>
              <a:rPr lang="it-IT" sz="2800" dirty="0" err="1" smtClean="0">
                <a:latin typeface="Times New Roman"/>
                <a:ea typeface="Times New Roman"/>
              </a:rPr>
              <a:t>Zygmunt</a:t>
            </a:r>
            <a:r>
              <a:rPr lang="it-IT" sz="2800" dirty="0" smtClean="0">
                <a:latin typeface="Times New Roman"/>
                <a:ea typeface="Times New Roman"/>
              </a:rPr>
              <a:t> </a:t>
            </a:r>
            <a:r>
              <a:rPr lang="it-IT" sz="2800" dirty="0" err="1" smtClean="0">
                <a:latin typeface="Times New Roman"/>
                <a:ea typeface="Times New Roman"/>
              </a:rPr>
              <a:t>Bauman</a:t>
            </a:r>
            <a:r>
              <a:rPr lang="it-IT" sz="2800" dirty="0" smtClean="0">
                <a:latin typeface="Times New Roman"/>
                <a:ea typeface="Times New Roman"/>
              </a:rPr>
              <a:t>) </a:t>
            </a:r>
            <a:r>
              <a:rPr lang="it-IT" sz="2800" dirty="0">
                <a:latin typeface="Times New Roman"/>
                <a:ea typeface="Times New Roman"/>
              </a:rPr>
              <a:t>si </a:t>
            </a:r>
            <a:r>
              <a:rPr lang="it-IT" sz="2800" dirty="0" smtClean="0">
                <a:latin typeface="Times New Roman"/>
                <a:ea typeface="Times New Roman"/>
              </a:rPr>
              <a:t>correla </a:t>
            </a:r>
            <a:r>
              <a:rPr lang="it-IT" sz="2800" dirty="0">
                <a:latin typeface="Times New Roman"/>
                <a:ea typeface="Times New Roman"/>
              </a:rPr>
              <a:t>al modello comportamentale ipotizzato da Sigmund Freud (1856-1939), definibile </a:t>
            </a:r>
            <a:r>
              <a:rPr lang="it-IT" sz="2800" i="1" dirty="0">
                <a:latin typeface="Times New Roman"/>
                <a:ea typeface="Times New Roman"/>
              </a:rPr>
              <a:t>idraulico</a:t>
            </a:r>
            <a:r>
              <a:rPr lang="it-IT" sz="2800" dirty="0">
                <a:latin typeface="Times New Roman"/>
                <a:ea typeface="Times New Roman"/>
              </a:rPr>
              <a:t> in riferimento allo </a:t>
            </a:r>
            <a:r>
              <a:rPr lang="it-IT" sz="2800" dirty="0" smtClean="0">
                <a:latin typeface="Times New Roman"/>
                <a:ea typeface="Times New Roman"/>
              </a:rPr>
              <a:t>schema </a:t>
            </a:r>
            <a:r>
              <a:rPr lang="it-IT" sz="2800" dirty="0">
                <a:latin typeface="Times New Roman"/>
                <a:ea typeface="Times New Roman"/>
              </a:rPr>
              <a:t>pressione interna-deflusso di energia psichica.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8581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IL PATERNO, LUOGO DELLA DIFFERENZA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Se la funzione di</a:t>
            </a:r>
            <a:r>
              <a:rPr lang="it-IT" sz="2800" i="1" dirty="0">
                <a:latin typeface="Times New Roman"/>
                <a:ea typeface="Times New Roman"/>
              </a:rPr>
              <a:t> </a:t>
            </a:r>
            <a:r>
              <a:rPr lang="it-IT" sz="2800" i="1" dirty="0" err="1">
                <a:latin typeface="Times New Roman"/>
                <a:ea typeface="Times New Roman"/>
              </a:rPr>
              <a:t>caregiving</a:t>
            </a:r>
            <a:r>
              <a:rPr lang="it-IT" sz="2800" dirty="0">
                <a:latin typeface="Times New Roman"/>
                <a:ea typeface="Times New Roman"/>
              </a:rPr>
              <a:t> della madre non fosse </a:t>
            </a:r>
            <a:r>
              <a:rPr lang="it-IT" sz="2800" dirty="0" smtClean="0">
                <a:latin typeface="Times New Roman"/>
                <a:ea typeface="Times New Roman"/>
              </a:rPr>
              <a:t>supportata e controbilanciata </a:t>
            </a:r>
            <a:r>
              <a:rPr lang="it-IT" sz="2800" dirty="0">
                <a:latin typeface="Times New Roman"/>
                <a:ea typeface="Times New Roman"/>
              </a:rPr>
              <a:t>dal </a:t>
            </a:r>
            <a:r>
              <a:rPr lang="it-IT" sz="2800" i="1" dirty="0" err="1">
                <a:latin typeface="Times New Roman"/>
                <a:ea typeface="Times New Roman"/>
              </a:rPr>
              <a:t>providing</a:t>
            </a:r>
            <a:r>
              <a:rPr lang="it-IT" sz="2800" i="1" dirty="0">
                <a:latin typeface="Times New Roman"/>
                <a:ea typeface="Times New Roman"/>
              </a:rPr>
              <a:t> </a:t>
            </a:r>
            <a:r>
              <a:rPr lang="it-IT" sz="2800" dirty="0">
                <a:latin typeface="Times New Roman"/>
                <a:ea typeface="Times New Roman"/>
              </a:rPr>
              <a:t>paterno, non vi sarebbe possibilità di incontro, per il lattante, con l’Altro generalizzato.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Infrangendo </a:t>
            </a:r>
            <a:r>
              <a:rPr lang="it-IT" sz="2800" dirty="0">
                <a:latin typeface="Times New Roman"/>
                <a:ea typeface="Times New Roman"/>
              </a:rPr>
              <a:t>l’incantesimo fusionale </a:t>
            </a:r>
            <a:r>
              <a:rPr lang="it-IT" sz="2800" dirty="0" smtClean="0">
                <a:latin typeface="Times New Roman"/>
                <a:ea typeface="Times New Roman"/>
              </a:rPr>
              <a:t>in atto all’interno della </a:t>
            </a:r>
            <a:r>
              <a:rPr lang="it-IT" sz="2800" dirty="0">
                <a:latin typeface="Times New Roman"/>
                <a:ea typeface="Times New Roman"/>
              </a:rPr>
              <a:t>diade primaria, il padre differenzia il neonato dalla </a:t>
            </a:r>
            <a:r>
              <a:rPr lang="it-IT" sz="2800" dirty="0" smtClean="0">
                <a:latin typeface="Times New Roman"/>
                <a:ea typeface="Times New Roman"/>
              </a:rPr>
              <a:t>madre, </a:t>
            </a:r>
            <a:r>
              <a:rPr lang="it-IT" sz="2800" dirty="0">
                <a:latin typeface="Times New Roman"/>
                <a:ea typeface="Times New Roman"/>
              </a:rPr>
              <a:t>e ne fa “differenza”.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7035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MAMMI O PADRI PATERNI?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>
                <a:latin typeface="Times New Roman"/>
                <a:ea typeface="Times New Roman"/>
              </a:rPr>
              <a:t>Secondo Franco </a:t>
            </a:r>
            <a:r>
              <a:rPr lang="it-IT" sz="2800" dirty="0" err="1">
                <a:latin typeface="Times New Roman"/>
                <a:ea typeface="Times New Roman"/>
              </a:rPr>
              <a:t>Fornari</a:t>
            </a:r>
            <a:r>
              <a:rPr lang="it-IT" sz="2800" dirty="0">
                <a:latin typeface="Times New Roman"/>
                <a:ea typeface="Times New Roman"/>
              </a:rPr>
              <a:t>, la paternità sviluppa competenze parentali inconsce e non direttamente correlabili a uno specifico assetto culturale, le quali possono attivarsi o arginarsi a seconda delle interferenze ambientali e dei modelli culturali </a:t>
            </a:r>
            <a:r>
              <a:rPr lang="it-IT" sz="2800" dirty="0" smtClean="0">
                <a:latin typeface="Times New Roman"/>
                <a:ea typeface="Times New Roman"/>
              </a:rPr>
              <a:t>predominanti.</a:t>
            </a: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>
                <a:latin typeface="Times New Roman"/>
                <a:ea typeface="Times New Roman"/>
              </a:rPr>
              <a:t>M</a:t>
            </a:r>
            <a:r>
              <a:rPr lang="it-IT" sz="2800" dirty="0" smtClean="0">
                <a:latin typeface="Times New Roman"/>
                <a:ea typeface="Times New Roman"/>
              </a:rPr>
              <a:t>entre </a:t>
            </a:r>
            <a:r>
              <a:rPr lang="it-IT" sz="2800" dirty="0">
                <a:latin typeface="Times New Roman"/>
                <a:ea typeface="Times New Roman"/>
              </a:rPr>
              <a:t>l’</a:t>
            </a:r>
            <a:r>
              <a:rPr lang="it-IT" sz="2800" i="1" dirty="0">
                <a:latin typeface="Times New Roman"/>
                <a:ea typeface="Times New Roman"/>
              </a:rPr>
              <a:t>imitazione interpretata </a:t>
            </a:r>
            <a:r>
              <a:rPr lang="it-IT" sz="2800" dirty="0">
                <a:latin typeface="Times New Roman"/>
                <a:ea typeface="Times New Roman"/>
              </a:rPr>
              <a:t>della madre snatura la specificità del comportamento paterno  (“mammo”), l’</a:t>
            </a:r>
            <a:r>
              <a:rPr lang="it-IT" sz="2800" i="1" dirty="0">
                <a:latin typeface="Times New Roman"/>
                <a:ea typeface="Times New Roman"/>
              </a:rPr>
              <a:t>imitazione interpretante </a:t>
            </a:r>
            <a:r>
              <a:rPr lang="it-IT" sz="2800" dirty="0">
                <a:latin typeface="Times New Roman"/>
                <a:ea typeface="Times New Roman"/>
              </a:rPr>
              <a:t>delle cure materne consente la qualificazione educativa di un corredo affettivo marcatamente umano e rispettoso dei ruoli parentali (“padre paterno”). </a:t>
            </a:r>
          </a:p>
        </p:txBody>
      </p:sp>
    </p:spTree>
    <p:extLst>
      <p:ext uri="{BB962C8B-B14F-4D97-AF65-F5344CB8AC3E}">
        <p14:creationId xmlns:p14="http://schemas.microsoft.com/office/powerpoint/2010/main" val="316623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TENEREZZA DEL LATTANTE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Il bambino, fin dai primi mesi di vita, è persona, </a:t>
            </a:r>
            <a:r>
              <a:rPr lang="it-IT" sz="2800" dirty="0" smtClean="0">
                <a:latin typeface="Times New Roman"/>
                <a:ea typeface="Times New Roman"/>
              </a:rPr>
              <a:t>e, </a:t>
            </a:r>
            <a:r>
              <a:rPr lang="it-IT" sz="2800" dirty="0">
                <a:latin typeface="Times New Roman"/>
                <a:ea typeface="Times New Roman"/>
              </a:rPr>
              <a:t>in quanto persona, è relazione con il sistema familiare, e non solo con la madre</a:t>
            </a:r>
            <a:r>
              <a:rPr lang="it-IT" sz="2800" dirty="0" smtClean="0">
                <a:latin typeface="Times New Roman"/>
                <a:ea typeface="Times New Roman"/>
              </a:rPr>
              <a:t>.</a:t>
            </a:r>
          </a:p>
          <a:p>
            <a:pPr algn="just"/>
            <a:r>
              <a:rPr lang="it-IT" sz="2800" dirty="0">
                <a:latin typeface="Times New Roman"/>
                <a:ea typeface="Times New Roman"/>
              </a:rPr>
              <a:t>Secondo Gustavo </a:t>
            </a:r>
            <a:r>
              <a:rPr lang="it-IT" sz="2800" dirty="0" err="1">
                <a:latin typeface="Times New Roman"/>
                <a:ea typeface="Times New Roman"/>
              </a:rPr>
              <a:t>Pietropolli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dirty="0" err="1">
                <a:latin typeface="Times New Roman"/>
                <a:ea typeface="Times New Roman"/>
              </a:rPr>
              <a:t>Charmet</a:t>
            </a:r>
            <a:r>
              <a:rPr lang="it-IT" sz="2800" dirty="0">
                <a:latin typeface="Times New Roman"/>
                <a:ea typeface="Times New Roman"/>
              </a:rPr>
              <a:t> e Franco </a:t>
            </a:r>
            <a:r>
              <a:rPr lang="it-IT" sz="2800" dirty="0" err="1">
                <a:latin typeface="Times New Roman"/>
                <a:ea typeface="Times New Roman"/>
              </a:rPr>
              <a:t>Fornari</a:t>
            </a:r>
            <a:r>
              <a:rPr lang="it-IT" sz="2800" dirty="0">
                <a:latin typeface="Times New Roman"/>
                <a:ea typeface="Times New Roman"/>
              </a:rPr>
              <a:t>, “il neonato è ricco di competenze affettive</a:t>
            </a:r>
            <a:r>
              <a:rPr lang="it-IT" sz="2800" dirty="0" smtClean="0">
                <a:latin typeface="Times New Roman"/>
                <a:ea typeface="Times New Roman"/>
              </a:rPr>
              <a:t>”, </a:t>
            </a:r>
            <a:r>
              <a:rPr lang="it-IT" sz="2800" dirty="0">
                <a:latin typeface="Times New Roman"/>
                <a:ea typeface="Times New Roman"/>
              </a:rPr>
              <a:t>e “la sua sopravvivenza è legata alla messa in atto di una serie di comportamenti innati e geneticamente trasmessi”.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7833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LAUSANNE TRILOGUE PLAY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Silvia Mazzoni rileva come “a tre mesi il bambino comunichi su un piano non verbale di essere in grado di condividere un’esperienza a tre.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Le </a:t>
            </a:r>
            <a:r>
              <a:rPr lang="it-IT" sz="2800" dirty="0">
                <a:latin typeface="Times New Roman"/>
                <a:ea typeface="Times New Roman"/>
              </a:rPr>
              <a:t>ricerche del gruppo di Losanna dimostrano come, in presenza di una madre depressa e dal volto immobile, il bambino sia confuso, guardi altrove o subisca un congelamento dell’espressione facciale </a:t>
            </a:r>
            <a:r>
              <a:rPr lang="it-IT" sz="2800" dirty="0" smtClean="0">
                <a:latin typeface="Times New Roman"/>
                <a:ea typeface="Times New Roman"/>
              </a:rPr>
              <a:t>(</a:t>
            </a:r>
            <a:r>
              <a:rPr lang="it-IT" sz="2800" i="1" dirty="0" err="1" smtClean="0">
                <a:latin typeface="Times New Roman"/>
                <a:ea typeface="Times New Roman"/>
              </a:rPr>
              <a:t>freezing</a:t>
            </a:r>
            <a:r>
              <a:rPr lang="it-IT" sz="2800" dirty="0">
                <a:latin typeface="Times New Roman"/>
                <a:ea typeface="Times New Roman"/>
              </a:rPr>
              <a:t>). Se dalla diade primaria si passa ad analizzare la triangolazione, in presenza di una madre depressa, il bambino volge lo sguardo al terzo presente, che sia il padre, la nonna o la tata”.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8933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NEONATO È COMPETENTE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>
                <a:latin typeface="Times New Roman"/>
                <a:ea typeface="Times New Roman"/>
              </a:rPr>
              <a:t>La rilevanza educativa del terzo emerge, pertanto, fin dalla tenerissima età del bambino: secondo Hans Jonas, “il dover essere del lattante diventa il dover fare transitivo di </a:t>
            </a:r>
            <a:r>
              <a:rPr lang="it-IT" sz="2800" dirty="0" smtClean="0">
                <a:latin typeface="Times New Roman"/>
                <a:ea typeface="Times New Roman"/>
              </a:rPr>
              <a:t>altri” (appello).</a:t>
            </a: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Il </a:t>
            </a:r>
            <a:r>
              <a:rPr lang="it-IT" sz="2800" dirty="0">
                <a:latin typeface="Times New Roman"/>
                <a:ea typeface="Times New Roman"/>
              </a:rPr>
              <a:t>bambino, pertanto, è </a:t>
            </a:r>
            <a:r>
              <a:rPr lang="it-IT" sz="2800" i="1" dirty="0">
                <a:latin typeface="Times New Roman"/>
                <a:ea typeface="Times New Roman"/>
              </a:rPr>
              <a:t>creazione</a:t>
            </a:r>
            <a:r>
              <a:rPr lang="it-IT" sz="2800" dirty="0">
                <a:latin typeface="Times New Roman"/>
                <a:ea typeface="Times New Roman"/>
              </a:rPr>
              <a:t> e </a:t>
            </a:r>
            <a:r>
              <a:rPr lang="it-IT" sz="2800" i="1" dirty="0">
                <a:latin typeface="Times New Roman"/>
                <a:ea typeface="Times New Roman"/>
              </a:rPr>
              <a:t>creatura</a:t>
            </a:r>
            <a:r>
              <a:rPr lang="it-IT" sz="2800" dirty="0">
                <a:latin typeface="Times New Roman"/>
                <a:ea typeface="Times New Roman"/>
              </a:rPr>
              <a:t>: in quanto creazione è individuato, in quanto creatura è vocazione alla cura genitoriale.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La </a:t>
            </a:r>
            <a:r>
              <a:rPr lang="it-IT" sz="2800" dirty="0">
                <a:latin typeface="Times New Roman"/>
                <a:ea typeface="Times New Roman"/>
              </a:rPr>
              <a:t>pedagogia della tenerezza insiste sulla dimensione creaturale quale risposta della famiglia, e non solo della madre, al bisogno d’amore neonatale. </a:t>
            </a:r>
          </a:p>
        </p:txBody>
      </p:sp>
    </p:spTree>
    <p:extLst>
      <p:ext uri="{BB962C8B-B14F-4D97-AF65-F5344CB8AC3E}">
        <p14:creationId xmlns:p14="http://schemas.microsoft.com/office/powerpoint/2010/main" val="130579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LA PSICOANALISI CLASSICA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Secondo l’impostazione freudiana, il padre è il </a:t>
            </a:r>
            <a:r>
              <a:rPr lang="it-IT" sz="2800" dirty="0" smtClean="0">
                <a:latin typeface="Times New Roman"/>
                <a:ea typeface="Times New Roman"/>
              </a:rPr>
              <a:t>terzo </a:t>
            </a:r>
            <a:r>
              <a:rPr lang="it-IT" sz="2800" dirty="0">
                <a:latin typeface="Times New Roman"/>
                <a:ea typeface="Times New Roman"/>
              </a:rPr>
              <a:t>che si inserisce quale </a:t>
            </a:r>
            <a:r>
              <a:rPr lang="it-IT" sz="2800" i="1" dirty="0">
                <a:latin typeface="Times New Roman"/>
                <a:ea typeface="Times New Roman"/>
              </a:rPr>
              <a:t>realtà</a:t>
            </a:r>
            <a:r>
              <a:rPr lang="it-IT" sz="2800" dirty="0">
                <a:latin typeface="Times New Roman"/>
                <a:ea typeface="Times New Roman"/>
              </a:rPr>
              <a:t> tra la madre, che rappresenta il </a:t>
            </a:r>
            <a:r>
              <a:rPr lang="it-IT" sz="2800" i="1" dirty="0">
                <a:latin typeface="Times New Roman"/>
                <a:ea typeface="Times New Roman"/>
              </a:rPr>
              <a:t>piacere</a:t>
            </a:r>
            <a:r>
              <a:rPr lang="it-IT" sz="2800" dirty="0">
                <a:latin typeface="Times New Roman"/>
                <a:ea typeface="Times New Roman"/>
              </a:rPr>
              <a:t>, e il bambino, invitando quest’ultimo a uscire dal guscio protettivo materno.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>
                <a:latin typeface="Times New Roman"/>
                <a:ea typeface="Times New Roman"/>
              </a:rPr>
              <a:t>Il padre, </a:t>
            </a:r>
            <a:r>
              <a:rPr lang="it-IT" sz="2800" dirty="0" smtClean="0">
                <a:latin typeface="Times New Roman"/>
                <a:ea typeface="Times New Roman"/>
              </a:rPr>
              <a:t>in sintesi</a:t>
            </a:r>
            <a:r>
              <a:rPr lang="it-IT" sz="2800" dirty="0">
                <a:latin typeface="Times New Roman"/>
                <a:ea typeface="Times New Roman"/>
              </a:rPr>
              <a:t>, è l’</a:t>
            </a:r>
            <a:r>
              <a:rPr lang="it-IT" sz="2800" i="1" dirty="0">
                <a:latin typeface="Times New Roman"/>
                <a:ea typeface="Times New Roman"/>
              </a:rPr>
              <a:t>Altro</a:t>
            </a:r>
            <a:r>
              <a:rPr lang="it-IT" sz="2800" dirty="0">
                <a:latin typeface="Times New Roman"/>
                <a:ea typeface="Times New Roman"/>
              </a:rPr>
              <a:t> generalizzato che </a:t>
            </a:r>
            <a:r>
              <a:rPr lang="it-IT" sz="2800" dirty="0" smtClean="0">
                <a:latin typeface="Times New Roman"/>
                <a:ea typeface="Times New Roman"/>
              </a:rPr>
              <a:t>consente, </a:t>
            </a:r>
            <a:r>
              <a:rPr lang="it-IT" sz="2800" dirty="0">
                <a:latin typeface="Times New Roman"/>
                <a:ea typeface="Times New Roman"/>
              </a:rPr>
              <a:t>con il suo ingresso, il riconoscimento degli </a:t>
            </a:r>
            <a:r>
              <a:rPr lang="it-IT" sz="2800" i="1" dirty="0">
                <a:latin typeface="Times New Roman"/>
                <a:ea typeface="Times New Roman"/>
              </a:rPr>
              <a:t>altri </a:t>
            </a:r>
            <a:r>
              <a:rPr lang="it-IT" sz="2800" dirty="0">
                <a:latin typeface="Times New Roman"/>
                <a:ea typeface="Times New Roman"/>
              </a:rPr>
              <a:t>da parte del bambino, il quale imparerà gradatamente a non temere l’</a:t>
            </a:r>
            <a:r>
              <a:rPr lang="it-IT" sz="2800" i="1" dirty="0">
                <a:latin typeface="Times New Roman"/>
                <a:ea typeface="Times New Roman"/>
              </a:rPr>
              <a:t>estraneo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7031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>
                <a:latin typeface="Times New Roman"/>
                <a:ea typeface="Times New Roman"/>
              </a:rPr>
              <a:t>Le due funzioni universalmente riconosciute come valide ai fini dello sviluppo integrale della persona umana sono, in linea diacronica,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il </a:t>
            </a:r>
            <a:r>
              <a:rPr lang="it-IT" sz="2800" i="1" dirty="0" err="1">
                <a:latin typeface="Times New Roman"/>
                <a:ea typeface="Times New Roman"/>
              </a:rPr>
              <a:t>maternage</a:t>
            </a:r>
            <a:r>
              <a:rPr lang="it-IT" sz="2800" dirty="0">
                <a:latin typeface="Times New Roman"/>
                <a:ea typeface="Times New Roman"/>
              </a:rPr>
              <a:t>, o </a:t>
            </a:r>
            <a:r>
              <a:rPr lang="it-IT" sz="2800" i="1" dirty="0">
                <a:latin typeface="Times New Roman"/>
                <a:ea typeface="Times New Roman"/>
              </a:rPr>
              <a:t>affetto</a:t>
            </a:r>
            <a:r>
              <a:rPr lang="it-IT" sz="2800" dirty="0">
                <a:latin typeface="Times New Roman"/>
                <a:ea typeface="Times New Roman"/>
              </a:rPr>
              <a:t> dispensato nelle prime fasi di vita a prescindere dallo stesso dispensatore, padre o madre, </a:t>
            </a:r>
            <a:r>
              <a:rPr lang="it-IT" sz="2800" dirty="0" smtClean="0">
                <a:latin typeface="Times New Roman"/>
                <a:ea typeface="Times New Roman"/>
              </a:rPr>
              <a:t>e</a:t>
            </a:r>
          </a:p>
          <a:p>
            <a:pPr algn="just">
              <a:spcAft>
                <a:spcPts val="0"/>
              </a:spcAft>
              <a:tabLst>
                <a:tab pos="3060065" algn="ctr"/>
                <a:tab pos="6120130" algn="r"/>
                <a:tab pos="449580" algn="l"/>
                <a:tab pos="3060065" algn="ctr"/>
                <a:tab pos="6120130" algn="r"/>
              </a:tabLst>
            </a:pPr>
            <a:r>
              <a:rPr lang="it-IT" sz="2800" dirty="0" smtClean="0">
                <a:latin typeface="Times New Roman"/>
                <a:ea typeface="Times New Roman"/>
              </a:rPr>
              <a:t>il </a:t>
            </a:r>
            <a:r>
              <a:rPr lang="it-IT" sz="2800" i="1" dirty="0" err="1">
                <a:latin typeface="Times New Roman"/>
                <a:ea typeface="Times New Roman"/>
              </a:rPr>
              <a:t>paternage</a:t>
            </a:r>
            <a:r>
              <a:rPr lang="it-IT" sz="2800" dirty="0">
                <a:latin typeface="Times New Roman"/>
                <a:ea typeface="Times New Roman"/>
              </a:rPr>
              <a:t>, o somministrazione di regole parentali, che si attua in una fase successiva ed è sempre e comunque </a:t>
            </a:r>
            <a:r>
              <a:rPr lang="it-IT" sz="2800" i="1" dirty="0" err="1">
                <a:latin typeface="Times New Roman"/>
                <a:ea typeface="Times New Roman"/>
              </a:rPr>
              <a:t>paternage</a:t>
            </a:r>
            <a:r>
              <a:rPr lang="it-IT" sz="2800" dirty="0">
                <a:latin typeface="Times New Roman"/>
                <a:ea typeface="Times New Roman"/>
              </a:rPr>
              <a:t> a prescindere dall’identità di genere del dispensatore di norme</a:t>
            </a:r>
            <a:r>
              <a:rPr lang="it-IT" sz="2800" dirty="0" smtClean="0">
                <a:latin typeface="Times New Roman"/>
                <a:ea typeface="Times New Roman"/>
              </a:rPr>
              <a:t>.</a:t>
            </a:r>
            <a:endParaRPr lang="it-IT" sz="2800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4796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L’ETERNO RITORNO DEGLI AFFETTI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Quando </a:t>
            </a:r>
            <a:r>
              <a:rPr lang="it-IT" sz="2800" dirty="0" smtClean="0">
                <a:latin typeface="Times New Roman"/>
                <a:ea typeface="Times New Roman"/>
              </a:rPr>
              <a:t>Sigmund Freud </a:t>
            </a:r>
            <a:r>
              <a:rPr lang="it-IT" sz="2800" dirty="0">
                <a:latin typeface="Times New Roman"/>
                <a:ea typeface="Times New Roman"/>
              </a:rPr>
              <a:t>descrive le fasi dello sviluppo </a:t>
            </a:r>
            <a:r>
              <a:rPr lang="it-IT" sz="2800" dirty="0" smtClean="0">
                <a:latin typeface="Times New Roman"/>
                <a:ea typeface="Times New Roman"/>
              </a:rPr>
              <a:t>psicosessuale dell’individuo</a:t>
            </a:r>
            <a:r>
              <a:rPr lang="it-IT" sz="2800" dirty="0">
                <a:latin typeface="Times New Roman"/>
                <a:ea typeface="Times New Roman"/>
              </a:rPr>
              <a:t>, non intende porre in rilievo la sessualità umana, </a:t>
            </a:r>
            <a:r>
              <a:rPr lang="it-IT" sz="2800" dirty="0" smtClean="0">
                <a:latin typeface="Times New Roman"/>
                <a:ea typeface="Times New Roman"/>
              </a:rPr>
              <a:t>quanto </a:t>
            </a:r>
            <a:r>
              <a:rPr lang="it-IT" sz="2800" dirty="0">
                <a:latin typeface="Times New Roman"/>
                <a:ea typeface="Times New Roman"/>
              </a:rPr>
              <a:t>la dimensione affettiva dello sviluppo, che non preclude la </a:t>
            </a:r>
            <a:r>
              <a:rPr lang="it-IT" sz="2800" dirty="0" smtClean="0">
                <a:latin typeface="Times New Roman"/>
                <a:ea typeface="Times New Roman"/>
              </a:rPr>
              <a:t>corporeità, </a:t>
            </a:r>
            <a:r>
              <a:rPr lang="it-IT" sz="2800" dirty="0">
                <a:latin typeface="Times New Roman"/>
                <a:ea typeface="Times New Roman"/>
              </a:rPr>
              <a:t>ma è data </a:t>
            </a:r>
            <a:r>
              <a:rPr lang="it-IT" sz="2800" i="1" dirty="0">
                <a:latin typeface="Times New Roman"/>
                <a:ea typeface="Times New Roman"/>
              </a:rPr>
              <a:t>a partire da </a:t>
            </a:r>
            <a:r>
              <a:rPr lang="it-IT" sz="2800" dirty="0">
                <a:latin typeface="Times New Roman"/>
                <a:ea typeface="Times New Roman"/>
              </a:rPr>
              <a:t>e </a:t>
            </a:r>
            <a:r>
              <a:rPr lang="it-IT" sz="2800" i="1" dirty="0">
                <a:latin typeface="Times New Roman"/>
                <a:ea typeface="Times New Roman"/>
              </a:rPr>
              <a:t>in relazione con</a:t>
            </a:r>
            <a:r>
              <a:rPr lang="it-IT" sz="2800" dirty="0">
                <a:latin typeface="Times New Roman"/>
                <a:ea typeface="Times New Roman"/>
              </a:rPr>
              <a:t> essa.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3217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TRACCE DELL’AMORE PRIMARIO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Nell’ultimo dei </a:t>
            </a:r>
            <a:r>
              <a:rPr lang="it-IT" sz="2800" i="1" dirty="0">
                <a:latin typeface="Times New Roman"/>
                <a:ea typeface="Times New Roman"/>
              </a:rPr>
              <a:t>Tre saggi sulla sessualità</a:t>
            </a:r>
            <a:r>
              <a:rPr lang="it-IT" sz="2800" dirty="0">
                <a:latin typeface="Times New Roman"/>
                <a:ea typeface="Times New Roman"/>
              </a:rPr>
              <a:t> (1905), Freud rileva l’importanza della fase materna di accudimento del lattante: “La madre lo accarezza, lo bacia, lo culla e lo tratta come surrogato di un oggetto sessuale completo. Ella sta svolgendo soltanto il suo compito, che le spetta, di insegnare al bambino ad amare”.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Una </a:t>
            </a:r>
            <a:r>
              <a:rPr lang="it-IT" sz="2800" dirty="0">
                <a:latin typeface="Times New Roman"/>
                <a:ea typeface="Times New Roman"/>
              </a:rPr>
              <a:t>tesi che ritroviamo anche nei saggi di psicologia più recenti (Giorgio </a:t>
            </a:r>
            <a:r>
              <a:rPr lang="it-IT" sz="2800" dirty="0" err="1">
                <a:latin typeface="Times New Roman"/>
                <a:ea typeface="Times New Roman"/>
              </a:rPr>
              <a:t>Nardone</a:t>
            </a:r>
            <a:r>
              <a:rPr lang="it-IT" sz="2800" dirty="0">
                <a:latin typeface="Times New Roman"/>
                <a:ea typeface="Times New Roman"/>
              </a:rPr>
              <a:t>): “La maggioranza degli uomini ama che la loro compagna li tratti talvolta come fossero cuccioli”.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3011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CENSURA-LIMITE-NORMA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Se la censura paterna ha </a:t>
            </a:r>
            <a:r>
              <a:rPr lang="it-IT" sz="2800" dirty="0" smtClean="0">
                <a:latin typeface="Times New Roman"/>
                <a:ea typeface="Times New Roman"/>
              </a:rPr>
              <a:t>funzionato (se </a:t>
            </a:r>
            <a:r>
              <a:rPr lang="it-IT" sz="2800" dirty="0">
                <a:latin typeface="Times New Roman"/>
                <a:ea typeface="Times New Roman"/>
              </a:rPr>
              <a:t>è stata affettivamente connotata e affettivamente elaborata dalla persona del </a:t>
            </a:r>
            <a:r>
              <a:rPr lang="it-IT" sz="2800" dirty="0" smtClean="0">
                <a:latin typeface="Times New Roman"/>
                <a:ea typeface="Times New Roman"/>
              </a:rPr>
              <a:t>figlio), </a:t>
            </a:r>
            <a:r>
              <a:rPr lang="it-IT" sz="2800" dirty="0">
                <a:latin typeface="Times New Roman"/>
                <a:ea typeface="Times New Roman"/>
              </a:rPr>
              <a:t>la mediazione paterna consente di ritrovare il </a:t>
            </a:r>
            <a:r>
              <a:rPr lang="it-IT" sz="2800" dirty="0" smtClean="0">
                <a:latin typeface="Times New Roman"/>
                <a:ea typeface="Times New Roman"/>
              </a:rPr>
              <a:t>calore </a:t>
            </a:r>
            <a:r>
              <a:rPr lang="it-IT" sz="2800" dirty="0">
                <a:latin typeface="Times New Roman"/>
                <a:ea typeface="Times New Roman"/>
              </a:rPr>
              <a:t>materno attraverso modalità realisticamente orientate.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356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MEMORIE DI AFFETTI PATERNI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Come le cure materne, anche quelle paterne tornano eternamente a modellare i successi di vita filiali</a:t>
            </a:r>
            <a:r>
              <a:rPr lang="it-IT" sz="2800" dirty="0" smtClean="0">
                <a:latin typeface="Times New Roman"/>
                <a:ea typeface="Times New Roman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Secondo </a:t>
            </a:r>
            <a:r>
              <a:rPr lang="it-IT" sz="2800" dirty="0">
                <a:latin typeface="Times New Roman"/>
                <a:ea typeface="Times New Roman"/>
              </a:rPr>
              <a:t>Gustavo </a:t>
            </a:r>
            <a:r>
              <a:rPr lang="it-IT" sz="2800" dirty="0" err="1">
                <a:latin typeface="Times New Roman"/>
                <a:ea typeface="Times New Roman"/>
              </a:rPr>
              <a:t>Pietropolli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dirty="0" err="1">
                <a:latin typeface="Times New Roman"/>
                <a:ea typeface="Times New Roman"/>
              </a:rPr>
              <a:t>Charmet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dirty="0" smtClean="0">
                <a:latin typeface="Times New Roman"/>
                <a:ea typeface="Times New Roman"/>
              </a:rPr>
              <a:t>e </a:t>
            </a:r>
            <a:r>
              <a:rPr lang="it-IT" sz="2800" dirty="0">
                <a:latin typeface="Times New Roman"/>
                <a:ea typeface="Times New Roman"/>
              </a:rPr>
              <a:t>Franco </a:t>
            </a:r>
            <a:r>
              <a:rPr lang="it-IT" sz="2800" dirty="0" err="1" smtClean="0">
                <a:latin typeface="Times New Roman"/>
                <a:ea typeface="Times New Roman"/>
              </a:rPr>
              <a:t>Fornari</a:t>
            </a:r>
            <a:r>
              <a:rPr lang="it-IT" sz="2800" dirty="0" smtClean="0">
                <a:latin typeface="Times New Roman"/>
                <a:ea typeface="Times New Roman"/>
              </a:rPr>
              <a:t>, </a:t>
            </a:r>
            <a:r>
              <a:rPr lang="it-IT" sz="2800" dirty="0">
                <a:latin typeface="Times New Roman"/>
                <a:ea typeface="Times New Roman"/>
              </a:rPr>
              <a:t>“sulla scena dell’interruzione di gravidanza scompare del tutto la presenza simbolica dei valori paterni</a:t>
            </a:r>
            <a:r>
              <a:rPr lang="it-IT" sz="2800" dirty="0" smtClean="0">
                <a:latin typeface="Times New Roman"/>
                <a:ea typeface="Times New Roman"/>
              </a:rPr>
              <a:t>”.</a:t>
            </a: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L’essenza </a:t>
            </a:r>
            <a:r>
              <a:rPr lang="it-IT" sz="2800" dirty="0">
                <a:latin typeface="Times New Roman"/>
                <a:ea typeface="Times New Roman"/>
              </a:rPr>
              <a:t>del ruolo simbolico del padre mallevadore, o garante, è il </a:t>
            </a:r>
            <a:r>
              <a:rPr lang="it-IT" sz="2800" i="1" dirty="0">
                <a:latin typeface="Times New Roman"/>
                <a:ea typeface="Times New Roman"/>
              </a:rPr>
              <a:t>successo</a:t>
            </a:r>
            <a:r>
              <a:rPr lang="it-IT" sz="2800" dirty="0">
                <a:latin typeface="Times New Roman"/>
                <a:ea typeface="Times New Roman"/>
              </a:rPr>
              <a:t>: il successo generativo</a:t>
            </a:r>
            <a:r>
              <a:rPr lang="it-IT" sz="2800" i="1" dirty="0">
                <a:latin typeface="Times New Roman"/>
                <a:ea typeface="Times New Roman"/>
              </a:rPr>
              <a:t> in primis</a:t>
            </a:r>
            <a:r>
              <a:rPr lang="it-IT" sz="2800" dirty="0">
                <a:latin typeface="Times New Roman"/>
                <a:ea typeface="Times New Roman"/>
              </a:rPr>
              <a:t>. Secondo lo psicologo californiano Stephen </a:t>
            </a:r>
            <a:r>
              <a:rPr lang="it-IT" sz="2800" dirty="0" err="1">
                <a:latin typeface="Times New Roman"/>
                <a:ea typeface="Times New Roman"/>
              </a:rPr>
              <a:t>Poulter</a:t>
            </a:r>
            <a:r>
              <a:rPr lang="it-IT" sz="2800" dirty="0">
                <a:latin typeface="Times New Roman"/>
                <a:ea typeface="Times New Roman"/>
              </a:rPr>
              <a:t>, il successo </a:t>
            </a:r>
            <a:r>
              <a:rPr lang="it-IT" sz="2800" dirty="0" smtClean="0">
                <a:latin typeface="Times New Roman"/>
                <a:ea typeface="Times New Roman"/>
              </a:rPr>
              <a:t>personale e professionale </a:t>
            </a:r>
            <a:r>
              <a:rPr lang="it-IT" sz="2800" dirty="0">
                <a:latin typeface="Times New Roman"/>
                <a:ea typeface="Times New Roman"/>
              </a:rPr>
              <a:t>del figlio è evolutivamente garantito solo in presenza di un padre compassionevole-mentore, o </a:t>
            </a:r>
            <a:r>
              <a:rPr lang="it-IT" sz="2800" i="1" dirty="0">
                <a:latin typeface="Times New Roman"/>
                <a:ea typeface="Times New Roman"/>
              </a:rPr>
              <a:t>guida</a:t>
            </a:r>
            <a:r>
              <a:rPr lang="it-IT" sz="2800" dirty="0">
                <a:latin typeface="Times New Roman"/>
                <a:ea typeface="Times New Roman"/>
              </a:rPr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1207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TRA LEGGE E ONNIPOTENZA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La fase edipica (dai tre ai sei anni di vita) vede la comparsa, sullo scenario educativo, del </a:t>
            </a:r>
            <a:r>
              <a:rPr lang="it-IT" sz="2800" i="1" dirty="0">
                <a:latin typeface="Times New Roman"/>
                <a:ea typeface="Times New Roman"/>
              </a:rPr>
              <a:t>padre rivale</a:t>
            </a:r>
            <a:r>
              <a:rPr lang="it-IT" sz="2800" dirty="0">
                <a:latin typeface="Times New Roman"/>
                <a:ea typeface="Times New Roman"/>
              </a:rPr>
              <a:t>. Le pulsioni sessuali del bambino si dirigono verso il genitore di sesso opposto: una differenza non poco rilevante.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Mentre </a:t>
            </a:r>
            <a:r>
              <a:rPr lang="it-IT" sz="2800" dirty="0">
                <a:latin typeface="Times New Roman"/>
                <a:ea typeface="Times New Roman"/>
              </a:rPr>
              <a:t>il </a:t>
            </a:r>
            <a:r>
              <a:rPr lang="it-IT" sz="2800" dirty="0" smtClean="0">
                <a:latin typeface="Times New Roman"/>
                <a:ea typeface="Times New Roman"/>
              </a:rPr>
              <a:t>bambino, infatti, </a:t>
            </a:r>
            <a:r>
              <a:rPr lang="it-IT" sz="2800" dirty="0">
                <a:latin typeface="Times New Roman"/>
                <a:ea typeface="Times New Roman"/>
              </a:rPr>
              <a:t>esprime la volontà di ritorno all’</a:t>
            </a:r>
            <a:r>
              <a:rPr lang="it-IT" sz="2800" i="1" dirty="0">
                <a:latin typeface="Times New Roman"/>
                <a:ea typeface="Times New Roman"/>
              </a:rPr>
              <a:t>onnipotenza materna</a:t>
            </a:r>
            <a:r>
              <a:rPr lang="it-IT" sz="2800" dirty="0">
                <a:latin typeface="Times New Roman"/>
                <a:ea typeface="Times New Roman"/>
              </a:rPr>
              <a:t>, gli impulsi della bambina muovono verso la </a:t>
            </a:r>
            <a:r>
              <a:rPr lang="it-IT" sz="2800" i="1" dirty="0">
                <a:latin typeface="Times New Roman"/>
                <a:ea typeface="Times New Roman"/>
              </a:rPr>
              <a:t>legge del padre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4798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FRAGILITÀ DEL MASCHIO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L’identificazione, in questa fase, funziona </a:t>
            </a:r>
            <a:r>
              <a:rPr lang="it-IT" sz="2800" dirty="0" smtClean="0">
                <a:latin typeface="Times New Roman"/>
                <a:ea typeface="Times New Roman"/>
              </a:rPr>
              <a:t>come una sorta di </a:t>
            </a:r>
            <a:r>
              <a:rPr lang="it-IT" sz="2800" dirty="0">
                <a:latin typeface="Times New Roman"/>
                <a:ea typeface="Times New Roman"/>
              </a:rPr>
              <a:t>meccanismo di difesa dall’adulto significativo, ma per la bambina non comporta la separazione dal mondo delle cure primarie: le basta identificarsi alla madre – superare la paura della stessa identificandosi alla sua onnipotenza per mezzo della legge. </a:t>
            </a:r>
            <a:endParaRPr lang="it-IT" sz="2800" dirty="0" smtClean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3593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 algn="just">
              <a:buClr>
                <a:srgbClr val="D16349"/>
              </a:buClr>
            </a:pPr>
            <a:r>
              <a:rPr lang="it-IT" sz="2400" dirty="0">
                <a:solidFill>
                  <a:prstClr val="black"/>
                </a:solidFill>
                <a:latin typeface="Times New Roman"/>
                <a:ea typeface="Times New Roman"/>
              </a:rPr>
              <a:t>Il bambino, al contrario, non solo deve imparare a </a:t>
            </a:r>
            <a:r>
              <a:rPr lang="it-IT" sz="2400" dirty="0" err="1">
                <a:solidFill>
                  <a:prstClr val="black"/>
                </a:solidFill>
                <a:latin typeface="Times New Roman"/>
                <a:ea typeface="Times New Roman"/>
              </a:rPr>
              <a:t>disidentificarsi</a:t>
            </a:r>
            <a:r>
              <a:rPr lang="it-IT" sz="2400" dirty="0">
                <a:solidFill>
                  <a:prstClr val="black"/>
                </a:solidFill>
                <a:latin typeface="Times New Roman"/>
                <a:ea typeface="Times New Roman"/>
              </a:rPr>
              <a:t> dalla madre, ma operare il passaggio dalla paura della castrazione all’identificazione risolutrice con il nemico. </a:t>
            </a:r>
            <a:endParaRPr lang="it-IT" sz="2400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just">
              <a:buClr>
                <a:srgbClr val="D16349"/>
              </a:buClr>
            </a:pPr>
            <a:r>
              <a:rPr lang="it-IT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La </a:t>
            </a:r>
            <a:r>
              <a:rPr lang="it-IT" sz="2400" dirty="0">
                <a:solidFill>
                  <a:prstClr val="black"/>
                </a:solidFill>
                <a:latin typeface="Times New Roman"/>
                <a:ea typeface="Times New Roman"/>
              </a:rPr>
              <a:t>bambina, in fondo, si innamora di ciò che sente di non avere; il bambino, invece, non solo deve spostare l’onnipotenza materna sul padre – con la differenza che la prima era di segno positivo, o affettiva, e la seconda di segno negativo, o costrittiva </a:t>
            </a:r>
            <a:r>
              <a:rPr lang="it-IT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–, </a:t>
            </a:r>
            <a:r>
              <a:rPr lang="it-IT" sz="2400" dirty="0">
                <a:solidFill>
                  <a:prstClr val="black"/>
                </a:solidFill>
                <a:latin typeface="Times New Roman"/>
                <a:ea typeface="Times New Roman"/>
              </a:rPr>
              <a:t>ma deve fare i conti con la potenza del padre, imparando a rinunciare alla propria. </a:t>
            </a:r>
            <a:endParaRPr lang="it-IT" sz="2300" dirty="0">
              <a:solidFill>
                <a:prstClr val="black"/>
              </a:solidFill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0549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La critica del padre freudiano ha prodotto una serie di padri irretiti dal senso di colpa, laddove un </a:t>
            </a:r>
            <a:r>
              <a:rPr lang="it-IT" sz="2800" i="1" dirty="0">
                <a:latin typeface="Times New Roman"/>
                <a:ea typeface="Times New Roman"/>
              </a:rPr>
              <a:t>padre liberante</a:t>
            </a:r>
            <a:r>
              <a:rPr lang="it-IT" sz="2800" dirty="0">
                <a:latin typeface="Times New Roman"/>
                <a:ea typeface="Times New Roman"/>
              </a:rPr>
              <a:t> non dovrebbe far altro che proporre divieti accessibili al sentire bambino.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1598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Il divieto – o la proibizione dell’incesto – si pone quale origine della coscienza umana.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Secondo </a:t>
            </a:r>
            <a:r>
              <a:rPr lang="it-IT" sz="2800" dirty="0">
                <a:latin typeface="Times New Roman"/>
                <a:ea typeface="Times New Roman"/>
              </a:rPr>
              <a:t>Paul </a:t>
            </a:r>
            <a:r>
              <a:rPr lang="it-IT" sz="2800" dirty="0" err="1">
                <a:latin typeface="Times New Roman"/>
                <a:ea typeface="Times New Roman"/>
              </a:rPr>
              <a:t>Ricœur</a:t>
            </a:r>
            <a:r>
              <a:rPr lang="it-IT" sz="2800" dirty="0">
                <a:latin typeface="Times New Roman"/>
                <a:ea typeface="Times New Roman"/>
              </a:rPr>
              <a:t>, ciò che è in gioco nella fase edipica è il riconoscimento del padre: “dal fantasma al simbolo, dalla paternità non riconosciuta, mortale e mortificante per il desiderio, alla paternità riconosciuta, divenuta legame d’amore e di vita”.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Il </a:t>
            </a:r>
            <a:r>
              <a:rPr lang="it-IT" sz="2800" dirty="0">
                <a:latin typeface="Times New Roman"/>
                <a:ea typeface="Times New Roman"/>
              </a:rPr>
              <a:t>fantasma paterno svanisce attraverso la ferita inferta dal padre, simbolo di libertà. I nuovi padri, pertanto, sono chiamati a dividere con cura, con tenerezza, e a non indulgere nell’indifferenziato, correlato intrapsichico di indifeso, indisposto, indifferente.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1823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ttà">
  <a:themeElements>
    <a:clrScheme name="Città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ttà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ttà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141</TotalTime>
  <Words>1859</Words>
  <Application>Microsoft Office PowerPoint</Application>
  <PresentationFormat>Presentazione su schermo (4:3)</PresentationFormat>
  <Paragraphs>76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27" baseType="lpstr">
      <vt:lpstr>Città</vt:lpstr>
      <vt:lpstr>CONTRIBUTI PER UNA PSICOPEDAGOGIA DELLA PARENTALITÀ PATERNA</vt:lpstr>
      <vt:lpstr>DERIVE PSICOPEDAGOGICHE</vt:lpstr>
      <vt:lpstr>PATERNITÀ E CONTESTO SOCIALE</vt:lpstr>
      <vt:lpstr>L’IDENTITÀ NARRATIVA O GRUPPALE</vt:lpstr>
      <vt:lpstr>Presentazione standard di PowerPoint</vt:lpstr>
      <vt:lpstr>RUOLO, FUNZIONE, VALORE</vt:lpstr>
      <vt:lpstr>L’APPROCCIO SISTEMICO-RELAZIONALE</vt:lpstr>
      <vt:lpstr>Presentazione standard di PowerPoint</vt:lpstr>
      <vt:lpstr>Presentazione standard di PowerPoint</vt:lpstr>
      <vt:lpstr>TEORIA DEI FLUSSI-MODELLO IDRAULICO</vt:lpstr>
      <vt:lpstr>IL PATERNO, LUOGO DELLA DIFFERENZA</vt:lpstr>
      <vt:lpstr>MAMMI O PADRI PATERNI?</vt:lpstr>
      <vt:lpstr>LA TENEREZZA DEL LATTANTE</vt:lpstr>
      <vt:lpstr>IL LAUSANNE TRILOGUE PLAY</vt:lpstr>
      <vt:lpstr>IL NEONATO È COMPETENTE</vt:lpstr>
      <vt:lpstr>LA PSICOANALISI CLASSICA</vt:lpstr>
      <vt:lpstr>Presentazione standard di PowerPoint</vt:lpstr>
      <vt:lpstr>L’ETERNO RITORNO DEGLI AFFETTI</vt:lpstr>
      <vt:lpstr>TRACCE DELL’AMORE PRIMARIO</vt:lpstr>
      <vt:lpstr>CENSURA-LIMITE-NORMA</vt:lpstr>
      <vt:lpstr>MEMORIE DI AFFETTI PATERNI</vt:lpstr>
      <vt:lpstr>TRA LEGGE E ONNIPOTENZA</vt:lpstr>
      <vt:lpstr>LA FRAGILITÀ DEL MASCHIO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ANTICHITÀ E MEDIOEVO. STORIA DEL PADRE</dc:title>
  <dc:creator>utente</dc:creator>
  <cp:lastModifiedBy>utente</cp:lastModifiedBy>
  <cp:revision>38</cp:revision>
  <dcterms:created xsi:type="dcterms:W3CDTF">2012-10-04T16:12:16Z</dcterms:created>
  <dcterms:modified xsi:type="dcterms:W3CDTF">2012-10-15T09:25:44Z</dcterms:modified>
</cp:coreProperties>
</file>