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68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tango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ttangolo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e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e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tango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ttangolo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3" name="Rettangolo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ttangolo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e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e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CFE39CAF-A0E4-4B47-AA34-DE70ED2EF7FD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8" name="Connettore 1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Segnaposto contenuto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2" name="Segnaposto contenuto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ttore 1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ttangolo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ttangolo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ttangolo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ttangolo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it-IT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Segnaposto contenuto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contenuto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5" name="Ovale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e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23" name="Titolo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ttangolo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ttangolo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ttangolo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tangolo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ttango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ttangolo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Segnaposto contenuto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0" name="Ovale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e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21" name="Rettangolo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nettore 1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ttangolo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ttangolo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ttangolo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e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e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22" name="Rettangolo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CFE39CAF-A0E4-4B47-AA34-DE70ED2EF7FD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ttangolo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ttangolo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ttangolo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e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e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tangolo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ttangolo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CFE39CAF-A0E4-4B47-AA34-DE70ED2EF7FD}" type="datetimeFigureOut">
              <a:rPr lang="it-IT" smtClean="0"/>
              <a:t>25/10/2012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it-IT"/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e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e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lvl="0">
              <a:buClr>
                <a:srgbClr val="D16349"/>
              </a:buClr>
            </a:pPr>
            <a:r>
              <a:rPr lang="it-IT" sz="2400" dirty="0">
                <a:solidFill>
                  <a:srgbClr val="646B86"/>
                </a:solidFill>
              </a:rPr>
              <a:t>Massimiliano </a:t>
            </a:r>
            <a:r>
              <a:rPr lang="it-IT" sz="2400" dirty="0" err="1">
                <a:solidFill>
                  <a:srgbClr val="646B86"/>
                </a:solidFill>
              </a:rPr>
              <a:t>stramaglia</a:t>
            </a:r>
            <a:endParaRPr lang="it-IT" sz="2400" dirty="0">
              <a:solidFill>
                <a:srgbClr val="646B86"/>
              </a:solidFill>
            </a:endParaRPr>
          </a:p>
          <a:p>
            <a:pPr lvl="0">
              <a:buClr>
                <a:srgbClr val="D16349"/>
              </a:buClr>
            </a:pPr>
            <a:r>
              <a:rPr lang="it-IT" sz="2400" i="1" dirty="0">
                <a:solidFill>
                  <a:srgbClr val="646B86"/>
                </a:solidFill>
                <a:latin typeface="Times New Roman"/>
                <a:ea typeface="Times New Roman"/>
              </a:rPr>
              <a:t>I nuovi padri. Per una pedagogia della tenerezza</a:t>
            </a:r>
            <a:r>
              <a:rPr lang="it-IT" sz="2400" dirty="0">
                <a:solidFill>
                  <a:srgbClr val="646B86"/>
                </a:solidFill>
                <a:latin typeface="Times New Roman"/>
                <a:ea typeface="Times New Roman"/>
              </a:rPr>
              <a:t>, EUM, Macerata, 2009</a:t>
            </a:r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t-IT" sz="3200" dirty="0" smtClean="0"/>
              <a:t>L’EDUCAZIONE ALLA DEMOCRAZIA: RIFLESSIONI PEDAGOGICHE </a:t>
            </a:r>
            <a:br>
              <a:rPr lang="it-IT" sz="3200" dirty="0" smtClean="0"/>
            </a:br>
            <a:r>
              <a:rPr lang="it-IT" sz="3200" dirty="0" smtClean="0"/>
              <a:t>E TEMI EDUCATIVI</a:t>
            </a:r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419921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CONTENUTI, </a:t>
            </a:r>
            <a:r>
              <a:rPr lang="it-IT" dirty="0" smtClean="0"/>
              <a:t>STILE, METODO DEMOCRATICI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L’educazione familiare alla democrazia si attualizza in relazione </a:t>
            </a:r>
            <a:r>
              <a:rPr lang="it-IT" sz="2800" dirty="0" smtClean="0">
                <a:latin typeface="Times New Roman"/>
                <a:ea typeface="Times New Roman"/>
              </a:rPr>
              <a:t>a:</a:t>
            </a:r>
          </a:p>
          <a:p>
            <a:pPr algn="just"/>
            <a:r>
              <a:rPr lang="it-IT" sz="2800" i="1" dirty="0" smtClean="0">
                <a:latin typeface="Times New Roman"/>
                <a:ea typeface="Times New Roman"/>
              </a:rPr>
              <a:t>contenuti educativi</a:t>
            </a:r>
            <a:r>
              <a:rPr lang="it-IT" sz="2800" dirty="0" smtClean="0">
                <a:latin typeface="Times New Roman"/>
                <a:ea typeface="Times New Roman"/>
              </a:rPr>
              <a:t>, </a:t>
            </a:r>
            <a:r>
              <a:rPr lang="it-IT" sz="2800" dirty="0">
                <a:latin typeface="Times New Roman"/>
                <a:ea typeface="Times New Roman"/>
              </a:rPr>
              <a:t>come la convivenza democratica o la partecipazione civile e politica (Michele Corsi, Roberto Sani);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uno </a:t>
            </a:r>
            <a:r>
              <a:rPr lang="it-IT" sz="2800" i="1" dirty="0">
                <a:latin typeface="Times New Roman"/>
                <a:ea typeface="Times New Roman"/>
              </a:rPr>
              <a:t>stile educativo</a:t>
            </a:r>
            <a:r>
              <a:rPr lang="it-IT" sz="2800" dirty="0">
                <a:latin typeface="Times New Roman"/>
                <a:ea typeface="Times New Roman"/>
              </a:rPr>
              <a:t> ispirato all’</a:t>
            </a:r>
            <a:r>
              <a:rPr lang="it-IT" sz="2800" i="1" dirty="0">
                <a:latin typeface="Times New Roman"/>
                <a:ea typeface="Times New Roman"/>
              </a:rPr>
              <a:t>autorità democratica</a:t>
            </a:r>
            <a:r>
              <a:rPr lang="it-IT" sz="2800" dirty="0">
                <a:latin typeface="Times New Roman"/>
                <a:ea typeface="Times New Roman"/>
              </a:rPr>
              <a:t> o al rispetto delle </a:t>
            </a:r>
            <a:r>
              <a:rPr lang="it-IT" sz="2800" dirty="0" smtClean="0">
                <a:latin typeface="Times New Roman"/>
                <a:ea typeface="Times New Roman"/>
              </a:rPr>
              <a:t>regole;</a:t>
            </a: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un </a:t>
            </a:r>
            <a:r>
              <a:rPr lang="it-IT" sz="2800" i="1" dirty="0">
                <a:latin typeface="Times New Roman"/>
                <a:ea typeface="Times New Roman"/>
              </a:rPr>
              <a:t>metodo</a:t>
            </a:r>
            <a:r>
              <a:rPr lang="it-IT" sz="2800" dirty="0">
                <a:latin typeface="Times New Roman"/>
                <a:ea typeface="Times New Roman"/>
              </a:rPr>
              <a:t>, o una procedura, che </a:t>
            </a:r>
            <a:r>
              <a:rPr lang="it-IT" sz="2800" i="1" dirty="0">
                <a:latin typeface="Times New Roman"/>
                <a:ea typeface="Times New Roman"/>
              </a:rPr>
              <a:t>miri</a:t>
            </a:r>
            <a:r>
              <a:rPr lang="it-IT" sz="2800" dirty="0">
                <a:latin typeface="Times New Roman"/>
                <a:ea typeface="Times New Roman"/>
              </a:rPr>
              <a:t> </a:t>
            </a:r>
            <a:r>
              <a:rPr lang="it-IT" sz="2800" i="1" dirty="0">
                <a:latin typeface="Times New Roman"/>
                <a:ea typeface="Times New Roman"/>
              </a:rPr>
              <a:t>al bene comune </a:t>
            </a:r>
            <a:r>
              <a:rPr lang="it-IT" sz="2800" dirty="0">
                <a:latin typeface="Times New Roman"/>
                <a:ea typeface="Times New Roman"/>
              </a:rPr>
              <a:t>(Giuseppe </a:t>
            </a:r>
            <a:r>
              <a:rPr lang="it-IT" sz="2800" dirty="0" err="1">
                <a:latin typeface="Times New Roman"/>
                <a:ea typeface="Times New Roman"/>
              </a:rPr>
              <a:t>Catalfamo</a:t>
            </a:r>
            <a:r>
              <a:rPr lang="it-IT" sz="2800" dirty="0">
                <a:latin typeface="Times New Roman"/>
                <a:ea typeface="Times New Roman"/>
              </a:rPr>
              <a:t>).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6311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400" dirty="0" smtClean="0"/>
              <a:t>LA FAMIGLIA</a:t>
            </a:r>
            <a:r>
              <a:rPr lang="it-IT" sz="2800" dirty="0" smtClean="0"/>
              <a:t>, </a:t>
            </a:r>
            <a:br>
              <a:rPr lang="it-IT" sz="2800" dirty="0" smtClean="0"/>
            </a:br>
            <a:r>
              <a:rPr lang="it-IT" sz="2400" dirty="0" smtClean="0"/>
              <a:t>CAMPO DA CALCIO DI DEMOCRAZIA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>
              <a:spcAft>
                <a:spcPts val="0"/>
              </a:spcAft>
            </a:pPr>
            <a:r>
              <a:rPr lang="it-IT" sz="2800" dirty="0">
                <a:latin typeface="Times New Roman"/>
                <a:ea typeface="Times New Roman"/>
              </a:rPr>
              <a:t>Se per Pietro Roveda la famiglia è “la prima palestra di apertura alle virtù sociali”, per Daniele </a:t>
            </a:r>
            <a:r>
              <a:rPr lang="it-IT" sz="2800" dirty="0" err="1">
                <a:latin typeface="Times New Roman"/>
                <a:ea typeface="Times New Roman"/>
              </a:rPr>
              <a:t>Bruzzone</a:t>
            </a:r>
            <a:r>
              <a:rPr lang="it-IT" sz="2800" dirty="0">
                <a:latin typeface="Times New Roman"/>
                <a:ea typeface="Times New Roman"/>
              </a:rPr>
              <a:t> la famiglia è “palestra in cui si realizza il tirocinio affettivo della vera capacità d’amare”, della quale il genitore è “battistrada”. </a:t>
            </a:r>
            <a:r>
              <a:rPr lang="it-IT" sz="2800" i="1" dirty="0">
                <a:latin typeface="Times New Roman"/>
                <a:ea typeface="Times New Roman"/>
              </a:rPr>
              <a:t>La famiglia, pertanto, è palestra d’amore e di democrazia</a:t>
            </a:r>
            <a:r>
              <a:rPr lang="it-IT" sz="2800" dirty="0">
                <a:latin typeface="Times New Roman"/>
                <a:ea typeface="Times New Roman"/>
              </a:rPr>
              <a:t>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it-IT" sz="2800" dirty="0">
                <a:latin typeface="Times New Roman"/>
                <a:ea typeface="Times New Roman"/>
              </a:rPr>
              <a:t>Se per Norberto Galli i nuovi genitori lasciano “i figli sempre più arbitri di se stessi, per evitare conflitti”, per il sociologo Carmine Ventimiglia “la figura maschile assomiglia all’uomo in panchina, pronto a dare il cambio solo in caso di necessità o di bisogno”.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39696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La metafora del </a:t>
            </a:r>
            <a:r>
              <a:rPr lang="it-IT" sz="2800" i="1" dirty="0">
                <a:latin typeface="Times New Roman"/>
                <a:ea typeface="Times New Roman"/>
              </a:rPr>
              <a:t>padre in panchina</a:t>
            </a:r>
            <a:r>
              <a:rPr lang="it-IT" sz="2800" dirty="0">
                <a:latin typeface="Times New Roman"/>
                <a:ea typeface="Times New Roman"/>
              </a:rPr>
              <a:t> apre alla possibilità della famiglia democratica quale </a:t>
            </a:r>
            <a:r>
              <a:rPr lang="it-IT" sz="2800" i="1" dirty="0">
                <a:latin typeface="Times New Roman"/>
                <a:ea typeface="Times New Roman"/>
              </a:rPr>
              <a:t>campo da calcio</a:t>
            </a:r>
            <a:r>
              <a:rPr lang="it-IT" sz="2800" dirty="0">
                <a:latin typeface="Times New Roman"/>
                <a:ea typeface="Times New Roman"/>
              </a:rPr>
              <a:t> il cui arbitro potrebbe darsi nelle figure di padre e madre.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Se </a:t>
            </a:r>
            <a:r>
              <a:rPr lang="it-IT" sz="2800" dirty="0">
                <a:latin typeface="Times New Roman"/>
                <a:ea typeface="Times New Roman"/>
              </a:rPr>
              <a:t>arbitri della prole </a:t>
            </a:r>
            <a:r>
              <a:rPr lang="it-IT" sz="2800" dirty="0" smtClean="0">
                <a:latin typeface="Times New Roman"/>
                <a:ea typeface="Times New Roman"/>
              </a:rPr>
              <a:t>sono, oggi, </a:t>
            </a:r>
            <a:r>
              <a:rPr lang="it-IT" sz="2800" dirty="0">
                <a:latin typeface="Times New Roman"/>
                <a:ea typeface="Times New Roman"/>
              </a:rPr>
              <a:t>genitori democratico-permissivi, la famiglia pone valide premesse per lo sviluppo del </a:t>
            </a:r>
            <a:r>
              <a:rPr lang="it-IT" sz="2800" i="1" dirty="0">
                <a:latin typeface="Times New Roman"/>
                <a:ea typeface="Times New Roman"/>
              </a:rPr>
              <a:t>free-</a:t>
            </a:r>
            <a:r>
              <a:rPr lang="it-IT" sz="2800" i="1" dirty="0" err="1">
                <a:latin typeface="Times New Roman"/>
                <a:ea typeface="Times New Roman"/>
              </a:rPr>
              <a:t>riding</a:t>
            </a:r>
            <a:r>
              <a:rPr lang="it-IT" sz="2800" dirty="0">
                <a:latin typeface="Times New Roman"/>
                <a:ea typeface="Times New Roman"/>
              </a:rPr>
              <a:t>, o della </a:t>
            </a:r>
            <a:r>
              <a:rPr lang="it-IT" sz="2800" i="1" dirty="0">
                <a:latin typeface="Times New Roman"/>
                <a:ea typeface="Times New Roman"/>
              </a:rPr>
              <a:t>deriva dal genitore permissivo-battistrada al figlio battitore libero</a:t>
            </a:r>
            <a:r>
              <a:rPr lang="it-IT" sz="2800" dirty="0">
                <a:latin typeface="Times New Roman"/>
                <a:ea typeface="Times New Roman"/>
              </a:rPr>
              <a:t>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8246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La famiglia democratica, al contrario, è continuamente sollecitata dal “pubblico”: il tifo è parte integrante della partita e “non solo il pubblico incita i giocatori, ma i giocatori stessi incitano il pubblico perché li inciti” (Alessandro Dal Lago).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Per </a:t>
            </a:r>
            <a:r>
              <a:rPr lang="it-IT" sz="2800" dirty="0">
                <a:latin typeface="Times New Roman"/>
                <a:ea typeface="Times New Roman"/>
              </a:rPr>
              <a:t>la famiglia campo </a:t>
            </a:r>
            <a:r>
              <a:rPr lang="it-IT" sz="2800" dirty="0" smtClean="0">
                <a:latin typeface="Times New Roman"/>
                <a:ea typeface="Times New Roman"/>
              </a:rPr>
              <a:t>da </a:t>
            </a:r>
            <a:r>
              <a:rPr lang="it-IT" sz="2800" dirty="0">
                <a:latin typeface="Times New Roman"/>
                <a:ea typeface="Times New Roman"/>
              </a:rPr>
              <a:t>calcio di </a:t>
            </a:r>
            <a:r>
              <a:rPr lang="it-IT" sz="2800" dirty="0" smtClean="0">
                <a:latin typeface="Times New Roman"/>
                <a:ea typeface="Times New Roman"/>
              </a:rPr>
              <a:t>democrazia, </a:t>
            </a:r>
            <a:r>
              <a:rPr lang="it-IT" sz="2800" dirty="0">
                <a:latin typeface="Times New Roman"/>
                <a:ea typeface="Times New Roman"/>
              </a:rPr>
              <a:t>si tratta di allenarsi ad apprendere il </a:t>
            </a:r>
            <a:r>
              <a:rPr lang="it-IT" sz="2800" i="1" dirty="0">
                <a:latin typeface="Times New Roman"/>
                <a:ea typeface="Times New Roman"/>
              </a:rPr>
              <a:t>gioco di </a:t>
            </a:r>
            <a:r>
              <a:rPr lang="it-IT" sz="2800" i="1" dirty="0" smtClean="0">
                <a:latin typeface="Times New Roman"/>
                <a:ea typeface="Times New Roman"/>
              </a:rPr>
              <a:t>squadra</a:t>
            </a:r>
            <a:r>
              <a:rPr lang="it-IT" sz="2800" dirty="0" smtClean="0">
                <a:latin typeface="Times New Roman"/>
                <a:ea typeface="Times New Roman"/>
              </a:rPr>
              <a:t>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533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>
              <a:spcAft>
                <a:spcPts val="0"/>
              </a:spcAft>
            </a:pPr>
            <a:r>
              <a:rPr lang="it-IT" sz="2800" dirty="0">
                <a:latin typeface="Times New Roman"/>
                <a:ea typeface="Times New Roman"/>
              </a:rPr>
              <a:t>L’</a:t>
            </a:r>
            <a:r>
              <a:rPr lang="it-IT" sz="2800" i="1" dirty="0">
                <a:latin typeface="Times New Roman"/>
                <a:ea typeface="Times New Roman"/>
              </a:rPr>
              <a:t>autorità democratica </a:t>
            </a:r>
            <a:r>
              <a:rPr lang="it-IT" sz="2800" dirty="0">
                <a:latin typeface="Times New Roman"/>
                <a:ea typeface="Times New Roman"/>
              </a:rPr>
              <a:t>di padre e </a:t>
            </a:r>
            <a:r>
              <a:rPr lang="it-IT" sz="2800" dirty="0" smtClean="0">
                <a:latin typeface="Times New Roman"/>
                <a:ea typeface="Times New Roman"/>
              </a:rPr>
              <a:t>madre, </a:t>
            </a:r>
            <a:r>
              <a:rPr lang="it-IT" sz="2800" dirty="0">
                <a:latin typeface="Times New Roman"/>
                <a:ea typeface="Times New Roman"/>
              </a:rPr>
              <a:t>e nuove </a:t>
            </a:r>
            <a:r>
              <a:rPr lang="it-IT" sz="2800" i="1" dirty="0">
                <a:latin typeface="Times New Roman"/>
                <a:ea typeface="Times New Roman"/>
              </a:rPr>
              <a:t>regole pratiche</a:t>
            </a:r>
            <a:r>
              <a:rPr lang="it-IT" sz="2800" dirty="0">
                <a:latin typeface="Times New Roman"/>
                <a:ea typeface="Times New Roman"/>
              </a:rPr>
              <a:t> fondate su </a:t>
            </a:r>
            <a:r>
              <a:rPr lang="it-IT" sz="2800" i="1" dirty="0">
                <a:latin typeface="Times New Roman"/>
                <a:ea typeface="Times New Roman"/>
              </a:rPr>
              <a:t>interpretazioni arbitrali</a:t>
            </a:r>
            <a:r>
              <a:rPr lang="it-IT" sz="2800" dirty="0">
                <a:latin typeface="Times New Roman"/>
                <a:ea typeface="Times New Roman"/>
              </a:rPr>
              <a:t> (o situate</a:t>
            </a:r>
            <a:r>
              <a:rPr lang="it-IT" sz="2800" dirty="0" smtClean="0">
                <a:latin typeface="Times New Roman"/>
                <a:ea typeface="Times New Roman"/>
              </a:rPr>
              <a:t>), </a:t>
            </a:r>
            <a:r>
              <a:rPr lang="it-IT" sz="2800" dirty="0">
                <a:latin typeface="Times New Roman"/>
                <a:ea typeface="Times New Roman"/>
              </a:rPr>
              <a:t>contrastano il fenomeno </a:t>
            </a:r>
            <a:r>
              <a:rPr lang="it-IT" sz="2800" dirty="0" smtClean="0">
                <a:latin typeface="Times New Roman"/>
                <a:ea typeface="Times New Roman"/>
              </a:rPr>
              <a:t>diffuso del </a:t>
            </a:r>
            <a:r>
              <a:rPr lang="it-IT" sz="2800" i="1" dirty="0">
                <a:latin typeface="Times New Roman"/>
                <a:ea typeface="Times New Roman"/>
              </a:rPr>
              <a:t>free-</a:t>
            </a:r>
            <a:r>
              <a:rPr lang="it-IT" sz="2800" i="1" dirty="0" err="1">
                <a:latin typeface="Times New Roman"/>
                <a:ea typeface="Times New Roman"/>
              </a:rPr>
              <a:t>riding</a:t>
            </a:r>
            <a:r>
              <a:rPr lang="it-IT" sz="2800" dirty="0">
                <a:latin typeface="Times New Roman"/>
                <a:ea typeface="Times New Roman"/>
              </a:rPr>
              <a:t> educando al </a:t>
            </a:r>
            <a:r>
              <a:rPr lang="it-IT" sz="2800" i="1" dirty="0">
                <a:latin typeface="Times New Roman"/>
                <a:ea typeface="Times New Roman"/>
              </a:rPr>
              <a:t>fair play</a:t>
            </a:r>
            <a:r>
              <a:rPr lang="it-IT" sz="2800" dirty="0">
                <a:latin typeface="Times New Roman"/>
                <a:ea typeface="Times New Roman"/>
              </a:rPr>
              <a:t>, al gioco leale, che il Codice Europeo di Etica Sportiva (1992) descrive quale “modo vincente”.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Times New Roman"/>
              </a:rPr>
              <a:t>La </a:t>
            </a:r>
            <a:r>
              <a:rPr lang="it-IT" sz="2800" dirty="0">
                <a:latin typeface="Times New Roman"/>
                <a:ea typeface="Times New Roman"/>
              </a:rPr>
              <a:t>pedagogia familiare “fa il tifo”, da sempre, per la famiglia tradizionale. </a:t>
            </a:r>
            <a:r>
              <a:rPr lang="it-IT" sz="2800" dirty="0" smtClean="0">
                <a:latin typeface="Times New Roman"/>
                <a:ea typeface="Times New Roman"/>
              </a:rPr>
              <a:t>Ma non </a:t>
            </a:r>
            <a:r>
              <a:rPr lang="it-IT" sz="2800" dirty="0">
                <a:latin typeface="Times New Roman"/>
                <a:ea typeface="Times New Roman"/>
              </a:rPr>
              <a:t>intende </a:t>
            </a:r>
            <a:r>
              <a:rPr lang="it-IT" sz="2800" dirty="0" smtClean="0">
                <a:latin typeface="Times New Roman"/>
                <a:ea typeface="Times New Roman"/>
              </a:rPr>
              <a:t>affatto stilare </a:t>
            </a:r>
            <a:r>
              <a:rPr lang="it-IT" sz="2800" dirty="0">
                <a:latin typeface="Times New Roman"/>
                <a:ea typeface="Times New Roman"/>
              </a:rPr>
              <a:t>una classifica tra famiglie di serie A e famiglie di serie B, e pertanto non riprova, sportivamente-democraticamente, le nuove realtà familiari.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3449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400" dirty="0" smtClean="0"/>
              <a:t>IL DIALOGO IN FAMIGLIA </a:t>
            </a:r>
            <a:br>
              <a:rPr lang="it-IT" sz="2400" dirty="0" smtClean="0"/>
            </a:br>
            <a:r>
              <a:rPr lang="it-IT" sz="2400" dirty="0" smtClean="0"/>
              <a:t>EDUCA ALLA CONVIVENZA CIVILE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Quando due persone dialogano </a:t>
            </a:r>
            <a:r>
              <a:rPr lang="it-IT" sz="2800" i="1" dirty="0" smtClean="0">
                <a:latin typeface="Times New Roman"/>
                <a:ea typeface="Times New Roman"/>
              </a:rPr>
              <a:t>dialogicamente</a:t>
            </a:r>
            <a:r>
              <a:rPr lang="it-IT" sz="2800" dirty="0" smtClean="0">
                <a:latin typeface="Times New Roman"/>
                <a:ea typeface="Times New Roman"/>
              </a:rPr>
              <a:t> (quando </a:t>
            </a:r>
            <a:r>
              <a:rPr lang="it-IT" sz="2800" dirty="0">
                <a:latin typeface="Times New Roman"/>
                <a:ea typeface="Times New Roman"/>
              </a:rPr>
              <a:t>l’io comprende il tu senza </a:t>
            </a:r>
            <a:r>
              <a:rPr lang="it-IT" sz="2800" dirty="0" smtClean="0">
                <a:latin typeface="Times New Roman"/>
                <a:ea typeface="Times New Roman"/>
              </a:rPr>
              <a:t>presumere di essere </a:t>
            </a:r>
            <a:r>
              <a:rPr lang="it-IT" sz="2800" dirty="0">
                <a:latin typeface="Times New Roman"/>
                <a:ea typeface="Times New Roman"/>
              </a:rPr>
              <a:t>il tu che </a:t>
            </a:r>
            <a:r>
              <a:rPr lang="it-IT" sz="2800" dirty="0" smtClean="0">
                <a:latin typeface="Times New Roman"/>
                <a:ea typeface="Times New Roman"/>
              </a:rPr>
              <a:t>sta-di-fronte), </a:t>
            </a:r>
            <a:r>
              <a:rPr lang="it-IT" sz="2800" dirty="0">
                <a:latin typeface="Times New Roman"/>
                <a:ea typeface="Times New Roman"/>
              </a:rPr>
              <a:t>il </a:t>
            </a:r>
            <a:r>
              <a:rPr lang="it-IT" sz="2800" i="1" dirty="0">
                <a:latin typeface="Times New Roman"/>
                <a:ea typeface="Times New Roman"/>
              </a:rPr>
              <a:t>comprendere</a:t>
            </a:r>
            <a:r>
              <a:rPr lang="it-IT" sz="2800" dirty="0">
                <a:latin typeface="Times New Roman"/>
                <a:ea typeface="Times New Roman"/>
              </a:rPr>
              <a:t> diviene</a:t>
            </a:r>
            <a:r>
              <a:rPr lang="it-IT" sz="2800" i="1" dirty="0">
                <a:latin typeface="Times New Roman"/>
                <a:ea typeface="Times New Roman"/>
              </a:rPr>
              <a:t> </a:t>
            </a:r>
            <a:r>
              <a:rPr lang="it-IT" sz="2800" i="1" dirty="0" err="1" smtClean="0">
                <a:latin typeface="Times New Roman"/>
                <a:ea typeface="Times New Roman"/>
              </a:rPr>
              <a:t>ri</a:t>
            </a:r>
            <a:r>
              <a:rPr lang="it-IT" sz="2800" i="1" dirty="0" smtClean="0">
                <a:latin typeface="Times New Roman"/>
                <a:ea typeface="Times New Roman"/>
              </a:rPr>
              <a:t>-comprendere</a:t>
            </a:r>
            <a:r>
              <a:rPr lang="it-IT" sz="2800" dirty="0" smtClean="0">
                <a:latin typeface="Times New Roman"/>
                <a:ea typeface="Times New Roman"/>
              </a:rPr>
              <a:t> </a:t>
            </a:r>
            <a:r>
              <a:rPr lang="it-IT" sz="2800" dirty="0">
                <a:latin typeface="Times New Roman"/>
                <a:ea typeface="Times New Roman"/>
              </a:rPr>
              <a:t>(Martin </a:t>
            </a:r>
            <a:r>
              <a:rPr lang="it-IT" sz="2800" dirty="0" err="1">
                <a:latin typeface="Times New Roman"/>
                <a:ea typeface="Times New Roman"/>
              </a:rPr>
              <a:t>Buber</a:t>
            </a:r>
            <a:r>
              <a:rPr lang="it-IT" sz="2800" dirty="0">
                <a:latin typeface="Times New Roman"/>
                <a:ea typeface="Times New Roman"/>
              </a:rPr>
              <a:t>).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Per </a:t>
            </a:r>
            <a:r>
              <a:rPr lang="it-IT" sz="2800" dirty="0" err="1">
                <a:latin typeface="Times New Roman"/>
                <a:ea typeface="Times New Roman"/>
              </a:rPr>
              <a:t>ri</a:t>
            </a:r>
            <a:r>
              <a:rPr lang="it-IT" sz="2800" dirty="0">
                <a:latin typeface="Times New Roman"/>
                <a:ea typeface="Times New Roman"/>
              </a:rPr>
              <a:t>-comprendere (abbracciare con la mente), la persona umana (l’io) deve </a:t>
            </a:r>
            <a:r>
              <a:rPr lang="it-IT" sz="2800" dirty="0" err="1">
                <a:latin typeface="Times New Roman"/>
                <a:ea typeface="Times New Roman"/>
              </a:rPr>
              <a:t>com</a:t>
            </a:r>
            <a:r>
              <a:rPr lang="it-IT" sz="2800" dirty="0">
                <a:latin typeface="Times New Roman"/>
                <a:ea typeface="Times New Roman"/>
              </a:rPr>
              <a:t>-prendere (contenere con la mente) l’altro (il tu</a:t>
            </a:r>
            <a:r>
              <a:rPr lang="it-IT" sz="2800" dirty="0" smtClean="0">
                <a:latin typeface="Times New Roman"/>
                <a:ea typeface="Times New Roman"/>
              </a:rPr>
              <a:t>), </a:t>
            </a:r>
            <a:r>
              <a:rPr lang="it-IT" sz="2800" dirty="0">
                <a:latin typeface="Times New Roman"/>
                <a:ea typeface="Times New Roman"/>
              </a:rPr>
              <a:t>e innescare quella circolarità dialogica che consente il riconoscimento dell’io e del tu in quanto </a:t>
            </a:r>
            <a:r>
              <a:rPr lang="it-IT" sz="2800" i="1" dirty="0">
                <a:latin typeface="Times New Roman"/>
                <a:ea typeface="Times New Roman"/>
              </a:rPr>
              <a:t>libertà</a:t>
            </a:r>
            <a:r>
              <a:rPr lang="it-IT" sz="2800" dirty="0">
                <a:latin typeface="Times New Roman"/>
                <a:ea typeface="Times New Roman"/>
              </a:rPr>
              <a:t> (</a:t>
            </a:r>
            <a:r>
              <a:rPr lang="it-IT" sz="2800" i="1" dirty="0">
                <a:latin typeface="Times New Roman"/>
                <a:ea typeface="Times New Roman"/>
              </a:rPr>
              <a:t>incontro interumano</a:t>
            </a:r>
            <a:r>
              <a:rPr lang="it-IT" sz="2800" dirty="0">
                <a:latin typeface="Times New Roman"/>
                <a:ea typeface="Times New Roman"/>
              </a:rPr>
              <a:t> nella “parola fondamentale io-tu”).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265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Il contenere e l’abbracciare sono le funzioni di padre e madre nei riguardi del lattante: il rapporto educativo, in sintesi, è un rapporto asimmetrico genealogicamente orientato alla </a:t>
            </a:r>
            <a:r>
              <a:rPr lang="it-IT" sz="2800" i="1" dirty="0">
                <a:latin typeface="Times New Roman"/>
                <a:ea typeface="Times New Roman"/>
              </a:rPr>
              <a:t>dialogica della </a:t>
            </a:r>
            <a:r>
              <a:rPr lang="it-IT" sz="2800" i="1" dirty="0" smtClean="0">
                <a:latin typeface="Times New Roman"/>
                <a:ea typeface="Times New Roman"/>
              </a:rPr>
              <a:t>tenerezza.</a:t>
            </a:r>
            <a:r>
              <a:rPr lang="it-IT" sz="2800" dirty="0" smtClean="0">
                <a:latin typeface="Times New Roman"/>
                <a:ea typeface="Times New Roman"/>
              </a:rPr>
              <a:t> Questa </a:t>
            </a:r>
            <a:r>
              <a:rPr lang="it-IT" sz="2800" dirty="0">
                <a:latin typeface="Times New Roman"/>
                <a:ea typeface="Times New Roman"/>
              </a:rPr>
              <a:t>indica agli interlocutori la strada dell’autentico conversare: anche quando il detto non appare condivisibile, il dire della persona umana che mi sta-di-fronte non è mai deprecabile, e il dibattito deve sempre sostanziarsi del rispetto della comune </a:t>
            </a:r>
            <a:r>
              <a:rPr lang="it-IT" sz="2800" i="1" dirty="0">
                <a:latin typeface="Times New Roman"/>
                <a:ea typeface="Times New Roman"/>
              </a:rPr>
              <a:t>dignità di parlanti</a:t>
            </a:r>
            <a:r>
              <a:rPr lang="it-IT" sz="2800" dirty="0">
                <a:latin typeface="Times New Roman"/>
                <a:ea typeface="Times New Roman"/>
              </a:rPr>
              <a:t>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32027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spcAft>
                <a:spcPts val="0"/>
              </a:spcAft>
            </a:pPr>
            <a:r>
              <a:rPr lang="it-IT" sz="2800" i="1" dirty="0">
                <a:latin typeface="Times New Roman"/>
                <a:ea typeface="Times New Roman"/>
              </a:rPr>
              <a:t>Le parole sono per essenza relazione, e la relazione fra persone</a:t>
            </a:r>
            <a:r>
              <a:rPr lang="it-IT" sz="2800" dirty="0">
                <a:latin typeface="Times New Roman"/>
                <a:ea typeface="Times New Roman"/>
              </a:rPr>
              <a:t>, annota Vanna </a:t>
            </a:r>
            <a:r>
              <a:rPr lang="it-IT" sz="2800" dirty="0" err="1">
                <a:latin typeface="Times New Roman"/>
                <a:ea typeface="Times New Roman"/>
              </a:rPr>
              <a:t>Boffo</a:t>
            </a:r>
            <a:r>
              <a:rPr lang="it-IT" sz="2800" dirty="0">
                <a:latin typeface="Times New Roman"/>
                <a:ea typeface="Times New Roman"/>
              </a:rPr>
              <a:t>,</a:t>
            </a:r>
            <a:r>
              <a:rPr lang="it-IT" sz="2800" i="1" dirty="0">
                <a:latin typeface="Times New Roman"/>
                <a:ea typeface="Times New Roman"/>
              </a:rPr>
              <a:t> è ciò che permette lo sviluppo di ciascuna democrazia</a:t>
            </a:r>
            <a:r>
              <a:rPr lang="it-IT" sz="2800" dirty="0">
                <a:latin typeface="Times New Roman"/>
                <a:ea typeface="Times New Roman"/>
              </a:rPr>
              <a:t>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Times New Roman"/>
              </a:rPr>
              <a:t>“</a:t>
            </a:r>
            <a:r>
              <a:rPr lang="it-IT" sz="2800" dirty="0">
                <a:latin typeface="Times New Roman"/>
                <a:ea typeface="Times New Roman"/>
              </a:rPr>
              <a:t>Possiamo scendere nell’arena, ma dobbiamo mantenere sempre aperto l’invito </a:t>
            </a:r>
            <a:r>
              <a:rPr lang="it-IT" sz="2800" dirty="0" smtClean="0">
                <a:latin typeface="Times New Roman"/>
                <a:ea typeface="Times New Roman"/>
              </a:rPr>
              <a:t>all’</a:t>
            </a:r>
            <a:r>
              <a:rPr lang="it-IT" sz="2800" i="1" dirty="0" smtClean="0">
                <a:latin typeface="Times New Roman"/>
                <a:ea typeface="Times New Roman"/>
              </a:rPr>
              <a:t>agorà</a:t>
            </a:r>
            <a:r>
              <a:rPr lang="it-IT" sz="2800" dirty="0" smtClean="0">
                <a:latin typeface="Times New Roman"/>
                <a:ea typeface="Times New Roman"/>
              </a:rPr>
              <a:t>. Nell’</a:t>
            </a:r>
            <a:r>
              <a:rPr lang="it-IT" sz="2800" i="1" dirty="0" smtClean="0">
                <a:latin typeface="Times New Roman"/>
                <a:ea typeface="Times New Roman"/>
              </a:rPr>
              <a:t>agorà</a:t>
            </a:r>
            <a:r>
              <a:rPr lang="it-IT" sz="2800" dirty="0" smtClean="0">
                <a:latin typeface="Times New Roman"/>
                <a:ea typeface="Times New Roman"/>
              </a:rPr>
              <a:t> </a:t>
            </a:r>
            <a:r>
              <a:rPr lang="it-IT" sz="2800" dirty="0">
                <a:latin typeface="Times New Roman"/>
                <a:ea typeface="Times New Roman"/>
              </a:rPr>
              <a:t>si parla, nell’arena si </a:t>
            </a:r>
            <a:r>
              <a:rPr lang="it-IT" sz="2800" i="1" dirty="0">
                <a:latin typeface="Times New Roman"/>
                <a:ea typeface="Times New Roman"/>
              </a:rPr>
              <a:t>lotta</a:t>
            </a:r>
            <a:r>
              <a:rPr lang="it-IT" sz="2800" dirty="0">
                <a:latin typeface="Times New Roman"/>
                <a:ea typeface="Times New Roman"/>
              </a:rPr>
              <a:t>” (</a:t>
            </a:r>
            <a:r>
              <a:rPr lang="it-IT" sz="2800" dirty="0" err="1">
                <a:latin typeface="Times New Roman"/>
                <a:ea typeface="Times New Roman"/>
              </a:rPr>
              <a:t>Raimon</a:t>
            </a:r>
            <a:r>
              <a:rPr lang="it-IT" sz="2800" dirty="0">
                <a:latin typeface="Times New Roman"/>
                <a:ea typeface="Times New Roman"/>
              </a:rPr>
              <a:t> </a:t>
            </a:r>
            <a:r>
              <a:rPr lang="it-IT" sz="2800" dirty="0" err="1">
                <a:latin typeface="Times New Roman"/>
                <a:ea typeface="Times New Roman"/>
              </a:rPr>
              <a:t>Panikkar</a:t>
            </a:r>
            <a:r>
              <a:rPr lang="it-IT" sz="2800" dirty="0">
                <a:latin typeface="Times New Roman"/>
                <a:ea typeface="Times New Roman"/>
              </a:rPr>
              <a:t>).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0660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400" dirty="0" smtClean="0"/>
              <a:t>PREVENIRE LA DEVIANZA È EDUCARE ALLA LEGALITÀ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Il temine “deprivazione” deriva dal latino </a:t>
            </a:r>
            <a:r>
              <a:rPr lang="it-IT" sz="2800" i="1" dirty="0">
                <a:latin typeface="Times New Roman"/>
                <a:ea typeface="Times New Roman"/>
              </a:rPr>
              <a:t>de-privare</a:t>
            </a:r>
            <a:r>
              <a:rPr lang="it-IT" sz="2800" dirty="0">
                <a:latin typeface="Times New Roman"/>
                <a:ea typeface="Times New Roman"/>
              </a:rPr>
              <a:t>: togliere qualcosa di naturale o di dovuto (Donald Woods </a:t>
            </a:r>
            <a:r>
              <a:rPr lang="it-IT" sz="2800" dirty="0" err="1">
                <a:latin typeface="Times New Roman"/>
                <a:ea typeface="Times New Roman"/>
              </a:rPr>
              <a:t>Winnicott</a:t>
            </a:r>
            <a:r>
              <a:rPr lang="it-IT" sz="2800" dirty="0">
                <a:latin typeface="Times New Roman"/>
                <a:ea typeface="Times New Roman"/>
              </a:rPr>
              <a:t>).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La </a:t>
            </a:r>
            <a:r>
              <a:rPr lang="it-IT" sz="2800" dirty="0">
                <a:latin typeface="Times New Roman"/>
                <a:ea typeface="Times New Roman"/>
              </a:rPr>
              <a:t>deprivazione paterna, illustra Maurizio Quilici, può </a:t>
            </a:r>
            <a:r>
              <a:rPr lang="it-IT" sz="2800" dirty="0" smtClean="0">
                <a:latin typeface="Times New Roman"/>
                <a:ea typeface="Times New Roman"/>
              </a:rPr>
              <a:t>essere:</a:t>
            </a:r>
            <a:r>
              <a:rPr lang="it-IT" sz="2800" i="1" dirty="0" smtClean="0">
                <a:latin typeface="Times New Roman"/>
                <a:ea typeface="Times New Roman"/>
              </a:rPr>
              <a:t> </a:t>
            </a:r>
            <a:r>
              <a:rPr lang="it-IT" sz="2800" i="1" dirty="0">
                <a:latin typeface="Times New Roman"/>
                <a:ea typeface="Times New Roman"/>
              </a:rPr>
              <a:t>totale</a:t>
            </a:r>
            <a:r>
              <a:rPr lang="it-IT" sz="2800" dirty="0">
                <a:latin typeface="Times New Roman"/>
                <a:ea typeface="Times New Roman"/>
              </a:rPr>
              <a:t> (decesso del genitore, distacco totale o misconoscimento della paternità da parte del padre),</a:t>
            </a:r>
            <a:r>
              <a:rPr lang="it-IT" sz="2800" i="1" dirty="0">
                <a:latin typeface="Times New Roman"/>
                <a:ea typeface="Times New Roman"/>
              </a:rPr>
              <a:t> parziale</a:t>
            </a:r>
            <a:r>
              <a:rPr lang="it-IT" sz="2800" dirty="0">
                <a:latin typeface="Times New Roman"/>
                <a:ea typeface="Times New Roman"/>
              </a:rPr>
              <a:t> (separazione, divorzio o assenze protratte a causa dell’impiego paterno</a:t>
            </a:r>
            <a:r>
              <a:rPr lang="it-IT" sz="2800" dirty="0" smtClean="0">
                <a:latin typeface="Times New Roman"/>
                <a:ea typeface="Times New Roman"/>
              </a:rPr>
              <a:t>), </a:t>
            </a:r>
            <a:r>
              <a:rPr lang="it-IT" sz="2800" dirty="0">
                <a:latin typeface="Times New Roman"/>
                <a:ea typeface="Times New Roman"/>
              </a:rPr>
              <a:t>o </a:t>
            </a:r>
            <a:r>
              <a:rPr lang="it-IT" sz="2800" i="1" dirty="0">
                <a:latin typeface="Times New Roman"/>
                <a:ea typeface="Times New Roman"/>
              </a:rPr>
              <a:t>simbolica</a:t>
            </a:r>
            <a:r>
              <a:rPr lang="it-IT" sz="2800" dirty="0">
                <a:latin typeface="Times New Roman"/>
                <a:ea typeface="Times New Roman"/>
              </a:rPr>
              <a:t> (terza e più diffusa forma di </a:t>
            </a:r>
            <a:r>
              <a:rPr lang="it-IT" sz="2800" dirty="0" smtClean="0">
                <a:latin typeface="Times New Roman"/>
                <a:ea typeface="Times New Roman"/>
              </a:rPr>
              <a:t>deprivazione, </a:t>
            </a:r>
            <a:r>
              <a:rPr lang="it-IT" sz="2800" dirty="0">
                <a:latin typeface="Times New Roman"/>
                <a:ea typeface="Times New Roman"/>
              </a:rPr>
              <a:t>che si verifica quando il padre è presente solo “sullo sfondo”).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8811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La prevenzione del comportamento deviante, spiega Luisa Santelli </a:t>
            </a:r>
            <a:r>
              <a:rPr lang="it-IT" sz="2800" dirty="0" err="1">
                <a:latin typeface="Times New Roman"/>
                <a:ea typeface="Times New Roman"/>
              </a:rPr>
              <a:t>Beccegato</a:t>
            </a:r>
            <a:r>
              <a:rPr lang="it-IT" sz="2800" dirty="0">
                <a:latin typeface="Times New Roman"/>
                <a:ea typeface="Times New Roman"/>
              </a:rPr>
              <a:t>, si divide </a:t>
            </a:r>
            <a:r>
              <a:rPr lang="it-IT" sz="2800" dirty="0" smtClean="0">
                <a:latin typeface="Times New Roman"/>
                <a:ea typeface="Times New Roman"/>
              </a:rPr>
              <a:t>in: </a:t>
            </a:r>
          </a:p>
          <a:p>
            <a:r>
              <a:rPr lang="it-IT" sz="2800" i="1" dirty="0" smtClean="0">
                <a:latin typeface="Times New Roman"/>
                <a:ea typeface="Times New Roman"/>
              </a:rPr>
              <a:t>primaria</a:t>
            </a:r>
            <a:r>
              <a:rPr lang="it-IT" sz="2800" dirty="0" smtClean="0">
                <a:latin typeface="Times New Roman"/>
                <a:ea typeface="Times New Roman"/>
              </a:rPr>
              <a:t> </a:t>
            </a:r>
            <a:r>
              <a:rPr lang="it-IT" sz="2800" dirty="0">
                <a:latin typeface="Times New Roman"/>
                <a:ea typeface="Times New Roman"/>
              </a:rPr>
              <a:t>(rivolta ai cittadini tutti</a:t>
            </a:r>
            <a:r>
              <a:rPr lang="it-IT" sz="2800" dirty="0" smtClean="0">
                <a:latin typeface="Times New Roman"/>
                <a:ea typeface="Times New Roman"/>
              </a:rPr>
              <a:t>);</a:t>
            </a:r>
          </a:p>
          <a:p>
            <a:r>
              <a:rPr lang="it-IT" sz="2800" i="1" dirty="0" smtClean="0">
                <a:latin typeface="Times New Roman"/>
                <a:ea typeface="Times New Roman"/>
              </a:rPr>
              <a:t>secondaria</a:t>
            </a:r>
            <a:r>
              <a:rPr lang="it-IT" sz="2800" dirty="0" smtClean="0">
                <a:latin typeface="Times New Roman"/>
                <a:ea typeface="Times New Roman"/>
              </a:rPr>
              <a:t> </a:t>
            </a:r>
            <a:r>
              <a:rPr lang="it-IT" sz="2800" dirty="0">
                <a:latin typeface="Times New Roman"/>
                <a:ea typeface="Times New Roman"/>
              </a:rPr>
              <a:t>(rivolta ai soggetti “a rischio</a:t>
            </a:r>
            <a:r>
              <a:rPr lang="it-IT" sz="2800" dirty="0" smtClean="0">
                <a:latin typeface="Times New Roman"/>
                <a:ea typeface="Times New Roman"/>
              </a:rPr>
              <a:t>”);</a:t>
            </a:r>
          </a:p>
          <a:p>
            <a:r>
              <a:rPr lang="it-IT" sz="2800" i="1" dirty="0" smtClean="0">
                <a:latin typeface="Times New Roman"/>
                <a:ea typeface="Times New Roman"/>
              </a:rPr>
              <a:t>terziaria </a:t>
            </a:r>
            <a:r>
              <a:rPr lang="it-IT" sz="2800" dirty="0">
                <a:latin typeface="Times New Roman"/>
                <a:ea typeface="Times New Roman"/>
              </a:rPr>
              <a:t>(rivolta ai soggetti </a:t>
            </a:r>
            <a:r>
              <a:rPr lang="it-IT" sz="2800" dirty="0" smtClean="0">
                <a:latin typeface="Times New Roman"/>
                <a:ea typeface="Times New Roman"/>
              </a:rPr>
              <a:t>devianti</a:t>
            </a:r>
            <a:r>
              <a:rPr lang="it-IT" sz="2800" dirty="0">
                <a:latin typeface="Times New Roman"/>
                <a:ea typeface="Times New Roman"/>
              </a:rPr>
              <a:t>).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9499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L’educazione alla legalità, la prevenzione del comportamento deviante, il rispetto delle </a:t>
            </a:r>
            <a:r>
              <a:rPr lang="it-IT" sz="2800" dirty="0" smtClean="0">
                <a:latin typeface="Times New Roman"/>
                <a:ea typeface="Times New Roman"/>
              </a:rPr>
              <a:t>norme, </a:t>
            </a:r>
            <a:r>
              <a:rPr lang="it-IT" sz="2800" dirty="0">
                <a:latin typeface="Times New Roman"/>
                <a:ea typeface="Times New Roman"/>
              </a:rPr>
              <a:t>sono prodotti dell’educazione </a:t>
            </a:r>
            <a:r>
              <a:rPr lang="it-IT" sz="2800" dirty="0" smtClean="0">
                <a:latin typeface="Times New Roman"/>
                <a:ea typeface="Times New Roman"/>
              </a:rPr>
              <a:t>familiare, </a:t>
            </a:r>
            <a:r>
              <a:rPr lang="it-IT" sz="2800" dirty="0">
                <a:latin typeface="Times New Roman"/>
                <a:ea typeface="Times New Roman"/>
              </a:rPr>
              <a:t>e, </a:t>
            </a:r>
            <a:r>
              <a:rPr lang="it-IT" sz="2800" dirty="0" smtClean="0">
                <a:latin typeface="Times New Roman"/>
                <a:ea typeface="Times New Roman"/>
              </a:rPr>
              <a:t>in ispecie</a:t>
            </a:r>
            <a:r>
              <a:rPr lang="it-IT" sz="2800" dirty="0">
                <a:latin typeface="Times New Roman"/>
                <a:ea typeface="Times New Roman"/>
              </a:rPr>
              <a:t>, dell’educazione </a:t>
            </a:r>
            <a:r>
              <a:rPr lang="it-IT" sz="2800" i="1" dirty="0" smtClean="0">
                <a:latin typeface="Times New Roman"/>
                <a:ea typeface="Times New Roman"/>
              </a:rPr>
              <a:t>paterna</a:t>
            </a:r>
            <a:r>
              <a:rPr lang="it-IT" sz="2800" dirty="0">
                <a:latin typeface="Times New Roman"/>
                <a:ea typeface="Times New Roman"/>
              </a:rPr>
              <a:t>: negli Stati Uniti, di recente, Giovanna Lo </a:t>
            </a:r>
            <a:r>
              <a:rPr lang="it-IT" sz="2800" dirty="0" err="1">
                <a:latin typeface="Times New Roman"/>
                <a:ea typeface="Times New Roman"/>
              </a:rPr>
              <a:t>Sapio</a:t>
            </a:r>
            <a:r>
              <a:rPr lang="it-IT" sz="2800" dirty="0">
                <a:latin typeface="Times New Roman"/>
                <a:ea typeface="Times New Roman"/>
              </a:rPr>
              <a:t> rileva come il 63% dei suicidi, il 90% dei bambini di strada, l’85% dei bambini affetti da turbe comportamentali, l’80% degli stupratori, il 71% dei casi di dispersione scolastica, il 75% degli adolescenti tossicomani, l’80% dei giovani assistiti presso riformatori e l’85% dei giovani </a:t>
            </a:r>
            <a:r>
              <a:rPr lang="it-IT" sz="2800" dirty="0" smtClean="0">
                <a:latin typeface="Times New Roman"/>
                <a:ea typeface="Times New Roman"/>
              </a:rPr>
              <a:t>detenuti, </a:t>
            </a:r>
            <a:r>
              <a:rPr lang="it-IT" sz="2800" dirty="0">
                <a:latin typeface="Times New Roman"/>
                <a:ea typeface="Times New Roman"/>
              </a:rPr>
              <a:t>abbiano sofferto della </a:t>
            </a:r>
            <a:r>
              <a:rPr lang="it-IT" sz="2800" i="1" dirty="0">
                <a:latin typeface="Times New Roman"/>
                <a:ea typeface="Times New Roman"/>
              </a:rPr>
              <a:t>deprivazione totale</a:t>
            </a:r>
            <a:r>
              <a:rPr lang="it-IT" sz="2800" dirty="0">
                <a:latin typeface="Times New Roman"/>
                <a:ea typeface="Times New Roman"/>
              </a:rPr>
              <a:t> </a:t>
            </a:r>
            <a:r>
              <a:rPr lang="it-IT" sz="2800" i="1" dirty="0">
                <a:latin typeface="Times New Roman"/>
                <a:ea typeface="Times New Roman"/>
              </a:rPr>
              <a:t>della figura paterna</a:t>
            </a:r>
            <a:r>
              <a:rPr lang="it-IT" sz="2800" dirty="0">
                <a:latin typeface="Times New Roman"/>
                <a:ea typeface="Times New Roman"/>
              </a:rPr>
              <a:t>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3550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Secondo David B. Lynn, la </a:t>
            </a:r>
            <a:r>
              <a:rPr lang="it-IT" sz="2800" i="1" dirty="0">
                <a:latin typeface="Times New Roman"/>
                <a:ea typeface="Times New Roman"/>
              </a:rPr>
              <a:t>tenerezza del padre</a:t>
            </a:r>
            <a:r>
              <a:rPr lang="it-IT" sz="2800" dirty="0">
                <a:latin typeface="Times New Roman"/>
                <a:ea typeface="Times New Roman"/>
              </a:rPr>
              <a:t>, se corroborata dall’</a:t>
            </a:r>
            <a:r>
              <a:rPr lang="it-IT" sz="2800" i="1" dirty="0">
                <a:latin typeface="Times New Roman"/>
                <a:ea typeface="Times New Roman"/>
              </a:rPr>
              <a:t>educazione alla disciplina</a:t>
            </a:r>
            <a:r>
              <a:rPr lang="it-IT" sz="2800" dirty="0">
                <a:latin typeface="Times New Roman"/>
                <a:ea typeface="Times New Roman"/>
              </a:rPr>
              <a:t>, facilita lo </a:t>
            </a:r>
            <a:r>
              <a:rPr lang="it-IT" sz="2800" i="1" dirty="0">
                <a:latin typeface="Times New Roman"/>
                <a:ea typeface="Times New Roman"/>
              </a:rPr>
              <a:t>sviluppo</a:t>
            </a:r>
            <a:r>
              <a:rPr lang="it-IT" sz="2800" dirty="0">
                <a:latin typeface="Times New Roman"/>
                <a:ea typeface="Times New Roman"/>
              </a:rPr>
              <a:t> </a:t>
            </a:r>
            <a:r>
              <a:rPr lang="it-IT" sz="2800" i="1" dirty="0">
                <a:latin typeface="Times New Roman"/>
                <a:ea typeface="Times New Roman"/>
              </a:rPr>
              <a:t>morale</a:t>
            </a:r>
            <a:r>
              <a:rPr lang="it-IT" sz="2800" dirty="0">
                <a:latin typeface="Times New Roman"/>
                <a:ea typeface="Times New Roman"/>
              </a:rPr>
              <a:t> della prole; l’</a:t>
            </a:r>
            <a:r>
              <a:rPr lang="it-IT" sz="2800" dirty="0" err="1">
                <a:latin typeface="Times New Roman"/>
                <a:ea typeface="Times New Roman"/>
              </a:rPr>
              <a:t>anaffettività</a:t>
            </a:r>
            <a:r>
              <a:rPr lang="it-IT" sz="2800" dirty="0">
                <a:latin typeface="Times New Roman"/>
                <a:ea typeface="Times New Roman"/>
              </a:rPr>
              <a:t> del padre, al contrario, ingenera aggressività, condotte delinquenziali o bisogno disperato di contenimento.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3523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spcAft>
                <a:spcPts val="0"/>
              </a:spcAft>
            </a:pPr>
            <a:r>
              <a:rPr lang="it-IT" sz="2800" dirty="0">
                <a:latin typeface="Times New Roman"/>
                <a:ea typeface="Times New Roman"/>
              </a:rPr>
              <a:t>“Tenerezza” deriva da “</a:t>
            </a:r>
            <a:r>
              <a:rPr lang="it-IT" sz="2800" dirty="0" err="1">
                <a:latin typeface="Times New Roman"/>
                <a:ea typeface="Times New Roman"/>
              </a:rPr>
              <a:t>teneo</a:t>
            </a:r>
            <a:r>
              <a:rPr lang="it-IT" sz="2800" dirty="0">
                <a:latin typeface="Times New Roman"/>
                <a:ea typeface="Times New Roman"/>
              </a:rPr>
              <a:t>” e “</a:t>
            </a:r>
            <a:r>
              <a:rPr lang="it-IT" sz="2800" dirty="0" err="1">
                <a:latin typeface="Times New Roman"/>
                <a:ea typeface="Times New Roman"/>
              </a:rPr>
              <a:t>tenax</a:t>
            </a:r>
            <a:r>
              <a:rPr lang="it-IT" sz="2800" dirty="0">
                <a:latin typeface="Times New Roman"/>
                <a:ea typeface="Times New Roman"/>
              </a:rPr>
              <a:t>”: indica l’azione del </a:t>
            </a:r>
            <a:r>
              <a:rPr lang="it-IT" sz="2800" i="1" dirty="0">
                <a:latin typeface="Times New Roman"/>
                <a:ea typeface="Times New Roman"/>
              </a:rPr>
              <a:t>contenere</a:t>
            </a:r>
            <a:r>
              <a:rPr lang="it-IT" sz="2800" dirty="0">
                <a:latin typeface="Times New Roman"/>
                <a:ea typeface="Times New Roman"/>
              </a:rPr>
              <a:t> e lo statuto morale della </a:t>
            </a:r>
            <a:r>
              <a:rPr lang="it-IT" sz="2800" i="1" dirty="0">
                <a:latin typeface="Times New Roman"/>
                <a:ea typeface="Times New Roman"/>
              </a:rPr>
              <a:t>tenacia</a:t>
            </a:r>
            <a:r>
              <a:rPr lang="it-IT" sz="2800" dirty="0">
                <a:latin typeface="Times New Roman"/>
                <a:ea typeface="Times New Roman"/>
              </a:rPr>
              <a:t> (Teresa </a:t>
            </a:r>
            <a:r>
              <a:rPr lang="it-IT" sz="2800" dirty="0" err="1">
                <a:latin typeface="Times New Roman"/>
                <a:ea typeface="Times New Roman"/>
              </a:rPr>
              <a:t>Ciccolini</a:t>
            </a:r>
            <a:r>
              <a:rPr lang="it-IT" sz="2800" dirty="0">
                <a:latin typeface="Times New Roman"/>
                <a:ea typeface="Times New Roman"/>
              </a:rPr>
              <a:t>).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Times New Roman"/>
              </a:rPr>
              <a:t>La </a:t>
            </a:r>
            <a:r>
              <a:rPr lang="it-IT" sz="2800" dirty="0">
                <a:latin typeface="Times New Roman"/>
                <a:ea typeface="Times New Roman"/>
              </a:rPr>
              <a:t>tenerezza paterna non è </a:t>
            </a:r>
            <a:r>
              <a:rPr lang="it-IT" sz="2800" dirty="0" err="1">
                <a:latin typeface="Times New Roman"/>
                <a:ea typeface="Times New Roman"/>
              </a:rPr>
              <a:t>evitamento</a:t>
            </a:r>
            <a:r>
              <a:rPr lang="it-IT" sz="2800" dirty="0">
                <a:latin typeface="Times New Roman"/>
                <a:ea typeface="Times New Roman"/>
              </a:rPr>
              <a:t> della necessaria fermezza educativa, ma coraggio dell’</a:t>
            </a:r>
            <a:r>
              <a:rPr lang="it-IT" sz="2800" dirty="0" err="1">
                <a:latin typeface="Times New Roman"/>
                <a:ea typeface="Times New Roman"/>
              </a:rPr>
              <a:t>oltrepassamento</a:t>
            </a:r>
            <a:r>
              <a:rPr lang="it-IT" sz="2800" dirty="0">
                <a:latin typeface="Times New Roman"/>
                <a:ea typeface="Times New Roman"/>
              </a:rPr>
              <a:t>: si educa alla tenerezza con fermezza e coerenza; in caso contrario, il </a:t>
            </a:r>
            <a:r>
              <a:rPr lang="it-IT" sz="2800" i="1" dirty="0">
                <a:latin typeface="Times New Roman"/>
                <a:ea typeface="Times New Roman"/>
              </a:rPr>
              <a:t>tenerume</a:t>
            </a:r>
            <a:r>
              <a:rPr lang="it-IT" sz="2800" dirty="0">
                <a:latin typeface="Times New Roman"/>
                <a:ea typeface="Times New Roman"/>
              </a:rPr>
              <a:t> – altro nome dell’indifferenza – rimuove l’onere della prescrizione, riduce il </a:t>
            </a:r>
            <a:r>
              <a:rPr lang="it-IT" sz="2800" i="1" dirty="0">
                <a:latin typeface="Times New Roman"/>
                <a:ea typeface="Times New Roman"/>
              </a:rPr>
              <a:t>senso di colpa genitoriale</a:t>
            </a:r>
            <a:r>
              <a:rPr lang="it-IT" sz="2800" dirty="0">
                <a:latin typeface="Times New Roman"/>
                <a:ea typeface="Times New Roman"/>
              </a:rPr>
              <a:t>, ma alimenta </a:t>
            </a:r>
            <a:r>
              <a:rPr lang="it-IT" sz="2800" dirty="0" smtClean="0">
                <a:latin typeface="Times New Roman"/>
                <a:ea typeface="Times New Roman"/>
              </a:rPr>
              <a:t>un </a:t>
            </a:r>
            <a:r>
              <a:rPr lang="it-IT" sz="2800" dirty="0">
                <a:latin typeface="Times New Roman"/>
                <a:ea typeface="Times New Roman"/>
              </a:rPr>
              <a:t>senso di inadeguatezza filiale destinato a perpetuarsi quale infelicità, trasgressione o vana ribellione verso un </a:t>
            </a:r>
            <a:r>
              <a:rPr lang="it-IT" sz="2800" i="1" dirty="0">
                <a:latin typeface="Times New Roman"/>
                <a:ea typeface="Times New Roman"/>
              </a:rPr>
              <a:t>fantasma genitoriale individuato nelle norme imposte dal convivere civile</a:t>
            </a:r>
            <a:r>
              <a:rPr lang="it-IT" sz="2800" dirty="0">
                <a:latin typeface="Times New Roman"/>
                <a:ea typeface="Times New Roman"/>
              </a:rPr>
              <a:t>.</a:t>
            </a:r>
            <a:endParaRPr lang="it-IT" sz="28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5920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400" dirty="0" smtClean="0"/>
              <a:t>LE PARI OPPORTUNITÀ IN FAMIGLIA </a:t>
            </a:r>
            <a:br>
              <a:rPr lang="it-IT" sz="2400" dirty="0" smtClean="0"/>
            </a:br>
            <a:r>
              <a:rPr lang="it-IT" sz="2400" dirty="0" smtClean="0"/>
              <a:t>EDUCANO ALLA CITTADINANZA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La dimensione della </a:t>
            </a:r>
            <a:r>
              <a:rPr lang="it-IT" sz="2800" i="1" dirty="0" err="1">
                <a:latin typeface="Times New Roman"/>
                <a:ea typeface="Times New Roman"/>
              </a:rPr>
              <a:t>casalinghità</a:t>
            </a:r>
            <a:r>
              <a:rPr lang="it-IT" sz="2800" dirty="0">
                <a:latin typeface="Times New Roman"/>
                <a:ea typeface="Times New Roman"/>
              </a:rPr>
              <a:t> è </a:t>
            </a:r>
            <a:r>
              <a:rPr lang="it-IT" sz="2800" dirty="0" smtClean="0">
                <a:latin typeface="Times New Roman"/>
                <a:ea typeface="Times New Roman"/>
              </a:rPr>
              <a:t>elusa </a:t>
            </a:r>
            <a:r>
              <a:rPr lang="it-IT" sz="2800" dirty="0">
                <a:latin typeface="Times New Roman"/>
                <a:ea typeface="Times New Roman"/>
              </a:rPr>
              <a:t>dall’ambito delle modalità relazionali paterne. </a:t>
            </a:r>
            <a:r>
              <a:rPr lang="it-IT" sz="2800" dirty="0" smtClean="0">
                <a:latin typeface="Times New Roman"/>
                <a:ea typeface="Times New Roman"/>
              </a:rPr>
              <a:t>“</a:t>
            </a:r>
            <a:r>
              <a:rPr lang="it-IT" sz="2800" dirty="0">
                <a:latin typeface="Times New Roman"/>
                <a:ea typeface="Times New Roman"/>
              </a:rPr>
              <a:t>Se nel vissuto maschile il prezzo dell’ideale abbandono dell’immagine del proprio padre è quello di una sovrapposizione col genere femminile (è la madre il riferimento in quanto a dimensione affettiva ed emotiva nella relazione con i figli), il prezzo per recuperare al sé maschile una percezione di originalità rassicurante è quello di ratificare nella quotidianità dei compiti e nella organizzazione della vita in famiglia la diversità delle competenze femminili che ne giustificano la maggiore pregnanza e presenza in termini di impegno e di responsabilità” (Carmine Ventimiglia).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9348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Alessandro Rosina e Linda Laura </a:t>
            </a:r>
            <a:r>
              <a:rPr lang="it-IT" sz="2800" dirty="0" err="1">
                <a:latin typeface="Times New Roman"/>
                <a:ea typeface="Times New Roman"/>
              </a:rPr>
              <a:t>Sabbadini</a:t>
            </a:r>
            <a:r>
              <a:rPr lang="it-IT" sz="2800" dirty="0">
                <a:latin typeface="Times New Roman"/>
                <a:ea typeface="Times New Roman"/>
              </a:rPr>
              <a:t> rilevano, tuttavia, come a una maggiore </a:t>
            </a:r>
            <a:r>
              <a:rPr lang="it-IT" sz="2800" i="1" dirty="0">
                <a:latin typeface="Times New Roman"/>
                <a:ea typeface="Times New Roman"/>
              </a:rPr>
              <a:t>parità coniugale</a:t>
            </a:r>
            <a:r>
              <a:rPr lang="it-IT" sz="2800" dirty="0">
                <a:latin typeface="Times New Roman"/>
                <a:ea typeface="Times New Roman"/>
              </a:rPr>
              <a:t> – nel linguaggio sociologico, </a:t>
            </a:r>
            <a:r>
              <a:rPr lang="it-IT" sz="2800" i="1" dirty="0">
                <a:latin typeface="Times New Roman"/>
                <a:ea typeface="Times New Roman"/>
              </a:rPr>
              <a:t>simmetria</a:t>
            </a:r>
            <a:r>
              <a:rPr lang="it-IT" sz="2800" dirty="0">
                <a:latin typeface="Times New Roman"/>
                <a:ea typeface="Times New Roman"/>
              </a:rPr>
              <a:t> – sia correlata una maggiore </a:t>
            </a:r>
            <a:r>
              <a:rPr lang="it-IT" sz="2800" i="1" dirty="0" err="1">
                <a:latin typeface="Times New Roman"/>
                <a:ea typeface="Times New Roman"/>
              </a:rPr>
              <a:t>generatività</a:t>
            </a:r>
            <a:r>
              <a:rPr lang="it-IT" sz="2800" i="1" dirty="0">
                <a:latin typeface="Times New Roman"/>
                <a:ea typeface="Times New Roman"/>
              </a:rPr>
              <a:t> di coppia</a:t>
            </a:r>
            <a:r>
              <a:rPr lang="it-IT" sz="2800" dirty="0">
                <a:latin typeface="Times New Roman"/>
                <a:ea typeface="Times New Roman"/>
              </a:rPr>
              <a:t>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La </a:t>
            </a:r>
            <a:r>
              <a:rPr lang="it-IT" sz="2800" dirty="0">
                <a:latin typeface="Times New Roman"/>
                <a:ea typeface="Times New Roman"/>
              </a:rPr>
              <a:t>pedagogia familiare, pertanto, deve operare a monte del problema. La riflessione intorno a nuove modalità di relazione paritarie non può che emanare dai </a:t>
            </a:r>
            <a:r>
              <a:rPr lang="it-IT" sz="2800" i="1" dirty="0">
                <a:latin typeface="Times New Roman"/>
                <a:ea typeface="Times New Roman"/>
              </a:rPr>
              <a:t>nuovi padri.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2654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spcAft>
                <a:spcPts val="0"/>
              </a:spcAft>
            </a:pPr>
            <a:r>
              <a:rPr lang="it-IT" sz="2800" dirty="0">
                <a:latin typeface="Times New Roman"/>
                <a:ea typeface="Times New Roman"/>
              </a:rPr>
              <a:t>La tenerezza dei nuovi padri è chiamata </a:t>
            </a:r>
            <a:r>
              <a:rPr lang="it-IT" sz="2800" dirty="0" smtClean="0">
                <a:latin typeface="Times New Roman"/>
                <a:ea typeface="Times New Roman"/>
              </a:rPr>
              <a:t>ad autolegittimarsi </a:t>
            </a:r>
            <a:r>
              <a:rPr lang="it-IT" sz="2800" dirty="0">
                <a:latin typeface="Times New Roman"/>
                <a:ea typeface="Times New Roman"/>
              </a:rPr>
              <a:t>così come, storicamente, ha assunto potere l’autoritarismo del padre.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Times New Roman"/>
              </a:rPr>
              <a:t>I </a:t>
            </a:r>
            <a:r>
              <a:rPr lang="it-IT" sz="2800" dirty="0">
                <a:latin typeface="Times New Roman"/>
                <a:ea typeface="Times New Roman"/>
              </a:rPr>
              <a:t>nuovi padri non </a:t>
            </a:r>
            <a:r>
              <a:rPr lang="it-IT" sz="2800" dirty="0" smtClean="0">
                <a:latin typeface="Times New Roman"/>
                <a:ea typeface="Times New Roman"/>
              </a:rPr>
              <a:t>testimoniano la </a:t>
            </a:r>
            <a:r>
              <a:rPr lang="it-IT" sz="2800" dirty="0">
                <a:latin typeface="Times New Roman"/>
                <a:ea typeface="Times New Roman"/>
              </a:rPr>
              <a:t>logica del dominio, ma quella dell’incontro, della disponibilità, della relazione feconda, della tenerezza maschile, del </a:t>
            </a:r>
            <a:r>
              <a:rPr lang="it-IT" sz="2800" dirty="0" smtClean="0">
                <a:latin typeface="Times New Roman"/>
                <a:ea typeface="Times New Roman"/>
              </a:rPr>
              <a:t>crescente desiderio </a:t>
            </a:r>
            <a:r>
              <a:rPr lang="it-IT" sz="2800" dirty="0">
                <a:latin typeface="Times New Roman"/>
                <a:ea typeface="Times New Roman"/>
              </a:rPr>
              <a:t>di conciliazione tra </a:t>
            </a:r>
            <a:r>
              <a:rPr lang="it-IT" sz="2800" dirty="0" smtClean="0">
                <a:latin typeface="Times New Roman"/>
                <a:ea typeface="Times New Roman"/>
              </a:rPr>
              <a:t>sfera familiare </a:t>
            </a:r>
            <a:r>
              <a:rPr lang="it-IT" sz="2800" dirty="0">
                <a:latin typeface="Times New Roman"/>
                <a:ea typeface="Times New Roman"/>
              </a:rPr>
              <a:t>e dimensione professionale (</a:t>
            </a:r>
            <a:r>
              <a:rPr lang="it-IT" sz="2800" dirty="0" err="1">
                <a:latin typeface="Times New Roman"/>
                <a:ea typeface="Times New Roman"/>
              </a:rPr>
              <a:t>Suzanne</a:t>
            </a:r>
            <a:r>
              <a:rPr lang="it-IT" sz="2800" dirty="0">
                <a:latin typeface="Times New Roman"/>
                <a:ea typeface="Times New Roman"/>
              </a:rPr>
              <a:t> </a:t>
            </a:r>
            <a:r>
              <a:rPr lang="it-IT" sz="2800" dirty="0" err="1">
                <a:latin typeface="Times New Roman"/>
                <a:ea typeface="Times New Roman"/>
              </a:rPr>
              <a:t>Braun</a:t>
            </a:r>
            <a:r>
              <a:rPr lang="it-IT" sz="2800" dirty="0">
                <a:latin typeface="Times New Roman"/>
                <a:ea typeface="Times New Roman"/>
              </a:rPr>
              <a:t> Levine).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Times New Roman"/>
              </a:rPr>
              <a:t>Il </a:t>
            </a:r>
            <a:r>
              <a:rPr lang="it-IT" sz="2800" dirty="0">
                <a:latin typeface="Times New Roman"/>
                <a:ea typeface="Times New Roman"/>
              </a:rPr>
              <a:t>superamento degli stereotipi di genere è lo scenario per una possibile parità coniugale, familiare, </a:t>
            </a:r>
            <a:r>
              <a:rPr lang="it-IT" sz="2800" dirty="0" smtClean="0">
                <a:latin typeface="Times New Roman"/>
                <a:ea typeface="Times New Roman"/>
              </a:rPr>
              <a:t>comunitaria, </a:t>
            </a:r>
            <a:r>
              <a:rPr lang="it-IT" sz="2800" dirty="0">
                <a:latin typeface="Times New Roman"/>
                <a:ea typeface="Times New Roman"/>
              </a:rPr>
              <a:t>e per una nuova cultura della </a:t>
            </a:r>
            <a:r>
              <a:rPr lang="it-IT" sz="2800" i="1" dirty="0" err="1">
                <a:latin typeface="Times New Roman"/>
                <a:ea typeface="Times New Roman"/>
              </a:rPr>
              <a:t>domiciliarità</a:t>
            </a:r>
            <a:r>
              <a:rPr lang="it-IT" sz="2800" dirty="0">
                <a:latin typeface="Times New Roman"/>
                <a:ea typeface="Times New Roman"/>
              </a:rPr>
              <a:t>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8701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PROGETTARE LA LIBERTÀ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dirty="0"/>
              <a:t>L’essenza della paternità è la </a:t>
            </a:r>
            <a:r>
              <a:rPr lang="it-IT" i="1" dirty="0"/>
              <a:t>libertà</a:t>
            </a:r>
            <a:r>
              <a:rPr lang="it-IT" dirty="0"/>
              <a:t>. </a:t>
            </a:r>
            <a:endParaRPr lang="it-IT" dirty="0" smtClean="0"/>
          </a:p>
          <a:p>
            <a:pPr algn="just"/>
            <a:r>
              <a:rPr lang="it-IT" dirty="0" smtClean="0"/>
              <a:t>L’idea </a:t>
            </a:r>
            <a:r>
              <a:rPr lang="it-IT" dirty="0"/>
              <a:t>di “libertà” apre al “futuro” in senso astratto. </a:t>
            </a:r>
            <a:endParaRPr lang="it-IT" dirty="0" smtClean="0"/>
          </a:p>
          <a:p>
            <a:pPr algn="just"/>
            <a:r>
              <a:rPr lang="it-IT" dirty="0" smtClean="0"/>
              <a:t>La </a:t>
            </a:r>
            <a:r>
              <a:rPr lang="it-IT" dirty="0"/>
              <a:t>pratica del </a:t>
            </a:r>
            <a:r>
              <a:rPr lang="it-IT" i="1" dirty="0" err="1"/>
              <a:t>paternage</a:t>
            </a:r>
            <a:r>
              <a:rPr lang="it-IT" dirty="0"/>
              <a:t>, nel rispetto dell’essenza </a:t>
            </a:r>
            <a:r>
              <a:rPr lang="it-IT" dirty="0" smtClean="0"/>
              <a:t>della </a:t>
            </a:r>
            <a:r>
              <a:rPr lang="it-IT" dirty="0"/>
              <a:t>paternità, è educazione alla </a:t>
            </a:r>
            <a:r>
              <a:rPr lang="it-IT" i="1" dirty="0"/>
              <a:t>progettualità liberante</a:t>
            </a:r>
            <a:r>
              <a:rPr lang="it-IT" dirty="0"/>
              <a:t>. </a:t>
            </a:r>
            <a:endParaRPr lang="it-IT" dirty="0" smtClean="0"/>
          </a:p>
          <a:p>
            <a:pPr algn="just"/>
            <a:r>
              <a:rPr lang="it-IT" dirty="0" smtClean="0"/>
              <a:t>Questa si </a:t>
            </a:r>
            <a:r>
              <a:rPr lang="it-IT" dirty="0"/>
              <a:t>attualizza contestualmente come “libertà per </a:t>
            </a:r>
            <a:r>
              <a:rPr lang="it-IT" i="1" dirty="0"/>
              <a:t>un </a:t>
            </a:r>
            <a:r>
              <a:rPr lang="it-IT" dirty="0"/>
              <a:t>futuro”. </a:t>
            </a:r>
            <a:endParaRPr lang="it-IT" dirty="0" smtClean="0"/>
          </a:p>
          <a:p>
            <a:pPr algn="just"/>
            <a:r>
              <a:rPr lang="it-IT" dirty="0" smtClean="0"/>
              <a:t>L’</a:t>
            </a:r>
            <a:r>
              <a:rPr lang="it-IT" i="1" dirty="0" smtClean="0"/>
              <a:t>impegno </a:t>
            </a:r>
            <a:r>
              <a:rPr lang="it-IT" i="1" dirty="0"/>
              <a:t>sociale </a:t>
            </a:r>
            <a:r>
              <a:rPr lang="it-IT" dirty="0"/>
              <a:t>è nemico dell’eterna adolescenza, e la funzione educativa del padre è essenziale per il figlio e per la figlia adolescenti.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1773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400" dirty="0" smtClean="0"/>
              <a:t>LA TENEREZZA EDUCA </a:t>
            </a:r>
            <a:br>
              <a:rPr lang="it-IT" sz="2400" dirty="0" smtClean="0"/>
            </a:br>
            <a:r>
              <a:rPr lang="it-IT" sz="2400" dirty="0" smtClean="0"/>
              <a:t>ALLA MATURITÀ E ALLA PACE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it-IT" dirty="0" smtClean="0"/>
              <a:t>La </a:t>
            </a:r>
            <a:r>
              <a:rPr lang="it-IT" dirty="0"/>
              <a:t>tenerezza familiare è </a:t>
            </a:r>
            <a:r>
              <a:rPr lang="it-IT" dirty="0" smtClean="0"/>
              <a:t>premessa ineludibile </a:t>
            </a:r>
            <a:r>
              <a:rPr lang="it-IT" dirty="0"/>
              <a:t>per un’</a:t>
            </a:r>
            <a:r>
              <a:rPr lang="it-IT" i="1" dirty="0"/>
              <a:t>educazione alla pace</a:t>
            </a:r>
            <a:r>
              <a:rPr lang="it-IT" dirty="0" smtClean="0"/>
              <a:t>:</a:t>
            </a:r>
            <a:r>
              <a:rPr lang="it-IT" dirty="0"/>
              <a:t> </a:t>
            </a:r>
          </a:p>
          <a:p>
            <a:pPr algn="just"/>
            <a:r>
              <a:rPr lang="it-IT" dirty="0" smtClean="0"/>
              <a:t>per </a:t>
            </a:r>
            <a:r>
              <a:rPr lang="it-IT" dirty="0"/>
              <a:t>Edgar </a:t>
            </a:r>
            <a:r>
              <a:rPr lang="it-IT" dirty="0" err="1"/>
              <a:t>Morin</a:t>
            </a:r>
            <a:r>
              <a:rPr lang="it-IT" dirty="0"/>
              <a:t>, agli antipodi della violenza vi è la tenerezza; </a:t>
            </a:r>
          </a:p>
          <a:p>
            <a:pPr algn="just"/>
            <a:r>
              <a:rPr lang="it-IT" dirty="0" smtClean="0"/>
              <a:t>per </a:t>
            </a:r>
            <a:r>
              <a:rPr lang="it-IT" dirty="0"/>
              <a:t>Lilia Sebastiani, la cultura della tenerezza è una cultura mite, pacata, pacifica, operatrice di pace;</a:t>
            </a:r>
          </a:p>
          <a:p>
            <a:pPr algn="just"/>
            <a:r>
              <a:rPr lang="it-IT" dirty="0" smtClean="0"/>
              <a:t>per </a:t>
            </a:r>
            <a:r>
              <a:rPr lang="it-IT" dirty="0"/>
              <a:t>David B. Lynn, la cultura della tenerezza, così come la cultura della violenza, si apprendono originariamente in famiglia;</a:t>
            </a:r>
          </a:p>
          <a:p>
            <a:pPr algn="just"/>
            <a:r>
              <a:rPr lang="it-IT" dirty="0" smtClean="0"/>
              <a:t>educare </a:t>
            </a:r>
            <a:r>
              <a:rPr lang="it-IT" dirty="0"/>
              <a:t>alla tenerezza è educare alla pace.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20709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400" dirty="0" smtClean="0"/>
              <a:t>IL CROLLO DEGLI </a:t>
            </a:r>
            <a:br>
              <a:rPr lang="it-IT" sz="2400" dirty="0" smtClean="0"/>
            </a:br>
            <a:r>
              <a:rPr lang="it-IT" sz="2400" dirty="0" smtClean="0"/>
              <a:t>ATTEGGIAMENTI MATERNI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Secondo David B. Lynn, in uno stadio precoce dello sviluppo, il bambino interiorizza l’amore materno fino a identificare se stesso alla madre. Se la madre è anaffettiva o inadeguata al ruolo, il bambino si </a:t>
            </a:r>
            <a:r>
              <a:rPr lang="it-IT" sz="2800" dirty="0" smtClean="0">
                <a:latin typeface="Times New Roman"/>
                <a:ea typeface="Times New Roman"/>
              </a:rPr>
              <a:t>identificherà, </a:t>
            </a:r>
            <a:r>
              <a:rPr lang="it-IT" sz="2800" dirty="0">
                <a:latin typeface="Times New Roman"/>
                <a:ea typeface="Times New Roman"/>
              </a:rPr>
              <a:t>con grande </a:t>
            </a:r>
            <a:r>
              <a:rPr lang="it-IT" sz="2800" dirty="0" smtClean="0">
                <a:latin typeface="Times New Roman"/>
                <a:ea typeface="Times New Roman"/>
              </a:rPr>
              <a:t>probabilità, </a:t>
            </a:r>
            <a:r>
              <a:rPr lang="it-IT" sz="2800" dirty="0">
                <a:latin typeface="Times New Roman"/>
                <a:ea typeface="Times New Roman"/>
              </a:rPr>
              <a:t>all’aggressività piuttosto che alla tenerezza materna, </a:t>
            </a:r>
            <a:r>
              <a:rPr lang="it-IT" sz="2800" dirty="0" smtClean="0">
                <a:latin typeface="Times New Roman"/>
                <a:ea typeface="Times New Roman"/>
              </a:rPr>
              <a:t>e, </a:t>
            </a:r>
            <a:r>
              <a:rPr lang="it-IT" sz="2800" dirty="0">
                <a:latin typeface="Times New Roman"/>
                <a:ea typeface="Times New Roman"/>
              </a:rPr>
              <a:t>da </a:t>
            </a:r>
            <a:r>
              <a:rPr lang="it-IT" sz="2800" dirty="0" smtClean="0">
                <a:latin typeface="Times New Roman"/>
                <a:ea typeface="Times New Roman"/>
              </a:rPr>
              <a:t>adulto, </a:t>
            </a:r>
            <a:r>
              <a:rPr lang="it-IT" sz="2800" dirty="0">
                <a:latin typeface="Times New Roman"/>
                <a:ea typeface="Times New Roman"/>
              </a:rPr>
              <a:t>si dimostrerà probabilmente inabile alla tenerezza nei confronti del proprio bambino.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Questo </a:t>
            </a:r>
            <a:r>
              <a:rPr lang="it-IT" sz="2800" dirty="0">
                <a:latin typeface="Times New Roman"/>
                <a:ea typeface="Times New Roman"/>
              </a:rPr>
              <a:t>processo, definito “crollo degli atteggiamenti materni”, è evolutivo e ricorsivo in molti soggetti </a:t>
            </a:r>
            <a:r>
              <a:rPr lang="it-IT" sz="2800" dirty="0" smtClean="0">
                <a:latin typeface="Times New Roman"/>
                <a:ea typeface="Times New Roman"/>
              </a:rPr>
              <a:t>violenti, </a:t>
            </a:r>
            <a:r>
              <a:rPr lang="it-IT" sz="2800" dirty="0">
                <a:latin typeface="Times New Roman"/>
                <a:ea typeface="Times New Roman"/>
              </a:rPr>
              <a:t>i quali, spesso, fraternizzano nell’illusione di un reciproco risarcimento </a:t>
            </a:r>
            <a:r>
              <a:rPr lang="it-IT" sz="2800" dirty="0" smtClean="0">
                <a:latin typeface="Times New Roman"/>
                <a:ea typeface="Times New Roman"/>
              </a:rPr>
              <a:t>affettivo, </a:t>
            </a:r>
            <a:r>
              <a:rPr lang="it-IT" sz="2800" dirty="0">
                <a:latin typeface="Times New Roman"/>
                <a:ea typeface="Times New Roman"/>
              </a:rPr>
              <a:t>e danno luogo a nuclei coniugali patogeni in cui la violenza fisica o psicologica nei riguardi della prole è comunemente tollerata.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8304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dirty="0"/>
              <a:t>La prospettiva pedagogica, nondimeno, apre alla possibilità di una paternità compensativa che </a:t>
            </a:r>
            <a:r>
              <a:rPr lang="it-IT" dirty="0" smtClean="0"/>
              <a:t>possa </a:t>
            </a:r>
            <a:r>
              <a:rPr lang="it-IT" dirty="0"/>
              <a:t>sanare, pur solo in parte, le incompetenze affettive materne. </a:t>
            </a:r>
            <a:endParaRPr lang="it-IT" dirty="0" smtClean="0"/>
          </a:p>
          <a:p>
            <a:pPr algn="just"/>
            <a:r>
              <a:rPr lang="it-IT" dirty="0" smtClean="0"/>
              <a:t>Secondo </a:t>
            </a:r>
            <a:r>
              <a:rPr lang="it-IT" dirty="0"/>
              <a:t>lo psicologo e psichiatra americano Stanley I. </a:t>
            </a:r>
            <a:r>
              <a:rPr lang="it-IT" dirty="0" err="1"/>
              <a:t>Greenspan</a:t>
            </a:r>
            <a:r>
              <a:rPr lang="it-IT" dirty="0"/>
              <a:t>, se la tenerezza è parte integrante della comunità </a:t>
            </a:r>
            <a:r>
              <a:rPr lang="it-IT" dirty="0" smtClean="0"/>
              <a:t>domestica, </a:t>
            </a:r>
            <a:r>
              <a:rPr lang="it-IT" dirty="0"/>
              <a:t>e se è percepita in quanto tale dal bambino, l’avvenire del figlio sarà denotato da</a:t>
            </a:r>
            <a:r>
              <a:rPr lang="it-IT" i="1" dirty="0"/>
              <a:t> maturità</a:t>
            </a:r>
            <a:r>
              <a:rPr lang="it-IT" dirty="0"/>
              <a:t> affettiva e sociale</a:t>
            </a:r>
            <a:r>
              <a:rPr lang="it-IT" dirty="0" smtClean="0"/>
              <a:t>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96793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it-IT" dirty="0"/>
              <a:t>Nel 1975, il neurofisiologo James W. Prescott diffonde i risultati di uno studio comparativo teso ad analizzare le relazioni educative presenti in 49 diverse culture nel mondo. Le culture orientate a educare i bambini con tenerezza vedono ridotte al minimo “l’ostentazione offensiva della ricchezza, il furto, l’uccisione e la tortura del nemico”; le culture caratterizzate da un’educazione rigida </a:t>
            </a:r>
            <a:r>
              <a:rPr lang="it-IT" dirty="0" smtClean="0"/>
              <a:t>sono, </a:t>
            </a:r>
            <a:r>
              <a:rPr lang="it-IT" dirty="0"/>
              <a:t>al </a:t>
            </a:r>
            <a:r>
              <a:rPr lang="it-IT" dirty="0" smtClean="0"/>
              <a:t>contrario, </a:t>
            </a:r>
            <a:r>
              <a:rPr lang="it-IT" dirty="0"/>
              <a:t>correlate positivamente alla pratica della “schiavitù”, al soggiogamento del genere femminile e alla descrizione delle divinità come “entità aggressive”. </a:t>
            </a:r>
            <a:endParaRPr lang="it-IT" dirty="0" smtClean="0"/>
          </a:p>
          <a:p>
            <a:pPr algn="just"/>
            <a:r>
              <a:rPr lang="it-IT" dirty="0" smtClean="0"/>
              <a:t>La </a:t>
            </a:r>
            <a:r>
              <a:rPr lang="it-IT" dirty="0"/>
              <a:t>tenerezza, annota Piero Ferrucci interpretando il pensiero di Prescott, “educa” la civiltà alla pace</a:t>
            </a:r>
            <a:r>
              <a:rPr lang="it-IT" dirty="0" smtClean="0"/>
              <a:t>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8865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SALUTE, INTELLIGENZA, RESPONSABILITÀ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it-IT" sz="2800" dirty="0">
                <a:latin typeface="Times New Roman"/>
                <a:ea typeface="Times New Roman"/>
              </a:rPr>
              <a:t>L’aggettivo “tender” indica qualità incarnate di tenerezza, morbidezza, delicatezza, sensibilità, ma non solo: “tender” </a:t>
            </a:r>
            <a:r>
              <a:rPr lang="it-IT" sz="2800" dirty="0" smtClean="0">
                <a:latin typeface="Times New Roman"/>
                <a:ea typeface="Times New Roman"/>
              </a:rPr>
              <a:t>è </a:t>
            </a:r>
            <a:r>
              <a:rPr lang="it-IT" sz="2800" dirty="0">
                <a:latin typeface="Times New Roman"/>
                <a:ea typeface="Times New Roman"/>
              </a:rPr>
              <a:t>sinonimo di “dolorante”, “sofferente”.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La </a:t>
            </a:r>
            <a:r>
              <a:rPr lang="it-IT" sz="2800" dirty="0">
                <a:latin typeface="Times New Roman"/>
                <a:ea typeface="Times New Roman"/>
              </a:rPr>
              <a:t>tenerezza, pertanto, </a:t>
            </a:r>
            <a:r>
              <a:rPr lang="it-IT" sz="2800" dirty="0" smtClean="0">
                <a:latin typeface="Times New Roman"/>
                <a:ea typeface="Times New Roman"/>
              </a:rPr>
              <a:t>è, </a:t>
            </a:r>
            <a:r>
              <a:rPr lang="it-IT" sz="2800" dirty="0">
                <a:latin typeface="Times New Roman"/>
                <a:ea typeface="Times New Roman"/>
              </a:rPr>
              <a:t>in prima </a:t>
            </a:r>
            <a:r>
              <a:rPr lang="it-IT" sz="2800" dirty="0" smtClean="0">
                <a:latin typeface="Times New Roman"/>
                <a:ea typeface="Times New Roman"/>
              </a:rPr>
              <a:t>battuta, </a:t>
            </a:r>
            <a:r>
              <a:rPr lang="it-IT" sz="2800" dirty="0">
                <a:latin typeface="Times New Roman"/>
                <a:ea typeface="Times New Roman"/>
              </a:rPr>
              <a:t>disponibilità a </a:t>
            </a:r>
            <a:r>
              <a:rPr lang="it-IT" sz="2800" i="1" dirty="0">
                <a:latin typeface="Times New Roman"/>
                <a:ea typeface="Times New Roman"/>
              </a:rPr>
              <a:t>comprendere le</a:t>
            </a:r>
            <a:r>
              <a:rPr lang="it-IT" sz="2800" dirty="0">
                <a:latin typeface="Times New Roman"/>
                <a:ea typeface="Times New Roman"/>
              </a:rPr>
              <a:t> </a:t>
            </a:r>
            <a:r>
              <a:rPr lang="it-IT" sz="2800" i="1" dirty="0">
                <a:latin typeface="Times New Roman"/>
                <a:ea typeface="Times New Roman"/>
              </a:rPr>
              <a:t>fragilità</a:t>
            </a:r>
            <a:r>
              <a:rPr lang="it-IT" sz="2800" dirty="0">
                <a:latin typeface="Times New Roman"/>
                <a:ea typeface="Times New Roman"/>
              </a:rPr>
              <a:t> proprie e altrui.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Il </a:t>
            </a:r>
            <a:r>
              <a:rPr lang="it-IT" sz="2800" dirty="0">
                <a:latin typeface="Times New Roman"/>
                <a:ea typeface="Times New Roman"/>
              </a:rPr>
              <a:t>verbo “tender” indica </a:t>
            </a:r>
            <a:r>
              <a:rPr lang="it-IT" sz="2800" dirty="0" smtClean="0">
                <a:latin typeface="Times New Roman"/>
                <a:ea typeface="Times New Roman"/>
              </a:rPr>
              <a:t>il </a:t>
            </a:r>
            <a:r>
              <a:rPr lang="it-IT" sz="2800" dirty="0">
                <a:latin typeface="Times New Roman"/>
                <a:ea typeface="Times New Roman"/>
              </a:rPr>
              <a:t>trattare con tenerezza, ma anche l’offrire: la tenerezza, in secondo luogo, è un </a:t>
            </a:r>
            <a:r>
              <a:rPr lang="it-IT" sz="2800" i="1" dirty="0" smtClean="0">
                <a:latin typeface="Times New Roman"/>
                <a:ea typeface="Times New Roman"/>
              </a:rPr>
              <a:t>offrire, </a:t>
            </a:r>
            <a:r>
              <a:rPr lang="it-IT" sz="2800" dirty="0">
                <a:latin typeface="Times New Roman"/>
                <a:ea typeface="Times New Roman"/>
              </a:rPr>
              <a:t>e un </a:t>
            </a:r>
            <a:r>
              <a:rPr lang="it-IT" sz="2800" i="1" dirty="0">
                <a:latin typeface="Times New Roman"/>
                <a:ea typeface="Times New Roman"/>
              </a:rPr>
              <a:t>offrirsi</a:t>
            </a:r>
            <a:r>
              <a:rPr lang="it-IT" sz="2800" dirty="0">
                <a:latin typeface="Times New Roman"/>
                <a:ea typeface="Times New Roman"/>
              </a:rPr>
              <a:t>. </a:t>
            </a:r>
            <a:endParaRPr lang="it-IT" sz="2800" dirty="0" smtClean="0">
              <a:latin typeface="Times New Roman"/>
              <a:ea typeface="Times New Roman"/>
            </a:endParaRPr>
          </a:p>
          <a:p>
            <a:pPr algn="just"/>
            <a:r>
              <a:rPr lang="it-IT" sz="2800" dirty="0" smtClean="0">
                <a:latin typeface="Times New Roman"/>
                <a:ea typeface="Times New Roman"/>
              </a:rPr>
              <a:t>Nell’offerta</a:t>
            </a:r>
            <a:r>
              <a:rPr lang="it-IT" sz="2800" dirty="0">
                <a:latin typeface="Times New Roman"/>
                <a:ea typeface="Times New Roman"/>
              </a:rPr>
              <a:t>, la persona umana trascende la propria finitudine.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6763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spcAft>
                <a:spcPts val="0"/>
              </a:spcAft>
            </a:pPr>
            <a:r>
              <a:rPr lang="it-IT" sz="2800" dirty="0">
                <a:latin typeface="Times New Roman"/>
                <a:ea typeface="Times New Roman"/>
              </a:rPr>
              <a:t>“Quando l’ostilità, il risentimento, la delusione e il rancore hanno la meglio, noi ritiriamo per prima cosa la tenerezza”: in altri termini, sottraendo noi stessi dalla relazione, sottraiamo al prossimo la tenerezza, “forse la verità più profonda di quel che si è” (Lucia </a:t>
            </a:r>
            <a:r>
              <a:rPr lang="it-IT" sz="2800" dirty="0" err="1">
                <a:latin typeface="Times New Roman"/>
                <a:ea typeface="Times New Roman"/>
              </a:rPr>
              <a:t>Pelamatti</a:t>
            </a:r>
            <a:r>
              <a:rPr lang="it-IT" sz="2800" dirty="0" smtClean="0">
                <a:latin typeface="Times New Roman"/>
                <a:ea typeface="Times New Roman"/>
              </a:rPr>
              <a:t>).</a:t>
            </a: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Times New Roman"/>
              </a:rPr>
              <a:t>La </a:t>
            </a:r>
            <a:r>
              <a:rPr lang="it-IT" sz="2800" dirty="0">
                <a:latin typeface="Times New Roman"/>
                <a:ea typeface="Times New Roman"/>
              </a:rPr>
              <a:t>tenerezza, secondo Jean-Pierre </a:t>
            </a:r>
            <a:r>
              <a:rPr lang="it-IT" sz="2800" dirty="0" err="1">
                <a:latin typeface="Times New Roman"/>
                <a:ea typeface="Times New Roman"/>
              </a:rPr>
              <a:t>Pourtois</a:t>
            </a:r>
            <a:r>
              <a:rPr lang="it-IT" sz="2800" dirty="0">
                <a:latin typeface="Times New Roman"/>
                <a:ea typeface="Times New Roman"/>
              </a:rPr>
              <a:t>, è una “proteina fondamentale di cui ci si nutre </a:t>
            </a:r>
            <a:r>
              <a:rPr lang="it-IT" sz="2800" dirty="0" smtClean="0">
                <a:latin typeface="Times New Roman"/>
                <a:ea typeface="Times New Roman"/>
              </a:rPr>
              <a:t>in </a:t>
            </a:r>
            <a:r>
              <a:rPr lang="it-IT" sz="2800" dirty="0">
                <a:latin typeface="Times New Roman"/>
                <a:ea typeface="Times New Roman"/>
              </a:rPr>
              <a:t>famiglia: il disagio personale e </a:t>
            </a:r>
            <a:r>
              <a:rPr lang="it-IT" sz="2800" dirty="0" smtClean="0">
                <a:latin typeface="Times New Roman"/>
                <a:ea typeface="Times New Roman"/>
              </a:rPr>
              <a:t>sociale indica </a:t>
            </a:r>
            <a:r>
              <a:rPr lang="it-IT" sz="2800" dirty="0">
                <a:latin typeface="Times New Roman"/>
                <a:ea typeface="Times New Roman"/>
              </a:rPr>
              <a:t>una fame insaziata di questa </a:t>
            </a:r>
            <a:r>
              <a:rPr lang="it-IT" sz="2800" dirty="0" smtClean="0">
                <a:latin typeface="Times New Roman"/>
                <a:ea typeface="Times New Roman"/>
              </a:rPr>
              <a:t>proteina”. </a:t>
            </a:r>
            <a:endParaRPr lang="it-IT" sz="2800" dirty="0" smtClean="0">
              <a:latin typeface="Times New Roman"/>
              <a:ea typeface="Times New Roman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1337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spcAft>
                <a:spcPts val="0"/>
              </a:spcAft>
            </a:pPr>
            <a:r>
              <a:rPr lang="it-IT" sz="2800" dirty="0">
                <a:latin typeface="Times New Roman"/>
                <a:ea typeface="Times New Roman"/>
              </a:rPr>
              <a:t> </a:t>
            </a:r>
            <a:r>
              <a:rPr lang="it-IT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Le </a:t>
            </a:r>
            <a:r>
              <a:rPr lang="it-IT" sz="2800" dirty="0">
                <a:solidFill>
                  <a:srgbClr val="000000"/>
                </a:solidFill>
                <a:latin typeface="Times New Roman"/>
                <a:ea typeface="Times New Roman"/>
              </a:rPr>
              <a:t>ricerche psicologiche e pedagogiche pongono in risalto:</a:t>
            </a:r>
            <a:endParaRPr lang="it-IT" sz="2800" dirty="0">
              <a:latin typeface="Times New Roman"/>
              <a:ea typeface="Times New Roman"/>
            </a:endParaRPr>
          </a:p>
          <a:p>
            <a:pPr marL="342900" lvl="0" indent="-342900" algn="just">
              <a:tabLst>
                <a:tab pos="457200" algn="l"/>
              </a:tabLst>
            </a:pPr>
            <a:r>
              <a:rPr lang="it-IT" sz="2800" dirty="0">
                <a:solidFill>
                  <a:srgbClr val="000000"/>
                </a:solidFill>
                <a:latin typeface="Times New Roman"/>
                <a:ea typeface="Times New Roman"/>
              </a:rPr>
              <a:t>una correlazione tra cure primarie tenere e sollecite e un’infanzia caratterizzata da </a:t>
            </a:r>
            <a:r>
              <a:rPr lang="it-IT" sz="2800" i="1" dirty="0">
                <a:solidFill>
                  <a:srgbClr val="000000"/>
                </a:solidFill>
                <a:latin typeface="Times New Roman"/>
                <a:ea typeface="Times New Roman"/>
              </a:rPr>
              <a:t>salute fisica</a:t>
            </a:r>
            <a:r>
              <a:rPr lang="it-IT" sz="2800" dirty="0">
                <a:solidFill>
                  <a:srgbClr val="000000"/>
                </a:solidFill>
                <a:latin typeface="Times New Roman"/>
                <a:ea typeface="Times New Roman"/>
              </a:rPr>
              <a:t> e sviluppo intellettivo, con </a:t>
            </a:r>
            <a:r>
              <a:rPr lang="it-IT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pieno riverbero </a:t>
            </a:r>
            <a:r>
              <a:rPr lang="it-IT" sz="2800" dirty="0">
                <a:solidFill>
                  <a:srgbClr val="000000"/>
                </a:solidFill>
                <a:latin typeface="Times New Roman"/>
                <a:ea typeface="Times New Roman"/>
              </a:rPr>
              <a:t>nelle età successive (Piero Ferrucci);</a:t>
            </a:r>
            <a:endParaRPr lang="it-IT" sz="2800" dirty="0">
              <a:latin typeface="Times New Roman"/>
              <a:ea typeface="Times New Roman"/>
            </a:endParaRPr>
          </a:p>
          <a:p>
            <a:pPr marL="342900" lvl="0" indent="-342900" algn="just">
              <a:tabLst>
                <a:tab pos="457200" algn="l"/>
              </a:tabLst>
            </a:pPr>
            <a:r>
              <a:rPr lang="it-IT" sz="2800" dirty="0">
                <a:solidFill>
                  <a:srgbClr val="000000"/>
                </a:solidFill>
                <a:latin typeface="Times New Roman"/>
                <a:ea typeface="Times New Roman"/>
              </a:rPr>
              <a:t>un dinamismo evolutivo tra ricezione primaria di tenerezza e sviluppo di </a:t>
            </a:r>
            <a:r>
              <a:rPr lang="it-IT" sz="2800" i="1" dirty="0">
                <a:solidFill>
                  <a:srgbClr val="000000"/>
                </a:solidFill>
                <a:latin typeface="Times New Roman"/>
                <a:ea typeface="Times New Roman"/>
              </a:rPr>
              <a:t>atteggiamenti teneri in età adulta</a:t>
            </a:r>
            <a:r>
              <a:rPr lang="it-IT" sz="2800" dirty="0">
                <a:solidFill>
                  <a:srgbClr val="000000"/>
                </a:solidFill>
                <a:latin typeface="Times New Roman"/>
                <a:ea typeface="Times New Roman"/>
              </a:rPr>
              <a:t>, altrimenti non rinvenibile (Marcello Bernardi-Pina </a:t>
            </a:r>
            <a:r>
              <a:rPr lang="it-IT" sz="2800" dirty="0" err="1">
                <a:solidFill>
                  <a:srgbClr val="000000"/>
                </a:solidFill>
                <a:latin typeface="Times New Roman"/>
                <a:ea typeface="Times New Roman"/>
              </a:rPr>
              <a:t>Tromellini</a:t>
            </a:r>
            <a:r>
              <a:rPr lang="it-IT" sz="2800" dirty="0">
                <a:solidFill>
                  <a:srgbClr val="000000"/>
                </a:solidFill>
                <a:latin typeface="Times New Roman"/>
                <a:ea typeface="Times New Roman"/>
              </a:rPr>
              <a:t>);</a:t>
            </a:r>
            <a:endParaRPr lang="it-IT" sz="2800" dirty="0">
              <a:latin typeface="Times New Roman"/>
              <a:ea typeface="Times New Roman"/>
            </a:endParaRPr>
          </a:p>
          <a:p>
            <a:pPr marL="342900" lvl="0" indent="-342900" algn="just">
              <a:tabLst>
                <a:tab pos="457200" algn="l"/>
              </a:tabLst>
            </a:pPr>
            <a:r>
              <a:rPr lang="it-IT" sz="2800" dirty="0">
                <a:solidFill>
                  <a:srgbClr val="000000"/>
                </a:solidFill>
                <a:latin typeface="Times New Roman"/>
                <a:ea typeface="Times New Roman"/>
              </a:rPr>
              <a:t>una correlazione tra carenze affettive in età infantile e sviluppo di disagi psichici e comportamentali nelle età susseguenti (Luigi Secco);</a:t>
            </a:r>
            <a:endParaRPr lang="it-IT" sz="2800" dirty="0">
              <a:latin typeface="Times New Roman"/>
              <a:ea typeface="Times New Roman"/>
            </a:endParaRPr>
          </a:p>
          <a:p>
            <a:pPr marL="342900" lvl="0" indent="-342900" algn="just">
              <a:tabLst>
                <a:tab pos="457200" algn="l"/>
              </a:tabLst>
            </a:pPr>
            <a:r>
              <a:rPr lang="it-IT" sz="2800" dirty="0">
                <a:solidFill>
                  <a:srgbClr val="000000"/>
                </a:solidFill>
                <a:latin typeface="Times New Roman"/>
                <a:ea typeface="Times New Roman"/>
              </a:rPr>
              <a:t>una correlazione tra tenerezza e sviluppo di </a:t>
            </a:r>
            <a:r>
              <a:rPr lang="it-IT" sz="2800" i="1" dirty="0">
                <a:solidFill>
                  <a:srgbClr val="000000"/>
                </a:solidFill>
                <a:latin typeface="Times New Roman"/>
                <a:ea typeface="Times New Roman"/>
              </a:rPr>
              <a:t>comportamenti responsabili</a:t>
            </a:r>
            <a:r>
              <a:rPr lang="it-IT" sz="2800" dirty="0">
                <a:solidFill>
                  <a:srgbClr val="000000"/>
                </a:solidFill>
                <a:latin typeface="Times New Roman"/>
                <a:ea typeface="Times New Roman"/>
              </a:rPr>
              <a:t> (Rosangela </a:t>
            </a:r>
            <a:r>
              <a:rPr lang="it-IT" sz="2800" dirty="0" err="1">
                <a:solidFill>
                  <a:srgbClr val="000000"/>
                </a:solidFill>
                <a:latin typeface="Times New Roman"/>
                <a:ea typeface="Times New Roman"/>
              </a:rPr>
              <a:t>Vegetti</a:t>
            </a:r>
            <a:r>
              <a:rPr lang="it-IT" sz="2800" dirty="0">
                <a:solidFill>
                  <a:srgbClr val="000000"/>
                </a:solidFill>
                <a:latin typeface="Times New Roman"/>
                <a:ea typeface="Times New Roman"/>
              </a:rPr>
              <a:t>). </a:t>
            </a:r>
            <a:endParaRPr lang="it-IT" sz="2800" dirty="0">
              <a:latin typeface="Times New Roman"/>
              <a:ea typeface="Times New Roman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9977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ttà">
  <a:themeElements>
    <a:clrScheme name="Città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ttà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ttà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182</TotalTime>
  <Words>1959</Words>
  <Application>Microsoft Office PowerPoint</Application>
  <PresentationFormat>Presentazione su schermo (4:3)</PresentationFormat>
  <Paragraphs>72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25</vt:i4>
      </vt:variant>
    </vt:vector>
  </HeadingPairs>
  <TitlesOfParts>
    <vt:vector size="26" baseType="lpstr">
      <vt:lpstr>Città</vt:lpstr>
      <vt:lpstr>L’EDUCAZIONE ALLA DEMOCRAZIA: RIFLESSIONI PEDAGOGICHE  E TEMI EDUCATIVI</vt:lpstr>
      <vt:lpstr>CONTENUTI, STILE, METODO DEMOCRATICI</vt:lpstr>
      <vt:lpstr>LA FAMIGLIA,  CAMPO DA CALCIO DI DEMOCRAZIA</vt:lpstr>
      <vt:lpstr>Presentazione standard di PowerPoint</vt:lpstr>
      <vt:lpstr>Presentazione standard di PowerPoint</vt:lpstr>
      <vt:lpstr>Presentazione standard di PowerPoint</vt:lpstr>
      <vt:lpstr>IL DIALOGO IN FAMIGLIA  EDUCA ALLA CONVIVENZA CIVILE</vt:lpstr>
      <vt:lpstr>Presentazione standard di PowerPoint</vt:lpstr>
      <vt:lpstr>Presentazione standard di PowerPoint</vt:lpstr>
      <vt:lpstr>PREVENIRE LA DEVIANZA È EDUCARE ALLA LEGALITÀ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LE PARI OPPORTUNITÀ IN FAMIGLIA  EDUCANO ALLA CITTADINANZA</vt:lpstr>
      <vt:lpstr>Presentazione standard di PowerPoint</vt:lpstr>
      <vt:lpstr>Presentazione standard di PowerPoint</vt:lpstr>
      <vt:lpstr>PROGETTARE LA LIBERTÀ</vt:lpstr>
      <vt:lpstr>LA TENEREZZA EDUCA  ALLA MATURITÀ E ALLA PACE</vt:lpstr>
      <vt:lpstr>IL CROLLO DEGLI  ATTEGGIAMENTI MATERNI</vt:lpstr>
      <vt:lpstr>Presentazione standard di PowerPoint</vt:lpstr>
      <vt:lpstr>Presentazione standard di PowerPoint</vt:lpstr>
      <vt:lpstr>SALUTE, INTELLIGENZA, RESPONSABILITÀ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ANTICHITÀ E MEDIOEVO. STORIA DEL PADRE</dc:title>
  <dc:creator>utente</dc:creator>
  <cp:lastModifiedBy>utente</cp:lastModifiedBy>
  <cp:revision>54</cp:revision>
  <dcterms:created xsi:type="dcterms:W3CDTF">2012-10-04T16:12:16Z</dcterms:created>
  <dcterms:modified xsi:type="dcterms:W3CDTF">2012-10-25T12:58:58Z</dcterms:modified>
</cp:coreProperties>
</file>