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1">
        <a:schemeClr val="bg2"/>
      </p:bgRef>
    </p:bg>
    <p:spTree>
      <p:nvGrpSpPr>
        <p:cNvPr id="1" name=""/>
        <p:cNvGrpSpPr/>
        <p:nvPr/>
      </p:nvGrpSpPr>
      <p:grpSpPr>
        <a:xfrm>
          <a:off x="0" y="0"/>
          <a:ext cx="0" cy="0"/>
          <a:chOff x="0" y="0"/>
          <a:chExt cx="0" cy="0"/>
        </a:xfrm>
      </p:grpSpPr>
      <p:sp>
        <p:nvSpPr>
          <p:cNvPr id="15" name="Rettangolo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ttangolo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ottotitolo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28" name="Segnaposto data 27"/>
          <p:cNvSpPr>
            <a:spLocks noGrp="1"/>
          </p:cNvSpPr>
          <p:nvPr>
            <p:ph type="dt" sz="half" idx="10"/>
          </p:nvPr>
        </p:nvSpPr>
        <p:spPr/>
        <p:txBody>
          <a:bodyPr/>
          <a:lstStyle/>
          <a:p>
            <a:fld id="{CFE39CAF-A0E4-4B47-AA34-DE70ED2EF7FD}" type="datetimeFigureOut">
              <a:rPr lang="it-IT" smtClean="0"/>
              <a:t>25/10/2012</a:t>
            </a:fld>
            <a:endParaRPr lang="it-IT"/>
          </a:p>
        </p:txBody>
      </p:sp>
      <p:sp>
        <p:nvSpPr>
          <p:cNvPr id="17" name="Segnaposto piè di pagina 16"/>
          <p:cNvSpPr>
            <a:spLocks noGrp="1"/>
          </p:cNvSpPr>
          <p:nvPr>
            <p:ph type="ftr" sz="quarter" idx="11"/>
          </p:nvPr>
        </p:nvSpPr>
        <p:spPr/>
        <p:txBody>
          <a:bodyPr/>
          <a:lstStyle/>
          <a:p>
            <a:endParaRPr lang="it-IT"/>
          </a:p>
        </p:txBody>
      </p:sp>
      <p:sp>
        <p:nvSpPr>
          <p:cNvPr id="7" name="Connettore 1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ttangolo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e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e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egnaposto numero diapositiva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036B5F80-6B74-4675-B5E2-A4084B017A61}" type="slidenum">
              <a:rPr lang="it-IT" smtClean="0"/>
              <a:t>‹N›</a:t>
            </a:fld>
            <a:endParaRPr lang="it-IT"/>
          </a:p>
        </p:txBody>
      </p:sp>
      <p:sp>
        <p:nvSpPr>
          <p:cNvPr id="8" name="Titolo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it-IT" smtClean="0"/>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bg>
      <p:bgRef idx="1001">
        <a:schemeClr val="bg2"/>
      </p:bgRef>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solidFill>
                  <a:schemeClr val="accent3">
                    <a:shade val="75000"/>
                  </a:schemeClr>
                </a:solidFill>
              </a:defRPr>
            </a:lvl1pPr>
          </a:lstStyle>
          <a:p>
            <a:r>
              <a:rPr kumimoji="0" lang="it-IT" smtClean="0"/>
              <a:t>Fare clic per modificare lo stile del titolo</a:t>
            </a:r>
            <a:endParaRPr kumimoji="0" lang="en-US"/>
          </a:p>
        </p:txBody>
      </p:sp>
      <p:sp>
        <p:nvSpPr>
          <p:cNvPr id="4" name="Segnaposto data 3"/>
          <p:cNvSpPr>
            <a:spLocks noGrp="1"/>
          </p:cNvSpPr>
          <p:nvPr>
            <p:ph type="dt" sz="half" idx="10"/>
          </p:nvPr>
        </p:nvSpPr>
        <p:spPr/>
        <p:txBody>
          <a:bodyPr/>
          <a:lstStyle/>
          <a:p>
            <a:fld id="{CFE39CAF-A0E4-4B47-AA34-DE70ED2EF7FD}" type="datetimeFigureOut">
              <a:rPr lang="it-IT" smtClean="0"/>
              <a:t>25/10/2012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a:xfrm>
            <a:off x="4361688" y="1026372"/>
            <a:ext cx="457200" cy="441325"/>
          </a:xfrm>
        </p:spPr>
        <p:txBody>
          <a:bodyPr/>
          <a:lstStyle/>
          <a:p>
            <a:fld id="{036B5F80-6B74-4675-B5E2-A4084B017A61}" type="slidenum">
              <a:rPr lang="it-IT" smtClean="0"/>
              <a:t>‹N›</a:t>
            </a:fld>
            <a:endParaRPr lang="it-IT"/>
          </a:p>
        </p:txBody>
      </p:sp>
      <p:sp>
        <p:nvSpPr>
          <p:cNvPr id="8" name="Segnaposto contenuto 7"/>
          <p:cNvSpPr>
            <a:spLocks noGrp="1"/>
          </p:cNvSpPr>
          <p:nvPr>
            <p:ph sz="quarter" idx="1"/>
          </p:nvPr>
        </p:nvSpPr>
        <p:spPr>
          <a:xfrm>
            <a:off x="301752" y="1527048"/>
            <a:ext cx="8503920" cy="45720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1">
        <a:schemeClr val="bg1"/>
      </p:bgRef>
    </p:bg>
    <p:spTree>
      <p:nvGrpSpPr>
        <p:cNvPr id="1" name=""/>
        <p:cNvGrpSpPr/>
        <p:nvPr/>
      </p:nvGrpSpPr>
      <p:grpSpPr>
        <a:xfrm>
          <a:off x="0" y="0"/>
          <a:ext cx="0" cy="0"/>
          <a:chOff x="0" y="0"/>
          <a:chExt cx="0" cy="0"/>
        </a:xfrm>
      </p:grpSpPr>
      <p:sp>
        <p:nvSpPr>
          <p:cNvPr id="17" name="Rettangolo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ttangolo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ttangolo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Segnaposto testo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3" name="Rettangolo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ttangolo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Segnaposto piè di pagina 4"/>
          <p:cNvSpPr>
            <a:spLocks noGrp="1"/>
          </p:cNvSpPr>
          <p:nvPr>
            <p:ph type="ftr" sz="quarter" idx="11"/>
          </p:nvPr>
        </p:nvSpPr>
        <p:spPr/>
        <p:txBody>
          <a:bodyPr/>
          <a:lstStyle/>
          <a:p>
            <a:endParaRPr lang="it-IT"/>
          </a:p>
        </p:txBody>
      </p:sp>
      <p:sp>
        <p:nvSpPr>
          <p:cNvPr id="4" name="Segnaposto data 3"/>
          <p:cNvSpPr>
            <a:spLocks noGrp="1"/>
          </p:cNvSpPr>
          <p:nvPr>
            <p:ph type="dt" sz="half" idx="10"/>
          </p:nvPr>
        </p:nvSpPr>
        <p:spPr/>
        <p:txBody>
          <a:bodyPr/>
          <a:lstStyle/>
          <a:p>
            <a:fld id="{CFE39CAF-A0E4-4B47-AA34-DE70ED2EF7FD}" type="datetimeFigureOut">
              <a:rPr lang="it-IT" smtClean="0"/>
              <a:t>25/10/2012</a:t>
            </a:fld>
            <a:endParaRPr lang="it-IT"/>
          </a:p>
        </p:txBody>
      </p:sp>
      <p:sp>
        <p:nvSpPr>
          <p:cNvPr id="8" name="Connettore 1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e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e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egnaposto numero diapositiva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036B5F80-6B74-4675-B5E2-A4084B017A61}" type="slidenum">
              <a:rPr lang="it-IT" smtClean="0"/>
              <a:t>‹N›</a:t>
            </a:fld>
            <a:endParaRPr lang="it-IT"/>
          </a:p>
        </p:txBody>
      </p:sp>
      <p:sp>
        <p:nvSpPr>
          <p:cNvPr id="2" name="Titolo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it-IT" smtClean="0"/>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bg>
      <p:bgRef idx="1001">
        <a:schemeClr val="bg2"/>
      </p:bgRef>
    </p:bg>
    <p:spTree>
      <p:nvGrpSpPr>
        <p:cNvPr id="1" name=""/>
        <p:cNvGrpSpPr/>
        <p:nvPr/>
      </p:nvGrpSpPr>
      <p:grpSpPr>
        <a:xfrm>
          <a:off x="0" y="0"/>
          <a:ext cx="0" cy="0"/>
          <a:chOff x="0" y="0"/>
          <a:chExt cx="0" cy="0"/>
        </a:xfrm>
      </p:grpSpPr>
      <p:sp>
        <p:nvSpPr>
          <p:cNvPr id="2" name="Titolo 1"/>
          <p:cNvSpPr>
            <a:spLocks noGrp="1"/>
          </p:cNvSpPr>
          <p:nvPr>
            <p:ph type="title"/>
          </p:nvPr>
        </p:nvSpPr>
        <p:spPr>
          <a:xfrm>
            <a:off x="301752" y="228600"/>
            <a:ext cx="8534400" cy="758952"/>
          </a:xfrm>
        </p:spPr>
        <p:txBody>
          <a:bodyPr/>
          <a:lstStyle/>
          <a:p>
            <a:r>
              <a:rPr kumimoji="0" lang="it-IT" smtClean="0"/>
              <a:t>Fare clic per modificare lo stile del titolo</a:t>
            </a:r>
            <a:endParaRPr kumimoji="0" lang="en-US"/>
          </a:p>
        </p:txBody>
      </p:sp>
      <p:sp>
        <p:nvSpPr>
          <p:cNvPr id="5" name="Segnaposto data 4"/>
          <p:cNvSpPr>
            <a:spLocks noGrp="1"/>
          </p:cNvSpPr>
          <p:nvPr>
            <p:ph type="dt" sz="half" idx="10"/>
          </p:nvPr>
        </p:nvSpPr>
        <p:spPr>
          <a:xfrm>
            <a:off x="5791200" y="6409944"/>
            <a:ext cx="3044952" cy="365760"/>
          </a:xfrm>
        </p:spPr>
        <p:txBody>
          <a:bodyPr/>
          <a:lstStyle/>
          <a:p>
            <a:fld id="{CFE39CAF-A0E4-4B47-AA34-DE70ED2EF7FD}" type="datetimeFigureOut">
              <a:rPr lang="it-IT" smtClean="0"/>
              <a:t>25/10/2012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36B5F80-6B74-4675-B5E2-A4084B017A61}" type="slidenum">
              <a:rPr lang="it-IT" smtClean="0"/>
              <a:t>‹N›</a:t>
            </a:fld>
            <a:endParaRPr lang="it-IT"/>
          </a:p>
        </p:txBody>
      </p:sp>
      <p:sp>
        <p:nvSpPr>
          <p:cNvPr id="8" name="Connettore 1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Segnaposto contenuto 9"/>
          <p:cNvSpPr>
            <a:spLocks noGrp="1"/>
          </p:cNvSpPr>
          <p:nvPr>
            <p:ph sz="half" idx="1"/>
          </p:nvPr>
        </p:nvSpPr>
        <p:spPr>
          <a:xfrm>
            <a:off x="301752" y="1371600"/>
            <a:ext cx="4038600" cy="4681728"/>
          </a:xfrm>
        </p:spPr>
        <p:txBody>
          <a:bodyPr/>
          <a:lstStyle>
            <a:lvl1pPr>
              <a:defRPr sz="2500"/>
            </a:lvl1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2" name="Segnaposto contenuto 11"/>
          <p:cNvSpPr>
            <a:spLocks noGrp="1"/>
          </p:cNvSpPr>
          <p:nvPr>
            <p:ph sz="half" idx="2"/>
          </p:nvPr>
        </p:nvSpPr>
        <p:spPr>
          <a:xfrm>
            <a:off x="4800600" y="1371600"/>
            <a:ext cx="4038600" cy="4681728"/>
          </a:xfrm>
        </p:spPr>
        <p:txBody>
          <a:bodyPr/>
          <a:lstStyle>
            <a:lvl1pPr>
              <a:defRPr sz="2500"/>
            </a:lvl1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nfronto">
    <p:bg>
      <p:bgRef idx="1001">
        <a:schemeClr val="bg2"/>
      </p:bgRef>
    </p:bg>
    <p:spTree>
      <p:nvGrpSpPr>
        <p:cNvPr id="1" name=""/>
        <p:cNvGrpSpPr/>
        <p:nvPr/>
      </p:nvGrpSpPr>
      <p:grpSpPr>
        <a:xfrm>
          <a:off x="0" y="0"/>
          <a:ext cx="0" cy="0"/>
          <a:chOff x="0" y="0"/>
          <a:chExt cx="0" cy="0"/>
        </a:xfrm>
      </p:grpSpPr>
      <p:sp>
        <p:nvSpPr>
          <p:cNvPr id="10" name="Connettore 1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ttangolo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ttangolo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ttangolo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ttangolo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ttangolo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Segnaposto testo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testo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7" name="Segnaposto data 6"/>
          <p:cNvSpPr>
            <a:spLocks noGrp="1"/>
          </p:cNvSpPr>
          <p:nvPr>
            <p:ph type="dt" sz="half" idx="10"/>
          </p:nvPr>
        </p:nvSpPr>
        <p:spPr/>
        <p:txBody>
          <a:bodyPr/>
          <a:lstStyle/>
          <a:p>
            <a:fld id="{CFE39CAF-A0E4-4B47-AA34-DE70ED2EF7FD}" type="datetimeFigureOut">
              <a:rPr lang="it-IT" smtClean="0"/>
              <a:t>25/10/2012</a:t>
            </a:fld>
            <a:endParaRPr lang="it-IT"/>
          </a:p>
        </p:txBody>
      </p:sp>
      <p:sp>
        <p:nvSpPr>
          <p:cNvPr id="8" name="Segnaposto piè di pagina 7"/>
          <p:cNvSpPr>
            <a:spLocks noGrp="1"/>
          </p:cNvSpPr>
          <p:nvPr>
            <p:ph type="ftr" sz="quarter" idx="11"/>
          </p:nvPr>
        </p:nvSpPr>
        <p:spPr>
          <a:xfrm>
            <a:off x="304800" y="6409944"/>
            <a:ext cx="3581400" cy="365760"/>
          </a:xfrm>
        </p:spPr>
        <p:txBody>
          <a:bodyPr/>
          <a:lstStyle/>
          <a:p>
            <a:endParaRPr lang="it-IT"/>
          </a:p>
        </p:txBody>
      </p:sp>
      <p:sp>
        <p:nvSpPr>
          <p:cNvPr id="15" name="Connettore 1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Segnaposto contenuto 23"/>
          <p:cNvSpPr>
            <a:spLocks noGrp="1"/>
          </p:cNvSpPr>
          <p:nvPr>
            <p:ph sz="quarter" idx="2"/>
          </p:nvPr>
        </p:nvSpPr>
        <p:spPr>
          <a:xfrm>
            <a:off x="301752" y="2471383"/>
            <a:ext cx="4041648" cy="3818404"/>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6" name="Segnaposto contenuto 25"/>
          <p:cNvSpPr>
            <a:spLocks noGrp="1"/>
          </p:cNvSpPr>
          <p:nvPr>
            <p:ph sz="quarter" idx="4"/>
          </p:nvPr>
        </p:nvSpPr>
        <p:spPr>
          <a:xfrm>
            <a:off x="4800600" y="2471383"/>
            <a:ext cx="4038600" cy="3822192"/>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Ovale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e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egnaposto numero diapositiva 8"/>
          <p:cNvSpPr>
            <a:spLocks noGrp="1"/>
          </p:cNvSpPr>
          <p:nvPr>
            <p:ph type="sldNum" sz="quarter" idx="12"/>
          </p:nvPr>
        </p:nvSpPr>
        <p:spPr>
          <a:xfrm>
            <a:off x="4343400" y="1042416"/>
            <a:ext cx="457200" cy="441325"/>
          </a:xfrm>
        </p:spPr>
        <p:txBody>
          <a:bodyPr/>
          <a:lstStyle>
            <a:lvl1pPr algn="ctr">
              <a:defRPr/>
            </a:lvl1pPr>
          </a:lstStyle>
          <a:p>
            <a:fld id="{036B5F80-6B74-4675-B5E2-A4084B017A61}" type="slidenum">
              <a:rPr lang="it-IT" smtClean="0"/>
              <a:t>‹N›</a:t>
            </a:fld>
            <a:endParaRPr lang="it-IT"/>
          </a:p>
        </p:txBody>
      </p:sp>
      <p:sp>
        <p:nvSpPr>
          <p:cNvPr id="23" name="Titolo 22"/>
          <p:cNvSpPr>
            <a:spLocks noGrp="1"/>
          </p:cNvSpPr>
          <p:nvPr>
            <p:ph type="title"/>
          </p:nvPr>
        </p:nvSpPr>
        <p:spPr/>
        <p:txBody>
          <a:bodyPr rtlCol="0" anchor="b" anchorCtr="0"/>
          <a:lstStyle/>
          <a:p>
            <a:r>
              <a:rPr kumimoji="0" lang="it-IT" smtClean="0"/>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data 2"/>
          <p:cNvSpPr>
            <a:spLocks noGrp="1"/>
          </p:cNvSpPr>
          <p:nvPr>
            <p:ph type="dt" sz="half" idx="10"/>
          </p:nvPr>
        </p:nvSpPr>
        <p:spPr/>
        <p:txBody>
          <a:bodyPr/>
          <a:lstStyle/>
          <a:p>
            <a:fld id="{CFE39CAF-A0E4-4B47-AA34-DE70ED2EF7FD}" type="datetimeFigureOut">
              <a:rPr lang="it-IT" smtClean="0"/>
              <a:t>25/10/2012</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a:xfrm>
            <a:off x="4343400" y="1036020"/>
            <a:ext cx="457200" cy="441325"/>
          </a:xfrm>
        </p:spPr>
        <p:txBody>
          <a:bodyPr/>
          <a:lstStyle/>
          <a:p>
            <a:fld id="{036B5F80-6B74-4675-B5E2-A4084B017A61}" type="slidenum">
              <a:rPr lang="it-IT" smtClean="0"/>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7" name="Rettangolo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ttangolo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ttangolo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ttangolo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ttangolo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ttangolo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Segnaposto data 1"/>
          <p:cNvSpPr>
            <a:spLocks noGrp="1"/>
          </p:cNvSpPr>
          <p:nvPr>
            <p:ph type="dt" sz="half" idx="10"/>
          </p:nvPr>
        </p:nvSpPr>
        <p:spPr/>
        <p:txBody>
          <a:bodyPr/>
          <a:lstStyle/>
          <a:p>
            <a:fld id="{CFE39CAF-A0E4-4B47-AA34-DE70ED2EF7FD}" type="datetimeFigureOut">
              <a:rPr lang="it-IT" smtClean="0"/>
              <a:t>25/10/2012</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a:xfrm>
            <a:off x="4267200" y="6324600"/>
            <a:ext cx="609600" cy="441324"/>
          </a:xfrm>
        </p:spPr>
        <p:txBody>
          <a:bodyPr/>
          <a:lstStyle>
            <a:lvl1pPr>
              <a:defRPr>
                <a:solidFill>
                  <a:srgbClr val="FFFFFF"/>
                </a:solidFill>
              </a:defRPr>
            </a:lvl1pPr>
          </a:lstStyle>
          <a:p>
            <a:fld id="{036B5F80-6B74-4675-B5E2-A4084B017A61}" type="slidenum">
              <a:rPr lang="it-IT" smtClean="0"/>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bg>
      <p:bgRef idx="1001">
        <a:schemeClr val="bg1"/>
      </p:bgRef>
    </p:bg>
    <p:spTree>
      <p:nvGrpSpPr>
        <p:cNvPr id="1" name=""/>
        <p:cNvGrpSpPr/>
        <p:nvPr/>
      </p:nvGrpSpPr>
      <p:grpSpPr>
        <a:xfrm>
          <a:off x="0" y="0"/>
          <a:ext cx="0" cy="0"/>
          <a:chOff x="0" y="0"/>
          <a:chExt cx="0" cy="0"/>
        </a:xfrm>
      </p:grpSpPr>
      <p:sp>
        <p:nvSpPr>
          <p:cNvPr id="19" name="Rettangolo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ttangolo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ttangolo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ttangolo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olo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it-IT" smtClean="0"/>
              <a:t>Fare clic per modificare lo stile del titolo</a:t>
            </a:r>
            <a:endParaRPr kumimoji="0" lang="en-US"/>
          </a:p>
        </p:txBody>
      </p:sp>
      <p:sp>
        <p:nvSpPr>
          <p:cNvPr id="3" name="Segnaposto testo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8" name="Rettangolo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Connettore 1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Segnaposto contenuto 19"/>
          <p:cNvSpPr>
            <a:spLocks noGrp="1"/>
          </p:cNvSpPr>
          <p:nvPr>
            <p:ph sz="quarter" idx="1"/>
          </p:nvPr>
        </p:nvSpPr>
        <p:spPr>
          <a:xfrm>
            <a:off x="3124200" y="685800"/>
            <a:ext cx="5638800" cy="54102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Ovale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e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egnaposto numero diapositiva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036B5F80-6B74-4675-B5E2-A4084B017A61}" type="slidenum">
              <a:rPr lang="it-IT" smtClean="0"/>
              <a:t>‹N›</a:t>
            </a:fld>
            <a:endParaRPr lang="it-IT"/>
          </a:p>
        </p:txBody>
      </p:sp>
      <p:sp>
        <p:nvSpPr>
          <p:cNvPr id="21" name="Rettangolo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Segnaposto data 4"/>
          <p:cNvSpPr>
            <a:spLocks noGrp="1"/>
          </p:cNvSpPr>
          <p:nvPr>
            <p:ph type="dt" sz="half" idx="10"/>
          </p:nvPr>
        </p:nvSpPr>
        <p:spPr/>
        <p:txBody>
          <a:bodyPr/>
          <a:lstStyle/>
          <a:p>
            <a:fld id="{CFE39CAF-A0E4-4B47-AA34-DE70ED2EF7FD}" type="datetimeFigureOut">
              <a:rPr lang="it-IT" smtClean="0"/>
              <a:t>25/10/2012</a:t>
            </a:fld>
            <a:endParaRPr lang="it-IT"/>
          </a:p>
        </p:txBody>
      </p:sp>
      <p:sp>
        <p:nvSpPr>
          <p:cNvPr id="6" name="Segnaposto piè di pagina 5"/>
          <p:cNvSpPr>
            <a:spLocks noGrp="1"/>
          </p:cNvSpPr>
          <p:nvPr>
            <p:ph type="ftr" sz="quarter" idx="11"/>
          </p:nvPr>
        </p:nvSpPr>
        <p:spPr>
          <a:xfrm>
            <a:off x="301752" y="6410848"/>
            <a:ext cx="3383280" cy="365760"/>
          </a:xfrm>
        </p:spPr>
        <p:txBody>
          <a:bodyPr/>
          <a:lstStyle/>
          <a:p>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21" name="Connettore 1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ttangolo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ttangolo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ttangolo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ttangolo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e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e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egnaposto numero diapositiva 6"/>
          <p:cNvSpPr>
            <a:spLocks noGrp="1"/>
          </p:cNvSpPr>
          <p:nvPr>
            <p:ph type="sldNum" sz="quarter" idx="12"/>
          </p:nvPr>
        </p:nvSpPr>
        <p:spPr>
          <a:xfrm>
            <a:off x="1371600" y="312738"/>
            <a:ext cx="457200" cy="441325"/>
          </a:xfrm>
        </p:spPr>
        <p:txBody>
          <a:bodyPr/>
          <a:lstStyle/>
          <a:p>
            <a:fld id="{036B5F80-6B74-4675-B5E2-A4084B017A61}" type="slidenum">
              <a:rPr lang="it-IT" smtClean="0"/>
              <a:t>‹N›</a:t>
            </a:fld>
            <a:endParaRPr lang="it-IT"/>
          </a:p>
        </p:txBody>
      </p:sp>
      <p:sp>
        <p:nvSpPr>
          <p:cNvPr id="2" name="Titolo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it-IT" smtClean="0"/>
              <a:t>Fare clic per modificare lo stile del titolo</a:t>
            </a:r>
            <a:endParaRPr kumimoji="0" lang="en-US"/>
          </a:p>
        </p:txBody>
      </p:sp>
      <p:sp>
        <p:nvSpPr>
          <p:cNvPr id="3" name="Segnaposto immagine 2"/>
          <p:cNvSpPr>
            <a:spLocks noGrp="1"/>
          </p:cNvSpPr>
          <p:nvPr>
            <p:ph type="pic" idx="1"/>
          </p:nvPr>
        </p:nvSpPr>
        <p:spPr>
          <a:xfrm>
            <a:off x="3000375" y="609600"/>
            <a:ext cx="5867400" cy="4267200"/>
          </a:xfrm>
        </p:spPr>
        <p:txBody>
          <a:bodyPr/>
          <a:lstStyle>
            <a:lvl1pPr marL="0" indent="0">
              <a:buNone/>
              <a:defRPr sz="3200"/>
            </a:lvl1pPr>
          </a:lstStyle>
          <a:p>
            <a:r>
              <a:rPr kumimoji="0" lang="it-IT" smtClean="0"/>
              <a:t>Fare clic sull'icona per inserire un'immagine</a:t>
            </a:r>
            <a:endParaRPr kumimoji="0" lang="en-US" dirty="0"/>
          </a:p>
        </p:txBody>
      </p:sp>
      <p:sp>
        <p:nvSpPr>
          <p:cNvPr id="4" name="Segnaposto testo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
        <p:nvSpPr>
          <p:cNvPr id="22" name="Rettangolo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Segnaposto data 4"/>
          <p:cNvSpPr>
            <a:spLocks noGrp="1"/>
          </p:cNvSpPr>
          <p:nvPr>
            <p:ph type="dt" sz="half" idx="10"/>
          </p:nvPr>
        </p:nvSpPr>
        <p:spPr>
          <a:xfrm>
            <a:off x="5788152" y="6404984"/>
            <a:ext cx="3044952" cy="365760"/>
          </a:xfrm>
        </p:spPr>
        <p:txBody>
          <a:bodyPr/>
          <a:lstStyle/>
          <a:p>
            <a:fld id="{CFE39CAF-A0E4-4B47-AA34-DE70ED2EF7FD}" type="datetimeFigureOut">
              <a:rPr lang="it-IT" smtClean="0"/>
              <a:t>25/10/2012</a:t>
            </a:fld>
            <a:endParaRPr lang="it-IT"/>
          </a:p>
        </p:txBody>
      </p:sp>
      <p:sp>
        <p:nvSpPr>
          <p:cNvPr id="6" name="Segnaposto piè di pagina 5"/>
          <p:cNvSpPr>
            <a:spLocks noGrp="1"/>
          </p:cNvSpPr>
          <p:nvPr>
            <p:ph type="ftr" sz="quarter" idx="11"/>
          </p:nvPr>
        </p:nvSpPr>
        <p:spPr>
          <a:xfrm>
            <a:off x="301752" y="6410848"/>
            <a:ext cx="3584448" cy="365760"/>
          </a:xfrm>
        </p:spPr>
        <p:txBody>
          <a:bodyPr/>
          <a:lstStyle/>
          <a:p>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bg>
      <p:bgRef idx="1001">
        <a:schemeClr val="bg2"/>
      </p:bgRef>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CFE39CAF-A0E4-4B47-AA34-DE70ED2EF7FD}" type="datetimeFigureOut">
              <a:rPr lang="it-IT" smtClean="0"/>
              <a:t>25/10/2012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36B5F80-6B74-4675-B5E2-A4084B017A61}" type="slidenum">
              <a:rPr lang="it-IT" smtClean="0"/>
              <a:t>‹N›</a:t>
            </a:fld>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bg>
      <p:bgRef idx="1001">
        <a:schemeClr val="bg2"/>
      </p:bgRef>
    </p:bg>
    <p:spTree>
      <p:nvGrpSpPr>
        <p:cNvPr id="1" name=""/>
        <p:cNvGrpSpPr/>
        <p:nvPr/>
      </p:nvGrpSpPr>
      <p:grpSpPr>
        <a:xfrm>
          <a:off x="0" y="0"/>
          <a:ext cx="0" cy="0"/>
          <a:chOff x="0" y="0"/>
          <a:chExt cx="0" cy="0"/>
        </a:xfrm>
      </p:grpSpPr>
      <p:sp>
        <p:nvSpPr>
          <p:cNvPr id="7" name="Rettangolo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ttangolo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ttangolo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ttangolo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ttangolo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ttangolo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Connettore 1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e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e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egnaposto numero diapositiva 5"/>
          <p:cNvSpPr>
            <a:spLocks noGrp="1"/>
          </p:cNvSpPr>
          <p:nvPr>
            <p:ph type="sldNum" sz="quarter" idx="12"/>
          </p:nvPr>
        </p:nvSpPr>
        <p:spPr>
          <a:xfrm>
            <a:off x="6915912" y="3009901"/>
            <a:ext cx="457200" cy="441325"/>
          </a:xfrm>
        </p:spPr>
        <p:txBody>
          <a:bodyPr/>
          <a:lstStyle/>
          <a:p>
            <a:fld id="{036B5F80-6B74-4675-B5E2-A4084B017A61}" type="slidenum">
              <a:rPr lang="it-IT" smtClean="0"/>
              <a:t>‹N›</a:t>
            </a:fld>
            <a:endParaRPr lang="it-IT"/>
          </a:p>
        </p:txBody>
      </p:sp>
      <p:sp>
        <p:nvSpPr>
          <p:cNvPr id="3" name="Segnaposto testo verticale 2"/>
          <p:cNvSpPr>
            <a:spLocks noGrp="1"/>
          </p:cNvSpPr>
          <p:nvPr>
            <p:ph type="body" orient="vert" idx="1"/>
          </p:nvPr>
        </p:nvSpPr>
        <p:spPr>
          <a:xfrm>
            <a:off x="304800" y="304800"/>
            <a:ext cx="6553200" cy="5821366"/>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CFE39CAF-A0E4-4B47-AA34-DE70ED2EF7FD}" type="datetimeFigureOut">
              <a:rPr lang="it-IT" smtClean="0"/>
              <a:t>25/10/2012</a:t>
            </a:fld>
            <a:endParaRPr lang="it-IT"/>
          </a:p>
        </p:txBody>
      </p:sp>
      <p:sp>
        <p:nvSpPr>
          <p:cNvPr id="5" name="Segnaposto piè di pagina 4"/>
          <p:cNvSpPr>
            <a:spLocks noGrp="1"/>
          </p:cNvSpPr>
          <p:nvPr>
            <p:ph type="ftr" sz="quarter" idx="11"/>
          </p:nvPr>
        </p:nvSpPr>
        <p:spPr/>
        <p:txBody>
          <a:bodyPr/>
          <a:lstStyle/>
          <a:p>
            <a:endParaRPr lang="it-IT"/>
          </a:p>
        </p:txBody>
      </p:sp>
      <p:sp>
        <p:nvSpPr>
          <p:cNvPr id="2" name="Titolo verticale 1"/>
          <p:cNvSpPr>
            <a:spLocks noGrp="1"/>
          </p:cNvSpPr>
          <p:nvPr>
            <p:ph type="title" orient="vert"/>
          </p:nvPr>
        </p:nvSpPr>
        <p:spPr>
          <a:xfrm>
            <a:off x="7391400" y="304801"/>
            <a:ext cx="1447800" cy="5851525"/>
          </a:xfrm>
        </p:spPr>
        <p:txBody>
          <a:bodyPr vert="eaVert"/>
          <a:lstStyle/>
          <a:p>
            <a:r>
              <a:rPr kumimoji="0" lang="it-IT" smtClean="0"/>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ttangolo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ttangolo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Segnaposto data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CFE39CAF-A0E4-4B47-AA34-DE70ED2EF7FD}" type="datetimeFigureOut">
              <a:rPr lang="it-IT" smtClean="0"/>
              <a:t>25/10/2012</a:t>
            </a:fld>
            <a:endParaRPr lang="it-IT"/>
          </a:p>
        </p:txBody>
      </p:sp>
      <p:sp>
        <p:nvSpPr>
          <p:cNvPr id="3" name="Segnaposto piè di pagina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it-IT"/>
          </a:p>
        </p:txBody>
      </p:sp>
      <p:sp>
        <p:nvSpPr>
          <p:cNvPr id="8" name="Rettangolo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Connettore 1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e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e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egnaposto numero diapositiva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036B5F80-6B74-4675-B5E2-A4084B017A61}" type="slidenum">
              <a:rPr lang="it-IT" smtClean="0"/>
              <a:t>‹N›</a:t>
            </a:fld>
            <a:endParaRPr lang="it-IT"/>
          </a:p>
        </p:txBody>
      </p:sp>
      <p:sp>
        <p:nvSpPr>
          <p:cNvPr id="22" name="Segnaposto titolo 21"/>
          <p:cNvSpPr>
            <a:spLocks noGrp="1"/>
          </p:cNvSpPr>
          <p:nvPr>
            <p:ph type="title"/>
          </p:nvPr>
        </p:nvSpPr>
        <p:spPr>
          <a:xfrm>
            <a:off x="301752" y="228600"/>
            <a:ext cx="8534400" cy="758952"/>
          </a:xfrm>
          <a:prstGeom prst="rect">
            <a:avLst/>
          </a:prstGeom>
        </p:spPr>
        <p:txBody>
          <a:bodyPr vert="horz" anchor="b">
            <a:normAutofit/>
          </a:body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ttotitolo 2"/>
          <p:cNvSpPr>
            <a:spLocks noGrp="1"/>
          </p:cNvSpPr>
          <p:nvPr>
            <p:ph type="subTitle" idx="1"/>
          </p:nvPr>
        </p:nvSpPr>
        <p:spPr/>
        <p:txBody>
          <a:bodyPr>
            <a:normAutofit/>
          </a:bodyPr>
          <a:lstStyle/>
          <a:p>
            <a:pPr lvl="0">
              <a:buClr>
                <a:srgbClr val="D16349"/>
              </a:buClr>
            </a:pPr>
            <a:r>
              <a:rPr lang="it-IT" sz="2400" dirty="0">
                <a:solidFill>
                  <a:srgbClr val="646B86"/>
                </a:solidFill>
              </a:rPr>
              <a:t>Massimiliano </a:t>
            </a:r>
            <a:r>
              <a:rPr lang="it-IT" sz="2400" dirty="0" err="1">
                <a:solidFill>
                  <a:srgbClr val="646B86"/>
                </a:solidFill>
              </a:rPr>
              <a:t>stramaglia</a:t>
            </a:r>
            <a:endParaRPr lang="it-IT" sz="2400" dirty="0">
              <a:solidFill>
                <a:srgbClr val="646B86"/>
              </a:solidFill>
            </a:endParaRPr>
          </a:p>
          <a:p>
            <a:pPr lvl="0">
              <a:buClr>
                <a:srgbClr val="D16349"/>
              </a:buClr>
            </a:pPr>
            <a:r>
              <a:rPr lang="it-IT" sz="2400" i="1" dirty="0">
                <a:solidFill>
                  <a:srgbClr val="646B86"/>
                </a:solidFill>
                <a:latin typeface="Times New Roman"/>
                <a:ea typeface="Times New Roman"/>
              </a:rPr>
              <a:t>I nuovi padri. Per una pedagogia della tenerezza</a:t>
            </a:r>
            <a:r>
              <a:rPr lang="it-IT" sz="2400" dirty="0">
                <a:solidFill>
                  <a:srgbClr val="646B86"/>
                </a:solidFill>
                <a:latin typeface="Times New Roman"/>
                <a:ea typeface="Times New Roman"/>
              </a:rPr>
              <a:t>, EUM, Macerata, 2009</a:t>
            </a:r>
          </a:p>
        </p:txBody>
      </p:sp>
      <p:sp>
        <p:nvSpPr>
          <p:cNvPr id="2" name="Titolo 1"/>
          <p:cNvSpPr>
            <a:spLocks noGrp="1"/>
          </p:cNvSpPr>
          <p:nvPr>
            <p:ph type="ctrTitle"/>
          </p:nvPr>
        </p:nvSpPr>
        <p:spPr/>
        <p:txBody>
          <a:bodyPr>
            <a:normAutofit/>
          </a:bodyPr>
          <a:lstStyle/>
          <a:p>
            <a:r>
              <a:rPr lang="it-IT" sz="3200" dirty="0" smtClean="0"/>
              <a:t>L’EDUCAZIONE ALLA DEMOCRAZIA: RIFLESSIONI PEDAGOGICHE </a:t>
            </a:r>
            <a:br>
              <a:rPr lang="it-IT" sz="3200" dirty="0" smtClean="0"/>
            </a:br>
            <a:r>
              <a:rPr lang="it-IT" sz="3200" dirty="0" smtClean="0"/>
              <a:t>E TEMI EDUCATIVI</a:t>
            </a:r>
            <a:endParaRPr lang="it-IT" sz="3200" dirty="0"/>
          </a:p>
        </p:txBody>
      </p:sp>
    </p:spTree>
    <p:extLst>
      <p:ext uri="{BB962C8B-B14F-4D97-AF65-F5344CB8AC3E}">
        <p14:creationId xmlns:p14="http://schemas.microsoft.com/office/powerpoint/2010/main" val="41992126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smtClean="0"/>
              <a:t>L’ASSORBIMENTO (O INGROSSAMENTO)</a:t>
            </a:r>
            <a:endParaRPr lang="it-IT" dirty="0"/>
          </a:p>
        </p:txBody>
      </p:sp>
      <p:sp>
        <p:nvSpPr>
          <p:cNvPr id="3" name="Segnaposto contenuto 2"/>
          <p:cNvSpPr>
            <a:spLocks noGrp="1"/>
          </p:cNvSpPr>
          <p:nvPr>
            <p:ph sz="quarter" idx="1"/>
          </p:nvPr>
        </p:nvSpPr>
        <p:spPr/>
        <p:txBody>
          <a:bodyPr>
            <a:normAutofit fontScale="77500" lnSpcReduction="20000"/>
          </a:bodyPr>
          <a:lstStyle/>
          <a:p>
            <a:pPr algn="just"/>
            <a:r>
              <a:rPr lang="it-IT" sz="2800" dirty="0">
                <a:latin typeface="Times New Roman"/>
                <a:ea typeface="Times New Roman"/>
              </a:rPr>
              <a:t>L’amore di padre, annota Alberto Pellai, “passa anche attraverso il contatto fisico” precoce con il neonato. La morbidezza della pelle del lattante, infatti, produce una sorta di “attaccamento paterno”, molto simile a quello materno, che Martin </a:t>
            </a:r>
            <a:r>
              <a:rPr lang="it-IT" sz="2800" dirty="0" err="1">
                <a:latin typeface="Times New Roman"/>
                <a:ea typeface="Times New Roman"/>
              </a:rPr>
              <a:t>Greenberg</a:t>
            </a:r>
            <a:r>
              <a:rPr lang="it-IT" sz="2800" dirty="0">
                <a:latin typeface="Times New Roman"/>
                <a:ea typeface="Times New Roman"/>
              </a:rPr>
              <a:t> definisce </a:t>
            </a:r>
            <a:r>
              <a:rPr lang="it-IT" sz="2800" i="1" dirty="0">
                <a:latin typeface="Times New Roman"/>
                <a:ea typeface="Times New Roman"/>
              </a:rPr>
              <a:t>assorbimento</a:t>
            </a:r>
            <a:r>
              <a:rPr lang="it-IT" sz="2800" dirty="0">
                <a:latin typeface="Times New Roman"/>
                <a:ea typeface="Times New Roman"/>
              </a:rPr>
              <a:t>, “quasi un bisogno fisico di contemplare, toccare, stringere a sé il figlio”. </a:t>
            </a:r>
            <a:endParaRPr lang="it-IT" sz="2800" dirty="0" smtClean="0">
              <a:latin typeface="Times New Roman"/>
              <a:ea typeface="Times New Roman"/>
            </a:endParaRPr>
          </a:p>
          <a:p>
            <a:pPr algn="just"/>
            <a:r>
              <a:rPr lang="it-IT" sz="2800" dirty="0" smtClean="0">
                <a:latin typeface="Times New Roman"/>
                <a:ea typeface="Times New Roman"/>
              </a:rPr>
              <a:t>La </a:t>
            </a:r>
            <a:r>
              <a:rPr lang="it-IT" sz="2800" dirty="0">
                <a:latin typeface="Times New Roman"/>
                <a:ea typeface="Times New Roman"/>
              </a:rPr>
              <a:t>tenerezza del lattante, la sua indifesa </a:t>
            </a:r>
            <a:r>
              <a:rPr lang="it-IT" sz="2800" dirty="0" err="1">
                <a:latin typeface="Times New Roman"/>
                <a:ea typeface="Times New Roman"/>
              </a:rPr>
              <a:t>creaturalità</a:t>
            </a:r>
            <a:r>
              <a:rPr lang="it-IT" sz="2800" dirty="0">
                <a:latin typeface="Times New Roman"/>
                <a:ea typeface="Times New Roman"/>
              </a:rPr>
              <a:t>, il suo impellente bisogno di cure e </a:t>
            </a:r>
            <a:r>
              <a:rPr lang="it-IT" sz="2800" dirty="0" smtClean="0">
                <a:latin typeface="Times New Roman"/>
                <a:ea typeface="Times New Roman"/>
              </a:rPr>
              <a:t>attenzioni, sollecitano, </a:t>
            </a:r>
            <a:r>
              <a:rPr lang="it-IT" sz="2800" dirty="0">
                <a:latin typeface="Times New Roman"/>
                <a:ea typeface="Times New Roman"/>
              </a:rPr>
              <a:t>nell’odierno padre di </a:t>
            </a:r>
            <a:r>
              <a:rPr lang="it-IT" sz="2800" dirty="0" smtClean="0">
                <a:latin typeface="Times New Roman"/>
                <a:ea typeface="Times New Roman"/>
              </a:rPr>
              <a:t>famiglia, </a:t>
            </a:r>
            <a:r>
              <a:rPr lang="it-IT" sz="2800" dirty="0">
                <a:latin typeface="Times New Roman"/>
                <a:ea typeface="Times New Roman"/>
              </a:rPr>
              <a:t>un accrescimento emotivo (da cui il termine “</a:t>
            </a:r>
            <a:r>
              <a:rPr lang="it-IT" sz="2800" dirty="0" err="1">
                <a:latin typeface="Times New Roman"/>
                <a:ea typeface="Times New Roman"/>
              </a:rPr>
              <a:t>engross</a:t>
            </a:r>
            <a:r>
              <a:rPr lang="it-IT" sz="2800" dirty="0">
                <a:latin typeface="Times New Roman"/>
                <a:ea typeface="Times New Roman"/>
              </a:rPr>
              <a:t>”, ingrandimento) che provoca una gradevole sensazione di potenziamento dell’identità maschile. </a:t>
            </a:r>
            <a:endParaRPr lang="it-IT" sz="2800" dirty="0" smtClean="0">
              <a:latin typeface="Times New Roman"/>
              <a:ea typeface="Times New Roman"/>
            </a:endParaRPr>
          </a:p>
          <a:p>
            <a:pPr algn="just"/>
            <a:r>
              <a:rPr lang="it-IT" sz="2800" dirty="0" smtClean="0">
                <a:latin typeface="Times New Roman"/>
                <a:ea typeface="Times New Roman"/>
              </a:rPr>
              <a:t>Il </a:t>
            </a:r>
            <a:r>
              <a:rPr lang="it-IT" sz="2800" dirty="0">
                <a:latin typeface="Times New Roman"/>
                <a:ea typeface="Times New Roman"/>
              </a:rPr>
              <a:t>nuovo padre, in altri termini, si sente “più grande”, percepisce una sorta di “</a:t>
            </a:r>
            <a:r>
              <a:rPr lang="it-IT" sz="2800" dirty="0" err="1">
                <a:latin typeface="Times New Roman"/>
                <a:ea typeface="Times New Roman"/>
              </a:rPr>
              <a:t>autoaccrescimento</a:t>
            </a:r>
            <a:r>
              <a:rPr lang="it-IT" sz="2800" dirty="0">
                <a:latin typeface="Times New Roman"/>
                <a:ea typeface="Times New Roman"/>
              </a:rPr>
              <a:t>” responsabilizzante che pure non pare gravoso, </a:t>
            </a:r>
            <a:r>
              <a:rPr lang="it-IT" sz="2800" dirty="0" smtClean="0">
                <a:latin typeface="Times New Roman"/>
                <a:ea typeface="Times New Roman"/>
              </a:rPr>
              <a:t>ma che, </a:t>
            </a:r>
            <a:r>
              <a:rPr lang="it-IT" sz="2800" dirty="0">
                <a:latin typeface="Times New Roman"/>
                <a:ea typeface="Times New Roman"/>
              </a:rPr>
              <a:t>al </a:t>
            </a:r>
            <a:r>
              <a:rPr lang="it-IT" sz="2800" dirty="0" smtClean="0">
                <a:latin typeface="Times New Roman"/>
                <a:ea typeface="Times New Roman"/>
              </a:rPr>
              <a:t>contrario, </a:t>
            </a:r>
            <a:r>
              <a:rPr lang="it-IT" sz="2800" dirty="0">
                <a:latin typeface="Times New Roman"/>
                <a:ea typeface="Times New Roman"/>
              </a:rPr>
              <a:t>ingenera sollecitudine e amorevolezza.</a:t>
            </a:r>
            <a:endParaRPr lang="it-IT" dirty="0"/>
          </a:p>
        </p:txBody>
      </p:sp>
    </p:spTree>
    <p:extLst>
      <p:ext uri="{BB962C8B-B14F-4D97-AF65-F5344CB8AC3E}">
        <p14:creationId xmlns:p14="http://schemas.microsoft.com/office/powerpoint/2010/main" val="29631168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normAutofit/>
          </a:bodyPr>
          <a:lstStyle/>
          <a:p>
            <a:pPr algn="just">
              <a:spcAft>
                <a:spcPts val="0"/>
              </a:spcAft>
            </a:pPr>
            <a:r>
              <a:rPr lang="it-IT" sz="2800" dirty="0">
                <a:latin typeface="Times New Roman"/>
                <a:ea typeface="Times New Roman"/>
              </a:rPr>
              <a:t>Il possibile, forse utopico, salto politico di qualità, potrebbe darsi nell’educare i nuovi padri alla tenerezza </a:t>
            </a:r>
            <a:r>
              <a:rPr lang="it-IT" sz="2800" dirty="0" smtClean="0">
                <a:latin typeface="Times New Roman"/>
                <a:ea typeface="Times New Roman"/>
              </a:rPr>
              <a:t>responsabile, </a:t>
            </a:r>
            <a:r>
              <a:rPr lang="it-IT" sz="2800" dirty="0">
                <a:latin typeface="Times New Roman"/>
                <a:ea typeface="Times New Roman"/>
              </a:rPr>
              <a:t>e nel generalizzare il modello educativo paterno all’intera comunità civile. </a:t>
            </a:r>
            <a:endParaRPr lang="it-IT" sz="2800" dirty="0" smtClean="0">
              <a:latin typeface="Times New Roman"/>
              <a:ea typeface="Times New Roman"/>
            </a:endParaRPr>
          </a:p>
          <a:p>
            <a:pPr algn="just">
              <a:spcAft>
                <a:spcPts val="0"/>
              </a:spcAft>
            </a:pPr>
            <a:r>
              <a:rPr lang="it-IT" sz="2800" dirty="0" smtClean="0">
                <a:latin typeface="Times New Roman"/>
                <a:ea typeface="Times New Roman"/>
              </a:rPr>
              <a:t>Occorre </a:t>
            </a:r>
            <a:r>
              <a:rPr lang="it-IT" sz="2800" dirty="0">
                <a:latin typeface="Times New Roman"/>
                <a:ea typeface="Times New Roman"/>
              </a:rPr>
              <a:t>una famiglia sempre più ispirata al paradigma della tenerezza, con padri sempre più paterni, che sappia diffondere il messaggio di stabilità </a:t>
            </a:r>
            <a:r>
              <a:rPr lang="it-IT" sz="2800" dirty="0" smtClean="0">
                <a:latin typeface="Times New Roman"/>
                <a:ea typeface="Times New Roman"/>
              </a:rPr>
              <a:t>paterna </a:t>
            </a:r>
            <a:r>
              <a:rPr lang="it-IT" sz="2800" dirty="0">
                <a:latin typeface="Times New Roman"/>
                <a:ea typeface="Times New Roman"/>
              </a:rPr>
              <a:t>anche al di fuori delle mura domestiche. </a:t>
            </a:r>
          </a:p>
          <a:p>
            <a:endParaRPr lang="it-IT" dirty="0"/>
          </a:p>
        </p:txBody>
      </p:sp>
    </p:spTree>
    <p:extLst>
      <p:ext uri="{BB962C8B-B14F-4D97-AF65-F5344CB8AC3E}">
        <p14:creationId xmlns:p14="http://schemas.microsoft.com/office/powerpoint/2010/main" val="4133919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2400" dirty="0" smtClean="0"/>
              <a:t>UN PADRE TENERO</a:t>
            </a:r>
            <a:br>
              <a:rPr lang="it-IT" sz="2400" dirty="0" smtClean="0"/>
            </a:br>
            <a:r>
              <a:rPr lang="it-IT" sz="2400" dirty="0"/>
              <a:t>E</a:t>
            </a:r>
            <a:r>
              <a:rPr lang="it-IT" sz="2400" dirty="0" smtClean="0"/>
              <a:t>DUCA ALLA DEMOCRAZIA</a:t>
            </a:r>
            <a:endParaRPr lang="it-IT" sz="2400" dirty="0"/>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Una storica ricerca di Robert E. Lane, condotta su un campione di 15 padri di famiglia statunitensi figli di cittadini immigrati, </a:t>
            </a:r>
            <a:r>
              <a:rPr lang="it-IT" sz="2800" dirty="0" smtClean="0">
                <a:latin typeface="Times New Roman"/>
                <a:ea typeface="Times New Roman"/>
              </a:rPr>
              <a:t>indaga </a:t>
            </a:r>
            <a:r>
              <a:rPr lang="it-IT" sz="2800" dirty="0">
                <a:latin typeface="Times New Roman"/>
                <a:ea typeface="Times New Roman"/>
              </a:rPr>
              <a:t>la </a:t>
            </a:r>
            <a:r>
              <a:rPr lang="it-IT" sz="2800" dirty="0" smtClean="0">
                <a:latin typeface="Times New Roman"/>
                <a:ea typeface="Times New Roman"/>
              </a:rPr>
              <a:t>possibile correlazione </a:t>
            </a:r>
            <a:r>
              <a:rPr lang="it-IT" sz="2800" dirty="0">
                <a:latin typeface="Times New Roman"/>
                <a:ea typeface="Times New Roman"/>
              </a:rPr>
              <a:t>“fra espressioni politiche e esperienze infantili”. </a:t>
            </a:r>
            <a:endParaRPr lang="it-IT" sz="2800" dirty="0" smtClean="0">
              <a:latin typeface="Times New Roman"/>
              <a:ea typeface="Times New Roman"/>
            </a:endParaRPr>
          </a:p>
          <a:p>
            <a:pPr algn="just"/>
            <a:r>
              <a:rPr lang="it-IT" sz="2800" dirty="0" smtClean="0">
                <a:latin typeface="Times New Roman"/>
                <a:ea typeface="Times New Roman"/>
              </a:rPr>
              <a:t>In </a:t>
            </a:r>
            <a:r>
              <a:rPr lang="it-IT" sz="2800" dirty="0">
                <a:latin typeface="Times New Roman"/>
                <a:ea typeface="Times New Roman"/>
              </a:rPr>
              <a:t>4 casi su 15, i rapporti con il proprio padre risultano di tipo oppositivo. </a:t>
            </a:r>
            <a:endParaRPr lang="it-IT" dirty="0"/>
          </a:p>
        </p:txBody>
      </p:sp>
    </p:spTree>
    <p:extLst>
      <p:ext uri="{BB962C8B-B14F-4D97-AF65-F5344CB8AC3E}">
        <p14:creationId xmlns:p14="http://schemas.microsoft.com/office/powerpoint/2010/main" val="20134422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normAutofit fontScale="85000" lnSpcReduction="20000"/>
          </a:bodyPr>
          <a:lstStyle/>
          <a:p>
            <a:pPr algn="just">
              <a:spcAft>
                <a:spcPts val="0"/>
              </a:spcAft>
            </a:pPr>
            <a:r>
              <a:rPr lang="it-IT" sz="2800" dirty="0">
                <a:latin typeface="Times New Roman"/>
                <a:ea typeface="Times New Roman"/>
              </a:rPr>
              <a:t>Alcune peculiarità di fondo, annota Robert E. Lane, accomunano i 4 casi</a:t>
            </a:r>
            <a:r>
              <a:rPr lang="it-IT" sz="2800" dirty="0" smtClean="0">
                <a:latin typeface="Times New Roman"/>
                <a:ea typeface="Times New Roman"/>
              </a:rPr>
              <a:t>:</a:t>
            </a:r>
            <a:r>
              <a:rPr lang="it-IT" sz="2800" dirty="0">
                <a:latin typeface="Times New Roman"/>
                <a:ea typeface="Times New Roman"/>
              </a:rPr>
              <a:t> </a:t>
            </a:r>
          </a:p>
          <a:p>
            <a:pPr algn="just">
              <a:spcAft>
                <a:spcPts val="0"/>
              </a:spcAft>
            </a:pPr>
            <a:r>
              <a:rPr lang="it-IT" sz="2800" dirty="0" smtClean="0">
                <a:latin typeface="Times New Roman"/>
                <a:ea typeface="Times New Roman"/>
              </a:rPr>
              <a:t>il </a:t>
            </a:r>
            <a:r>
              <a:rPr lang="it-IT" sz="2800" i="1" dirty="0">
                <a:latin typeface="Times New Roman"/>
                <a:ea typeface="Times New Roman"/>
              </a:rPr>
              <a:t>disinteressamento totale per la sfera pubblica</a:t>
            </a:r>
            <a:r>
              <a:rPr lang="it-IT" sz="2800" dirty="0">
                <a:latin typeface="Times New Roman"/>
                <a:ea typeface="Times New Roman"/>
              </a:rPr>
              <a:t>, correlato a un inadeguato sviluppo del senso di sicurezza personale e a elevatissimi “tassi di ansietà”;</a:t>
            </a:r>
          </a:p>
          <a:p>
            <a:pPr algn="just">
              <a:spcAft>
                <a:spcPts val="0"/>
              </a:spcAft>
            </a:pPr>
            <a:r>
              <a:rPr lang="it-IT" sz="2800" dirty="0" smtClean="0">
                <a:latin typeface="Times New Roman"/>
                <a:ea typeface="Times New Roman"/>
              </a:rPr>
              <a:t>un </a:t>
            </a:r>
            <a:r>
              <a:rPr lang="it-IT" sz="2800" i="1" dirty="0">
                <a:latin typeface="Times New Roman"/>
                <a:ea typeface="Times New Roman"/>
              </a:rPr>
              <a:t>punteggio elevatissimo nella scala dell’autoritarismo</a:t>
            </a:r>
            <a:r>
              <a:rPr lang="it-IT" sz="2800" dirty="0">
                <a:latin typeface="Times New Roman"/>
                <a:ea typeface="Times New Roman"/>
              </a:rPr>
              <a:t>;</a:t>
            </a:r>
          </a:p>
          <a:p>
            <a:pPr algn="just">
              <a:spcAft>
                <a:spcPts val="0"/>
              </a:spcAft>
            </a:pPr>
            <a:r>
              <a:rPr lang="it-IT" sz="2800" dirty="0" smtClean="0">
                <a:latin typeface="Times New Roman"/>
                <a:ea typeface="Times New Roman"/>
              </a:rPr>
              <a:t>l’</a:t>
            </a:r>
            <a:r>
              <a:rPr lang="it-IT" sz="2800" i="1" dirty="0" smtClean="0">
                <a:latin typeface="Times New Roman"/>
                <a:ea typeface="Times New Roman"/>
              </a:rPr>
              <a:t>assenza </a:t>
            </a:r>
            <a:r>
              <a:rPr lang="it-IT" sz="2800" i="1" dirty="0">
                <a:latin typeface="Times New Roman"/>
                <a:ea typeface="Times New Roman"/>
              </a:rPr>
              <a:t>di spirito critico nei confronti degli uomini politici</a:t>
            </a:r>
            <a:r>
              <a:rPr lang="it-IT" sz="2800" dirty="0">
                <a:latin typeface="Times New Roman"/>
                <a:ea typeface="Times New Roman"/>
              </a:rPr>
              <a:t>, riverbero dell’infantile paura del padre, in contrapposizione alla “capacità di critica aperta” rilevata in cinque soggetti identificati affettivamente al padre;</a:t>
            </a:r>
          </a:p>
          <a:p>
            <a:pPr algn="just">
              <a:spcAft>
                <a:spcPts val="0"/>
              </a:spcAft>
            </a:pPr>
            <a:r>
              <a:rPr lang="it-IT" sz="2800" dirty="0" smtClean="0">
                <a:latin typeface="Times New Roman"/>
                <a:ea typeface="Times New Roman"/>
              </a:rPr>
              <a:t>una </a:t>
            </a:r>
            <a:r>
              <a:rPr lang="it-IT" sz="2800" i="1" dirty="0">
                <a:latin typeface="Times New Roman"/>
                <a:ea typeface="Times New Roman"/>
              </a:rPr>
              <a:t>visione pessimistica</a:t>
            </a:r>
            <a:r>
              <a:rPr lang="it-IT" sz="2800" dirty="0">
                <a:latin typeface="Times New Roman"/>
                <a:ea typeface="Times New Roman"/>
              </a:rPr>
              <a:t> del “mondo” e </a:t>
            </a:r>
            <a:r>
              <a:rPr lang="it-IT" sz="2800" i="1" dirty="0">
                <a:latin typeface="Times New Roman"/>
                <a:ea typeface="Times New Roman"/>
              </a:rPr>
              <a:t>del progresso sociale</a:t>
            </a:r>
            <a:r>
              <a:rPr lang="it-IT" sz="2800" dirty="0">
                <a:latin typeface="Times New Roman"/>
                <a:ea typeface="Times New Roman"/>
              </a:rPr>
              <a:t>, diversa dalla visione ottimistica rilevata nei soggetti attaccati affettivamente al padre.</a:t>
            </a:r>
          </a:p>
          <a:p>
            <a:endParaRPr lang="it-IT" dirty="0"/>
          </a:p>
        </p:txBody>
      </p:sp>
    </p:spTree>
    <p:extLst>
      <p:ext uri="{BB962C8B-B14F-4D97-AF65-F5344CB8AC3E}">
        <p14:creationId xmlns:p14="http://schemas.microsoft.com/office/powerpoint/2010/main" val="16170507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spcAft>
                <a:spcPts val="0"/>
              </a:spcAft>
            </a:pPr>
            <a:r>
              <a:rPr lang="it-IT" sz="2800" dirty="0">
                <a:latin typeface="Times New Roman"/>
                <a:ea typeface="Times New Roman"/>
              </a:rPr>
              <a:t>La ricerca rileva, pertanto, “un’importante componente familiare della vita democratica americana”. </a:t>
            </a:r>
            <a:endParaRPr lang="it-IT" sz="2800" dirty="0" smtClean="0">
              <a:latin typeface="Times New Roman"/>
              <a:ea typeface="Times New Roman"/>
            </a:endParaRPr>
          </a:p>
          <a:p>
            <a:pPr algn="just">
              <a:spcAft>
                <a:spcPts val="0"/>
              </a:spcAft>
            </a:pPr>
            <a:r>
              <a:rPr lang="it-IT" sz="2800" dirty="0" smtClean="0">
                <a:latin typeface="Times New Roman"/>
                <a:ea typeface="Times New Roman"/>
              </a:rPr>
              <a:t>In termini </a:t>
            </a:r>
            <a:r>
              <a:rPr lang="it-IT" sz="2800" dirty="0">
                <a:latin typeface="Times New Roman"/>
                <a:ea typeface="Times New Roman"/>
              </a:rPr>
              <a:t>specifici, un’importante </a:t>
            </a:r>
            <a:r>
              <a:rPr lang="it-IT" sz="2800" i="1" dirty="0">
                <a:latin typeface="Times New Roman"/>
                <a:ea typeface="Times New Roman"/>
              </a:rPr>
              <a:t>componente affettiva</a:t>
            </a:r>
            <a:r>
              <a:rPr lang="it-IT" sz="2800" dirty="0">
                <a:latin typeface="Times New Roman"/>
                <a:ea typeface="Times New Roman"/>
              </a:rPr>
              <a:t> </a:t>
            </a:r>
            <a:r>
              <a:rPr lang="it-IT" sz="2800" i="1" dirty="0">
                <a:latin typeface="Times New Roman"/>
                <a:ea typeface="Times New Roman"/>
              </a:rPr>
              <a:t>paterna </a:t>
            </a:r>
            <a:r>
              <a:rPr lang="it-IT" sz="2800" dirty="0">
                <a:latin typeface="Times New Roman"/>
                <a:ea typeface="Times New Roman"/>
              </a:rPr>
              <a:t>della vita democratica statunitense. </a:t>
            </a:r>
            <a:endParaRPr lang="it-IT" sz="2800" dirty="0">
              <a:effectLst/>
              <a:latin typeface="Times New Roman"/>
              <a:ea typeface="Times New Roman"/>
            </a:endParaRPr>
          </a:p>
        </p:txBody>
      </p:sp>
    </p:spTree>
    <p:extLst>
      <p:ext uri="{BB962C8B-B14F-4D97-AF65-F5344CB8AC3E}">
        <p14:creationId xmlns:p14="http://schemas.microsoft.com/office/powerpoint/2010/main" val="26949727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2400" dirty="0" smtClean="0"/>
              <a:t>LE POLITICHE SOCIALI PER LA FAMIGLIA: </a:t>
            </a:r>
            <a:br>
              <a:rPr lang="it-IT" sz="2400" dirty="0" smtClean="0"/>
            </a:br>
            <a:r>
              <a:rPr lang="it-IT" sz="2400" dirty="0" smtClean="0"/>
              <a:t>IL CONGEDO DI PATERNITÀ</a:t>
            </a:r>
            <a:endParaRPr lang="it-IT" sz="2400" dirty="0"/>
          </a:p>
        </p:txBody>
      </p:sp>
      <p:sp>
        <p:nvSpPr>
          <p:cNvPr id="3" name="Segnaposto contenuto 2"/>
          <p:cNvSpPr>
            <a:spLocks noGrp="1"/>
          </p:cNvSpPr>
          <p:nvPr>
            <p:ph sz="quarter" idx="1"/>
          </p:nvPr>
        </p:nvSpPr>
        <p:spPr/>
        <p:txBody>
          <a:bodyPr>
            <a:normAutofit lnSpcReduction="10000"/>
          </a:bodyPr>
          <a:lstStyle/>
          <a:p>
            <a:pPr algn="just">
              <a:spcAft>
                <a:spcPts val="0"/>
              </a:spcAft>
            </a:pPr>
            <a:r>
              <a:rPr lang="it-IT" sz="2800" dirty="0">
                <a:latin typeface="Times New Roman"/>
                <a:ea typeface="Times New Roman"/>
              </a:rPr>
              <a:t>La legge n. 1204 del 1971 (“Tutela della lavoratrici madri”) conferisce alla madre il diritto di astenersi dall’attività professionale non solo per il </a:t>
            </a:r>
            <a:r>
              <a:rPr lang="it-IT" sz="2800" i="1" dirty="0">
                <a:latin typeface="Times New Roman"/>
                <a:ea typeface="Times New Roman"/>
              </a:rPr>
              <a:t>periodo obbligatorio di cinque mesi</a:t>
            </a:r>
            <a:r>
              <a:rPr lang="it-IT" sz="2800" dirty="0">
                <a:latin typeface="Times New Roman"/>
                <a:ea typeface="Times New Roman"/>
              </a:rPr>
              <a:t>, ma per </a:t>
            </a:r>
            <a:r>
              <a:rPr lang="it-IT" sz="2800" i="1" dirty="0">
                <a:latin typeface="Times New Roman"/>
                <a:ea typeface="Times New Roman"/>
              </a:rPr>
              <a:t>ulteriori facoltativi sei mesi</a:t>
            </a:r>
            <a:r>
              <a:rPr lang="it-IT" sz="2800" dirty="0">
                <a:latin typeface="Times New Roman"/>
                <a:ea typeface="Times New Roman"/>
              </a:rPr>
              <a:t> nell’arco del primo anno di vita del bambino (</a:t>
            </a:r>
            <a:r>
              <a:rPr lang="it-IT" sz="2800" i="1" dirty="0">
                <a:latin typeface="Times New Roman"/>
                <a:ea typeface="Times New Roman"/>
              </a:rPr>
              <a:t>esclusività</a:t>
            </a:r>
            <a:r>
              <a:rPr lang="it-IT" sz="2800" dirty="0">
                <a:latin typeface="Times New Roman"/>
                <a:ea typeface="Times New Roman"/>
              </a:rPr>
              <a:t>). </a:t>
            </a:r>
          </a:p>
          <a:p>
            <a:pPr algn="just">
              <a:spcAft>
                <a:spcPts val="0"/>
              </a:spcAft>
            </a:pPr>
            <a:r>
              <a:rPr lang="it-IT" sz="2800" dirty="0">
                <a:latin typeface="Times New Roman"/>
                <a:ea typeface="Times New Roman"/>
              </a:rPr>
              <a:t>Con la legge n. 903 del 1977 (“Parità di trattamento tra uomini e donne in materia di lavoro”), il congedo semestrale è riconosciuto al padre “</a:t>
            </a:r>
            <a:r>
              <a:rPr lang="it-IT" sz="2800" i="1" dirty="0">
                <a:latin typeface="Times New Roman"/>
                <a:ea typeface="Times New Roman"/>
              </a:rPr>
              <a:t>in alternativa</a:t>
            </a:r>
            <a:r>
              <a:rPr lang="it-IT" sz="2800" dirty="0">
                <a:latin typeface="Times New Roman"/>
                <a:ea typeface="Times New Roman"/>
              </a:rPr>
              <a:t> alla madre lavoratrice ovvero quando i figli siano affidati al solo padre” (</a:t>
            </a:r>
            <a:r>
              <a:rPr lang="it-IT" sz="2800" i="1" dirty="0">
                <a:latin typeface="Times New Roman"/>
                <a:ea typeface="Times New Roman"/>
              </a:rPr>
              <a:t>alternatività</a:t>
            </a:r>
            <a:r>
              <a:rPr lang="it-IT" sz="2800" dirty="0">
                <a:latin typeface="Times New Roman"/>
                <a:ea typeface="Times New Roman"/>
              </a:rPr>
              <a:t>). </a:t>
            </a:r>
          </a:p>
          <a:p>
            <a:endParaRPr lang="it-IT" dirty="0"/>
          </a:p>
        </p:txBody>
      </p:sp>
    </p:spTree>
    <p:extLst>
      <p:ext uri="{BB962C8B-B14F-4D97-AF65-F5344CB8AC3E}">
        <p14:creationId xmlns:p14="http://schemas.microsoft.com/office/powerpoint/2010/main" val="17942349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normAutofit fontScale="77500" lnSpcReduction="20000"/>
          </a:bodyPr>
          <a:lstStyle/>
          <a:p>
            <a:pPr algn="just">
              <a:spcAft>
                <a:spcPts val="0"/>
              </a:spcAft>
            </a:pPr>
            <a:r>
              <a:rPr lang="it-IT" sz="2800" dirty="0">
                <a:latin typeface="Times New Roman"/>
                <a:ea typeface="Times New Roman"/>
              </a:rPr>
              <a:t>La legge n. 53 del 2000 (“Disposizioni per il sostegno alla maternità e alla paternità, per il diritto alla cura e alla formazione e per il coordinamento dei tempi delle città</a:t>
            </a:r>
            <a:r>
              <a:rPr lang="it-IT" sz="2800" dirty="0" smtClean="0">
                <a:latin typeface="Times New Roman"/>
                <a:ea typeface="Times New Roman"/>
              </a:rPr>
              <a:t>”): </a:t>
            </a:r>
          </a:p>
          <a:p>
            <a:pPr algn="just">
              <a:spcAft>
                <a:spcPts val="0"/>
              </a:spcAft>
            </a:pPr>
            <a:r>
              <a:rPr lang="it-IT" sz="2800" dirty="0" smtClean="0">
                <a:latin typeface="Times New Roman"/>
                <a:ea typeface="Times New Roman"/>
              </a:rPr>
              <a:t>estende </a:t>
            </a:r>
            <a:r>
              <a:rPr lang="it-IT" sz="2800" dirty="0">
                <a:latin typeface="Times New Roman"/>
                <a:ea typeface="Times New Roman"/>
              </a:rPr>
              <a:t>il diritto al </a:t>
            </a:r>
            <a:r>
              <a:rPr lang="it-IT" sz="2800" i="1" dirty="0">
                <a:latin typeface="Times New Roman"/>
                <a:ea typeface="Times New Roman"/>
              </a:rPr>
              <a:t>congedo parentale</a:t>
            </a:r>
            <a:r>
              <a:rPr lang="it-IT" sz="2800" dirty="0">
                <a:latin typeface="Times New Roman"/>
                <a:ea typeface="Times New Roman"/>
              </a:rPr>
              <a:t> sia al padre che alla madre, </a:t>
            </a:r>
            <a:r>
              <a:rPr lang="it-IT" sz="2800" i="1" dirty="0">
                <a:latin typeface="Times New Roman"/>
                <a:ea typeface="Times New Roman"/>
              </a:rPr>
              <a:t>anche concomitantemente</a:t>
            </a:r>
            <a:r>
              <a:rPr lang="it-IT" sz="2800" dirty="0">
                <a:latin typeface="Times New Roman"/>
                <a:ea typeface="Times New Roman"/>
              </a:rPr>
              <a:t>; </a:t>
            </a:r>
            <a:endParaRPr lang="it-IT" sz="2800" dirty="0" smtClean="0">
              <a:latin typeface="Times New Roman"/>
              <a:ea typeface="Times New Roman"/>
            </a:endParaRPr>
          </a:p>
          <a:p>
            <a:pPr algn="just">
              <a:spcAft>
                <a:spcPts val="0"/>
              </a:spcAft>
            </a:pPr>
            <a:r>
              <a:rPr lang="it-IT" sz="2800" dirty="0" smtClean="0">
                <a:latin typeface="Times New Roman"/>
                <a:ea typeface="Times New Roman"/>
              </a:rPr>
              <a:t>consente </a:t>
            </a:r>
            <a:r>
              <a:rPr lang="it-IT" sz="2800" dirty="0">
                <a:latin typeface="Times New Roman"/>
                <a:ea typeface="Times New Roman"/>
              </a:rPr>
              <a:t>al padre di fruire del congedo parentale a partire da </a:t>
            </a:r>
            <a:r>
              <a:rPr lang="it-IT" sz="2800" i="1" dirty="0">
                <a:latin typeface="Times New Roman"/>
                <a:ea typeface="Times New Roman"/>
              </a:rPr>
              <a:t>anni </a:t>
            </a:r>
            <a:r>
              <a:rPr lang="it-IT" sz="2800" i="1" dirty="0" smtClean="0">
                <a:latin typeface="Times New Roman"/>
                <a:ea typeface="Times New Roman"/>
              </a:rPr>
              <a:t>0 </a:t>
            </a:r>
            <a:r>
              <a:rPr lang="it-IT" sz="2800" dirty="0">
                <a:latin typeface="Times New Roman"/>
                <a:ea typeface="Times New Roman"/>
              </a:rPr>
              <a:t>e</a:t>
            </a:r>
            <a:r>
              <a:rPr lang="it-IT" sz="2800" i="1" dirty="0">
                <a:latin typeface="Times New Roman"/>
                <a:ea typeface="Times New Roman"/>
              </a:rPr>
              <a:t> </a:t>
            </a:r>
            <a:r>
              <a:rPr lang="it-IT" sz="2800" dirty="0">
                <a:latin typeface="Times New Roman"/>
                <a:ea typeface="Times New Roman"/>
              </a:rPr>
              <a:t>alla madre a partire dalla fine del periodo di “astensione obbligatoria” (il puerperio, infatti, è tutelato dalla fruizione di cinque mesi di congedo a partire dall’ottavo o dal nono mese di gravidanza); </a:t>
            </a:r>
            <a:endParaRPr lang="it-IT" sz="2800" dirty="0" smtClean="0">
              <a:latin typeface="Times New Roman"/>
              <a:ea typeface="Times New Roman"/>
            </a:endParaRPr>
          </a:p>
          <a:p>
            <a:pPr algn="just">
              <a:spcAft>
                <a:spcPts val="0"/>
              </a:spcAft>
            </a:pPr>
            <a:r>
              <a:rPr lang="it-IT" sz="2800" dirty="0" smtClean="0">
                <a:latin typeface="Times New Roman"/>
                <a:ea typeface="Times New Roman"/>
              </a:rPr>
              <a:t>dilata </a:t>
            </a:r>
            <a:r>
              <a:rPr lang="it-IT" sz="2800" dirty="0">
                <a:latin typeface="Times New Roman"/>
                <a:ea typeface="Times New Roman"/>
              </a:rPr>
              <a:t>i tempi di fruizione del congedo fino ai primi </a:t>
            </a:r>
            <a:r>
              <a:rPr lang="it-IT" sz="2800" i="1" dirty="0">
                <a:latin typeface="Times New Roman"/>
                <a:ea typeface="Times New Roman"/>
              </a:rPr>
              <a:t>otto anni</a:t>
            </a:r>
            <a:r>
              <a:rPr lang="it-IT" sz="2800" dirty="0">
                <a:latin typeface="Times New Roman"/>
                <a:ea typeface="Times New Roman"/>
              </a:rPr>
              <a:t> di vita del bambino, per un totale di </a:t>
            </a:r>
            <a:r>
              <a:rPr lang="it-IT" sz="2800" i="1" dirty="0">
                <a:latin typeface="Times New Roman"/>
                <a:ea typeface="Times New Roman"/>
              </a:rPr>
              <a:t>dieci mesi complessivi</a:t>
            </a:r>
            <a:r>
              <a:rPr lang="it-IT" sz="2800" dirty="0">
                <a:latin typeface="Times New Roman"/>
                <a:ea typeface="Times New Roman"/>
              </a:rPr>
              <a:t> (sei mesi potenziali cadauno), elevabili a undici qualora il padre decida di astenersi dal lavoro per un periodo “continuativo o frazionato” di almeno tre mesi</a:t>
            </a:r>
            <a:r>
              <a:rPr lang="it-IT" sz="2800" dirty="0" smtClean="0">
                <a:latin typeface="Times New Roman"/>
                <a:ea typeface="Times New Roman"/>
              </a:rPr>
              <a:t>;</a:t>
            </a:r>
          </a:p>
          <a:p>
            <a:pPr algn="just">
              <a:spcAft>
                <a:spcPts val="0"/>
              </a:spcAft>
            </a:pPr>
            <a:r>
              <a:rPr lang="it-IT" sz="2800" dirty="0" smtClean="0">
                <a:latin typeface="Times New Roman"/>
                <a:ea typeface="Times New Roman"/>
              </a:rPr>
              <a:t>riconosce </a:t>
            </a:r>
            <a:r>
              <a:rPr lang="it-IT" sz="2800" dirty="0">
                <a:latin typeface="Times New Roman"/>
                <a:ea typeface="Times New Roman"/>
              </a:rPr>
              <a:t>al </a:t>
            </a:r>
            <a:r>
              <a:rPr lang="it-IT" sz="2800" i="1" dirty="0">
                <a:latin typeface="Times New Roman"/>
                <a:ea typeface="Times New Roman"/>
              </a:rPr>
              <a:t>genitore unico</a:t>
            </a:r>
            <a:r>
              <a:rPr lang="it-IT" sz="2800" dirty="0">
                <a:latin typeface="Times New Roman"/>
                <a:ea typeface="Times New Roman"/>
              </a:rPr>
              <a:t> un periodo di complessivi dieci mesi di astensione facoltativa (</a:t>
            </a:r>
            <a:r>
              <a:rPr lang="it-IT" sz="2800" i="1" dirty="0">
                <a:latin typeface="Times New Roman"/>
                <a:ea typeface="Times New Roman"/>
              </a:rPr>
              <a:t>concomitanza</a:t>
            </a:r>
            <a:r>
              <a:rPr lang="it-IT" sz="2800" dirty="0">
                <a:latin typeface="Times New Roman"/>
                <a:ea typeface="Times New Roman"/>
              </a:rPr>
              <a:t>). </a:t>
            </a:r>
          </a:p>
        </p:txBody>
      </p:sp>
    </p:spTree>
    <p:extLst>
      <p:ext uri="{BB962C8B-B14F-4D97-AF65-F5344CB8AC3E}">
        <p14:creationId xmlns:p14="http://schemas.microsoft.com/office/powerpoint/2010/main" val="15203314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normAutofit fontScale="92500" lnSpcReduction="10000"/>
          </a:bodyPr>
          <a:lstStyle/>
          <a:p>
            <a:pPr algn="just"/>
            <a:r>
              <a:rPr lang="it-IT" sz="2800" dirty="0">
                <a:latin typeface="Times New Roman"/>
                <a:ea typeface="Times New Roman"/>
              </a:rPr>
              <a:t>Il più attuale Decreto Legislativo n. 151 del 2001 (“Testo unico delle disposizioni legislative in materia di tutela e di sostegno della maternità e della paternità”) annovera, tra le varie disposizioni, la fruibilità del </a:t>
            </a:r>
            <a:r>
              <a:rPr lang="it-IT" sz="2800" i="1" dirty="0">
                <a:latin typeface="Times New Roman"/>
                <a:ea typeface="Times New Roman"/>
              </a:rPr>
              <a:t>congedo di paternità</a:t>
            </a:r>
            <a:r>
              <a:rPr lang="it-IT" sz="2800" dirty="0">
                <a:latin typeface="Times New Roman"/>
                <a:ea typeface="Times New Roman"/>
              </a:rPr>
              <a:t> in alternativa al </a:t>
            </a:r>
            <a:r>
              <a:rPr lang="it-IT" sz="2800" i="1" dirty="0">
                <a:latin typeface="Times New Roman"/>
                <a:ea typeface="Times New Roman"/>
              </a:rPr>
              <a:t>congedo di maternità</a:t>
            </a:r>
            <a:r>
              <a:rPr lang="it-IT" sz="2800" dirty="0">
                <a:latin typeface="Times New Roman"/>
                <a:ea typeface="Times New Roman"/>
              </a:rPr>
              <a:t> per cinque mesi “o per la parte residua che sarebbe spettata alla lavoratrice, in caso di morte o di grave infermità della madre ovvero di abbandono, nonché in caso di affidamento esclusivo del bambino al padre”, </a:t>
            </a:r>
            <a:endParaRPr lang="it-IT" sz="2800" dirty="0" smtClean="0">
              <a:latin typeface="Times New Roman"/>
              <a:ea typeface="Times New Roman"/>
            </a:endParaRPr>
          </a:p>
          <a:p>
            <a:pPr algn="just"/>
            <a:r>
              <a:rPr lang="it-IT" sz="2800" dirty="0" smtClean="0">
                <a:latin typeface="Times New Roman"/>
                <a:ea typeface="Times New Roman"/>
              </a:rPr>
              <a:t>e </a:t>
            </a:r>
            <a:r>
              <a:rPr lang="it-IT" sz="2800" dirty="0">
                <a:latin typeface="Times New Roman"/>
                <a:ea typeface="Times New Roman"/>
              </a:rPr>
              <a:t>menziona il </a:t>
            </a:r>
            <a:r>
              <a:rPr lang="it-IT" sz="2800" i="1" dirty="0">
                <a:latin typeface="Times New Roman"/>
                <a:ea typeface="Times New Roman"/>
              </a:rPr>
              <a:t>congedo parentale</a:t>
            </a:r>
            <a:r>
              <a:rPr lang="it-IT" sz="2800" dirty="0">
                <a:latin typeface="Times New Roman"/>
                <a:ea typeface="Times New Roman"/>
              </a:rPr>
              <a:t> quale diritto fruibile anche dal padre secondo le modalità previste della legge n. 53 del 2000. </a:t>
            </a:r>
            <a:endParaRPr lang="it-IT" dirty="0"/>
          </a:p>
        </p:txBody>
      </p:sp>
    </p:spTree>
    <p:extLst>
      <p:ext uri="{BB962C8B-B14F-4D97-AF65-F5344CB8AC3E}">
        <p14:creationId xmlns:p14="http://schemas.microsoft.com/office/powerpoint/2010/main" val="19078060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normAutofit fontScale="92500" lnSpcReduction="10000"/>
          </a:bodyPr>
          <a:lstStyle/>
          <a:p>
            <a:pPr algn="just">
              <a:spcAft>
                <a:spcPts val="0"/>
              </a:spcAft>
            </a:pPr>
            <a:r>
              <a:rPr lang="it-IT" sz="2800" dirty="0">
                <a:latin typeface="Times New Roman"/>
                <a:ea typeface="Times New Roman"/>
              </a:rPr>
              <a:t>Nella prospettiva disegnata da Norberto Galli, l’</a:t>
            </a:r>
            <a:r>
              <a:rPr lang="it-IT" sz="2800" i="1" dirty="0">
                <a:latin typeface="Times New Roman"/>
                <a:ea typeface="Times New Roman"/>
              </a:rPr>
              <a:t>educazione politica familiare </a:t>
            </a:r>
            <a:r>
              <a:rPr lang="it-IT" sz="2800" dirty="0">
                <a:latin typeface="Times New Roman"/>
                <a:ea typeface="Times New Roman"/>
              </a:rPr>
              <a:t>inizia con l’educazione </a:t>
            </a:r>
            <a:r>
              <a:rPr lang="it-IT" sz="2800" i="1" dirty="0">
                <a:latin typeface="Times New Roman"/>
                <a:ea typeface="Times New Roman"/>
              </a:rPr>
              <a:t>sociale</a:t>
            </a:r>
            <a:r>
              <a:rPr lang="it-IT" sz="2800" dirty="0">
                <a:latin typeface="Times New Roman"/>
                <a:ea typeface="Times New Roman"/>
              </a:rPr>
              <a:t>, ad anni </a:t>
            </a:r>
            <a:r>
              <a:rPr lang="it-IT" sz="2800" dirty="0" smtClean="0">
                <a:latin typeface="Times New Roman"/>
                <a:ea typeface="Times New Roman"/>
              </a:rPr>
              <a:t>0, </a:t>
            </a:r>
            <a:r>
              <a:rPr lang="it-IT" sz="2800" dirty="0">
                <a:latin typeface="Times New Roman"/>
                <a:ea typeface="Times New Roman"/>
              </a:rPr>
              <a:t>e permane con l’educazione </a:t>
            </a:r>
            <a:r>
              <a:rPr lang="it-IT" sz="2800" i="1" dirty="0">
                <a:latin typeface="Times New Roman"/>
                <a:ea typeface="Times New Roman"/>
              </a:rPr>
              <a:t>civica</a:t>
            </a:r>
            <a:r>
              <a:rPr lang="it-IT" sz="2800" dirty="0">
                <a:latin typeface="Times New Roman"/>
                <a:ea typeface="Times New Roman"/>
              </a:rPr>
              <a:t>, in età adolescenziale, quale “dilatazione” delle necessaria </a:t>
            </a:r>
            <a:r>
              <a:rPr lang="it-IT" sz="2800" i="1" dirty="0">
                <a:latin typeface="Times New Roman"/>
                <a:ea typeface="Times New Roman"/>
              </a:rPr>
              <a:t>premessa</a:t>
            </a:r>
            <a:r>
              <a:rPr lang="it-IT" sz="2800" dirty="0">
                <a:latin typeface="Times New Roman"/>
                <a:ea typeface="Times New Roman"/>
              </a:rPr>
              <a:t> </a:t>
            </a:r>
            <a:r>
              <a:rPr lang="it-IT" sz="2800" i="1" dirty="0">
                <a:latin typeface="Times New Roman"/>
                <a:ea typeface="Times New Roman"/>
              </a:rPr>
              <a:t>sociale</a:t>
            </a:r>
            <a:r>
              <a:rPr lang="it-IT" sz="2800" dirty="0">
                <a:latin typeface="Times New Roman"/>
                <a:ea typeface="Times New Roman"/>
              </a:rPr>
              <a:t>. </a:t>
            </a:r>
            <a:endParaRPr lang="it-IT" sz="2800" dirty="0" smtClean="0">
              <a:latin typeface="Times New Roman"/>
              <a:ea typeface="Times New Roman"/>
            </a:endParaRPr>
          </a:p>
          <a:p>
            <a:pPr algn="just">
              <a:spcAft>
                <a:spcPts val="0"/>
              </a:spcAft>
            </a:pPr>
            <a:r>
              <a:rPr lang="it-IT" sz="2800" dirty="0" smtClean="0">
                <a:latin typeface="Times New Roman"/>
                <a:ea typeface="Times New Roman"/>
              </a:rPr>
              <a:t>Se </a:t>
            </a:r>
            <a:r>
              <a:rPr lang="it-IT" sz="2800" dirty="0">
                <a:latin typeface="Times New Roman"/>
                <a:ea typeface="Times New Roman"/>
              </a:rPr>
              <a:t>il padre educa al “fuori”, più tempo da trascorrere con il proprio bambino nei </a:t>
            </a:r>
            <a:r>
              <a:rPr lang="it-IT" sz="2800" i="1" dirty="0">
                <a:latin typeface="Times New Roman"/>
                <a:ea typeface="Times New Roman"/>
              </a:rPr>
              <a:t>primi mesi</a:t>
            </a:r>
            <a:r>
              <a:rPr lang="it-IT" sz="2800" dirty="0">
                <a:latin typeface="Times New Roman"/>
                <a:ea typeface="Times New Roman"/>
              </a:rPr>
              <a:t> di vita corrisponde a una </a:t>
            </a:r>
            <a:r>
              <a:rPr lang="it-IT" sz="2800" i="1" dirty="0">
                <a:latin typeface="Times New Roman"/>
                <a:ea typeface="Times New Roman"/>
              </a:rPr>
              <a:t>maggiore dilatazione dello spazio psichico infantile di accoglimento della realtà esterna</a:t>
            </a:r>
            <a:r>
              <a:rPr lang="it-IT" sz="2800" dirty="0">
                <a:latin typeface="Times New Roman"/>
                <a:ea typeface="Times New Roman"/>
              </a:rPr>
              <a:t>, ma non solo: più tempo da trascorrere con il proprio bambino nei </a:t>
            </a:r>
            <a:r>
              <a:rPr lang="it-IT" sz="2800" i="1" dirty="0">
                <a:latin typeface="Times New Roman"/>
                <a:ea typeface="Times New Roman"/>
              </a:rPr>
              <a:t>primi anni di vita</a:t>
            </a:r>
            <a:r>
              <a:rPr lang="it-IT" sz="2800" dirty="0">
                <a:latin typeface="Times New Roman"/>
                <a:ea typeface="Times New Roman"/>
              </a:rPr>
              <a:t> favorisce la </a:t>
            </a:r>
            <a:r>
              <a:rPr lang="it-IT" sz="2800" i="1" dirty="0">
                <a:latin typeface="Times New Roman"/>
                <a:ea typeface="Times New Roman"/>
              </a:rPr>
              <a:t>precocità dell’insorgere della</a:t>
            </a:r>
            <a:r>
              <a:rPr lang="it-IT" sz="2800" dirty="0">
                <a:latin typeface="Times New Roman"/>
                <a:ea typeface="Times New Roman"/>
              </a:rPr>
              <a:t> coscienza, che per sua natura è anche </a:t>
            </a:r>
            <a:r>
              <a:rPr lang="it-IT" sz="2800" i="1" dirty="0">
                <a:latin typeface="Times New Roman"/>
                <a:ea typeface="Times New Roman"/>
              </a:rPr>
              <a:t>coscienza sociale </a:t>
            </a:r>
            <a:r>
              <a:rPr lang="it-IT" sz="2800" dirty="0">
                <a:latin typeface="Times New Roman"/>
                <a:ea typeface="Times New Roman"/>
              </a:rPr>
              <a:t>e diviene, nel tempo, coscienza </a:t>
            </a:r>
            <a:r>
              <a:rPr lang="it-IT" sz="2800" i="1" dirty="0">
                <a:latin typeface="Times New Roman"/>
                <a:ea typeface="Times New Roman"/>
              </a:rPr>
              <a:t>civica</a:t>
            </a:r>
            <a:r>
              <a:rPr lang="it-IT" sz="2800" dirty="0">
                <a:latin typeface="Times New Roman"/>
                <a:ea typeface="Times New Roman"/>
              </a:rPr>
              <a:t>.</a:t>
            </a:r>
          </a:p>
          <a:p>
            <a:endParaRPr lang="it-IT" dirty="0"/>
          </a:p>
        </p:txBody>
      </p:sp>
    </p:spTree>
    <p:extLst>
      <p:ext uri="{BB962C8B-B14F-4D97-AF65-F5344CB8AC3E}">
        <p14:creationId xmlns:p14="http://schemas.microsoft.com/office/powerpoint/2010/main" val="5281816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smtClean="0"/>
              <a:t>L’AFFIDAMENTO CONDIVISO</a:t>
            </a:r>
            <a:endParaRPr lang="it-IT" dirty="0"/>
          </a:p>
        </p:txBody>
      </p:sp>
      <p:sp>
        <p:nvSpPr>
          <p:cNvPr id="3" name="Segnaposto contenuto 2"/>
          <p:cNvSpPr>
            <a:spLocks noGrp="1"/>
          </p:cNvSpPr>
          <p:nvPr>
            <p:ph sz="quarter" idx="1"/>
          </p:nvPr>
        </p:nvSpPr>
        <p:spPr/>
        <p:txBody>
          <a:bodyPr>
            <a:normAutofit fontScale="85000" lnSpcReduction="10000"/>
          </a:bodyPr>
          <a:lstStyle/>
          <a:p>
            <a:pPr algn="just"/>
            <a:r>
              <a:rPr lang="it-IT" sz="2800" dirty="0">
                <a:latin typeface="Times New Roman"/>
                <a:ea typeface="Times New Roman"/>
              </a:rPr>
              <a:t>Nel 1987, annota Marino Maglietta, è rimessa al giudice, in caso di separazione dei coniugi, non solo la facoltà di stabilire l’affidamento </a:t>
            </a:r>
            <a:r>
              <a:rPr lang="it-IT" sz="2800" i="1" dirty="0">
                <a:latin typeface="Times New Roman"/>
                <a:ea typeface="Times New Roman"/>
              </a:rPr>
              <a:t>esclusivo</a:t>
            </a:r>
            <a:r>
              <a:rPr lang="it-IT" sz="2800" dirty="0">
                <a:latin typeface="Times New Roman"/>
                <a:ea typeface="Times New Roman"/>
              </a:rPr>
              <a:t> della prole a un unico genitore (“affidamento alla madre”, in breve), ma anche quella di optare per un affidamento di tipo </a:t>
            </a:r>
            <a:r>
              <a:rPr lang="it-IT" sz="2800" i="1" dirty="0">
                <a:latin typeface="Times New Roman"/>
                <a:ea typeface="Times New Roman"/>
              </a:rPr>
              <a:t>congiunto</a:t>
            </a:r>
            <a:r>
              <a:rPr lang="it-IT" sz="2800" dirty="0">
                <a:latin typeface="Times New Roman"/>
                <a:ea typeface="Times New Roman"/>
              </a:rPr>
              <a:t> o </a:t>
            </a:r>
            <a:r>
              <a:rPr lang="it-IT" sz="2800" i="1" dirty="0">
                <a:latin typeface="Times New Roman"/>
                <a:ea typeface="Times New Roman"/>
              </a:rPr>
              <a:t>alternato</a:t>
            </a:r>
            <a:r>
              <a:rPr lang="it-IT" sz="2800" dirty="0">
                <a:latin typeface="Times New Roman"/>
                <a:ea typeface="Times New Roman"/>
              </a:rPr>
              <a:t>.  </a:t>
            </a:r>
            <a:endParaRPr lang="it-IT" sz="2800" dirty="0" smtClean="0">
              <a:latin typeface="Times New Roman"/>
              <a:ea typeface="Times New Roman"/>
            </a:endParaRPr>
          </a:p>
          <a:p>
            <a:pPr algn="just"/>
            <a:r>
              <a:rPr lang="it-IT" sz="2800" dirty="0" smtClean="0">
                <a:latin typeface="Times New Roman"/>
                <a:ea typeface="Times New Roman"/>
              </a:rPr>
              <a:t>Queste </a:t>
            </a:r>
            <a:r>
              <a:rPr lang="it-IT" sz="2800" dirty="0">
                <a:latin typeface="Times New Roman"/>
                <a:ea typeface="Times New Roman"/>
              </a:rPr>
              <a:t>ultime due tipologie di affidamento si rivelano, nel tempo, fallimentari: l’</a:t>
            </a:r>
            <a:r>
              <a:rPr lang="it-IT" sz="2800" i="1" dirty="0">
                <a:latin typeface="Times New Roman"/>
                <a:ea typeface="Times New Roman"/>
              </a:rPr>
              <a:t>affido alternato </a:t>
            </a:r>
            <a:r>
              <a:rPr lang="it-IT" sz="2800" dirty="0">
                <a:latin typeface="Times New Roman"/>
                <a:ea typeface="Times New Roman"/>
              </a:rPr>
              <a:t>viene condannato dall’ordine degli psicologi, </a:t>
            </a:r>
            <a:r>
              <a:rPr lang="it-IT" sz="2800" dirty="0" smtClean="0">
                <a:latin typeface="Times New Roman"/>
                <a:ea typeface="Times New Roman"/>
              </a:rPr>
              <a:t>che, </a:t>
            </a:r>
            <a:r>
              <a:rPr lang="it-IT" sz="2800" dirty="0">
                <a:latin typeface="Times New Roman"/>
                <a:ea typeface="Times New Roman"/>
              </a:rPr>
              <a:t>attraverso la metafora del “</a:t>
            </a:r>
            <a:r>
              <a:rPr lang="it-IT" sz="2800" dirty="0" err="1">
                <a:latin typeface="Times New Roman"/>
                <a:ea typeface="Times New Roman"/>
              </a:rPr>
              <a:t>ping</a:t>
            </a:r>
            <a:r>
              <a:rPr lang="it-IT" sz="2800" dirty="0">
                <a:latin typeface="Times New Roman"/>
                <a:ea typeface="Times New Roman"/>
              </a:rPr>
              <a:t> </a:t>
            </a:r>
            <a:r>
              <a:rPr lang="it-IT" sz="2800" dirty="0" err="1">
                <a:latin typeface="Times New Roman"/>
                <a:ea typeface="Times New Roman"/>
              </a:rPr>
              <a:t>pong</a:t>
            </a:r>
            <a:r>
              <a:rPr lang="it-IT" sz="2800" dirty="0" smtClean="0">
                <a:latin typeface="Times New Roman"/>
                <a:ea typeface="Times New Roman"/>
              </a:rPr>
              <a:t>”, </a:t>
            </a:r>
            <a:r>
              <a:rPr lang="it-IT" sz="2800" dirty="0">
                <a:latin typeface="Times New Roman"/>
                <a:ea typeface="Times New Roman"/>
              </a:rPr>
              <a:t>disegnano il bambino come un pacco postale, spedito “da una casa all’altra</a:t>
            </a:r>
            <a:r>
              <a:rPr lang="it-IT" sz="2800" dirty="0" smtClean="0">
                <a:latin typeface="Times New Roman"/>
                <a:ea typeface="Times New Roman"/>
              </a:rPr>
              <a:t>”;</a:t>
            </a:r>
          </a:p>
          <a:p>
            <a:pPr algn="just"/>
            <a:r>
              <a:rPr lang="it-IT" sz="2800" dirty="0" smtClean="0">
                <a:latin typeface="Times New Roman"/>
                <a:ea typeface="Times New Roman"/>
              </a:rPr>
              <a:t>l’</a:t>
            </a:r>
            <a:r>
              <a:rPr lang="it-IT" sz="2800" i="1" dirty="0" smtClean="0">
                <a:latin typeface="Times New Roman"/>
                <a:ea typeface="Times New Roman"/>
              </a:rPr>
              <a:t>affido </a:t>
            </a:r>
            <a:r>
              <a:rPr lang="it-IT" sz="2800" i="1" dirty="0">
                <a:latin typeface="Times New Roman"/>
                <a:ea typeface="Times New Roman"/>
              </a:rPr>
              <a:t>congiunto </a:t>
            </a:r>
            <a:r>
              <a:rPr lang="it-IT" sz="2800" dirty="0">
                <a:latin typeface="Times New Roman"/>
                <a:ea typeface="Times New Roman"/>
              </a:rPr>
              <a:t>mostra parimenti i suoi limiti, in quanto “obbliga la coppia a una pressoché quotidiana consultazione per stabilire accordi su ogni minimale decisione”. </a:t>
            </a:r>
            <a:endParaRPr lang="it-IT" dirty="0"/>
          </a:p>
        </p:txBody>
      </p:sp>
    </p:spTree>
    <p:extLst>
      <p:ext uri="{BB962C8B-B14F-4D97-AF65-F5344CB8AC3E}">
        <p14:creationId xmlns:p14="http://schemas.microsoft.com/office/powerpoint/2010/main" val="39859367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normAutofit lnSpcReduction="10000"/>
          </a:bodyPr>
          <a:lstStyle/>
          <a:p>
            <a:pPr algn="just"/>
            <a:r>
              <a:rPr lang="it-IT" sz="2800" dirty="0">
                <a:latin typeface="Times New Roman"/>
                <a:ea typeface="Times New Roman"/>
              </a:rPr>
              <a:t>La legge n. 54 del 2006 (“Disposizioni in materia di separazione dei genitori e affidamento condiviso dei figli”) </a:t>
            </a:r>
            <a:r>
              <a:rPr lang="it-IT" sz="2800" dirty="0" smtClean="0">
                <a:latin typeface="Times New Roman"/>
                <a:ea typeface="Times New Roman"/>
              </a:rPr>
              <a:t>risponde, finalmente, alla logica </a:t>
            </a:r>
            <a:r>
              <a:rPr lang="it-IT" sz="2800" dirty="0">
                <a:latin typeface="Times New Roman"/>
                <a:ea typeface="Times New Roman"/>
              </a:rPr>
              <a:t>dell’</a:t>
            </a:r>
            <a:r>
              <a:rPr lang="it-IT" sz="2800" i="1" dirty="0">
                <a:latin typeface="Times New Roman"/>
                <a:ea typeface="Times New Roman"/>
              </a:rPr>
              <a:t>accordo educativo parentale</a:t>
            </a:r>
            <a:r>
              <a:rPr lang="it-IT" sz="2800" dirty="0">
                <a:latin typeface="Times New Roman"/>
                <a:ea typeface="Times New Roman"/>
              </a:rPr>
              <a:t> anche </a:t>
            </a:r>
            <a:r>
              <a:rPr lang="it-IT" sz="2800" dirty="0" smtClean="0">
                <a:latin typeface="Times New Roman"/>
                <a:ea typeface="Times New Roman"/>
              </a:rPr>
              <a:t>nei casi diffusi </a:t>
            </a:r>
            <a:r>
              <a:rPr lang="it-IT" sz="2800" dirty="0">
                <a:latin typeface="Times New Roman"/>
                <a:ea typeface="Times New Roman"/>
              </a:rPr>
              <a:t>di </a:t>
            </a:r>
            <a:r>
              <a:rPr lang="it-IT" sz="2800" i="1" dirty="0">
                <a:latin typeface="Times New Roman"/>
                <a:ea typeface="Times New Roman"/>
              </a:rPr>
              <a:t>disaccordo coniugale</a:t>
            </a:r>
            <a:r>
              <a:rPr lang="it-IT" sz="2800" dirty="0" smtClean="0">
                <a:latin typeface="Times New Roman"/>
                <a:ea typeface="Times New Roman"/>
              </a:rPr>
              <a:t>.</a:t>
            </a:r>
          </a:p>
          <a:p>
            <a:pPr algn="just"/>
            <a:r>
              <a:rPr lang="it-IT" sz="2800" dirty="0" smtClean="0">
                <a:latin typeface="Times New Roman"/>
                <a:ea typeface="Times New Roman"/>
              </a:rPr>
              <a:t>L’affidamento </a:t>
            </a:r>
            <a:r>
              <a:rPr lang="it-IT" sz="2800" dirty="0">
                <a:latin typeface="Times New Roman"/>
                <a:ea typeface="Times New Roman"/>
              </a:rPr>
              <a:t>condiviso promuove un democratico </a:t>
            </a:r>
            <a:r>
              <a:rPr lang="it-IT" sz="2800" i="1" dirty="0">
                <a:latin typeface="Times New Roman"/>
                <a:ea typeface="Times New Roman"/>
              </a:rPr>
              <a:t>turnover</a:t>
            </a:r>
            <a:r>
              <a:rPr lang="it-IT" sz="2800" dirty="0">
                <a:latin typeface="Times New Roman"/>
                <a:ea typeface="Times New Roman"/>
              </a:rPr>
              <a:t> </a:t>
            </a:r>
            <a:r>
              <a:rPr lang="it-IT" sz="2800" i="1" dirty="0">
                <a:latin typeface="Times New Roman"/>
                <a:ea typeface="Times New Roman"/>
              </a:rPr>
              <a:t>decisionale </a:t>
            </a:r>
            <a:r>
              <a:rPr lang="it-IT" sz="2800" dirty="0">
                <a:latin typeface="Times New Roman"/>
                <a:ea typeface="Times New Roman"/>
              </a:rPr>
              <a:t>tra coniugi nel rispetto del principio costituzionale di pari opportunità e </a:t>
            </a:r>
            <a:r>
              <a:rPr lang="it-IT" sz="2800" dirty="0" smtClean="0">
                <a:latin typeface="Times New Roman"/>
                <a:ea typeface="Times New Roman"/>
              </a:rPr>
              <a:t>di quello della </a:t>
            </a:r>
            <a:r>
              <a:rPr lang="it-IT" sz="2800" i="1" dirty="0">
                <a:latin typeface="Times New Roman"/>
                <a:ea typeface="Times New Roman"/>
              </a:rPr>
              <a:t>comunanza </a:t>
            </a:r>
            <a:r>
              <a:rPr lang="it-IT" sz="2800" i="1" dirty="0" smtClean="0">
                <a:latin typeface="Times New Roman"/>
                <a:ea typeface="Times New Roman"/>
              </a:rPr>
              <a:t>degli </a:t>
            </a:r>
            <a:r>
              <a:rPr lang="it-IT" sz="2800" i="1" dirty="0">
                <a:latin typeface="Times New Roman"/>
                <a:ea typeface="Times New Roman"/>
              </a:rPr>
              <a:t>intenti educativi</a:t>
            </a:r>
            <a:r>
              <a:rPr lang="it-IT" sz="2800" dirty="0">
                <a:latin typeface="Times New Roman"/>
                <a:ea typeface="Times New Roman"/>
              </a:rPr>
              <a:t>, che pure risulta </a:t>
            </a:r>
            <a:r>
              <a:rPr lang="it-IT" sz="2800" dirty="0" smtClean="0">
                <a:latin typeface="Times New Roman"/>
                <a:ea typeface="Times New Roman"/>
              </a:rPr>
              <a:t>problematico in situazioni </a:t>
            </a:r>
            <a:r>
              <a:rPr lang="it-IT" sz="2800" dirty="0">
                <a:latin typeface="Times New Roman"/>
                <a:ea typeface="Times New Roman"/>
              </a:rPr>
              <a:t>di </a:t>
            </a:r>
            <a:r>
              <a:rPr lang="it-IT" sz="2800" i="1" dirty="0">
                <a:latin typeface="Times New Roman"/>
                <a:ea typeface="Times New Roman"/>
              </a:rPr>
              <a:t>disaccordo pregresso</a:t>
            </a:r>
            <a:r>
              <a:rPr lang="it-IT" sz="2800" dirty="0">
                <a:latin typeface="Times New Roman"/>
                <a:ea typeface="Times New Roman"/>
              </a:rPr>
              <a:t> all’interno della coppia coniugale. </a:t>
            </a:r>
            <a:endParaRPr lang="it-IT" dirty="0"/>
          </a:p>
        </p:txBody>
      </p:sp>
    </p:spTree>
    <p:extLst>
      <p:ext uri="{BB962C8B-B14F-4D97-AF65-F5344CB8AC3E}">
        <p14:creationId xmlns:p14="http://schemas.microsoft.com/office/powerpoint/2010/main" val="8502844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normAutofit fontScale="92500" lnSpcReduction="20000"/>
          </a:bodyPr>
          <a:lstStyle/>
          <a:p>
            <a:pPr algn="just">
              <a:spcAft>
                <a:spcPts val="0"/>
              </a:spcAft>
            </a:pPr>
            <a:r>
              <a:rPr lang="it-IT" sz="2800" dirty="0">
                <a:latin typeface="Times New Roman"/>
                <a:ea typeface="Times New Roman"/>
              </a:rPr>
              <a:t>Si tratta, infatti, di un provvedimento per lo più disatteso. </a:t>
            </a:r>
            <a:endParaRPr lang="it-IT" sz="2800" dirty="0" smtClean="0">
              <a:latin typeface="Times New Roman"/>
              <a:ea typeface="Times New Roman"/>
            </a:endParaRPr>
          </a:p>
          <a:p>
            <a:pPr algn="just">
              <a:spcAft>
                <a:spcPts val="0"/>
              </a:spcAft>
            </a:pPr>
            <a:r>
              <a:rPr lang="it-IT" sz="2800" dirty="0" smtClean="0">
                <a:latin typeface="Times New Roman"/>
                <a:ea typeface="Times New Roman"/>
              </a:rPr>
              <a:t>La </a:t>
            </a:r>
            <a:r>
              <a:rPr lang="it-IT" sz="2800" dirty="0">
                <a:latin typeface="Times New Roman"/>
                <a:ea typeface="Times New Roman"/>
              </a:rPr>
              <a:t>proposta pedagogica della </a:t>
            </a:r>
            <a:r>
              <a:rPr lang="it-IT" sz="2800" i="1" dirty="0">
                <a:latin typeface="Times New Roman"/>
                <a:ea typeface="Times New Roman"/>
              </a:rPr>
              <a:t>pro-genitorialità </a:t>
            </a:r>
            <a:r>
              <a:rPr lang="it-IT" sz="2800" dirty="0">
                <a:latin typeface="Times New Roman"/>
                <a:ea typeface="Times New Roman"/>
              </a:rPr>
              <a:t>solidale (Michele Corsi, Vanna </a:t>
            </a:r>
            <a:r>
              <a:rPr lang="it-IT" sz="2800" dirty="0" err="1">
                <a:latin typeface="Times New Roman"/>
                <a:ea typeface="Times New Roman"/>
              </a:rPr>
              <a:t>Iori</a:t>
            </a:r>
            <a:r>
              <a:rPr lang="it-IT" sz="2800" dirty="0">
                <a:latin typeface="Times New Roman"/>
                <a:ea typeface="Times New Roman"/>
              </a:rPr>
              <a:t>) appare più consona del modello giuridico teso a promuovere la </a:t>
            </a:r>
            <a:r>
              <a:rPr lang="it-IT" sz="2800" i="1" dirty="0" err="1">
                <a:latin typeface="Times New Roman"/>
                <a:ea typeface="Times New Roman"/>
              </a:rPr>
              <a:t>bigenitorialità</a:t>
            </a:r>
            <a:r>
              <a:rPr lang="it-IT" sz="2800" dirty="0">
                <a:latin typeface="Times New Roman"/>
                <a:ea typeface="Times New Roman"/>
              </a:rPr>
              <a:t> (Marino Maglietta</a:t>
            </a:r>
            <a:r>
              <a:rPr lang="it-IT" sz="2800" dirty="0" smtClean="0">
                <a:latin typeface="Times New Roman"/>
                <a:ea typeface="Times New Roman"/>
              </a:rPr>
              <a:t>). </a:t>
            </a:r>
          </a:p>
          <a:p>
            <a:pPr algn="just">
              <a:spcAft>
                <a:spcPts val="0"/>
              </a:spcAft>
            </a:pPr>
            <a:r>
              <a:rPr lang="it-IT" sz="2800" dirty="0" smtClean="0">
                <a:latin typeface="Times New Roman"/>
                <a:ea typeface="Times New Roman"/>
              </a:rPr>
              <a:t>Un </a:t>
            </a:r>
            <a:r>
              <a:rPr lang="it-IT" sz="2800" dirty="0">
                <a:latin typeface="Times New Roman"/>
                <a:ea typeface="Times New Roman"/>
              </a:rPr>
              <a:t>padre e una madre che co-operino educativamente non realizzano, per l’appunto, una </a:t>
            </a:r>
            <a:r>
              <a:rPr lang="it-IT" sz="2800" i="1" dirty="0">
                <a:latin typeface="Times New Roman"/>
                <a:ea typeface="Times New Roman"/>
              </a:rPr>
              <a:t>somma educativa</a:t>
            </a:r>
            <a:r>
              <a:rPr lang="it-IT" sz="2800" dirty="0">
                <a:latin typeface="Times New Roman"/>
                <a:ea typeface="Times New Roman"/>
              </a:rPr>
              <a:t> (co-genitorialità), ma una </a:t>
            </a:r>
            <a:r>
              <a:rPr lang="it-IT" sz="2800" i="1" dirty="0">
                <a:latin typeface="Times New Roman"/>
                <a:ea typeface="Times New Roman"/>
              </a:rPr>
              <a:t>moltiplicazione di intenti</a:t>
            </a:r>
            <a:r>
              <a:rPr lang="it-IT" sz="2800" dirty="0">
                <a:latin typeface="Times New Roman"/>
                <a:ea typeface="Times New Roman"/>
              </a:rPr>
              <a:t> (pro-genitorialità). </a:t>
            </a:r>
            <a:endParaRPr lang="it-IT" sz="2800" dirty="0" smtClean="0">
              <a:latin typeface="Times New Roman"/>
              <a:ea typeface="Times New Roman"/>
            </a:endParaRPr>
          </a:p>
          <a:p>
            <a:pPr algn="just">
              <a:spcAft>
                <a:spcPts val="0"/>
              </a:spcAft>
            </a:pPr>
            <a:r>
              <a:rPr lang="it-IT" sz="2800" dirty="0" smtClean="0">
                <a:latin typeface="Times New Roman"/>
                <a:ea typeface="Times New Roman"/>
              </a:rPr>
              <a:t>Secondo </a:t>
            </a:r>
            <a:r>
              <a:rPr lang="it-IT" sz="2800" dirty="0">
                <a:latin typeface="Times New Roman"/>
                <a:ea typeface="Times New Roman"/>
              </a:rPr>
              <a:t>Vanna </a:t>
            </a:r>
            <a:r>
              <a:rPr lang="it-IT" sz="2800" dirty="0" err="1">
                <a:latin typeface="Times New Roman"/>
                <a:ea typeface="Times New Roman"/>
              </a:rPr>
              <a:t>Iori</a:t>
            </a:r>
            <a:r>
              <a:rPr lang="it-IT" sz="2800" dirty="0">
                <a:latin typeface="Times New Roman"/>
                <a:ea typeface="Times New Roman"/>
              </a:rPr>
              <a:t>, “i padri soli stanno scoprendo e mostrando le loro dimensioni affettive, i sentimenti, recuperando un ruolo paterno protettivo e tenero”. </a:t>
            </a:r>
          </a:p>
          <a:p>
            <a:endParaRPr lang="it-IT" dirty="0"/>
          </a:p>
        </p:txBody>
      </p:sp>
    </p:spTree>
    <p:extLst>
      <p:ext uri="{BB962C8B-B14F-4D97-AF65-F5344CB8AC3E}">
        <p14:creationId xmlns:p14="http://schemas.microsoft.com/office/powerpoint/2010/main" val="17952696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L’ASSOCIAZIONISMO PATERNO</a:t>
            </a:r>
            <a:endParaRPr lang="it-IT" dirty="0"/>
          </a:p>
        </p:txBody>
      </p:sp>
      <p:sp>
        <p:nvSpPr>
          <p:cNvPr id="3" name="Segnaposto contenuto 2"/>
          <p:cNvSpPr>
            <a:spLocks noGrp="1"/>
          </p:cNvSpPr>
          <p:nvPr>
            <p:ph sz="quarter" idx="1"/>
          </p:nvPr>
        </p:nvSpPr>
        <p:spPr/>
        <p:txBody>
          <a:bodyPr>
            <a:normAutofit lnSpcReduction="10000"/>
          </a:bodyPr>
          <a:lstStyle/>
          <a:p>
            <a:pPr algn="just">
              <a:spcAft>
                <a:spcPts val="0"/>
              </a:spcAft>
            </a:pPr>
            <a:r>
              <a:rPr lang="it-IT" sz="2800" dirty="0">
                <a:latin typeface="Times New Roman"/>
                <a:ea typeface="Times New Roman"/>
              </a:rPr>
              <a:t>Sorgono, a tale proposito, nuove realtà associative costituite da “padri che rivendicano il diritto di crescere i loro figli con pari opportunità rispetto alla madre” (Paola </a:t>
            </a:r>
            <a:r>
              <a:rPr lang="it-IT" sz="2800" dirty="0" err="1">
                <a:latin typeface="Times New Roman"/>
                <a:ea typeface="Times New Roman"/>
              </a:rPr>
              <a:t>Nicolini</a:t>
            </a:r>
            <a:r>
              <a:rPr lang="it-IT" sz="2800" dirty="0">
                <a:latin typeface="Times New Roman"/>
                <a:ea typeface="Times New Roman"/>
              </a:rPr>
              <a:t>). </a:t>
            </a:r>
            <a:endParaRPr lang="it-IT" sz="2800" dirty="0" smtClean="0">
              <a:latin typeface="Times New Roman"/>
              <a:ea typeface="Times New Roman"/>
            </a:endParaRPr>
          </a:p>
          <a:p>
            <a:pPr algn="just">
              <a:spcAft>
                <a:spcPts val="0"/>
              </a:spcAft>
            </a:pPr>
            <a:r>
              <a:rPr lang="it-IT" sz="2800" dirty="0" smtClean="0">
                <a:latin typeface="Times New Roman"/>
                <a:ea typeface="Times New Roman"/>
              </a:rPr>
              <a:t>Compito </a:t>
            </a:r>
            <a:r>
              <a:rPr lang="it-IT" sz="2800" dirty="0">
                <a:latin typeface="Times New Roman"/>
                <a:ea typeface="Times New Roman"/>
              </a:rPr>
              <a:t>delle associazioni, oggi, potrebbe darsi nel promuovere lo sviluppo di </a:t>
            </a:r>
            <a:r>
              <a:rPr lang="it-IT" sz="2800" i="1" dirty="0">
                <a:latin typeface="Times New Roman"/>
                <a:ea typeface="Times New Roman"/>
              </a:rPr>
              <a:t>gruppi di autocoscienza</a:t>
            </a:r>
            <a:r>
              <a:rPr lang="it-IT" sz="2800" dirty="0">
                <a:latin typeface="Times New Roman"/>
                <a:ea typeface="Times New Roman"/>
              </a:rPr>
              <a:t> maschile, paterna, parentale, che siano in grado di coinvolgere </a:t>
            </a:r>
            <a:r>
              <a:rPr lang="it-IT" sz="2800" i="1" dirty="0">
                <a:latin typeface="Times New Roman"/>
                <a:ea typeface="Times New Roman"/>
              </a:rPr>
              <a:t>padri e madri</a:t>
            </a:r>
            <a:r>
              <a:rPr lang="it-IT" sz="2800" dirty="0">
                <a:latin typeface="Times New Roman"/>
                <a:ea typeface="Times New Roman"/>
              </a:rPr>
              <a:t> nel compito complesso di ridefinizione dei propri ambiti di intervento in linea con una pedagogia dell’</a:t>
            </a:r>
            <a:r>
              <a:rPr lang="it-IT" sz="2800" i="1" dirty="0">
                <a:latin typeface="Times New Roman"/>
                <a:ea typeface="Times New Roman"/>
              </a:rPr>
              <a:t>accordo educativo parentale</a:t>
            </a:r>
            <a:r>
              <a:rPr lang="it-IT" sz="2800" dirty="0">
                <a:latin typeface="Times New Roman"/>
                <a:ea typeface="Times New Roman"/>
              </a:rPr>
              <a:t> e della </a:t>
            </a:r>
            <a:r>
              <a:rPr lang="it-IT" sz="2800" i="1" dirty="0">
                <a:latin typeface="Times New Roman"/>
                <a:ea typeface="Times New Roman"/>
              </a:rPr>
              <a:t>pro-genitorialità</a:t>
            </a:r>
            <a:r>
              <a:rPr lang="it-IT" sz="2800" dirty="0">
                <a:latin typeface="Times New Roman"/>
                <a:ea typeface="Times New Roman"/>
              </a:rPr>
              <a:t>. </a:t>
            </a:r>
          </a:p>
          <a:p>
            <a:endParaRPr lang="it-IT" dirty="0"/>
          </a:p>
        </p:txBody>
      </p:sp>
    </p:spTree>
    <p:extLst>
      <p:ext uri="{BB962C8B-B14F-4D97-AF65-F5344CB8AC3E}">
        <p14:creationId xmlns:p14="http://schemas.microsoft.com/office/powerpoint/2010/main" val="21045365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LE SCUOLE DEI GENITORI</a:t>
            </a:r>
            <a:endParaRPr lang="it-IT" dirty="0"/>
          </a:p>
        </p:txBody>
      </p:sp>
      <p:sp>
        <p:nvSpPr>
          <p:cNvPr id="3" name="Segnaposto contenuto 2"/>
          <p:cNvSpPr>
            <a:spLocks noGrp="1"/>
          </p:cNvSpPr>
          <p:nvPr>
            <p:ph sz="quarter" idx="1"/>
          </p:nvPr>
        </p:nvSpPr>
        <p:spPr/>
        <p:txBody>
          <a:bodyPr>
            <a:normAutofit lnSpcReduction="10000"/>
          </a:bodyPr>
          <a:lstStyle/>
          <a:p>
            <a:r>
              <a:rPr lang="it-IT" sz="2800" dirty="0">
                <a:latin typeface="Times New Roman"/>
                <a:ea typeface="Times New Roman"/>
              </a:rPr>
              <a:t>Le Scuole dei Genitori possono, in tal senso, rispondere al bisogno di formazione-informazione dei coniugi o dei conviventi ai compiti educativi parentali: </a:t>
            </a:r>
            <a:r>
              <a:rPr lang="it-IT" sz="2800" i="1" dirty="0">
                <a:latin typeface="Times New Roman"/>
                <a:ea typeface="Times New Roman"/>
              </a:rPr>
              <a:t>genitori non si nasce, ma si diventa</a:t>
            </a:r>
            <a:r>
              <a:rPr lang="it-IT" sz="2800" dirty="0">
                <a:latin typeface="Times New Roman"/>
                <a:ea typeface="Times New Roman"/>
              </a:rPr>
              <a:t>. </a:t>
            </a:r>
            <a:r>
              <a:rPr lang="it-IT" sz="2800" dirty="0" smtClean="0">
                <a:latin typeface="Times New Roman"/>
                <a:ea typeface="Times New Roman"/>
              </a:rPr>
              <a:t>Esse contribuiscono </a:t>
            </a:r>
            <a:r>
              <a:rPr lang="it-IT" sz="2800" dirty="0">
                <a:latin typeface="Times New Roman"/>
                <a:ea typeface="Times New Roman"/>
              </a:rPr>
              <a:t>a creare: </a:t>
            </a:r>
            <a:endParaRPr lang="it-IT" sz="2800" dirty="0" smtClean="0">
              <a:latin typeface="Times New Roman"/>
              <a:ea typeface="Times New Roman"/>
            </a:endParaRPr>
          </a:p>
          <a:p>
            <a:pPr algn="just"/>
            <a:r>
              <a:rPr lang="it-IT" sz="2800" dirty="0" smtClean="0">
                <a:latin typeface="Times New Roman"/>
                <a:ea typeface="Times New Roman"/>
              </a:rPr>
              <a:t>una </a:t>
            </a:r>
            <a:r>
              <a:rPr lang="it-IT" sz="2800" i="1" dirty="0">
                <a:latin typeface="Times New Roman"/>
                <a:ea typeface="Times New Roman"/>
              </a:rPr>
              <a:t>cultura della tenerezza</a:t>
            </a:r>
            <a:r>
              <a:rPr lang="it-IT" sz="2800" dirty="0">
                <a:latin typeface="Times New Roman"/>
                <a:ea typeface="Times New Roman"/>
              </a:rPr>
              <a:t> (preservando i coniugi dalla crescente deriva del tenerume</a:t>
            </a:r>
            <a:r>
              <a:rPr lang="it-IT" sz="2800" dirty="0" smtClean="0">
                <a:latin typeface="Times New Roman"/>
                <a:ea typeface="Times New Roman"/>
              </a:rPr>
              <a:t>);</a:t>
            </a:r>
          </a:p>
          <a:p>
            <a:pPr algn="just"/>
            <a:r>
              <a:rPr lang="it-IT" sz="2800" dirty="0" smtClean="0">
                <a:latin typeface="Times New Roman"/>
                <a:ea typeface="Times New Roman"/>
              </a:rPr>
              <a:t>uno </a:t>
            </a:r>
            <a:r>
              <a:rPr lang="it-IT" sz="2800" i="1" dirty="0">
                <a:latin typeface="Times New Roman"/>
                <a:ea typeface="Times New Roman"/>
              </a:rPr>
              <a:t>stile educativo fondato sull’autorità democratica </a:t>
            </a:r>
            <a:r>
              <a:rPr lang="it-IT" sz="2800" dirty="0">
                <a:latin typeface="Times New Roman"/>
                <a:ea typeface="Times New Roman"/>
              </a:rPr>
              <a:t>(o sull’equilibrio tra affetto e norma</a:t>
            </a:r>
            <a:r>
              <a:rPr lang="it-IT" sz="2800" dirty="0" smtClean="0">
                <a:latin typeface="Times New Roman"/>
                <a:ea typeface="Times New Roman"/>
              </a:rPr>
              <a:t>);</a:t>
            </a:r>
          </a:p>
          <a:p>
            <a:pPr algn="just"/>
            <a:r>
              <a:rPr lang="it-IT" sz="2800" dirty="0" smtClean="0">
                <a:latin typeface="Times New Roman"/>
                <a:ea typeface="Times New Roman"/>
              </a:rPr>
              <a:t>una </a:t>
            </a:r>
            <a:r>
              <a:rPr lang="it-IT" sz="2800" i="1" dirty="0">
                <a:latin typeface="Times New Roman"/>
                <a:ea typeface="Times New Roman"/>
              </a:rPr>
              <a:t>procedura di democratizzazione</a:t>
            </a:r>
            <a:r>
              <a:rPr lang="it-IT" sz="2800" dirty="0">
                <a:latin typeface="Times New Roman"/>
                <a:ea typeface="Times New Roman"/>
              </a:rPr>
              <a:t> (incoraggiando il coinvolgimento dei nuovi padri nei processi di riflessione e di meta-riflessione parentali). </a:t>
            </a:r>
            <a:endParaRPr lang="it-IT" dirty="0"/>
          </a:p>
        </p:txBody>
      </p:sp>
    </p:spTree>
    <p:extLst>
      <p:ext uri="{BB962C8B-B14F-4D97-AF65-F5344CB8AC3E}">
        <p14:creationId xmlns:p14="http://schemas.microsoft.com/office/powerpoint/2010/main" val="35147296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PER UNA PEDAGOGIA DELLA TENEREZZA</a:t>
            </a:r>
            <a:endParaRPr lang="it-IT" dirty="0"/>
          </a:p>
        </p:txBody>
      </p:sp>
      <p:sp>
        <p:nvSpPr>
          <p:cNvPr id="3" name="Segnaposto contenuto 2"/>
          <p:cNvSpPr>
            <a:spLocks noGrp="1"/>
          </p:cNvSpPr>
          <p:nvPr>
            <p:ph sz="quarter" idx="1"/>
          </p:nvPr>
        </p:nvSpPr>
        <p:spPr/>
        <p:txBody>
          <a:bodyPr/>
          <a:lstStyle/>
          <a:p>
            <a:pPr algn="just">
              <a:spcAft>
                <a:spcPts val="0"/>
              </a:spcAft>
            </a:pPr>
            <a:r>
              <a:rPr lang="it-IT" sz="2800" dirty="0">
                <a:latin typeface="Times New Roman"/>
                <a:ea typeface="Times New Roman"/>
              </a:rPr>
              <a:t>La tenerezza dei nuovi padri, conquista recente di una storia da riscrivere, è la nuova forza per un’educazione potenzialmente riuscita. </a:t>
            </a:r>
            <a:endParaRPr lang="it-IT" sz="2800" dirty="0" smtClean="0">
              <a:latin typeface="Times New Roman"/>
              <a:ea typeface="Times New Roman"/>
            </a:endParaRPr>
          </a:p>
          <a:p>
            <a:pPr algn="just">
              <a:spcAft>
                <a:spcPts val="0"/>
              </a:spcAft>
            </a:pPr>
            <a:r>
              <a:rPr lang="it-IT" sz="2800" dirty="0" smtClean="0">
                <a:latin typeface="Times New Roman"/>
                <a:ea typeface="Times New Roman"/>
              </a:rPr>
              <a:t>Sulla </a:t>
            </a:r>
            <a:r>
              <a:rPr lang="it-IT" sz="2800" dirty="0">
                <a:latin typeface="Times New Roman"/>
                <a:ea typeface="Times New Roman"/>
              </a:rPr>
              <a:t>scorta dell’indagine compiuta, indichiamo alcuni sentieri possibili connessi a improcrastinabili emergenze educative.</a:t>
            </a:r>
            <a:endParaRPr lang="it-IT" sz="4000" b="1" dirty="0">
              <a:latin typeface="Times New Roman"/>
              <a:ea typeface="Times New Roman"/>
            </a:endParaRPr>
          </a:p>
          <a:p>
            <a:endParaRPr lang="it-IT" dirty="0"/>
          </a:p>
        </p:txBody>
      </p:sp>
    </p:spTree>
    <p:extLst>
      <p:ext uri="{BB962C8B-B14F-4D97-AF65-F5344CB8AC3E}">
        <p14:creationId xmlns:p14="http://schemas.microsoft.com/office/powerpoint/2010/main" val="4324780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2400" dirty="0" smtClean="0"/>
              <a:t>PADRI E FIGLIE: </a:t>
            </a:r>
            <a:br>
              <a:rPr lang="it-IT" sz="2400" dirty="0" smtClean="0"/>
            </a:br>
            <a:r>
              <a:rPr lang="it-IT" sz="2400" dirty="0" smtClean="0"/>
              <a:t>UNA RELAZIONE COMPLESSA</a:t>
            </a:r>
            <a:endParaRPr lang="it-IT" sz="2400" dirty="0"/>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Gli studi di ordine psicologico si soffermano molto, ma non ancora abbastanza, sulla relazione tra padre e figlia</a:t>
            </a:r>
            <a:r>
              <a:rPr lang="it-IT" sz="2800" dirty="0" smtClean="0">
                <a:latin typeface="Times New Roman"/>
                <a:ea typeface="Times New Roman"/>
              </a:rPr>
              <a:t>.</a:t>
            </a:r>
          </a:p>
          <a:p>
            <a:pPr algn="just"/>
            <a:r>
              <a:rPr lang="it-IT" sz="2800" dirty="0" smtClean="0">
                <a:latin typeface="Times New Roman"/>
                <a:ea typeface="Times New Roman"/>
              </a:rPr>
              <a:t>Gianna </a:t>
            </a:r>
            <a:r>
              <a:rPr lang="it-IT" sz="2800" dirty="0" err="1">
                <a:latin typeface="Times New Roman"/>
                <a:ea typeface="Times New Roman"/>
              </a:rPr>
              <a:t>Schelotto</a:t>
            </a:r>
            <a:r>
              <a:rPr lang="it-IT" sz="2800" dirty="0">
                <a:latin typeface="Times New Roman"/>
                <a:ea typeface="Times New Roman"/>
              </a:rPr>
              <a:t> </a:t>
            </a:r>
            <a:r>
              <a:rPr lang="it-IT" sz="2800" dirty="0" smtClean="0">
                <a:latin typeface="Times New Roman"/>
                <a:ea typeface="Times New Roman"/>
              </a:rPr>
              <a:t>pone particolare enfasi sul rilievo </a:t>
            </a:r>
            <a:r>
              <a:rPr lang="it-IT" sz="2800" dirty="0">
                <a:latin typeface="Times New Roman"/>
                <a:ea typeface="Times New Roman"/>
              </a:rPr>
              <a:t>dell’</a:t>
            </a:r>
            <a:r>
              <a:rPr lang="it-IT" sz="2800" i="1" dirty="0">
                <a:latin typeface="Times New Roman"/>
                <a:ea typeface="Times New Roman"/>
              </a:rPr>
              <a:t>imprimatur</a:t>
            </a:r>
            <a:r>
              <a:rPr lang="it-IT" sz="2800" dirty="0">
                <a:latin typeface="Times New Roman"/>
                <a:ea typeface="Times New Roman"/>
              </a:rPr>
              <a:t> </a:t>
            </a:r>
            <a:r>
              <a:rPr lang="it-IT" sz="2800" i="1" dirty="0">
                <a:latin typeface="Times New Roman"/>
                <a:ea typeface="Times New Roman"/>
              </a:rPr>
              <a:t>paterno</a:t>
            </a:r>
            <a:r>
              <a:rPr lang="it-IT" sz="2800" dirty="0">
                <a:latin typeface="Times New Roman"/>
                <a:ea typeface="Times New Roman"/>
              </a:rPr>
              <a:t> </a:t>
            </a:r>
            <a:r>
              <a:rPr lang="it-IT" sz="2800" dirty="0" smtClean="0">
                <a:latin typeface="Times New Roman"/>
                <a:ea typeface="Times New Roman"/>
              </a:rPr>
              <a:t>in merito alle </a:t>
            </a:r>
            <a:r>
              <a:rPr lang="it-IT" sz="2800" dirty="0">
                <a:latin typeface="Times New Roman"/>
                <a:ea typeface="Times New Roman"/>
              </a:rPr>
              <a:t>future scelte della figlia. Il padre, a partire dai </a:t>
            </a:r>
            <a:r>
              <a:rPr lang="it-IT" sz="2800" i="1" dirty="0">
                <a:latin typeface="Times New Roman"/>
                <a:ea typeface="Times New Roman"/>
              </a:rPr>
              <a:t>tre anni d’età</a:t>
            </a:r>
            <a:r>
              <a:rPr lang="it-IT" sz="2800" dirty="0">
                <a:latin typeface="Times New Roman"/>
                <a:ea typeface="Times New Roman"/>
              </a:rPr>
              <a:t>, è il modello maschile che si deciderà di </a:t>
            </a:r>
            <a:r>
              <a:rPr lang="it-IT" sz="2800" i="1" dirty="0">
                <a:latin typeface="Times New Roman"/>
                <a:ea typeface="Times New Roman"/>
              </a:rPr>
              <a:t>amare per la vita</a:t>
            </a:r>
            <a:r>
              <a:rPr lang="it-IT" sz="2800" dirty="0">
                <a:latin typeface="Times New Roman"/>
                <a:ea typeface="Times New Roman"/>
              </a:rPr>
              <a:t>. </a:t>
            </a:r>
            <a:endParaRPr lang="it-IT" sz="2800" dirty="0" smtClean="0">
              <a:latin typeface="Times New Roman"/>
              <a:ea typeface="Times New Roman"/>
            </a:endParaRPr>
          </a:p>
          <a:p>
            <a:pPr algn="just"/>
            <a:r>
              <a:rPr lang="it-IT" sz="2800" dirty="0" smtClean="0">
                <a:latin typeface="Times New Roman"/>
                <a:ea typeface="Times New Roman"/>
              </a:rPr>
              <a:t>Lo </a:t>
            </a:r>
            <a:r>
              <a:rPr lang="it-IT" sz="2800" dirty="0">
                <a:latin typeface="Times New Roman"/>
                <a:ea typeface="Times New Roman"/>
              </a:rPr>
              <a:t>psicologo e psicoanalista francese Alain </a:t>
            </a:r>
            <a:r>
              <a:rPr lang="it-IT" sz="2800" dirty="0" err="1">
                <a:latin typeface="Times New Roman"/>
                <a:ea typeface="Times New Roman"/>
              </a:rPr>
              <a:t>Braconnier</a:t>
            </a:r>
            <a:r>
              <a:rPr lang="it-IT" sz="2800" dirty="0">
                <a:latin typeface="Times New Roman"/>
                <a:ea typeface="Times New Roman"/>
              </a:rPr>
              <a:t> definisce il significato </a:t>
            </a:r>
            <a:r>
              <a:rPr lang="it-IT" sz="2800" i="1" dirty="0">
                <a:latin typeface="Times New Roman"/>
                <a:ea typeface="Times New Roman"/>
              </a:rPr>
              <a:t>esistenziale</a:t>
            </a:r>
            <a:r>
              <a:rPr lang="it-IT" sz="2800" dirty="0">
                <a:latin typeface="Times New Roman"/>
                <a:ea typeface="Times New Roman"/>
              </a:rPr>
              <a:t> del padre per la figlia: il padre è “il primo uomo per il quale si è importanti” e “il primo uomo che conta”. </a:t>
            </a:r>
            <a:endParaRPr lang="it-IT" dirty="0"/>
          </a:p>
        </p:txBody>
      </p:sp>
    </p:spTree>
    <p:extLst>
      <p:ext uri="{BB962C8B-B14F-4D97-AF65-F5344CB8AC3E}">
        <p14:creationId xmlns:p14="http://schemas.microsoft.com/office/powerpoint/2010/main" val="413302912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r>
              <a:rPr lang="it-IT" sz="2800" dirty="0">
                <a:latin typeface="Times New Roman"/>
                <a:ea typeface="Times New Roman"/>
              </a:rPr>
              <a:t>Essere importanti per qualcuno che </a:t>
            </a:r>
            <a:r>
              <a:rPr lang="it-IT" sz="2800" dirty="0" smtClean="0">
                <a:latin typeface="Times New Roman"/>
                <a:ea typeface="Times New Roman"/>
              </a:rPr>
              <a:t>conta è </a:t>
            </a:r>
            <a:r>
              <a:rPr lang="it-IT" sz="2800" dirty="0">
                <a:latin typeface="Times New Roman"/>
                <a:ea typeface="Times New Roman"/>
              </a:rPr>
              <a:t>la chiave dello sviluppo infantile. </a:t>
            </a:r>
            <a:endParaRPr lang="it-IT" sz="2800" dirty="0" smtClean="0">
              <a:latin typeface="Times New Roman"/>
              <a:ea typeface="Times New Roman"/>
            </a:endParaRPr>
          </a:p>
          <a:p>
            <a:pPr algn="just"/>
            <a:r>
              <a:rPr lang="it-IT" sz="2800" dirty="0" smtClean="0">
                <a:latin typeface="Times New Roman"/>
                <a:ea typeface="Times New Roman"/>
              </a:rPr>
              <a:t>Sentirsi </a:t>
            </a:r>
            <a:r>
              <a:rPr lang="it-IT" sz="2800" dirty="0">
                <a:latin typeface="Times New Roman"/>
                <a:ea typeface="Times New Roman"/>
              </a:rPr>
              <a:t>importanti e di </a:t>
            </a:r>
            <a:r>
              <a:rPr lang="it-IT" sz="2800" dirty="0" smtClean="0">
                <a:latin typeface="Times New Roman"/>
                <a:ea typeface="Times New Roman"/>
              </a:rPr>
              <a:t>valore è premessa di </a:t>
            </a:r>
            <a:r>
              <a:rPr lang="it-IT" sz="2800" dirty="0">
                <a:latin typeface="Times New Roman"/>
                <a:ea typeface="Times New Roman"/>
              </a:rPr>
              <a:t>felicità </a:t>
            </a:r>
            <a:r>
              <a:rPr lang="it-IT" sz="2800" dirty="0" smtClean="0">
                <a:latin typeface="Times New Roman"/>
                <a:ea typeface="Times New Roman"/>
              </a:rPr>
              <a:t>per la </a:t>
            </a:r>
            <a:r>
              <a:rPr lang="it-IT" sz="2800" dirty="0">
                <a:latin typeface="Times New Roman"/>
                <a:ea typeface="Times New Roman"/>
              </a:rPr>
              <a:t>persona adulta. </a:t>
            </a:r>
            <a:endParaRPr lang="it-IT" sz="2800" dirty="0" smtClean="0">
              <a:latin typeface="Times New Roman"/>
              <a:ea typeface="Times New Roman"/>
            </a:endParaRPr>
          </a:p>
          <a:p>
            <a:pPr algn="just"/>
            <a:r>
              <a:rPr lang="it-IT" sz="2800" dirty="0" smtClean="0">
                <a:latin typeface="Times New Roman"/>
                <a:ea typeface="Times New Roman"/>
              </a:rPr>
              <a:t>In </a:t>
            </a:r>
            <a:r>
              <a:rPr lang="it-IT" sz="2800" dirty="0">
                <a:latin typeface="Times New Roman"/>
                <a:ea typeface="Times New Roman"/>
              </a:rPr>
              <a:t>caso contrario, si è figli di nessuno: la persona sviluppa un senso di inadeguatezza e un sentimento di nullità difficilmente risarcibili. </a:t>
            </a:r>
            <a:endParaRPr lang="it-IT" dirty="0"/>
          </a:p>
        </p:txBody>
      </p:sp>
    </p:spTree>
    <p:extLst>
      <p:ext uri="{BB962C8B-B14F-4D97-AF65-F5344CB8AC3E}">
        <p14:creationId xmlns:p14="http://schemas.microsoft.com/office/powerpoint/2010/main" val="26445096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spcAft>
                <a:spcPts val="0"/>
              </a:spcAft>
            </a:pPr>
            <a:r>
              <a:rPr lang="it-IT" sz="2800" dirty="0">
                <a:latin typeface="Times New Roman"/>
                <a:ea typeface="Times New Roman"/>
              </a:rPr>
              <a:t>Rapporti difficili o inesistenti tra padre e figlia riducono la persona umana a percepirsi erroneamente “non persona” (come annota Alain </a:t>
            </a:r>
            <a:r>
              <a:rPr lang="it-IT" sz="2800" dirty="0" err="1">
                <a:latin typeface="Times New Roman"/>
                <a:ea typeface="Times New Roman"/>
              </a:rPr>
              <a:t>Braconnier</a:t>
            </a:r>
            <a:r>
              <a:rPr lang="it-IT" sz="2800" dirty="0">
                <a:latin typeface="Times New Roman"/>
                <a:ea typeface="Times New Roman"/>
              </a:rPr>
              <a:t> in riferimento al caso Monroe). </a:t>
            </a:r>
            <a:endParaRPr lang="it-IT" sz="2800" dirty="0" smtClean="0">
              <a:latin typeface="Times New Roman"/>
              <a:ea typeface="Times New Roman"/>
            </a:endParaRPr>
          </a:p>
          <a:p>
            <a:pPr algn="just">
              <a:spcAft>
                <a:spcPts val="0"/>
              </a:spcAft>
            </a:pPr>
            <a:r>
              <a:rPr lang="it-IT" sz="2800" dirty="0" smtClean="0">
                <a:latin typeface="Times New Roman"/>
                <a:ea typeface="Times New Roman"/>
              </a:rPr>
              <a:t>La </a:t>
            </a:r>
            <a:r>
              <a:rPr lang="it-IT" sz="2800" dirty="0">
                <a:latin typeface="Times New Roman"/>
                <a:ea typeface="Times New Roman"/>
              </a:rPr>
              <a:t>pedagogia, pertanto, è chiamata a interrogarsi sulle modalità attraverso le quali i nuovi padri, teneri e solleciti, possano educare le nuove figlie, così diverse dalle figlie del passato, a sentirsi </a:t>
            </a:r>
            <a:r>
              <a:rPr lang="it-IT" sz="2800" i="1" dirty="0">
                <a:latin typeface="Times New Roman"/>
                <a:ea typeface="Times New Roman"/>
              </a:rPr>
              <a:t>protagoniste </a:t>
            </a:r>
            <a:r>
              <a:rPr lang="it-IT" sz="2800" dirty="0">
                <a:latin typeface="Times New Roman"/>
                <a:ea typeface="Times New Roman"/>
              </a:rPr>
              <a:t>e a sperimentare </a:t>
            </a:r>
            <a:r>
              <a:rPr lang="it-IT" sz="2800" i="1" dirty="0">
                <a:latin typeface="Times New Roman"/>
                <a:ea typeface="Times New Roman"/>
              </a:rPr>
              <a:t>nuovi ambiti</a:t>
            </a:r>
            <a:r>
              <a:rPr lang="it-IT" sz="2800" dirty="0">
                <a:latin typeface="Times New Roman"/>
                <a:ea typeface="Times New Roman"/>
              </a:rPr>
              <a:t> di affermazione della propria </a:t>
            </a:r>
            <a:r>
              <a:rPr lang="it-IT" sz="2800" i="1" dirty="0">
                <a:latin typeface="Times New Roman"/>
                <a:ea typeface="Times New Roman"/>
              </a:rPr>
              <a:t>unicità</a:t>
            </a:r>
            <a:r>
              <a:rPr lang="it-IT" sz="2800" dirty="0">
                <a:latin typeface="Times New Roman"/>
                <a:ea typeface="Times New Roman"/>
              </a:rPr>
              <a:t>. Uno per tutti: la</a:t>
            </a:r>
            <a:r>
              <a:rPr lang="it-IT" sz="2800" i="1" dirty="0">
                <a:latin typeface="Times New Roman"/>
                <a:ea typeface="Times New Roman"/>
              </a:rPr>
              <a:t> politica</a:t>
            </a:r>
            <a:r>
              <a:rPr lang="it-IT" sz="2800" dirty="0">
                <a:latin typeface="Times New Roman"/>
                <a:ea typeface="Times New Roman"/>
              </a:rPr>
              <a:t>. </a:t>
            </a:r>
            <a:endParaRPr lang="it-IT" sz="4000" b="1" dirty="0">
              <a:latin typeface="Times New Roman"/>
              <a:ea typeface="Times New Roman"/>
            </a:endParaRPr>
          </a:p>
          <a:p>
            <a:endParaRPr lang="it-IT" dirty="0"/>
          </a:p>
        </p:txBody>
      </p:sp>
    </p:spTree>
    <p:extLst>
      <p:ext uri="{BB962C8B-B14F-4D97-AF65-F5344CB8AC3E}">
        <p14:creationId xmlns:p14="http://schemas.microsoft.com/office/powerpoint/2010/main" val="324642979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NUOVI FIGLI</a:t>
            </a:r>
            <a:endParaRPr lang="it-IT" dirty="0"/>
          </a:p>
        </p:txBody>
      </p:sp>
      <p:sp>
        <p:nvSpPr>
          <p:cNvPr id="3" name="Segnaposto contenuto 2"/>
          <p:cNvSpPr>
            <a:spLocks noGrp="1"/>
          </p:cNvSpPr>
          <p:nvPr>
            <p:ph sz="quarter" idx="1"/>
          </p:nvPr>
        </p:nvSpPr>
        <p:spPr/>
        <p:txBody>
          <a:bodyPr>
            <a:normAutofit fontScale="92500" lnSpcReduction="20000"/>
          </a:bodyPr>
          <a:lstStyle/>
          <a:p>
            <a:pPr algn="just"/>
            <a:r>
              <a:rPr lang="it-IT" sz="2800" dirty="0">
                <a:latin typeface="Times New Roman"/>
                <a:ea typeface="Times New Roman"/>
              </a:rPr>
              <a:t>I nuovi miti giovanili, secondo l’interpretazione di Andrea Smorti e Maurizio Quilici, si pongono quali </a:t>
            </a:r>
            <a:r>
              <a:rPr lang="it-IT" sz="2800" i="1" dirty="0">
                <a:latin typeface="Times New Roman"/>
                <a:ea typeface="Times New Roman"/>
              </a:rPr>
              <a:t>sostituti disperanti</a:t>
            </a:r>
            <a:r>
              <a:rPr lang="it-IT" sz="2800" dirty="0">
                <a:latin typeface="Times New Roman"/>
                <a:ea typeface="Times New Roman"/>
              </a:rPr>
              <a:t> di inedite incompetenze genitoriali. In riferimento al ruolo e alla funzione educativa paterna, i Nostri avvertono: “Pensiamo che il modello fisicamente esistente (eroe politico, idolo sportivo o musicale…) o esistente solo a livello di fumetto o di finzione artistica, o addirittura costruito fantasticamente, possa talvolta svolgere una funzione sostitutiva in soggetti deprivati del padre. Si tratterà di modelli che si differenziano dagli altri per essere assolutamente perfetti. Il soggetto li costruisce infatti non sulla base delle caratteristiche reali, ma in funzione dei propri desideri di onnipotenza infantile. Essi saranno così enormemente superiori ai padri reali”.</a:t>
            </a:r>
            <a:endParaRPr lang="it-IT" dirty="0"/>
          </a:p>
        </p:txBody>
      </p:sp>
    </p:spTree>
    <p:extLst>
      <p:ext uri="{BB962C8B-B14F-4D97-AF65-F5344CB8AC3E}">
        <p14:creationId xmlns:p14="http://schemas.microsoft.com/office/powerpoint/2010/main" val="9133685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normAutofit fontScale="92500"/>
          </a:bodyPr>
          <a:lstStyle/>
          <a:p>
            <a:pPr algn="just"/>
            <a:r>
              <a:rPr lang="it-IT" sz="2800" dirty="0" smtClean="0">
                <a:latin typeface="Times New Roman"/>
                <a:ea typeface="Times New Roman"/>
              </a:rPr>
              <a:t>Diversi </a:t>
            </a:r>
            <a:r>
              <a:rPr lang="it-IT" sz="2800" dirty="0">
                <a:latin typeface="Times New Roman"/>
                <a:ea typeface="Times New Roman"/>
              </a:rPr>
              <a:t>interrogativi sollecitano la riflessione </a:t>
            </a:r>
            <a:r>
              <a:rPr lang="it-IT" sz="2800" dirty="0" smtClean="0">
                <a:latin typeface="Times New Roman"/>
                <a:ea typeface="Times New Roman"/>
              </a:rPr>
              <a:t>pedagogica ed educativa </a:t>
            </a:r>
            <a:r>
              <a:rPr lang="it-IT" sz="2800" dirty="0">
                <a:latin typeface="Times New Roman"/>
                <a:ea typeface="Times New Roman"/>
              </a:rPr>
              <a:t>sui nuovi figli: </a:t>
            </a:r>
            <a:endParaRPr lang="it-IT" sz="2800" dirty="0" smtClean="0">
              <a:latin typeface="Times New Roman"/>
              <a:ea typeface="Times New Roman"/>
            </a:endParaRPr>
          </a:p>
          <a:p>
            <a:pPr algn="just"/>
            <a:r>
              <a:rPr lang="it-IT" sz="2800" dirty="0" smtClean="0">
                <a:latin typeface="Times New Roman"/>
                <a:ea typeface="Times New Roman"/>
              </a:rPr>
              <a:t>quali </a:t>
            </a:r>
            <a:r>
              <a:rPr lang="it-IT" sz="2800" dirty="0">
                <a:latin typeface="Times New Roman"/>
                <a:ea typeface="Times New Roman"/>
              </a:rPr>
              <a:t>le motivazioni soggiacenti la scomparsa dell’</a:t>
            </a:r>
            <a:r>
              <a:rPr lang="it-IT" sz="2800" i="1" dirty="0">
                <a:latin typeface="Times New Roman"/>
                <a:ea typeface="Times New Roman"/>
              </a:rPr>
              <a:t>eroe politico</a:t>
            </a:r>
            <a:r>
              <a:rPr lang="it-IT" sz="2800" dirty="0">
                <a:latin typeface="Times New Roman"/>
                <a:ea typeface="Times New Roman"/>
              </a:rPr>
              <a:t>; </a:t>
            </a:r>
            <a:endParaRPr lang="it-IT" sz="2800" dirty="0" smtClean="0">
              <a:latin typeface="Times New Roman"/>
              <a:ea typeface="Times New Roman"/>
            </a:endParaRPr>
          </a:p>
          <a:p>
            <a:pPr algn="just"/>
            <a:r>
              <a:rPr lang="it-IT" sz="2800" dirty="0" smtClean="0">
                <a:latin typeface="Times New Roman"/>
                <a:ea typeface="Times New Roman"/>
              </a:rPr>
              <a:t>quali </a:t>
            </a:r>
            <a:r>
              <a:rPr lang="it-IT" sz="2800" dirty="0">
                <a:latin typeface="Times New Roman"/>
                <a:ea typeface="Times New Roman"/>
              </a:rPr>
              <a:t>le incompetenze genitoriali tali da suscitare il ridestarsi adulto dell’</a:t>
            </a:r>
            <a:r>
              <a:rPr lang="it-IT" sz="2800" i="1" dirty="0">
                <a:latin typeface="Times New Roman"/>
                <a:ea typeface="Times New Roman"/>
              </a:rPr>
              <a:t>onnipotenza infantile</a:t>
            </a:r>
            <a:r>
              <a:rPr lang="it-IT" sz="2800" dirty="0">
                <a:latin typeface="Times New Roman"/>
                <a:ea typeface="Times New Roman"/>
              </a:rPr>
              <a:t>; </a:t>
            </a:r>
            <a:endParaRPr lang="it-IT" sz="2800" dirty="0" smtClean="0">
              <a:latin typeface="Times New Roman"/>
              <a:ea typeface="Times New Roman"/>
            </a:endParaRPr>
          </a:p>
          <a:p>
            <a:pPr algn="just"/>
            <a:r>
              <a:rPr lang="it-IT" sz="2800" dirty="0" smtClean="0">
                <a:latin typeface="Times New Roman"/>
                <a:ea typeface="Times New Roman"/>
              </a:rPr>
              <a:t>quale </a:t>
            </a:r>
            <a:r>
              <a:rPr lang="it-IT" sz="2800" dirty="0">
                <a:latin typeface="Times New Roman"/>
                <a:ea typeface="Times New Roman"/>
              </a:rPr>
              <a:t>il nesso tra identificazione a modelli di perfezione e </a:t>
            </a:r>
            <a:r>
              <a:rPr lang="it-IT" sz="2800" i="1" dirty="0">
                <a:latin typeface="Times New Roman"/>
                <a:ea typeface="Times New Roman"/>
              </a:rPr>
              <a:t>disagio giovanile</a:t>
            </a:r>
            <a:r>
              <a:rPr lang="it-IT" sz="2800" dirty="0">
                <a:latin typeface="Times New Roman"/>
                <a:ea typeface="Times New Roman"/>
              </a:rPr>
              <a:t>; </a:t>
            </a:r>
            <a:endParaRPr lang="it-IT" sz="2800" dirty="0" smtClean="0">
              <a:latin typeface="Times New Roman"/>
              <a:ea typeface="Times New Roman"/>
            </a:endParaRPr>
          </a:p>
          <a:p>
            <a:pPr algn="just"/>
            <a:r>
              <a:rPr lang="it-IT" sz="2800" dirty="0" smtClean="0">
                <a:latin typeface="Times New Roman"/>
                <a:ea typeface="Times New Roman"/>
              </a:rPr>
              <a:t>l’indagine </a:t>
            </a:r>
            <a:r>
              <a:rPr lang="it-IT" sz="2800" dirty="0">
                <a:latin typeface="Times New Roman"/>
                <a:ea typeface="Times New Roman"/>
              </a:rPr>
              <a:t>circa la molteplicità </a:t>
            </a:r>
            <a:r>
              <a:rPr lang="it-IT" sz="2800" dirty="0" smtClean="0">
                <a:latin typeface="Times New Roman"/>
                <a:ea typeface="Times New Roman"/>
              </a:rPr>
              <a:t>di </a:t>
            </a:r>
            <a:r>
              <a:rPr lang="it-IT" sz="2800" dirty="0">
                <a:latin typeface="Times New Roman"/>
                <a:ea typeface="Times New Roman"/>
              </a:rPr>
              <a:t>cause </a:t>
            </a:r>
            <a:r>
              <a:rPr lang="it-IT" sz="2600" dirty="0" smtClean="0">
                <a:solidFill>
                  <a:prstClr val="black"/>
                </a:solidFill>
                <a:latin typeface="Times New Roman"/>
                <a:ea typeface="Times New Roman"/>
              </a:rPr>
              <a:t>concorrenziali </a:t>
            </a:r>
            <a:r>
              <a:rPr lang="it-IT" sz="2800" dirty="0" smtClean="0">
                <a:latin typeface="Times New Roman"/>
                <a:ea typeface="Times New Roman"/>
              </a:rPr>
              <a:t>che </a:t>
            </a:r>
            <a:r>
              <a:rPr lang="it-IT" sz="2800" dirty="0">
                <a:latin typeface="Times New Roman"/>
                <a:ea typeface="Times New Roman"/>
              </a:rPr>
              <a:t>inducano alla </a:t>
            </a:r>
            <a:r>
              <a:rPr lang="it-IT" sz="2800" i="1" dirty="0">
                <a:latin typeface="Times New Roman"/>
                <a:ea typeface="Times New Roman"/>
              </a:rPr>
              <a:t>fuga dalla realtà</a:t>
            </a:r>
            <a:r>
              <a:rPr lang="it-IT" sz="2800" dirty="0">
                <a:latin typeface="Times New Roman"/>
                <a:ea typeface="Times New Roman"/>
              </a:rPr>
              <a:t> e al </a:t>
            </a:r>
            <a:r>
              <a:rPr lang="it-IT" sz="2800" i="1" dirty="0">
                <a:latin typeface="Times New Roman"/>
                <a:ea typeface="Times New Roman"/>
              </a:rPr>
              <a:t>rifugio nella finzione</a:t>
            </a:r>
            <a:r>
              <a:rPr lang="it-IT" sz="2800" dirty="0">
                <a:latin typeface="Times New Roman"/>
                <a:ea typeface="Times New Roman"/>
              </a:rPr>
              <a:t>. </a:t>
            </a:r>
            <a:endParaRPr lang="it-IT" dirty="0"/>
          </a:p>
        </p:txBody>
      </p:sp>
    </p:spTree>
    <p:extLst>
      <p:ext uri="{BB962C8B-B14F-4D97-AF65-F5344CB8AC3E}">
        <p14:creationId xmlns:p14="http://schemas.microsoft.com/office/powerpoint/2010/main" val="163967459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2400" dirty="0" smtClean="0"/>
              <a:t>SOCIETÀ FRATERNO/SORORALE </a:t>
            </a:r>
            <a:br>
              <a:rPr lang="it-IT" sz="2400" dirty="0" smtClean="0"/>
            </a:br>
            <a:r>
              <a:rPr lang="it-IT" sz="2400" dirty="0" smtClean="0"/>
              <a:t>ED EDUCAZIONE ALLA DEMOCRAZIA</a:t>
            </a:r>
            <a:endParaRPr lang="it-IT" sz="2400" dirty="0"/>
          </a:p>
        </p:txBody>
      </p:sp>
      <p:sp>
        <p:nvSpPr>
          <p:cNvPr id="3" name="Segnaposto contenuto 2"/>
          <p:cNvSpPr>
            <a:spLocks noGrp="1"/>
          </p:cNvSpPr>
          <p:nvPr>
            <p:ph sz="quarter" idx="1"/>
          </p:nvPr>
        </p:nvSpPr>
        <p:spPr/>
        <p:txBody>
          <a:bodyPr>
            <a:normAutofit/>
          </a:bodyPr>
          <a:lstStyle/>
          <a:p>
            <a:pPr algn="just"/>
            <a:r>
              <a:rPr lang="it-IT" sz="2800" dirty="0">
                <a:latin typeface="Times New Roman"/>
                <a:ea typeface="Times New Roman"/>
              </a:rPr>
              <a:t>La scomparsa della comunità fraterno/sororale, correlata al fenomeno del figlio unico, sollecita ulteriori piste di ricerca in ordine al tema della democrazia quale spazio di condivisione tra pari. </a:t>
            </a:r>
            <a:endParaRPr lang="it-IT" sz="2800" dirty="0" smtClean="0">
              <a:latin typeface="Times New Roman"/>
              <a:ea typeface="Times New Roman"/>
            </a:endParaRPr>
          </a:p>
          <a:p>
            <a:pPr algn="just"/>
            <a:r>
              <a:rPr lang="it-IT" sz="2800" dirty="0">
                <a:latin typeface="Times New Roman"/>
                <a:ea typeface="Times New Roman"/>
              </a:rPr>
              <a:t>L</a:t>
            </a:r>
            <a:r>
              <a:rPr lang="it-IT" sz="2800" dirty="0" smtClean="0">
                <a:latin typeface="Times New Roman"/>
                <a:ea typeface="Times New Roman"/>
              </a:rPr>
              <a:t>’approccio </a:t>
            </a:r>
            <a:r>
              <a:rPr lang="it-IT" sz="2800" dirty="0">
                <a:latin typeface="Times New Roman"/>
                <a:ea typeface="Times New Roman"/>
              </a:rPr>
              <a:t>sistemico-relazionale, infatti, consente di avvalorare la tesi secondo cui un rapporto di fratellanza vissuto con equilibrio consenta lo sviluppo di qualità </a:t>
            </a:r>
            <a:r>
              <a:rPr lang="it-IT" sz="2800" dirty="0" err="1">
                <a:latin typeface="Times New Roman"/>
                <a:ea typeface="Times New Roman"/>
              </a:rPr>
              <a:t>prosociali</a:t>
            </a:r>
            <a:r>
              <a:rPr lang="it-IT" sz="2800" dirty="0">
                <a:latin typeface="Times New Roman"/>
                <a:ea typeface="Times New Roman"/>
              </a:rPr>
              <a:t>, di empatia, di collaborazione reciproca, di immedesimazione nell’</a:t>
            </a:r>
            <a:r>
              <a:rPr lang="it-IT" sz="2800" i="1" dirty="0">
                <a:latin typeface="Times New Roman"/>
                <a:ea typeface="Times New Roman"/>
              </a:rPr>
              <a:t>altro</a:t>
            </a:r>
            <a:r>
              <a:rPr lang="it-IT" sz="2800" dirty="0">
                <a:latin typeface="Times New Roman"/>
                <a:ea typeface="Times New Roman"/>
              </a:rPr>
              <a:t> il cui provenire e divenire, in qualche misura, </a:t>
            </a:r>
            <a:r>
              <a:rPr lang="it-IT" sz="2800" i="1" dirty="0">
                <a:latin typeface="Times New Roman"/>
                <a:ea typeface="Times New Roman"/>
              </a:rPr>
              <a:t>mi appartiene</a:t>
            </a:r>
            <a:r>
              <a:rPr lang="it-IT" sz="2800" dirty="0">
                <a:latin typeface="Times New Roman"/>
                <a:ea typeface="Times New Roman"/>
              </a:rPr>
              <a:t>. </a:t>
            </a:r>
            <a:endParaRPr lang="it-IT" dirty="0"/>
          </a:p>
        </p:txBody>
      </p:sp>
    </p:spTree>
    <p:extLst>
      <p:ext uri="{BB962C8B-B14F-4D97-AF65-F5344CB8AC3E}">
        <p14:creationId xmlns:p14="http://schemas.microsoft.com/office/powerpoint/2010/main" val="4478352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spcAft>
                <a:spcPts val="0"/>
              </a:spcAft>
            </a:pPr>
            <a:r>
              <a:rPr lang="it-IT" sz="2800" dirty="0">
                <a:latin typeface="Times New Roman"/>
                <a:ea typeface="Times New Roman"/>
              </a:rPr>
              <a:t>Il rapporto fraterno è una risorsa fondamentale ai fini della costruzione di un nuovo ethos civile. </a:t>
            </a:r>
            <a:endParaRPr lang="it-IT" sz="2800" dirty="0" smtClean="0">
              <a:latin typeface="Times New Roman"/>
              <a:ea typeface="Times New Roman"/>
            </a:endParaRPr>
          </a:p>
          <a:p>
            <a:pPr algn="just">
              <a:spcAft>
                <a:spcPts val="0"/>
              </a:spcAft>
            </a:pPr>
            <a:r>
              <a:rPr lang="it-IT" sz="2800" dirty="0" smtClean="0">
                <a:latin typeface="Times New Roman"/>
                <a:ea typeface="Times New Roman"/>
              </a:rPr>
              <a:t>La </a:t>
            </a:r>
            <a:r>
              <a:rPr lang="it-IT" sz="2800" dirty="0">
                <a:latin typeface="Times New Roman"/>
                <a:ea typeface="Times New Roman"/>
              </a:rPr>
              <a:t>fraternità sperimentata in famiglia si riverbera sulle relazioni sociali in termini di </a:t>
            </a:r>
            <a:r>
              <a:rPr lang="it-IT" sz="2800" dirty="0" smtClean="0">
                <a:latin typeface="Times New Roman"/>
                <a:ea typeface="Times New Roman"/>
              </a:rPr>
              <a:t>fratellanza, </a:t>
            </a:r>
            <a:r>
              <a:rPr lang="it-IT" sz="2800" dirty="0">
                <a:latin typeface="Times New Roman"/>
                <a:ea typeface="Times New Roman"/>
              </a:rPr>
              <a:t>solidarietà, familiarità, affiatamento. </a:t>
            </a:r>
            <a:endParaRPr lang="it-IT" sz="4000" b="1" dirty="0">
              <a:latin typeface="Times New Roman"/>
              <a:ea typeface="Times New Roman"/>
            </a:endParaRPr>
          </a:p>
          <a:p>
            <a:endParaRPr lang="it-IT" dirty="0"/>
          </a:p>
        </p:txBody>
      </p:sp>
    </p:spTree>
    <p:extLst>
      <p:ext uri="{BB962C8B-B14F-4D97-AF65-F5344CB8AC3E}">
        <p14:creationId xmlns:p14="http://schemas.microsoft.com/office/powerpoint/2010/main" val="164663597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EDUCAZIONE E SOLIDARIETÀ</a:t>
            </a:r>
            <a:endParaRPr lang="it-IT" dirty="0"/>
          </a:p>
        </p:txBody>
      </p:sp>
      <p:sp>
        <p:nvSpPr>
          <p:cNvPr id="3" name="Segnaposto contenuto 2"/>
          <p:cNvSpPr>
            <a:spLocks noGrp="1"/>
          </p:cNvSpPr>
          <p:nvPr>
            <p:ph sz="quarter" idx="1"/>
          </p:nvPr>
        </p:nvSpPr>
        <p:spPr/>
        <p:txBody>
          <a:bodyPr>
            <a:normAutofit fontScale="92500" lnSpcReduction="10000"/>
          </a:bodyPr>
          <a:lstStyle/>
          <a:p>
            <a:pPr algn="just"/>
            <a:r>
              <a:rPr lang="it-IT" sz="2800" dirty="0">
                <a:latin typeface="Times New Roman"/>
                <a:ea typeface="Times New Roman"/>
              </a:rPr>
              <a:t>Infine, il tema più volte sfiorato della </a:t>
            </a:r>
            <a:r>
              <a:rPr lang="it-IT" sz="2800" i="1" dirty="0">
                <a:latin typeface="Times New Roman"/>
                <a:ea typeface="Times New Roman"/>
              </a:rPr>
              <a:t>solidarietà</a:t>
            </a:r>
            <a:r>
              <a:rPr lang="it-IT" sz="2800" dirty="0">
                <a:latin typeface="Times New Roman"/>
                <a:ea typeface="Times New Roman"/>
              </a:rPr>
              <a:t> apre a questioni di indubbio rilievo pedagogico. </a:t>
            </a:r>
            <a:endParaRPr lang="it-IT" sz="2800" dirty="0" smtClean="0">
              <a:latin typeface="Times New Roman"/>
              <a:ea typeface="Times New Roman"/>
            </a:endParaRPr>
          </a:p>
          <a:p>
            <a:pPr algn="just"/>
            <a:r>
              <a:rPr lang="it-IT" sz="2800" dirty="0" smtClean="0">
                <a:latin typeface="Times New Roman"/>
                <a:ea typeface="Times New Roman"/>
              </a:rPr>
              <a:t>Annota </a:t>
            </a:r>
            <a:r>
              <a:rPr lang="it-IT" sz="2800" dirty="0">
                <a:latin typeface="Times New Roman"/>
                <a:ea typeface="Times New Roman"/>
              </a:rPr>
              <a:t>Emanuele Ferrari: “La nostra Costituzione respinge la concezione liberale della massima libertà e quella socialista della massima uguaglianza e si ispira al </a:t>
            </a:r>
            <a:r>
              <a:rPr lang="it-IT" sz="2800" i="1" dirty="0">
                <a:latin typeface="Times New Roman"/>
                <a:ea typeface="Times New Roman"/>
              </a:rPr>
              <a:t>principio di solidarietà</a:t>
            </a:r>
            <a:r>
              <a:rPr lang="it-IT" sz="2800" dirty="0">
                <a:latin typeface="Times New Roman"/>
                <a:ea typeface="Times New Roman"/>
              </a:rPr>
              <a:t>, tentando un difficile equilibrio tra libertà e uguaglianza. Quando si tratta di trasferire i diritti politici e civili dall’idealistica affermazione di principio al loro concreto esercizio, impone dei doveri di solidarietà politica, economica e sociale. Il principio della solidarietà non è concepito come una scelta libera e volontaria, ma come dovere giuridico (art. 2 </a:t>
            </a:r>
            <a:r>
              <a:rPr lang="it-IT" sz="2800" dirty="0" err="1">
                <a:latin typeface="Times New Roman"/>
                <a:ea typeface="Times New Roman"/>
              </a:rPr>
              <a:t>Cost</a:t>
            </a:r>
            <a:r>
              <a:rPr lang="it-IT" sz="2800" dirty="0">
                <a:latin typeface="Times New Roman"/>
                <a:ea typeface="Times New Roman"/>
              </a:rPr>
              <a:t>.)”. </a:t>
            </a:r>
            <a:endParaRPr lang="it-IT" dirty="0"/>
          </a:p>
        </p:txBody>
      </p:sp>
    </p:spTree>
    <p:extLst>
      <p:ext uri="{BB962C8B-B14F-4D97-AF65-F5344CB8AC3E}">
        <p14:creationId xmlns:p14="http://schemas.microsoft.com/office/powerpoint/2010/main" val="57241978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sz="quarter" idx="1"/>
          </p:nvPr>
        </p:nvSpPr>
        <p:spPr/>
        <p:txBody>
          <a:bodyPr/>
          <a:lstStyle/>
          <a:p>
            <a:pPr algn="just">
              <a:spcAft>
                <a:spcPts val="0"/>
              </a:spcAft>
            </a:pPr>
            <a:r>
              <a:rPr lang="it-IT" sz="2800" dirty="0">
                <a:latin typeface="Times New Roman"/>
                <a:ea typeface="Times New Roman"/>
              </a:rPr>
              <a:t>Se un </a:t>
            </a:r>
            <a:r>
              <a:rPr lang="it-IT" sz="2800" dirty="0" err="1">
                <a:latin typeface="Times New Roman"/>
                <a:ea typeface="Times New Roman"/>
              </a:rPr>
              <a:t>paternage</a:t>
            </a:r>
            <a:r>
              <a:rPr lang="it-IT" sz="2800" dirty="0">
                <a:latin typeface="Times New Roman"/>
                <a:ea typeface="Times New Roman"/>
              </a:rPr>
              <a:t> del cuore si nutre di solidarietà </a:t>
            </a:r>
            <a:r>
              <a:rPr lang="it-IT" sz="2800" dirty="0" err="1">
                <a:latin typeface="Times New Roman"/>
                <a:ea typeface="Times New Roman"/>
              </a:rPr>
              <a:t>interparentale</a:t>
            </a:r>
            <a:r>
              <a:rPr lang="it-IT" sz="2800" dirty="0">
                <a:latin typeface="Times New Roman"/>
                <a:ea typeface="Times New Roman"/>
              </a:rPr>
              <a:t>, e se la solidarietà è principio </a:t>
            </a:r>
            <a:r>
              <a:rPr lang="it-IT" sz="2800" dirty="0" smtClean="0">
                <a:latin typeface="Times New Roman"/>
                <a:ea typeface="Times New Roman"/>
              </a:rPr>
              <a:t>di mediazione fra </a:t>
            </a:r>
            <a:r>
              <a:rPr lang="it-IT" sz="2800" dirty="0">
                <a:latin typeface="Times New Roman"/>
                <a:ea typeface="Times New Roman"/>
              </a:rPr>
              <a:t>l’eguaglianza e la libertà sostanziali della persona umana, </a:t>
            </a:r>
            <a:r>
              <a:rPr lang="it-IT" sz="2800" dirty="0" smtClean="0">
                <a:latin typeface="Times New Roman"/>
                <a:ea typeface="Times New Roman"/>
              </a:rPr>
              <a:t>la </a:t>
            </a:r>
            <a:r>
              <a:rPr lang="it-IT" sz="2800" dirty="0">
                <a:latin typeface="Times New Roman"/>
                <a:ea typeface="Times New Roman"/>
              </a:rPr>
              <a:t>delucidazione dei significati pedagogici di “solidarietà” </a:t>
            </a:r>
            <a:r>
              <a:rPr lang="it-IT" sz="2800" dirty="0" smtClean="0">
                <a:latin typeface="Times New Roman"/>
                <a:ea typeface="Times New Roman"/>
              </a:rPr>
              <a:t>(aiuto, accordo</a:t>
            </a:r>
            <a:r>
              <a:rPr lang="it-IT" sz="2800" dirty="0">
                <a:latin typeface="Times New Roman"/>
                <a:ea typeface="Times New Roman"/>
              </a:rPr>
              <a:t>, sostegno, </a:t>
            </a:r>
            <a:r>
              <a:rPr lang="it-IT" sz="2800" dirty="0" smtClean="0">
                <a:latin typeface="Times New Roman"/>
                <a:ea typeface="Times New Roman"/>
              </a:rPr>
              <a:t>fratellanza</a:t>
            </a:r>
            <a:r>
              <a:rPr lang="it-IT" sz="2800" dirty="0">
                <a:latin typeface="Times New Roman"/>
                <a:ea typeface="Times New Roman"/>
              </a:rPr>
              <a:t>) </a:t>
            </a:r>
            <a:r>
              <a:rPr lang="it-IT" sz="2800" dirty="0" smtClean="0">
                <a:latin typeface="Times New Roman"/>
                <a:ea typeface="Times New Roman"/>
              </a:rPr>
              <a:t>consente, allora, </a:t>
            </a:r>
            <a:r>
              <a:rPr lang="it-IT" sz="2800" dirty="0">
                <a:latin typeface="Times New Roman"/>
                <a:ea typeface="Times New Roman"/>
              </a:rPr>
              <a:t>la qualificazione di itinerari educativi validi per la promozione di una nuova cultura democratica: famiglie </a:t>
            </a:r>
            <a:r>
              <a:rPr lang="it-IT" sz="2800" dirty="0" smtClean="0">
                <a:latin typeface="Times New Roman"/>
                <a:ea typeface="Times New Roman"/>
              </a:rPr>
              <a:t>solide </a:t>
            </a:r>
            <a:r>
              <a:rPr lang="it-IT" sz="2800" dirty="0">
                <a:latin typeface="Times New Roman"/>
                <a:ea typeface="Times New Roman"/>
              </a:rPr>
              <a:t>per valori </a:t>
            </a:r>
            <a:r>
              <a:rPr lang="it-IT" sz="2800" dirty="0" smtClean="0">
                <a:latin typeface="Times New Roman"/>
                <a:ea typeface="Times New Roman"/>
              </a:rPr>
              <a:t>solidi, </a:t>
            </a:r>
            <a:r>
              <a:rPr lang="it-IT" sz="2800" dirty="0">
                <a:latin typeface="Times New Roman"/>
                <a:ea typeface="Times New Roman"/>
              </a:rPr>
              <a:t>generatori di tenerezza e democrazia.  </a:t>
            </a:r>
            <a:endParaRPr lang="it-IT" sz="4000" b="1" dirty="0">
              <a:latin typeface="Times New Roman"/>
              <a:ea typeface="Times New Roman"/>
            </a:endParaRPr>
          </a:p>
          <a:p>
            <a:endParaRPr lang="it-IT" dirty="0"/>
          </a:p>
        </p:txBody>
      </p:sp>
    </p:spTree>
    <p:extLst>
      <p:ext uri="{BB962C8B-B14F-4D97-AF65-F5344CB8AC3E}">
        <p14:creationId xmlns:p14="http://schemas.microsoft.com/office/powerpoint/2010/main" val="191537750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ttà">
  <a:themeElements>
    <a:clrScheme name="Città">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ttà">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ttà">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212</TotalTime>
  <Words>2126</Words>
  <Application>Microsoft Office PowerPoint</Application>
  <PresentationFormat>Presentazione su schermo (4:3)</PresentationFormat>
  <Paragraphs>77</Paragraphs>
  <Slides>25</Slides>
  <Notes>0</Notes>
  <HiddenSlides>0</HiddenSlides>
  <MMClips>0</MMClips>
  <ScaleCrop>false</ScaleCrop>
  <HeadingPairs>
    <vt:vector size="4" baseType="variant">
      <vt:variant>
        <vt:lpstr>Tema</vt:lpstr>
      </vt:variant>
      <vt:variant>
        <vt:i4>1</vt:i4>
      </vt:variant>
      <vt:variant>
        <vt:lpstr>Titoli diapositive</vt:lpstr>
      </vt:variant>
      <vt:variant>
        <vt:i4>25</vt:i4>
      </vt:variant>
    </vt:vector>
  </HeadingPairs>
  <TitlesOfParts>
    <vt:vector size="26" baseType="lpstr">
      <vt:lpstr>Città</vt:lpstr>
      <vt:lpstr>L’EDUCAZIONE ALLA DEMOCRAZIA: RIFLESSIONI PEDAGOGICHE  E TEMI EDUCATIVI</vt:lpstr>
      <vt:lpstr>L’ASSORBIMENTO (O INGROSSAMENTO)</vt:lpstr>
      <vt:lpstr>Presentazione standard di PowerPoint</vt:lpstr>
      <vt:lpstr>UN PADRE TENERO EDUCA ALLA DEMOCRAZIA</vt:lpstr>
      <vt:lpstr>Presentazione standard di PowerPoint</vt:lpstr>
      <vt:lpstr>Presentazione standard di PowerPoint</vt:lpstr>
      <vt:lpstr>LE POLITICHE SOCIALI PER LA FAMIGLIA:  IL CONGEDO DI PATERNITÀ</vt:lpstr>
      <vt:lpstr>Presentazione standard di PowerPoint</vt:lpstr>
      <vt:lpstr>Presentazione standard di PowerPoint</vt:lpstr>
      <vt:lpstr>Presentazione standard di PowerPoint</vt:lpstr>
      <vt:lpstr>L’AFFIDAMENTO CONDIVISO</vt:lpstr>
      <vt:lpstr>Presentazione standard di PowerPoint</vt:lpstr>
      <vt:lpstr>Presentazione standard di PowerPoint</vt:lpstr>
      <vt:lpstr>L’ASSOCIAZIONISMO PATERNO</vt:lpstr>
      <vt:lpstr>LE SCUOLE DEI GENITORI</vt:lpstr>
      <vt:lpstr>PER UNA PEDAGOGIA DELLA TENEREZZA</vt:lpstr>
      <vt:lpstr>PADRI E FIGLIE:  UNA RELAZIONE COMPLESSA</vt:lpstr>
      <vt:lpstr>Presentazione standard di PowerPoint</vt:lpstr>
      <vt:lpstr>Presentazione standard di PowerPoint</vt:lpstr>
      <vt:lpstr>I NUOVI FIGLI</vt:lpstr>
      <vt:lpstr>Presentazione standard di PowerPoint</vt:lpstr>
      <vt:lpstr>SOCIETÀ FRATERNO/SORORALE  ED EDUCAZIONE ALLA DEMOCRAZIA</vt:lpstr>
      <vt:lpstr>Presentazione standard di PowerPoint</vt:lpstr>
      <vt:lpstr>EDUCAZIONE E SOLIDARIETÀ</vt:lpstr>
      <vt:lpstr>Presentazione standard di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ANTICHITÀ E MEDIOEVO. STORIA DEL PADRE</dc:title>
  <dc:creator>utente</dc:creator>
  <cp:lastModifiedBy>utente</cp:lastModifiedBy>
  <cp:revision>55</cp:revision>
  <dcterms:created xsi:type="dcterms:W3CDTF">2012-10-04T16:12:16Z</dcterms:created>
  <dcterms:modified xsi:type="dcterms:W3CDTF">2012-10-25T14:13:20Z</dcterms:modified>
</cp:coreProperties>
</file>