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06/12/2012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06/12/2012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06/12/2012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06/12/2012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06/12/2012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lnSpcReduction="10000"/>
          </a:bodyPr>
          <a:lstStyle/>
          <a:p>
            <a:pPr lvl="0">
              <a:buClr>
                <a:srgbClr val="D16349"/>
              </a:buClr>
            </a:pPr>
            <a:r>
              <a:rPr lang="it-IT" sz="2400" dirty="0">
                <a:solidFill>
                  <a:srgbClr val="646B86"/>
                </a:solidFill>
              </a:rPr>
              <a:t>Massimiliano </a:t>
            </a:r>
            <a:r>
              <a:rPr lang="it-IT" sz="2400" dirty="0" err="1" smtClean="0">
                <a:solidFill>
                  <a:srgbClr val="646B86"/>
                </a:solidFill>
              </a:rPr>
              <a:t>stramaglia</a:t>
            </a:r>
            <a:endParaRPr lang="it-IT" sz="2400" dirty="0" smtClean="0">
              <a:solidFill>
                <a:srgbClr val="646B86"/>
              </a:solidFill>
            </a:endParaRPr>
          </a:p>
          <a:p>
            <a:pPr lvl="0">
              <a:buClr>
                <a:srgbClr val="D16349"/>
              </a:buClr>
            </a:pPr>
            <a:r>
              <a:rPr lang="it-IT" sz="2400" dirty="0" smtClean="0">
                <a:solidFill>
                  <a:srgbClr val="646B86"/>
                </a:solidFill>
              </a:rPr>
              <a:t>(a cura di)</a:t>
            </a:r>
          </a:p>
          <a:p>
            <a:pPr lvl="0">
              <a:buClr>
                <a:srgbClr val="D16349"/>
              </a:buClr>
            </a:pPr>
            <a:endParaRPr lang="it-IT" sz="2400" dirty="0">
              <a:solidFill>
                <a:srgbClr val="646B86"/>
              </a:solidFill>
            </a:endParaRPr>
          </a:p>
          <a:p>
            <a:pPr lvl="0">
              <a:buClr>
                <a:srgbClr val="D16349"/>
              </a:buClr>
            </a:pPr>
            <a:r>
              <a:rPr lang="it-IT" sz="2400" dirty="0" smtClean="0">
                <a:solidFill>
                  <a:srgbClr val="646B86"/>
                </a:solidFill>
              </a:rPr>
              <a:t>NODI TEMATICI</a:t>
            </a:r>
            <a:endParaRPr lang="it-IT" sz="2400" dirty="0">
              <a:solidFill>
                <a:srgbClr val="646B86"/>
              </a:solidFill>
            </a:endParaRPr>
          </a:p>
        </p:txBody>
      </p:sp>
      <p:sp>
        <p:nvSpPr>
          <p:cNvPr id="2" name="Titolo 1"/>
          <p:cNvSpPr>
            <a:spLocks noGrp="1"/>
          </p:cNvSpPr>
          <p:nvPr>
            <p:ph type="ctrTitle"/>
          </p:nvPr>
        </p:nvSpPr>
        <p:spPr/>
        <p:txBody>
          <a:bodyPr>
            <a:normAutofit/>
          </a:bodyPr>
          <a:lstStyle/>
          <a:p>
            <a:r>
              <a:rPr lang="it-IT" sz="3200" dirty="0" smtClean="0"/>
              <a:t>POP PEDAGOGIA</a:t>
            </a:r>
            <a:br>
              <a:rPr lang="it-IT" sz="3200" dirty="0" smtClean="0"/>
            </a:br>
            <a:r>
              <a:rPr lang="it-IT" sz="3200" dirty="0"/>
              <a:t>L</a:t>
            </a:r>
            <a:r>
              <a:rPr lang="it-IT" sz="3200" dirty="0" smtClean="0"/>
              <a:t>’educazione postmoderna tra simboli, merci e consumi</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Autofit/>
          </a:bodyPr>
          <a:lstStyle/>
          <a:p>
            <a:r>
              <a:rPr lang="it-IT" sz="1800" cap="all" dirty="0">
                <a:latin typeface="Times New Roman" pitchFamily="18" charset="0"/>
                <a:cs typeface="Times New Roman" pitchFamily="18" charset="0"/>
              </a:rPr>
              <a:t>Formazione, quotidianità e cultura </a:t>
            </a:r>
            <a:r>
              <a:rPr lang="it-IT" sz="1800" cap="all" dirty="0" smtClean="0">
                <a:latin typeface="Times New Roman" pitchFamily="18" charset="0"/>
                <a:cs typeface="Times New Roman" pitchFamily="18" charset="0"/>
              </a:rPr>
              <a:t>popolare.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Una </a:t>
            </a:r>
            <a:r>
              <a:rPr lang="it-IT" sz="1800" cap="all" dirty="0">
                <a:latin typeface="Times New Roman" pitchFamily="18" charset="0"/>
                <a:cs typeface="Times New Roman" pitchFamily="18" charset="0"/>
              </a:rPr>
              <a:t>possibile </a:t>
            </a:r>
            <a:r>
              <a:rPr lang="it-IT" sz="1800" cap="all" dirty="0" err="1" smtClean="0">
                <a:latin typeface="Times New Roman" pitchFamily="18" charset="0"/>
                <a:cs typeface="Times New Roman" pitchFamily="18" charset="0"/>
              </a:rPr>
              <a:t>problematizzazione</a:t>
            </a:r>
            <a:r>
              <a:rPr lang="it-IT" sz="1800" cap="all" dirty="0" smtClean="0">
                <a:latin typeface="Times New Roman" pitchFamily="18" charset="0"/>
                <a:cs typeface="Times New Roman" pitchFamily="18" charset="0"/>
              </a:rPr>
              <a:t> a </a:t>
            </a:r>
            <a:r>
              <a:rPr lang="it-IT" sz="1800" cap="all" dirty="0">
                <a:latin typeface="Times New Roman" pitchFamily="18" charset="0"/>
                <a:cs typeface="Times New Roman" pitchFamily="18" charset="0"/>
              </a:rPr>
              <a:t>partire dai </a:t>
            </a:r>
            <a:r>
              <a:rPr lang="it-IT" sz="1800" i="1" cap="all" dirty="0">
                <a:latin typeface="Times New Roman" pitchFamily="18" charset="0"/>
                <a:cs typeface="Times New Roman" pitchFamily="18" charset="0"/>
              </a:rPr>
              <a:t>Cultural </a:t>
            </a:r>
            <a:r>
              <a:rPr lang="it-IT" sz="1800" i="1" cap="all" dirty="0" err="1" smtClean="0">
                <a:latin typeface="Times New Roman" pitchFamily="18" charset="0"/>
                <a:cs typeface="Times New Roman" pitchFamily="18" charset="0"/>
              </a:rPr>
              <a:t>Studies</a:t>
            </a:r>
            <a:r>
              <a:rPr lang="it-IT" sz="1800" i="1" cap="all" dirty="0" smtClean="0">
                <a:latin typeface="Times New Roman" pitchFamily="18" charset="0"/>
                <a:cs typeface="Times New Roman" pitchFamily="18" charset="0"/>
              </a:rPr>
              <a:t> </a:t>
            </a:r>
            <a:br>
              <a:rPr lang="it-IT" sz="1800" i="1" cap="all" dirty="0" smtClean="0">
                <a:latin typeface="Times New Roman" pitchFamily="18" charset="0"/>
                <a:cs typeface="Times New Roman" pitchFamily="18" charset="0"/>
              </a:rPr>
            </a:br>
            <a:r>
              <a:rPr lang="it-IT" sz="1800" dirty="0" smtClean="0">
                <a:latin typeface="Times New Roman" pitchFamily="18" charset="0"/>
                <a:cs typeface="Times New Roman" pitchFamily="18" charset="0"/>
              </a:rPr>
              <a:t>(FABRIZIO CHELLO E DANIELA MANNO)</a:t>
            </a:r>
            <a:endParaRPr lang="it-IT" sz="1800"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a:bodyPr>
          <a:lstStyle/>
          <a:p>
            <a:pPr algn="just">
              <a:lnSpc>
                <a:spcPct val="115000"/>
              </a:lnSpc>
              <a:spcAft>
                <a:spcPts val="0"/>
              </a:spcAft>
            </a:pPr>
            <a:r>
              <a:rPr lang="it-IT" sz="2800" dirty="0" smtClean="0">
                <a:latin typeface="Times New Roman"/>
                <a:ea typeface="Calibri"/>
                <a:cs typeface="Times New Roman"/>
              </a:rPr>
              <a:t>«È </a:t>
            </a:r>
            <a:r>
              <a:rPr lang="it-IT" sz="2800" dirty="0">
                <a:latin typeface="Times New Roman"/>
                <a:ea typeface="Calibri"/>
                <a:cs typeface="Times New Roman"/>
              </a:rPr>
              <a:t>necessario riarticolare una riflessione sul nesso formazione-quotidiano che parta dal concetto di “popolare”; il popolare viene a coincidere con l’esperienza quotidiana dei soggetti all’interno di una cultura testimoniata da specifiche pratiche di consumo, e, dunque, viene a cadere qualsiasi opposizione fra cultura alta/cultura </a:t>
            </a:r>
            <a:r>
              <a:rPr lang="it-IT" sz="2800" dirty="0" smtClean="0">
                <a:latin typeface="Times New Roman"/>
                <a:ea typeface="Calibri"/>
                <a:cs typeface="Times New Roman"/>
              </a:rPr>
              <a:t>bassa-popolare».</a:t>
            </a:r>
            <a:endParaRPr lang="it-IT" sz="2800" dirty="0">
              <a:latin typeface="Calibri"/>
              <a:ea typeface="Calibri"/>
              <a:cs typeface="Times New Roman"/>
            </a:endParaRPr>
          </a:p>
          <a:p>
            <a:pPr algn="just">
              <a:spcAft>
                <a:spcPts val="0"/>
              </a:spcAft>
            </a:pPr>
            <a:endParaRPr lang="it-IT" sz="2800" dirty="0">
              <a:latin typeface="Times New Roman"/>
              <a:ea typeface="Times New Roman"/>
            </a:endParaRPr>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0"/>
            <a:ext cx="8534400" cy="987552"/>
          </a:xfrm>
        </p:spPr>
        <p:txBody>
          <a:bodyPr>
            <a:noAutofit/>
          </a:bodyPr>
          <a:lstStyle/>
          <a:p>
            <a:r>
              <a:rPr lang="it-IT" sz="1800" cap="all" dirty="0">
                <a:latin typeface="Times New Roman" pitchFamily="18" charset="0"/>
                <a:cs typeface="Times New Roman" pitchFamily="18" charset="0"/>
              </a:rPr>
              <a:t>La pedagogia e il </a:t>
            </a:r>
            <a:r>
              <a:rPr lang="it-IT" sz="1800" i="1" cap="all" dirty="0" err="1">
                <a:latin typeface="Times New Roman" pitchFamily="18" charset="0"/>
                <a:cs typeface="Times New Roman" pitchFamily="18" charset="0"/>
              </a:rPr>
              <a:t>queer</a:t>
            </a:r>
            <a:r>
              <a:rPr lang="it-IT" sz="1800" cap="all" dirty="0">
                <a:latin typeface="Times New Roman" pitchFamily="18" charset="0"/>
                <a:cs typeface="Times New Roman" pitchFamily="18" charset="0"/>
              </a:rPr>
              <a:t>.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Sessi</a:t>
            </a:r>
            <a:r>
              <a:rPr lang="it-IT" sz="1800" cap="all" dirty="0">
                <a:latin typeface="Times New Roman" pitchFamily="18" charset="0"/>
                <a:cs typeface="Times New Roman" pitchFamily="18" charset="0"/>
              </a:rPr>
              <a:t>, generi e desideri nel </a:t>
            </a:r>
            <a:r>
              <a:rPr lang="it-IT" sz="1800" cap="all" dirty="0" smtClean="0">
                <a:latin typeface="Times New Roman" pitchFamily="18" charset="0"/>
                <a:cs typeface="Times New Roman" pitchFamily="18" charset="0"/>
              </a:rPr>
              <a:t>postmoderno</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(Giuseppe Burgio)</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77500" lnSpcReduction="20000"/>
          </a:bodyPr>
          <a:lstStyle/>
          <a:p>
            <a:pPr algn="just">
              <a:lnSpc>
                <a:spcPct val="115000"/>
              </a:lnSpc>
              <a:spcAft>
                <a:spcPts val="0"/>
              </a:spcAft>
            </a:pPr>
            <a:r>
              <a:rPr lang="it-IT" sz="2800" dirty="0" smtClean="0">
                <a:latin typeface="Times New Roman"/>
                <a:ea typeface="Calibri"/>
                <a:cs typeface="Times New Roman"/>
              </a:rPr>
              <a:t>«Il </a:t>
            </a:r>
            <a:r>
              <a:rPr lang="it-IT" sz="2800" dirty="0">
                <a:latin typeface="Times New Roman"/>
                <a:ea typeface="Calibri"/>
                <a:cs typeface="Times New Roman"/>
              </a:rPr>
              <a:t>modo in cui pensiamo l’affettività e la sessualità umana definisce quello che Foucault avrebbe definito un </a:t>
            </a:r>
            <a:r>
              <a:rPr lang="it-IT" sz="2800" i="1" dirty="0" err="1">
                <a:latin typeface="Times New Roman"/>
                <a:ea typeface="Calibri"/>
                <a:cs typeface="Times New Roman"/>
              </a:rPr>
              <a:t>quadrillage</a:t>
            </a:r>
            <a:r>
              <a:rPr lang="it-IT" sz="2800" dirty="0">
                <a:latin typeface="Times New Roman"/>
                <a:ea typeface="Calibri"/>
                <a:cs typeface="Times New Roman"/>
              </a:rPr>
              <a:t>, costituito dall’incrocio delle categorie di genere e di orientamento sessuale che divide gli esseri umani in uomini omosessuali </a:t>
            </a:r>
            <a:r>
              <a:rPr lang="it-IT" sz="2800" i="1" dirty="0">
                <a:latin typeface="Times New Roman"/>
                <a:ea typeface="Calibri"/>
                <a:cs typeface="Times New Roman"/>
              </a:rPr>
              <a:t>o </a:t>
            </a:r>
            <a:r>
              <a:rPr lang="it-IT" sz="2800" dirty="0">
                <a:latin typeface="Times New Roman"/>
                <a:ea typeface="Calibri"/>
                <a:cs typeface="Times New Roman"/>
              </a:rPr>
              <a:t>eterosessuali, in donne eterosessuali </a:t>
            </a:r>
            <a:r>
              <a:rPr lang="it-IT" sz="2800" i="1" dirty="0">
                <a:latin typeface="Times New Roman"/>
                <a:ea typeface="Calibri"/>
                <a:cs typeface="Times New Roman"/>
              </a:rPr>
              <a:t>oppure</a:t>
            </a:r>
            <a:r>
              <a:rPr lang="it-IT" sz="2800" dirty="0">
                <a:latin typeface="Times New Roman"/>
                <a:ea typeface="Calibri"/>
                <a:cs typeface="Times New Roman"/>
              </a:rPr>
              <a:t> omosessuali.</a:t>
            </a:r>
            <a:r>
              <a:rPr lang="it-IT" sz="2400" dirty="0">
                <a:latin typeface="Calibri"/>
                <a:ea typeface="Calibri"/>
                <a:cs typeface="Times New Roman"/>
              </a:rPr>
              <a:t> </a:t>
            </a:r>
            <a:r>
              <a:rPr lang="it-IT" sz="2800" dirty="0">
                <a:latin typeface="Times New Roman"/>
                <a:ea typeface="Calibri"/>
                <a:cs typeface="Times New Roman"/>
              </a:rPr>
              <a:t>Sembra però che le pratiche sociali concrete disegnino una realtà complessa che non perfettamente è spiegabile attraverso le quattro categorie che generalmente usiamo. Tutto ciò potrebbe suggerire la possibilità che la sessualità sia costituita da una molteplicità di componenti (l’identificazione di sé, il comportamento, le fantasie, il coinvolgimento affettivo) le quali possono anche non muoversi nella medesima direzione e, soprattutto, possono subire mutamenti nel corso del tempo.</a:t>
            </a:r>
            <a:r>
              <a:rPr lang="it-IT" sz="2400" dirty="0">
                <a:latin typeface="Calibri"/>
                <a:ea typeface="Calibri"/>
                <a:cs typeface="Times New Roman"/>
              </a:rPr>
              <a:t> </a:t>
            </a:r>
            <a:r>
              <a:rPr lang="it-IT" sz="2800" dirty="0">
                <a:latin typeface="Times New Roman"/>
                <a:ea typeface="Calibri"/>
                <a:cs typeface="Times New Roman"/>
              </a:rPr>
              <a:t>Si tratta di prendere atto di forme diverse di culturalizzazione del genere e della </a:t>
            </a:r>
            <a:r>
              <a:rPr lang="it-IT" sz="2800" dirty="0" smtClean="0">
                <a:latin typeface="Times New Roman"/>
                <a:ea typeface="Calibri"/>
                <a:cs typeface="Times New Roman"/>
              </a:rPr>
              <a:t>sessualità».</a:t>
            </a:r>
            <a:endParaRPr lang="it-IT" sz="2400" dirty="0">
              <a:latin typeface="Calibri"/>
              <a:ea typeface="Calibri"/>
              <a:cs typeface="Times New Roman"/>
            </a:endParaRPr>
          </a:p>
        </p:txBody>
      </p:sp>
    </p:spTree>
    <p:extLst>
      <p:ext uri="{BB962C8B-B14F-4D97-AF65-F5344CB8AC3E}">
        <p14:creationId xmlns:p14="http://schemas.microsoft.com/office/powerpoint/2010/main" val="9474189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cap="all" dirty="0">
                <a:latin typeface="Times New Roman" pitchFamily="18" charset="0"/>
                <a:cs typeface="Times New Roman" pitchFamily="18" charset="0"/>
              </a:rPr>
              <a:t>Flash </a:t>
            </a:r>
            <a:r>
              <a:rPr lang="it-IT" sz="1800" cap="all" dirty="0" err="1">
                <a:latin typeface="Times New Roman" pitchFamily="18" charset="0"/>
                <a:cs typeface="Times New Roman" pitchFamily="18" charset="0"/>
              </a:rPr>
              <a:t>mob</a:t>
            </a:r>
            <a:r>
              <a:rPr lang="it-IT" sz="1800" cap="all" dirty="0">
                <a:latin typeface="Times New Roman" pitchFamily="18" charset="0"/>
                <a:cs typeface="Times New Roman" pitchFamily="18" charset="0"/>
              </a:rPr>
              <a:t> </a:t>
            </a:r>
            <a:r>
              <a:rPr lang="it-IT" sz="1800" cap="all" dirty="0" err="1" smtClean="0">
                <a:latin typeface="Times New Roman" pitchFamily="18" charset="0"/>
                <a:cs typeface="Times New Roman" pitchFamily="18" charset="0"/>
              </a:rPr>
              <a:t>education</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(Fabrizio d’Aniello)</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70000" lnSpcReduction="20000"/>
          </a:bodyPr>
          <a:lstStyle/>
          <a:p>
            <a:pPr algn="just">
              <a:lnSpc>
                <a:spcPct val="115000"/>
              </a:lnSpc>
              <a:spcAft>
                <a:spcPts val="0"/>
              </a:spcAft>
            </a:pPr>
            <a:r>
              <a:rPr lang="it-IT" sz="2800" dirty="0" smtClean="0">
                <a:latin typeface="Times New Roman"/>
                <a:ea typeface="Cambria"/>
                <a:cs typeface="Times New Roman"/>
              </a:rPr>
              <a:t>«I </a:t>
            </a:r>
            <a:r>
              <a:rPr lang="it-IT" sz="2800" i="1" dirty="0">
                <a:latin typeface="Times New Roman"/>
                <a:ea typeface="Cambria"/>
                <a:cs typeface="Times New Roman"/>
              </a:rPr>
              <a:t>flash </a:t>
            </a:r>
            <a:r>
              <a:rPr lang="it-IT" sz="2800" i="1" dirty="0" err="1">
                <a:latin typeface="Times New Roman"/>
                <a:ea typeface="Cambria"/>
                <a:cs typeface="Times New Roman"/>
              </a:rPr>
              <a:t>mob</a:t>
            </a:r>
            <a:r>
              <a:rPr lang="it-IT" sz="2800" dirty="0">
                <a:latin typeface="Times New Roman"/>
                <a:ea typeface="Cambria"/>
                <a:cs typeface="Times New Roman"/>
              </a:rPr>
              <a:t>, provocando con le loro </a:t>
            </a:r>
            <a:r>
              <a:rPr lang="it-IT" sz="2800" i="1" dirty="0">
                <a:latin typeface="Times New Roman"/>
                <a:ea typeface="Cambria"/>
                <a:cs typeface="Times New Roman"/>
              </a:rPr>
              <a:t>performance</a:t>
            </a:r>
            <a:r>
              <a:rPr lang="it-IT" sz="2800" dirty="0">
                <a:latin typeface="Times New Roman"/>
                <a:ea typeface="Cambria"/>
                <a:cs typeface="Times New Roman"/>
              </a:rPr>
              <a:t> stupore e disorientamento, calamitano l’attenzione sulla possibilità di spezzare la quotidianità, di sovvertire lo </a:t>
            </a:r>
            <a:r>
              <a:rPr lang="it-IT" sz="2800" i="1" dirty="0">
                <a:latin typeface="Times New Roman"/>
                <a:ea typeface="Cambria"/>
                <a:cs typeface="Times New Roman"/>
              </a:rPr>
              <a:t>status quo</a:t>
            </a:r>
            <a:r>
              <a:rPr lang="it-IT" sz="2800" dirty="0">
                <a:latin typeface="Times New Roman"/>
                <a:ea typeface="Cambria"/>
                <a:cs typeface="Times New Roman"/>
              </a:rPr>
              <a:t> dell’eterno transeunte, di rendere inusuale l’usuale, invitandoci a celebrare parimenti il pensiero laterale/divergente e a coltivare un </a:t>
            </a:r>
            <a:r>
              <a:rPr lang="it-IT" sz="2800" i="1" dirty="0">
                <a:latin typeface="Times New Roman"/>
                <a:ea typeface="Cambria"/>
                <a:cs typeface="Times New Roman"/>
              </a:rPr>
              <a:t>ethos</a:t>
            </a:r>
            <a:r>
              <a:rPr lang="it-IT" sz="2800" dirty="0">
                <a:latin typeface="Times New Roman"/>
                <a:ea typeface="Cambria"/>
                <a:cs typeface="Times New Roman"/>
              </a:rPr>
              <a:t> “poietico” purtroppo obnubilato dalla prosa stanca della rigidità propria dei “buoni rapporti formali”. In poche parole, ci invitano ad enucleare le nostre risorse creative e creatrici, “chiedendoci” di mantenere la promessa educativo-formativa di sviluppare tutti i lati della nostra personalità. I </a:t>
            </a:r>
            <a:r>
              <a:rPr lang="it-IT" sz="2800" i="1" dirty="0">
                <a:latin typeface="Times New Roman"/>
                <a:ea typeface="Cambria"/>
                <a:cs typeface="Times New Roman"/>
              </a:rPr>
              <a:t>flash </a:t>
            </a:r>
            <a:r>
              <a:rPr lang="it-IT" sz="2800" i="1" dirty="0" err="1">
                <a:latin typeface="Times New Roman"/>
                <a:ea typeface="Cambria"/>
                <a:cs typeface="Times New Roman"/>
              </a:rPr>
              <a:t>mob</a:t>
            </a:r>
            <a:r>
              <a:rPr lang="it-IT" sz="2800" dirty="0">
                <a:latin typeface="Times New Roman"/>
                <a:ea typeface="Cambria"/>
                <a:cs typeface="Times New Roman"/>
              </a:rPr>
              <a:t>, nel loro piccolo, ci rispondono che l’uomo vuole essere ancora: un animale politico, protagonista del proprio lavoro e non “produttore consumato”; una persona razionale e relazionale, che nel volto dell’altro rinviene la </a:t>
            </a:r>
            <a:r>
              <a:rPr lang="it-IT" sz="2800" i="1" dirty="0" err="1">
                <a:latin typeface="Times New Roman"/>
                <a:ea typeface="Cambria"/>
                <a:cs typeface="Times New Roman"/>
              </a:rPr>
              <a:t>conditio</a:t>
            </a:r>
            <a:r>
              <a:rPr lang="it-IT" sz="2800" i="1" dirty="0">
                <a:latin typeface="Times New Roman"/>
                <a:ea typeface="Cambria"/>
                <a:cs typeface="Times New Roman"/>
              </a:rPr>
              <a:t> sine qua non</a:t>
            </a:r>
            <a:r>
              <a:rPr lang="it-IT" sz="2800" dirty="0">
                <a:latin typeface="Times New Roman"/>
                <a:ea typeface="Cambria"/>
                <a:cs typeface="Times New Roman"/>
              </a:rPr>
              <a:t> per la sua destinazione comunitaria; e un soggetto creativo, invece che un automa scialbo, omologamente </a:t>
            </a:r>
            <a:r>
              <a:rPr lang="it-IT" sz="2800" dirty="0" smtClean="0">
                <a:latin typeface="Times New Roman"/>
                <a:ea typeface="Cambria"/>
                <a:cs typeface="Times New Roman"/>
              </a:rPr>
              <a:t>appiattito». </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2557720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rmAutofit fontScale="90000"/>
          </a:bodyPr>
          <a:lstStyle/>
          <a:p>
            <a:r>
              <a:rPr lang="it-IT" sz="1800" cap="all" dirty="0">
                <a:latin typeface="Times New Roman" pitchFamily="18" charset="0"/>
                <a:cs typeface="Times New Roman" pitchFamily="18" charset="0"/>
              </a:rPr>
              <a:t>L’</a:t>
            </a:r>
            <a:r>
              <a:rPr lang="it-IT" sz="1800" cap="all" dirty="0" err="1">
                <a:latin typeface="Times New Roman" pitchFamily="18" charset="0"/>
                <a:cs typeface="Times New Roman" pitchFamily="18" charset="0"/>
              </a:rPr>
              <a:t>antiritratto</a:t>
            </a:r>
            <a:r>
              <a:rPr lang="it-IT" sz="1800" cap="all" dirty="0">
                <a:latin typeface="Times New Roman" pitchFamily="18" charset="0"/>
                <a:cs typeface="Times New Roman" pitchFamily="18" charset="0"/>
              </a:rPr>
              <a:t> di Dorian </a:t>
            </a:r>
            <a:r>
              <a:rPr lang="it-IT" sz="1800" cap="all" dirty="0" err="1">
                <a:latin typeface="Times New Roman" pitchFamily="18" charset="0"/>
                <a:cs typeface="Times New Roman" pitchFamily="18" charset="0"/>
              </a:rPr>
              <a:t>Gray</a:t>
            </a:r>
            <a:r>
              <a:rPr lang="it-IT" sz="1800" cap="all" dirty="0">
                <a:latin typeface="Times New Roman" pitchFamily="18" charset="0"/>
                <a:cs typeface="Times New Roman" pitchFamily="18" charset="0"/>
              </a:rPr>
              <a:t>.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Ritorno </a:t>
            </a:r>
            <a:r>
              <a:rPr lang="it-IT" sz="1800" cap="all" dirty="0">
                <a:latin typeface="Times New Roman" pitchFamily="18" charset="0"/>
                <a:cs typeface="Times New Roman" pitchFamily="18" charset="0"/>
              </a:rPr>
              <a:t>del “brutto” e chirurgia </a:t>
            </a:r>
            <a:r>
              <a:rPr lang="it-IT" sz="1800" cap="all" dirty="0" smtClean="0">
                <a:latin typeface="Times New Roman" pitchFamily="18" charset="0"/>
                <a:cs typeface="Times New Roman" pitchFamily="18" charset="0"/>
              </a:rPr>
              <a:t>estetica nel </a:t>
            </a:r>
            <a:r>
              <a:rPr lang="it-IT" sz="1800" cap="all" dirty="0">
                <a:latin typeface="Times New Roman" pitchFamily="18" charset="0"/>
                <a:cs typeface="Times New Roman" pitchFamily="18" charset="0"/>
              </a:rPr>
              <a:t>tempo della “povertà</a:t>
            </a:r>
            <a:r>
              <a:rPr lang="it-IT" sz="1800" cap="all" dirty="0" smtClean="0">
                <a:latin typeface="Times New Roman" pitchFamily="18" charset="0"/>
                <a:cs typeface="Times New Roman" pitchFamily="18" charset="0"/>
              </a:rPr>
              <a:t>”</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maurizio</a:t>
            </a:r>
            <a:r>
              <a:rPr lang="it-IT" sz="1800" cap="all" dirty="0" smtClean="0">
                <a:latin typeface="Times New Roman" pitchFamily="18" charset="0"/>
                <a:cs typeface="Times New Roman" pitchFamily="18" charset="0"/>
              </a:rPr>
              <a:t> fabbri)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77500" lnSpcReduction="20000"/>
          </a:bodyPr>
          <a:lstStyle/>
          <a:p>
            <a:pPr algn="just">
              <a:lnSpc>
                <a:spcPct val="115000"/>
              </a:lnSpc>
              <a:spcAft>
                <a:spcPts val="0"/>
              </a:spcAft>
            </a:pPr>
            <a:r>
              <a:rPr lang="it-IT" sz="2800" dirty="0" smtClean="0">
                <a:latin typeface="Times New Roman"/>
                <a:ea typeface="Times New Roman"/>
                <a:cs typeface="Arial"/>
              </a:rPr>
              <a:t>«La </a:t>
            </a:r>
            <a:r>
              <a:rPr lang="it-IT" sz="2800" dirty="0">
                <a:latin typeface="Times New Roman"/>
                <a:ea typeface="Times New Roman"/>
                <a:cs typeface="Arial"/>
              </a:rPr>
              <a:t>vicenda di Dorian </a:t>
            </a:r>
            <a:r>
              <a:rPr lang="it-IT" sz="2800" dirty="0" err="1">
                <a:latin typeface="Times New Roman"/>
                <a:ea typeface="Times New Roman"/>
                <a:cs typeface="Arial"/>
              </a:rPr>
              <a:t>Gray</a:t>
            </a:r>
            <a:r>
              <a:rPr lang="it-IT" sz="2800" dirty="0">
                <a:latin typeface="Times New Roman"/>
                <a:ea typeface="Times New Roman"/>
                <a:cs typeface="Arial"/>
              </a:rPr>
              <a:t> è un riferimento obbligato per chi sia chiamato ad interrogarsi sul tema della bellezza all’interno della relazione educativa e sui suoi rischi di falsificazione. Lo è, a maggior ragione, perché il duplice incontro con Basil, il pittore di lui realmente innamorato, e con Lord Henry, il mentore spregiudicato e perverso, simbolizzano, senza riserve, gli elementi di complessità dell’educare: l’ambivalenza tra l’essere aperti e desiderosi di far emergere i doni dell’altro, senza volersene appropriare, e il desiderio di manipolazione, la competitività strisciante che induce alla dipendenza, il compiaciuto esercizio del potere che non ammette il senso di colpa. </a:t>
            </a:r>
            <a:r>
              <a:rPr lang="it-IT" sz="2800" dirty="0">
                <a:latin typeface="Times New Roman"/>
                <a:ea typeface="Calibri"/>
                <a:cs typeface="Arial"/>
              </a:rPr>
              <a:t>Nel contesto attuale, inevitabilmente, il bello si leviga e disumanizza, diviene sempre più spettrale e inquietante, per il suo risultare ripetitivo e uguale a se </a:t>
            </a:r>
            <a:r>
              <a:rPr lang="it-IT" sz="2800" dirty="0" smtClean="0">
                <a:latin typeface="Times New Roman"/>
                <a:ea typeface="Calibri"/>
                <a:cs typeface="Arial"/>
              </a:rPr>
              <a:t>stesso».</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31051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Autofit/>
          </a:bodyPr>
          <a:lstStyle/>
          <a:p>
            <a:r>
              <a:rPr lang="it-IT" sz="1800" cap="all" dirty="0">
                <a:latin typeface="Times New Roman" pitchFamily="18" charset="0"/>
                <a:cs typeface="Times New Roman" pitchFamily="18" charset="0"/>
              </a:rPr>
              <a:t>Le avventure di Winnie Puh: </a:t>
            </a:r>
            <a:r>
              <a:rPr lang="it-IT" sz="1800" cap="all" dirty="0" smtClean="0">
                <a:latin typeface="Times New Roman" pitchFamily="18" charset="0"/>
                <a:cs typeface="Times New Roman" pitchFamily="18" charset="0"/>
              </a:rPr>
              <a:t>una </a:t>
            </a:r>
            <a:r>
              <a:rPr lang="it-IT" sz="1800" cap="all" dirty="0">
                <a:latin typeface="Times New Roman" pitchFamily="18" charset="0"/>
                <a:cs typeface="Times New Roman" pitchFamily="18" charset="0"/>
              </a:rPr>
              <a:t>lettura in chiave pedagogica </a:t>
            </a:r>
            <a:r>
              <a:rPr lang="it-IT" sz="1800" cap="all" dirty="0" smtClean="0">
                <a:latin typeface="Times New Roman" pitchFamily="18" charset="0"/>
                <a:cs typeface="Times New Roman" pitchFamily="18" charset="0"/>
              </a:rPr>
              <a:t>all’ombra del </a:t>
            </a:r>
            <a:r>
              <a:rPr lang="it-IT" sz="1800" cap="all" dirty="0">
                <a:latin typeface="Times New Roman" pitchFamily="18" charset="0"/>
                <a:cs typeface="Times New Roman" pitchFamily="18" charset="0"/>
              </a:rPr>
              <a:t>bosco dei Cento </a:t>
            </a:r>
            <a:r>
              <a:rPr lang="it-IT" sz="1800" cap="all" dirty="0" smtClean="0">
                <a:latin typeface="Times New Roman" pitchFamily="18" charset="0"/>
                <a:cs typeface="Times New Roman" pitchFamily="18" charset="0"/>
              </a:rPr>
              <a:t>Acri</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rosita</a:t>
            </a:r>
            <a:r>
              <a:rPr lang="it-IT" sz="1800" cap="all" dirty="0" smtClean="0">
                <a:latin typeface="Times New Roman" pitchFamily="18" charset="0"/>
                <a:cs typeface="Times New Roman" pitchFamily="18" charset="0"/>
              </a:rPr>
              <a:t> </a:t>
            </a:r>
            <a:r>
              <a:rPr lang="it-IT" sz="1800" cap="all" dirty="0" err="1" smtClean="0">
                <a:latin typeface="Times New Roman" pitchFamily="18" charset="0"/>
                <a:cs typeface="Times New Roman" pitchFamily="18" charset="0"/>
              </a:rPr>
              <a:t>deluigi</a:t>
            </a:r>
            <a:r>
              <a:rPr lang="it-IT" sz="1800"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lnSpc>
                <a:spcPct val="115000"/>
              </a:lnSpc>
              <a:spcAft>
                <a:spcPts val="0"/>
              </a:spcAft>
            </a:pPr>
            <a:r>
              <a:rPr lang="it-IT" sz="2800" dirty="0" smtClean="0">
                <a:latin typeface="Times New Roman"/>
                <a:ea typeface="Calibri"/>
                <a:cs typeface="Times New Roman"/>
              </a:rPr>
              <a:t>«L’intento </a:t>
            </a:r>
            <a:r>
              <a:rPr lang="it-IT" sz="2800" dirty="0">
                <a:latin typeface="Times New Roman"/>
                <a:ea typeface="Calibri"/>
                <a:cs typeface="Times New Roman"/>
              </a:rPr>
              <a:t>è di riscoprire il profilo autentico di questo personaggio per rileggere i significati rintracciabili nella narrazione, contestualizzandolo nel suo ambiente e osservando i messaggi che questa storia può veicolare. </a:t>
            </a:r>
            <a:r>
              <a:rPr lang="it-IT" sz="2800" i="1" dirty="0">
                <a:latin typeface="Times New Roman"/>
                <a:ea typeface="Calibri"/>
                <a:cs typeface="Times New Roman"/>
              </a:rPr>
              <a:t>In primis</a:t>
            </a:r>
            <a:r>
              <a:rPr lang="it-IT" sz="2800" dirty="0">
                <a:latin typeface="Times New Roman"/>
                <a:ea typeface="Calibri"/>
                <a:cs typeface="Times New Roman"/>
              </a:rPr>
              <a:t>, il valore della lettura condivisa da adulti e bambini, e, in particolare, le narrazioni avventurose come passaggio dal puro consumo al senso del racconto, dal personaggio mediatico a quello </a:t>
            </a:r>
            <a:r>
              <a:rPr lang="it-IT" sz="2800" dirty="0" smtClean="0">
                <a:latin typeface="Times New Roman"/>
                <a:ea typeface="Calibri"/>
                <a:cs typeface="Times New Roman"/>
              </a:rPr>
              <a:t>mediatore». </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40868850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rmAutofit fontScale="90000"/>
          </a:bodyPr>
          <a:lstStyle/>
          <a:p>
            <a:r>
              <a:rPr lang="it-IT" sz="1800" cap="all" dirty="0">
                <a:latin typeface="Times New Roman" pitchFamily="18" charset="0"/>
                <a:cs typeface="Times New Roman" pitchFamily="18" charset="0"/>
              </a:rPr>
              <a:t>La modernità dell’umano.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Il </a:t>
            </a:r>
            <a:r>
              <a:rPr lang="it-IT" sz="1800" cap="all" dirty="0">
                <a:latin typeface="Times New Roman" pitchFamily="18" charset="0"/>
                <a:cs typeface="Times New Roman" pitchFamily="18" charset="0"/>
              </a:rPr>
              <a:t>tele-vedere e l’educazione degli </a:t>
            </a:r>
            <a:r>
              <a:rPr lang="it-IT" sz="1800" cap="all" dirty="0" smtClean="0">
                <a:latin typeface="Times New Roman" pitchFamily="18" charset="0"/>
                <a:cs typeface="Times New Roman" pitchFamily="18" charset="0"/>
              </a:rPr>
              <a:t>adolescenti</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(mino conte)</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lnSpc>
                <a:spcPct val="115000"/>
              </a:lnSpc>
              <a:spcAft>
                <a:spcPts val="0"/>
              </a:spcAft>
            </a:pPr>
            <a:r>
              <a:rPr lang="it-IT" sz="2800" dirty="0" smtClean="0">
                <a:latin typeface="Times New Roman"/>
                <a:ea typeface="Calibri"/>
                <a:cs typeface="Times New Roman"/>
              </a:rPr>
              <a:t>«L’intreccio </a:t>
            </a:r>
            <a:r>
              <a:rPr lang="it-IT" sz="2800" dirty="0">
                <a:latin typeface="Times New Roman"/>
                <a:ea typeface="Calibri"/>
                <a:cs typeface="Times New Roman"/>
              </a:rPr>
              <a:t>generazionale tra le voci di ieri e di oggi, il dialogo speculare con la ricerca scientifica più recente, hanno tentato di mostrare e d’indagare l’altro lato della TV, la zona d’ombra, i rischi e la portata di una vera e propria emergenza antropologica. Ma anche le linee di un lavoro educativo possibile, orientato alla crescita </a:t>
            </a:r>
            <a:r>
              <a:rPr lang="it-IT" sz="2800" dirty="0" smtClean="0">
                <a:latin typeface="Times New Roman"/>
                <a:ea typeface="Calibri"/>
                <a:cs typeface="Times New Roman"/>
              </a:rPr>
              <a:t>umana».</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31088736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1800" cap="all" dirty="0">
                <a:latin typeface="Times New Roman" pitchFamily="18" charset="0"/>
                <a:cs typeface="Times New Roman" pitchFamily="18" charset="0"/>
              </a:rPr>
              <a:t>Televisione ed educazione.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Una </a:t>
            </a:r>
            <a:r>
              <a:rPr lang="it-IT" sz="1800" cap="all" dirty="0">
                <a:latin typeface="Times New Roman" pitchFamily="18" charset="0"/>
                <a:cs typeface="Times New Roman" pitchFamily="18" charset="0"/>
              </a:rPr>
              <a:t>riflessione pedagogica su </a:t>
            </a:r>
            <a:r>
              <a:rPr lang="it-IT" sz="1800" i="1" cap="all" dirty="0">
                <a:latin typeface="Times New Roman" pitchFamily="18" charset="0"/>
                <a:cs typeface="Times New Roman" pitchFamily="18" charset="0"/>
              </a:rPr>
              <a:t>S.O.S. </a:t>
            </a:r>
            <a:r>
              <a:rPr lang="it-IT" sz="1800" i="1" cap="all" dirty="0" smtClean="0">
                <a:latin typeface="Times New Roman" pitchFamily="18" charset="0"/>
                <a:cs typeface="Times New Roman" pitchFamily="18" charset="0"/>
              </a:rPr>
              <a:t>Tata</a:t>
            </a:r>
            <a:br>
              <a:rPr lang="it-IT" sz="1800" i="1"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andrea</a:t>
            </a:r>
            <a:r>
              <a:rPr lang="it-IT" sz="1800" cap="all" dirty="0" smtClean="0">
                <a:latin typeface="Times New Roman" pitchFamily="18" charset="0"/>
                <a:cs typeface="Times New Roman" pitchFamily="18" charset="0"/>
              </a:rPr>
              <a:t> </a:t>
            </a:r>
            <a:r>
              <a:rPr lang="it-IT" sz="1800" cap="all" dirty="0" err="1" smtClean="0">
                <a:latin typeface="Times New Roman" pitchFamily="18" charset="0"/>
                <a:cs typeface="Times New Roman" pitchFamily="18" charset="0"/>
              </a:rPr>
              <a:t>potestio</a:t>
            </a:r>
            <a:r>
              <a:rPr lang="it-IT" sz="1800"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92500" lnSpcReduction="20000"/>
          </a:bodyPr>
          <a:lstStyle/>
          <a:p>
            <a:pPr algn="just">
              <a:lnSpc>
                <a:spcPct val="115000"/>
              </a:lnSpc>
              <a:spcAft>
                <a:spcPts val="0"/>
              </a:spcAft>
            </a:pPr>
            <a:r>
              <a:rPr lang="it-IT" sz="2400" i="1" dirty="0" smtClean="0">
                <a:latin typeface="Times New Roman"/>
                <a:ea typeface="Calibri"/>
                <a:cs typeface="Times New Roman"/>
              </a:rPr>
              <a:t>«</a:t>
            </a:r>
            <a:r>
              <a:rPr lang="it-IT" sz="2800" i="1" dirty="0" smtClean="0">
                <a:latin typeface="Times New Roman" pitchFamily="18" charset="0"/>
                <a:ea typeface="Calibri"/>
                <a:cs typeface="Times New Roman" pitchFamily="18" charset="0"/>
              </a:rPr>
              <a:t>S.O.S</a:t>
            </a:r>
            <a:r>
              <a:rPr lang="it-IT" sz="2800" i="1" dirty="0">
                <a:latin typeface="Times New Roman" pitchFamily="18" charset="0"/>
                <a:ea typeface="Calibri"/>
                <a:cs typeface="Times New Roman" pitchFamily="18" charset="0"/>
              </a:rPr>
              <a:t>. Tata</a:t>
            </a:r>
            <a:r>
              <a:rPr lang="it-IT" sz="2800" dirty="0">
                <a:latin typeface="Times New Roman" pitchFamily="18" charset="0"/>
                <a:ea typeface="Calibri"/>
                <a:cs typeface="Times New Roman" pitchFamily="18" charset="0"/>
              </a:rPr>
              <a:t> </a:t>
            </a:r>
            <a:r>
              <a:rPr lang="it-IT" sz="2800" dirty="0">
                <a:latin typeface="Times New Roman"/>
                <a:ea typeface="Calibri"/>
                <a:cs typeface="Times New Roman"/>
              </a:rPr>
              <a:t>si pone l’obiettivo ambizioso di migliorare il rapporto tra genitori e figli all’interno di una famiglia. Per poter migliorare il proprio progetto educativo, i genitori devono avere una profonda consapevolezza della metodologia e delle finalità del cammino che stanno intraprendendo con i loro figli. Ma il programma non affronta questi temi. La condivisione degli obiettivi educativi è assente, e il dialogo con i genitori diviene, nella sostanza, un monologo delle tate, che danno i consigli e impongono le regole che la famiglia in difficoltà deve </a:t>
            </a:r>
            <a:r>
              <a:rPr lang="it-IT" sz="2800" dirty="0" smtClean="0">
                <a:latin typeface="Times New Roman"/>
                <a:ea typeface="Calibri"/>
                <a:cs typeface="Times New Roman"/>
              </a:rPr>
              <a:t>seguire».</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2813990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cap="all" dirty="0">
                <a:latin typeface="Times New Roman" pitchFamily="18" charset="0"/>
                <a:cs typeface="Times New Roman" pitchFamily="18" charset="0"/>
              </a:rPr>
              <a:t>I </a:t>
            </a:r>
            <a:r>
              <a:rPr lang="it-IT" sz="1800" i="1" cap="all" dirty="0">
                <a:latin typeface="Times New Roman" pitchFamily="18" charset="0"/>
                <a:cs typeface="Times New Roman" pitchFamily="18" charset="0"/>
              </a:rPr>
              <a:t>cartoon</a:t>
            </a:r>
            <a:r>
              <a:rPr lang="it-IT" sz="1800" cap="all" dirty="0">
                <a:latin typeface="Times New Roman" pitchFamily="18" charset="0"/>
                <a:cs typeface="Times New Roman" pitchFamily="18" charset="0"/>
              </a:rPr>
              <a:t>: la famiglia </a:t>
            </a:r>
            <a:r>
              <a:rPr lang="it-IT" sz="1800" cap="all" dirty="0" smtClean="0">
                <a:latin typeface="Times New Roman" pitchFamily="18" charset="0"/>
                <a:cs typeface="Times New Roman" pitchFamily="18" charset="0"/>
              </a:rPr>
              <a:t>Simpson</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teodora</a:t>
            </a:r>
            <a:r>
              <a:rPr lang="it-IT" sz="1800" cap="all" dirty="0" smtClean="0">
                <a:latin typeface="Times New Roman" pitchFamily="18" charset="0"/>
                <a:cs typeface="Times New Roman" pitchFamily="18" charset="0"/>
              </a:rPr>
              <a:t> </a:t>
            </a:r>
            <a:r>
              <a:rPr lang="it-IT" sz="1800" cap="all" dirty="0" err="1" smtClean="0">
                <a:latin typeface="Times New Roman" pitchFamily="18" charset="0"/>
                <a:cs typeface="Times New Roman" pitchFamily="18" charset="0"/>
              </a:rPr>
              <a:t>pezzano</a:t>
            </a:r>
            <a:r>
              <a:rPr lang="it-IT" sz="1800"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92500" lnSpcReduction="20000"/>
          </a:bodyPr>
          <a:lstStyle/>
          <a:p>
            <a:pPr algn="just"/>
            <a:r>
              <a:rPr lang="it-IT" dirty="0" smtClean="0"/>
              <a:t>«</a:t>
            </a:r>
            <a:r>
              <a:rPr lang="it-IT" sz="2800" i="1" dirty="0">
                <a:latin typeface="Times New Roman"/>
                <a:ea typeface="Calibri"/>
              </a:rPr>
              <a:t>The Simpsons </a:t>
            </a:r>
            <a:r>
              <a:rPr lang="it-IT" sz="2800" dirty="0">
                <a:latin typeface="Times New Roman"/>
                <a:ea typeface="Calibri"/>
              </a:rPr>
              <a:t>– forse più adatto a un pubblico adulto o adolescenziale, che ai bambini –, proprio perché fondato su messaggi diseducativi, pone alla pedagogia una sfida contro lo “smacco dell’educazione”, ed è dunque da concepirsi quale stimolo a elaborare nuove visioni della realtà, meno convenzionali e più aderenti alle prassi educative, cariche di conflittualità spesso sottaciute. Il </a:t>
            </a:r>
            <a:r>
              <a:rPr lang="it-IT" sz="2800" i="1" dirty="0">
                <a:latin typeface="Times New Roman"/>
                <a:ea typeface="Calibri"/>
              </a:rPr>
              <a:t>cartoon</a:t>
            </a:r>
            <a:r>
              <a:rPr lang="it-IT" sz="2800" dirty="0">
                <a:latin typeface="Times New Roman"/>
                <a:ea typeface="Calibri"/>
              </a:rPr>
              <a:t>, come del resto ogni famiglia “in carne e ossa”, abbisognano di essere ricompresi in connessione con i flussi societari che li hanno co-determinati. Tanto i personaggi principali, quanto quelli secondari, sono, infatti, mossi dalla necessità di ricostruire un rapporto col reale; non è forse, questo, uno dei compiti prioritari della pedagogia</a:t>
            </a:r>
            <a:r>
              <a:rPr lang="it-IT" sz="2800" dirty="0" smtClean="0">
                <a:latin typeface="Times New Roman"/>
                <a:ea typeface="Calibri"/>
              </a:rPr>
              <a:t>?</a:t>
            </a:r>
            <a:r>
              <a:rPr lang="it-IT" dirty="0" smtClean="0"/>
              <a:t>».</a:t>
            </a:r>
            <a:endParaRPr lang="it-IT" dirty="0"/>
          </a:p>
        </p:txBody>
      </p:sp>
    </p:spTree>
    <p:extLst>
      <p:ext uri="{BB962C8B-B14F-4D97-AF65-F5344CB8AC3E}">
        <p14:creationId xmlns:p14="http://schemas.microsoft.com/office/powerpoint/2010/main" val="2611064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rmAutofit fontScale="90000"/>
          </a:bodyPr>
          <a:lstStyle/>
          <a:p>
            <a:r>
              <a:rPr lang="it-IT" sz="1800" cap="all" dirty="0">
                <a:latin typeface="Times New Roman" pitchFamily="18" charset="0"/>
                <a:cs typeface="Times New Roman" pitchFamily="18" charset="0"/>
              </a:rPr>
              <a:t>La </a:t>
            </a:r>
            <a:r>
              <a:rPr lang="it-IT" sz="1800" i="1" cap="all" dirty="0">
                <a:latin typeface="Times New Roman" pitchFamily="18" charset="0"/>
                <a:cs typeface="Times New Roman" pitchFamily="18" charset="0"/>
              </a:rPr>
              <a:t>fiction </a:t>
            </a:r>
            <a:r>
              <a:rPr lang="it-IT" sz="1800" cap="all" dirty="0">
                <a:latin typeface="Times New Roman" pitchFamily="18" charset="0"/>
                <a:cs typeface="Times New Roman" pitchFamily="18" charset="0"/>
              </a:rPr>
              <a:t>televisiva tra il </a:t>
            </a:r>
            <a:r>
              <a:rPr lang="it-IT" sz="1800" i="1" cap="all" dirty="0">
                <a:latin typeface="Times New Roman" pitchFamily="18" charset="0"/>
                <a:cs typeface="Times New Roman" pitchFamily="18" charset="0"/>
              </a:rPr>
              <a:t>già </a:t>
            </a:r>
            <a:r>
              <a:rPr lang="it-IT" sz="1800" cap="all" dirty="0">
                <a:latin typeface="Times New Roman" pitchFamily="18" charset="0"/>
                <a:cs typeface="Times New Roman" pitchFamily="18" charset="0"/>
              </a:rPr>
              <a:t>e il </a:t>
            </a:r>
            <a:r>
              <a:rPr lang="it-IT" sz="1800" i="1" cap="all" dirty="0">
                <a:latin typeface="Times New Roman" pitchFamily="18" charset="0"/>
                <a:cs typeface="Times New Roman" pitchFamily="18" charset="0"/>
              </a:rPr>
              <a:t>non ancora</a:t>
            </a:r>
            <a:r>
              <a:rPr lang="it-IT" sz="1800" cap="all" dirty="0">
                <a:latin typeface="Times New Roman" pitchFamily="18" charset="0"/>
                <a:cs typeface="Times New Roman" pitchFamily="18" charset="0"/>
              </a:rPr>
              <a:t>: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elementi </a:t>
            </a:r>
            <a:r>
              <a:rPr lang="it-IT" sz="1800" cap="all" dirty="0">
                <a:latin typeface="Times New Roman" pitchFamily="18" charset="0"/>
                <a:cs typeface="Times New Roman" pitchFamily="18" charset="0"/>
              </a:rPr>
              <a:t>di </a:t>
            </a:r>
            <a:r>
              <a:rPr lang="it-IT" sz="1800" cap="all" dirty="0" smtClean="0">
                <a:latin typeface="Times New Roman" pitchFamily="18" charset="0"/>
                <a:cs typeface="Times New Roman" pitchFamily="18" charset="0"/>
              </a:rPr>
              <a:t>comprensione e </a:t>
            </a:r>
            <a:r>
              <a:rPr lang="it-IT" sz="1800" cap="all" dirty="0">
                <a:latin typeface="Times New Roman" pitchFamily="18" charset="0"/>
                <a:cs typeface="Times New Roman" pitchFamily="18" charset="0"/>
              </a:rPr>
              <a:t>possibilità </a:t>
            </a:r>
            <a:r>
              <a:rPr lang="it-IT" sz="1800" cap="all" dirty="0" smtClean="0">
                <a:latin typeface="Times New Roman" pitchFamily="18" charset="0"/>
                <a:cs typeface="Times New Roman" pitchFamily="18" charset="0"/>
              </a:rPr>
              <a:t>formative</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(ALESSANDRA AUGELLI)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92500" lnSpcReduction="20000"/>
          </a:bodyPr>
          <a:lstStyle/>
          <a:p>
            <a:pPr algn="just"/>
            <a:r>
              <a:rPr lang="it-IT" sz="2800" dirty="0" smtClean="0">
                <a:latin typeface="Times New Roman"/>
                <a:ea typeface="Calibri"/>
              </a:rPr>
              <a:t>«Facendo </a:t>
            </a:r>
            <a:r>
              <a:rPr lang="it-IT" sz="2800" dirty="0">
                <a:latin typeface="Times New Roman"/>
                <a:ea typeface="Calibri"/>
              </a:rPr>
              <a:t>leva su quello che Aristotele chiama “l’istinto di imitazione, che è innato negli uomini fin dall’infanzia, e il piacere che tutti traggono dai prodotti dell’imitazione”, ma anche sul desiderio di novità, la </a:t>
            </a:r>
            <a:r>
              <a:rPr lang="it-IT" sz="2800" i="1" dirty="0">
                <a:latin typeface="Times New Roman"/>
                <a:ea typeface="Calibri"/>
              </a:rPr>
              <a:t>fiction</a:t>
            </a:r>
            <a:r>
              <a:rPr lang="it-IT" sz="2800" dirty="0">
                <a:latin typeface="Times New Roman"/>
                <a:ea typeface="Calibri"/>
              </a:rPr>
              <a:t> si presenta con un equilibrio raffinatissimo di similarità e differenze, dove stanno assieme accenni di</a:t>
            </a:r>
            <a:r>
              <a:rPr lang="it-IT" sz="2800" i="1" dirty="0">
                <a:latin typeface="Times New Roman"/>
                <a:ea typeface="Calibri"/>
              </a:rPr>
              <a:t> trasformazione </a:t>
            </a:r>
            <a:r>
              <a:rPr lang="it-IT" sz="2800" dirty="0">
                <a:latin typeface="Times New Roman"/>
                <a:ea typeface="Calibri"/>
              </a:rPr>
              <a:t>e spazi di</a:t>
            </a:r>
            <a:r>
              <a:rPr lang="it-IT" sz="2800" i="1" dirty="0">
                <a:latin typeface="Times New Roman"/>
                <a:ea typeface="Calibri"/>
              </a:rPr>
              <a:t> continuità</a:t>
            </a:r>
            <a:r>
              <a:rPr lang="it-IT" sz="2800" dirty="0">
                <a:latin typeface="Times New Roman"/>
                <a:ea typeface="Calibri"/>
              </a:rPr>
              <a:t>. In un gioco di richiami al noto e incursioni nell’inedito, la </a:t>
            </a:r>
            <a:r>
              <a:rPr lang="it-IT" sz="2800" i="1" dirty="0">
                <a:latin typeface="Times New Roman"/>
                <a:ea typeface="Calibri"/>
              </a:rPr>
              <a:t>fiction </a:t>
            </a:r>
            <a:r>
              <a:rPr lang="it-IT" sz="2800" dirty="0">
                <a:latin typeface="Times New Roman"/>
                <a:ea typeface="Calibri"/>
              </a:rPr>
              <a:t>televisiva fa leva proprio sulla comune percezione della condizione umana come </a:t>
            </a:r>
            <a:r>
              <a:rPr lang="it-IT" sz="2800" i="1" dirty="0">
                <a:latin typeface="Times New Roman"/>
                <a:ea typeface="Calibri"/>
              </a:rPr>
              <a:t>essere-tra</a:t>
            </a:r>
            <a:r>
              <a:rPr lang="it-IT" sz="2800" dirty="0">
                <a:latin typeface="Times New Roman"/>
                <a:ea typeface="Calibri"/>
              </a:rPr>
              <a:t> il </a:t>
            </a:r>
            <a:r>
              <a:rPr lang="it-IT" sz="2800" i="1" dirty="0">
                <a:latin typeface="Times New Roman"/>
                <a:ea typeface="Calibri"/>
              </a:rPr>
              <a:t>già</a:t>
            </a:r>
            <a:r>
              <a:rPr lang="it-IT" sz="2800" dirty="0">
                <a:latin typeface="Times New Roman"/>
                <a:ea typeface="Calibri"/>
              </a:rPr>
              <a:t> e il </a:t>
            </a:r>
            <a:r>
              <a:rPr lang="it-IT" sz="2800" i="1" dirty="0">
                <a:latin typeface="Times New Roman"/>
                <a:ea typeface="Calibri"/>
              </a:rPr>
              <a:t>non ancora</a:t>
            </a:r>
            <a:r>
              <a:rPr lang="it-IT" sz="2800" dirty="0">
                <a:latin typeface="Times New Roman"/>
                <a:ea typeface="Calibri"/>
              </a:rPr>
              <a:t>. Lì dove questa tensione tra ciò che è stato e ciò che sarà resta fine a se stessa, si rischia di ripiegarsi su forme di fissità individuali o di immobilismo sociale, nell’impossibilità di sentirsi in evoluzione, di cogliere </a:t>
            </a:r>
            <a:r>
              <a:rPr lang="it-IT" sz="2800" dirty="0" smtClean="0">
                <a:latin typeface="Times New Roman"/>
                <a:ea typeface="Calibri"/>
              </a:rPr>
              <a:t>l’</a:t>
            </a:r>
            <a:r>
              <a:rPr lang="it-IT" sz="2800" i="1" dirty="0" smtClean="0">
                <a:latin typeface="Times New Roman"/>
                <a:ea typeface="Calibri"/>
              </a:rPr>
              <a:t>essere-in-itinere»</a:t>
            </a:r>
            <a:r>
              <a:rPr lang="it-IT" sz="2800" dirty="0" smtClean="0">
                <a:latin typeface="Times New Roman"/>
                <a:ea typeface="Calibri"/>
              </a:rPr>
              <a:t>. </a:t>
            </a:r>
            <a:endParaRPr lang="it-IT" dirty="0"/>
          </a:p>
        </p:txBody>
      </p:sp>
    </p:spTree>
    <p:extLst>
      <p:ext uri="{BB962C8B-B14F-4D97-AF65-F5344CB8AC3E}">
        <p14:creationId xmlns:p14="http://schemas.microsoft.com/office/powerpoint/2010/main" val="687039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Autofit/>
          </a:bodyPr>
          <a:lstStyle/>
          <a:p>
            <a:r>
              <a:rPr lang="it-IT" sz="1800" cap="all" dirty="0">
                <a:latin typeface="Times New Roman" pitchFamily="18" charset="0"/>
                <a:cs typeface="Times New Roman" pitchFamily="18" charset="0"/>
              </a:rPr>
              <a:t>Nel nome della madre.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Marginalità </a:t>
            </a:r>
            <a:r>
              <a:rPr lang="it-IT" sz="1800" cap="all" dirty="0">
                <a:latin typeface="Times New Roman" pitchFamily="18" charset="0"/>
                <a:cs typeface="Times New Roman" pitchFamily="18" charset="0"/>
              </a:rPr>
              <a:t>e differenza nel cinema di </a:t>
            </a:r>
            <a:r>
              <a:rPr lang="it-IT" sz="1800" cap="all" dirty="0" smtClean="0">
                <a:latin typeface="Times New Roman" pitchFamily="18" charset="0"/>
                <a:cs typeface="Times New Roman" pitchFamily="18" charset="0"/>
              </a:rPr>
              <a:t>Pedro </a:t>
            </a:r>
            <a:r>
              <a:rPr lang="it-IT" sz="1800" cap="all" dirty="0" err="1" smtClean="0">
                <a:latin typeface="Times New Roman" pitchFamily="18" charset="0"/>
                <a:cs typeface="Times New Roman" pitchFamily="18" charset="0"/>
              </a:rPr>
              <a:t>Almodóvar</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simona</a:t>
            </a:r>
            <a:r>
              <a:rPr lang="it-IT" sz="1800" cap="all" dirty="0" smtClean="0">
                <a:latin typeface="Times New Roman" pitchFamily="18" charset="0"/>
                <a:cs typeface="Times New Roman" pitchFamily="18" charset="0"/>
              </a:rPr>
              <a:t> perfetti)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77500" lnSpcReduction="20000"/>
          </a:bodyPr>
          <a:lstStyle/>
          <a:p>
            <a:pPr algn="just">
              <a:lnSpc>
                <a:spcPct val="115000"/>
              </a:lnSpc>
              <a:spcAft>
                <a:spcPts val="0"/>
              </a:spcAft>
            </a:pPr>
            <a:r>
              <a:rPr lang="it-IT" sz="2800" dirty="0" smtClean="0">
                <a:latin typeface="Times New Roman"/>
                <a:ea typeface="Cambria"/>
                <a:cs typeface="Times New Roman"/>
              </a:rPr>
              <a:t>«Per </a:t>
            </a:r>
            <a:r>
              <a:rPr lang="it-IT" sz="2800" dirty="0">
                <a:latin typeface="Times New Roman"/>
                <a:ea typeface="Cambria"/>
                <a:cs typeface="Times New Roman"/>
              </a:rPr>
              <a:t>comprendere, seppure brevemente, l’universo </a:t>
            </a:r>
            <a:r>
              <a:rPr lang="it-IT" sz="2800" dirty="0" err="1">
                <a:latin typeface="Times New Roman"/>
                <a:ea typeface="Cambria"/>
                <a:cs typeface="Times New Roman"/>
              </a:rPr>
              <a:t>almodóvariano</a:t>
            </a:r>
            <a:r>
              <a:rPr lang="it-IT" sz="2800" dirty="0">
                <a:latin typeface="Times New Roman"/>
                <a:ea typeface="Cambria"/>
                <a:cs typeface="Times New Roman"/>
              </a:rPr>
              <a:t>, seguiremo due percorsi. Il primo è un rapidissimo itinerario storico, che abbraccia la vita di un ragazzo della Mancia che, nei primi anni Settanta, decide di narrare storie armandosi di una cinepresa Super 8. Da tali storie, il giovane </a:t>
            </a:r>
            <a:r>
              <a:rPr lang="it-IT" sz="2800" dirty="0" err="1">
                <a:latin typeface="Times New Roman"/>
                <a:ea typeface="Cambria"/>
                <a:cs typeface="Times New Roman"/>
              </a:rPr>
              <a:t>Almodóvar</a:t>
            </a:r>
            <a:r>
              <a:rPr lang="it-IT" sz="2800" dirty="0">
                <a:latin typeface="Times New Roman"/>
                <a:ea typeface="Cambria"/>
                <a:cs typeface="Times New Roman"/>
              </a:rPr>
              <a:t> fa emergere profonde riflessioni riguardo a grandi temi esistenziali, quali la solitudine, l’amore, la vita, la morte e le speranze dei tanti giovani che, come lui, sono cresciuti sotto la repressione del franchismo, o durante l’effervescenza e gli eccessi del </a:t>
            </a:r>
            <a:r>
              <a:rPr lang="it-IT" sz="2800" dirty="0" err="1">
                <a:latin typeface="Times New Roman"/>
                <a:ea typeface="Cambria"/>
                <a:cs typeface="Times New Roman"/>
              </a:rPr>
              <a:t>postfranchismo</a:t>
            </a:r>
            <a:r>
              <a:rPr lang="it-IT" sz="2800" dirty="0">
                <a:latin typeface="Times New Roman"/>
                <a:ea typeface="Cambria"/>
                <a:cs typeface="Times New Roman"/>
              </a:rPr>
              <a:t>. Il secondo percorso concerne le pellicole che inaugurano una fase diversa della produzione </a:t>
            </a:r>
            <a:r>
              <a:rPr lang="it-IT" sz="2800" dirty="0" err="1">
                <a:latin typeface="Times New Roman"/>
                <a:ea typeface="Cambria"/>
                <a:cs typeface="Times New Roman"/>
              </a:rPr>
              <a:t>almodóvariana</a:t>
            </a:r>
            <a:r>
              <a:rPr lang="it-IT" sz="2800" dirty="0">
                <a:latin typeface="Times New Roman"/>
                <a:ea typeface="Cambria"/>
                <a:cs typeface="Times New Roman"/>
              </a:rPr>
              <a:t>, forse meno “barocca” e più intimista: </a:t>
            </a:r>
            <a:r>
              <a:rPr lang="it-IT" sz="2800" i="1" dirty="0">
                <a:latin typeface="Times New Roman"/>
                <a:ea typeface="Cambria"/>
                <a:cs typeface="Times New Roman"/>
              </a:rPr>
              <a:t>Tutto su mia madre</a:t>
            </a:r>
            <a:r>
              <a:rPr lang="it-IT" sz="2800" dirty="0">
                <a:latin typeface="Times New Roman"/>
                <a:ea typeface="Cambria"/>
                <a:cs typeface="Times New Roman"/>
              </a:rPr>
              <a:t>,</a:t>
            </a:r>
            <a:r>
              <a:rPr lang="it-IT" sz="2800" i="1" dirty="0">
                <a:latin typeface="Times New Roman"/>
                <a:ea typeface="Cambria"/>
                <a:cs typeface="Times New Roman"/>
              </a:rPr>
              <a:t> </a:t>
            </a:r>
            <a:r>
              <a:rPr lang="it-IT" sz="2800" dirty="0">
                <a:latin typeface="Times New Roman"/>
                <a:ea typeface="Cambria"/>
                <a:cs typeface="Times New Roman"/>
              </a:rPr>
              <a:t>e </a:t>
            </a:r>
            <a:r>
              <a:rPr lang="it-IT" sz="2800" i="1" dirty="0">
                <a:latin typeface="Times New Roman"/>
                <a:ea typeface="Cambria"/>
                <a:cs typeface="Times New Roman"/>
              </a:rPr>
              <a:t>Parla con lei. </a:t>
            </a:r>
            <a:r>
              <a:rPr lang="it-IT" sz="2800" dirty="0">
                <a:latin typeface="Times New Roman"/>
                <a:ea typeface="Cambria"/>
                <a:cs typeface="Times New Roman"/>
              </a:rPr>
              <a:t>Dal girone infernale dei primi film, che mettono in scena il sangue, l’emarginazione e la perversione, generano, così, le grandi opere della maturità del regista </a:t>
            </a:r>
            <a:r>
              <a:rPr lang="it-IT" sz="2800" dirty="0" smtClean="0">
                <a:latin typeface="Times New Roman"/>
                <a:ea typeface="Cambria"/>
                <a:cs typeface="Times New Roman"/>
              </a:rPr>
              <a:t>spagnolo». </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40824491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cap="all" dirty="0">
                <a:latin typeface="Times New Roman" pitchFamily="18" charset="0"/>
                <a:cs typeface="Times New Roman" pitchFamily="18" charset="0"/>
              </a:rPr>
              <a:t>Il </a:t>
            </a:r>
            <a:r>
              <a:rPr lang="it-IT" sz="1800" i="1" cap="all" dirty="0">
                <a:latin typeface="Times New Roman" pitchFamily="18" charset="0"/>
                <a:cs typeface="Times New Roman" pitchFamily="18" charset="0"/>
              </a:rPr>
              <a:t>web</a:t>
            </a:r>
            <a:r>
              <a:rPr lang="it-IT" sz="1800" cap="all" dirty="0">
                <a:latin typeface="Times New Roman" pitchFamily="18" charset="0"/>
                <a:cs typeface="Times New Roman" pitchFamily="18" charset="0"/>
              </a:rPr>
              <a:t>, palestra di democrazia?</a:t>
            </a:r>
            <a:br>
              <a:rPr lang="it-IT" sz="1800" cap="all" dirty="0">
                <a:latin typeface="Times New Roman" pitchFamily="18" charset="0"/>
                <a:cs typeface="Times New Roman" pitchFamily="18" charset="0"/>
              </a:rPr>
            </a:br>
            <a:r>
              <a:rPr lang="it-IT" sz="1800" cap="all" dirty="0" smtClean="0">
                <a:latin typeface="Times New Roman" pitchFamily="18" charset="0"/>
                <a:cs typeface="Times New Roman" pitchFamily="18" charset="0"/>
              </a:rPr>
              <a:t>(Fernando </a:t>
            </a:r>
            <a:r>
              <a:rPr lang="it-IT" sz="1800" cap="all" dirty="0" err="1" smtClean="0">
                <a:latin typeface="Times New Roman" pitchFamily="18" charset="0"/>
                <a:cs typeface="Times New Roman" pitchFamily="18" charset="0"/>
              </a:rPr>
              <a:t>Sarracino</a:t>
            </a:r>
            <a:r>
              <a:rPr lang="it-IT" sz="1800" i="1"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spcAft>
                <a:spcPts val="0"/>
              </a:spcAft>
            </a:pPr>
            <a:r>
              <a:rPr lang="it-IT" sz="2800" dirty="0" smtClean="0">
                <a:latin typeface="Times New Roman"/>
                <a:ea typeface="MS Mincho"/>
              </a:rPr>
              <a:t>«Nella </a:t>
            </a:r>
            <a:r>
              <a:rPr lang="it-IT" sz="2800" dirty="0">
                <a:latin typeface="Times New Roman"/>
                <a:ea typeface="MS Mincho"/>
              </a:rPr>
              <a:t>prospettiva e nell’auspicio della realizzazione di un Sistema Formativo Integrato Virtuale, la nostra domanda conclusiva è: anche il </a:t>
            </a:r>
            <a:r>
              <a:rPr lang="it-IT" sz="2800" i="1" dirty="0">
                <a:latin typeface="Times New Roman"/>
                <a:ea typeface="MS Mincho"/>
              </a:rPr>
              <a:t>web </a:t>
            </a:r>
            <a:r>
              <a:rPr lang="it-IT" sz="2800" dirty="0">
                <a:latin typeface="Times New Roman"/>
                <a:ea typeface="MS Mincho"/>
              </a:rPr>
              <a:t>può diventare “palestra di democrazia”? Sì, nella misura in cui lo sono tutte le altre agenzie formative, formali e non formali. No, nella misura in cui non lo sono tutte le altre agenzie formative, formali e non </a:t>
            </a:r>
            <a:r>
              <a:rPr lang="it-IT" sz="2800" dirty="0" smtClean="0">
                <a:latin typeface="Times New Roman"/>
                <a:ea typeface="MS Mincho"/>
              </a:rPr>
              <a:t>formali».</a:t>
            </a:r>
            <a:endParaRPr lang="it-IT" dirty="0"/>
          </a:p>
          <a:p>
            <a:endParaRPr lang="it-IT" dirty="0"/>
          </a:p>
        </p:txBody>
      </p:sp>
    </p:spTree>
    <p:extLst>
      <p:ext uri="{BB962C8B-B14F-4D97-AF65-F5344CB8AC3E}">
        <p14:creationId xmlns:p14="http://schemas.microsoft.com/office/powerpoint/2010/main" val="15379320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1800" cap="all" dirty="0">
                <a:latin typeface="Times New Roman" pitchFamily="18" charset="0"/>
                <a:cs typeface="Times New Roman" pitchFamily="18" charset="0"/>
              </a:rPr>
              <a:t>L’amore ai tempi delle chat. La formazione amorosa e la pop </a:t>
            </a:r>
            <a:r>
              <a:rPr lang="it-IT" sz="1800" cap="all" dirty="0" smtClean="0">
                <a:latin typeface="Times New Roman" pitchFamily="18" charset="0"/>
                <a:cs typeface="Times New Roman" pitchFamily="18" charset="0"/>
              </a:rPr>
              <a:t>pedagogia</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maria</a:t>
            </a:r>
            <a:r>
              <a:rPr lang="it-IT" sz="1800" cap="all" dirty="0" smtClean="0">
                <a:latin typeface="Times New Roman" pitchFamily="18" charset="0"/>
                <a:cs typeface="Times New Roman" pitchFamily="18" charset="0"/>
              </a:rPr>
              <a:t> grazia riva)</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92500" lnSpcReduction="20000"/>
          </a:bodyPr>
          <a:lstStyle/>
          <a:p>
            <a:pPr algn="just">
              <a:lnSpc>
                <a:spcPct val="115000"/>
              </a:lnSpc>
              <a:spcAft>
                <a:spcPts val="0"/>
              </a:spcAft>
            </a:pPr>
            <a:r>
              <a:rPr lang="it-IT" sz="2800" dirty="0" smtClean="0">
                <a:latin typeface="Times New Roman"/>
                <a:ea typeface="Times New Roman"/>
                <a:cs typeface="Times New Roman"/>
              </a:rPr>
              <a:t>«Gli </a:t>
            </a:r>
            <a:r>
              <a:rPr lang="it-IT" sz="2800" dirty="0">
                <a:latin typeface="Times New Roman"/>
                <a:ea typeface="Times New Roman"/>
                <a:cs typeface="Times New Roman"/>
              </a:rPr>
              <a:t>utenti ricercano nei siti e nelle chat il soddisfacimento di bisogni antichi, collegati alle fasi della prima educazione, dell’allevamento e della cura. Le chat si pongono come </a:t>
            </a:r>
            <a:r>
              <a:rPr lang="it-IT" sz="2800" i="1" dirty="0">
                <a:latin typeface="Times New Roman"/>
                <a:ea typeface="Times New Roman"/>
                <a:cs typeface="Times New Roman"/>
              </a:rPr>
              <a:t>medium</a:t>
            </a:r>
            <a:r>
              <a:rPr lang="it-IT" sz="2800" dirty="0">
                <a:latin typeface="Times New Roman"/>
                <a:ea typeface="Times New Roman"/>
                <a:cs typeface="Times New Roman"/>
              </a:rPr>
              <a:t> simbolico nella nostra contemporaneità, utili per individuare e leggere, in filigrana, molte delle tendenze presenti nella società. Nelle chat vengono espressi bisogni importanti di tutti i tipi, delicati e perversi, teneri e sadici, in quanto garantiti dall’anonimato e dalla distanza. È opportuno  predisporre una sorta di consulenza </a:t>
            </a:r>
            <a:r>
              <a:rPr lang="it-IT" sz="2800" i="1" dirty="0">
                <a:latin typeface="Times New Roman"/>
                <a:ea typeface="Times New Roman"/>
                <a:cs typeface="Times New Roman"/>
              </a:rPr>
              <a:t>online</a:t>
            </a:r>
            <a:r>
              <a:rPr lang="it-IT" sz="2800" dirty="0">
                <a:latin typeface="Times New Roman"/>
                <a:ea typeface="Times New Roman"/>
                <a:cs typeface="Times New Roman"/>
              </a:rPr>
              <a:t> che si preoccupi dell’accompagnamento nella crescita della propria formazione </a:t>
            </a:r>
            <a:r>
              <a:rPr lang="it-IT" sz="2800" dirty="0" smtClean="0">
                <a:latin typeface="Times New Roman"/>
                <a:ea typeface="Times New Roman"/>
                <a:cs typeface="Times New Roman"/>
              </a:rPr>
              <a:t>amorosa».</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12329201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i="1" cap="all" dirty="0" err="1">
                <a:latin typeface="Times New Roman" pitchFamily="18" charset="0"/>
                <a:cs typeface="Times New Roman" pitchFamily="18" charset="0"/>
              </a:rPr>
              <a:t>Popular</a:t>
            </a:r>
            <a:r>
              <a:rPr lang="it-IT" sz="1800" i="1" cap="all" dirty="0">
                <a:latin typeface="Times New Roman" pitchFamily="18" charset="0"/>
                <a:cs typeface="Times New Roman" pitchFamily="18" charset="0"/>
              </a:rPr>
              <a:t> culture</a:t>
            </a:r>
            <a:r>
              <a:rPr lang="it-IT" sz="1800" cap="all" dirty="0">
                <a:latin typeface="Times New Roman" pitchFamily="18" charset="0"/>
                <a:cs typeface="Times New Roman" pitchFamily="18" charset="0"/>
              </a:rPr>
              <a:t>, riflessione pedagogica. Verso Expo Milano 2015</a:t>
            </a:r>
            <a:br>
              <a:rPr lang="it-IT" sz="1800" cap="all" dirty="0">
                <a:latin typeface="Times New Roman" pitchFamily="18" charset="0"/>
                <a:cs typeface="Times New Roman" pitchFamily="18" charset="0"/>
              </a:rPr>
            </a:br>
            <a:r>
              <a:rPr lang="it-IT" sz="1800" cap="all" dirty="0" smtClean="0">
                <a:latin typeface="Times New Roman" pitchFamily="18" charset="0"/>
                <a:cs typeface="Times New Roman" pitchFamily="18" charset="0"/>
              </a:rPr>
              <a:t>(Pierluigi Malavasi)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lnSpc>
                <a:spcPct val="115000"/>
              </a:lnSpc>
              <a:spcAft>
                <a:spcPts val="0"/>
              </a:spcAft>
            </a:pPr>
            <a:r>
              <a:rPr lang="it-IT" sz="2800" dirty="0" smtClean="0">
                <a:latin typeface="Times New Roman"/>
                <a:ea typeface="Times New Roman"/>
                <a:cs typeface="Times New Roman"/>
              </a:rPr>
              <a:t>«Le </a:t>
            </a:r>
            <a:r>
              <a:rPr lang="it-IT" sz="2800" dirty="0">
                <a:latin typeface="Times New Roman"/>
                <a:ea typeface="Times New Roman"/>
                <a:cs typeface="Times New Roman"/>
              </a:rPr>
              <a:t>principali questioni legate al tema di Milano Expo 2015, emblema di quella </a:t>
            </a:r>
            <a:r>
              <a:rPr lang="it-IT" sz="2800" i="1" dirty="0" err="1">
                <a:latin typeface="Times New Roman"/>
                <a:ea typeface="Times New Roman"/>
                <a:cs typeface="Times New Roman"/>
              </a:rPr>
              <a:t>popular</a:t>
            </a:r>
            <a:r>
              <a:rPr lang="it-IT" sz="2800" i="1" dirty="0">
                <a:latin typeface="Times New Roman"/>
                <a:ea typeface="Times New Roman"/>
                <a:cs typeface="Times New Roman"/>
              </a:rPr>
              <a:t> culture</a:t>
            </a:r>
            <a:r>
              <a:rPr lang="it-IT" sz="2800" dirty="0">
                <a:latin typeface="Times New Roman"/>
                <a:ea typeface="Times New Roman"/>
                <a:cs typeface="Times New Roman"/>
              </a:rPr>
              <a:t> che </a:t>
            </a:r>
            <a:r>
              <a:rPr lang="it-IT" sz="2800" dirty="0">
                <a:latin typeface="Times New Roman"/>
                <a:ea typeface="Calibri"/>
                <a:cs typeface="Times New Roman"/>
              </a:rPr>
              <a:t>l’evento si propone di elaborare e diffondere,</a:t>
            </a:r>
            <a:r>
              <a:rPr lang="it-IT" sz="2800" dirty="0">
                <a:latin typeface="Times New Roman"/>
                <a:ea typeface="Times New Roman"/>
                <a:cs typeface="Times New Roman"/>
              </a:rPr>
              <a:t> implicano la riflessione pedagogica e la responsabilità educativa: i beni comuni, le culture del cibo, la sostenibilità, gli stili di vita consapevoli, identificano prospettive di discorso dove l’orientamento e la formazione rivestono grande </a:t>
            </a:r>
            <a:r>
              <a:rPr lang="it-IT" sz="2800" dirty="0" smtClean="0">
                <a:latin typeface="Times New Roman"/>
                <a:ea typeface="Times New Roman"/>
                <a:cs typeface="Times New Roman"/>
              </a:rPr>
              <a:t>importanza». </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22484037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Autofit/>
          </a:bodyPr>
          <a:lstStyle/>
          <a:p>
            <a:r>
              <a:rPr lang="it-IT" sz="1800" i="1" cap="all" dirty="0">
                <a:latin typeface="Times New Roman" pitchFamily="18" charset="0"/>
                <a:cs typeface="Times New Roman" pitchFamily="18" charset="0"/>
              </a:rPr>
              <a:t>Green marketing </a:t>
            </a:r>
            <a:r>
              <a:rPr lang="it-IT" sz="1800" cap="all" dirty="0">
                <a:latin typeface="Times New Roman" pitchFamily="18" charset="0"/>
                <a:cs typeface="Times New Roman" pitchFamily="18" charset="0"/>
              </a:rPr>
              <a:t>e scelte alimentari.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Responsabilità </a:t>
            </a:r>
            <a:r>
              <a:rPr lang="it-IT" sz="1800" cap="all" dirty="0">
                <a:latin typeface="Times New Roman" pitchFamily="18" charset="0"/>
                <a:cs typeface="Times New Roman" pitchFamily="18" charset="0"/>
              </a:rPr>
              <a:t>per l’educazione</a:t>
            </a:r>
            <a:br>
              <a:rPr lang="it-IT" sz="1800" cap="all" dirty="0">
                <a:latin typeface="Times New Roman" pitchFamily="18" charset="0"/>
                <a:cs typeface="Times New Roman" pitchFamily="18" charset="0"/>
              </a:rPr>
            </a:br>
            <a:r>
              <a:rPr lang="it-IT" sz="1800" cap="all" dirty="0" smtClean="0">
                <a:latin typeface="Times New Roman" pitchFamily="18" charset="0"/>
                <a:cs typeface="Times New Roman" pitchFamily="18" charset="0"/>
              </a:rPr>
              <a:t>(Sara </a:t>
            </a:r>
            <a:r>
              <a:rPr lang="it-IT" sz="1800" cap="all" dirty="0" err="1" smtClean="0">
                <a:latin typeface="Times New Roman" pitchFamily="18" charset="0"/>
                <a:cs typeface="Times New Roman" pitchFamily="18" charset="0"/>
              </a:rPr>
              <a:t>Bornatici</a:t>
            </a:r>
            <a:r>
              <a:rPr lang="it-IT" sz="1800"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lnSpc>
                <a:spcPct val="115000"/>
              </a:lnSpc>
              <a:spcAft>
                <a:spcPts val="0"/>
              </a:spcAft>
            </a:pPr>
            <a:r>
              <a:rPr lang="it-IT" sz="2800" dirty="0" smtClean="0">
                <a:latin typeface="Times New Roman"/>
                <a:ea typeface="Calibri"/>
                <a:cs typeface="Times New Roman"/>
              </a:rPr>
              <a:t>«Il </a:t>
            </a:r>
            <a:r>
              <a:rPr lang="it-IT" sz="2800" dirty="0">
                <a:latin typeface="Times New Roman"/>
                <a:ea typeface="Calibri"/>
                <a:cs typeface="Times New Roman"/>
              </a:rPr>
              <a:t>cittadino-consumatore che si muove nella società della conoscenza deve poter essere attivo, coraggioso, capace di mettersi e di mettere in discussione, e di sviluppare competenze strategiche che lo supportino nell’orientare alla sostenibilità e alla solidarietà le opzioni che quotidianamente gli si pongono </a:t>
            </a:r>
            <a:r>
              <a:rPr lang="it-IT" sz="2800" dirty="0" smtClean="0">
                <a:latin typeface="Times New Roman"/>
                <a:ea typeface="Calibri"/>
                <a:cs typeface="Times New Roman"/>
              </a:rPr>
              <a:t>innanzi».</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4617806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Autofit/>
          </a:bodyPr>
          <a:lstStyle/>
          <a:p>
            <a:r>
              <a:rPr lang="it-IT" sz="1800" cap="all" dirty="0">
                <a:latin typeface="Times New Roman" pitchFamily="18" charset="0"/>
                <a:cs typeface="Times New Roman" pitchFamily="18" charset="0"/>
              </a:rPr>
              <a:t>Barbie per adulti.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Il </a:t>
            </a:r>
            <a:r>
              <a:rPr lang="it-IT" sz="1800" cap="all" dirty="0">
                <a:latin typeface="Times New Roman" pitchFamily="18" charset="0"/>
                <a:cs typeface="Times New Roman" pitchFamily="18" charset="0"/>
              </a:rPr>
              <a:t>collezionismo di </a:t>
            </a:r>
            <a:r>
              <a:rPr lang="it-IT" sz="1800" i="1" cap="all" dirty="0">
                <a:latin typeface="Times New Roman" pitchFamily="18" charset="0"/>
                <a:cs typeface="Times New Roman" pitchFamily="18" charset="0"/>
              </a:rPr>
              <a:t>fashion </a:t>
            </a:r>
            <a:r>
              <a:rPr lang="it-IT" sz="1800" cap="all" dirty="0">
                <a:latin typeface="Times New Roman" pitchFamily="18" charset="0"/>
                <a:cs typeface="Times New Roman" pitchFamily="18" charset="0"/>
              </a:rPr>
              <a:t>e </a:t>
            </a:r>
            <a:r>
              <a:rPr lang="it-IT" sz="1800" i="1" cap="all" dirty="0" err="1">
                <a:latin typeface="Times New Roman" pitchFamily="18" charset="0"/>
                <a:cs typeface="Times New Roman" pitchFamily="18" charset="0"/>
              </a:rPr>
              <a:t>celebrity</a:t>
            </a:r>
            <a:r>
              <a:rPr lang="it-IT" sz="1800" i="1" cap="all" dirty="0">
                <a:latin typeface="Times New Roman" pitchFamily="18" charset="0"/>
                <a:cs typeface="Times New Roman" pitchFamily="18" charset="0"/>
              </a:rPr>
              <a:t> </a:t>
            </a:r>
            <a:r>
              <a:rPr lang="it-IT" sz="1800" i="1" cap="all" dirty="0" err="1" smtClean="0">
                <a:latin typeface="Times New Roman" pitchFamily="18" charset="0"/>
                <a:cs typeface="Times New Roman" pitchFamily="18" charset="0"/>
              </a:rPr>
              <a:t>doll</a:t>
            </a:r>
            <a:r>
              <a:rPr lang="it-IT" sz="1800" i="1" cap="all" dirty="0" smtClean="0">
                <a:latin typeface="Times New Roman" pitchFamily="18" charset="0"/>
                <a:cs typeface="Times New Roman" pitchFamily="18" charset="0"/>
              </a:rPr>
              <a:t> </a:t>
            </a:r>
            <a:br>
              <a:rPr lang="it-IT" sz="1800" i="1"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massimiliano</a:t>
            </a:r>
            <a:r>
              <a:rPr lang="it-IT" sz="1800" cap="all" dirty="0" smtClean="0">
                <a:latin typeface="Times New Roman" pitchFamily="18" charset="0"/>
                <a:cs typeface="Times New Roman" pitchFamily="18" charset="0"/>
              </a:rPr>
              <a:t> </a:t>
            </a:r>
            <a:r>
              <a:rPr lang="it-IT" sz="1800" cap="all" dirty="0" err="1" smtClean="0">
                <a:latin typeface="Times New Roman" pitchFamily="18" charset="0"/>
                <a:cs typeface="Times New Roman" pitchFamily="18" charset="0"/>
              </a:rPr>
              <a:t>stramaglia</a:t>
            </a:r>
            <a:r>
              <a:rPr lang="it-IT" sz="1800"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lnSpc>
                <a:spcPct val="115000"/>
              </a:lnSpc>
              <a:spcAft>
                <a:spcPts val="0"/>
              </a:spcAft>
            </a:pPr>
            <a:r>
              <a:rPr lang="it-IT" sz="2800" dirty="0" smtClean="0">
                <a:latin typeface="Times New Roman"/>
                <a:ea typeface="Calibri"/>
                <a:cs typeface="Times New Roman"/>
              </a:rPr>
              <a:t>«Un </a:t>
            </a:r>
            <a:r>
              <a:rPr lang="it-IT" sz="2800" dirty="0">
                <a:latin typeface="Times New Roman"/>
                <a:ea typeface="Calibri"/>
                <a:cs typeface="Times New Roman"/>
              </a:rPr>
              <a:t>dato storico, sul quale è opportuno riflettere, concerne la doppia radice, maschile e materna, da cui ingenera il fenomeno “Barbie</a:t>
            </a:r>
            <a:r>
              <a:rPr lang="it-IT" sz="2800" dirty="0" smtClean="0">
                <a:latin typeface="Times New Roman"/>
                <a:ea typeface="Calibri"/>
                <a:cs typeface="Times New Roman"/>
              </a:rPr>
              <a:t>”».</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9299980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0"/>
            <a:ext cx="8534400" cy="987552"/>
          </a:xfrm>
        </p:spPr>
        <p:txBody>
          <a:bodyPr>
            <a:noAutofit/>
          </a:bodyPr>
          <a:lstStyle/>
          <a:p>
            <a:r>
              <a:rPr lang="it-IT" sz="1800" cap="all" dirty="0">
                <a:latin typeface="Times New Roman" pitchFamily="18" charset="0"/>
                <a:cs typeface="Times New Roman" pitchFamily="18" charset="0"/>
              </a:rPr>
              <a:t>Per una identità situata. Consumi, identità e affetti: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il </a:t>
            </a:r>
            <a:r>
              <a:rPr lang="it-IT" sz="1800" cap="all" dirty="0">
                <a:latin typeface="Times New Roman" pitchFamily="18" charset="0"/>
                <a:cs typeface="Times New Roman" pitchFamily="18" charset="0"/>
              </a:rPr>
              <a:t>caso-studio </a:t>
            </a:r>
            <a:r>
              <a:rPr lang="it-IT" sz="1800" cap="all" dirty="0" smtClean="0">
                <a:latin typeface="Times New Roman" pitchFamily="18" charset="0"/>
                <a:cs typeface="Times New Roman" pitchFamily="18" charset="0"/>
              </a:rPr>
              <a:t>di una </a:t>
            </a:r>
            <a:r>
              <a:rPr lang="it-IT" sz="1800" cap="all" dirty="0">
                <a:latin typeface="Times New Roman" pitchFamily="18" charset="0"/>
                <a:cs typeface="Times New Roman" pitchFamily="18" charset="0"/>
              </a:rPr>
              <a:t>comunità di </a:t>
            </a:r>
            <a:r>
              <a:rPr lang="it-IT" sz="1800" cap="all" dirty="0" smtClean="0">
                <a:latin typeface="Times New Roman" pitchFamily="18" charset="0"/>
                <a:cs typeface="Times New Roman" pitchFamily="18" charset="0"/>
              </a:rPr>
              <a:t>studenti</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maria</a:t>
            </a:r>
            <a:r>
              <a:rPr lang="it-IT" sz="1800" cap="all" dirty="0" smtClean="0">
                <a:latin typeface="Times New Roman" pitchFamily="18" charset="0"/>
                <a:cs typeface="Times New Roman" pitchFamily="18" charset="0"/>
              </a:rPr>
              <a:t> d’ambrosio)</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85000" lnSpcReduction="20000"/>
          </a:bodyPr>
          <a:lstStyle/>
          <a:p>
            <a:pPr algn="just">
              <a:lnSpc>
                <a:spcPct val="115000"/>
              </a:lnSpc>
              <a:spcAft>
                <a:spcPts val="0"/>
              </a:spcAft>
            </a:pPr>
            <a:r>
              <a:rPr lang="it-IT" sz="2800" dirty="0" smtClean="0">
                <a:latin typeface="Times New Roman"/>
                <a:ea typeface="Calibri"/>
                <a:cs typeface="Times New Roman"/>
              </a:rPr>
              <a:t>«L’individuo</a:t>
            </a:r>
            <a:r>
              <a:rPr lang="it-IT" sz="2800" dirty="0">
                <a:latin typeface="Times New Roman"/>
                <a:ea typeface="Calibri"/>
                <a:cs typeface="Times New Roman"/>
              </a:rPr>
              <a:t>, nel tenere insieme Essere e Apparire, anima la scena del mondo cui appartiene attualizzando gli oggetti che lo popolano e dei quali si appropria: tale gesto di appropriazione è da intendersi in senso ampio come “consumo”, e quindi come fenomeno e come strategia per dire di sé.</a:t>
            </a:r>
            <a:r>
              <a:rPr lang="it-IT" sz="2400" dirty="0">
                <a:latin typeface="Calibri"/>
                <a:ea typeface="Calibri"/>
                <a:cs typeface="Times New Roman"/>
              </a:rPr>
              <a:t> </a:t>
            </a:r>
            <a:r>
              <a:rPr lang="it-IT" sz="2800" dirty="0">
                <a:latin typeface="Times New Roman"/>
                <a:ea typeface="Calibri"/>
                <a:cs typeface="Times New Roman"/>
              </a:rPr>
              <a:t>Il gruppo osservatore-auto-osservante ha utilizzato una pratica riflessiva per ricostruire un’immagine di sé in grado di individuare come significativi alcuni “tasselli” estratti dal proprio orizzonte di esperienze quotidiane, per connetterli in un tutto unitario nel quale riconoscersi.</a:t>
            </a:r>
            <a:r>
              <a:rPr lang="it-IT" sz="2400" dirty="0">
                <a:latin typeface="Calibri"/>
                <a:ea typeface="Calibri"/>
                <a:cs typeface="Times New Roman"/>
              </a:rPr>
              <a:t> </a:t>
            </a:r>
            <a:r>
              <a:rPr lang="it-IT" sz="2800" dirty="0">
                <a:latin typeface="Times New Roman"/>
                <a:ea typeface="Calibri"/>
                <a:cs typeface="Times New Roman"/>
              </a:rPr>
              <a:t>Un consumo, cioè, che tocca e alimenta la sfera personale e identitaria con un sistema di valori riconosciuto come parte del proprio universo culturale e simbolico di </a:t>
            </a:r>
            <a:r>
              <a:rPr lang="it-IT" sz="2800" dirty="0" smtClean="0">
                <a:latin typeface="Times New Roman"/>
                <a:ea typeface="Calibri"/>
                <a:cs typeface="Times New Roman"/>
              </a:rPr>
              <a:t>riferimento».</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37968803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cap="all" dirty="0">
                <a:latin typeface="Times New Roman" pitchFamily="18" charset="0"/>
                <a:cs typeface="Times New Roman" pitchFamily="18" charset="0"/>
              </a:rPr>
              <a:t>Oltre il vuoto della nuova Babele: lo “sguardo obliquo”</a:t>
            </a:r>
            <a:br>
              <a:rPr lang="it-IT" sz="1800" cap="all" dirty="0">
                <a:latin typeface="Times New Roman" pitchFamily="18" charset="0"/>
                <a:cs typeface="Times New Roman" pitchFamily="18" charset="0"/>
              </a:rPr>
            </a:br>
            <a:r>
              <a:rPr lang="it-IT" sz="1800" cap="all" dirty="0" smtClean="0">
                <a:latin typeface="Times New Roman" pitchFamily="18" charset="0"/>
                <a:cs typeface="Times New Roman" pitchFamily="18" charset="0"/>
              </a:rPr>
              <a:t>(Michele Corsi)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70000" lnSpcReduction="20000"/>
          </a:bodyPr>
          <a:lstStyle/>
          <a:p>
            <a:pPr algn="just">
              <a:lnSpc>
                <a:spcPct val="115000"/>
              </a:lnSpc>
              <a:spcAft>
                <a:spcPts val="0"/>
              </a:spcAft>
            </a:pPr>
            <a:r>
              <a:rPr lang="it-IT" sz="2800" dirty="0" smtClean="0">
                <a:latin typeface="Times New Roman"/>
                <a:ea typeface="Times New Roman"/>
                <a:cs typeface="Times New Roman"/>
              </a:rPr>
              <a:t>«All’epoca </a:t>
            </a:r>
            <a:r>
              <a:rPr lang="it-IT" sz="2800" dirty="0">
                <a:latin typeface="Times New Roman"/>
                <a:ea typeface="Times New Roman"/>
                <a:cs typeface="Times New Roman"/>
              </a:rPr>
              <a:t>del racconto </a:t>
            </a:r>
            <a:r>
              <a:rPr lang="it-IT" sz="2800" dirty="0" err="1">
                <a:latin typeface="Times New Roman"/>
                <a:ea typeface="Times New Roman"/>
                <a:cs typeface="Times New Roman"/>
              </a:rPr>
              <a:t>vetero</a:t>
            </a:r>
            <a:r>
              <a:rPr lang="it-IT" sz="2800" dirty="0">
                <a:latin typeface="Times New Roman"/>
                <a:ea typeface="Times New Roman"/>
                <a:cs typeface="Times New Roman"/>
              </a:rPr>
              <a:t>-testamentario, “tutta la terra aveva una sola lingua e le stesse parole”. Quando, invece, furono costretti, sconfitti, a ridiscendere dalla Torre </a:t>
            </a:r>
            <a:r>
              <a:rPr lang="it-IT" sz="2800" dirty="0">
                <a:latin typeface="Times New Roman"/>
                <a:ea typeface="Times New Roman"/>
                <a:cs typeface="Times New Roman"/>
              </a:rPr>
              <a:t>(</a:t>
            </a:r>
            <a:r>
              <a:rPr lang="it-IT" sz="2800" dirty="0" smtClean="0">
                <a:latin typeface="Times New Roman"/>
                <a:ea typeface="Times New Roman"/>
                <a:cs typeface="Times New Roman"/>
              </a:rPr>
              <a:t>“</a:t>
            </a:r>
            <a:r>
              <a:rPr lang="it-IT" sz="2800" dirty="0">
                <a:latin typeface="Times New Roman"/>
                <a:ea typeface="Times New Roman"/>
                <a:cs typeface="Times New Roman"/>
              </a:rPr>
              <a:t>per questo la si chiamò Babele, perché là il Signore confuse la lingua di tutta la terra e di là il Signore li disperse su tutta la terra</a:t>
            </a:r>
            <a:r>
              <a:rPr lang="it-IT" sz="2800" dirty="0" smtClean="0">
                <a:latin typeface="Times New Roman"/>
                <a:ea typeface="Times New Roman"/>
                <a:cs typeface="Times New Roman"/>
              </a:rPr>
              <a:t>”), </a:t>
            </a:r>
            <a:r>
              <a:rPr lang="it-IT" sz="2800" dirty="0">
                <a:latin typeface="Times New Roman"/>
                <a:ea typeface="Times New Roman"/>
                <a:cs typeface="Times New Roman"/>
              </a:rPr>
              <a:t>gli uomini parlavano lingue differenti tra loro, e non si capivano più. Da qui, il significato allegorico di questo brano biblico, ma “al contrario”. Piuttosto che da una sola lingua alle molte lingue (allora), il passaggio (ora) a una sola lingua e a un solo uomo: ciò che egli “consuma”, all’uno “capovolto”, alla società a un’unica dimensione.</a:t>
            </a:r>
            <a:r>
              <a:rPr lang="it-IT" sz="2800" dirty="0">
                <a:latin typeface="Calibri"/>
                <a:ea typeface="Calibri"/>
                <a:cs typeface="Times New Roman"/>
              </a:rPr>
              <a:t> </a:t>
            </a:r>
            <a:r>
              <a:rPr lang="it-IT" sz="2800" dirty="0">
                <a:latin typeface="Times New Roman"/>
                <a:ea typeface="Calibri"/>
                <a:cs typeface="Times New Roman"/>
              </a:rPr>
              <a:t>Si rende necessaria, in questo senso, una rivalutazione dello “sguardo obliquo” (di cui scrive Bloch), che non scivola via e non si lascia invischiare dalla superficie, ma che si sofferma, piuttosto, sulla porosità dell’esistente, facendo breccia nel cuore della possibilità. Al fine di ricercare quella vita autentica, e quella società parimenti autentica, che rappresentano, per Costui, un compito al quale non ci si può sottrarre: un dovere etico e un imperativo </a:t>
            </a:r>
            <a:r>
              <a:rPr lang="it-IT" sz="2800" dirty="0" smtClean="0">
                <a:latin typeface="Times New Roman"/>
                <a:ea typeface="Calibri"/>
                <a:cs typeface="Times New Roman"/>
              </a:rPr>
              <a:t>morale».</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41485184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281</TotalTime>
  <Words>1982</Words>
  <Application>Microsoft Office PowerPoint</Application>
  <PresentationFormat>Presentazione su schermo (4:3)</PresentationFormat>
  <Paragraphs>39</Paragraphs>
  <Slides>18</Slides>
  <Notes>0</Notes>
  <HiddenSlides>0</HiddenSlides>
  <MMClips>0</MMClips>
  <ScaleCrop>false</ScaleCrop>
  <HeadingPairs>
    <vt:vector size="4" baseType="variant">
      <vt:variant>
        <vt:lpstr>Tema</vt:lpstr>
      </vt:variant>
      <vt:variant>
        <vt:i4>1</vt:i4>
      </vt:variant>
      <vt:variant>
        <vt:lpstr>Titoli diapositive</vt:lpstr>
      </vt:variant>
      <vt:variant>
        <vt:i4>18</vt:i4>
      </vt:variant>
    </vt:vector>
  </HeadingPairs>
  <TitlesOfParts>
    <vt:vector size="19" baseType="lpstr">
      <vt:lpstr>Città</vt:lpstr>
      <vt:lpstr>POP PEDAGOGIA L’educazione postmoderna tra simboli, merci e consumi</vt:lpstr>
      <vt:lpstr>Formazione, quotidianità e cultura popolare.  Una possibile problematizzazione a partire dai Cultural Studies  (FABRIZIO CHELLO E DANIELA MANNO)</vt:lpstr>
      <vt:lpstr>La pedagogia e il queer.  Sessi, generi e desideri nel postmoderno (Giuseppe Burgio)</vt:lpstr>
      <vt:lpstr>Flash mob education (Fabrizio d’Aniello)</vt:lpstr>
      <vt:lpstr>L’antiritratto di Dorian Gray.  Ritorno del “brutto” e chirurgia estetica nel tempo della “povertà” (maurizio fabbri)</vt:lpstr>
      <vt:lpstr>Le avventure di Winnie Puh: una lettura in chiave pedagogica all’ombra del bosco dei Cento Acri (rosita deluigi)</vt:lpstr>
      <vt:lpstr>La modernità dell’umano.  Il tele-vedere e l’educazione degli adolescenti (mino conte)</vt:lpstr>
      <vt:lpstr>Televisione ed educazione.  Una riflessione pedagogica su S.O.S. Tata (andrea potestio)</vt:lpstr>
      <vt:lpstr>I cartoon: la famiglia Simpson (teodora pezzano)</vt:lpstr>
      <vt:lpstr>La fiction televisiva tra il già e il non ancora:  elementi di comprensione e possibilità formative (ALESSANDRA AUGELLI)</vt:lpstr>
      <vt:lpstr>Nel nome della madre.  Marginalità e differenza nel cinema di Pedro Almodóvar (simona perfetti)</vt:lpstr>
      <vt:lpstr>Il web, palestra di democrazia? (Fernando Sarracino)</vt:lpstr>
      <vt:lpstr>L’amore ai tempi delle chat. La formazione amorosa e la pop pedagogia (maria grazia riva)</vt:lpstr>
      <vt:lpstr>Popular culture, riflessione pedagogica. Verso Expo Milano 2015 (Pierluigi Malavasi)</vt:lpstr>
      <vt:lpstr>Green marketing e scelte alimentari.  Responsabilità per l’educazione (Sara Bornatici)</vt:lpstr>
      <vt:lpstr>Barbie per adulti.  Il collezionismo di fashion e celebrity doll  (massimiliano stramaglia)</vt:lpstr>
      <vt:lpstr>Per una identità situata. Consumi, identità e affetti:  il caso-studio di una comunità di studenti (maria d’ambrosio)</vt:lpstr>
      <vt:lpstr>Oltre il vuoto della nuova Babele: lo “sguardo obliquo” (Michele Corsi)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75</cp:revision>
  <dcterms:created xsi:type="dcterms:W3CDTF">2012-10-04T16:12:16Z</dcterms:created>
  <dcterms:modified xsi:type="dcterms:W3CDTF">2012-12-06T14:55:13Z</dcterms:modified>
</cp:coreProperties>
</file>