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CFE39CAF-A0E4-4B47-AA34-DE70ED2EF7FD}" type="datetimeFigureOut">
              <a:rPr lang="it-IT" smtClean="0"/>
              <a:t>12/11/2012</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12/11/2012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036B5F80-6B74-4675-B5E2-A4084B017A61}" type="slidenum">
              <a:rPr lang="it-IT" smtClean="0"/>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CFE39CAF-A0E4-4B47-AA34-DE70ED2EF7FD}" type="datetimeFigureOut">
              <a:rPr lang="it-IT" smtClean="0"/>
              <a:t>12/11/2012</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CFE39CAF-A0E4-4B47-AA34-DE70ED2EF7FD}" type="datetimeFigureOut">
              <a:rPr lang="it-IT" smtClean="0"/>
              <a:t>12/11/2012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6B5F80-6B74-4675-B5E2-A4084B017A61}" type="slidenum">
              <a:rPr lang="it-IT" smtClean="0"/>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FE39CAF-A0E4-4B47-AA34-DE70ED2EF7FD}" type="datetimeFigureOut">
              <a:rPr lang="it-IT" smtClean="0"/>
              <a:t>12/11/2012</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036B5F80-6B74-4675-B5E2-A4084B017A61}" type="slidenum">
              <a:rPr lang="it-IT" smtClean="0"/>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FE39CAF-A0E4-4B47-AA34-DE70ED2EF7FD}" type="datetimeFigureOut">
              <a:rPr lang="it-IT" smtClean="0"/>
              <a:t>12/11/2012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036B5F80-6B74-4675-B5E2-A4084B017A6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CFE39CAF-A0E4-4B47-AA34-DE70ED2EF7FD}" type="datetimeFigureOut">
              <a:rPr lang="it-IT" smtClean="0"/>
              <a:t>12/11/2012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6B5F80-6B74-4675-B5E2-A4084B017A6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CFE39CAF-A0E4-4B47-AA34-DE70ED2EF7FD}" type="datetimeFigureOut">
              <a:rPr lang="it-IT" smtClean="0"/>
              <a:t>12/11/2012</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036B5F80-6B74-4675-B5E2-A4084B017A61}" type="slidenum">
              <a:rPr lang="it-IT" smtClean="0"/>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CFE39CAF-A0E4-4B47-AA34-DE70ED2EF7FD}" type="datetimeFigureOut">
              <a:rPr lang="it-IT" smtClean="0"/>
              <a:t>12/11/2012</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12/11/2012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6B5F80-6B74-4675-B5E2-A4084B017A61}"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036B5F80-6B74-4675-B5E2-A4084B017A61}" type="slidenum">
              <a:rPr lang="it-IT" smtClean="0"/>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12/11/2012</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FE39CAF-A0E4-4B47-AA34-DE70ED2EF7FD}" type="datetimeFigureOut">
              <a:rPr lang="it-IT" smtClean="0"/>
              <a:t>12/11/2012</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6B5F80-6B74-4675-B5E2-A4084B017A61}" type="slidenum">
              <a:rPr lang="it-IT" smtClean="0"/>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normAutofit/>
          </a:bodyPr>
          <a:lstStyle/>
          <a:p>
            <a:pPr lvl="0">
              <a:buClr>
                <a:srgbClr val="D16349"/>
              </a:buClr>
            </a:pPr>
            <a:r>
              <a:rPr lang="it-IT" sz="2400" dirty="0">
                <a:solidFill>
                  <a:srgbClr val="646B86"/>
                </a:solidFill>
              </a:rPr>
              <a:t>Massimiliano </a:t>
            </a:r>
            <a:r>
              <a:rPr lang="it-IT" sz="2400" dirty="0" err="1">
                <a:solidFill>
                  <a:srgbClr val="646B86"/>
                </a:solidFill>
              </a:rPr>
              <a:t>stramaglia</a:t>
            </a:r>
            <a:endParaRPr lang="it-IT" sz="2400" dirty="0">
              <a:solidFill>
                <a:srgbClr val="646B86"/>
              </a:solidFill>
            </a:endParaRPr>
          </a:p>
          <a:p>
            <a:pPr lvl="0">
              <a:buClr>
                <a:srgbClr val="D16349"/>
              </a:buClr>
            </a:pPr>
            <a:r>
              <a:rPr lang="it-IT" sz="2400" i="1" dirty="0" smtClean="0">
                <a:solidFill>
                  <a:srgbClr val="646B86"/>
                </a:solidFill>
                <a:latin typeface="Times New Roman"/>
                <a:ea typeface="Times New Roman"/>
              </a:rPr>
              <a:t>AMORE È MUSICA. GLI ADOLESCENTI E IL MONDO DELLO SPETTACOLO</a:t>
            </a:r>
            <a:r>
              <a:rPr lang="it-IT" sz="2400" dirty="0" smtClean="0">
                <a:solidFill>
                  <a:srgbClr val="646B86"/>
                </a:solidFill>
                <a:latin typeface="Times New Roman"/>
                <a:ea typeface="Times New Roman"/>
              </a:rPr>
              <a:t>, SEI, TORINO, 2011</a:t>
            </a:r>
            <a:endParaRPr lang="it-IT" sz="2400" dirty="0">
              <a:solidFill>
                <a:srgbClr val="646B86"/>
              </a:solidFill>
              <a:latin typeface="Times New Roman"/>
              <a:ea typeface="Times New Roman"/>
            </a:endParaRPr>
          </a:p>
        </p:txBody>
      </p:sp>
      <p:sp>
        <p:nvSpPr>
          <p:cNvPr id="2" name="Titolo 1"/>
          <p:cNvSpPr>
            <a:spLocks noGrp="1"/>
          </p:cNvSpPr>
          <p:nvPr>
            <p:ph type="ctrTitle"/>
          </p:nvPr>
        </p:nvSpPr>
        <p:spPr/>
        <p:txBody>
          <a:bodyPr>
            <a:normAutofit/>
          </a:bodyPr>
          <a:lstStyle/>
          <a:p>
            <a:r>
              <a:rPr lang="it-IT" sz="3200" dirty="0" smtClean="0"/>
              <a:t>ADOLESCENTI ALLO SPECCHIO:</a:t>
            </a:r>
            <a:br>
              <a:rPr lang="it-IT" sz="3200" dirty="0" smtClean="0"/>
            </a:br>
            <a:r>
              <a:rPr lang="it-IT" sz="3200" dirty="0" smtClean="0"/>
              <a:t>DELLA MADRE </a:t>
            </a:r>
            <a:br>
              <a:rPr lang="it-IT" sz="3200" dirty="0" smtClean="0"/>
            </a:br>
            <a:r>
              <a:rPr lang="it-IT" sz="3200" dirty="0" smtClean="0"/>
              <a:t>E DELLA MUSICA</a:t>
            </a:r>
            <a:endParaRPr lang="it-IT" sz="3200" dirty="0"/>
          </a:p>
        </p:txBody>
      </p:sp>
    </p:spTree>
    <p:extLst>
      <p:ext uri="{BB962C8B-B14F-4D97-AF65-F5344CB8AC3E}">
        <p14:creationId xmlns:p14="http://schemas.microsoft.com/office/powerpoint/2010/main" val="419921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PREMESSA</a:t>
            </a:r>
            <a:endParaRPr lang="it-IT" dirty="0"/>
          </a:p>
        </p:txBody>
      </p:sp>
      <p:sp>
        <p:nvSpPr>
          <p:cNvPr id="3" name="Segnaposto contenuto 2"/>
          <p:cNvSpPr>
            <a:spLocks noGrp="1"/>
          </p:cNvSpPr>
          <p:nvPr>
            <p:ph sz="quarter" idx="1"/>
          </p:nvPr>
        </p:nvSpPr>
        <p:spPr/>
        <p:txBody>
          <a:bodyPr>
            <a:normAutofit fontScale="70000" lnSpcReduction="20000"/>
          </a:bodyPr>
          <a:lstStyle/>
          <a:p>
            <a:pPr algn="just">
              <a:spcAft>
                <a:spcPts val="0"/>
              </a:spcAft>
            </a:pPr>
            <a:r>
              <a:rPr lang="it-IT" sz="2800" dirty="0">
                <a:latin typeface="Times New Roman"/>
                <a:ea typeface="Times New Roman"/>
              </a:rPr>
              <a:t>Di crescita in crescita, i cicli di vita sono quasi assimilabili a delle canzoni: strofe, </a:t>
            </a:r>
            <a:r>
              <a:rPr lang="it-IT" sz="2800" i="1" dirty="0">
                <a:latin typeface="Times New Roman"/>
                <a:ea typeface="Times New Roman"/>
              </a:rPr>
              <a:t>bridge</a:t>
            </a:r>
            <a:r>
              <a:rPr lang="it-IT" sz="2800" dirty="0">
                <a:latin typeface="Times New Roman"/>
                <a:ea typeface="Times New Roman"/>
              </a:rPr>
              <a:t> e ritornelli, come linee rette, curve e tornanti, accompagnano il divenire incarnato al modo di una colonna sonora dalle cangianti tonalità emotive. </a:t>
            </a:r>
          </a:p>
          <a:p>
            <a:pPr algn="just">
              <a:spcAft>
                <a:spcPts val="0"/>
              </a:spcAft>
            </a:pPr>
            <a:r>
              <a:rPr lang="it-IT" sz="2800" dirty="0">
                <a:latin typeface="Times New Roman"/>
                <a:ea typeface="Times New Roman"/>
              </a:rPr>
              <a:t>La specificità evolutiva dell’</a:t>
            </a:r>
            <a:r>
              <a:rPr lang="it-IT" sz="2800" i="1" dirty="0">
                <a:latin typeface="Times New Roman"/>
                <a:ea typeface="Times New Roman"/>
              </a:rPr>
              <a:t>amore per la musica</a:t>
            </a:r>
            <a:r>
              <a:rPr lang="it-IT" sz="2800" dirty="0">
                <a:latin typeface="Times New Roman"/>
                <a:ea typeface="Times New Roman"/>
              </a:rPr>
              <a:t> è speculare al </a:t>
            </a:r>
            <a:r>
              <a:rPr lang="it-IT" sz="2800" i="1" dirty="0">
                <a:latin typeface="Times New Roman"/>
                <a:ea typeface="Times New Roman"/>
              </a:rPr>
              <a:t>bisogno d’amore</a:t>
            </a:r>
            <a:r>
              <a:rPr lang="it-IT" sz="2800" dirty="0">
                <a:latin typeface="Times New Roman"/>
                <a:ea typeface="Times New Roman"/>
              </a:rPr>
              <a:t> proprio di una fase in cui, abbandonate le certezze dei legami infantili, sorge l’esigenza di comporre in un disegno unitario la verità del Sé per mezzo di nuovi rispecchiamenti. </a:t>
            </a:r>
          </a:p>
          <a:p>
            <a:pPr algn="just">
              <a:spcAft>
                <a:spcPts val="0"/>
              </a:spcAft>
            </a:pPr>
            <a:r>
              <a:rPr lang="it-IT" sz="2800" dirty="0">
                <a:latin typeface="Times New Roman"/>
                <a:ea typeface="Times New Roman"/>
              </a:rPr>
              <a:t>Idea regolativa è che l’</a:t>
            </a:r>
            <a:r>
              <a:rPr lang="it-IT" sz="2800" i="1" dirty="0">
                <a:latin typeface="Times New Roman"/>
                <a:ea typeface="Times New Roman"/>
              </a:rPr>
              <a:t>amore per la musica e per il mondo dello spettacolo </a:t>
            </a:r>
            <a:r>
              <a:rPr lang="it-IT" sz="2800" dirty="0" smtClean="0">
                <a:latin typeface="Times New Roman"/>
                <a:ea typeface="Times New Roman"/>
              </a:rPr>
              <a:t>sia una </a:t>
            </a:r>
            <a:r>
              <a:rPr lang="it-IT" sz="2800" dirty="0">
                <a:latin typeface="Times New Roman"/>
                <a:ea typeface="Times New Roman"/>
              </a:rPr>
              <a:t>modalità adolescenziale, talora personale, di ritrovare, o eventualmente restaurare, la tenerezza della madre. </a:t>
            </a:r>
          </a:p>
          <a:p>
            <a:pPr algn="just">
              <a:spcAft>
                <a:spcPts val="0"/>
              </a:spcAft>
            </a:pPr>
            <a:r>
              <a:rPr lang="it-IT" sz="2800" dirty="0">
                <a:latin typeface="Times New Roman"/>
                <a:ea typeface="Times New Roman"/>
              </a:rPr>
              <a:t>Musica e spettacolo sono ingredienti fondamentali per il successo di un artista pop (cura dell’immagine, doti canore e coreutiche, esibizione come creazione di atmosfere magiche), ma la prima </a:t>
            </a:r>
            <a:r>
              <a:rPr lang="it-IT" sz="2800" i="1" dirty="0">
                <a:latin typeface="Times New Roman"/>
                <a:ea typeface="Times New Roman"/>
              </a:rPr>
              <a:t>illusione o magia amorosa</a:t>
            </a:r>
            <a:r>
              <a:rPr lang="it-IT" sz="2800" dirty="0">
                <a:latin typeface="Times New Roman"/>
                <a:ea typeface="Times New Roman"/>
              </a:rPr>
              <a:t> esperita dalla persona è l’idea di potere </a:t>
            </a:r>
            <a:r>
              <a:rPr lang="it-IT" sz="2800" i="1" dirty="0">
                <a:latin typeface="Times New Roman"/>
                <a:ea typeface="Times New Roman"/>
              </a:rPr>
              <a:t>creare il mondo</a:t>
            </a:r>
            <a:r>
              <a:rPr lang="it-IT" sz="2800" dirty="0">
                <a:latin typeface="Times New Roman"/>
                <a:ea typeface="Times New Roman"/>
              </a:rPr>
              <a:t>, riflesso dell’amore tenero della madre.     </a:t>
            </a:r>
            <a:endParaRPr lang="it-IT" sz="2800" dirty="0">
              <a:effectLst/>
              <a:latin typeface="Times New Roman"/>
              <a:ea typeface="Times New Roman"/>
            </a:endParaRPr>
          </a:p>
        </p:txBody>
      </p:sp>
    </p:spTree>
    <p:extLst>
      <p:ext uri="{BB962C8B-B14F-4D97-AF65-F5344CB8AC3E}">
        <p14:creationId xmlns:p14="http://schemas.microsoft.com/office/powerpoint/2010/main" val="2963116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PERSONA COME SUONO-PER</a:t>
            </a:r>
            <a:endParaRPr lang="it-IT" dirty="0"/>
          </a:p>
        </p:txBody>
      </p:sp>
      <p:sp>
        <p:nvSpPr>
          <p:cNvPr id="3" name="Segnaposto contenuto 2"/>
          <p:cNvSpPr>
            <a:spLocks noGrp="1"/>
          </p:cNvSpPr>
          <p:nvPr>
            <p:ph sz="quarter" idx="1"/>
          </p:nvPr>
        </p:nvSpPr>
        <p:spPr/>
        <p:txBody>
          <a:bodyPr>
            <a:normAutofit fontScale="77500" lnSpcReduction="20000"/>
          </a:bodyPr>
          <a:lstStyle/>
          <a:p>
            <a:pPr algn="just">
              <a:spcAft>
                <a:spcPts val="0"/>
              </a:spcAft>
            </a:pPr>
            <a:r>
              <a:rPr lang="it-IT" sz="2800" dirty="0">
                <a:latin typeface="Times New Roman"/>
                <a:ea typeface="Times New Roman"/>
              </a:rPr>
              <a:t>La persona, nella sua essenza, è un </a:t>
            </a:r>
            <a:r>
              <a:rPr lang="it-IT" sz="2800" dirty="0" err="1">
                <a:latin typeface="Times New Roman"/>
                <a:ea typeface="Times New Roman"/>
              </a:rPr>
              <a:t>ri</a:t>
            </a:r>
            <a:r>
              <a:rPr lang="it-IT" sz="2800" dirty="0">
                <a:latin typeface="Times New Roman"/>
                <a:ea typeface="Times New Roman"/>
              </a:rPr>
              <a:t>-suonare. La parola greca </a:t>
            </a:r>
            <a:r>
              <a:rPr lang="it-IT" sz="2800" i="1" dirty="0" err="1">
                <a:latin typeface="Times New Roman"/>
                <a:ea typeface="Times New Roman"/>
              </a:rPr>
              <a:t>prósopon</a:t>
            </a:r>
            <a:r>
              <a:rPr lang="it-IT" sz="2800" dirty="0">
                <a:latin typeface="Times New Roman"/>
                <a:ea typeface="Times New Roman"/>
              </a:rPr>
              <a:t>, infatti, indica ciò che si trova “davanti agli occhi”, il “volto”. L’essere “sguardo guardato” è ciò che fa della persona pura presenza. Il lemma “presenza”, con estrema probabilità, deriva non solo dal latino </a:t>
            </a:r>
            <a:r>
              <a:rPr lang="it-IT" sz="2800" i="1" dirty="0" err="1">
                <a:latin typeface="Times New Roman"/>
                <a:ea typeface="Times New Roman"/>
              </a:rPr>
              <a:t>praesum</a:t>
            </a:r>
            <a:r>
              <a:rPr lang="it-IT" sz="2800" dirty="0">
                <a:latin typeface="Times New Roman"/>
                <a:ea typeface="Times New Roman"/>
              </a:rPr>
              <a:t> (l’essere innanzi, il presiedere), ma anche da </a:t>
            </a:r>
            <a:r>
              <a:rPr lang="it-IT" sz="2800" i="1" dirty="0" err="1">
                <a:latin typeface="Times New Roman"/>
                <a:ea typeface="Times New Roman"/>
              </a:rPr>
              <a:t>praesentĭo</a:t>
            </a:r>
            <a:r>
              <a:rPr lang="it-IT" sz="2800" dirty="0">
                <a:latin typeface="Times New Roman"/>
                <a:ea typeface="Times New Roman"/>
              </a:rPr>
              <a:t> (il presentire, o il prevedere). Persona, pertanto, è colei che si trova “davanti a me”, in situazione (l’attore tragico), e di cui ho un presentimento (il coro dei satiri). E «com’è ben noto, la “persona” era, anticamente, la</a:t>
            </a:r>
            <a:r>
              <a:rPr lang="it-IT" sz="2800" i="1" dirty="0">
                <a:latin typeface="Times New Roman"/>
                <a:ea typeface="Times New Roman"/>
              </a:rPr>
              <a:t> maschera</a:t>
            </a:r>
            <a:r>
              <a:rPr lang="it-IT" sz="2800" dirty="0">
                <a:latin typeface="Times New Roman"/>
                <a:ea typeface="Times New Roman"/>
              </a:rPr>
              <a:t> dell’attore, e dalla maschera l’attore faceva risuonare la sua voce» (Vittorio Cigoli). La persona, di conseguenza, è suono-per, è colei che interiormente, e </a:t>
            </a:r>
            <a:r>
              <a:rPr lang="it-IT" sz="2800" i="1" dirty="0">
                <a:latin typeface="Times New Roman"/>
                <a:ea typeface="Times New Roman"/>
              </a:rPr>
              <a:t>di là</a:t>
            </a:r>
            <a:r>
              <a:rPr lang="it-IT" sz="2800" dirty="0">
                <a:latin typeface="Times New Roman"/>
                <a:ea typeface="Times New Roman"/>
              </a:rPr>
              <a:t> dalla maschera, </a:t>
            </a:r>
            <a:r>
              <a:rPr lang="it-IT" sz="2800" dirty="0" err="1">
                <a:latin typeface="Times New Roman"/>
                <a:ea typeface="Times New Roman"/>
              </a:rPr>
              <a:t>ri</a:t>
            </a:r>
            <a:r>
              <a:rPr lang="it-IT" sz="2800" dirty="0">
                <a:latin typeface="Times New Roman"/>
                <a:ea typeface="Times New Roman"/>
              </a:rPr>
              <a:t>-suona. La persona, nella sua essenza, è </a:t>
            </a:r>
            <a:r>
              <a:rPr lang="it-IT" sz="2800" dirty="0" err="1">
                <a:latin typeface="Times New Roman"/>
                <a:ea typeface="Times New Roman"/>
              </a:rPr>
              <a:t>ri-sonanza</a:t>
            </a:r>
            <a:r>
              <a:rPr lang="it-IT" sz="2800" dirty="0">
                <a:latin typeface="Times New Roman"/>
                <a:ea typeface="Times New Roman"/>
              </a:rPr>
              <a:t>, ricerca di accordo nei disaccordi, musica. </a:t>
            </a:r>
            <a:endParaRPr lang="it-IT" sz="4000" b="1" dirty="0">
              <a:latin typeface="Times New Roman"/>
              <a:ea typeface="Times New Roman"/>
            </a:endParaRPr>
          </a:p>
          <a:p>
            <a:pPr algn="just">
              <a:spcAft>
                <a:spcPts val="0"/>
              </a:spcAft>
            </a:pPr>
            <a:r>
              <a:rPr lang="it-IT" sz="2800" dirty="0">
                <a:latin typeface="Times New Roman"/>
                <a:ea typeface="Times New Roman"/>
              </a:rPr>
              <a:t>La musica, in termini psicoanalitici, ha “a-che-fare” con l’</a:t>
            </a:r>
            <a:r>
              <a:rPr lang="it-IT" sz="2800" i="1" dirty="0">
                <a:latin typeface="Times New Roman"/>
                <a:ea typeface="Times New Roman"/>
              </a:rPr>
              <a:t>area del piacere</a:t>
            </a:r>
            <a:r>
              <a:rPr lang="it-IT" sz="2800" dirty="0">
                <a:latin typeface="Times New Roman"/>
                <a:ea typeface="Times New Roman"/>
              </a:rPr>
              <a:t>: con la ricerca, artisticamente o </a:t>
            </a:r>
            <a:r>
              <a:rPr lang="it-IT" sz="2800" dirty="0" smtClean="0">
                <a:latin typeface="Times New Roman"/>
                <a:ea typeface="Times New Roman"/>
              </a:rPr>
              <a:t>immaginativamente </a:t>
            </a:r>
            <a:r>
              <a:rPr lang="it-IT" sz="2800" dirty="0">
                <a:latin typeface="Times New Roman"/>
                <a:ea typeface="Times New Roman"/>
              </a:rPr>
              <a:t>orientata, della madre. </a:t>
            </a:r>
            <a:endParaRPr lang="it-IT" sz="4000" b="1" dirty="0">
              <a:latin typeface="Times New Roman"/>
              <a:ea typeface="Times New Roman"/>
            </a:endParaRPr>
          </a:p>
          <a:p>
            <a:endParaRPr lang="it-IT" dirty="0"/>
          </a:p>
        </p:txBody>
      </p:sp>
    </p:spTree>
    <p:extLst>
      <p:ext uri="{BB962C8B-B14F-4D97-AF65-F5344CB8AC3E}">
        <p14:creationId xmlns:p14="http://schemas.microsoft.com/office/powerpoint/2010/main" val="27794064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CRESCERE IN MUSICA</a:t>
            </a:r>
            <a:endParaRPr lang="it-IT" dirty="0"/>
          </a:p>
        </p:txBody>
      </p:sp>
      <p:sp>
        <p:nvSpPr>
          <p:cNvPr id="3" name="Segnaposto contenuto 2"/>
          <p:cNvSpPr>
            <a:spLocks noGrp="1"/>
          </p:cNvSpPr>
          <p:nvPr>
            <p:ph sz="quarter" idx="1"/>
          </p:nvPr>
        </p:nvSpPr>
        <p:spPr/>
        <p:txBody>
          <a:bodyPr>
            <a:normAutofit fontScale="70000" lnSpcReduction="20000"/>
          </a:bodyPr>
          <a:lstStyle/>
          <a:p>
            <a:pPr algn="just">
              <a:spcAft>
                <a:spcPts val="0"/>
              </a:spcAft>
            </a:pPr>
            <a:r>
              <a:rPr lang="it-IT" sz="2800" dirty="0">
                <a:latin typeface="Times New Roman"/>
                <a:ea typeface="Times New Roman"/>
              </a:rPr>
              <a:t>Il termine “adolescenza”, dal latino </a:t>
            </a:r>
            <a:r>
              <a:rPr lang="it-IT" sz="2800" i="1" dirty="0" err="1">
                <a:latin typeface="Times New Roman"/>
                <a:ea typeface="Times New Roman"/>
              </a:rPr>
              <a:t>adolescĕre</a:t>
            </a:r>
            <a:r>
              <a:rPr lang="it-IT" sz="2800" dirty="0">
                <a:latin typeface="Times New Roman"/>
                <a:ea typeface="Times New Roman"/>
              </a:rPr>
              <a:t> (crescere), non è unicamente interpretabile quale sinonimo di sviluppo puberale e di prima giovinezza:</a:t>
            </a:r>
            <a:r>
              <a:rPr lang="it-IT" sz="2800" i="1" dirty="0">
                <a:latin typeface="Times New Roman"/>
                <a:ea typeface="Times New Roman"/>
              </a:rPr>
              <a:t> </a:t>
            </a:r>
            <a:r>
              <a:rPr lang="it-IT" sz="2800" dirty="0">
                <a:latin typeface="Times New Roman"/>
                <a:ea typeface="Times New Roman"/>
              </a:rPr>
              <a:t>adolescente, in questa sede, è chiunque sperimenti nella quotidianità stili di vita, modalità relazionali, appartenenze e ritualità di marca adolescenziale. </a:t>
            </a:r>
            <a:endParaRPr lang="it-IT" sz="4000" b="1" dirty="0">
              <a:latin typeface="Times New Roman"/>
              <a:ea typeface="Times New Roman"/>
            </a:endParaRPr>
          </a:p>
          <a:p>
            <a:pPr algn="just">
              <a:spcAft>
                <a:spcPts val="0"/>
              </a:spcAft>
            </a:pPr>
            <a:r>
              <a:rPr lang="it-IT" sz="2800" dirty="0">
                <a:latin typeface="Times New Roman"/>
                <a:ea typeface="Times New Roman"/>
              </a:rPr>
              <a:t>Una struttura di personalità adolescenziale può darsi quale clinicamente rinvenibile per l’intero arco di vita della </a:t>
            </a:r>
            <a:r>
              <a:rPr lang="it-IT" sz="2800" dirty="0" smtClean="0">
                <a:latin typeface="Times New Roman"/>
                <a:ea typeface="Times New Roman"/>
              </a:rPr>
              <a:t>persona. </a:t>
            </a:r>
            <a:r>
              <a:rPr lang="it-IT" sz="2800" dirty="0">
                <a:latin typeface="Times New Roman"/>
                <a:ea typeface="Times New Roman"/>
              </a:rPr>
              <a:t>Dinanzi all’«adolescente che passa il tempo nella sua stanza a sentire con le cuffie la musica» (Massimo Ammaniti), che balla davanti a uno specchio, o che «se ne sta in cantina con la sua band a provare </a:t>
            </a:r>
            <a:r>
              <a:rPr lang="it-IT" sz="2800" dirty="0" smtClean="0">
                <a:latin typeface="Times New Roman"/>
                <a:ea typeface="Times New Roman"/>
              </a:rPr>
              <a:t>il </a:t>
            </a:r>
            <a:r>
              <a:rPr lang="it-IT" sz="2800" dirty="0">
                <a:latin typeface="Times New Roman"/>
                <a:ea typeface="Times New Roman"/>
              </a:rPr>
              <a:t>proprio demo» (Gustavo </a:t>
            </a:r>
            <a:r>
              <a:rPr lang="it-IT" sz="2800" dirty="0" err="1">
                <a:latin typeface="Times New Roman"/>
                <a:ea typeface="Times New Roman"/>
              </a:rPr>
              <a:t>Pietropolli</a:t>
            </a:r>
            <a:r>
              <a:rPr lang="it-IT" sz="2800" dirty="0">
                <a:latin typeface="Times New Roman"/>
                <a:ea typeface="Times New Roman"/>
              </a:rPr>
              <a:t> </a:t>
            </a:r>
            <a:r>
              <a:rPr lang="it-IT" sz="2800" dirty="0" err="1">
                <a:latin typeface="Times New Roman"/>
                <a:ea typeface="Times New Roman"/>
              </a:rPr>
              <a:t>Charmet</a:t>
            </a:r>
            <a:r>
              <a:rPr lang="it-IT" sz="2800" dirty="0">
                <a:latin typeface="Times New Roman"/>
                <a:ea typeface="Times New Roman"/>
              </a:rPr>
              <a:t>), i genitori appaiono spesso spiazzati «perché non hanno chiaro se questa musica li riguardi o li scavalchi, rivolta ad altri interlocutori più competenti e capaci di apprezzarne e decifrarne il messaggio» (</a:t>
            </a:r>
            <a:r>
              <a:rPr lang="it-IT" sz="2800" i="1" dirty="0">
                <a:latin typeface="Times New Roman"/>
                <a:ea typeface="Times New Roman"/>
              </a:rPr>
              <a:t>Ibidem</a:t>
            </a:r>
            <a:r>
              <a:rPr lang="it-IT" sz="2800" dirty="0">
                <a:latin typeface="Times New Roman"/>
                <a:ea typeface="Times New Roman"/>
              </a:rPr>
              <a:t>). </a:t>
            </a:r>
            <a:endParaRPr lang="it-IT" sz="4000" b="1" dirty="0">
              <a:latin typeface="Times New Roman"/>
              <a:ea typeface="Times New Roman"/>
            </a:endParaRPr>
          </a:p>
          <a:p>
            <a:pPr algn="just">
              <a:spcAft>
                <a:spcPts val="0"/>
              </a:spcAft>
            </a:pPr>
            <a:r>
              <a:rPr lang="it-IT" sz="2800" dirty="0">
                <a:latin typeface="Times New Roman"/>
                <a:ea typeface="Times New Roman"/>
              </a:rPr>
              <a:t>L’ascolto e la produzione di </a:t>
            </a:r>
            <a:r>
              <a:rPr lang="it-IT" sz="2800" dirty="0" smtClean="0">
                <a:latin typeface="Times New Roman"/>
                <a:ea typeface="Times New Roman"/>
              </a:rPr>
              <a:t>musica sono </a:t>
            </a:r>
            <a:r>
              <a:rPr lang="it-IT" sz="2800" dirty="0">
                <a:latin typeface="Times New Roman"/>
                <a:ea typeface="Times New Roman"/>
              </a:rPr>
              <a:t>sostanzialmente un domandare, un </a:t>
            </a:r>
            <a:r>
              <a:rPr lang="it-IT" sz="2800" i="1" dirty="0">
                <a:latin typeface="Times New Roman"/>
                <a:ea typeface="Times New Roman"/>
              </a:rPr>
              <a:t>ad-</a:t>
            </a:r>
            <a:r>
              <a:rPr lang="it-IT" sz="2800" i="1" dirty="0" err="1">
                <a:latin typeface="Times New Roman"/>
                <a:ea typeface="Times New Roman"/>
              </a:rPr>
              <a:t>v</a:t>
            </a:r>
            <a:r>
              <a:rPr lang="it-IT" sz="2800" i="1" dirty="0" err="1">
                <a:latin typeface="Times New Roman" pitchFamily="18" charset="0"/>
                <a:ea typeface="Times New Roman"/>
                <a:cs typeface="Times New Roman" pitchFamily="18" charset="0"/>
              </a:rPr>
              <a:t>ŏ</a:t>
            </a:r>
            <a:r>
              <a:rPr lang="it-IT" sz="2800" i="1" dirty="0" err="1">
                <a:latin typeface="Times New Roman"/>
                <a:ea typeface="Times New Roman"/>
              </a:rPr>
              <a:t>care</a:t>
            </a:r>
            <a:r>
              <a:rPr lang="it-IT" sz="2800" dirty="0">
                <a:latin typeface="Times New Roman"/>
                <a:ea typeface="Times New Roman"/>
              </a:rPr>
              <a:t> la propria presenza a Sé per oltrepassare le presenze parentali. L’</a:t>
            </a:r>
            <a:r>
              <a:rPr lang="it-IT" sz="2800" dirty="0" err="1">
                <a:latin typeface="Times New Roman"/>
                <a:ea typeface="Times New Roman"/>
              </a:rPr>
              <a:t>oltrepassamento</a:t>
            </a:r>
            <a:r>
              <a:rPr lang="it-IT" sz="2800" dirty="0">
                <a:latin typeface="Times New Roman"/>
                <a:ea typeface="Times New Roman"/>
              </a:rPr>
              <a:t>, in tale accezione, </a:t>
            </a:r>
            <a:r>
              <a:rPr lang="it-IT" sz="2800" dirty="0" smtClean="0">
                <a:latin typeface="Times New Roman"/>
                <a:ea typeface="Times New Roman"/>
              </a:rPr>
              <a:t>necessita, però, </a:t>
            </a:r>
            <a:r>
              <a:rPr lang="it-IT" sz="2800" dirty="0">
                <a:latin typeface="Times New Roman"/>
                <a:ea typeface="Times New Roman"/>
              </a:rPr>
              <a:t>di presenze. </a:t>
            </a:r>
            <a:endParaRPr lang="it-IT" sz="4000" b="1" dirty="0">
              <a:effectLst/>
              <a:latin typeface="Times New Roman"/>
              <a:ea typeface="Times New Roman"/>
            </a:endParaRPr>
          </a:p>
        </p:txBody>
      </p:sp>
    </p:spTree>
    <p:extLst>
      <p:ext uri="{BB962C8B-B14F-4D97-AF65-F5344CB8AC3E}">
        <p14:creationId xmlns:p14="http://schemas.microsoft.com/office/powerpoint/2010/main" val="27191112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METAFORE MUSICALI</a:t>
            </a:r>
            <a:endParaRPr lang="it-IT" dirty="0"/>
          </a:p>
        </p:txBody>
      </p:sp>
      <p:sp>
        <p:nvSpPr>
          <p:cNvPr id="3" name="Segnaposto contenuto 2"/>
          <p:cNvSpPr>
            <a:spLocks noGrp="1"/>
          </p:cNvSpPr>
          <p:nvPr>
            <p:ph sz="quarter" idx="1"/>
          </p:nvPr>
        </p:nvSpPr>
        <p:spPr/>
        <p:txBody>
          <a:bodyPr>
            <a:normAutofit fontScale="62500" lnSpcReduction="20000"/>
          </a:bodyPr>
          <a:lstStyle/>
          <a:p>
            <a:pPr algn="just">
              <a:spcAft>
                <a:spcPts val="0"/>
              </a:spcAft>
            </a:pPr>
            <a:r>
              <a:rPr lang="it-IT" sz="2800" dirty="0">
                <a:latin typeface="Times New Roman"/>
                <a:ea typeface="Times New Roman"/>
              </a:rPr>
              <a:t>Enza Corrente Sutera definisce l’adolescente «musicista speciale» che, a volte, ricerca il senso del proprio esserci nel presenziare a concerti. </a:t>
            </a:r>
          </a:p>
          <a:p>
            <a:pPr algn="just">
              <a:spcAft>
                <a:spcPts val="0"/>
              </a:spcAft>
            </a:pPr>
            <a:r>
              <a:rPr lang="it-IT" sz="2800" dirty="0">
                <a:latin typeface="Times New Roman"/>
                <a:ea typeface="Times New Roman"/>
              </a:rPr>
              <a:t>In pedagogia interculturale, la famiglia è chiamata a percepirsi come un’orchestra «dove sono presenti strumenti anche molto diversi fra loro, accomunati da obiettivi condivisi e dalla consapevolezza che non nell’omologazione indifferenziata, ma solo nella piena valorizzazione delle diversità di strumenti, suoni, voci e colori, è possibile pervenire a quell’</a:t>
            </a:r>
            <a:r>
              <a:rPr lang="it-IT" sz="2800" i="1" dirty="0">
                <a:latin typeface="Times New Roman"/>
                <a:ea typeface="Times New Roman"/>
              </a:rPr>
              <a:t>armonia</a:t>
            </a:r>
            <a:r>
              <a:rPr lang="it-IT" sz="2800" dirty="0">
                <a:latin typeface="Times New Roman"/>
                <a:ea typeface="Times New Roman"/>
              </a:rPr>
              <a:t> suprema, gioiosa e sublime che talvolta, mediante l’amore gratuito e totale, può persino condurre all’estasi» (Agostino </a:t>
            </a:r>
            <a:r>
              <a:rPr lang="it-IT" sz="2800" dirty="0" err="1">
                <a:latin typeface="Times New Roman"/>
                <a:ea typeface="Times New Roman"/>
              </a:rPr>
              <a:t>Portera</a:t>
            </a:r>
            <a:r>
              <a:rPr lang="it-IT" sz="2800" dirty="0">
                <a:latin typeface="Times New Roman"/>
                <a:ea typeface="Times New Roman"/>
              </a:rPr>
              <a:t>). </a:t>
            </a:r>
          </a:p>
          <a:p>
            <a:pPr algn="just">
              <a:spcAft>
                <a:spcPts val="0"/>
              </a:spcAft>
            </a:pPr>
            <a:r>
              <a:rPr lang="it-IT" sz="2800" dirty="0">
                <a:latin typeface="Times New Roman"/>
                <a:ea typeface="Times New Roman"/>
              </a:rPr>
              <a:t>Anche per Vittorino </a:t>
            </a:r>
            <a:r>
              <a:rPr lang="it-IT" sz="2800" dirty="0" err="1">
                <a:latin typeface="Times New Roman"/>
                <a:ea typeface="Times New Roman"/>
              </a:rPr>
              <a:t>Andreoli</a:t>
            </a:r>
            <a:r>
              <a:rPr lang="it-IT" sz="2800" dirty="0">
                <a:latin typeface="Times New Roman"/>
                <a:ea typeface="Times New Roman"/>
              </a:rPr>
              <a:t> la famiglia è «una piccola orchestra, un trio d’archi, un quartetto», in cui ognuno è importante e ha una sua parte. Metafora pedagogica della condivisione familiare, in siffatta accezione, è lo </a:t>
            </a:r>
            <a:r>
              <a:rPr lang="it-IT" sz="2800" i="1" dirty="0">
                <a:latin typeface="Times New Roman"/>
                <a:ea typeface="Times New Roman"/>
              </a:rPr>
              <a:t>spartito</a:t>
            </a:r>
            <a:r>
              <a:rPr lang="it-IT" sz="2800" dirty="0">
                <a:latin typeface="Times New Roman"/>
                <a:ea typeface="Times New Roman"/>
              </a:rPr>
              <a:t>. «Il bello dell’insieme orchestrale è che ogni elemento si lega all’altro e tutti sono in funzione dell’insieme». </a:t>
            </a:r>
          </a:p>
          <a:p>
            <a:pPr algn="just">
              <a:spcAft>
                <a:spcPts val="0"/>
              </a:spcAft>
            </a:pPr>
            <a:r>
              <a:rPr lang="it-IT" sz="2800" dirty="0">
                <a:latin typeface="Times New Roman"/>
                <a:ea typeface="Times New Roman"/>
              </a:rPr>
              <a:t>Massimo Ammaniti ricorre alla «metafora della danza per descrivere gli scambi e le interazioni fra genitori e figli. La danza in famiglia non rimane sempre la stessa, perché il ritmo cambia nel corso del tempo». Nella famiglia con figli adolescenti, «il ballo familiare è ormai fuori tempo, è un ritmo del passato che piace soltanto ai genitori e non più al figlio, che sta cambiando profondamente». </a:t>
            </a:r>
          </a:p>
        </p:txBody>
      </p:sp>
    </p:spTree>
    <p:extLst>
      <p:ext uri="{BB962C8B-B14F-4D97-AF65-F5344CB8AC3E}">
        <p14:creationId xmlns:p14="http://schemas.microsoft.com/office/powerpoint/2010/main" val="13397413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HOMO SENTIENS</a:t>
            </a:r>
            <a:endParaRPr lang="it-IT" dirty="0"/>
          </a:p>
        </p:txBody>
      </p:sp>
      <p:sp>
        <p:nvSpPr>
          <p:cNvPr id="3" name="Segnaposto contenuto 2"/>
          <p:cNvSpPr>
            <a:spLocks noGrp="1"/>
          </p:cNvSpPr>
          <p:nvPr>
            <p:ph sz="quarter" idx="1"/>
          </p:nvPr>
        </p:nvSpPr>
        <p:spPr/>
        <p:txBody>
          <a:bodyPr>
            <a:normAutofit fontScale="92500" lnSpcReduction="10000"/>
          </a:bodyPr>
          <a:lstStyle/>
          <a:p>
            <a:pPr algn="just">
              <a:spcAft>
                <a:spcPts val="0"/>
              </a:spcAft>
            </a:pPr>
            <a:r>
              <a:rPr lang="it-IT" sz="2800" dirty="0">
                <a:latin typeface="Times New Roman"/>
                <a:ea typeface="Times New Roman"/>
              </a:rPr>
              <a:t>La metafora dell’</a:t>
            </a:r>
            <a:r>
              <a:rPr lang="it-IT" sz="2800" i="1" dirty="0">
                <a:latin typeface="Times New Roman"/>
                <a:ea typeface="Times New Roman"/>
              </a:rPr>
              <a:t>homo </a:t>
            </a:r>
            <a:r>
              <a:rPr lang="it-IT" sz="2800" i="1" dirty="0" err="1">
                <a:latin typeface="Times New Roman"/>
                <a:ea typeface="Times New Roman"/>
              </a:rPr>
              <a:t>sentiens</a:t>
            </a:r>
            <a:r>
              <a:rPr lang="it-IT" sz="2800" i="1" dirty="0">
                <a:latin typeface="Times New Roman"/>
                <a:ea typeface="Times New Roman"/>
              </a:rPr>
              <a:t> </a:t>
            </a:r>
            <a:r>
              <a:rPr lang="it-IT" sz="2800" dirty="0">
                <a:latin typeface="Times New Roman"/>
                <a:ea typeface="Times New Roman"/>
              </a:rPr>
              <a:t>è adottata sia da Bruno Rossi, in ambito pedagogico, che da Franco Ferrarotti, in ambito sociologico, con due differenti valenze. </a:t>
            </a:r>
          </a:p>
          <a:p>
            <a:pPr algn="just">
              <a:spcAft>
                <a:spcPts val="0"/>
              </a:spcAft>
            </a:pPr>
            <a:r>
              <a:rPr lang="it-IT" sz="2800" dirty="0">
                <a:latin typeface="Times New Roman"/>
                <a:ea typeface="Times New Roman"/>
              </a:rPr>
              <a:t>Mentre il primo fa riferimento alla «permanenza strutturale degli affetti nei confronti dell’identità personale», il secondo declina il culto del sentire in termini giovanilistico-musicali: «i giovani </a:t>
            </a:r>
            <a:r>
              <a:rPr lang="it-IT" sz="2800" dirty="0" smtClean="0">
                <a:latin typeface="Times New Roman"/>
                <a:ea typeface="Times New Roman"/>
              </a:rPr>
              <a:t>[di oggi] hanno </a:t>
            </a:r>
            <a:r>
              <a:rPr lang="it-IT" sz="2800" dirty="0">
                <a:latin typeface="Times New Roman"/>
                <a:ea typeface="Times New Roman"/>
              </a:rPr>
              <a:t>trovato nella loro musica la loro comunità». Secondo il sociologo, la musica è il luogo dell’essere dei nuovi giovani, la loro </a:t>
            </a:r>
            <a:r>
              <a:rPr lang="it-IT" sz="2800" dirty="0">
                <a:solidFill>
                  <a:prstClr val="black"/>
                </a:solidFill>
                <a:latin typeface="Times New Roman"/>
                <a:ea typeface="Times New Roman"/>
              </a:rPr>
              <a:t>“ </a:t>
            </a:r>
            <a:r>
              <a:rPr lang="it-IT" sz="2800" dirty="0" smtClean="0">
                <a:latin typeface="Times New Roman"/>
                <a:ea typeface="Times New Roman"/>
              </a:rPr>
              <a:t>casa</a:t>
            </a:r>
            <a:r>
              <a:rPr lang="it-IT" sz="2800" dirty="0">
                <a:solidFill>
                  <a:prstClr val="black"/>
                </a:solidFill>
                <a:latin typeface="Times New Roman"/>
                <a:ea typeface="Times New Roman"/>
              </a:rPr>
              <a:t> ”</a:t>
            </a:r>
            <a:r>
              <a:rPr lang="it-IT" sz="2800" dirty="0" smtClean="0">
                <a:latin typeface="Times New Roman"/>
                <a:ea typeface="Times New Roman"/>
              </a:rPr>
              <a:t>. </a:t>
            </a:r>
            <a:endParaRPr lang="it-IT" sz="2800" dirty="0">
              <a:latin typeface="Times New Roman"/>
              <a:ea typeface="Times New Roman"/>
            </a:endParaRPr>
          </a:p>
          <a:p>
            <a:pPr algn="just">
              <a:spcAft>
                <a:spcPts val="0"/>
              </a:spcAft>
            </a:pPr>
            <a:r>
              <a:rPr lang="it-IT" sz="2800" dirty="0">
                <a:latin typeface="Times New Roman"/>
                <a:ea typeface="Times New Roman"/>
              </a:rPr>
              <a:t>In che misura l’adolescente “consuma” </a:t>
            </a:r>
            <a:r>
              <a:rPr lang="it-IT" sz="2800" dirty="0" smtClean="0">
                <a:latin typeface="Times New Roman"/>
                <a:ea typeface="Times New Roman"/>
              </a:rPr>
              <a:t>musica </a:t>
            </a:r>
            <a:r>
              <a:rPr lang="it-IT" sz="2800" dirty="0">
                <a:latin typeface="Times New Roman"/>
                <a:ea typeface="Times New Roman"/>
              </a:rPr>
              <a:t>e in che misura, piuttosto, esprime </a:t>
            </a:r>
            <a:r>
              <a:rPr lang="it-IT" sz="2800" dirty="0" smtClean="0">
                <a:latin typeface="Times New Roman"/>
                <a:ea typeface="Times New Roman"/>
              </a:rPr>
              <a:t>un bisogno </a:t>
            </a:r>
            <a:r>
              <a:rPr lang="it-IT" sz="2800" dirty="0">
                <a:latin typeface="Times New Roman"/>
                <a:ea typeface="Times New Roman"/>
              </a:rPr>
              <a:t>di attaccamento e contenimento?  </a:t>
            </a:r>
            <a:r>
              <a:rPr lang="it-IT" sz="2800" dirty="0" smtClean="0">
                <a:latin typeface="Times New Roman"/>
                <a:ea typeface="Times New Roman"/>
              </a:rPr>
              <a:t> </a:t>
            </a:r>
            <a:endParaRPr lang="it-IT" sz="2800" dirty="0">
              <a:latin typeface="Times New Roman"/>
              <a:ea typeface="Times New Roman"/>
            </a:endParaRPr>
          </a:p>
          <a:p>
            <a:endParaRPr lang="it-IT" dirty="0"/>
          </a:p>
        </p:txBody>
      </p:sp>
    </p:spTree>
    <p:extLst>
      <p:ext uri="{BB962C8B-B14F-4D97-AF65-F5344CB8AC3E}">
        <p14:creationId xmlns:p14="http://schemas.microsoft.com/office/powerpoint/2010/main" val="31517779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 IDOLO IN IDOLO</a:t>
            </a:r>
            <a:endParaRPr lang="it-IT" dirty="0"/>
          </a:p>
        </p:txBody>
      </p:sp>
      <p:sp>
        <p:nvSpPr>
          <p:cNvPr id="3" name="Segnaposto contenuto 2"/>
          <p:cNvSpPr>
            <a:spLocks noGrp="1"/>
          </p:cNvSpPr>
          <p:nvPr>
            <p:ph sz="quarter" idx="1"/>
          </p:nvPr>
        </p:nvSpPr>
        <p:spPr/>
        <p:txBody>
          <a:bodyPr>
            <a:normAutofit fontScale="85000" lnSpcReduction="10000"/>
          </a:bodyPr>
          <a:lstStyle/>
          <a:p>
            <a:pPr algn="just">
              <a:spcAft>
                <a:spcPts val="0"/>
              </a:spcAft>
            </a:pPr>
            <a:r>
              <a:rPr lang="it-IT" sz="2800" dirty="0">
                <a:latin typeface="Times New Roman"/>
                <a:ea typeface="Times New Roman"/>
              </a:rPr>
              <a:t>Per esemplificare, l’attaccamento eccessivamente protratto e marcatamente ossessivo all’idolo musicale potrebbe manifestare uno specifico bisogno d’affezione a un modello parentale idealizzato che risarcisca il figlio dell’eventuale deprivazione subìta (Maurizio Quilici). </a:t>
            </a:r>
          </a:p>
          <a:p>
            <a:pPr algn="just">
              <a:spcAft>
                <a:spcPts val="0"/>
              </a:spcAft>
            </a:pPr>
            <a:r>
              <a:rPr lang="it-IT" sz="2800" dirty="0">
                <a:latin typeface="Times New Roman"/>
                <a:ea typeface="Times New Roman"/>
              </a:rPr>
              <a:t>Il meccanismo della compensazione affettiva induce, infatti, a identificarsi in modelli alternativi a quelli genitoriali, il cui successo acclarato qualifica come </a:t>
            </a:r>
            <a:r>
              <a:rPr lang="it-IT" sz="2800" i="1" dirty="0">
                <a:latin typeface="Times New Roman"/>
                <a:ea typeface="Times New Roman"/>
              </a:rPr>
              <a:t>positivi</a:t>
            </a:r>
            <a:r>
              <a:rPr lang="it-IT" sz="2800" dirty="0">
                <a:latin typeface="Times New Roman"/>
                <a:ea typeface="Times New Roman"/>
              </a:rPr>
              <a:t> rispetto ad alcuni desiderata sociali (la fama, la gloria, il potere). </a:t>
            </a:r>
          </a:p>
          <a:p>
            <a:pPr algn="just">
              <a:spcAft>
                <a:spcPts val="0"/>
              </a:spcAft>
            </a:pPr>
            <a:r>
              <a:rPr lang="it-IT" sz="2800" dirty="0">
                <a:latin typeface="Times New Roman"/>
                <a:ea typeface="Times New Roman"/>
              </a:rPr>
              <a:t>Alla base della «sostituzione» del padre o della madre presenti solo sullo sfondo, vi è sempre e comunemente una proiezione «dei propri desideri di onnipotenza infantile» (Andrea Smorti): una rimembranza, o eterno ritorno, dell’amore materno. </a:t>
            </a:r>
          </a:p>
          <a:p>
            <a:endParaRPr lang="it-IT" dirty="0"/>
          </a:p>
        </p:txBody>
      </p:sp>
    </p:spTree>
    <p:extLst>
      <p:ext uri="{BB962C8B-B14F-4D97-AF65-F5344CB8AC3E}">
        <p14:creationId xmlns:p14="http://schemas.microsoft.com/office/powerpoint/2010/main" val="37439117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70000" lnSpcReduction="20000"/>
          </a:bodyPr>
          <a:lstStyle/>
          <a:p>
            <a:pPr algn="just">
              <a:spcAft>
                <a:spcPts val="0"/>
              </a:spcAft>
            </a:pPr>
            <a:r>
              <a:rPr lang="it-IT" sz="2800" dirty="0">
                <a:latin typeface="Times New Roman"/>
                <a:ea typeface="Times New Roman"/>
              </a:rPr>
              <a:t>Gli «eroi-mito» sono una rivisitazione delle figure parentali che, come il padre e la madre assenti, sono distanti (è il cosiddetto “doppio vincolo”, o rischio concreto, </a:t>
            </a:r>
            <a:r>
              <a:rPr lang="it-IT" sz="2800" dirty="0" smtClean="0">
                <a:latin typeface="Times New Roman"/>
                <a:ea typeface="Times New Roman"/>
              </a:rPr>
              <a:t>connesso all’attaccamento </a:t>
            </a:r>
            <a:r>
              <a:rPr lang="it-IT" sz="2800" dirty="0">
                <a:latin typeface="Times New Roman"/>
                <a:ea typeface="Times New Roman"/>
              </a:rPr>
              <a:t>immaturo), ma, al contrario degli stessi, riescono «a dare risposte», per quanto discutibili, «ai reali bisogni di crescita, che sono innanzitutto bisogni di ascolto e di guida» (Enza Corrente Sutera). </a:t>
            </a:r>
            <a:r>
              <a:rPr lang="it-IT" sz="2800" dirty="0" smtClean="0">
                <a:latin typeface="Times New Roman"/>
                <a:ea typeface="Times New Roman"/>
              </a:rPr>
              <a:t> </a:t>
            </a:r>
            <a:endParaRPr lang="it-IT" sz="2800" dirty="0">
              <a:latin typeface="Times New Roman"/>
              <a:ea typeface="Times New Roman"/>
            </a:endParaRPr>
          </a:p>
          <a:p>
            <a:pPr algn="just">
              <a:spcAft>
                <a:spcPts val="0"/>
              </a:spcAft>
            </a:pPr>
            <a:r>
              <a:rPr lang="it-IT" sz="2800" dirty="0">
                <a:latin typeface="Times New Roman"/>
                <a:ea typeface="Times New Roman"/>
              </a:rPr>
              <a:t>Il mito musicale è la verità </a:t>
            </a:r>
            <a:r>
              <a:rPr lang="it-IT" sz="2800" dirty="0" err="1">
                <a:latin typeface="Times New Roman"/>
                <a:ea typeface="Times New Roman"/>
              </a:rPr>
              <a:t>presentificata</a:t>
            </a:r>
            <a:r>
              <a:rPr lang="it-IT" sz="2800" dirty="0">
                <a:latin typeface="Times New Roman"/>
                <a:ea typeface="Times New Roman"/>
              </a:rPr>
              <a:t> o nostalgica del Sé correlata all’insorgere del «timore che la crescita possa comportare il funerale del Sé creativo infantile», pensato quale «parte più vera», nucleo d’autenticità «di cui si era sempre sperato di poter realizzare le intenzioni e le aspirazioni» (Gustavo </a:t>
            </a:r>
            <a:r>
              <a:rPr lang="it-IT" sz="2800" dirty="0" err="1">
                <a:latin typeface="Times New Roman"/>
                <a:ea typeface="Times New Roman"/>
              </a:rPr>
              <a:t>Charmet</a:t>
            </a:r>
            <a:r>
              <a:rPr lang="it-IT" sz="2800" dirty="0">
                <a:latin typeface="Times New Roman"/>
                <a:ea typeface="Times New Roman"/>
              </a:rPr>
              <a:t>-Elena Rosci). </a:t>
            </a:r>
          </a:p>
          <a:p>
            <a:pPr algn="just">
              <a:spcAft>
                <a:spcPts val="0"/>
              </a:spcAft>
            </a:pPr>
            <a:r>
              <a:rPr lang="it-IT" sz="2800" dirty="0">
                <a:latin typeface="Times New Roman"/>
                <a:ea typeface="Times New Roman"/>
              </a:rPr>
              <a:t>Ritrovare nel proprio idolo un Sé maggiormente adulto, ma non per questo meno creativo, diviene un importante meccanismo di difesa contro il rischio circostanziale di annichilimento. </a:t>
            </a:r>
            <a:endParaRPr lang="it-IT" sz="2800" dirty="0" smtClean="0">
              <a:latin typeface="Times New Roman"/>
              <a:ea typeface="Times New Roman"/>
            </a:endParaRPr>
          </a:p>
          <a:p>
            <a:pPr algn="just">
              <a:spcAft>
                <a:spcPts val="0"/>
              </a:spcAft>
            </a:pPr>
            <a:r>
              <a:rPr lang="it-IT" sz="2800" dirty="0">
                <a:latin typeface="Times New Roman"/>
                <a:ea typeface="Times New Roman"/>
              </a:rPr>
              <a:t>In altri casi, il mito musicale ha una </a:t>
            </a:r>
            <a:r>
              <a:rPr lang="it-IT" sz="2800" i="1" dirty="0">
                <a:latin typeface="Times New Roman"/>
                <a:ea typeface="Times New Roman"/>
              </a:rPr>
              <a:t>funzione transizionale</a:t>
            </a:r>
            <a:r>
              <a:rPr lang="it-IT" sz="2800" dirty="0">
                <a:latin typeface="Times New Roman"/>
                <a:ea typeface="Times New Roman"/>
              </a:rPr>
              <a:t> </a:t>
            </a:r>
            <a:r>
              <a:rPr lang="it-IT" sz="2800" i="1" dirty="0">
                <a:latin typeface="Times New Roman"/>
                <a:ea typeface="Times New Roman"/>
              </a:rPr>
              <a:t>e positiva</a:t>
            </a:r>
            <a:r>
              <a:rPr lang="it-IT" sz="2800" dirty="0">
                <a:latin typeface="Times New Roman"/>
                <a:ea typeface="Times New Roman"/>
              </a:rPr>
              <a:t>: operare il doloroso distacco dall’idealizzazione dei genitori e favorire lo sviluppo di un Sé autonomo. </a:t>
            </a:r>
          </a:p>
        </p:txBody>
      </p:sp>
    </p:spTree>
    <p:extLst>
      <p:ext uri="{BB962C8B-B14F-4D97-AF65-F5344CB8AC3E}">
        <p14:creationId xmlns:p14="http://schemas.microsoft.com/office/powerpoint/2010/main" val="23185712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MITI AFFETTIVI</a:t>
            </a:r>
            <a:endParaRPr lang="it-IT" dirty="0"/>
          </a:p>
        </p:txBody>
      </p:sp>
      <p:sp>
        <p:nvSpPr>
          <p:cNvPr id="3" name="Segnaposto contenuto 2"/>
          <p:cNvSpPr>
            <a:spLocks noGrp="1"/>
          </p:cNvSpPr>
          <p:nvPr>
            <p:ph sz="quarter" idx="1"/>
          </p:nvPr>
        </p:nvSpPr>
        <p:spPr/>
        <p:txBody>
          <a:bodyPr/>
          <a:lstStyle/>
          <a:p>
            <a:pPr algn="just">
              <a:spcAft>
                <a:spcPts val="0"/>
              </a:spcAft>
            </a:pPr>
            <a:r>
              <a:rPr lang="it-IT" sz="2800" dirty="0">
                <a:latin typeface="Times New Roman"/>
                <a:ea typeface="Times New Roman"/>
              </a:rPr>
              <a:t>Una definizione corretta di “mito affettivo” potrebbe mutuarsi parafrasando le parole di Umberto </a:t>
            </a:r>
            <a:r>
              <a:rPr lang="it-IT" sz="2800" dirty="0" err="1">
                <a:latin typeface="Times New Roman"/>
                <a:ea typeface="Times New Roman"/>
              </a:rPr>
              <a:t>Galimberti</a:t>
            </a:r>
            <a:r>
              <a:rPr lang="it-IT" sz="2800" dirty="0">
                <a:latin typeface="Times New Roman"/>
                <a:ea typeface="Times New Roman"/>
              </a:rPr>
              <a:t>: esso è </a:t>
            </a:r>
            <a:r>
              <a:rPr lang="it-IT" sz="2800" i="1" dirty="0">
                <a:latin typeface="Times New Roman"/>
                <a:ea typeface="Times New Roman"/>
              </a:rPr>
              <a:t>l’idea con cui </a:t>
            </a:r>
            <a:r>
              <a:rPr lang="it-IT" sz="2800" i="1" dirty="0" smtClean="0">
                <a:latin typeface="Times New Roman"/>
                <a:ea typeface="Times New Roman"/>
              </a:rPr>
              <a:t>l’adolescente interpreta </a:t>
            </a:r>
            <a:r>
              <a:rPr lang="it-IT" sz="2800" i="1" dirty="0">
                <a:latin typeface="Times New Roman"/>
                <a:ea typeface="Times New Roman"/>
              </a:rPr>
              <a:t>le ferite </a:t>
            </a:r>
            <a:r>
              <a:rPr lang="it-IT" sz="2800" i="1" dirty="0" smtClean="0">
                <a:latin typeface="Times New Roman"/>
                <a:ea typeface="Times New Roman"/>
              </a:rPr>
              <a:t>infantili, </a:t>
            </a:r>
            <a:r>
              <a:rPr lang="it-IT" sz="2800" i="1" dirty="0">
                <a:latin typeface="Times New Roman"/>
                <a:ea typeface="Times New Roman"/>
              </a:rPr>
              <a:t>ereditate dal passato</a:t>
            </a:r>
            <a:r>
              <a:rPr lang="it-IT" sz="2800" dirty="0">
                <a:latin typeface="Times New Roman"/>
                <a:ea typeface="Times New Roman"/>
              </a:rPr>
              <a:t>.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Gustavo </a:t>
            </a:r>
            <a:r>
              <a:rPr lang="it-IT" sz="2800" dirty="0" err="1" smtClean="0">
                <a:latin typeface="Times New Roman"/>
                <a:ea typeface="Times New Roman"/>
              </a:rPr>
              <a:t>Pietropolli</a:t>
            </a:r>
            <a:r>
              <a:rPr lang="it-IT" sz="2800" dirty="0" smtClean="0">
                <a:latin typeface="Times New Roman"/>
                <a:ea typeface="Times New Roman"/>
              </a:rPr>
              <a:t> </a:t>
            </a:r>
            <a:r>
              <a:rPr lang="it-IT" sz="2800" dirty="0" err="1" smtClean="0">
                <a:latin typeface="Times New Roman"/>
                <a:ea typeface="Times New Roman"/>
              </a:rPr>
              <a:t>Charmet</a:t>
            </a:r>
            <a:r>
              <a:rPr lang="it-IT" sz="2800" dirty="0" smtClean="0">
                <a:latin typeface="Times New Roman"/>
                <a:ea typeface="Times New Roman"/>
              </a:rPr>
              <a:t> ed Elena Rosci (ma anche Diego </a:t>
            </a:r>
            <a:r>
              <a:rPr lang="it-IT" sz="2800" dirty="0" err="1" smtClean="0">
                <a:latin typeface="Times New Roman"/>
                <a:ea typeface="Times New Roman"/>
              </a:rPr>
              <a:t>Miscioscia</a:t>
            </a:r>
            <a:r>
              <a:rPr lang="it-IT" sz="2800" dirty="0" smtClean="0">
                <a:latin typeface="Times New Roman"/>
                <a:ea typeface="Times New Roman"/>
              </a:rPr>
              <a:t>) descrivono i principali miti affettivi che caratterizzano la fase adolescenziale:</a:t>
            </a:r>
            <a:endParaRPr lang="it-IT" sz="2800" dirty="0">
              <a:latin typeface="Times New Roman"/>
              <a:ea typeface="Times New Roman"/>
            </a:endParaRPr>
          </a:p>
          <a:p>
            <a:pPr marL="0" indent="0">
              <a:buNone/>
            </a:pPr>
            <a:endParaRPr lang="it-IT" dirty="0"/>
          </a:p>
        </p:txBody>
      </p:sp>
    </p:spTree>
    <p:extLst>
      <p:ext uri="{BB962C8B-B14F-4D97-AF65-F5344CB8AC3E}">
        <p14:creationId xmlns:p14="http://schemas.microsoft.com/office/powerpoint/2010/main" val="968163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77500" lnSpcReduction="20000"/>
          </a:bodyPr>
          <a:lstStyle/>
          <a:p>
            <a:pPr algn="just">
              <a:spcAft>
                <a:spcPts val="0"/>
              </a:spcAft>
            </a:pPr>
            <a:r>
              <a:rPr lang="it-IT" sz="2800" dirty="0">
                <a:latin typeface="Times New Roman"/>
                <a:ea typeface="Times New Roman"/>
              </a:rPr>
              <a:t>il mito materno è correlato alla nostalgia della tenerezza della madre o all’elaborazione del lutto per la perdita dell’«appartenenza al regno materno, che con le </a:t>
            </a:r>
            <a:r>
              <a:rPr lang="it-IT" sz="2800" dirty="0" smtClean="0">
                <a:latin typeface="Times New Roman"/>
                <a:ea typeface="Times New Roman"/>
              </a:rPr>
              <a:t>sue </a:t>
            </a:r>
            <a:r>
              <a:rPr lang="it-IT" sz="2800" dirty="0">
                <a:latin typeface="Times New Roman"/>
                <a:ea typeface="Times New Roman"/>
              </a:rPr>
              <a:t>capacità </a:t>
            </a:r>
            <a:r>
              <a:rPr lang="it-IT" sz="2800" dirty="0" err="1">
                <a:latin typeface="Times New Roman"/>
                <a:ea typeface="Times New Roman"/>
              </a:rPr>
              <a:t>bonificatorie</a:t>
            </a:r>
            <a:r>
              <a:rPr lang="it-IT" sz="2800" dirty="0">
                <a:latin typeface="Times New Roman"/>
                <a:ea typeface="Times New Roman"/>
              </a:rPr>
              <a:t> riusciva ad effettuare un’importante donazione di senso a tutto ciò che lo circondava</a:t>
            </a:r>
            <a:r>
              <a:rPr lang="it-IT" sz="2800" dirty="0" smtClean="0">
                <a:latin typeface="Times New Roman"/>
                <a:ea typeface="Times New Roman"/>
              </a:rPr>
              <a:t>» (lutto);</a:t>
            </a:r>
            <a:endParaRPr lang="it-IT" sz="2800" dirty="0">
              <a:latin typeface="Times New Roman"/>
              <a:ea typeface="Times New Roman"/>
            </a:endParaRPr>
          </a:p>
          <a:p>
            <a:pPr algn="just">
              <a:spcAft>
                <a:spcPts val="0"/>
              </a:spcAft>
            </a:pPr>
            <a:r>
              <a:rPr lang="it-IT" sz="2800" dirty="0">
                <a:latin typeface="Times New Roman"/>
                <a:ea typeface="Times New Roman"/>
              </a:rPr>
              <a:t>il mito del bambino messia è legato a condotte narcisistiche votate, invero, a «guarire la mamma, i genitori, cioè il mondo»; l’ideale ascetico perseguito dal bambino messia nasconde «una solitudine che non potrà mai essere risolta, poiché l’essere stati adorati e l’essere stati istituiti come bambini messianici non potrà mai ripagare il non essere stati amati e rispecchiati per quello che si era»;</a:t>
            </a:r>
          </a:p>
          <a:p>
            <a:pPr algn="just">
              <a:spcAft>
                <a:spcPts val="0"/>
              </a:spcAft>
            </a:pPr>
            <a:r>
              <a:rPr lang="it-IT" sz="2800" dirty="0">
                <a:latin typeface="Times New Roman"/>
                <a:ea typeface="Times New Roman"/>
              </a:rPr>
              <a:t>la versione negativa del mito del bambino messia è il mito dell’angelo vendicatore, del bambino che si sente tradito, «abbandonato da una madre egoista e indifferente», e che agisce, pertanto, </a:t>
            </a:r>
            <a:r>
              <a:rPr lang="it-IT" sz="2800" dirty="0" smtClean="0">
                <a:latin typeface="Times New Roman"/>
                <a:ea typeface="Times New Roman"/>
              </a:rPr>
              <a:t>l’aggressività, </a:t>
            </a:r>
            <a:r>
              <a:rPr lang="it-IT" sz="2800" dirty="0">
                <a:latin typeface="Times New Roman"/>
                <a:ea typeface="Times New Roman"/>
              </a:rPr>
              <a:t>contro i sostituti simbolici della madre</a:t>
            </a:r>
            <a:r>
              <a:rPr lang="it-IT" sz="2800" dirty="0" smtClean="0">
                <a:latin typeface="Times New Roman"/>
                <a:ea typeface="Times New Roman"/>
              </a:rPr>
              <a:t>;</a:t>
            </a:r>
            <a:endParaRPr lang="it-IT" sz="2800" dirty="0">
              <a:latin typeface="Times New Roman"/>
              <a:ea typeface="Times New Roman"/>
            </a:endParaRPr>
          </a:p>
        </p:txBody>
      </p:sp>
    </p:spTree>
    <p:extLst>
      <p:ext uri="{BB962C8B-B14F-4D97-AF65-F5344CB8AC3E}">
        <p14:creationId xmlns:p14="http://schemas.microsoft.com/office/powerpoint/2010/main" val="2616696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70000" lnSpcReduction="20000"/>
          </a:bodyPr>
          <a:lstStyle/>
          <a:p>
            <a:pPr algn="just">
              <a:spcAft>
                <a:spcPts val="0"/>
              </a:spcAft>
            </a:pPr>
            <a:r>
              <a:rPr lang="it-IT" sz="2800" dirty="0">
                <a:latin typeface="Times New Roman"/>
                <a:ea typeface="Times New Roman"/>
              </a:rPr>
              <a:t>il mito della virilità onnipotente nasconde un «segreto appello alla tenerezza e al rispecchiamento» demarcato da una «cornice affettiva </a:t>
            </a:r>
            <a:r>
              <a:rPr lang="it-IT" sz="2800" dirty="0" err="1">
                <a:latin typeface="Times New Roman"/>
                <a:ea typeface="Times New Roman"/>
              </a:rPr>
              <a:t>megalomanica</a:t>
            </a:r>
            <a:r>
              <a:rPr lang="it-IT" sz="2800" dirty="0">
                <a:latin typeface="Times New Roman"/>
                <a:ea typeface="Times New Roman"/>
              </a:rPr>
              <a:t>»; </a:t>
            </a:r>
          </a:p>
          <a:p>
            <a:pPr algn="just">
              <a:spcAft>
                <a:spcPts val="0"/>
              </a:spcAft>
            </a:pPr>
            <a:r>
              <a:rPr lang="it-IT" sz="2800" dirty="0">
                <a:latin typeface="Times New Roman"/>
                <a:ea typeface="Times New Roman"/>
              </a:rPr>
              <a:t>il mito della femminilità onnipotente occulta, all’opposto, il desiderio inconscio di annientamento dell’«immagine materna» mediante «travestimenti in cui confezionare le armi della femminilità» e «lo sfoggio imponente di autonomia relazionale e sessuale»; </a:t>
            </a:r>
          </a:p>
          <a:p>
            <a:pPr algn="just">
              <a:spcAft>
                <a:spcPts val="0"/>
              </a:spcAft>
            </a:pPr>
            <a:r>
              <a:rPr lang="it-IT" sz="2800" dirty="0">
                <a:latin typeface="Times New Roman"/>
                <a:ea typeface="Times New Roman"/>
              </a:rPr>
              <a:t>il mito del bambino idolo si riferisce «all’idoleggiamento del bambino da parte della madre nelle prime fasi dell’accudimento», e, pertanto, all’integrazione della «sessualità arcaica» nella nascente «sessualità genitale»;</a:t>
            </a:r>
          </a:p>
          <a:p>
            <a:pPr algn="just">
              <a:spcAft>
                <a:spcPts val="0"/>
              </a:spcAft>
            </a:pPr>
            <a:r>
              <a:rPr lang="it-IT" sz="2800" dirty="0">
                <a:latin typeface="Times New Roman"/>
                <a:ea typeface="Times New Roman"/>
              </a:rPr>
              <a:t>il mito del genitore combinato è correlato alla paura infantile di «ritrovarsi al cospetto di una figura genitoriale combinata, le cui </a:t>
            </a:r>
            <a:r>
              <a:rPr lang="it-IT" sz="2800" dirty="0" smtClean="0">
                <a:latin typeface="Times New Roman"/>
                <a:ea typeface="Times New Roman"/>
              </a:rPr>
              <a:t>intenzioni» appaiono, pertanto, «imperscrutabili</a:t>
            </a:r>
            <a:r>
              <a:rPr lang="it-IT" sz="2800" dirty="0">
                <a:latin typeface="Times New Roman"/>
                <a:ea typeface="Times New Roman"/>
              </a:rPr>
              <a:t>»; </a:t>
            </a:r>
          </a:p>
          <a:p>
            <a:pPr algn="just">
              <a:spcAft>
                <a:spcPts val="0"/>
              </a:spcAft>
            </a:pPr>
            <a:r>
              <a:rPr lang="it-IT" sz="2800" dirty="0">
                <a:latin typeface="Times New Roman"/>
                <a:ea typeface="Times New Roman"/>
              </a:rPr>
              <a:t>il mito paterno </a:t>
            </a:r>
            <a:r>
              <a:rPr lang="it-IT" sz="2800" dirty="0" smtClean="0">
                <a:latin typeface="Times New Roman"/>
                <a:ea typeface="Times New Roman"/>
              </a:rPr>
              <a:t>è </a:t>
            </a:r>
            <a:r>
              <a:rPr lang="it-IT" sz="2800" dirty="0">
                <a:latin typeface="Times New Roman"/>
                <a:ea typeface="Times New Roman"/>
              </a:rPr>
              <a:t>legato all’insorgere di comportamenti ossessivi per la paura di essere sopraffatti da pulsioni sessuali «non ancora integrate con il proprio patrimonio etico e affettivo</a:t>
            </a:r>
            <a:r>
              <a:rPr lang="it-IT" sz="2800" dirty="0" smtClean="0">
                <a:latin typeface="Times New Roman"/>
                <a:ea typeface="Times New Roman"/>
              </a:rPr>
              <a:t>» (controllo). </a:t>
            </a:r>
            <a:endParaRPr lang="it-IT" sz="2800" dirty="0">
              <a:latin typeface="Times New Roman"/>
              <a:ea typeface="Times New Roman"/>
            </a:endParaRPr>
          </a:p>
        </p:txBody>
      </p:sp>
    </p:spTree>
    <p:extLst>
      <p:ext uri="{BB962C8B-B14F-4D97-AF65-F5344CB8AC3E}">
        <p14:creationId xmlns:p14="http://schemas.microsoft.com/office/powerpoint/2010/main" val="15065313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77500" lnSpcReduction="20000"/>
          </a:bodyPr>
          <a:lstStyle/>
          <a:p>
            <a:pPr algn="just">
              <a:spcAft>
                <a:spcPts val="0"/>
              </a:spcAft>
            </a:pPr>
            <a:r>
              <a:rPr lang="it-IT" sz="2800" dirty="0">
                <a:latin typeface="Times New Roman"/>
                <a:ea typeface="Times New Roman"/>
              </a:rPr>
              <a:t>Secondo Diego </a:t>
            </a:r>
            <a:r>
              <a:rPr lang="it-IT" sz="2800" dirty="0" err="1">
                <a:latin typeface="Times New Roman"/>
                <a:ea typeface="Times New Roman"/>
              </a:rPr>
              <a:t>Miscioscia</a:t>
            </a:r>
            <a:r>
              <a:rPr lang="it-IT" sz="2800" dirty="0">
                <a:latin typeface="Times New Roman"/>
                <a:ea typeface="Times New Roman"/>
              </a:rPr>
              <a:t>, «è a questi miti affettivi che alludono gli idoli musicali» dei giovani e degli adolescenti; «essi hanno successo poiché, oltre a rappresentare creativamente questi miti affettivi, interpretano adeguatamente lo spirito dei tempi». La centralità della figura materna nella strutturazione intrapsichica del mito affettivo è quantomeno lapalissiana, nonché centrale per elaborare un coerente quadro dell’attuale sistema sociale definito, non a caso, «Grande Madre» (Claudio </a:t>
            </a:r>
            <a:r>
              <a:rPr lang="it-IT" sz="2800" dirty="0" err="1">
                <a:latin typeface="Times New Roman"/>
                <a:ea typeface="Times New Roman"/>
              </a:rPr>
              <a:t>Risé</a:t>
            </a:r>
            <a:r>
              <a:rPr lang="it-IT" sz="2800" dirty="0">
                <a:latin typeface="Times New Roman"/>
                <a:ea typeface="Times New Roman"/>
              </a:rPr>
              <a:t>). </a:t>
            </a:r>
          </a:p>
          <a:p>
            <a:pPr algn="just">
              <a:spcAft>
                <a:spcPts val="0"/>
              </a:spcAft>
            </a:pPr>
            <a:r>
              <a:rPr lang="it-IT" sz="2800" dirty="0">
                <a:latin typeface="Times New Roman"/>
                <a:ea typeface="Times New Roman"/>
              </a:rPr>
              <a:t>L’attaccamento all’idolo musicale non </a:t>
            </a:r>
            <a:r>
              <a:rPr lang="it-IT" sz="2800" dirty="0" smtClean="0">
                <a:latin typeface="Times New Roman"/>
                <a:ea typeface="Times New Roman"/>
              </a:rPr>
              <a:t>si fonda, </a:t>
            </a:r>
            <a:r>
              <a:rPr lang="it-IT" sz="2800" dirty="0">
                <a:latin typeface="Times New Roman"/>
                <a:ea typeface="Times New Roman"/>
              </a:rPr>
              <a:t>tuttavia, solo </a:t>
            </a:r>
            <a:r>
              <a:rPr lang="it-IT" sz="2800" dirty="0" smtClean="0">
                <a:latin typeface="Times New Roman"/>
                <a:ea typeface="Times New Roman"/>
              </a:rPr>
              <a:t>su aspetti </a:t>
            </a:r>
            <a:r>
              <a:rPr lang="it-IT" sz="2800" dirty="0" err="1">
                <a:latin typeface="Times New Roman"/>
                <a:ea typeface="Times New Roman"/>
              </a:rPr>
              <a:t>regressivanti</a:t>
            </a:r>
            <a:r>
              <a:rPr lang="it-IT" sz="2800" dirty="0">
                <a:latin typeface="Times New Roman"/>
                <a:ea typeface="Times New Roman"/>
              </a:rPr>
              <a:t>: al contrario, consente di ritrovare il tepore delle nenie infantili in forma più evoluta e socialmente accettabile. La musica, come ogni forma artistica, traduce in realtà la primigenia onnipotenza infantile: in ciò risiedono l’aspetto mitico e la magia dell’arte dei suoni. Come gli antichi riti magici, la musica conserva «l’onnipotenza del pensiero», e tale «illusione artistica» </a:t>
            </a:r>
            <a:r>
              <a:rPr lang="it-IT" sz="2800" dirty="0" smtClean="0">
                <a:latin typeface="Times New Roman"/>
                <a:ea typeface="Times New Roman"/>
              </a:rPr>
              <a:t>può dar </a:t>
            </a:r>
            <a:r>
              <a:rPr lang="it-IT" sz="2800" dirty="0">
                <a:latin typeface="Times New Roman"/>
                <a:ea typeface="Times New Roman"/>
              </a:rPr>
              <a:t>luogo </a:t>
            </a:r>
            <a:r>
              <a:rPr lang="it-IT" sz="2800" dirty="0" smtClean="0">
                <a:latin typeface="Times New Roman"/>
                <a:ea typeface="Times New Roman"/>
              </a:rPr>
              <a:t>a vere e proprie </a:t>
            </a:r>
            <a:r>
              <a:rPr lang="it-IT" sz="2800" dirty="0">
                <a:latin typeface="Times New Roman"/>
                <a:ea typeface="Times New Roman"/>
              </a:rPr>
              <a:t>«conseguenze affettive» (Sigmund Freud). </a:t>
            </a:r>
          </a:p>
          <a:p>
            <a:pPr marL="0" indent="0">
              <a:buNone/>
            </a:pPr>
            <a:endParaRPr lang="it-IT" dirty="0"/>
          </a:p>
        </p:txBody>
      </p:sp>
    </p:spTree>
    <p:extLst>
      <p:ext uri="{BB962C8B-B14F-4D97-AF65-F5344CB8AC3E}">
        <p14:creationId xmlns:p14="http://schemas.microsoft.com/office/powerpoint/2010/main" val="13741557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SEI GRANDE, GRANDE, GRANDE…</a:t>
            </a:r>
            <a:endParaRPr lang="it-IT" dirty="0"/>
          </a:p>
        </p:txBody>
      </p:sp>
      <p:sp>
        <p:nvSpPr>
          <p:cNvPr id="3" name="Segnaposto contenuto 2"/>
          <p:cNvSpPr>
            <a:spLocks noGrp="1"/>
          </p:cNvSpPr>
          <p:nvPr>
            <p:ph sz="quarter" idx="1"/>
          </p:nvPr>
        </p:nvSpPr>
        <p:spPr/>
        <p:txBody>
          <a:bodyPr/>
          <a:lstStyle/>
          <a:p>
            <a:pPr algn="just">
              <a:spcAft>
                <a:spcPts val="0"/>
              </a:spcAft>
            </a:pPr>
            <a:r>
              <a:rPr lang="it-IT" sz="2800" dirty="0">
                <a:latin typeface="Times New Roman"/>
                <a:ea typeface="Times New Roman"/>
              </a:rPr>
              <a:t>Come il bambino si relaziona ai cosiddetti “grandi”, ritenuti depositari di verità assolute, così l’adolescente si rifugia nel dogma delle verità cantate dal </a:t>
            </a:r>
            <a:r>
              <a:rPr lang="it-IT" sz="2800" i="1" dirty="0">
                <a:latin typeface="Times New Roman"/>
                <a:ea typeface="Times New Roman"/>
              </a:rPr>
              <a:t>big</a:t>
            </a:r>
            <a:r>
              <a:rPr lang="it-IT" sz="2800" dirty="0">
                <a:latin typeface="Times New Roman"/>
                <a:ea typeface="Times New Roman"/>
              </a:rPr>
              <a:t>, che assume pertanto una funzione orientativa di natura parentale: nel mito vivente, l’adolescente ritrova un Sé massimamente rispecchiato. </a:t>
            </a:r>
          </a:p>
          <a:p>
            <a:pPr marL="0" indent="0">
              <a:buNone/>
            </a:pPr>
            <a:endParaRPr lang="it-IT" dirty="0"/>
          </a:p>
        </p:txBody>
      </p:sp>
    </p:spTree>
    <p:extLst>
      <p:ext uri="{BB962C8B-B14F-4D97-AF65-F5344CB8AC3E}">
        <p14:creationId xmlns:p14="http://schemas.microsoft.com/office/powerpoint/2010/main" val="29444964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DEVIANZA «POSITIVA»</a:t>
            </a:r>
            <a:endParaRPr lang="it-IT" dirty="0"/>
          </a:p>
        </p:txBody>
      </p:sp>
      <p:sp>
        <p:nvSpPr>
          <p:cNvPr id="3" name="Segnaposto contenuto 2"/>
          <p:cNvSpPr>
            <a:spLocks noGrp="1"/>
          </p:cNvSpPr>
          <p:nvPr>
            <p:ph sz="quarter" idx="1"/>
          </p:nvPr>
        </p:nvSpPr>
        <p:spPr/>
        <p:txBody>
          <a:bodyPr>
            <a:normAutofit fontScale="77500" lnSpcReduction="20000"/>
          </a:bodyPr>
          <a:lstStyle/>
          <a:p>
            <a:pPr algn="just">
              <a:spcAft>
                <a:spcPts val="0"/>
              </a:spcAft>
            </a:pPr>
            <a:r>
              <a:rPr lang="it-IT" sz="2800" dirty="0">
                <a:latin typeface="Times New Roman"/>
                <a:ea typeface="Times New Roman"/>
              </a:rPr>
              <a:t>Sulle motivazioni al </a:t>
            </a:r>
            <a:r>
              <a:rPr lang="it-IT" sz="2800" i="1" dirty="0">
                <a:latin typeface="Times New Roman"/>
                <a:ea typeface="Times New Roman"/>
              </a:rPr>
              <a:t>diventare </a:t>
            </a:r>
            <a:r>
              <a:rPr lang="it-IT" sz="2800" dirty="0">
                <a:latin typeface="Times New Roman"/>
                <a:ea typeface="Times New Roman"/>
              </a:rPr>
              <a:t>un idolo, si potrebbero avanzare delle ipotesi storicamente fondate. </a:t>
            </a:r>
          </a:p>
          <a:p>
            <a:pPr algn="just">
              <a:spcAft>
                <a:spcPts val="0"/>
              </a:spcAft>
            </a:pPr>
            <a:r>
              <a:rPr lang="it-IT" sz="2800" dirty="0">
                <a:latin typeface="Times New Roman"/>
                <a:ea typeface="Times New Roman"/>
              </a:rPr>
              <a:t>I grandi artisti d’un tempo, le personalità più evolute nel mondo della musica, dell’arte e dello spettacolo, avevano, più spesso, dei trascorsi familiari infelici (si pensi, solo per citare alcuni esempi, ad Anna Magnani, a Mia Martini, o al caso dell’attrice americana Marilyn Monroe). “Dare” spettacolo era un mestiere senza scuola: diventare famosi, importanti, popolari, era una strategia di preservazione del Sé dinanzi al rischio di </a:t>
            </a:r>
            <a:r>
              <a:rPr lang="it-IT" sz="2800" dirty="0" err="1">
                <a:latin typeface="Times New Roman"/>
                <a:ea typeface="Times New Roman"/>
              </a:rPr>
              <a:t>autodissolvimento</a:t>
            </a:r>
            <a:r>
              <a:rPr lang="it-IT" sz="2800" dirty="0">
                <a:latin typeface="Times New Roman"/>
                <a:ea typeface="Times New Roman"/>
              </a:rPr>
              <a:t>, una sorta di riscatto sociale, o risarcimento affettivo, rispetto alle deprivazioni percepite o realmente subìte. </a:t>
            </a:r>
          </a:p>
          <a:p>
            <a:pPr algn="just">
              <a:spcAft>
                <a:spcPts val="0"/>
              </a:spcAft>
            </a:pPr>
            <a:r>
              <a:rPr lang="it-IT" sz="2800" dirty="0">
                <a:latin typeface="Times New Roman"/>
                <a:ea typeface="Times New Roman"/>
              </a:rPr>
              <a:t>Oggi, essere famosi è ambizione comune ai più. È la stessa famiglia, a volte, a motivare alla fama, a proporre i modelli della riconoscibilità totale, della lode narcisistica, della visibilità senza riserve. Forse è questo il motivo per cui, accanto a figure valide, trionfano talora l’immagine al potere, il presenziare fine a se stesso, la mediocrità. </a:t>
            </a:r>
          </a:p>
          <a:p>
            <a:endParaRPr lang="it-IT" dirty="0"/>
          </a:p>
        </p:txBody>
      </p:sp>
    </p:spTree>
    <p:extLst>
      <p:ext uri="{BB962C8B-B14F-4D97-AF65-F5344CB8AC3E}">
        <p14:creationId xmlns:p14="http://schemas.microsoft.com/office/powerpoint/2010/main" val="19785367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normAutofit fontScale="77500" lnSpcReduction="20000"/>
          </a:bodyPr>
          <a:lstStyle/>
          <a:p>
            <a:pPr algn="just">
              <a:spcAft>
                <a:spcPts val="0"/>
              </a:spcAft>
            </a:pPr>
            <a:r>
              <a:rPr lang="it-IT" sz="2800" dirty="0">
                <a:latin typeface="Times New Roman"/>
                <a:ea typeface="Times New Roman"/>
              </a:rPr>
              <a:t>L’interpretazione psicoanalitica fornisce un’ulteriore, affascinante chiave di lettura della motivazione allo spettacolo. La ribellione nei riguardi delle convenzioni sociali dovuta a uno smisurato eccesso pulsionale, in tale prospettiva, muove all’elaborazione di un’identità deviante “positiva”, comunemente accettata, che </a:t>
            </a:r>
            <a:r>
              <a:rPr lang="it-IT" sz="2800" dirty="0" smtClean="0">
                <a:latin typeface="Times New Roman"/>
                <a:ea typeface="Times New Roman"/>
              </a:rPr>
              <a:t>consente, </a:t>
            </a:r>
            <a:r>
              <a:rPr lang="it-IT" sz="2800" dirty="0">
                <a:latin typeface="Times New Roman"/>
                <a:ea typeface="Times New Roman"/>
              </a:rPr>
              <a:t>nel medesimo </a:t>
            </a:r>
            <a:r>
              <a:rPr lang="it-IT" sz="2800" dirty="0" smtClean="0">
                <a:latin typeface="Times New Roman"/>
                <a:ea typeface="Times New Roman"/>
              </a:rPr>
              <a:t>tempo, </a:t>
            </a:r>
            <a:r>
              <a:rPr lang="it-IT" sz="2800" dirty="0">
                <a:latin typeface="Times New Roman"/>
                <a:ea typeface="Times New Roman"/>
              </a:rPr>
              <a:t>la liceità della trasgressione e il rispetto della norme socialmente pattuite (Sigmund Freud). </a:t>
            </a:r>
          </a:p>
          <a:p>
            <a:pPr algn="just">
              <a:spcAft>
                <a:spcPts val="0"/>
              </a:spcAft>
            </a:pPr>
            <a:r>
              <a:rPr lang="it-IT" sz="2800" dirty="0">
                <a:latin typeface="Times New Roman"/>
                <a:ea typeface="Times New Roman"/>
              </a:rPr>
              <a:t>L’idolo ribelle si comporta come uno specchio della dissidenza </a:t>
            </a:r>
            <a:r>
              <a:rPr lang="it-IT" sz="2800" dirty="0" smtClean="0">
                <a:latin typeface="Times New Roman"/>
                <a:ea typeface="Times New Roman"/>
              </a:rPr>
              <a:t>giovanile, </a:t>
            </a:r>
            <a:r>
              <a:rPr lang="it-IT" sz="2800" dirty="0">
                <a:latin typeface="Times New Roman"/>
                <a:ea typeface="Times New Roman"/>
              </a:rPr>
              <a:t>e contiene, trasfigurandole, le pulsioni prodotte da una siffatta contestazione. </a:t>
            </a:r>
          </a:p>
          <a:p>
            <a:pPr algn="just">
              <a:spcAft>
                <a:spcPts val="0"/>
              </a:spcAft>
            </a:pPr>
            <a:r>
              <a:rPr lang="it-IT" sz="2800" dirty="0">
                <a:latin typeface="Times New Roman"/>
                <a:ea typeface="Times New Roman"/>
              </a:rPr>
              <a:t>Nell’ambito della materialità familiare, i «nuovi padri alle prese con l’idolo del figlio» sembrano «trattarlo come la mamma tratta la copertina o l’orsacchiotto del bambino piccolo»: una sorta di «“oggetto transizionale”, come lo definirebbe la psicoanalisi, cioè un oggetto che viene creato nel momento in cui bisogna imparare a staccarsi da qualcosa» (Gustavo </a:t>
            </a:r>
            <a:r>
              <a:rPr lang="it-IT" sz="2800" dirty="0" err="1">
                <a:latin typeface="Times New Roman"/>
                <a:ea typeface="Times New Roman"/>
              </a:rPr>
              <a:t>Pietropolli</a:t>
            </a:r>
            <a:r>
              <a:rPr lang="it-IT" sz="2800" dirty="0">
                <a:latin typeface="Times New Roman"/>
                <a:ea typeface="Times New Roman"/>
              </a:rPr>
              <a:t> </a:t>
            </a:r>
            <a:r>
              <a:rPr lang="it-IT" sz="2800" dirty="0" err="1">
                <a:latin typeface="Times New Roman"/>
                <a:ea typeface="Times New Roman"/>
              </a:rPr>
              <a:t>Charmet</a:t>
            </a:r>
            <a:r>
              <a:rPr lang="it-IT" sz="2800" dirty="0">
                <a:latin typeface="Times New Roman"/>
                <a:ea typeface="Times New Roman"/>
              </a:rPr>
              <a:t>).</a:t>
            </a:r>
          </a:p>
          <a:p>
            <a:endParaRPr lang="it-IT" dirty="0"/>
          </a:p>
        </p:txBody>
      </p:sp>
    </p:spTree>
    <p:extLst>
      <p:ext uri="{BB962C8B-B14F-4D97-AF65-F5344CB8AC3E}">
        <p14:creationId xmlns:p14="http://schemas.microsoft.com/office/powerpoint/2010/main" val="30100638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247</TotalTime>
  <Words>2261</Words>
  <Application>Microsoft Office PowerPoint</Application>
  <PresentationFormat>Presentazione su schermo (4:3)</PresentationFormat>
  <Paragraphs>54</Paragraphs>
  <Slides>15</Slides>
  <Notes>0</Notes>
  <HiddenSlides>0</HiddenSlides>
  <MMClips>0</MMClips>
  <ScaleCrop>false</ScaleCrop>
  <HeadingPairs>
    <vt:vector size="4" baseType="variant">
      <vt:variant>
        <vt:lpstr>Tema</vt:lpstr>
      </vt:variant>
      <vt:variant>
        <vt:i4>1</vt:i4>
      </vt:variant>
      <vt:variant>
        <vt:lpstr>Titoli diapositive</vt:lpstr>
      </vt:variant>
      <vt:variant>
        <vt:i4>15</vt:i4>
      </vt:variant>
    </vt:vector>
  </HeadingPairs>
  <TitlesOfParts>
    <vt:vector size="16" baseType="lpstr">
      <vt:lpstr>Città</vt:lpstr>
      <vt:lpstr>ADOLESCENTI ALLO SPECCHIO: DELLA MADRE  E DELLA MUSICA</vt:lpstr>
      <vt:lpstr>PREMESSA</vt:lpstr>
      <vt:lpstr>LA PERSONA COME SUONO-PER</vt:lpstr>
      <vt:lpstr>CRESCERE IN MUSICA</vt:lpstr>
      <vt:lpstr>LE METAFORE MUSICALI</vt:lpstr>
      <vt:lpstr>HOMO SENTIENS</vt:lpstr>
      <vt:lpstr>DI IDOLO IN IDOLO</vt:lpstr>
      <vt:lpstr>Presentazione standard di PowerPoint</vt:lpstr>
      <vt:lpstr>I MITI AFFETTIVI</vt:lpstr>
      <vt:lpstr>Presentazione standard di PowerPoint</vt:lpstr>
      <vt:lpstr>Presentazione standard di PowerPoint</vt:lpstr>
      <vt:lpstr>Presentazione standard di PowerPoint</vt:lpstr>
      <vt:lpstr>SEI GRANDE, GRANDE, GRANDE…</vt:lpstr>
      <vt:lpstr>LA DEVIANZA «POSITIVA»</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ANTICHITÀ E MEDIOEVO. STORIA DEL PADRE</dc:title>
  <dc:creator>utente</dc:creator>
  <cp:lastModifiedBy>utente</cp:lastModifiedBy>
  <cp:revision>70</cp:revision>
  <dcterms:created xsi:type="dcterms:W3CDTF">2012-10-04T16:12:16Z</dcterms:created>
  <dcterms:modified xsi:type="dcterms:W3CDTF">2012-11-12T15:16:56Z</dcterms:modified>
</cp:coreProperties>
</file>