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2"/>
      </p:bgRef>
    </p:bg>
    <p:spTree>
      <p:nvGrpSpPr>
        <p:cNvPr id="1" name=""/>
        <p:cNvGrpSpPr/>
        <p:nvPr/>
      </p:nvGrpSpPr>
      <p:grpSpPr>
        <a:xfrm>
          <a:off x="0" y="0"/>
          <a:ext cx="0" cy="0"/>
          <a:chOff x="0" y="0"/>
          <a:chExt cx="0" cy="0"/>
        </a:xfrm>
      </p:grpSpPr>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ottotitolo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p:txBody>
          <a:bodyPr/>
          <a:lstStyle/>
          <a:p>
            <a:fld id="{CFE39CAF-A0E4-4B47-AA34-DE70ED2EF7FD}" type="datetimeFigureOut">
              <a:rPr lang="it-IT" smtClean="0"/>
              <a:t>12/11/2012</a:t>
            </a:fld>
            <a:endParaRPr lang="it-IT"/>
          </a:p>
        </p:txBody>
      </p:sp>
      <p:sp>
        <p:nvSpPr>
          <p:cNvPr id="17" name="Segnaposto piè di pagina 16"/>
          <p:cNvSpPr>
            <a:spLocks noGrp="1"/>
          </p:cNvSpPr>
          <p:nvPr>
            <p:ph type="ftr" sz="quarter" idx="11"/>
          </p:nvPr>
        </p:nvSpPr>
        <p:spPr/>
        <p:txBody>
          <a:bodyPr/>
          <a:lstStyle/>
          <a:p>
            <a:endParaRPr lang="it-IT"/>
          </a:p>
        </p:txBody>
      </p:sp>
      <p:sp>
        <p:nvSpPr>
          <p:cNvPr id="7" name="Connettore 1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e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e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egnaposto numero diapositiva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8" name="Titolo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solidFill>
                  <a:schemeClr val="accent3">
                    <a:shade val="75000"/>
                  </a:schemeClr>
                </a:solidFill>
              </a:defRPr>
            </a:lvl1pPr>
          </a:lstStyle>
          <a:p>
            <a:r>
              <a:rPr kumimoji="0" lang="it-IT" smtClean="0"/>
              <a:t>Fare clic per modificare lo stile del titolo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12/11/2012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a:xfrm>
            <a:off x="4361688" y="1026372"/>
            <a:ext cx="457200" cy="441325"/>
          </a:xfrm>
        </p:spPr>
        <p:txBody>
          <a:bodyPr/>
          <a:lstStyle/>
          <a:p>
            <a:fld id="{036B5F80-6B74-4675-B5E2-A4084B017A61}" type="slidenum">
              <a:rPr lang="it-IT" smtClean="0"/>
              <a:t>‹N›</a:t>
            </a:fld>
            <a:endParaRPr lang="it-IT"/>
          </a:p>
        </p:txBody>
      </p:sp>
      <p:sp>
        <p:nvSpPr>
          <p:cNvPr id="8" name="Segnaposto contenuto 7"/>
          <p:cNvSpPr>
            <a:spLocks noGrp="1"/>
          </p:cNvSpPr>
          <p:nvPr>
            <p:ph sz="quarter" idx="1"/>
          </p:nvPr>
        </p:nvSpPr>
        <p:spPr>
          <a:xfrm>
            <a:off x="301752" y="1527048"/>
            <a:ext cx="850392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13" name="Rettangolo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ttangolo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Segnaposto piè di pagina 4"/>
          <p:cNvSpPr>
            <a:spLocks noGrp="1"/>
          </p:cNvSpPr>
          <p:nvPr>
            <p:ph type="ftr" sz="quarter" idx="11"/>
          </p:nvPr>
        </p:nvSpPr>
        <p:spPr/>
        <p:txBody>
          <a:bodyPr/>
          <a:lstStyle/>
          <a:p>
            <a:endParaRPr lang="it-IT"/>
          </a:p>
        </p:txBody>
      </p:sp>
      <p:sp>
        <p:nvSpPr>
          <p:cNvPr id="4" name="Segnaposto data 3"/>
          <p:cNvSpPr>
            <a:spLocks noGrp="1"/>
          </p:cNvSpPr>
          <p:nvPr>
            <p:ph type="dt" sz="half" idx="10"/>
          </p:nvPr>
        </p:nvSpPr>
        <p:spPr/>
        <p:txBody>
          <a:bodyPr/>
          <a:lstStyle/>
          <a:p>
            <a:fld id="{CFE39CAF-A0E4-4B47-AA34-DE70ED2EF7FD}" type="datetimeFigureOut">
              <a:rPr lang="it-IT" smtClean="0"/>
              <a:t>12/11/2012</a:t>
            </a:fld>
            <a:endParaRPr lang="it-IT"/>
          </a:p>
        </p:txBody>
      </p:sp>
      <p:sp>
        <p:nvSpPr>
          <p:cNvPr id="8" name="Connettore 1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e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 name="Titolo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1752" y="228600"/>
            <a:ext cx="8534400" cy="758952"/>
          </a:xfrm>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a:xfrm>
            <a:off x="5791200" y="6409944"/>
            <a:ext cx="3044952" cy="365760"/>
          </a:xfrm>
        </p:spPr>
        <p:txBody>
          <a:bodyPr/>
          <a:lstStyle/>
          <a:p>
            <a:fld id="{CFE39CAF-A0E4-4B47-AA34-DE70ED2EF7FD}" type="datetimeFigureOut">
              <a:rPr lang="it-IT" smtClean="0"/>
              <a:t>12/11/2012</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036B5F80-6B74-4675-B5E2-A4084B017A61}" type="slidenum">
              <a:rPr lang="it-IT" smtClean="0"/>
              <a:t>‹N›</a:t>
            </a:fld>
            <a:endParaRPr lang="it-IT"/>
          </a:p>
        </p:txBody>
      </p:sp>
      <p:sp>
        <p:nvSpPr>
          <p:cNvPr id="8" name="Connettore 1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Segnaposto contenuto 9"/>
          <p:cNvSpPr>
            <a:spLocks noGrp="1"/>
          </p:cNvSpPr>
          <p:nvPr>
            <p:ph sz="half" idx="1"/>
          </p:nvPr>
        </p:nvSpPr>
        <p:spPr>
          <a:xfrm>
            <a:off x="301752"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contenuto 11"/>
          <p:cNvSpPr>
            <a:spLocks noGrp="1"/>
          </p:cNvSpPr>
          <p:nvPr>
            <p:ph sz="half" idx="2"/>
          </p:nvPr>
        </p:nvSpPr>
        <p:spPr>
          <a:xfrm>
            <a:off x="4800600" y="1371600"/>
            <a:ext cx="4038600" cy="4681728"/>
          </a:xfrm>
        </p:spPr>
        <p:txBody>
          <a:bodyPr/>
          <a:lstStyle>
            <a:lvl1pPr>
              <a:defRPr sz="2500"/>
            </a:lvl1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1">
        <a:schemeClr val="bg2"/>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ttangolo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ttangolo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ttangolo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ttangolo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Segnaposto testo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7" name="Segnaposto data 6"/>
          <p:cNvSpPr>
            <a:spLocks noGrp="1"/>
          </p:cNvSpPr>
          <p:nvPr>
            <p:ph type="dt" sz="half" idx="10"/>
          </p:nvPr>
        </p:nvSpPr>
        <p:spPr/>
        <p:txBody>
          <a:bodyPr/>
          <a:lstStyle/>
          <a:p>
            <a:fld id="{CFE39CAF-A0E4-4B47-AA34-DE70ED2EF7FD}" type="datetimeFigureOut">
              <a:rPr lang="it-IT" smtClean="0"/>
              <a:t>12/11/2012</a:t>
            </a:fld>
            <a:endParaRPr lang="it-IT"/>
          </a:p>
        </p:txBody>
      </p:sp>
      <p:sp>
        <p:nvSpPr>
          <p:cNvPr id="8" name="Segnaposto piè di pagina 7"/>
          <p:cNvSpPr>
            <a:spLocks noGrp="1"/>
          </p:cNvSpPr>
          <p:nvPr>
            <p:ph type="ftr" sz="quarter" idx="11"/>
          </p:nvPr>
        </p:nvSpPr>
        <p:spPr>
          <a:xfrm>
            <a:off x="304800" y="6409944"/>
            <a:ext cx="3581400" cy="365760"/>
          </a:xfrm>
        </p:spPr>
        <p:txBody>
          <a:bodyPr/>
          <a:lstStyle/>
          <a:p>
            <a:endParaRPr lang="it-IT"/>
          </a:p>
        </p:txBody>
      </p:sp>
      <p:sp>
        <p:nvSpPr>
          <p:cNvPr id="15" name="Connettore 1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Segnaposto contenuto 23"/>
          <p:cNvSpPr>
            <a:spLocks noGrp="1"/>
          </p:cNvSpPr>
          <p:nvPr>
            <p:ph sz="quarter" idx="2"/>
          </p:nvPr>
        </p:nvSpPr>
        <p:spPr>
          <a:xfrm>
            <a:off x="301752" y="2471383"/>
            <a:ext cx="4041648" cy="3818404"/>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6" name="Segnaposto contenuto 25"/>
          <p:cNvSpPr>
            <a:spLocks noGrp="1"/>
          </p:cNvSpPr>
          <p:nvPr>
            <p:ph sz="quarter" idx="4"/>
          </p:nvPr>
        </p:nvSpPr>
        <p:spPr>
          <a:xfrm>
            <a:off x="4800600" y="2471383"/>
            <a:ext cx="4038600" cy="382219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5" name="Ovale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e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egnaposto numero diapositiva 8"/>
          <p:cNvSpPr>
            <a:spLocks noGrp="1"/>
          </p:cNvSpPr>
          <p:nvPr>
            <p:ph type="sldNum" sz="quarter" idx="12"/>
          </p:nvPr>
        </p:nvSpPr>
        <p:spPr>
          <a:xfrm>
            <a:off x="4343400" y="1042416"/>
            <a:ext cx="457200" cy="441325"/>
          </a:xfrm>
        </p:spPr>
        <p:txBody>
          <a:bodyPr/>
          <a:lstStyle>
            <a:lvl1pPr algn="ctr">
              <a:defRPr/>
            </a:lvl1pPr>
          </a:lstStyle>
          <a:p>
            <a:fld id="{036B5F80-6B74-4675-B5E2-A4084B017A61}" type="slidenum">
              <a:rPr lang="it-IT" smtClean="0"/>
              <a:t>‹N›</a:t>
            </a:fld>
            <a:endParaRPr lang="it-IT"/>
          </a:p>
        </p:txBody>
      </p:sp>
      <p:sp>
        <p:nvSpPr>
          <p:cNvPr id="23" name="Titolo 22"/>
          <p:cNvSpPr>
            <a:spLocks noGrp="1"/>
          </p:cNvSpPr>
          <p:nvPr>
            <p:ph type="title"/>
          </p:nvPr>
        </p:nvSpPr>
        <p:spPr/>
        <p:txBody>
          <a:bodyPr rtlCol="0" anchor="b" anchorCtr="0"/>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CFE39CAF-A0E4-4B47-AA34-DE70ED2EF7FD}" type="datetimeFigureOut">
              <a:rPr lang="it-IT" smtClean="0"/>
              <a:t>12/11/2012</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a:xfrm>
            <a:off x="4343400" y="1036020"/>
            <a:ext cx="457200" cy="441325"/>
          </a:xfrm>
        </p:spPr>
        <p:txBody>
          <a:bodyPr/>
          <a:lstStyle/>
          <a:p>
            <a:fld id="{036B5F80-6B74-4675-B5E2-A4084B017A61}"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uota">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ttangolo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ttangolo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Segnaposto data 1"/>
          <p:cNvSpPr>
            <a:spLocks noGrp="1"/>
          </p:cNvSpPr>
          <p:nvPr>
            <p:ph type="dt" sz="half" idx="10"/>
          </p:nvPr>
        </p:nvSpPr>
        <p:spPr/>
        <p:txBody>
          <a:bodyPr/>
          <a:lstStyle/>
          <a:p>
            <a:fld id="{CFE39CAF-A0E4-4B47-AA34-DE70ED2EF7FD}" type="datetimeFigureOut">
              <a:rPr lang="it-IT" smtClean="0"/>
              <a:t>12/11/2012</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6B5F80-6B74-4675-B5E2-A4084B017A61}"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9" name="Rettangolo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ttango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ttangolo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olo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Rettangolo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Connettore 1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Segnaposto contenuto 19"/>
          <p:cNvSpPr>
            <a:spLocks noGrp="1"/>
          </p:cNvSpPr>
          <p:nvPr>
            <p:ph sz="quarter" idx="1"/>
          </p:nvPr>
        </p:nvSpPr>
        <p:spPr>
          <a:xfrm>
            <a:off x="3124200" y="685800"/>
            <a:ext cx="5638800" cy="5410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0" name="Ovale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e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6B5F80-6B74-4675-B5E2-A4084B017A61}" type="slidenum">
              <a:rPr lang="it-IT" smtClean="0"/>
              <a:t>‹N›</a:t>
            </a:fld>
            <a:endParaRPr lang="it-IT"/>
          </a:p>
        </p:txBody>
      </p:sp>
      <p:sp>
        <p:nvSpPr>
          <p:cNvPr id="21" name="Rettangolo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p:txBody>
          <a:bodyPr/>
          <a:lstStyle/>
          <a:p>
            <a:fld id="{CFE39CAF-A0E4-4B47-AA34-DE70ED2EF7FD}" type="datetimeFigureOut">
              <a:rPr lang="it-IT" smtClean="0"/>
              <a:t>12/11/2012</a:t>
            </a:fld>
            <a:endParaRPr lang="it-IT"/>
          </a:p>
        </p:txBody>
      </p:sp>
      <p:sp>
        <p:nvSpPr>
          <p:cNvPr id="6" name="Segnaposto piè di pagina 5"/>
          <p:cNvSpPr>
            <a:spLocks noGrp="1"/>
          </p:cNvSpPr>
          <p:nvPr>
            <p:ph type="ftr" sz="quarter" idx="11"/>
          </p:nvPr>
        </p:nvSpPr>
        <p:spPr>
          <a:xfrm>
            <a:off x="301752" y="6410848"/>
            <a:ext cx="3383280" cy="365760"/>
          </a:xfrm>
        </p:spPr>
        <p:txBody>
          <a:bodyPr/>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21" name="Connettore 1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ttangolo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ttangolo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ttangolo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e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e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egnaposto numero diapositiva 6"/>
          <p:cNvSpPr>
            <a:spLocks noGrp="1"/>
          </p:cNvSpPr>
          <p:nvPr>
            <p:ph type="sldNum" sz="quarter" idx="12"/>
          </p:nvPr>
        </p:nvSpPr>
        <p:spPr>
          <a:xfrm>
            <a:off x="1371600" y="312738"/>
            <a:ext cx="457200" cy="441325"/>
          </a:xfrm>
        </p:spPr>
        <p:txBody>
          <a:bodyPr/>
          <a:lstStyle/>
          <a:p>
            <a:fld id="{036B5F80-6B74-4675-B5E2-A4084B017A61}" type="slidenum">
              <a:rPr lang="it-IT" smtClean="0"/>
              <a:t>‹N›</a:t>
            </a:fld>
            <a:endParaRPr lang="it-IT"/>
          </a:p>
        </p:txBody>
      </p:sp>
      <p:sp>
        <p:nvSpPr>
          <p:cNvPr id="2" name="Titolo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3000375" y="609600"/>
            <a:ext cx="5867400" cy="4267200"/>
          </a:xfrm>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22" name="Rettangolo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Segnaposto data 4"/>
          <p:cNvSpPr>
            <a:spLocks noGrp="1"/>
          </p:cNvSpPr>
          <p:nvPr>
            <p:ph type="dt" sz="half" idx="10"/>
          </p:nvPr>
        </p:nvSpPr>
        <p:spPr>
          <a:xfrm>
            <a:off x="5788152" y="6404984"/>
            <a:ext cx="3044952" cy="365760"/>
          </a:xfrm>
        </p:spPr>
        <p:txBody>
          <a:bodyPr/>
          <a:lstStyle/>
          <a:p>
            <a:fld id="{CFE39CAF-A0E4-4B47-AA34-DE70ED2EF7FD}" type="datetimeFigureOut">
              <a:rPr lang="it-IT" smtClean="0"/>
              <a:t>12/11/2012</a:t>
            </a:fld>
            <a:endParaRPr lang="it-IT"/>
          </a:p>
        </p:txBody>
      </p:sp>
      <p:sp>
        <p:nvSpPr>
          <p:cNvPr id="6" name="Segnaposto piè di pagina 5"/>
          <p:cNvSpPr>
            <a:spLocks noGrp="1"/>
          </p:cNvSpPr>
          <p:nvPr>
            <p:ph type="ftr" sz="quarter" idx="11"/>
          </p:nvPr>
        </p:nvSpPr>
        <p:spPr>
          <a:xfrm>
            <a:off x="301752" y="6410848"/>
            <a:ext cx="3584448" cy="365760"/>
          </a:xfrm>
        </p:spPr>
        <p:txBody>
          <a:bodyPr/>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12/11/2012</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036B5F80-6B74-4675-B5E2-A4084B017A61}" type="slidenum">
              <a:rPr lang="it-IT" smtClean="0"/>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1_Titolo e testo verticale">
    <p:bg>
      <p:bgRef idx="1001">
        <a:schemeClr val="bg2"/>
      </p:bgRef>
    </p:bg>
    <p:spTree>
      <p:nvGrpSpPr>
        <p:cNvPr id="1" name=""/>
        <p:cNvGrpSpPr/>
        <p:nvPr/>
      </p:nvGrpSpPr>
      <p:grpSpPr>
        <a:xfrm>
          <a:off x="0" y="0"/>
          <a:ext cx="0" cy="0"/>
          <a:chOff x="0" y="0"/>
          <a:chExt cx="0" cy="0"/>
        </a:xfrm>
      </p:grpSpPr>
      <p:sp>
        <p:nvSpPr>
          <p:cNvPr id="7" name="Rettangolo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ttangolo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ttangolo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ttangolo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ttangolo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Connettore 1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e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egnaposto numero diapositiva 5"/>
          <p:cNvSpPr>
            <a:spLocks noGrp="1"/>
          </p:cNvSpPr>
          <p:nvPr>
            <p:ph type="sldNum" sz="quarter" idx="12"/>
          </p:nvPr>
        </p:nvSpPr>
        <p:spPr>
          <a:xfrm>
            <a:off x="6915912" y="3009901"/>
            <a:ext cx="457200" cy="441325"/>
          </a:xfrm>
        </p:spPr>
        <p:txBody>
          <a:bodyPr/>
          <a:lstStyle/>
          <a:p>
            <a:fld id="{036B5F80-6B74-4675-B5E2-A4084B017A61}" type="slidenum">
              <a:rPr lang="it-IT" smtClean="0"/>
              <a:t>‹N›</a:t>
            </a:fld>
            <a:endParaRPr lang="it-IT"/>
          </a:p>
        </p:txBody>
      </p:sp>
      <p:sp>
        <p:nvSpPr>
          <p:cNvPr id="3" name="Segnaposto testo verticale 2"/>
          <p:cNvSpPr>
            <a:spLocks noGrp="1"/>
          </p:cNvSpPr>
          <p:nvPr>
            <p:ph type="body" orient="vert" idx="1"/>
          </p:nvPr>
        </p:nvSpPr>
        <p:spPr>
          <a:xfrm>
            <a:off x="304800" y="304800"/>
            <a:ext cx="6553200" cy="5821366"/>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CFE39CAF-A0E4-4B47-AA34-DE70ED2EF7FD}" type="datetimeFigureOut">
              <a:rPr lang="it-IT" smtClean="0"/>
              <a:t>12/11/2012</a:t>
            </a:fld>
            <a:endParaRPr lang="it-IT"/>
          </a:p>
        </p:txBody>
      </p:sp>
      <p:sp>
        <p:nvSpPr>
          <p:cNvPr id="5" name="Segnaposto piè di pagina 4"/>
          <p:cNvSpPr>
            <a:spLocks noGrp="1"/>
          </p:cNvSpPr>
          <p:nvPr>
            <p:ph type="ftr" sz="quarter" idx="11"/>
          </p:nvPr>
        </p:nvSpPr>
        <p:spPr/>
        <p:txBody>
          <a:bodyPr/>
          <a:lstStyle/>
          <a:p>
            <a:endParaRPr lang="it-IT"/>
          </a:p>
        </p:txBody>
      </p:sp>
      <p:sp>
        <p:nvSpPr>
          <p:cNvPr id="2" name="Titolo verticale 1"/>
          <p:cNvSpPr>
            <a:spLocks noGrp="1"/>
          </p:cNvSpPr>
          <p:nvPr>
            <p:ph type="title" orient="vert"/>
          </p:nvPr>
        </p:nvSpPr>
        <p:spPr>
          <a:xfrm>
            <a:off x="7391400" y="304801"/>
            <a:ext cx="1447800" cy="5851525"/>
          </a:xfrm>
        </p:spPr>
        <p:txBody>
          <a:bodyPr vert="eaVert"/>
          <a:lstStyle/>
          <a:p>
            <a:r>
              <a:rPr kumimoji="0" lang="it-IT" smtClean="0"/>
              <a:t>Fare clic per modificare lo stile del titolo</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ttango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ttangolo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ttango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ttango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ttangolo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Segnaposto data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FE39CAF-A0E4-4B47-AA34-DE70ED2EF7FD}" type="datetimeFigureOut">
              <a:rPr lang="it-IT" smtClean="0"/>
              <a:t>12/11/2012</a:t>
            </a:fld>
            <a:endParaRPr lang="it-IT"/>
          </a:p>
        </p:txBody>
      </p:sp>
      <p:sp>
        <p:nvSpPr>
          <p:cNvPr id="3" name="Segnaposto piè di pagina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it-IT"/>
          </a:p>
        </p:txBody>
      </p:sp>
      <p:sp>
        <p:nvSpPr>
          <p:cNvPr id="8" name="Rettango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Connettore 1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e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e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egnaposto numero diapositiva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6B5F80-6B74-4675-B5E2-A4084B017A61}" type="slidenum">
              <a:rPr lang="it-IT" smtClean="0"/>
              <a:t>‹N›</a:t>
            </a:fld>
            <a:endParaRPr lang="it-IT"/>
          </a:p>
        </p:txBody>
      </p:sp>
      <p:sp>
        <p:nvSpPr>
          <p:cNvPr id="22" name="Segnaposto titolo 21"/>
          <p:cNvSpPr>
            <a:spLocks noGrp="1"/>
          </p:cNvSpPr>
          <p:nvPr>
            <p:ph type="title"/>
          </p:nvPr>
        </p:nvSpPr>
        <p:spPr>
          <a:xfrm>
            <a:off x="301752" y="228600"/>
            <a:ext cx="8534400" cy="758952"/>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p:txBody>
          <a:bodyPr>
            <a:normAutofit/>
          </a:bodyPr>
          <a:lstStyle/>
          <a:p>
            <a:pPr lvl="0">
              <a:buClr>
                <a:srgbClr val="D16349"/>
              </a:buClr>
            </a:pPr>
            <a:r>
              <a:rPr lang="it-IT" sz="2400" dirty="0">
                <a:solidFill>
                  <a:srgbClr val="646B86"/>
                </a:solidFill>
              </a:rPr>
              <a:t>Massimiliano </a:t>
            </a:r>
            <a:r>
              <a:rPr lang="it-IT" sz="2400" dirty="0" err="1">
                <a:solidFill>
                  <a:srgbClr val="646B86"/>
                </a:solidFill>
              </a:rPr>
              <a:t>stramaglia</a:t>
            </a:r>
            <a:endParaRPr lang="it-IT" sz="2400" dirty="0">
              <a:solidFill>
                <a:srgbClr val="646B86"/>
              </a:solidFill>
            </a:endParaRPr>
          </a:p>
          <a:p>
            <a:pPr lvl="0">
              <a:buClr>
                <a:srgbClr val="D16349"/>
              </a:buClr>
            </a:pPr>
            <a:r>
              <a:rPr lang="it-IT" sz="2400" i="1" dirty="0" smtClean="0">
                <a:solidFill>
                  <a:srgbClr val="646B86"/>
                </a:solidFill>
                <a:latin typeface="Times New Roman"/>
                <a:ea typeface="Times New Roman"/>
              </a:rPr>
              <a:t>AMORE È MUSICA. GLI ADOLESCENTI E IL MONDO DELLO SPETTACOLO</a:t>
            </a:r>
            <a:r>
              <a:rPr lang="it-IT" sz="2400" dirty="0" smtClean="0">
                <a:solidFill>
                  <a:srgbClr val="646B86"/>
                </a:solidFill>
                <a:latin typeface="Times New Roman"/>
                <a:ea typeface="Times New Roman"/>
              </a:rPr>
              <a:t>, SEI, TORINO, 2011</a:t>
            </a:r>
            <a:endParaRPr lang="it-IT" sz="2400" dirty="0">
              <a:solidFill>
                <a:srgbClr val="646B86"/>
              </a:solidFill>
              <a:latin typeface="Times New Roman"/>
              <a:ea typeface="Times New Roman"/>
            </a:endParaRPr>
          </a:p>
        </p:txBody>
      </p:sp>
      <p:sp>
        <p:nvSpPr>
          <p:cNvPr id="2" name="Titolo 1"/>
          <p:cNvSpPr>
            <a:spLocks noGrp="1"/>
          </p:cNvSpPr>
          <p:nvPr>
            <p:ph type="ctrTitle"/>
          </p:nvPr>
        </p:nvSpPr>
        <p:spPr/>
        <p:txBody>
          <a:bodyPr>
            <a:normAutofit/>
          </a:bodyPr>
          <a:lstStyle/>
          <a:p>
            <a:r>
              <a:rPr lang="it-IT" sz="3200" dirty="0" smtClean="0"/>
              <a:t>ADOLESCENTI ALLO SPECCHIO:</a:t>
            </a:r>
            <a:br>
              <a:rPr lang="it-IT" sz="3200" dirty="0" smtClean="0"/>
            </a:br>
            <a:r>
              <a:rPr lang="it-IT" sz="3200" dirty="0" smtClean="0"/>
              <a:t>DELLA MADRE </a:t>
            </a:r>
            <a:br>
              <a:rPr lang="it-IT" sz="3200" dirty="0" smtClean="0"/>
            </a:br>
            <a:r>
              <a:rPr lang="it-IT" sz="3200" dirty="0" smtClean="0"/>
              <a:t>E DELLA MUSICA</a:t>
            </a:r>
            <a:endParaRPr lang="it-IT" sz="3200" dirty="0"/>
          </a:p>
        </p:txBody>
      </p:sp>
    </p:spTree>
    <p:extLst>
      <p:ext uri="{BB962C8B-B14F-4D97-AF65-F5344CB8AC3E}">
        <p14:creationId xmlns:p14="http://schemas.microsoft.com/office/powerpoint/2010/main" val="41992126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400" dirty="0" smtClean="0"/>
              <a:t>GLI ADOLESCENTI E LE POPSTAR VIVONO DI SGUARDI</a:t>
            </a:r>
            <a:endParaRPr lang="it-IT" sz="2400" dirty="0"/>
          </a:p>
        </p:txBody>
      </p:sp>
      <p:sp>
        <p:nvSpPr>
          <p:cNvPr id="3" name="Segnaposto contenuto 2"/>
          <p:cNvSpPr>
            <a:spLocks noGrp="1"/>
          </p:cNvSpPr>
          <p:nvPr>
            <p:ph sz="quarter" idx="1"/>
          </p:nvPr>
        </p:nvSpPr>
        <p:spPr/>
        <p:txBody>
          <a:bodyPr>
            <a:normAutofit fontScale="70000" lnSpcReduction="20000"/>
          </a:bodyPr>
          <a:lstStyle/>
          <a:p>
            <a:pPr marL="457200" algn="just">
              <a:spcAft>
                <a:spcPts val="0"/>
              </a:spcAft>
            </a:pPr>
            <a:r>
              <a:rPr lang="it-IT" sz="2800" dirty="0">
                <a:latin typeface="Times New Roman"/>
                <a:ea typeface="Times New Roman"/>
              </a:rPr>
              <a:t>Lo spettacolo, talora, è una modalità realisticamente orientata di ritrovare lo sguardo materno. </a:t>
            </a:r>
          </a:p>
          <a:p>
            <a:pPr marL="457200" algn="just">
              <a:spcAft>
                <a:spcPts val="0"/>
              </a:spcAft>
            </a:pPr>
            <a:r>
              <a:rPr lang="it-IT" sz="2800" dirty="0">
                <a:latin typeface="Times New Roman"/>
                <a:ea typeface="Times New Roman"/>
              </a:rPr>
              <a:t>Chi si esibisce, infatti, vive degli sguardi dell’altro, come il lattante dello sguardo della madre (nascita) e l’adolescente, allo specchio, del proprio sguardo riflesso </a:t>
            </a:r>
            <a:r>
              <a:rPr lang="it-IT" sz="2800" dirty="0" smtClean="0">
                <a:latin typeface="Times New Roman"/>
                <a:ea typeface="Times New Roman"/>
              </a:rPr>
              <a:t>(nascita sociale, seconda nascita o rinascita</a:t>
            </a:r>
            <a:r>
              <a:rPr lang="it-IT" sz="2800" dirty="0">
                <a:latin typeface="Times New Roman"/>
                <a:ea typeface="Times New Roman"/>
              </a:rPr>
              <a:t>). </a:t>
            </a:r>
          </a:p>
          <a:p>
            <a:pPr marL="457200" algn="just">
              <a:spcAft>
                <a:spcPts val="0"/>
              </a:spcAft>
            </a:pPr>
            <a:r>
              <a:rPr lang="it-IT" sz="2800" dirty="0">
                <a:latin typeface="Times New Roman"/>
                <a:ea typeface="Times New Roman"/>
              </a:rPr>
              <a:t>L’artista, in sintonia con il pubblico presente, ritrova la magia delle antiche appartenenze, condivide con altri la nostalgia dell’illusione materna. </a:t>
            </a:r>
          </a:p>
          <a:p>
            <a:pPr marL="457200" algn="just">
              <a:spcAft>
                <a:spcPts val="0"/>
              </a:spcAft>
            </a:pPr>
            <a:r>
              <a:rPr lang="it-IT" sz="2800" dirty="0">
                <a:latin typeface="Times New Roman"/>
                <a:ea typeface="Times New Roman"/>
              </a:rPr>
              <a:t>La madre, per l’essere creaturale, è il mondo, e il mondo dello spettacolo è un prolungamento dell’amore originario della madre in età più evolute. </a:t>
            </a:r>
          </a:p>
          <a:p>
            <a:pPr marL="457200" algn="just">
              <a:spcAft>
                <a:spcPts val="0"/>
              </a:spcAft>
            </a:pPr>
            <a:r>
              <a:rPr lang="it-IT" sz="2800" dirty="0">
                <a:latin typeface="Times New Roman"/>
                <a:ea typeface="Times New Roman"/>
              </a:rPr>
              <a:t>La separazione dalla madre, per la sua intrinseca complessità strutturale, non sempre si risolve in maniera semplice e a favore di nuove acquisizioni, o nascite, dalla seconda infanzia alla piena </a:t>
            </a:r>
            <a:r>
              <a:rPr lang="it-IT" sz="2800" dirty="0" err="1">
                <a:latin typeface="Times New Roman"/>
                <a:ea typeface="Times New Roman"/>
              </a:rPr>
              <a:t>adultità</a:t>
            </a:r>
            <a:r>
              <a:rPr lang="it-IT" sz="2800" dirty="0">
                <a:latin typeface="Times New Roman"/>
                <a:ea typeface="Times New Roman"/>
              </a:rPr>
              <a:t>: alcuni, infatti, restano per sempre bambini, alla continua ricerca di </a:t>
            </a:r>
            <a:r>
              <a:rPr lang="it-IT" sz="2800" i="1" dirty="0">
                <a:latin typeface="Times New Roman"/>
                <a:ea typeface="Times New Roman"/>
              </a:rPr>
              <a:t>conferme</a:t>
            </a:r>
            <a:r>
              <a:rPr lang="it-IT" sz="2800" dirty="0">
                <a:latin typeface="Times New Roman"/>
                <a:ea typeface="Times New Roman"/>
              </a:rPr>
              <a:t> da parte di terzi. </a:t>
            </a:r>
          </a:p>
          <a:p>
            <a:pPr marL="457200" algn="just">
              <a:spcAft>
                <a:spcPts val="0"/>
              </a:spcAft>
            </a:pPr>
            <a:r>
              <a:rPr lang="it-IT" sz="2800" dirty="0">
                <a:latin typeface="Times New Roman"/>
                <a:ea typeface="Times New Roman"/>
              </a:rPr>
              <a:t>In età adolescenziale, questo fenomeno si manifesta attraverso i cosiddetti «miti di fuga e di espressione» (Claudio </a:t>
            </a:r>
            <a:r>
              <a:rPr lang="it-IT" sz="2800" dirty="0" err="1">
                <a:latin typeface="Times New Roman"/>
                <a:ea typeface="Times New Roman"/>
              </a:rPr>
              <a:t>Risé</a:t>
            </a:r>
            <a:r>
              <a:rPr lang="it-IT" sz="2800" dirty="0">
                <a:latin typeface="Times New Roman"/>
                <a:ea typeface="Times New Roman"/>
              </a:rPr>
              <a:t>): il voler diventare attore, cantante, star televisiva, senza un’adeguata preparazione in merito e senza alcuna prospettiva realistica di poter “sfondare”. </a:t>
            </a:r>
          </a:p>
          <a:p>
            <a:pPr algn="just"/>
            <a:endParaRPr lang="it-IT" dirty="0"/>
          </a:p>
        </p:txBody>
      </p:sp>
    </p:spTree>
    <p:extLst>
      <p:ext uri="{BB962C8B-B14F-4D97-AF65-F5344CB8AC3E}">
        <p14:creationId xmlns:p14="http://schemas.microsoft.com/office/powerpoint/2010/main" val="296311689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VISO DELLA MADRE COME SPECCHIO</a:t>
            </a:r>
            <a:endParaRPr lang="it-IT" dirty="0"/>
          </a:p>
        </p:txBody>
      </p:sp>
      <p:sp>
        <p:nvSpPr>
          <p:cNvPr id="3" name="Segnaposto contenuto 2"/>
          <p:cNvSpPr>
            <a:spLocks noGrp="1"/>
          </p:cNvSpPr>
          <p:nvPr>
            <p:ph sz="quarter" idx="1"/>
          </p:nvPr>
        </p:nvSpPr>
        <p:spPr/>
        <p:txBody>
          <a:bodyPr>
            <a:normAutofit fontScale="77500" lnSpcReduction="20000"/>
          </a:bodyPr>
          <a:lstStyle/>
          <a:p>
            <a:pPr marL="457200" algn="just">
              <a:spcAft>
                <a:spcPts val="0"/>
              </a:spcAft>
            </a:pPr>
            <a:r>
              <a:rPr lang="it-IT" sz="2800" dirty="0">
                <a:latin typeface="Times New Roman"/>
                <a:ea typeface="Times New Roman"/>
              </a:rPr>
              <a:t>La definizione di “Sé” che si predilige </a:t>
            </a:r>
            <a:r>
              <a:rPr lang="it-IT" sz="2800" dirty="0" smtClean="0">
                <a:latin typeface="Times New Roman"/>
                <a:ea typeface="Times New Roman"/>
              </a:rPr>
              <a:t>in questa sede è </a:t>
            </a:r>
            <a:r>
              <a:rPr lang="it-IT" sz="2800" dirty="0">
                <a:latin typeface="Times New Roman"/>
                <a:ea typeface="Times New Roman"/>
              </a:rPr>
              <a:t>quella elaborata dal medico e psicoanalista inglese Donald Woods </a:t>
            </a:r>
            <a:r>
              <a:rPr lang="it-IT" sz="2800" dirty="0" err="1">
                <a:latin typeface="Times New Roman"/>
                <a:ea typeface="Times New Roman"/>
              </a:rPr>
              <a:t>Winnicott</a:t>
            </a:r>
            <a:r>
              <a:rPr lang="it-IT" sz="2800" dirty="0">
                <a:latin typeface="Times New Roman"/>
                <a:ea typeface="Times New Roman"/>
              </a:rPr>
              <a:t>, con esplicito riferimento al “viso della madre come specchio” e alla distinzione tra vero Sé e falso Sé compiacente. </a:t>
            </a:r>
          </a:p>
          <a:p>
            <a:pPr marL="457200" algn="just">
              <a:spcAft>
                <a:spcPts val="0"/>
              </a:spcAft>
            </a:pPr>
            <a:r>
              <a:rPr lang="it-IT" sz="2800" dirty="0">
                <a:latin typeface="Times New Roman"/>
                <a:ea typeface="Times New Roman"/>
              </a:rPr>
              <a:t>Il vero Sé è «la realizzazione della dotazione innata dell’individuo secondo i suoi personali processi maturativi, secondo </a:t>
            </a:r>
            <a:r>
              <a:rPr lang="it-IT" sz="2800" dirty="0" smtClean="0">
                <a:latin typeface="Times New Roman"/>
                <a:ea typeface="Times New Roman"/>
              </a:rPr>
              <a:t>le </a:t>
            </a:r>
            <a:r>
              <a:rPr lang="it-IT" sz="2800" dirty="0">
                <a:latin typeface="Times New Roman"/>
                <a:ea typeface="Times New Roman"/>
              </a:rPr>
              <a:t>potenzialità, le tendenze, i tempi, i ritmi e le modalità che sono propri di un dato individuo e </a:t>
            </a:r>
            <a:r>
              <a:rPr lang="it-IT" sz="2800" dirty="0" smtClean="0">
                <a:latin typeface="Times New Roman"/>
                <a:ea typeface="Times New Roman"/>
              </a:rPr>
              <a:t>diversi </a:t>
            </a:r>
            <a:r>
              <a:rPr lang="it-IT" sz="2800" dirty="0">
                <a:latin typeface="Times New Roman"/>
                <a:ea typeface="Times New Roman"/>
              </a:rPr>
              <a:t>da quelli di ogni altro» (</a:t>
            </a:r>
            <a:r>
              <a:rPr lang="it-IT" sz="2800" dirty="0" err="1">
                <a:latin typeface="Times New Roman"/>
                <a:ea typeface="Times New Roman"/>
              </a:rPr>
              <a:t>Edi</a:t>
            </a:r>
            <a:r>
              <a:rPr lang="it-IT" sz="2800" dirty="0">
                <a:latin typeface="Times New Roman"/>
                <a:ea typeface="Times New Roman"/>
              </a:rPr>
              <a:t> Gatti </a:t>
            </a:r>
            <a:r>
              <a:rPr lang="it-IT" sz="2800" dirty="0" err="1">
                <a:latin typeface="Times New Roman"/>
                <a:ea typeface="Times New Roman"/>
              </a:rPr>
              <a:t>Pertegato</a:t>
            </a:r>
            <a:r>
              <a:rPr lang="it-IT" sz="2800" dirty="0">
                <a:latin typeface="Times New Roman"/>
                <a:ea typeface="Times New Roman"/>
              </a:rPr>
              <a:t>). </a:t>
            </a:r>
          </a:p>
          <a:p>
            <a:pPr marL="457200" algn="just">
              <a:spcAft>
                <a:spcPts val="0"/>
              </a:spcAft>
            </a:pPr>
            <a:r>
              <a:rPr lang="it-IT" sz="2800" dirty="0">
                <a:latin typeface="Times New Roman"/>
                <a:ea typeface="Times New Roman"/>
              </a:rPr>
              <a:t>Il falso Sé, diversamente dal vero Sé, è una reazione difensiva all’angoscia originaria da “inconsistenza riflessa” che si realizza sulla base del principio di imitazione della madre. «Nel falso Sé, infatti, la personalità dell’individuo non si sviluppa sulla base della propria dotazione innata, ma in conformità alle aspettative, alle sollecitazioni </a:t>
            </a:r>
            <a:r>
              <a:rPr lang="it-IT" sz="2800" dirty="0" smtClean="0">
                <a:latin typeface="Times New Roman"/>
                <a:ea typeface="Times New Roman"/>
              </a:rPr>
              <a:t>e </a:t>
            </a:r>
            <a:r>
              <a:rPr lang="it-IT" sz="2800" dirty="0">
                <a:latin typeface="Times New Roman"/>
                <a:ea typeface="Times New Roman"/>
              </a:rPr>
              <a:t>alle pressioni del mondo esterno» (</a:t>
            </a:r>
            <a:r>
              <a:rPr lang="it-IT" sz="2800" i="1" dirty="0">
                <a:latin typeface="Times New Roman"/>
                <a:ea typeface="Times New Roman"/>
              </a:rPr>
              <a:t>Ibid.</a:t>
            </a:r>
            <a:r>
              <a:rPr lang="it-IT" sz="2800" dirty="0">
                <a:latin typeface="Times New Roman"/>
                <a:ea typeface="Times New Roman"/>
              </a:rPr>
              <a:t>). </a:t>
            </a:r>
          </a:p>
        </p:txBody>
      </p:sp>
    </p:spTree>
    <p:extLst>
      <p:ext uri="{BB962C8B-B14F-4D97-AF65-F5344CB8AC3E}">
        <p14:creationId xmlns:p14="http://schemas.microsoft.com/office/powerpoint/2010/main" val="15077247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BRITNEY SPEARS &amp; COMPANY</a:t>
            </a:r>
            <a:endParaRPr lang="it-IT" dirty="0"/>
          </a:p>
        </p:txBody>
      </p:sp>
      <p:sp>
        <p:nvSpPr>
          <p:cNvPr id="3" name="Segnaposto contenuto 2"/>
          <p:cNvSpPr>
            <a:spLocks noGrp="1"/>
          </p:cNvSpPr>
          <p:nvPr>
            <p:ph sz="quarter" idx="1"/>
          </p:nvPr>
        </p:nvSpPr>
        <p:spPr/>
        <p:txBody>
          <a:bodyPr>
            <a:normAutofit fontScale="92500"/>
          </a:bodyPr>
          <a:lstStyle/>
          <a:p>
            <a:pPr marL="457200" algn="just">
              <a:spcAft>
                <a:spcPts val="0"/>
              </a:spcAft>
            </a:pPr>
            <a:r>
              <a:rPr lang="it-IT" sz="2800" dirty="0">
                <a:latin typeface="Times New Roman"/>
                <a:ea typeface="Times New Roman"/>
              </a:rPr>
              <a:t>Nei casi più estremi, quando il falso Sé sia equivocato dalla persona come Sé reale, può accadere che la distruzione apparentemente isterica delle condizioni di vita presenti possa darsi, concretamente, quale gesto ultimo di sanità mentale: una rivolta contro le predeterminazioni socialmente costruite come guadagno in autenticità. </a:t>
            </a:r>
          </a:p>
          <a:p>
            <a:pPr marL="457200" algn="just">
              <a:spcAft>
                <a:spcPts val="0"/>
              </a:spcAft>
            </a:pPr>
            <a:r>
              <a:rPr lang="it-IT" sz="2800" dirty="0">
                <a:latin typeface="Times New Roman"/>
                <a:ea typeface="Times New Roman"/>
              </a:rPr>
              <a:t>Accade talora che star, attori, soubrette, pure all’apice del successo, scelgano di “calare il sipario” per ritrovare la serenità personale, affettiva o </a:t>
            </a:r>
            <a:r>
              <a:rPr lang="it-IT" sz="2800" dirty="0" smtClean="0">
                <a:latin typeface="Times New Roman"/>
                <a:ea typeface="Times New Roman"/>
              </a:rPr>
              <a:t>familiare, </a:t>
            </a:r>
            <a:r>
              <a:rPr lang="it-IT" sz="2800" dirty="0">
                <a:latin typeface="Times New Roman"/>
                <a:ea typeface="Times New Roman"/>
              </a:rPr>
              <a:t>perduta durante la prolungata immersione nella “placenta spettacolare”. </a:t>
            </a:r>
          </a:p>
        </p:txBody>
      </p:sp>
    </p:spTree>
    <p:extLst>
      <p:ext uri="{BB962C8B-B14F-4D97-AF65-F5344CB8AC3E}">
        <p14:creationId xmlns:p14="http://schemas.microsoft.com/office/powerpoint/2010/main" val="2976102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TEORIA DI WINNICOTT</a:t>
            </a:r>
            <a:endParaRPr lang="it-IT" dirty="0"/>
          </a:p>
        </p:txBody>
      </p:sp>
      <p:sp>
        <p:nvSpPr>
          <p:cNvPr id="3" name="Segnaposto contenuto 2"/>
          <p:cNvSpPr>
            <a:spLocks noGrp="1"/>
          </p:cNvSpPr>
          <p:nvPr>
            <p:ph sz="quarter" idx="1"/>
          </p:nvPr>
        </p:nvSpPr>
        <p:spPr/>
        <p:txBody>
          <a:bodyPr>
            <a:normAutofit fontScale="77500" lnSpcReduction="20000"/>
          </a:bodyPr>
          <a:lstStyle/>
          <a:p>
            <a:pPr marL="457200" algn="just">
              <a:spcAft>
                <a:spcPts val="0"/>
              </a:spcAft>
            </a:pPr>
            <a:r>
              <a:rPr lang="it-IT" sz="2800" dirty="0">
                <a:latin typeface="Times New Roman"/>
                <a:ea typeface="Times New Roman"/>
              </a:rPr>
              <a:t>Il neonato, nell’impostazione </a:t>
            </a:r>
            <a:r>
              <a:rPr lang="it-IT" sz="2800" dirty="0" err="1">
                <a:latin typeface="Times New Roman"/>
                <a:ea typeface="Times New Roman"/>
              </a:rPr>
              <a:t>winnicottiana</a:t>
            </a:r>
            <a:r>
              <a:rPr lang="it-IT" sz="2800" dirty="0">
                <a:latin typeface="Times New Roman"/>
                <a:ea typeface="Times New Roman"/>
              </a:rPr>
              <a:t>, è un essere per lo più non-integrato, dotato però di spontaneità e di un vero Sé potenziale che necessitano, di fatto, dell’adeguata risposta della madre. </a:t>
            </a:r>
          </a:p>
          <a:p>
            <a:pPr marL="457200" algn="just">
              <a:spcAft>
                <a:spcPts val="0"/>
              </a:spcAft>
            </a:pPr>
            <a:r>
              <a:rPr lang="it-IT" sz="2800" dirty="0">
                <a:latin typeface="Times New Roman"/>
                <a:ea typeface="Times New Roman"/>
              </a:rPr>
              <a:t>La madre adeguatamente devota conferisce senso all’onnipotenza del lattante rispondendo sollecitamente e ripetutamente ai suoi bisogni di cura: la comparsa immediata (in seguito al pianto), nel campo percettivo del neonato, del viso della madre (dei suoi sguardi, del suo seno, delle sue carezze, delle sue cure), gli fornisce l’illusione di </a:t>
            </a:r>
            <a:r>
              <a:rPr lang="it-IT" sz="2800" i="1" dirty="0">
                <a:latin typeface="Times New Roman"/>
                <a:ea typeface="Times New Roman"/>
              </a:rPr>
              <a:t>creare il mondo</a:t>
            </a:r>
            <a:r>
              <a:rPr lang="it-IT" sz="2800" dirty="0">
                <a:latin typeface="Times New Roman"/>
                <a:ea typeface="Times New Roman"/>
              </a:rPr>
              <a:t>, garantendo la spontaneità del </a:t>
            </a:r>
            <a:r>
              <a:rPr lang="it-IT" sz="2800" dirty="0" smtClean="0">
                <a:latin typeface="Times New Roman"/>
                <a:ea typeface="Times New Roman"/>
              </a:rPr>
              <a:t>suo Sé</a:t>
            </a:r>
            <a:r>
              <a:rPr lang="it-IT" sz="2800" dirty="0">
                <a:latin typeface="Times New Roman"/>
                <a:ea typeface="Times New Roman"/>
              </a:rPr>
              <a:t>. </a:t>
            </a:r>
          </a:p>
          <a:p>
            <a:pPr marL="457200" algn="just">
              <a:spcAft>
                <a:spcPts val="0"/>
              </a:spcAft>
            </a:pPr>
            <a:r>
              <a:rPr lang="it-IT" sz="2800" dirty="0">
                <a:latin typeface="Times New Roman"/>
                <a:ea typeface="Times New Roman"/>
              </a:rPr>
              <a:t>In caso contrario, è la madre a orientare i bisogni primari del bambino, rispondendo agli stessi in maniera discontinua e priva di amorevole sollecitudine: il neonato, </a:t>
            </a:r>
            <a:r>
              <a:rPr lang="it-IT" sz="2800" dirty="0" smtClean="0">
                <a:latin typeface="Times New Roman"/>
                <a:ea typeface="Times New Roman"/>
              </a:rPr>
              <a:t>così, per </a:t>
            </a:r>
            <a:r>
              <a:rPr lang="it-IT" sz="2800" dirty="0">
                <a:latin typeface="Times New Roman"/>
                <a:ea typeface="Times New Roman"/>
              </a:rPr>
              <a:t>sopravvivere, si adegua precocemente alle pressioni ambientali, </a:t>
            </a:r>
            <a:r>
              <a:rPr lang="it-IT" sz="2800" dirty="0" smtClean="0">
                <a:latin typeface="Times New Roman"/>
                <a:ea typeface="Times New Roman"/>
              </a:rPr>
              <a:t>percependo di </a:t>
            </a:r>
            <a:r>
              <a:rPr lang="it-IT" sz="2800" dirty="0">
                <a:latin typeface="Times New Roman"/>
                <a:ea typeface="Times New Roman"/>
              </a:rPr>
              <a:t>essere </a:t>
            </a:r>
            <a:r>
              <a:rPr lang="it-IT" sz="2800" i="1" dirty="0">
                <a:latin typeface="Times New Roman"/>
                <a:ea typeface="Times New Roman"/>
              </a:rPr>
              <a:t>creato dal mondo</a:t>
            </a:r>
            <a:r>
              <a:rPr lang="it-IT" sz="2800" dirty="0">
                <a:latin typeface="Times New Roman"/>
                <a:ea typeface="Times New Roman"/>
              </a:rPr>
              <a:t>, perdendo in spontaneità e sviluppando una struttura difensiva del vero </a:t>
            </a:r>
            <a:r>
              <a:rPr lang="it-IT" sz="2800" dirty="0" smtClean="0">
                <a:latin typeface="Times New Roman"/>
                <a:ea typeface="Times New Roman"/>
              </a:rPr>
              <a:t>Sé –</a:t>
            </a:r>
            <a:r>
              <a:rPr lang="it-IT" sz="2800" dirty="0">
                <a:latin typeface="Times New Roman"/>
                <a:ea typeface="Times New Roman"/>
              </a:rPr>
              <a:t> </a:t>
            </a:r>
            <a:r>
              <a:rPr lang="it-IT" sz="2800" dirty="0" smtClean="0">
                <a:latin typeface="Times New Roman"/>
                <a:ea typeface="Times New Roman"/>
              </a:rPr>
              <a:t>un </a:t>
            </a:r>
            <a:r>
              <a:rPr lang="it-IT" sz="2800" dirty="0">
                <a:latin typeface="Times New Roman"/>
                <a:ea typeface="Times New Roman"/>
              </a:rPr>
              <a:t>falso Sé compiacente, che lo induce a identificarsi totalmente nella madre (principio di imitazione). </a:t>
            </a:r>
          </a:p>
          <a:p>
            <a:endParaRPr lang="it-IT" dirty="0"/>
          </a:p>
        </p:txBody>
      </p:sp>
    </p:spTree>
    <p:extLst>
      <p:ext uri="{BB962C8B-B14F-4D97-AF65-F5344CB8AC3E}">
        <p14:creationId xmlns:p14="http://schemas.microsoft.com/office/powerpoint/2010/main" val="14895920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7500" lnSpcReduction="20000"/>
          </a:bodyPr>
          <a:lstStyle/>
          <a:p>
            <a:pPr marL="457200" algn="just">
              <a:spcAft>
                <a:spcPts val="0"/>
              </a:spcAft>
            </a:pPr>
            <a:r>
              <a:rPr lang="it-IT" sz="2800" dirty="0">
                <a:latin typeface="Times New Roman"/>
                <a:ea typeface="Times New Roman"/>
              </a:rPr>
              <a:t>Il vero Sé, pure nell’adeguamento, non muore: si sviluppa come Sé inadeguato da mascherare sotto la </a:t>
            </a:r>
            <a:r>
              <a:rPr lang="it-IT" sz="2800" dirty="0" smtClean="0">
                <a:solidFill>
                  <a:prstClr val="black"/>
                </a:solidFill>
                <a:latin typeface="Times New Roman"/>
                <a:ea typeface="Times New Roman"/>
              </a:rPr>
              <a:t>“</a:t>
            </a:r>
            <a:r>
              <a:rPr lang="it-IT" sz="2800" dirty="0" smtClean="0">
                <a:latin typeface="Times New Roman"/>
                <a:ea typeface="Times New Roman"/>
              </a:rPr>
              <a:t>falsa </a:t>
            </a:r>
            <a:r>
              <a:rPr lang="it-IT" sz="2800" dirty="0">
                <a:latin typeface="Times New Roman"/>
                <a:ea typeface="Times New Roman"/>
              </a:rPr>
              <a:t>veste” della condiscendenza ai dettami esterni. </a:t>
            </a:r>
            <a:endParaRPr lang="it-IT" sz="2800" dirty="0" smtClean="0">
              <a:latin typeface="Times New Roman"/>
              <a:ea typeface="Times New Roman"/>
            </a:endParaRPr>
          </a:p>
          <a:p>
            <a:pPr marL="457200" algn="just">
              <a:spcAft>
                <a:spcPts val="0"/>
              </a:spcAft>
            </a:pPr>
            <a:r>
              <a:rPr lang="it-IT" sz="2800" dirty="0" smtClean="0">
                <a:latin typeface="Times New Roman"/>
                <a:ea typeface="Times New Roman"/>
              </a:rPr>
              <a:t>La </a:t>
            </a:r>
            <a:r>
              <a:rPr lang="it-IT" sz="2800" dirty="0">
                <a:latin typeface="Times New Roman"/>
                <a:ea typeface="Times New Roman"/>
              </a:rPr>
              <a:t>magia e l’illusione dello spettacolo sono, in tale prospettiva, reviviscenze delle prime relazioni oggettuali: </a:t>
            </a:r>
            <a:endParaRPr lang="it-IT" sz="2800" dirty="0" smtClean="0">
              <a:latin typeface="Times New Roman"/>
              <a:ea typeface="Times New Roman"/>
            </a:endParaRPr>
          </a:p>
          <a:p>
            <a:pPr marL="457200" algn="just">
              <a:spcAft>
                <a:spcPts val="0"/>
              </a:spcAft>
            </a:pPr>
            <a:r>
              <a:rPr lang="it-IT" sz="2800" dirty="0" smtClean="0">
                <a:latin typeface="Times New Roman"/>
                <a:ea typeface="Times New Roman"/>
              </a:rPr>
              <a:t>da </a:t>
            </a:r>
            <a:r>
              <a:rPr lang="it-IT" sz="2800" dirty="0">
                <a:latin typeface="Times New Roman"/>
                <a:ea typeface="Times New Roman"/>
              </a:rPr>
              <a:t>una parte, </a:t>
            </a:r>
            <a:r>
              <a:rPr lang="it-IT" sz="2800" dirty="0" smtClean="0">
                <a:solidFill>
                  <a:prstClr val="black"/>
                </a:solidFill>
                <a:latin typeface="Times New Roman"/>
                <a:ea typeface="Times New Roman"/>
              </a:rPr>
              <a:t>“</a:t>
            </a:r>
            <a:r>
              <a:rPr lang="it-IT" sz="2800" dirty="0" smtClean="0">
                <a:latin typeface="Times New Roman"/>
                <a:ea typeface="Times New Roman"/>
              </a:rPr>
              <a:t>dare spettacolo</a:t>
            </a:r>
            <a:r>
              <a:rPr lang="it-IT" sz="2800" dirty="0" smtClean="0">
                <a:solidFill>
                  <a:prstClr val="black"/>
                </a:solidFill>
                <a:latin typeface="Times New Roman"/>
                <a:ea typeface="Times New Roman"/>
              </a:rPr>
              <a:t>”</a:t>
            </a:r>
            <a:r>
              <a:rPr lang="it-IT" sz="2800" dirty="0" smtClean="0">
                <a:latin typeface="Times New Roman"/>
                <a:ea typeface="Times New Roman"/>
              </a:rPr>
              <a:t>, </a:t>
            </a:r>
            <a:r>
              <a:rPr lang="it-IT" sz="2800" dirty="0">
                <a:latin typeface="Times New Roman"/>
                <a:ea typeface="Times New Roman"/>
              </a:rPr>
              <a:t>o assistere a uno spettacolo, possono significare il ritrovamento di uno specchio materno amorevole</a:t>
            </a:r>
            <a:r>
              <a:rPr lang="it-IT" sz="2800" dirty="0" smtClean="0">
                <a:latin typeface="Times New Roman"/>
                <a:ea typeface="Times New Roman"/>
              </a:rPr>
              <a:t>;</a:t>
            </a:r>
          </a:p>
          <a:p>
            <a:pPr marL="457200" algn="just">
              <a:spcAft>
                <a:spcPts val="0"/>
              </a:spcAft>
            </a:pPr>
            <a:r>
              <a:rPr lang="it-IT" sz="2800" dirty="0" smtClean="0">
                <a:latin typeface="Times New Roman"/>
                <a:ea typeface="Times New Roman"/>
              </a:rPr>
              <a:t>dall’altra</a:t>
            </a:r>
            <a:r>
              <a:rPr lang="it-IT" sz="2800" dirty="0">
                <a:latin typeface="Times New Roman"/>
                <a:ea typeface="Times New Roman"/>
              </a:rPr>
              <a:t>, le </a:t>
            </a:r>
            <a:r>
              <a:rPr lang="it-IT" sz="2800" dirty="0" smtClean="0">
                <a:latin typeface="Times New Roman"/>
                <a:ea typeface="Times New Roman"/>
              </a:rPr>
              <a:t>medesime </a:t>
            </a:r>
            <a:r>
              <a:rPr lang="it-IT" sz="2800" dirty="0">
                <a:latin typeface="Times New Roman"/>
                <a:ea typeface="Times New Roman"/>
              </a:rPr>
              <a:t>eventualità possono </a:t>
            </a:r>
            <a:r>
              <a:rPr lang="it-IT" sz="2800" dirty="0" smtClean="0">
                <a:latin typeface="Times New Roman"/>
                <a:ea typeface="Times New Roman"/>
              </a:rPr>
              <a:t>tuttavia significare </a:t>
            </a:r>
            <a:r>
              <a:rPr lang="it-IT" sz="2800" dirty="0">
                <a:latin typeface="Times New Roman"/>
                <a:ea typeface="Times New Roman"/>
              </a:rPr>
              <a:t>la rappresentazione, o la partecipazione emotiva, a una recita di attori «veri Sé </a:t>
            </a:r>
            <a:r>
              <a:rPr lang="it-IT" sz="2800" i="1" dirty="0">
                <a:latin typeface="Times New Roman"/>
                <a:ea typeface="Times New Roman"/>
              </a:rPr>
              <a:t>come sarebbero se fossero esistiti veramente</a:t>
            </a:r>
            <a:r>
              <a:rPr lang="it-IT" sz="2800" dirty="0">
                <a:latin typeface="Times New Roman"/>
                <a:ea typeface="Times New Roman"/>
              </a:rPr>
              <a:t>» (Donald Woods </a:t>
            </a:r>
            <a:r>
              <a:rPr lang="it-IT" sz="2800" dirty="0" err="1">
                <a:latin typeface="Times New Roman"/>
                <a:ea typeface="Times New Roman"/>
              </a:rPr>
              <a:t>Winnicott</a:t>
            </a:r>
            <a:r>
              <a:rPr lang="it-IT" sz="2800" dirty="0">
                <a:latin typeface="Times New Roman"/>
                <a:ea typeface="Times New Roman"/>
              </a:rPr>
              <a:t>). </a:t>
            </a:r>
          </a:p>
          <a:p>
            <a:pPr marL="457200" algn="just">
              <a:spcAft>
                <a:spcPts val="0"/>
              </a:spcAft>
            </a:pPr>
            <a:r>
              <a:rPr lang="it-IT" sz="2800" dirty="0">
                <a:latin typeface="Times New Roman"/>
                <a:ea typeface="Times New Roman"/>
              </a:rPr>
              <a:t>È ciò che accade nell’incantesimo spettacolare realizzato dall’attore o dalla popstar, specchi riflessi dell’amore, o del bisogno d’amore, del pubblico. Non poche persone, non pochi “attori”, vivono di sguardi. </a:t>
            </a:r>
          </a:p>
        </p:txBody>
      </p:sp>
    </p:spTree>
    <p:extLst>
      <p:ext uri="{BB962C8B-B14F-4D97-AF65-F5344CB8AC3E}">
        <p14:creationId xmlns:p14="http://schemas.microsoft.com/office/powerpoint/2010/main" val="623143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DEPRESSIONE DELL’ARTISTA</a:t>
            </a:r>
            <a:endParaRPr lang="it-IT" dirty="0"/>
          </a:p>
        </p:txBody>
      </p:sp>
      <p:sp>
        <p:nvSpPr>
          <p:cNvPr id="3" name="Segnaposto contenuto 2"/>
          <p:cNvSpPr>
            <a:spLocks noGrp="1"/>
          </p:cNvSpPr>
          <p:nvPr>
            <p:ph sz="quarter" idx="1"/>
          </p:nvPr>
        </p:nvSpPr>
        <p:spPr/>
        <p:txBody>
          <a:bodyPr>
            <a:normAutofit fontScale="77500" lnSpcReduction="20000"/>
          </a:bodyPr>
          <a:lstStyle/>
          <a:p>
            <a:pPr marL="457200" algn="just">
              <a:spcAft>
                <a:spcPts val="0"/>
              </a:spcAft>
            </a:pPr>
            <a:r>
              <a:rPr lang="it-IT" sz="2800" dirty="0">
                <a:latin typeface="Times New Roman"/>
                <a:ea typeface="Times New Roman"/>
              </a:rPr>
              <a:t>La depressione dell’artista ha caratteristiche peculiari, irriducibili, profondamente alienanti: il rischio di ritrovarsi, spente le luci dei riflettori, falsi Sé, privi di autentico radicamento o, come annota lo stesso </a:t>
            </a:r>
            <a:r>
              <a:rPr lang="it-IT" sz="2800" dirty="0" err="1">
                <a:latin typeface="Times New Roman"/>
                <a:ea typeface="Times New Roman"/>
              </a:rPr>
              <a:t>Winnicott</a:t>
            </a:r>
            <a:r>
              <a:rPr lang="it-IT" sz="2800" dirty="0">
                <a:latin typeface="Times New Roman"/>
                <a:ea typeface="Times New Roman"/>
              </a:rPr>
              <a:t>, «non-esistenti», non-persone, è </a:t>
            </a:r>
            <a:r>
              <a:rPr lang="it-IT" sz="2800" dirty="0" smtClean="0">
                <a:latin typeface="Times New Roman"/>
                <a:ea typeface="Times New Roman"/>
              </a:rPr>
              <a:t>molto </a:t>
            </a:r>
            <a:r>
              <a:rPr lang="it-IT" sz="2800" dirty="0">
                <a:latin typeface="Times New Roman"/>
                <a:ea typeface="Times New Roman"/>
              </a:rPr>
              <a:t>elevato. </a:t>
            </a:r>
          </a:p>
          <a:p>
            <a:pPr marL="457200" algn="just">
              <a:spcAft>
                <a:spcPts val="0"/>
              </a:spcAft>
            </a:pPr>
            <a:r>
              <a:rPr lang="it-IT" sz="2800" dirty="0">
                <a:latin typeface="Times New Roman"/>
                <a:ea typeface="Times New Roman"/>
              </a:rPr>
              <a:t>Così come elevati sono gli stati ansiogeni di un adolescente che, guardandosi allo specchio, non riesca a vedervi la propria bellezza riflessa dall’originaria tenerezza della madre a </a:t>
            </a:r>
            <a:r>
              <a:rPr lang="it-IT" sz="2800" dirty="0" smtClean="0">
                <a:latin typeface="Times New Roman"/>
                <a:ea typeface="Times New Roman"/>
              </a:rPr>
              <a:t>causa </a:t>
            </a:r>
            <a:r>
              <a:rPr lang="it-IT" sz="2800" dirty="0">
                <a:latin typeface="Times New Roman"/>
                <a:ea typeface="Times New Roman"/>
              </a:rPr>
              <a:t>dei cambiamenti morfofisiologici in atto, o che vi veda, in un eterno ritorno, l’ombra gelida di uno sguardo </a:t>
            </a:r>
            <a:r>
              <a:rPr lang="it-IT" sz="2800" dirty="0" smtClean="0">
                <a:latin typeface="Times New Roman"/>
                <a:ea typeface="Times New Roman"/>
              </a:rPr>
              <a:t>materno indifferente</a:t>
            </a:r>
            <a:r>
              <a:rPr lang="it-IT" sz="2800" dirty="0">
                <a:latin typeface="Times New Roman"/>
                <a:ea typeface="Times New Roman"/>
              </a:rPr>
              <a:t>. </a:t>
            </a:r>
          </a:p>
          <a:p>
            <a:pPr marL="457200" algn="just">
              <a:spcAft>
                <a:spcPts val="0"/>
              </a:spcAft>
            </a:pPr>
            <a:r>
              <a:rPr lang="it-IT" sz="2800" dirty="0">
                <a:latin typeface="Times New Roman"/>
                <a:ea typeface="Times New Roman"/>
              </a:rPr>
              <a:t>Le ragioni di un tale dolore sono rinvenibili nel dato secondo cui lo spettacolo, così come l’originaria percezione di creare il mondo, sono</a:t>
            </a:r>
            <a:r>
              <a:rPr lang="it-IT" sz="2800" i="1" dirty="0">
                <a:latin typeface="Times New Roman"/>
                <a:ea typeface="Times New Roman"/>
              </a:rPr>
              <a:t> illusioni</a:t>
            </a:r>
            <a:r>
              <a:rPr lang="it-IT" sz="2800" dirty="0">
                <a:latin typeface="Times New Roman"/>
                <a:ea typeface="Times New Roman"/>
              </a:rPr>
              <a:t>, e, come tali, inadeguati al disseppellimento del vero Sé. </a:t>
            </a:r>
          </a:p>
          <a:p>
            <a:pPr marL="457200" algn="just">
              <a:spcAft>
                <a:spcPts val="0"/>
              </a:spcAft>
            </a:pPr>
            <a:r>
              <a:rPr lang="it-IT" sz="2800" dirty="0">
                <a:latin typeface="Times New Roman"/>
                <a:ea typeface="Times New Roman"/>
              </a:rPr>
              <a:t>Tuttavia, solo la nostalgia della madre, reale o mitica, produce grandi artisti e grandi opere d’arte. </a:t>
            </a:r>
          </a:p>
        </p:txBody>
      </p:sp>
    </p:spTree>
    <p:extLst>
      <p:ext uri="{BB962C8B-B14F-4D97-AF65-F5344CB8AC3E}">
        <p14:creationId xmlns:p14="http://schemas.microsoft.com/office/powerpoint/2010/main" val="31248718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DIVENTERÒ UNA STAR, UNA CELEBRITÀ…</a:t>
            </a:r>
            <a:endParaRPr lang="it-IT" dirty="0"/>
          </a:p>
        </p:txBody>
      </p:sp>
      <p:sp>
        <p:nvSpPr>
          <p:cNvPr id="3" name="Segnaposto contenuto 2"/>
          <p:cNvSpPr>
            <a:spLocks noGrp="1"/>
          </p:cNvSpPr>
          <p:nvPr>
            <p:ph sz="quarter" idx="1"/>
          </p:nvPr>
        </p:nvSpPr>
        <p:spPr/>
        <p:txBody>
          <a:bodyPr>
            <a:normAutofit fontScale="92500" lnSpcReduction="20000"/>
          </a:bodyPr>
          <a:lstStyle/>
          <a:p>
            <a:pPr marL="457200" algn="just">
              <a:spcAft>
                <a:spcPts val="0"/>
              </a:spcAft>
            </a:pPr>
            <a:r>
              <a:rPr lang="it-IT" sz="2800" dirty="0">
                <a:latin typeface="Times New Roman"/>
                <a:ea typeface="Times New Roman"/>
              </a:rPr>
              <a:t>Il bisogno adolescenziale, giovanile o giovanilistico, di popolarità, può connotarsi in termini positivi, negativi o adattivi. L</a:t>
            </a:r>
            <a:r>
              <a:rPr lang="it-IT" sz="2800" dirty="0" smtClean="0">
                <a:latin typeface="Times New Roman"/>
                <a:ea typeface="Times New Roman"/>
              </a:rPr>
              <a:t>’adolescente è </a:t>
            </a:r>
            <a:r>
              <a:rPr lang="it-IT" sz="2800" dirty="0">
                <a:latin typeface="Times New Roman"/>
                <a:ea typeface="Times New Roman"/>
              </a:rPr>
              <a:t>motivato alla </a:t>
            </a:r>
            <a:r>
              <a:rPr lang="it-IT" sz="2800" dirty="0" smtClean="0">
                <a:latin typeface="Times New Roman"/>
                <a:ea typeface="Times New Roman"/>
              </a:rPr>
              <a:t>ricerca: </a:t>
            </a:r>
          </a:p>
          <a:p>
            <a:pPr marL="457200" algn="just">
              <a:spcAft>
                <a:spcPts val="0"/>
              </a:spcAft>
            </a:pPr>
            <a:r>
              <a:rPr lang="it-IT" sz="2800" dirty="0" smtClean="0">
                <a:latin typeface="Times New Roman"/>
                <a:ea typeface="Times New Roman"/>
              </a:rPr>
              <a:t>di </a:t>
            </a:r>
            <a:r>
              <a:rPr lang="it-IT" sz="2800" dirty="0">
                <a:latin typeface="Times New Roman"/>
                <a:ea typeface="Times New Roman"/>
              </a:rPr>
              <a:t>una </a:t>
            </a:r>
            <a:r>
              <a:rPr lang="it-IT" sz="2800" i="1" dirty="0">
                <a:latin typeface="Times New Roman"/>
                <a:ea typeface="Times New Roman"/>
              </a:rPr>
              <a:t>popolarità positiva</a:t>
            </a:r>
            <a:r>
              <a:rPr lang="it-IT" sz="2800" dirty="0">
                <a:latin typeface="Times New Roman"/>
                <a:ea typeface="Times New Roman"/>
              </a:rPr>
              <a:t>, che inizia all’interno del gruppo dei pari (apertura, socialità, rispetto), laddove il contesto familiare </a:t>
            </a:r>
            <a:r>
              <a:rPr lang="it-IT" sz="2800" dirty="0" smtClean="0">
                <a:latin typeface="Times New Roman"/>
                <a:ea typeface="Times New Roman"/>
              </a:rPr>
              <a:t>favorisce </a:t>
            </a:r>
            <a:r>
              <a:rPr lang="it-IT" sz="2800" dirty="0">
                <a:latin typeface="Times New Roman"/>
                <a:ea typeface="Times New Roman"/>
              </a:rPr>
              <a:t>lo sviluppo di un sentimento fraterno; </a:t>
            </a:r>
            <a:endParaRPr lang="it-IT" sz="2800" dirty="0" smtClean="0">
              <a:latin typeface="Times New Roman"/>
              <a:ea typeface="Times New Roman"/>
            </a:endParaRPr>
          </a:p>
          <a:p>
            <a:pPr marL="457200" algn="just">
              <a:spcAft>
                <a:spcPts val="0"/>
              </a:spcAft>
            </a:pPr>
            <a:r>
              <a:rPr lang="it-IT" sz="2800" dirty="0" smtClean="0">
                <a:latin typeface="Times New Roman"/>
                <a:ea typeface="Times New Roman"/>
              </a:rPr>
              <a:t>di </a:t>
            </a:r>
            <a:r>
              <a:rPr lang="it-IT" sz="2800" dirty="0">
                <a:latin typeface="Times New Roman"/>
                <a:ea typeface="Times New Roman"/>
              </a:rPr>
              <a:t>una </a:t>
            </a:r>
            <a:r>
              <a:rPr lang="it-IT" sz="2800" i="1" dirty="0">
                <a:latin typeface="Times New Roman"/>
                <a:ea typeface="Times New Roman"/>
              </a:rPr>
              <a:t>popolarità negativa</a:t>
            </a:r>
            <a:r>
              <a:rPr lang="it-IT" sz="2800" dirty="0">
                <a:latin typeface="Times New Roman"/>
                <a:ea typeface="Times New Roman"/>
              </a:rPr>
              <a:t> </a:t>
            </a:r>
            <a:r>
              <a:rPr lang="it-IT" sz="2800" dirty="0" smtClean="0">
                <a:latin typeface="Times New Roman"/>
                <a:ea typeface="Times New Roman"/>
              </a:rPr>
              <a:t>(aggressività</a:t>
            </a:r>
            <a:r>
              <a:rPr lang="it-IT" sz="2800" dirty="0">
                <a:latin typeface="Times New Roman"/>
                <a:ea typeface="Times New Roman"/>
              </a:rPr>
              <a:t>, prepotenza), se le dinamiche familiari sono governate da </a:t>
            </a:r>
            <a:r>
              <a:rPr lang="it-IT" sz="2800" dirty="0" err="1" smtClean="0">
                <a:latin typeface="Times New Roman"/>
                <a:ea typeface="Times New Roman"/>
              </a:rPr>
              <a:t>anaffettività</a:t>
            </a:r>
            <a:r>
              <a:rPr lang="it-IT" sz="2800" dirty="0" smtClean="0">
                <a:latin typeface="Times New Roman"/>
                <a:ea typeface="Times New Roman"/>
              </a:rPr>
              <a:t> </a:t>
            </a:r>
            <a:r>
              <a:rPr lang="it-IT" sz="2800" dirty="0">
                <a:latin typeface="Times New Roman"/>
                <a:ea typeface="Times New Roman"/>
              </a:rPr>
              <a:t>o permissivismo</a:t>
            </a:r>
            <a:r>
              <a:rPr lang="it-IT" sz="2800" dirty="0" smtClean="0">
                <a:latin typeface="Times New Roman"/>
                <a:ea typeface="Times New Roman"/>
              </a:rPr>
              <a:t>; </a:t>
            </a:r>
          </a:p>
          <a:p>
            <a:pPr marL="457200" algn="just">
              <a:spcAft>
                <a:spcPts val="0"/>
              </a:spcAft>
            </a:pPr>
            <a:r>
              <a:rPr lang="it-IT" sz="2800" dirty="0" smtClean="0">
                <a:latin typeface="Times New Roman"/>
                <a:ea typeface="Times New Roman"/>
              </a:rPr>
              <a:t>di </a:t>
            </a:r>
            <a:r>
              <a:rPr lang="it-IT" sz="2800" i="1" dirty="0">
                <a:latin typeface="Times New Roman"/>
                <a:ea typeface="Times New Roman"/>
              </a:rPr>
              <a:t>anonimia compiacente</a:t>
            </a:r>
            <a:r>
              <a:rPr lang="it-IT" sz="2800" dirty="0">
                <a:latin typeface="Times New Roman"/>
                <a:ea typeface="Times New Roman"/>
              </a:rPr>
              <a:t>, o adattiva, se la famiglia è calibrata su criteri di rigidità (Enza Corrente Sutera). </a:t>
            </a:r>
            <a:endParaRPr lang="it-IT" sz="2800" dirty="0" smtClean="0">
              <a:latin typeface="Times New Roman"/>
              <a:ea typeface="Times New Roman"/>
            </a:endParaRPr>
          </a:p>
          <a:p>
            <a:pPr marL="457200" algn="just">
              <a:spcAft>
                <a:spcPts val="0"/>
              </a:spcAft>
            </a:pPr>
            <a:r>
              <a:rPr lang="it-IT" sz="2800" dirty="0" smtClean="0">
                <a:latin typeface="Times New Roman"/>
                <a:ea typeface="Times New Roman"/>
              </a:rPr>
              <a:t>Le </a:t>
            </a:r>
            <a:r>
              <a:rPr lang="it-IT" sz="2800" dirty="0">
                <a:latin typeface="Times New Roman"/>
                <a:ea typeface="Times New Roman"/>
              </a:rPr>
              <a:t>radici della motivazione alla popolarità sono rinvenibili, pertanto, nell’ambito ristretto dell’educazione familiare. </a:t>
            </a:r>
          </a:p>
          <a:p>
            <a:endParaRPr lang="it-IT" dirty="0"/>
          </a:p>
        </p:txBody>
      </p:sp>
    </p:spTree>
    <p:extLst>
      <p:ext uri="{BB962C8B-B14F-4D97-AF65-F5344CB8AC3E}">
        <p14:creationId xmlns:p14="http://schemas.microsoft.com/office/powerpoint/2010/main" val="1042787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FROM DISCO TO DISCO</a:t>
            </a:r>
            <a:endParaRPr lang="it-IT" dirty="0"/>
          </a:p>
        </p:txBody>
      </p:sp>
      <p:sp>
        <p:nvSpPr>
          <p:cNvPr id="3" name="Segnaposto contenuto 2"/>
          <p:cNvSpPr>
            <a:spLocks noGrp="1"/>
          </p:cNvSpPr>
          <p:nvPr>
            <p:ph sz="quarter" idx="1"/>
          </p:nvPr>
        </p:nvSpPr>
        <p:spPr/>
        <p:txBody>
          <a:bodyPr/>
          <a:lstStyle/>
          <a:p>
            <a:pPr marL="457200" algn="just">
              <a:spcAft>
                <a:spcPts val="0"/>
              </a:spcAft>
            </a:pPr>
            <a:r>
              <a:rPr lang="it-IT" sz="2800" dirty="0">
                <a:latin typeface="Times New Roman"/>
                <a:ea typeface="Times New Roman"/>
              </a:rPr>
              <a:t>L’ideologia post-infantile dell’adolescente lo induce a prolungare l’intenso piacere della fruizione domestica di musica anche al di fuori dello spazio privato, testimoniando la propria presenza nel mondo. </a:t>
            </a:r>
          </a:p>
          <a:p>
            <a:pPr marL="457200" algn="just">
              <a:spcAft>
                <a:spcPts val="0"/>
              </a:spcAft>
            </a:pPr>
            <a:r>
              <a:rPr lang="it-IT" sz="2800" dirty="0">
                <a:latin typeface="Times New Roman"/>
                <a:ea typeface="Times New Roman"/>
              </a:rPr>
              <a:t>Carlo Castelli e Salvatore La Mendola individuano </a:t>
            </a:r>
            <a:r>
              <a:rPr lang="it-IT" sz="2800" dirty="0" smtClean="0">
                <a:latin typeface="Times New Roman"/>
                <a:ea typeface="Times New Roman"/>
              </a:rPr>
              <a:t>le cosiddette </a:t>
            </a:r>
            <a:r>
              <a:rPr lang="it-IT" sz="2800" dirty="0">
                <a:latin typeface="Times New Roman"/>
                <a:ea typeface="Times New Roman"/>
              </a:rPr>
              <a:t>«tappe di avvicinamento» e di congedo che </a:t>
            </a:r>
            <a:r>
              <a:rPr lang="it-IT" sz="2800" dirty="0" smtClean="0">
                <a:latin typeface="Times New Roman"/>
                <a:ea typeface="Times New Roman"/>
              </a:rPr>
              <a:t>paiono caratterizzare </a:t>
            </a:r>
            <a:r>
              <a:rPr lang="it-IT" sz="2800" dirty="0">
                <a:latin typeface="Times New Roman"/>
                <a:ea typeface="Times New Roman"/>
              </a:rPr>
              <a:t>l’«uscita dalla</a:t>
            </a:r>
            <a:r>
              <a:rPr lang="it-IT" sz="2800" i="1" dirty="0">
                <a:latin typeface="Times New Roman"/>
                <a:ea typeface="Times New Roman"/>
              </a:rPr>
              <a:t> routine</a:t>
            </a:r>
            <a:r>
              <a:rPr lang="it-IT" sz="2800" dirty="0">
                <a:latin typeface="Times New Roman"/>
                <a:ea typeface="Times New Roman"/>
              </a:rPr>
              <a:t> della vita quotidiana e» l’«ingresso nel mondo della discoteca» da parte dei giovani «frequentatori». </a:t>
            </a:r>
          </a:p>
        </p:txBody>
      </p:sp>
    </p:spTree>
    <p:extLst>
      <p:ext uri="{BB962C8B-B14F-4D97-AF65-F5344CB8AC3E}">
        <p14:creationId xmlns:p14="http://schemas.microsoft.com/office/powerpoint/2010/main" val="34658114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85000" lnSpcReduction="10000"/>
          </a:bodyPr>
          <a:lstStyle/>
          <a:p>
            <a:pPr marL="457200" algn="just">
              <a:spcAft>
                <a:spcPts val="0"/>
              </a:spcAft>
            </a:pPr>
            <a:r>
              <a:rPr lang="it-IT" sz="2800" dirty="0">
                <a:latin typeface="Times New Roman"/>
                <a:ea typeface="Times New Roman"/>
              </a:rPr>
              <a:t>La prima tappa è centrata sul </a:t>
            </a:r>
            <a:r>
              <a:rPr lang="it-IT" sz="2800" i="1" dirty="0">
                <a:latin typeface="Times New Roman"/>
                <a:ea typeface="Times New Roman"/>
              </a:rPr>
              <a:t>fare</a:t>
            </a:r>
            <a:r>
              <a:rPr lang="it-IT" sz="2800" dirty="0">
                <a:latin typeface="Times New Roman"/>
                <a:ea typeface="Times New Roman"/>
              </a:rPr>
              <a:t>. Il bagno o la doccia caldi, la profumazione, la “vestizione”, le interminabili «“prove” davanti allo specchio per allenare le proprie capacità </a:t>
            </a:r>
            <a:r>
              <a:rPr lang="it-IT" sz="2800" dirty="0" err="1">
                <a:latin typeface="Times New Roman"/>
                <a:ea typeface="Times New Roman"/>
              </a:rPr>
              <a:t>esibitive</a:t>
            </a:r>
            <a:r>
              <a:rPr lang="it-IT" sz="2800" dirty="0">
                <a:latin typeface="Times New Roman"/>
                <a:ea typeface="Times New Roman"/>
              </a:rPr>
              <a:t>» (il tutto accompagnato </a:t>
            </a:r>
            <a:r>
              <a:rPr lang="it-IT" sz="2800" dirty="0" smtClean="0">
                <a:latin typeface="Times New Roman"/>
                <a:ea typeface="Times New Roman"/>
              </a:rPr>
              <a:t>dalle </a:t>
            </a:r>
            <a:r>
              <a:rPr lang="it-IT" sz="2800" i="1" dirty="0">
                <a:latin typeface="Times New Roman"/>
                <a:ea typeface="Times New Roman"/>
              </a:rPr>
              <a:t>hit</a:t>
            </a:r>
            <a:r>
              <a:rPr lang="it-IT" sz="2800" dirty="0">
                <a:latin typeface="Times New Roman"/>
                <a:ea typeface="Times New Roman"/>
              </a:rPr>
              <a:t> trasmesse radiofonicamente, </a:t>
            </a:r>
            <a:r>
              <a:rPr lang="it-IT" sz="2800" dirty="0" smtClean="0">
                <a:latin typeface="Times New Roman"/>
                <a:ea typeface="Times New Roman"/>
              </a:rPr>
              <a:t>dai </a:t>
            </a:r>
            <a:r>
              <a:rPr lang="it-IT" sz="2800" dirty="0">
                <a:latin typeface="Times New Roman"/>
                <a:ea typeface="Times New Roman"/>
              </a:rPr>
              <a:t>brani prescelti, dai videoclip di una TV musicale), costituiscono i primi rituali di preparazione liturgica. </a:t>
            </a:r>
          </a:p>
          <a:p>
            <a:pPr marL="457200" algn="just">
              <a:spcAft>
                <a:spcPts val="0"/>
              </a:spcAft>
            </a:pPr>
            <a:r>
              <a:rPr lang="it-IT" sz="2800" dirty="0">
                <a:latin typeface="Times New Roman"/>
                <a:ea typeface="Times New Roman"/>
              </a:rPr>
              <a:t>La seconda tappa è centrata sul </a:t>
            </a:r>
            <a:r>
              <a:rPr lang="it-IT" sz="2800" i="1" dirty="0">
                <a:latin typeface="Times New Roman"/>
                <a:ea typeface="Times New Roman"/>
              </a:rPr>
              <a:t>fare insieme</a:t>
            </a:r>
            <a:r>
              <a:rPr lang="it-IT" sz="2800" dirty="0">
                <a:latin typeface="Times New Roman"/>
                <a:ea typeface="Times New Roman"/>
              </a:rPr>
              <a:t>. Di primaria importanza per accedere al mondo della discoteca è il costume indicato, nel gergo giovanile, come “</a:t>
            </a:r>
            <a:r>
              <a:rPr lang="it-IT" sz="2800" dirty="0" err="1">
                <a:latin typeface="Times New Roman"/>
                <a:ea typeface="Times New Roman"/>
              </a:rPr>
              <a:t>pre</a:t>
            </a:r>
            <a:r>
              <a:rPr lang="it-IT" sz="2800" dirty="0">
                <a:latin typeface="Times New Roman"/>
                <a:ea typeface="Times New Roman"/>
              </a:rPr>
              <a:t>-serata”. Si tratta di un cerimoniale pressoché identico a se stesso: bere un cocktail o una birra, consumare cibi stuzzicanti e leggeri, girare per locali, come nella </a:t>
            </a:r>
            <a:r>
              <a:rPr lang="it-IT" sz="2800" i="1" dirty="0">
                <a:latin typeface="Times New Roman"/>
                <a:ea typeface="Times New Roman"/>
              </a:rPr>
              <a:t>movida </a:t>
            </a:r>
            <a:r>
              <a:rPr lang="it-IT" sz="2800" i="1" dirty="0" err="1" smtClean="0">
                <a:latin typeface="Times New Roman"/>
                <a:ea typeface="Times New Roman"/>
              </a:rPr>
              <a:t>madrileña</a:t>
            </a:r>
            <a:r>
              <a:rPr lang="it-IT" sz="2800" dirty="0" smtClean="0">
                <a:latin typeface="Times New Roman"/>
                <a:ea typeface="Times New Roman"/>
              </a:rPr>
              <a:t>. In sintesi, si tratta di socializzare </a:t>
            </a:r>
            <a:r>
              <a:rPr lang="it-IT" sz="2800" dirty="0">
                <a:latin typeface="Times New Roman"/>
                <a:ea typeface="Times New Roman"/>
              </a:rPr>
              <a:t>un Sé maggiormente disinibito.</a:t>
            </a:r>
          </a:p>
          <a:p>
            <a:endParaRPr lang="it-IT" dirty="0"/>
          </a:p>
        </p:txBody>
      </p:sp>
    </p:spTree>
    <p:extLst>
      <p:ext uri="{BB962C8B-B14F-4D97-AF65-F5344CB8AC3E}">
        <p14:creationId xmlns:p14="http://schemas.microsoft.com/office/powerpoint/2010/main" val="41429649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70000" lnSpcReduction="20000"/>
          </a:bodyPr>
          <a:lstStyle/>
          <a:p>
            <a:pPr marL="457200" algn="just">
              <a:spcAft>
                <a:spcPts val="0"/>
              </a:spcAft>
            </a:pPr>
            <a:r>
              <a:rPr lang="it-IT" sz="2800" dirty="0">
                <a:latin typeface="Times New Roman"/>
                <a:ea typeface="Times New Roman"/>
              </a:rPr>
              <a:t>La terza tappa è centrata sull’</a:t>
            </a:r>
            <a:r>
              <a:rPr lang="it-IT" sz="2800" i="1" dirty="0">
                <a:latin typeface="Times New Roman"/>
                <a:ea typeface="Times New Roman"/>
              </a:rPr>
              <a:t>essere insieme</a:t>
            </a:r>
            <a:r>
              <a:rPr lang="it-IT" sz="2800" dirty="0">
                <a:latin typeface="Times New Roman"/>
                <a:ea typeface="Times New Roman"/>
              </a:rPr>
              <a:t> (fuori di Sé). La magia del </a:t>
            </a:r>
            <a:r>
              <a:rPr lang="it-IT" sz="2800" i="1" dirty="0">
                <a:latin typeface="Times New Roman"/>
                <a:ea typeface="Times New Roman"/>
              </a:rPr>
              <a:t>dance </a:t>
            </a:r>
            <a:r>
              <a:rPr lang="it-IT" sz="2800" i="1" dirty="0" err="1">
                <a:latin typeface="Times New Roman"/>
                <a:ea typeface="Times New Roman"/>
              </a:rPr>
              <a:t>floor</a:t>
            </a:r>
            <a:r>
              <a:rPr lang="it-IT" sz="2800" dirty="0">
                <a:latin typeface="Times New Roman"/>
                <a:ea typeface="Times New Roman"/>
              </a:rPr>
              <a:t> seduce gradatamente il gruppo, che resta più o meno coeso per l’intero arco della notte. Il volume elevato favorisce la perdita dei freni inibitori, la creazione di un’atmosfera surreale e la messa al bando della comunicazione </a:t>
            </a:r>
            <a:r>
              <a:rPr lang="it-IT" sz="2800" dirty="0" smtClean="0">
                <a:latin typeface="Times New Roman"/>
                <a:ea typeface="Times New Roman"/>
              </a:rPr>
              <a:t>verbale, </a:t>
            </a:r>
            <a:r>
              <a:rPr lang="it-IT" sz="2800" dirty="0">
                <a:latin typeface="Times New Roman"/>
                <a:ea typeface="Times New Roman"/>
              </a:rPr>
              <a:t>per valorizzare l’espressività corporea, il gioco di sguardi, il movimento libero, il «sentirsi vivi». </a:t>
            </a:r>
            <a:endParaRPr lang="it-IT" sz="2800" dirty="0" smtClean="0">
              <a:latin typeface="Times New Roman"/>
              <a:ea typeface="Times New Roman"/>
            </a:endParaRPr>
          </a:p>
          <a:p>
            <a:pPr marL="457200" algn="just">
              <a:spcAft>
                <a:spcPts val="0"/>
              </a:spcAft>
            </a:pPr>
            <a:r>
              <a:rPr lang="it-IT" sz="2800" dirty="0" smtClean="0">
                <a:latin typeface="Times New Roman"/>
                <a:ea typeface="Times New Roman"/>
              </a:rPr>
              <a:t>La </a:t>
            </a:r>
            <a:r>
              <a:rPr lang="it-IT" sz="2800" dirty="0">
                <a:latin typeface="Times New Roman"/>
                <a:ea typeface="Times New Roman"/>
              </a:rPr>
              <a:t>quarta e ultima tappa è centrata sulla </a:t>
            </a:r>
            <a:r>
              <a:rPr lang="it-IT" sz="2800" i="1" dirty="0" err="1">
                <a:latin typeface="Times New Roman"/>
                <a:ea typeface="Times New Roman"/>
              </a:rPr>
              <a:t>deritualizzazione</a:t>
            </a:r>
            <a:r>
              <a:rPr lang="it-IT" sz="2800" dirty="0">
                <a:latin typeface="Times New Roman"/>
                <a:ea typeface="Times New Roman"/>
              </a:rPr>
              <a:t>. Uscito dalla discoteca, l’adolescente ritorna «a un mondo meno attraente perché più routinario», che «prevede minore centralità della propria persona». Il sogno è finito, ci si sente sfiancati e si prova un lieve senso di </a:t>
            </a:r>
            <a:r>
              <a:rPr lang="it-IT" sz="2800" dirty="0" smtClean="0">
                <a:latin typeface="Times New Roman"/>
                <a:ea typeface="Times New Roman"/>
              </a:rPr>
              <a:t>smarrimento, </a:t>
            </a:r>
            <a:r>
              <a:rPr lang="it-IT" sz="2800" dirty="0">
                <a:latin typeface="Times New Roman"/>
                <a:ea typeface="Times New Roman"/>
              </a:rPr>
              <a:t>dovuto, forse, alla «riduzione delle capacità di controllo». Se il bisogno di sguardi è rimasto inappagato, sorge una sottile forma di malinconia che l’adolescente tende più spesso a nascondere, a smitizzare, con il ricorso all’autoinganno di una “noia del ritorno</a:t>
            </a:r>
            <a:r>
              <a:rPr lang="it-IT" sz="2800" dirty="0" smtClean="0">
                <a:latin typeface="Times New Roman"/>
                <a:ea typeface="Times New Roman"/>
              </a:rPr>
              <a:t>”, </a:t>
            </a:r>
            <a:r>
              <a:rPr lang="it-IT" sz="2800" dirty="0">
                <a:latin typeface="Times New Roman"/>
                <a:ea typeface="Times New Roman"/>
              </a:rPr>
              <a:t>o di un “ambiente che, forse, non fa per sé”. «La mancanza di forme di ritualità in uscita» si correla, a ogni modo, a una «forte esposizione» al «rischio nella transizione verso la vita quotidiana</a:t>
            </a:r>
            <a:r>
              <a:rPr lang="it-IT" sz="2800" dirty="0" smtClean="0">
                <a:latin typeface="Times New Roman"/>
                <a:ea typeface="Times New Roman"/>
              </a:rPr>
              <a:t>».</a:t>
            </a:r>
            <a:endParaRPr lang="it-IT" sz="2800" dirty="0">
              <a:latin typeface="Times New Roman"/>
              <a:ea typeface="Times New Roman"/>
            </a:endParaRPr>
          </a:p>
        </p:txBody>
      </p:sp>
    </p:spTree>
    <p:extLst>
      <p:ext uri="{BB962C8B-B14F-4D97-AF65-F5344CB8AC3E}">
        <p14:creationId xmlns:p14="http://schemas.microsoft.com/office/powerpoint/2010/main" val="23834156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pPr algn="just">
              <a:spcAft>
                <a:spcPts val="0"/>
              </a:spcAft>
            </a:pPr>
            <a:r>
              <a:rPr lang="it-IT" sz="2800" dirty="0">
                <a:latin typeface="Times New Roman"/>
                <a:ea typeface="Times New Roman"/>
              </a:rPr>
              <a:t>L’illusione pervasiva di totalità fornita all’adolescente dall’esperienza condivisa di luci psichedeliche e sfere stroboscopiche è </a:t>
            </a:r>
            <a:r>
              <a:rPr lang="it-IT" sz="2800" dirty="0" smtClean="0">
                <a:latin typeface="Times New Roman"/>
                <a:ea typeface="Times New Roman"/>
              </a:rPr>
              <a:t>dimostrata da </a:t>
            </a:r>
            <a:r>
              <a:rPr lang="it-IT" sz="2800" dirty="0">
                <a:latin typeface="Times New Roman"/>
                <a:ea typeface="Times New Roman"/>
              </a:rPr>
              <a:t>una ricerca condotta dal Dipartimento di Neurologia dello Sviluppo e Psichiatria dell’Università La Sapienza di Roma: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mentre </a:t>
            </a:r>
            <a:r>
              <a:rPr lang="it-IT" sz="2800" dirty="0">
                <a:latin typeface="Times New Roman"/>
                <a:ea typeface="Times New Roman"/>
              </a:rPr>
              <a:t>«i ragazzi notturni sono più autonomi, aggressivi, aperti sessualmente, spiccano per originalità e preferiscono assumere un ruolo da bambino», quelli «diurni sono invece più razionali che originali, ordinati, leader, con un alto autocontrollo, e preferiscono assumere un ruolo da adulto». </a:t>
            </a:r>
            <a:endParaRPr lang="it-IT" sz="2800" dirty="0" smtClean="0">
              <a:latin typeface="Times New Roman"/>
              <a:ea typeface="Times New Roman"/>
            </a:endParaRPr>
          </a:p>
          <a:p>
            <a:pPr algn="just">
              <a:spcAft>
                <a:spcPts val="0"/>
              </a:spcAft>
            </a:pPr>
            <a:r>
              <a:rPr lang="it-IT" sz="2800" dirty="0" smtClean="0">
                <a:latin typeface="Times New Roman"/>
                <a:ea typeface="Times New Roman"/>
              </a:rPr>
              <a:t>Ancora </a:t>
            </a:r>
            <a:r>
              <a:rPr lang="it-IT" sz="2800" dirty="0">
                <a:latin typeface="Times New Roman"/>
                <a:ea typeface="Times New Roman"/>
              </a:rPr>
              <a:t>una volta, la colonna sonora del divertimento notturno è la nostalgia dell’infanzia, e, più in profondità, della madre. </a:t>
            </a:r>
          </a:p>
          <a:p>
            <a:endParaRPr lang="it-IT" dirty="0"/>
          </a:p>
        </p:txBody>
      </p:sp>
    </p:spTree>
    <p:extLst>
      <p:ext uri="{BB962C8B-B14F-4D97-AF65-F5344CB8AC3E}">
        <p14:creationId xmlns:p14="http://schemas.microsoft.com/office/powerpoint/2010/main" val="244733246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DECENTRAMENTO POIETICO</a:t>
            </a:r>
            <a:endParaRPr lang="it-IT" dirty="0"/>
          </a:p>
        </p:txBody>
      </p:sp>
      <p:sp>
        <p:nvSpPr>
          <p:cNvPr id="3" name="Segnaposto contenuto 2"/>
          <p:cNvSpPr>
            <a:spLocks noGrp="1"/>
          </p:cNvSpPr>
          <p:nvPr>
            <p:ph sz="quarter" idx="1"/>
          </p:nvPr>
        </p:nvSpPr>
        <p:spPr/>
        <p:txBody>
          <a:bodyPr>
            <a:normAutofit/>
          </a:bodyPr>
          <a:lstStyle/>
          <a:p>
            <a:pPr marL="457200" algn="just">
              <a:spcAft>
                <a:spcPts val="0"/>
              </a:spcAft>
            </a:pPr>
            <a:r>
              <a:rPr lang="it-IT" sz="2800" dirty="0">
                <a:latin typeface="Times New Roman"/>
                <a:ea typeface="Times New Roman"/>
              </a:rPr>
              <a:t>Nonostante tutto, gli adolescenti comunicano, a modo loro, desiderio di crescita. </a:t>
            </a:r>
            <a:r>
              <a:rPr lang="it-IT" sz="2800" dirty="0" smtClean="0">
                <a:latin typeface="Times New Roman"/>
                <a:ea typeface="Times New Roman"/>
              </a:rPr>
              <a:t>L’ascolto </a:t>
            </a:r>
            <a:r>
              <a:rPr lang="it-IT" sz="2800" dirty="0">
                <a:latin typeface="Times New Roman"/>
                <a:ea typeface="Times New Roman"/>
              </a:rPr>
              <a:t>attivo di musica, la produzione di sonorità inedite, la passione praticata per la danza, l’amore condiviso per il teatro, sono tutte manifestazioni di narcisismo </a:t>
            </a:r>
            <a:r>
              <a:rPr lang="it-IT" sz="2800" i="1" dirty="0">
                <a:latin typeface="Times New Roman"/>
                <a:ea typeface="Times New Roman"/>
              </a:rPr>
              <a:t>benigno </a:t>
            </a:r>
            <a:r>
              <a:rPr lang="it-IT" sz="2800" dirty="0">
                <a:latin typeface="Times New Roman"/>
                <a:ea typeface="Times New Roman"/>
              </a:rPr>
              <a:t>(Erich Fromm) che, </a:t>
            </a:r>
            <a:r>
              <a:rPr lang="it-IT" sz="2800" dirty="0" smtClean="0">
                <a:latin typeface="Times New Roman"/>
                <a:ea typeface="Times New Roman"/>
              </a:rPr>
              <a:t>pure  </a:t>
            </a:r>
            <a:r>
              <a:rPr lang="it-IT" sz="2800" dirty="0">
                <a:latin typeface="Times New Roman"/>
                <a:ea typeface="Times New Roman"/>
              </a:rPr>
              <a:t>preservando il culto del </a:t>
            </a:r>
            <a:r>
              <a:rPr lang="it-IT" sz="2800" dirty="0" smtClean="0">
                <a:latin typeface="Times New Roman"/>
                <a:ea typeface="Times New Roman"/>
              </a:rPr>
              <a:t>Sé, </a:t>
            </a:r>
            <a:r>
              <a:rPr lang="it-IT" sz="2800" dirty="0">
                <a:latin typeface="Times New Roman"/>
                <a:ea typeface="Times New Roman"/>
              </a:rPr>
              <a:t>operano una dislocazione, un decentramento rispetto alla propria persona </a:t>
            </a:r>
            <a:r>
              <a:rPr lang="it-IT" sz="2800" dirty="0" smtClean="0">
                <a:latin typeface="Times New Roman"/>
                <a:ea typeface="Times New Roman"/>
              </a:rPr>
              <a:t>(</a:t>
            </a:r>
            <a:r>
              <a:rPr lang="it-IT" sz="2800" dirty="0">
                <a:latin typeface="Times New Roman"/>
                <a:ea typeface="Times New Roman"/>
              </a:rPr>
              <a:t>e al corrispettivo Sé), prolungando il piacere del rispecchiamento in opere materiali e spirituali concrete, risultato di sforzi personali. </a:t>
            </a:r>
            <a:endParaRPr lang="it-IT" dirty="0"/>
          </a:p>
        </p:txBody>
      </p:sp>
    </p:spTree>
    <p:extLst>
      <p:ext uri="{BB962C8B-B14F-4D97-AF65-F5344CB8AC3E}">
        <p14:creationId xmlns:p14="http://schemas.microsoft.com/office/powerpoint/2010/main" val="32665952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lstStyle/>
          <a:p>
            <a:pPr marL="457200" lvl="0" algn="just">
              <a:buClr>
                <a:srgbClr val="D16349"/>
              </a:buClr>
            </a:pPr>
            <a:r>
              <a:rPr lang="it-IT" sz="2400" dirty="0">
                <a:solidFill>
                  <a:prstClr val="black"/>
                </a:solidFill>
                <a:latin typeface="Times New Roman"/>
                <a:ea typeface="Times New Roman"/>
              </a:rPr>
              <a:t>Gli adolescenti non sono mai meri «replicanti di alcuni modelli divistici o di un ideale di gruppo» (Giovanni Siri): nel culto dell’idolo, nella socializzazione secondaria, nella produzione creativa, si nascondono i bisogni </a:t>
            </a:r>
            <a:r>
              <a:rPr lang="it-IT" sz="2400" dirty="0" smtClean="0">
                <a:solidFill>
                  <a:prstClr val="black"/>
                </a:solidFill>
                <a:latin typeface="Times New Roman"/>
                <a:ea typeface="Times New Roman"/>
              </a:rPr>
              <a:t>d’amore</a:t>
            </a:r>
            <a:r>
              <a:rPr lang="it-IT" sz="2400" dirty="0">
                <a:solidFill>
                  <a:prstClr val="black"/>
                </a:solidFill>
                <a:latin typeface="Times New Roman"/>
                <a:ea typeface="Times New Roman"/>
              </a:rPr>
              <a:t>, di appartenenza, di riconoscimento. </a:t>
            </a:r>
            <a:r>
              <a:rPr lang="it-IT" sz="2400" dirty="0" smtClean="0">
                <a:solidFill>
                  <a:prstClr val="black"/>
                </a:solidFill>
                <a:latin typeface="Times New Roman"/>
                <a:ea typeface="Times New Roman"/>
              </a:rPr>
              <a:t>Si pensi a:</a:t>
            </a:r>
          </a:p>
          <a:p>
            <a:pPr marL="457200" lvl="0" algn="just">
              <a:buClr>
                <a:srgbClr val="D16349"/>
              </a:buClr>
            </a:pPr>
            <a:r>
              <a:rPr lang="it-IT" sz="2400" dirty="0" smtClean="0">
                <a:solidFill>
                  <a:prstClr val="black"/>
                </a:solidFill>
                <a:latin typeface="Times New Roman"/>
                <a:ea typeface="Times New Roman"/>
              </a:rPr>
              <a:t>i fan club;</a:t>
            </a:r>
          </a:p>
          <a:p>
            <a:pPr marL="457200" lvl="0" algn="just">
              <a:buClr>
                <a:srgbClr val="D16349"/>
              </a:buClr>
            </a:pPr>
            <a:r>
              <a:rPr lang="it-IT" sz="2400" dirty="0">
                <a:solidFill>
                  <a:prstClr val="black"/>
                </a:solidFill>
                <a:latin typeface="Times New Roman"/>
                <a:ea typeface="Times New Roman"/>
              </a:rPr>
              <a:t>i</a:t>
            </a:r>
            <a:r>
              <a:rPr lang="it-IT" sz="2400" dirty="0" smtClean="0">
                <a:solidFill>
                  <a:prstClr val="black"/>
                </a:solidFill>
                <a:latin typeface="Times New Roman"/>
                <a:ea typeface="Times New Roman"/>
              </a:rPr>
              <a:t> concerti;</a:t>
            </a:r>
          </a:p>
          <a:p>
            <a:pPr marL="457200" lvl="0" algn="just">
              <a:buClr>
                <a:srgbClr val="D16349"/>
              </a:buClr>
            </a:pPr>
            <a:r>
              <a:rPr lang="it-IT" sz="2400" dirty="0">
                <a:solidFill>
                  <a:prstClr val="black"/>
                </a:solidFill>
                <a:latin typeface="Times New Roman"/>
                <a:ea typeface="Times New Roman"/>
              </a:rPr>
              <a:t>l</a:t>
            </a:r>
            <a:r>
              <a:rPr lang="it-IT" sz="2400" dirty="0" smtClean="0">
                <a:solidFill>
                  <a:prstClr val="black"/>
                </a:solidFill>
                <a:latin typeface="Times New Roman"/>
                <a:ea typeface="Times New Roman"/>
              </a:rPr>
              <a:t>o scambio di bootleg e di memorabilia.</a:t>
            </a:r>
          </a:p>
          <a:p>
            <a:pPr marL="457200" lvl="0" algn="just">
              <a:buClr>
                <a:srgbClr val="D16349"/>
              </a:buClr>
            </a:pPr>
            <a:endParaRPr lang="it-IT" sz="2400" dirty="0" smtClean="0">
              <a:solidFill>
                <a:prstClr val="black"/>
              </a:solidFill>
              <a:latin typeface="Times New Roman"/>
              <a:ea typeface="Times New Roman"/>
            </a:endParaRPr>
          </a:p>
          <a:p>
            <a:pPr marL="457200" lvl="0" algn="just">
              <a:buClr>
                <a:srgbClr val="D16349"/>
              </a:buClr>
            </a:pPr>
            <a:endParaRPr lang="it-IT" sz="2400" dirty="0" smtClean="0">
              <a:solidFill>
                <a:prstClr val="black"/>
              </a:solidFill>
              <a:latin typeface="Times New Roman"/>
              <a:ea typeface="Times New Roman"/>
            </a:endParaRPr>
          </a:p>
          <a:p>
            <a:pPr marL="457200" lvl="0" algn="just">
              <a:buClr>
                <a:srgbClr val="D16349"/>
              </a:buClr>
            </a:pPr>
            <a:endParaRPr lang="it-IT" sz="2400" dirty="0">
              <a:solidFill>
                <a:prstClr val="black"/>
              </a:solidFill>
              <a:latin typeface="Times New Roman"/>
              <a:ea typeface="Times New Roman"/>
            </a:endParaRPr>
          </a:p>
          <a:p>
            <a:endParaRPr lang="it-IT" dirty="0"/>
          </a:p>
        </p:txBody>
      </p:sp>
    </p:spTree>
    <p:extLst>
      <p:ext uri="{BB962C8B-B14F-4D97-AF65-F5344CB8AC3E}">
        <p14:creationId xmlns:p14="http://schemas.microsoft.com/office/powerpoint/2010/main" val="105659837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ttà">
  <a:themeElements>
    <a:clrScheme name="Città">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ttà">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ttà">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227</TotalTime>
  <Words>1847</Words>
  <Application>Microsoft Office PowerPoint</Application>
  <PresentationFormat>Presentazione su schermo (4:3)</PresentationFormat>
  <Paragraphs>55</Paragraphs>
  <Slides>14</Slides>
  <Notes>0</Notes>
  <HiddenSlides>0</HiddenSlides>
  <MMClips>0</MMClips>
  <ScaleCrop>false</ScaleCrop>
  <HeadingPairs>
    <vt:vector size="4" baseType="variant">
      <vt:variant>
        <vt:lpstr>Tema</vt:lpstr>
      </vt:variant>
      <vt:variant>
        <vt:i4>1</vt:i4>
      </vt:variant>
      <vt:variant>
        <vt:lpstr>Titoli diapositive</vt:lpstr>
      </vt:variant>
      <vt:variant>
        <vt:i4>14</vt:i4>
      </vt:variant>
    </vt:vector>
  </HeadingPairs>
  <TitlesOfParts>
    <vt:vector size="15" baseType="lpstr">
      <vt:lpstr>Città</vt:lpstr>
      <vt:lpstr>ADOLESCENTI ALLO SPECCHIO: DELLA MADRE  E DELLA MUSICA</vt:lpstr>
      <vt:lpstr>GLI ADOLESCENTI E LE POPSTAR VIVONO DI SGUARDI</vt:lpstr>
      <vt:lpstr>IL VISO DELLA MADRE COME SPECCHIO</vt:lpstr>
      <vt:lpstr>BRITNEY SPEARS &amp; COMPANY</vt:lpstr>
      <vt:lpstr>LA TEORIA DI WINNICOTT</vt:lpstr>
      <vt:lpstr>Presentazione standard di PowerPoint</vt:lpstr>
      <vt:lpstr>LA DEPRESSIONE DELL’ARTISTA</vt:lpstr>
      <vt:lpstr>DIVENTERÒ UNA STAR, UNA CELEBRITÀ…</vt:lpstr>
      <vt:lpstr>FROM DISCO TO DISCO</vt:lpstr>
      <vt:lpstr>Presentazione standard di PowerPoint</vt:lpstr>
      <vt:lpstr>Presentazione standard di PowerPoint</vt:lpstr>
      <vt:lpstr>Presentazione standard di PowerPoint</vt:lpstr>
      <vt:lpstr>IL DECENTRAMENTO POIETICO</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ANTICHITÀ E MEDIOEVO. STORIA DEL PADRE</dc:title>
  <dc:creator>utente</dc:creator>
  <cp:lastModifiedBy>utente</cp:lastModifiedBy>
  <cp:revision>64</cp:revision>
  <dcterms:created xsi:type="dcterms:W3CDTF">2012-10-04T16:12:16Z</dcterms:created>
  <dcterms:modified xsi:type="dcterms:W3CDTF">2012-11-12T16:01:18Z</dcterms:modified>
</cp:coreProperties>
</file>