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E39CAF-A0E4-4B47-AA34-DE70ED2EF7FD}" type="datetimeFigureOut">
              <a:rPr lang="it-IT" smtClean="0"/>
              <a:t>01/12/2012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D16349"/>
              </a:buClr>
            </a:pPr>
            <a:r>
              <a:rPr lang="it-IT" sz="2400" dirty="0">
                <a:solidFill>
                  <a:srgbClr val="646B86"/>
                </a:solidFill>
              </a:rPr>
              <a:t>Massimiliano </a:t>
            </a:r>
            <a:r>
              <a:rPr lang="it-IT" sz="2400" dirty="0" err="1">
                <a:solidFill>
                  <a:srgbClr val="646B86"/>
                </a:solidFill>
              </a:rPr>
              <a:t>stramaglia</a:t>
            </a:r>
            <a:endParaRPr lang="it-IT" sz="2400" dirty="0">
              <a:solidFill>
                <a:srgbClr val="646B86"/>
              </a:solidFill>
            </a:endParaRPr>
          </a:p>
          <a:p>
            <a:pPr lvl="0">
              <a:buClr>
                <a:srgbClr val="D16349"/>
              </a:buClr>
            </a:pPr>
            <a:r>
              <a:rPr lang="it-IT" sz="2400" i="1" dirty="0" smtClean="0">
                <a:solidFill>
                  <a:srgbClr val="646B86"/>
                </a:solidFill>
                <a:latin typeface="Times New Roman"/>
                <a:ea typeface="Times New Roman"/>
              </a:rPr>
              <a:t>AMORE È MUSICA. GLI ADOLESCENTI E IL MONDO DELLO SPETTACOLO</a:t>
            </a:r>
            <a:r>
              <a:rPr lang="it-IT" sz="2400" dirty="0" smtClean="0">
                <a:solidFill>
                  <a:srgbClr val="646B86"/>
                </a:solidFill>
                <a:latin typeface="Times New Roman"/>
                <a:ea typeface="Times New Roman"/>
              </a:rPr>
              <a:t>, SEI, TORINO, 2011</a:t>
            </a:r>
            <a:endParaRPr lang="it-IT" sz="2400" dirty="0">
              <a:solidFill>
                <a:srgbClr val="646B86"/>
              </a:solidFill>
              <a:latin typeface="Times New Roman"/>
              <a:ea typeface="Times New Roman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SOCIETÀ ADOLESCENZIALE E PRATICHE SPETTACOLARI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419921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dirty="0" smtClean="0"/>
              <a:t>DEFINIRE IL MONDO DELLO SPETTACOLO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Nella </a:t>
            </a:r>
            <a:r>
              <a:rPr lang="it-IT" sz="2800">
                <a:latin typeface="Times New Roman"/>
                <a:ea typeface="Times New Roman"/>
              </a:rPr>
              <a:t>prospettiva </a:t>
            </a:r>
            <a:r>
              <a:rPr lang="it-IT" sz="2800" smtClean="0">
                <a:latin typeface="Times New Roman"/>
                <a:ea typeface="Times New Roman"/>
              </a:rPr>
              <a:t>avanzata</a:t>
            </a:r>
            <a:r>
              <a:rPr lang="it-IT" sz="2800" smtClean="0">
                <a:latin typeface="Times New Roman"/>
                <a:ea typeface="Times New Roman"/>
              </a:rPr>
              <a:t> </a:t>
            </a:r>
            <a:r>
              <a:rPr lang="it-IT" sz="2800" dirty="0">
                <a:latin typeface="Times New Roman"/>
                <a:ea typeface="Times New Roman"/>
              </a:rPr>
              <a:t>da Mario Gennari, lo spettacolo è tra i possibili «</a:t>
            </a:r>
            <a:r>
              <a:rPr lang="it-IT" sz="2800" i="1" dirty="0">
                <a:latin typeface="Times New Roman"/>
                <a:ea typeface="Times New Roman"/>
              </a:rPr>
              <a:t>mondi culturali</a:t>
            </a:r>
            <a:r>
              <a:rPr lang="it-IT" sz="2800" dirty="0">
                <a:latin typeface="Times New Roman"/>
                <a:ea typeface="Times New Roman"/>
              </a:rPr>
              <a:t> intorno a cui» l’adolescente può scegliere di impostare «specifici progetti» che «richiamano l’idea fondamentale di “vita”»: una sorta di inter-esse che l’adolescente avverte come prossimo «alla sua personalità», ovvero «alla sua sensibilità formativa», e che appare di fatto incomprensibile se non alla luce dello stesso «</a:t>
            </a:r>
            <a:r>
              <a:rPr lang="it-IT" sz="2800" i="1" dirty="0">
                <a:latin typeface="Times New Roman"/>
                <a:ea typeface="Times New Roman"/>
              </a:rPr>
              <a:t>mondo della vita</a:t>
            </a:r>
            <a:r>
              <a:rPr lang="it-IT" sz="2800" dirty="0">
                <a:latin typeface="Times New Roman"/>
                <a:ea typeface="Times New Roman"/>
              </a:rPr>
              <a:t> dell’adolescente». In estrema sintesi, l’idea di </a:t>
            </a:r>
            <a:r>
              <a:rPr lang="it-IT" sz="2800" i="1" dirty="0">
                <a:latin typeface="Times New Roman"/>
                <a:ea typeface="Times New Roman"/>
              </a:rPr>
              <a:t>spettacolo</a:t>
            </a:r>
            <a:r>
              <a:rPr lang="it-IT" sz="2800" dirty="0">
                <a:latin typeface="Times New Roman"/>
                <a:ea typeface="Times New Roman"/>
              </a:rPr>
              <a:t> è riferibile, in questa prima accezione, a uno tra i tanti </a:t>
            </a:r>
            <a:r>
              <a:rPr lang="it-IT" sz="2800" i="1" dirty="0">
                <a:latin typeface="Times New Roman"/>
                <a:ea typeface="Times New Roman"/>
              </a:rPr>
              <a:t>mondi culturali</a:t>
            </a:r>
            <a:r>
              <a:rPr lang="it-IT" sz="2800" dirty="0">
                <a:latin typeface="Times New Roman"/>
                <a:ea typeface="Times New Roman"/>
              </a:rPr>
              <a:t> attraversati dal soggetto in fase di crescita: dal laboratorio teatrale alla fruizione collettiva di musica. </a:t>
            </a:r>
          </a:p>
        </p:txBody>
      </p:sp>
    </p:spTree>
    <p:extLst>
      <p:ext uri="{BB962C8B-B14F-4D97-AF65-F5344CB8AC3E}">
        <p14:creationId xmlns:p14="http://schemas.microsoft.com/office/powerpoint/2010/main" val="29631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Nell’ottica suggerita da </a:t>
            </a:r>
            <a:r>
              <a:rPr lang="it-IT" sz="2800" dirty="0" err="1">
                <a:latin typeface="Times New Roman"/>
                <a:ea typeface="Times New Roman"/>
              </a:rPr>
              <a:t>Niklas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dirty="0" err="1">
                <a:latin typeface="Times New Roman"/>
                <a:ea typeface="Times New Roman"/>
              </a:rPr>
              <a:t>Luhmann</a:t>
            </a:r>
            <a:r>
              <a:rPr lang="it-IT" sz="2800" dirty="0">
                <a:latin typeface="Times New Roman"/>
                <a:ea typeface="Times New Roman"/>
              </a:rPr>
              <a:t>, l’ambiente dello spettacolo risponde al criterio dell’</a:t>
            </a:r>
            <a:r>
              <a:rPr lang="it-IT" sz="2800" dirty="0" err="1">
                <a:latin typeface="Times New Roman"/>
                <a:ea typeface="Times New Roman"/>
              </a:rPr>
              <a:t>attualizzabilità</a:t>
            </a:r>
            <a:r>
              <a:rPr lang="it-IT" sz="2800" dirty="0">
                <a:latin typeface="Times New Roman"/>
                <a:ea typeface="Times New Roman"/>
              </a:rPr>
              <a:t> e include tutte le possibilità, circoscritte e definite, realizzabili nel </a:t>
            </a:r>
            <a:r>
              <a:rPr lang="it-IT" sz="2800" dirty="0" smtClean="0">
                <a:latin typeface="Times New Roman"/>
                <a:ea typeface="Times New Roman"/>
              </a:rPr>
              <a:t>cosiddetto contesto </a:t>
            </a:r>
            <a:r>
              <a:rPr lang="it-IT" sz="2800" dirty="0">
                <a:latin typeface="Times New Roman"/>
                <a:ea typeface="Times New Roman"/>
              </a:rPr>
              <a:t>“spettacolare” (ad esempio, partecipare a un provino per la televisione o per uno spettacolo teatrale, o a feste “vip”).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Il </a:t>
            </a:r>
            <a:r>
              <a:rPr lang="it-IT" sz="2800" dirty="0">
                <a:latin typeface="Times New Roman"/>
                <a:ea typeface="Times New Roman"/>
              </a:rPr>
              <a:t>sistema dello spettacolo (nel linguaggio comune, “mondo dello spettacolo”) risponde al criterio </a:t>
            </a:r>
            <a:r>
              <a:rPr lang="it-IT" sz="2800" dirty="0" smtClean="0">
                <a:latin typeface="Times New Roman"/>
                <a:ea typeface="Times New Roman"/>
              </a:rPr>
              <a:t>dell’effettività, </a:t>
            </a:r>
            <a:r>
              <a:rPr lang="it-IT" sz="2800" dirty="0">
                <a:latin typeface="Times New Roman"/>
                <a:ea typeface="Times New Roman"/>
              </a:rPr>
              <a:t>e include l’intera filiera di tutto ciò che è realizzato nell’ambito dei sottosistemi televisivo, cinematografico, musicale, teatrale, della moda e radiofonico.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Moltissimi, tra </a:t>
            </a:r>
            <a:r>
              <a:rPr lang="it-IT" sz="2800" dirty="0">
                <a:latin typeface="Times New Roman"/>
                <a:ea typeface="Times New Roman"/>
              </a:rPr>
              <a:t>gli </a:t>
            </a:r>
            <a:r>
              <a:rPr lang="it-IT" sz="2800" dirty="0" smtClean="0">
                <a:latin typeface="Times New Roman"/>
                <a:ea typeface="Times New Roman"/>
              </a:rPr>
              <a:t>adolescenti, </a:t>
            </a:r>
            <a:r>
              <a:rPr lang="it-IT" sz="2800" dirty="0">
                <a:latin typeface="Times New Roman"/>
                <a:ea typeface="Times New Roman"/>
              </a:rPr>
              <a:t>abitano il reale come fosse concretamente il </a:t>
            </a:r>
            <a:r>
              <a:rPr lang="it-IT" sz="2800" dirty="0" smtClean="0">
                <a:latin typeface="Times New Roman"/>
                <a:ea typeface="Times New Roman"/>
              </a:rPr>
              <a:t>mondo (sistema) </a:t>
            </a:r>
            <a:r>
              <a:rPr lang="it-IT" sz="2800" dirty="0">
                <a:latin typeface="Times New Roman"/>
                <a:ea typeface="Times New Roman"/>
              </a:rPr>
              <a:t>dello spettacolo, quando sono più prossimi all’ambiente spettacolare. </a:t>
            </a:r>
          </a:p>
        </p:txBody>
      </p:sp>
    </p:spTree>
    <p:extLst>
      <p:ext uri="{BB962C8B-B14F-4D97-AF65-F5344CB8AC3E}">
        <p14:creationId xmlns:p14="http://schemas.microsoft.com/office/powerpoint/2010/main" val="1628653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In una terza accezione, elaborata da </a:t>
            </a:r>
            <a:r>
              <a:rPr lang="it-IT" sz="2800" dirty="0" err="1">
                <a:latin typeface="Times New Roman"/>
                <a:ea typeface="Times New Roman"/>
              </a:rPr>
              <a:t>Guy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dirty="0" err="1">
                <a:latin typeface="Times New Roman"/>
                <a:ea typeface="Times New Roman"/>
              </a:rPr>
              <a:t>Debord</a:t>
            </a:r>
            <a:r>
              <a:rPr lang="it-IT" sz="2800" dirty="0">
                <a:latin typeface="Times New Roman"/>
                <a:ea typeface="Times New Roman"/>
              </a:rPr>
              <a:t>, lo spettacolo è definibile quale «pseudo-mondo </a:t>
            </a:r>
            <a:r>
              <a:rPr lang="it-IT" sz="2800" i="1" dirty="0">
                <a:latin typeface="Times New Roman"/>
                <a:ea typeface="Times New Roman"/>
              </a:rPr>
              <a:t>a parte</a:t>
            </a:r>
            <a:r>
              <a:rPr lang="it-IT" sz="2800" dirty="0">
                <a:latin typeface="Times New Roman"/>
                <a:ea typeface="Times New Roman"/>
              </a:rPr>
              <a:t>, oggetto della sola contemplazione.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Lo </a:t>
            </a:r>
            <a:r>
              <a:rPr lang="it-IT" sz="2800" dirty="0">
                <a:latin typeface="Times New Roman"/>
                <a:ea typeface="Times New Roman"/>
              </a:rPr>
              <a:t>spettacolo in generale, come inversione concreta della vita, è il movimento autonomo del non-vivente».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La riflessione del regista e filosofo francese ingenera delle implicazioni rilevantissime ed estremamente attuali in merito alla relazione tra adolescenti e “mondo dello spettacolo”. </a:t>
            </a:r>
          </a:p>
        </p:txBody>
      </p:sp>
    </p:spTree>
    <p:extLst>
      <p:ext uri="{BB962C8B-B14F-4D97-AF65-F5344CB8AC3E}">
        <p14:creationId xmlns:p14="http://schemas.microsoft.com/office/powerpoint/2010/main" val="206393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>
              <a:buClr>
                <a:srgbClr val="D16349"/>
              </a:buClr>
            </a:pP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Si potrebbe quasi affermare che, nella società odierna,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l’adolescente sta alla famiglia come il sogno sta al film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. La trasposizione cinematografica della vita reale non include, infatti, le pratiche tediose della quotidianità, e la narrazione filmica segue perlopiù i criteri del piacere e dell’immediatezza. L’adolescente e il giovane adulto che vivono in famiglia, alla stessa stregua, delegano le pratiche noiose della quotidianità alle figure adulte di riferimento, percependo la vita reale come “piacere” e “immediatezza”. Un esempio classico: gli adolescenti amano addobbare, travestire, “potenziare” il proprio corpo, ma tendenzialmente non si preoccupano di curarne la salute e l’igiene (Gustavo </a:t>
            </a:r>
            <a:r>
              <a:rPr lang="it-IT" sz="1800" dirty="0" err="1">
                <a:solidFill>
                  <a:prstClr val="black"/>
                </a:solidFill>
                <a:latin typeface="Times New Roman"/>
                <a:ea typeface="Times New Roman"/>
              </a:rPr>
              <a:t>Charmet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-Elena Rosci); si soffermano sugli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aspetti piacevoli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 legati alla corporeità, trascurando il dato relativo ai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bisogni concreti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 di un corpo sano. </a:t>
            </a:r>
          </a:p>
          <a:p>
            <a:pPr lvl="0" algn="just">
              <a:buClr>
                <a:srgbClr val="D16349"/>
              </a:buClr>
            </a:pP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Un ulteriore “salto ermeneutico” consente di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comparare l’adolescente alla celebrità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: le grandissime personalità dello spettacolo, infatti, non adempiono a incombenze monotone e ripetitive, come “fare la spesa” o “pagare le bollette”; si tratta di compiti delegati a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terzi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, che assumono una funzione simile a quella del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genitore 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per l’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adolescente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, preoccupato solo di costruire una buona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immagine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 di Sé e di </a:t>
            </a:r>
            <a:r>
              <a:rPr lang="it-IT" sz="1800" i="1" dirty="0">
                <a:solidFill>
                  <a:prstClr val="black"/>
                </a:solidFill>
                <a:latin typeface="Times New Roman"/>
                <a:ea typeface="Times New Roman"/>
              </a:rPr>
              <a:t>apparire</a:t>
            </a:r>
            <a:r>
              <a:rPr lang="it-IT" sz="1800" dirty="0">
                <a:solidFill>
                  <a:prstClr val="black"/>
                </a:solidFill>
                <a:latin typeface="Times New Roman"/>
                <a:ea typeface="Times New Roman"/>
              </a:rPr>
              <a:t> vincente per riceverne conferma. </a:t>
            </a:r>
          </a:p>
        </p:txBody>
      </p:sp>
    </p:spTree>
    <p:extLst>
      <p:ext uri="{BB962C8B-B14F-4D97-AF65-F5344CB8AC3E}">
        <p14:creationId xmlns:p14="http://schemas.microsoft.com/office/powerpoint/2010/main" val="313603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PERSONA E PERSONAGGIO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Cosa fa di una persona un personaggio?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In prima battuta, </a:t>
            </a:r>
            <a:r>
              <a:rPr lang="it-IT" sz="2800" i="1" dirty="0">
                <a:latin typeface="Times New Roman"/>
                <a:ea typeface="Times New Roman"/>
              </a:rPr>
              <a:t>per potersi dire tale, il personaggio deve possedere caratteristiche amplificate di medietà</a:t>
            </a:r>
            <a:r>
              <a:rPr lang="it-IT" sz="2800" dirty="0">
                <a:latin typeface="Times New Roman"/>
                <a:ea typeface="Times New Roman"/>
              </a:rPr>
              <a:t>: se Madonna o Lady </a:t>
            </a:r>
            <a:r>
              <a:rPr lang="it-IT" sz="2800" dirty="0" err="1">
                <a:latin typeface="Times New Roman"/>
                <a:ea typeface="Times New Roman"/>
              </a:rPr>
              <a:t>Gaga</a:t>
            </a:r>
            <a:r>
              <a:rPr lang="it-IT" sz="2800" dirty="0">
                <a:latin typeface="Times New Roman"/>
                <a:ea typeface="Times New Roman"/>
              </a:rPr>
              <a:t> fossero innegabilmente bellissime, non godrebbero del successo garantito da un rispecchiamento adeguato. Il pubblico ama ritrovare nel personaggio la</a:t>
            </a:r>
            <a:r>
              <a:rPr lang="it-IT" sz="2800" i="1" dirty="0">
                <a:latin typeface="Times New Roman"/>
                <a:ea typeface="Times New Roman"/>
              </a:rPr>
              <a:t> propria</a:t>
            </a:r>
            <a:r>
              <a:rPr lang="it-IT" sz="2800" dirty="0">
                <a:latin typeface="Times New Roman"/>
                <a:ea typeface="Times New Roman"/>
              </a:rPr>
              <a:t> perfezione, non quella ingombrante della celebrità. Il talento, ingrediente importantissimo del successo delle artiste menzionate, deve però conciliarsi con il bisogno di identificazione da parte dei fan: l’inavvicinabilità creerebbe distanza.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Il personaggio, in seconda battuta, </a:t>
            </a:r>
            <a:r>
              <a:rPr lang="it-IT" sz="2800" i="1" dirty="0">
                <a:latin typeface="Times New Roman"/>
                <a:ea typeface="Times New Roman"/>
              </a:rPr>
              <a:t>deve incarnare senza sosta l’illusione amata dal pubblico</a:t>
            </a:r>
            <a:r>
              <a:rPr lang="it-IT" sz="2800" dirty="0">
                <a:latin typeface="Times New Roman"/>
                <a:ea typeface="Times New Roman"/>
              </a:rPr>
              <a:t>, al quale diverte, invero, il </a:t>
            </a:r>
            <a:r>
              <a:rPr lang="it-IT" sz="2800" i="1" dirty="0">
                <a:latin typeface="Times New Roman"/>
                <a:ea typeface="Times New Roman"/>
              </a:rPr>
              <a:t>gioco delle parti</a:t>
            </a:r>
            <a:r>
              <a:rPr lang="it-IT" sz="2800" dirty="0">
                <a:latin typeface="Times New Roman"/>
                <a:ea typeface="Times New Roman"/>
              </a:rPr>
              <a:t>. «I personaggi ammirevoli in cui il sistema si personifica sono ben noti per non essere ciò che sono», «e tutti lo sanno» (</a:t>
            </a:r>
            <a:r>
              <a:rPr lang="it-IT" sz="2800" dirty="0" err="1">
                <a:latin typeface="Times New Roman"/>
                <a:ea typeface="Times New Roman"/>
              </a:rPr>
              <a:t>Guy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dirty="0" err="1">
                <a:latin typeface="Times New Roman"/>
                <a:ea typeface="Times New Roman"/>
              </a:rPr>
              <a:t>Debord</a:t>
            </a:r>
            <a:r>
              <a:rPr lang="it-IT" sz="2800" dirty="0">
                <a:latin typeface="Times New Roman"/>
                <a:ea typeface="Times New Roman"/>
              </a:rPr>
              <a:t>).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In terza battuta, il personaggio,</a:t>
            </a:r>
            <a:r>
              <a:rPr lang="it-IT" sz="2800" i="1" dirty="0">
                <a:latin typeface="Times New Roman"/>
                <a:ea typeface="Times New Roman"/>
              </a:rPr>
              <a:t> pure “avvicinabile”, deve essere immortale</a:t>
            </a:r>
            <a:r>
              <a:rPr lang="it-IT" sz="2800" dirty="0">
                <a:latin typeface="Times New Roman"/>
                <a:ea typeface="Times New Roman"/>
              </a:rPr>
              <a:t>, dire parole e compiere gesti eclatanti, “rimanere nella storia”: «il divo», infatti, «non può morire. Sono le persone, i singoli, gli individui che muoiono. Non i miti, le leggende incarnate, le espressioni dell’anima popolare profonda» (Franco Ferrarotti).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Se il “vip” è alla continua ricerca di un equilibrio tra popolarità e privatezza, la persona umana, alla stessa stregua, dovrebbe educarsi a “uscire dal personaggio” e a progettare un personale “copione” (la vita vera) in cui sentirsi realmente protagonista.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2361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SOCIETÀ DEL LIFTING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Il successo planetario della chirurgia estetica è riflesso dell’«odierno contesto sociale», in cui «gli individui si comportano sempre più» acriticamente «come i divi, i quali vivono continuamente sotto i riflettori e godono», da tempi consolidati, «di uno statuto particolare, a metà strada tra la vita quotidiana e il mondo delle divinità» (Vanni </a:t>
            </a:r>
            <a:r>
              <a:rPr lang="it-IT" sz="2800" dirty="0" err="1">
                <a:latin typeface="Times New Roman"/>
                <a:ea typeface="Times New Roman"/>
              </a:rPr>
              <a:t>Codeluppi</a:t>
            </a:r>
            <a:r>
              <a:rPr lang="it-IT" sz="2800" dirty="0">
                <a:latin typeface="Times New Roman"/>
                <a:ea typeface="Times New Roman"/>
              </a:rPr>
              <a:t>).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Unica </a:t>
            </a:r>
            <a:r>
              <a:rPr lang="it-IT" sz="2800" dirty="0">
                <a:latin typeface="Times New Roman"/>
                <a:ea typeface="Times New Roman"/>
              </a:rPr>
              <a:t>certezza inconfutabile nell’evoluto scenario anestetico è che «l’uomo d’oggi, nella sua somiglianza con Dio, non si sente felice» (Sigmund Freud</a:t>
            </a:r>
            <a:r>
              <a:rPr lang="it-IT" sz="2800" dirty="0" smtClean="0">
                <a:latin typeface="Times New Roman"/>
                <a:ea typeface="Times New Roman"/>
              </a:rPr>
              <a:t>).</a:t>
            </a: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Quale </a:t>
            </a:r>
            <a:r>
              <a:rPr lang="it-IT" sz="2800" i="1" dirty="0">
                <a:latin typeface="Times New Roman"/>
                <a:ea typeface="Times New Roman"/>
              </a:rPr>
              <a:t>richiamo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i="1" dirty="0">
                <a:latin typeface="Times New Roman"/>
                <a:ea typeface="Times New Roman"/>
              </a:rPr>
              <a:t>etico</a:t>
            </a:r>
            <a:r>
              <a:rPr lang="it-IT" sz="2800" dirty="0">
                <a:latin typeface="Times New Roman"/>
                <a:ea typeface="Times New Roman"/>
              </a:rPr>
              <a:t> in un </a:t>
            </a:r>
            <a:r>
              <a:rPr lang="it-IT" sz="2800" i="1" dirty="0">
                <a:latin typeface="Times New Roman"/>
                <a:ea typeface="Times New Roman"/>
              </a:rPr>
              <a:t>società del lifting</a:t>
            </a:r>
            <a:r>
              <a:rPr lang="it-IT" sz="2800" dirty="0">
                <a:latin typeface="Times New Roman"/>
                <a:ea typeface="Times New Roman"/>
              </a:rPr>
              <a:t>? La responsabilità verso il prossimo, la dimensione </a:t>
            </a:r>
            <a:r>
              <a:rPr lang="it-IT" sz="2800" dirty="0" smtClean="0">
                <a:latin typeface="Times New Roman"/>
                <a:ea typeface="Times New Roman"/>
              </a:rPr>
              <a:t>dell’Alterità </a:t>
            </a:r>
            <a:r>
              <a:rPr lang="it-IT" sz="2800" dirty="0">
                <a:latin typeface="Times New Roman"/>
                <a:ea typeface="Times New Roman"/>
              </a:rPr>
              <a:t>(complementare a un sano sviluppo del Sé), appaiono, oggi, smodatamente piegate sul versante </a:t>
            </a:r>
            <a:r>
              <a:rPr lang="it-IT" sz="2800" dirty="0" smtClean="0">
                <a:latin typeface="Times New Roman"/>
                <a:ea typeface="Times New Roman"/>
              </a:rPr>
              <a:t>cognitivo-percettivo </a:t>
            </a:r>
            <a:r>
              <a:rPr lang="it-IT" sz="2800" dirty="0">
                <a:latin typeface="Times New Roman"/>
                <a:ea typeface="Times New Roman"/>
              </a:rPr>
              <a:t>dell’intelligibilità della “faccia” piuttosto che su </a:t>
            </a:r>
            <a:r>
              <a:rPr lang="it-IT" sz="2800" dirty="0" smtClean="0">
                <a:latin typeface="Times New Roman"/>
                <a:ea typeface="Times New Roman"/>
              </a:rPr>
              <a:t>una «risposta </a:t>
            </a:r>
            <a:r>
              <a:rPr lang="it-IT" sz="2800" dirty="0">
                <a:latin typeface="Times New Roman"/>
                <a:ea typeface="Times New Roman"/>
              </a:rPr>
              <a:t>contestuale all’appello concreto di un “volto”» (Angela </a:t>
            </a:r>
            <a:r>
              <a:rPr lang="it-IT" sz="2800" dirty="0" err="1">
                <a:latin typeface="Times New Roman"/>
                <a:ea typeface="Times New Roman"/>
              </a:rPr>
              <a:t>Chionna</a:t>
            </a:r>
            <a:r>
              <a:rPr lang="it-IT" sz="2800" dirty="0">
                <a:latin typeface="Times New Roman"/>
                <a:ea typeface="Times New Roman"/>
              </a:rPr>
              <a:t>).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Per </a:t>
            </a:r>
            <a:r>
              <a:rPr lang="it-IT" sz="2800" dirty="0">
                <a:latin typeface="Times New Roman"/>
                <a:ea typeface="Times New Roman"/>
              </a:rPr>
              <a:t>Emmanuel </a:t>
            </a:r>
            <a:r>
              <a:rPr lang="it-IT" sz="2800" dirty="0" err="1">
                <a:latin typeface="Times New Roman"/>
                <a:ea typeface="Times New Roman"/>
              </a:rPr>
              <a:t>Lévinas</a:t>
            </a:r>
            <a:r>
              <a:rPr lang="it-IT" sz="2800" dirty="0">
                <a:latin typeface="Times New Roman"/>
                <a:ea typeface="Times New Roman"/>
              </a:rPr>
              <a:t>, «l’accesso al volto» è «immediatamente etico»: nel vedere «un naso, degli occhi, una fronte, un mento», ci «si rivolge ad altri come se questi fosse un oggetto». «Il volto», invece, a prescindere da giudizi estetici di valore, «si manifesta a partire da se stesso, senza concetto» (</a:t>
            </a:r>
            <a:r>
              <a:rPr lang="it-IT" sz="2800" i="1" dirty="0">
                <a:latin typeface="Times New Roman"/>
                <a:ea typeface="Times New Roman"/>
              </a:rPr>
              <a:t>Id.</a:t>
            </a:r>
            <a:r>
              <a:rPr lang="it-IT" sz="2800" dirty="0">
                <a:latin typeface="Times New Roman"/>
                <a:ea typeface="Times New Roman"/>
              </a:rPr>
              <a:t>).</a:t>
            </a:r>
            <a:endParaRPr lang="it-IT" sz="1800" dirty="0">
              <a:latin typeface="Times New Roman"/>
              <a:ea typeface="Times New Roman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58592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UOMO-DONNA-BAMBINO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Il binomio musica pop-immagine è mediato dal </a:t>
            </a:r>
            <a:r>
              <a:rPr lang="it-IT" sz="2800" i="1" dirty="0">
                <a:latin typeface="Times New Roman"/>
                <a:ea typeface="Times New Roman"/>
              </a:rPr>
              <a:t>mondo mondano della moda</a:t>
            </a:r>
            <a:r>
              <a:rPr lang="it-IT" sz="2800" dirty="0">
                <a:latin typeface="Times New Roman"/>
                <a:ea typeface="Times New Roman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La novità degli ultimi decenni in fatto di gusto e di stile consiste in una sorta di </a:t>
            </a:r>
            <a:r>
              <a:rPr lang="it-IT" sz="2800" dirty="0" err="1">
                <a:latin typeface="Times New Roman"/>
                <a:ea typeface="Times New Roman"/>
              </a:rPr>
              <a:t>adolescentizzazione</a:t>
            </a:r>
            <a:r>
              <a:rPr lang="it-IT" sz="2800" dirty="0">
                <a:latin typeface="Times New Roman"/>
                <a:ea typeface="Times New Roman"/>
              </a:rPr>
              <a:t> delle proposte che diluisce maschile, femminile e infantile in un unico</a:t>
            </a:r>
            <a:r>
              <a:rPr lang="it-IT" sz="2800" i="1" dirty="0">
                <a:latin typeface="Times New Roman"/>
                <a:ea typeface="Times New Roman"/>
              </a:rPr>
              <a:t> trend</a:t>
            </a:r>
            <a:r>
              <a:rPr lang="it-IT" sz="2800" dirty="0">
                <a:latin typeface="Times New Roman"/>
                <a:ea typeface="Times New Roman"/>
              </a:rPr>
              <a:t> ibrido e asessuato, tale, pertanto, da indurre a considerare la moda quale luogo odierno della massima (con)fusione genere-generazionale</a:t>
            </a:r>
            <a:r>
              <a:rPr lang="it-IT" sz="2800" dirty="0" smtClean="0">
                <a:latin typeface="Times New Roman"/>
                <a:ea typeface="Times New Roman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L’abbigliamento </a:t>
            </a:r>
            <a:r>
              <a:rPr lang="it-IT" sz="2800" dirty="0">
                <a:latin typeface="Times New Roman"/>
                <a:ea typeface="Times New Roman"/>
              </a:rPr>
              <a:t>“uomo donna bambino” ha «un valore nostalgico», testimonia «un sogno di totalità dove non è necessario scegliere, perché si può essere tutto contemporaneamente» (Umberto </a:t>
            </a:r>
            <a:r>
              <a:rPr lang="it-IT" sz="2800" dirty="0" err="1">
                <a:latin typeface="Times New Roman"/>
                <a:ea typeface="Times New Roman"/>
              </a:rPr>
              <a:t>Galimberti</a:t>
            </a:r>
            <a:r>
              <a:rPr lang="it-IT" sz="2800" dirty="0">
                <a:latin typeface="Times New Roman"/>
                <a:ea typeface="Times New Roman"/>
              </a:rPr>
              <a:t>); si tratta della drammatizzazione di un eterno «presente in cui la moda stessa, dall’abbigliamento ai cantanti, si è </a:t>
            </a:r>
            <a:r>
              <a:rPr lang="it-IT" sz="2800" dirty="0" smtClean="0">
                <a:latin typeface="Times New Roman"/>
                <a:ea typeface="Times New Roman"/>
              </a:rPr>
              <a:t>[quasi] immobilizzata</a:t>
            </a:r>
            <a:r>
              <a:rPr lang="it-IT" sz="2800" dirty="0">
                <a:latin typeface="Times New Roman"/>
                <a:ea typeface="Times New Roman"/>
              </a:rPr>
              <a:t>», dimenticando «il passato e» non dando «più l’impressione di credere in un futuro» (</a:t>
            </a:r>
            <a:r>
              <a:rPr lang="it-IT" sz="2800" dirty="0" err="1">
                <a:latin typeface="Times New Roman"/>
                <a:ea typeface="Times New Roman"/>
              </a:rPr>
              <a:t>Guy</a:t>
            </a:r>
            <a:r>
              <a:rPr lang="it-IT" sz="2800" dirty="0">
                <a:latin typeface="Times New Roman"/>
                <a:ea typeface="Times New Roman"/>
              </a:rPr>
              <a:t> </a:t>
            </a:r>
            <a:r>
              <a:rPr lang="it-IT" sz="2800" dirty="0" err="1">
                <a:latin typeface="Times New Roman"/>
                <a:ea typeface="Times New Roman"/>
              </a:rPr>
              <a:t>Debord</a:t>
            </a:r>
            <a:r>
              <a:rPr lang="it-IT" sz="2800" dirty="0">
                <a:latin typeface="Times New Roman"/>
                <a:ea typeface="Times New Roman"/>
              </a:rPr>
              <a:t>).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Le popstar rappresentano, per adolescenti e giovani adulti, modelli visivi di riferimento mondani. A loro volta, le celebrità emulano le mode dei giovani al fine di garantire l’immediato e reciproco rispecchiamento.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Anche per le grandi star della musica, come per gli adolescenti e per molti tra i giovani adulti, il Sé «risulta consistere essenzialmente nella propria immagine riflessa negli occhi degli altri» (Nicola </a:t>
            </a:r>
            <a:r>
              <a:rPr lang="it-IT" sz="2800" dirty="0" err="1">
                <a:latin typeface="Times New Roman"/>
                <a:ea typeface="Times New Roman"/>
              </a:rPr>
              <a:t>Squicciarino</a:t>
            </a:r>
            <a:r>
              <a:rPr lang="it-IT" sz="2800" dirty="0">
                <a:latin typeface="Times New Roman"/>
                <a:ea typeface="Times New Roman"/>
              </a:rPr>
              <a:t>). </a:t>
            </a:r>
          </a:p>
          <a:p>
            <a:pPr algn="just">
              <a:spcAft>
                <a:spcPts val="0"/>
              </a:spcAft>
            </a:pPr>
            <a:endParaRPr lang="it-IT" sz="28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7324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245</TotalTime>
  <Words>1282</Words>
  <Application>Microsoft Office PowerPoint</Application>
  <PresentationFormat>Presentazione su schermo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Città</vt:lpstr>
      <vt:lpstr>SOCIETÀ ADOLESCENZIALE E PRATICHE SPETTACOLARI</vt:lpstr>
      <vt:lpstr>DEFINIRE IL MONDO DELLO SPETTACOLO</vt:lpstr>
      <vt:lpstr>Presentazione standard di PowerPoint</vt:lpstr>
      <vt:lpstr>Presentazione standard di PowerPoint</vt:lpstr>
      <vt:lpstr>Presentazione standard di PowerPoint</vt:lpstr>
      <vt:lpstr>PERSONA E PERSONAGGIO</vt:lpstr>
      <vt:lpstr>LA SOCIETÀ DEL LIFTING</vt:lpstr>
      <vt:lpstr>UOMO-DONNA-BAMBINO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ANTICHITÀ E MEDIOEVO. STORIA DEL PADRE</dc:title>
  <dc:creator>utente</dc:creator>
  <cp:lastModifiedBy>utente</cp:lastModifiedBy>
  <cp:revision>68</cp:revision>
  <dcterms:created xsi:type="dcterms:W3CDTF">2012-10-04T16:12:16Z</dcterms:created>
  <dcterms:modified xsi:type="dcterms:W3CDTF">2012-12-01T11:42:28Z</dcterms:modified>
</cp:coreProperties>
</file>