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27/10/2013</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27/10/2013</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27/10/2013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27/10/2013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27/10/2013</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27/10/2013</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27/10/2013</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it/url?sa=i&amp;rct=j&amp;q=original+bild+lilli&amp;source=images&amp;cd=&amp;cad=rja&amp;docid=jvKzUFNZEgV9_M&amp;tbnid=EAcU24Q-ZcvkKM:&amp;ved=0CAUQjRw&amp;url=http://dollrestoration.com/barbie_by_year.htm&amp;ei=mfSMUasdgtk9q-oB&amp;bvm=bv.46340616,d.bGE&amp;psig=AFQjCNGxWlulMi_Vo8hafF0hbVKobLDfLA&amp;ust=1368278455878689"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thegroundmag.com/designer-toys-and-kidult-culture-1/"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www.google.it/url?sa=i&amp;rct=j&amp;q=barbie+liz+taylor+cleopatra&amp;source=images&amp;cd=&amp;cad=rja&amp;docid=Rs6ap4hrszTmNM&amp;tbnid=0ANrUOzbTTMbuM:&amp;ved=0CAUQjRw&amp;url=http://patrenosart.com/page-liz-cu.htm&amp;ei=FfiMUYrON83JPb71gdAD&amp;bvm=bv.46340616,d.Yms&amp;psig=AFQjCNEUhyQwvhGbJ7TIyS8K1kR0uuhBfA&amp;ust=1368279442117897"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it/url?sa=i&amp;rct=j&amp;q=barbie+audrey+hepburn&amp;source=images&amp;cd=&amp;cad=rja&amp;docid=TZtyXwtn4wPWoM&amp;tbnid=SXpKQxAn4O3y8M:&amp;ved=0CAUQjRw&amp;url=http://barbiedeboxed.blogspot.com/2012/06/audrey-hepburn-in-breakfast-at-tiffanys.html&amp;ei=IPmMUbP9HsHePcTngJgO&amp;bvm=bv.46340616,d.Yms&amp;psig=AFQjCNHS2TqpkDFOpzxAwpyppmy5hsVtBw&amp;ust=1368279705610934"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www.google.it/url?sa=i&amp;rct=j&amp;q=barbie+&amp;source=images&amp;cd=&amp;cad=rja&amp;docid=WlDpxSOi8shj_M&amp;tbnid=Y0SWzH7f3jlUbM:&amp;ved=0CAUQjRw&amp;url=http://ifitshipitshere.blogspot.com/2012/09/one-of-kind-pink-diamond-barbie-doll-by.html&amp;ei=HvqMUYvOMcqwPPiSgdAN&amp;bvm=bv.46340616,d.Yms&amp;psig=AFQjCNESArtFdLawEpnIDSUfX1u8eJHbWA&amp;ust=136827996035138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fontScale="85000" lnSpcReduction="20000"/>
          </a:bodyPr>
          <a:lstStyle/>
          <a:p>
            <a:pPr lvl="0">
              <a:buClr>
                <a:srgbClr val="D16349"/>
              </a:buClr>
            </a:pPr>
            <a:r>
              <a:rPr lang="it-IT" sz="2400" dirty="0">
                <a:solidFill>
                  <a:srgbClr val="646B86"/>
                </a:solidFill>
              </a:rPr>
              <a:t>Massimiliano </a:t>
            </a:r>
            <a:r>
              <a:rPr lang="it-IT" sz="2400" dirty="0" err="1" smtClean="0">
                <a:solidFill>
                  <a:srgbClr val="646B86"/>
                </a:solidFill>
              </a:rPr>
              <a:t>stramaglia</a:t>
            </a:r>
            <a:r>
              <a:rPr lang="it-IT" sz="2400" dirty="0" smtClean="0">
                <a:solidFill>
                  <a:srgbClr val="646B86"/>
                </a:solidFill>
              </a:rPr>
              <a:t> </a:t>
            </a:r>
          </a:p>
          <a:p>
            <a:pPr lvl="0">
              <a:buClr>
                <a:srgbClr val="D16349"/>
              </a:buClr>
            </a:pPr>
            <a:r>
              <a:rPr lang="it-IT" sz="2400" dirty="0" smtClean="0">
                <a:solidFill>
                  <a:srgbClr val="646B86"/>
                </a:solidFill>
              </a:rPr>
              <a:t>(A CURA DI)</a:t>
            </a:r>
            <a:endParaRPr lang="it-IT" sz="2400" dirty="0">
              <a:solidFill>
                <a:srgbClr val="646B86"/>
              </a:solidFill>
            </a:endParaRPr>
          </a:p>
          <a:p>
            <a:pPr lvl="0">
              <a:buClr>
                <a:srgbClr val="D16349"/>
              </a:buClr>
            </a:pPr>
            <a:r>
              <a:rPr lang="it-IT" sz="2400" i="1" dirty="0" smtClean="0">
                <a:solidFill>
                  <a:srgbClr val="646B86"/>
                </a:solidFill>
                <a:latin typeface="Times New Roman"/>
                <a:ea typeface="Times New Roman"/>
              </a:rPr>
              <a:t>POP PEDAGOGIA. L’EDUCAZIONE POSTMODERNA TRA SIMBOLI, MERCI E CONSUMI</a:t>
            </a:r>
            <a:r>
              <a:rPr lang="it-IT" sz="2400" dirty="0" smtClean="0">
                <a:solidFill>
                  <a:srgbClr val="646B86"/>
                </a:solidFill>
                <a:latin typeface="Times New Roman"/>
                <a:ea typeface="Times New Roman"/>
              </a:rPr>
              <a:t>, PENSA MULTIMEDIA, LECCE-BRESCIA, 2012</a:t>
            </a:r>
            <a:endParaRPr lang="it-IT" sz="2400" dirty="0">
              <a:solidFill>
                <a:srgbClr val="646B86"/>
              </a:solidFill>
              <a:latin typeface="Times New Roman"/>
              <a:ea typeface="Times New Roman"/>
            </a:endParaRPr>
          </a:p>
        </p:txBody>
      </p:sp>
      <p:sp>
        <p:nvSpPr>
          <p:cNvPr id="2" name="Titolo 1"/>
          <p:cNvSpPr>
            <a:spLocks noGrp="1"/>
          </p:cNvSpPr>
          <p:nvPr>
            <p:ph type="ctrTitle"/>
          </p:nvPr>
        </p:nvSpPr>
        <p:spPr/>
        <p:txBody>
          <a:bodyPr>
            <a:normAutofit/>
          </a:bodyPr>
          <a:lstStyle/>
          <a:p>
            <a:r>
              <a:rPr lang="it-IT" sz="3200" dirty="0" smtClean="0"/>
              <a:t>BARBIE PER </a:t>
            </a:r>
            <a:r>
              <a:rPr lang="it-IT" sz="3200" dirty="0" smtClean="0"/>
              <a:t>ADULTI</a:t>
            </a:r>
            <a:r>
              <a:rPr lang="it-IT" sz="3200" dirty="0" smtClean="0"/>
              <a:t>. </a:t>
            </a:r>
            <a:br>
              <a:rPr lang="it-IT" sz="3200" dirty="0" smtClean="0"/>
            </a:br>
            <a:r>
              <a:rPr lang="it-IT" sz="3200" dirty="0" smtClean="0"/>
              <a:t>IL COLLEZIONISMO DI </a:t>
            </a:r>
            <a:br>
              <a:rPr lang="it-IT" sz="3200" dirty="0" smtClean="0"/>
            </a:br>
            <a:r>
              <a:rPr lang="it-IT" sz="3200" dirty="0" smtClean="0"/>
              <a:t>FASHION E CELEBRITY DOLL</a:t>
            </a: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400" dirty="0">
                <a:solidFill>
                  <a:prstClr val="black"/>
                </a:solidFill>
                <a:latin typeface="Times New Roman"/>
                <a:ea typeface="Calibri"/>
                <a:cs typeface="Times New Roman"/>
              </a:rPr>
              <a:t>Secondo le teorie di senso comune (le stesse che ispirano i genitori nella “scelta” dei giocattoli), Barbie è un gioco “pensato” appositamente per le bambine; un’attenta disamina storico-critica della genesi e dello sviluppo dell’icona di plastica più famosa al mondo dimostra, invero, la radice </a:t>
            </a:r>
            <a:r>
              <a:rPr lang="it-IT" sz="2400" dirty="0" err="1">
                <a:solidFill>
                  <a:prstClr val="black"/>
                </a:solidFill>
                <a:latin typeface="Times New Roman"/>
                <a:ea typeface="Calibri"/>
                <a:cs typeface="Times New Roman"/>
              </a:rPr>
              <a:t>adultistica</a:t>
            </a:r>
            <a:r>
              <a:rPr lang="it-IT" sz="2400" dirty="0">
                <a:solidFill>
                  <a:prstClr val="black"/>
                </a:solidFill>
                <a:latin typeface="Times New Roman"/>
                <a:ea typeface="Calibri"/>
                <a:cs typeface="Times New Roman"/>
              </a:rPr>
              <a:t> del pensiero da cui ha avuto origine l’oggetto “imbambolato”. </a:t>
            </a:r>
            <a:endParaRPr lang="it-IT" sz="2400" dirty="0">
              <a:solidFill>
                <a:prstClr val="black"/>
              </a:solidFill>
              <a:latin typeface="Calibri"/>
              <a:ea typeface="Calibri"/>
              <a:cs typeface="Times New Roman"/>
            </a:endParaRPr>
          </a:p>
          <a:p>
            <a:pPr marL="0" indent="0">
              <a:buNone/>
            </a:pPr>
            <a:endParaRPr lang="it-IT" dirty="0" smtClean="0"/>
          </a:p>
        </p:txBody>
      </p:sp>
    </p:spTree>
    <p:extLst>
      <p:ext uri="{BB962C8B-B14F-4D97-AF65-F5344CB8AC3E}">
        <p14:creationId xmlns:p14="http://schemas.microsoft.com/office/powerpoint/2010/main" val="3402876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01752" y="188640"/>
            <a:ext cx="8534400" cy="798912"/>
          </a:xfrm>
        </p:spPr>
        <p:txBody>
          <a:bodyPr>
            <a:noAutofit/>
          </a:bodyPr>
          <a:lstStyle/>
          <a:p>
            <a:r>
              <a:rPr lang="it-IT" sz="2400" dirty="0" smtClean="0">
                <a:solidFill>
                  <a:srgbClr val="D16349"/>
                </a:solidFill>
              </a:rPr>
              <a:t>BAMBOLE ALLA MODA. </a:t>
            </a:r>
            <a:br>
              <a:rPr lang="it-IT" sz="2400" dirty="0" smtClean="0">
                <a:solidFill>
                  <a:srgbClr val="D16349"/>
                </a:solidFill>
              </a:rPr>
            </a:br>
            <a:r>
              <a:rPr lang="it-IT" sz="2400" dirty="0" smtClean="0">
                <a:solidFill>
                  <a:srgbClr val="D16349"/>
                </a:solidFill>
              </a:rPr>
              <a:t>BREVI CENNI STORICI</a:t>
            </a:r>
            <a:endParaRPr lang="it-IT" sz="2400" dirty="0"/>
          </a:p>
        </p:txBody>
      </p:sp>
      <p:sp>
        <p:nvSpPr>
          <p:cNvPr id="3" name="Segnaposto contenuto 2"/>
          <p:cNvSpPr>
            <a:spLocks noGrp="1"/>
          </p:cNvSpPr>
          <p:nvPr>
            <p:ph sz="quarter" idx="1"/>
          </p:nvPr>
        </p:nvSpPr>
        <p:spPr/>
        <p:txBody>
          <a:bodyPr>
            <a:noAutofit/>
          </a:bodyPr>
          <a:lstStyle/>
          <a:p>
            <a:pPr marL="0" lvl="0" indent="0" algn="just">
              <a:lnSpc>
                <a:spcPct val="150000"/>
              </a:lnSpc>
              <a:buClrTx/>
              <a:buSzTx/>
              <a:buNone/>
            </a:pPr>
            <a:r>
              <a:rPr lang="it-IT" sz="2000" dirty="0">
                <a:solidFill>
                  <a:prstClr val="black"/>
                </a:solidFill>
                <a:latin typeface="Times New Roman"/>
                <a:ea typeface="Calibri"/>
                <a:cs typeface="Times New Roman"/>
              </a:rPr>
              <a:t>Le riproduzioni di “donne in miniatura”, o in piccola scala, risalgono a tempi molto antichi. Nei sepolcri delle fanciulle e delle donne egizie, etrusche e romane, sono state rinvenute statuette assimilabili a delle Barbie rudimentali, sulla cui funzione originaria, tuttavia, gli storici non paiono concordare: poteva trattarsi di bambole destinate al gioco infantile, dotate, talora, di un vero e proprio corredo di accessori; oppure, di simboli religiosi, da interpretarsi quali oggetti sacri legati al culto della fertilità (Dalila </a:t>
            </a:r>
            <a:r>
              <a:rPr lang="it-IT" sz="2000" dirty="0" err="1">
                <a:solidFill>
                  <a:prstClr val="black"/>
                </a:solidFill>
                <a:latin typeface="Times New Roman"/>
                <a:ea typeface="Calibri"/>
                <a:cs typeface="Times New Roman"/>
              </a:rPr>
              <a:t>Curiazi</a:t>
            </a:r>
            <a:r>
              <a:rPr lang="it-IT" sz="2000" dirty="0" smtClean="0">
                <a:solidFill>
                  <a:prstClr val="black"/>
                </a:solidFill>
                <a:latin typeface="Times New Roman"/>
                <a:ea typeface="Calibri"/>
                <a:cs typeface="Times New Roman"/>
              </a:rPr>
              <a:t>).</a:t>
            </a:r>
            <a:endParaRPr lang="it-IT" sz="2000" dirty="0">
              <a:solidFill>
                <a:prstClr val="black"/>
              </a:solidFill>
              <a:latin typeface="Garamond"/>
            </a:endParaRPr>
          </a:p>
        </p:txBody>
      </p:sp>
    </p:spTree>
    <p:extLst>
      <p:ext uri="{BB962C8B-B14F-4D97-AF65-F5344CB8AC3E}">
        <p14:creationId xmlns:p14="http://schemas.microsoft.com/office/powerpoint/2010/main" val="20275585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5436096" y="2060848"/>
            <a:ext cx="3369576" cy="3584452"/>
          </a:xfrm>
        </p:spPr>
        <p:txBody>
          <a:bodyPr/>
          <a:lstStyle/>
          <a:p>
            <a:pPr marL="0" lvl="0" indent="0" algn="ctr">
              <a:lnSpc>
                <a:spcPct val="150000"/>
              </a:lnSpc>
              <a:buClrTx/>
              <a:buSzTx/>
              <a:buNone/>
            </a:pPr>
            <a:r>
              <a:rPr lang="it-IT" sz="2000" i="1" dirty="0">
                <a:solidFill>
                  <a:prstClr val="black"/>
                </a:solidFill>
                <a:latin typeface="Garamond"/>
              </a:rPr>
              <a:t>Bambola rinvenuta nella tomba della giovane romana </a:t>
            </a:r>
            <a:r>
              <a:rPr lang="it-IT" sz="2000" i="1" dirty="0" err="1">
                <a:solidFill>
                  <a:prstClr val="black"/>
                </a:solidFill>
                <a:latin typeface="Garamond"/>
              </a:rPr>
              <a:t>Crepereia</a:t>
            </a:r>
            <a:r>
              <a:rPr lang="it-IT" sz="2000" i="1" dirty="0">
                <a:solidFill>
                  <a:prstClr val="black"/>
                </a:solidFill>
                <a:latin typeface="Garamond"/>
              </a:rPr>
              <a:t> </a:t>
            </a:r>
            <a:r>
              <a:rPr lang="it-IT" sz="2000" i="1" dirty="0" err="1">
                <a:solidFill>
                  <a:prstClr val="black"/>
                </a:solidFill>
                <a:latin typeface="Garamond"/>
              </a:rPr>
              <a:t>Thriphaena</a:t>
            </a:r>
            <a:r>
              <a:rPr lang="it-IT" sz="2000" i="1" dirty="0">
                <a:solidFill>
                  <a:prstClr val="black"/>
                </a:solidFill>
                <a:latin typeface="Garamond"/>
              </a:rPr>
              <a:t>, 150 - 160 d. C., Roma, Museo Nazionale Romano. </a:t>
            </a:r>
          </a:p>
          <a:p>
            <a:pPr marL="0" lvl="0" indent="0" algn="ctr">
              <a:lnSpc>
                <a:spcPct val="150000"/>
              </a:lnSpc>
              <a:buClrTx/>
              <a:buSzTx/>
              <a:buNone/>
            </a:pPr>
            <a:r>
              <a:rPr lang="it-IT" sz="2000" i="1" dirty="0">
                <a:solidFill>
                  <a:prstClr val="black"/>
                </a:solidFill>
                <a:latin typeface="Garamond"/>
              </a:rPr>
              <a:t>Si tratta di una bambola d’avorio alta circa 23 cm.</a:t>
            </a:r>
            <a:endParaRPr lang="it-IT" sz="2000" dirty="0">
              <a:solidFill>
                <a:prstClr val="black"/>
              </a:solidFill>
              <a:latin typeface="Garamond"/>
            </a:endParaRPr>
          </a:p>
          <a:p>
            <a:pPr marL="0" indent="0">
              <a:buNone/>
            </a:pPr>
            <a:endParaRPr lang="it-IT" dirty="0"/>
          </a:p>
        </p:txBody>
      </p:sp>
      <p:pic>
        <p:nvPicPr>
          <p:cNvPr id="4" name="Picture 2" descr="http://www.archaeogate.org/storage/147_article_319_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44824"/>
            <a:ext cx="3790950" cy="3800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1156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400" dirty="0">
                <a:solidFill>
                  <a:prstClr val="black"/>
                </a:solidFill>
                <a:latin typeface="Times New Roman"/>
                <a:ea typeface="Calibri"/>
                <a:cs typeface="Times New Roman"/>
              </a:rPr>
              <a:t>Nell’età medievale, le bambole (di pezza o di legno) hanno una funzione puramente ludica, eppure nel periodo rinascimentale esse acquistano una duplice valenza: non solo artefatto giocoso e ricreativo, ma simulacro dei costumi in voga. Di fattura sempre più pregiata e dagli abiti sempre più ricercati, «queste bambole del Rinascimento hanno maggiore importanza come documenti della moda del tempo che come giocattoli. Forse per questa grande cura del vestito, le bimbe di allora ebbero modo di addestrarsi nell’arte di vestire e rivestire le bambole, preparandosi, in un senso un po’ frivolo, al loro compito materno» (Maria Rumi). </a:t>
            </a:r>
            <a:endParaRPr lang="it-IT" sz="2400" dirty="0">
              <a:solidFill>
                <a:prstClr val="black"/>
              </a:solidFill>
              <a:latin typeface="Calibri"/>
              <a:ea typeface="Calibri"/>
              <a:cs typeface="Times New Roman"/>
            </a:endParaRPr>
          </a:p>
          <a:p>
            <a:pPr marL="0" indent="0">
              <a:buNone/>
            </a:pPr>
            <a:endParaRPr lang="it-IT" dirty="0"/>
          </a:p>
        </p:txBody>
      </p:sp>
    </p:spTree>
    <p:extLst>
      <p:ext uri="{BB962C8B-B14F-4D97-AF65-F5344CB8AC3E}">
        <p14:creationId xmlns:p14="http://schemas.microsoft.com/office/powerpoint/2010/main" val="656222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000" dirty="0">
                <a:solidFill>
                  <a:prstClr val="black"/>
                </a:solidFill>
                <a:latin typeface="Times New Roman"/>
                <a:ea typeface="Calibri"/>
                <a:cs typeface="Times New Roman"/>
              </a:rPr>
              <a:t>Elevate al rango di oggetti di lusso e alla moda, codeste bambole catturano, parimenti, l’attenzione delle signore più facoltose. E, plasmate dallo sguardo adulto, si perfezionano tanto da somigliare, “nei gusti”, alle loro ammiratrici. È il grande storico francese Philippe </a:t>
            </a:r>
            <a:r>
              <a:rPr lang="it-IT" sz="2000" dirty="0" err="1">
                <a:solidFill>
                  <a:prstClr val="black"/>
                </a:solidFill>
                <a:latin typeface="Times New Roman"/>
                <a:ea typeface="Calibri"/>
                <a:cs typeface="Times New Roman"/>
              </a:rPr>
              <a:t>Ariès</a:t>
            </a:r>
            <a:r>
              <a:rPr lang="it-IT" sz="2000" dirty="0">
                <a:solidFill>
                  <a:prstClr val="black"/>
                </a:solidFill>
                <a:latin typeface="Times New Roman"/>
                <a:ea typeface="Calibri"/>
                <a:cs typeface="Times New Roman"/>
              </a:rPr>
              <a:t> a rilevare come «dal XVI secolo fino al principio del XIX la bambola vestita ha fatto da manichino e da figurino per le signore eleganti». Le madri borghesi e aristocratiche si dilettano nel collezionare queste minute bambole destinate a rispondere ai bisogni narcisistici (e adulti) della vestizione, del rispecchiamento e della contemplazione; si tratta, pertanto, di trastulli più accurati rispetto a quelli prodotti per i bambini, o dei primi esemplari di </a:t>
            </a:r>
            <a:r>
              <a:rPr lang="it-IT" sz="2000" i="1" dirty="0">
                <a:solidFill>
                  <a:prstClr val="black"/>
                </a:solidFill>
                <a:latin typeface="Times New Roman"/>
                <a:ea typeface="Calibri"/>
                <a:cs typeface="Times New Roman"/>
              </a:rPr>
              <a:t>fashion </a:t>
            </a:r>
            <a:r>
              <a:rPr lang="it-IT" sz="2000" i="1" dirty="0" err="1">
                <a:solidFill>
                  <a:prstClr val="black"/>
                </a:solidFill>
                <a:latin typeface="Times New Roman"/>
                <a:ea typeface="Calibri"/>
                <a:cs typeface="Times New Roman"/>
              </a:rPr>
              <a:t>doll</a:t>
            </a:r>
            <a:r>
              <a:rPr lang="it-IT" sz="2000" dirty="0">
                <a:solidFill>
                  <a:prstClr val="black"/>
                </a:solidFill>
                <a:latin typeface="Times New Roman"/>
                <a:ea typeface="Calibri"/>
                <a:cs typeface="Times New Roman"/>
              </a:rPr>
              <a:t>. </a:t>
            </a:r>
            <a:endParaRPr lang="it-IT" sz="2000" dirty="0">
              <a:solidFill>
                <a:prstClr val="black"/>
              </a:solidFill>
              <a:latin typeface="Calibri"/>
              <a:ea typeface="Calibri"/>
              <a:cs typeface="Times New Roman"/>
            </a:endParaRPr>
          </a:p>
          <a:p>
            <a:endParaRPr lang="it-IT" dirty="0"/>
          </a:p>
        </p:txBody>
      </p:sp>
    </p:spTree>
    <p:extLst>
      <p:ext uri="{BB962C8B-B14F-4D97-AF65-F5344CB8AC3E}">
        <p14:creationId xmlns:p14="http://schemas.microsoft.com/office/powerpoint/2010/main" val="14221562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400" dirty="0">
                <a:solidFill>
                  <a:prstClr val="black"/>
                </a:solidFill>
                <a:latin typeface="Times New Roman"/>
                <a:ea typeface="Calibri"/>
                <a:cs typeface="Times New Roman"/>
              </a:rPr>
              <a:t>Nel Seicento, continua </a:t>
            </a:r>
            <a:r>
              <a:rPr lang="it-IT" sz="2400" dirty="0" err="1">
                <a:solidFill>
                  <a:prstClr val="black"/>
                </a:solidFill>
                <a:latin typeface="Times New Roman"/>
                <a:ea typeface="Calibri"/>
                <a:cs typeface="Times New Roman"/>
              </a:rPr>
              <a:t>Ariès</a:t>
            </a:r>
            <a:r>
              <a:rPr lang="it-IT" sz="2400" dirty="0">
                <a:solidFill>
                  <a:prstClr val="black"/>
                </a:solidFill>
                <a:latin typeface="Times New Roman"/>
                <a:ea typeface="Calibri"/>
                <a:cs typeface="Times New Roman"/>
              </a:rPr>
              <a:t>, «la bambola non» è «un balocco esclusivo delle bambine. Anche i bambini ci» giocano, a dimostrazione del carattere propriamente culturale, e non naturale, dei comportamenti sessuati.  </a:t>
            </a:r>
            <a:endParaRPr lang="it-IT" sz="2400" dirty="0">
              <a:solidFill>
                <a:prstClr val="black"/>
              </a:solidFill>
              <a:latin typeface="Calibri"/>
              <a:ea typeface="Calibri"/>
              <a:cs typeface="Times New Roman"/>
            </a:endParaRPr>
          </a:p>
          <a:p>
            <a:pPr marL="0" lvl="0" indent="0" algn="just">
              <a:lnSpc>
                <a:spcPct val="115000"/>
              </a:lnSpc>
              <a:buClrTx/>
              <a:buSzTx/>
              <a:buNone/>
            </a:pPr>
            <a:r>
              <a:rPr lang="it-IT" sz="2400" dirty="0">
                <a:solidFill>
                  <a:prstClr val="black"/>
                </a:solidFill>
                <a:latin typeface="Times New Roman"/>
                <a:ea typeface="Calibri"/>
                <a:cs typeface="Times New Roman"/>
              </a:rPr>
              <a:t>Nel Settecento, le bambole si ispirano «alla moda delle dame della borghesia e della nobiltà», e si configurano «in pari tempo» come «un giocattolo ed un articolo di propaganda delle case di confezione francesi» (Maria Rumi).</a:t>
            </a:r>
            <a:endParaRPr lang="it-IT" sz="2400" dirty="0">
              <a:solidFill>
                <a:prstClr val="black"/>
              </a:solidFill>
              <a:latin typeface="Calibri"/>
              <a:ea typeface="Calibri"/>
              <a:cs typeface="Times New Roman"/>
            </a:endParaRPr>
          </a:p>
          <a:p>
            <a:pPr marL="0" indent="0">
              <a:buNone/>
            </a:pPr>
            <a:endParaRPr lang="it-IT" dirty="0"/>
          </a:p>
        </p:txBody>
      </p:sp>
    </p:spTree>
    <p:extLst>
      <p:ext uri="{BB962C8B-B14F-4D97-AF65-F5344CB8AC3E}">
        <p14:creationId xmlns:p14="http://schemas.microsoft.com/office/powerpoint/2010/main" val="2203168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pPr marL="0" lvl="0" indent="0" algn="just">
              <a:lnSpc>
                <a:spcPct val="115000"/>
              </a:lnSpc>
              <a:buClrTx/>
              <a:buSzTx/>
              <a:buNone/>
            </a:pPr>
            <a:r>
              <a:rPr lang="it-IT" sz="2400" dirty="0">
                <a:solidFill>
                  <a:prstClr val="black"/>
                </a:solidFill>
                <a:latin typeface="Times New Roman"/>
                <a:ea typeface="Calibri"/>
                <a:cs typeface="Times New Roman"/>
              </a:rPr>
              <a:t>Nell’Ottocento, con la nascita delle riviste di moda, scompaiono le bambole-manichino, ma i balocchi delle bambine si arricchiscono «di lussuosi guardaroba pensati per rappresentare le esigenze mondane e “morali” ritenute requisito essenziale per l’educazione di una vera signora» (Marco Tosa).</a:t>
            </a:r>
          </a:p>
          <a:p>
            <a:pPr marL="0" lvl="0" indent="0" algn="just">
              <a:lnSpc>
                <a:spcPct val="115000"/>
              </a:lnSpc>
              <a:buClrTx/>
              <a:buSzTx/>
              <a:buNone/>
            </a:pPr>
            <a:r>
              <a:rPr lang="it-IT" sz="2400" dirty="0">
                <a:solidFill>
                  <a:prstClr val="black"/>
                </a:solidFill>
                <a:latin typeface="Times New Roman" pitchFamily="18" charset="0"/>
                <a:ea typeface="Calibri"/>
                <a:cs typeface="Times New Roman" pitchFamily="18" charset="0"/>
              </a:rPr>
              <a:t>L’industrializzazione delle bambole risale, in Italia, al 1870; ma è solo dopo il primo conflitto mondiale che il mercato dei balocchi si ramifica sul territorio nazionale, con lavorazioni talmente particolareggiate da decretare la bambola quale il gingillo più amato e “consumato”, da sempre, tra tutti i giocattoli prodotti in serie (Maria Rumi). </a:t>
            </a:r>
          </a:p>
          <a:p>
            <a:endParaRPr lang="it-IT" dirty="0"/>
          </a:p>
        </p:txBody>
      </p:sp>
    </p:spTree>
    <p:extLst>
      <p:ext uri="{BB962C8B-B14F-4D97-AF65-F5344CB8AC3E}">
        <p14:creationId xmlns:p14="http://schemas.microsoft.com/office/powerpoint/2010/main" val="4029129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solidFill>
                  <a:srgbClr val="D16349"/>
                </a:solidFill>
              </a:rPr>
              <a:t>BARBIE, ICONA POP-MODERNA</a:t>
            </a:r>
            <a:endParaRPr lang="it-IT" dirty="0"/>
          </a:p>
        </p:txBody>
      </p:sp>
      <p:sp>
        <p:nvSpPr>
          <p:cNvPr id="3" name="Segnaposto contenuto 2"/>
          <p:cNvSpPr>
            <a:spLocks noGrp="1"/>
          </p:cNvSpPr>
          <p:nvPr>
            <p:ph sz="quarter" idx="1"/>
          </p:nvPr>
        </p:nvSpPr>
        <p:spPr/>
        <p:txBody>
          <a:bodyPr>
            <a:normAutofit/>
          </a:bodyPr>
          <a:lstStyle/>
          <a:p>
            <a:pPr marL="0" lvl="0" indent="0" algn="just">
              <a:lnSpc>
                <a:spcPct val="115000"/>
              </a:lnSpc>
              <a:buClrTx/>
              <a:buSzTx/>
              <a:buNone/>
            </a:pPr>
            <a:r>
              <a:rPr lang="it-IT" sz="2400" dirty="0">
                <a:solidFill>
                  <a:prstClr val="black"/>
                </a:solidFill>
                <a:latin typeface="Times New Roman"/>
                <a:ea typeface="Calibri"/>
                <a:cs typeface="Times New Roman"/>
              </a:rPr>
              <a:t>Nei primissimi anni Cinquanta del Novecento, annota Nicoletta Bazzano, il quotidiano tedesco </a:t>
            </a:r>
            <a:r>
              <a:rPr lang="it-IT" sz="2400" i="1" dirty="0" err="1">
                <a:solidFill>
                  <a:prstClr val="black"/>
                </a:solidFill>
                <a:latin typeface="Times New Roman"/>
                <a:ea typeface="Calibri"/>
                <a:cs typeface="Times New Roman"/>
              </a:rPr>
              <a:t>Bild</a:t>
            </a:r>
            <a:r>
              <a:rPr lang="it-IT" sz="2400" i="1" dirty="0">
                <a:solidFill>
                  <a:prstClr val="black"/>
                </a:solidFill>
                <a:latin typeface="Times New Roman"/>
                <a:ea typeface="Calibri"/>
                <a:cs typeface="Times New Roman"/>
              </a:rPr>
              <a:t> Zeitung</a:t>
            </a:r>
            <a:r>
              <a:rPr lang="it-IT" sz="2400" dirty="0">
                <a:solidFill>
                  <a:prstClr val="black"/>
                </a:solidFill>
                <a:latin typeface="Times New Roman"/>
                <a:ea typeface="Calibri"/>
                <a:cs typeface="Times New Roman"/>
              </a:rPr>
              <a:t> inaugura una striscia di fumetti dedicata a un’immaginaria </a:t>
            </a:r>
            <a:r>
              <a:rPr lang="it-IT" sz="2400" i="1" dirty="0">
                <a:solidFill>
                  <a:prstClr val="black"/>
                </a:solidFill>
                <a:latin typeface="Times New Roman"/>
                <a:ea typeface="Calibri"/>
                <a:cs typeface="Times New Roman"/>
              </a:rPr>
              <a:t>femme fatale</a:t>
            </a:r>
            <a:r>
              <a:rPr lang="it-IT" sz="2400" dirty="0">
                <a:solidFill>
                  <a:prstClr val="black"/>
                </a:solidFill>
                <a:latin typeface="Times New Roman"/>
                <a:ea typeface="Calibri"/>
                <a:cs typeface="Times New Roman"/>
              </a:rPr>
              <a:t>, dal nome Lilli, che riscuote fin da subito un grande consenso fra i lettori. Lilli è talmente amata che, a poco più di tre anni dalla sua comparsa sulla pagina domenicale del giornale tedesco, si decide di mettere in commercio, dapprima in Germania, poi in Austria e in Svizzera, una vera e propria bambola che riproduce l’eroina dei fumetti e «che ricorda la prorompente Brigitte Bardot» (Marco Tosa), attrice e modella francese. </a:t>
            </a:r>
            <a:endParaRPr lang="it-IT" sz="2400" dirty="0">
              <a:solidFill>
                <a:prstClr val="black"/>
              </a:solidFill>
              <a:latin typeface="Calibri"/>
              <a:ea typeface="Calibri"/>
              <a:cs typeface="Times New Roman"/>
            </a:endParaRPr>
          </a:p>
        </p:txBody>
      </p:sp>
    </p:spTree>
    <p:extLst>
      <p:ext uri="{BB962C8B-B14F-4D97-AF65-F5344CB8AC3E}">
        <p14:creationId xmlns:p14="http://schemas.microsoft.com/office/powerpoint/2010/main" val="33086723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4788024" y="1844824"/>
            <a:ext cx="4017648" cy="3456384"/>
          </a:xfrm>
        </p:spPr>
        <p:txBody>
          <a:bodyPr/>
          <a:lstStyle/>
          <a:p>
            <a:pPr marL="0" lvl="0" indent="0" algn="ctr">
              <a:lnSpc>
                <a:spcPct val="150000"/>
              </a:lnSpc>
              <a:buClrTx/>
              <a:buSzTx/>
              <a:buNone/>
            </a:pPr>
            <a:r>
              <a:rPr lang="it-IT" sz="4000" i="1" dirty="0">
                <a:solidFill>
                  <a:prstClr val="black"/>
                </a:solidFill>
                <a:latin typeface="Garamond"/>
              </a:rPr>
              <a:t>Un magnifico esemplare </a:t>
            </a:r>
          </a:p>
          <a:p>
            <a:pPr marL="0" lvl="0" indent="0" algn="ctr">
              <a:lnSpc>
                <a:spcPct val="150000"/>
              </a:lnSpc>
              <a:buClrTx/>
              <a:buSzTx/>
              <a:buNone/>
            </a:pPr>
            <a:r>
              <a:rPr lang="it-IT" sz="4000" i="1" dirty="0">
                <a:solidFill>
                  <a:prstClr val="black"/>
                </a:solidFill>
                <a:latin typeface="Garamond"/>
              </a:rPr>
              <a:t>di </a:t>
            </a:r>
            <a:r>
              <a:rPr lang="it-IT" sz="4000" i="1" dirty="0" err="1">
                <a:solidFill>
                  <a:prstClr val="black"/>
                </a:solidFill>
                <a:latin typeface="Garamond"/>
              </a:rPr>
              <a:t>Bild</a:t>
            </a:r>
            <a:r>
              <a:rPr lang="it-IT" sz="4000" i="1" dirty="0">
                <a:solidFill>
                  <a:prstClr val="black"/>
                </a:solidFill>
                <a:latin typeface="Garamond"/>
              </a:rPr>
              <a:t> Lilli. </a:t>
            </a:r>
            <a:endParaRPr lang="it-IT" sz="4000" dirty="0">
              <a:solidFill>
                <a:prstClr val="black"/>
              </a:solidFill>
              <a:latin typeface="Garamond"/>
            </a:endParaRPr>
          </a:p>
          <a:p>
            <a:endParaRPr lang="it-IT" dirty="0"/>
          </a:p>
        </p:txBody>
      </p:sp>
      <p:pic>
        <p:nvPicPr>
          <p:cNvPr id="4" name="Picture 6" descr="http://dollrestoration.com/lillilarge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700808"/>
            <a:ext cx="2647950" cy="3867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0688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800" dirty="0">
                <a:solidFill>
                  <a:prstClr val="black"/>
                </a:solidFill>
                <a:latin typeface="Times New Roman"/>
                <a:ea typeface="Calibri"/>
                <a:cs typeface="Times New Roman"/>
              </a:rPr>
              <a:t>«Chiusa in una scatola trasparente, che ne fa apprezzare la linea voluttuosa delle forme, Lilli è destinata a un pubblico maschile adulto: un regalo divertente per signori, un gadget malizioso da acquistare in quei luoghi tradizionalmente riservati agli uomini che sono le tabaccherie» (Nicoletta Bazzano). </a:t>
            </a:r>
            <a:endParaRPr lang="it-IT" sz="2800" dirty="0">
              <a:solidFill>
                <a:prstClr val="black"/>
              </a:solidFill>
              <a:latin typeface="Calibri"/>
              <a:ea typeface="Calibri"/>
              <a:cs typeface="Times New Roman"/>
            </a:endParaRPr>
          </a:p>
          <a:p>
            <a:endParaRPr lang="it-IT" dirty="0"/>
          </a:p>
        </p:txBody>
      </p:sp>
    </p:spTree>
    <p:extLst>
      <p:ext uri="{BB962C8B-B14F-4D97-AF65-F5344CB8AC3E}">
        <p14:creationId xmlns:p14="http://schemas.microsoft.com/office/powerpoint/2010/main" val="2771177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400" dirty="0">
                <a:solidFill>
                  <a:prstClr val="black"/>
                </a:solidFill>
                <a:latin typeface="Times New Roman"/>
                <a:ea typeface="Calibri"/>
                <a:cs typeface="Times New Roman"/>
              </a:rPr>
              <a:t>Nel 1956, continua la storica Bazzano, la famiglia </a:t>
            </a:r>
            <a:r>
              <a:rPr lang="it-IT" sz="2400" dirty="0" err="1">
                <a:solidFill>
                  <a:prstClr val="black"/>
                </a:solidFill>
                <a:latin typeface="Times New Roman"/>
                <a:ea typeface="Calibri"/>
                <a:cs typeface="Times New Roman"/>
              </a:rPr>
              <a:t>Handler</a:t>
            </a:r>
            <a:r>
              <a:rPr lang="it-IT" sz="2400" dirty="0">
                <a:solidFill>
                  <a:prstClr val="black"/>
                </a:solidFill>
                <a:latin typeface="Times New Roman"/>
                <a:ea typeface="Calibri"/>
                <a:cs typeface="Times New Roman"/>
              </a:rPr>
              <a:t>, composta da </a:t>
            </a:r>
            <a:r>
              <a:rPr lang="it-IT" sz="2400" dirty="0" err="1">
                <a:solidFill>
                  <a:prstClr val="black"/>
                </a:solidFill>
                <a:latin typeface="Times New Roman"/>
                <a:ea typeface="Calibri"/>
                <a:cs typeface="Times New Roman"/>
              </a:rPr>
              <a:t>Elliot</a:t>
            </a:r>
            <a:r>
              <a:rPr lang="it-IT" sz="2400" dirty="0">
                <a:solidFill>
                  <a:prstClr val="black"/>
                </a:solidFill>
                <a:latin typeface="Times New Roman"/>
                <a:ea typeface="Calibri"/>
                <a:cs typeface="Times New Roman"/>
              </a:rPr>
              <a:t>, Ruth e dai figli Barbara e Kenneth, è in vacanza in Svizzera. </a:t>
            </a:r>
            <a:r>
              <a:rPr lang="it-IT" sz="2400" b="1" dirty="0" err="1">
                <a:solidFill>
                  <a:prstClr val="black"/>
                </a:solidFill>
                <a:latin typeface="Times New Roman"/>
                <a:ea typeface="Calibri"/>
                <a:cs typeface="Times New Roman"/>
              </a:rPr>
              <a:t>Elliot</a:t>
            </a:r>
            <a:r>
              <a:rPr lang="it-IT" sz="2400" dirty="0">
                <a:solidFill>
                  <a:prstClr val="black"/>
                </a:solidFill>
                <a:latin typeface="Times New Roman"/>
                <a:ea typeface="Calibri"/>
                <a:cs typeface="Times New Roman"/>
              </a:rPr>
              <a:t> </a:t>
            </a:r>
            <a:r>
              <a:rPr lang="it-IT" sz="2400" dirty="0" err="1">
                <a:solidFill>
                  <a:prstClr val="black"/>
                </a:solidFill>
                <a:latin typeface="Times New Roman"/>
                <a:ea typeface="Calibri"/>
                <a:cs typeface="Times New Roman"/>
              </a:rPr>
              <a:t>Handler</a:t>
            </a:r>
            <a:r>
              <a:rPr lang="it-IT" sz="2400" dirty="0">
                <a:solidFill>
                  <a:prstClr val="black"/>
                </a:solidFill>
                <a:latin typeface="Times New Roman"/>
                <a:ea typeface="Calibri"/>
                <a:cs typeface="Times New Roman"/>
              </a:rPr>
              <a:t> aveva fondato negli anni Quaranta, assieme ad Harold </a:t>
            </a:r>
            <a:r>
              <a:rPr lang="it-IT" sz="2400" b="1" dirty="0" err="1">
                <a:solidFill>
                  <a:prstClr val="black"/>
                </a:solidFill>
                <a:latin typeface="Times New Roman"/>
                <a:ea typeface="Calibri"/>
                <a:cs typeface="Times New Roman"/>
              </a:rPr>
              <a:t>Mattson</a:t>
            </a:r>
            <a:r>
              <a:rPr lang="it-IT" sz="2400" dirty="0">
                <a:solidFill>
                  <a:prstClr val="black"/>
                </a:solidFill>
                <a:latin typeface="Times New Roman"/>
                <a:ea typeface="Calibri"/>
                <a:cs typeface="Times New Roman"/>
              </a:rPr>
              <a:t>, la </a:t>
            </a:r>
            <a:r>
              <a:rPr lang="it-IT" sz="2400" b="1" dirty="0">
                <a:solidFill>
                  <a:prstClr val="black"/>
                </a:solidFill>
                <a:latin typeface="Times New Roman"/>
                <a:ea typeface="Calibri"/>
                <a:cs typeface="Times New Roman"/>
              </a:rPr>
              <a:t>Mattel</a:t>
            </a:r>
            <a:r>
              <a:rPr lang="it-IT" sz="2400" dirty="0">
                <a:solidFill>
                  <a:prstClr val="black"/>
                </a:solidFill>
                <a:latin typeface="Times New Roman"/>
                <a:ea typeface="Calibri"/>
                <a:cs typeface="Times New Roman"/>
              </a:rPr>
              <a:t> (acronimo, ovviamente, di </a:t>
            </a:r>
            <a:r>
              <a:rPr lang="it-IT" sz="2400" dirty="0" err="1">
                <a:solidFill>
                  <a:prstClr val="black"/>
                </a:solidFill>
                <a:latin typeface="Times New Roman"/>
                <a:ea typeface="Calibri"/>
                <a:cs typeface="Times New Roman"/>
              </a:rPr>
              <a:t>Mattson</a:t>
            </a:r>
            <a:r>
              <a:rPr lang="it-IT" sz="2400" dirty="0">
                <a:solidFill>
                  <a:prstClr val="black"/>
                </a:solidFill>
                <a:latin typeface="Times New Roman"/>
                <a:ea typeface="Calibri"/>
                <a:cs typeface="Times New Roman"/>
              </a:rPr>
              <a:t> &amp; </a:t>
            </a:r>
            <a:r>
              <a:rPr lang="it-IT" sz="2400" dirty="0" err="1">
                <a:solidFill>
                  <a:prstClr val="black"/>
                </a:solidFill>
                <a:latin typeface="Times New Roman"/>
                <a:ea typeface="Calibri"/>
                <a:cs typeface="Times New Roman"/>
              </a:rPr>
              <a:t>Elliot</a:t>
            </a:r>
            <a:r>
              <a:rPr lang="it-IT" sz="2400" dirty="0">
                <a:solidFill>
                  <a:prstClr val="black"/>
                </a:solidFill>
                <a:latin typeface="Times New Roman"/>
                <a:ea typeface="Calibri"/>
                <a:cs typeface="Times New Roman"/>
              </a:rPr>
              <a:t>); abbandonato dal socio, </a:t>
            </a:r>
            <a:r>
              <a:rPr lang="it-IT" sz="2400" dirty="0" err="1">
                <a:solidFill>
                  <a:prstClr val="black"/>
                </a:solidFill>
                <a:latin typeface="Times New Roman"/>
                <a:ea typeface="Calibri"/>
                <a:cs typeface="Times New Roman"/>
              </a:rPr>
              <a:t>Elliot</a:t>
            </a:r>
            <a:r>
              <a:rPr lang="it-IT" sz="2400" dirty="0">
                <a:solidFill>
                  <a:prstClr val="black"/>
                </a:solidFill>
                <a:latin typeface="Times New Roman"/>
                <a:ea typeface="Calibri"/>
                <a:cs typeface="Times New Roman"/>
              </a:rPr>
              <a:t> coinvolse nell’impresa la moglie Ruth, la quale, da giovane, «aveva lavorato come stenografa negli studi della Paramount», per assumere, infine, l’incarico di </a:t>
            </a:r>
            <a:r>
              <a:rPr lang="it-IT" sz="2400" i="1" dirty="0">
                <a:solidFill>
                  <a:prstClr val="black"/>
                </a:solidFill>
                <a:latin typeface="Times New Roman"/>
                <a:ea typeface="Calibri"/>
                <a:cs typeface="Times New Roman"/>
              </a:rPr>
              <a:t>designer</a:t>
            </a:r>
            <a:r>
              <a:rPr lang="it-IT" sz="2400" dirty="0">
                <a:solidFill>
                  <a:prstClr val="black"/>
                </a:solidFill>
                <a:latin typeface="Times New Roman"/>
                <a:ea typeface="Calibri"/>
                <a:cs typeface="Times New Roman"/>
              </a:rPr>
              <a:t> della famosa multinazionale di giocattoli. </a:t>
            </a:r>
            <a:endParaRPr lang="it-IT" sz="2400" dirty="0">
              <a:solidFill>
                <a:prstClr val="black"/>
              </a:solidFill>
              <a:latin typeface="Calibri"/>
              <a:ea typeface="Calibri"/>
              <a:cs typeface="Times New Roman"/>
            </a:endParaRPr>
          </a:p>
          <a:p>
            <a:pPr marL="0" indent="0">
              <a:buNone/>
            </a:pPr>
            <a:endParaRPr lang="it-IT" dirty="0"/>
          </a:p>
        </p:txBody>
      </p:sp>
    </p:spTree>
    <p:extLst>
      <p:ext uri="{BB962C8B-B14F-4D97-AF65-F5344CB8AC3E}">
        <p14:creationId xmlns:p14="http://schemas.microsoft.com/office/powerpoint/2010/main" val="28078473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pPr marL="0" lvl="0" indent="0" algn="just">
              <a:lnSpc>
                <a:spcPct val="115000"/>
              </a:lnSpc>
              <a:buClrTx/>
              <a:buSzTx/>
              <a:buNone/>
            </a:pPr>
            <a:r>
              <a:rPr lang="it-IT" sz="2400" dirty="0">
                <a:solidFill>
                  <a:prstClr val="black"/>
                </a:solidFill>
                <a:latin typeface="Times New Roman"/>
                <a:ea typeface="Calibri"/>
                <a:cs typeface="Times New Roman"/>
              </a:rPr>
              <a:t>Ebbene: la vezzosa Barbie è concepita proprio in Svizzera. Barbara, infatti, è folgorata da Lilli: è lì, nella vetrina di un sali e tabacchi di Lucerna, e </a:t>
            </a:r>
            <a:r>
              <a:rPr lang="it-IT" sz="2400" i="1" dirty="0">
                <a:solidFill>
                  <a:prstClr val="black"/>
                </a:solidFill>
                <a:latin typeface="Times New Roman"/>
                <a:ea typeface="Calibri"/>
                <a:cs typeface="Times New Roman"/>
              </a:rPr>
              <a:t>deve</a:t>
            </a:r>
            <a:r>
              <a:rPr lang="it-IT" sz="2400" dirty="0">
                <a:solidFill>
                  <a:prstClr val="black"/>
                </a:solidFill>
                <a:latin typeface="Times New Roman"/>
                <a:ea typeface="Calibri"/>
                <a:cs typeface="Times New Roman"/>
              </a:rPr>
              <a:t> essere sua; Barbara desidera giocare con quella bambola proprio come fosse una </a:t>
            </a:r>
            <a:r>
              <a:rPr lang="it-IT" sz="2400" i="1" dirty="0" err="1">
                <a:solidFill>
                  <a:prstClr val="black"/>
                </a:solidFill>
                <a:latin typeface="Times New Roman"/>
                <a:ea typeface="Calibri"/>
                <a:cs typeface="Times New Roman"/>
              </a:rPr>
              <a:t>paper</a:t>
            </a:r>
            <a:r>
              <a:rPr lang="it-IT" sz="2400" i="1" dirty="0">
                <a:solidFill>
                  <a:prstClr val="black"/>
                </a:solidFill>
                <a:latin typeface="Times New Roman"/>
                <a:ea typeface="Calibri"/>
                <a:cs typeface="Times New Roman"/>
              </a:rPr>
              <a:t> </a:t>
            </a:r>
            <a:r>
              <a:rPr lang="it-IT" sz="2400" i="1" dirty="0" err="1">
                <a:solidFill>
                  <a:prstClr val="black"/>
                </a:solidFill>
                <a:latin typeface="Times New Roman"/>
                <a:ea typeface="Calibri"/>
                <a:cs typeface="Times New Roman"/>
              </a:rPr>
              <a:t>doll</a:t>
            </a:r>
            <a:r>
              <a:rPr lang="it-IT" sz="2400" dirty="0">
                <a:solidFill>
                  <a:prstClr val="black"/>
                </a:solidFill>
                <a:latin typeface="Times New Roman"/>
                <a:ea typeface="Calibri"/>
                <a:cs typeface="Times New Roman"/>
              </a:rPr>
              <a:t>, ma </a:t>
            </a:r>
            <a:r>
              <a:rPr lang="it-IT" sz="2400" dirty="0" err="1">
                <a:solidFill>
                  <a:prstClr val="black"/>
                </a:solidFill>
                <a:latin typeface="Times New Roman"/>
                <a:ea typeface="Calibri"/>
                <a:cs typeface="Times New Roman"/>
              </a:rPr>
              <a:t>Bild</a:t>
            </a:r>
            <a:r>
              <a:rPr lang="it-IT" sz="2400" dirty="0">
                <a:solidFill>
                  <a:prstClr val="black"/>
                </a:solidFill>
                <a:latin typeface="Times New Roman"/>
                <a:ea typeface="Calibri"/>
                <a:cs typeface="Times New Roman"/>
              </a:rPr>
              <a:t> Lilli non ha un guardaroba a disposizione: è dotata di diversi abiti non vendibili separatamente. A Vienna, pertanto, Ruth acquista un secondo esemplare di Lilli per la figlia, e un terzo per sé. Una volta in America, la moglie di </a:t>
            </a:r>
            <a:r>
              <a:rPr lang="it-IT" sz="2400" dirty="0" err="1">
                <a:solidFill>
                  <a:prstClr val="black"/>
                </a:solidFill>
                <a:latin typeface="Times New Roman"/>
                <a:ea typeface="Calibri"/>
                <a:cs typeface="Times New Roman"/>
              </a:rPr>
              <a:t>Handler</a:t>
            </a:r>
            <a:r>
              <a:rPr lang="it-IT" sz="2400" dirty="0">
                <a:solidFill>
                  <a:prstClr val="black"/>
                </a:solidFill>
                <a:latin typeface="Times New Roman"/>
                <a:ea typeface="Calibri"/>
                <a:cs typeface="Times New Roman"/>
              </a:rPr>
              <a:t> si mette all’opera per «creare» la sua «</a:t>
            </a:r>
            <a:r>
              <a:rPr lang="it-IT" sz="2400" i="1" dirty="0">
                <a:solidFill>
                  <a:prstClr val="black"/>
                </a:solidFill>
                <a:latin typeface="Times New Roman"/>
                <a:ea typeface="Calibri"/>
                <a:cs typeface="Times New Roman"/>
              </a:rPr>
              <a:t>Barbie</a:t>
            </a:r>
            <a:r>
              <a:rPr lang="it-IT" sz="2400" dirty="0">
                <a:solidFill>
                  <a:prstClr val="black"/>
                </a:solidFill>
                <a:latin typeface="Times New Roman"/>
                <a:ea typeface="Calibri"/>
                <a:cs typeface="Times New Roman"/>
              </a:rPr>
              <a:t>» (diminutivo del nome della figlia) su principi «opposti a quelli di </a:t>
            </a:r>
            <a:r>
              <a:rPr lang="it-IT" sz="2400" i="1" dirty="0">
                <a:solidFill>
                  <a:prstClr val="black"/>
                </a:solidFill>
                <a:latin typeface="Times New Roman"/>
                <a:ea typeface="Calibri"/>
                <a:cs typeface="Times New Roman"/>
              </a:rPr>
              <a:t>Lilli</a:t>
            </a:r>
            <a:r>
              <a:rPr lang="it-IT" sz="2400" dirty="0">
                <a:solidFill>
                  <a:prstClr val="black"/>
                </a:solidFill>
                <a:latin typeface="Times New Roman"/>
                <a:ea typeface="Calibri"/>
                <a:cs typeface="Times New Roman"/>
              </a:rPr>
              <a:t>: con le caratteristiche, cioè, di tenera ingenuità e di innocenza» (Ivo Germano). </a:t>
            </a:r>
            <a:endParaRPr lang="it-IT" sz="2400" dirty="0">
              <a:solidFill>
                <a:prstClr val="black"/>
              </a:solidFill>
              <a:latin typeface="Calibri"/>
              <a:ea typeface="Calibri"/>
              <a:cs typeface="Times New Roman"/>
            </a:endParaRPr>
          </a:p>
          <a:p>
            <a:pPr marL="0" indent="0">
              <a:buNone/>
            </a:pPr>
            <a:endParaRPr lang="it-IT" dirty="0"/>
          </a:p>
        </p:txBody>
      </p:sp>
    </p:spTree>
    <p:extLst>
      <p:ext uri="{BB962C8B-B14F-4D97-AF65-F5344CB8AC3E}">
        <p14:creationId xmlns:p14="http://schemas.microsoft.com/office/powerpoint/2010/main" val="3966545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800" dirty="0">
                <a:solidFill>
                  <a:prstClr val="black"/>
                </a:solidFill>
                <a:latin typeface="Times New Roman"/>
                <a:ea typeface="Calibri"/>
                <a:cs typeface="Times New Roman"/>
              </a:rPr>
              <a:t>Ispirata dalle dive del cinema, che piacciono molto anche alle bambine (Nicoletta Bazzano), Ruth imprime su Lilli i tratti somatici e le espressioni proprie delle grandi stelle del firmamento hollywoodiano; così, nel 1959, nasce Barbara Millicent Roberts: Barbie. </a:t>
            </a:r>
            <a:r>
              <a:rPr lang="it-IT" sz="2800" i="1" dirty="0">
                <a:solidFill>
                  <a:prstClr val="black"/>
                </a:solidFill>
                <a:latin typeface="Times New Roman"/>
                <a:ea typeface="Calibri"/>
                <a:cs typeface="Times New Roman"/>
              </a:rPr>
              <a:t>Una bambola che, forgiata sul modello delle attrici degli anni Cinquanta, contiene in sé, per propria natura, la disposizione a reincarnarsi in </a:t>
            </a:r>
            <a:r>
              <a:rPr lang="it-IT" sz="2800" i="1" dirty="0" err="1">
                <a:solidFill>
                  <a:prstClr val="black"/>
                </a:solidFill>
                <a:latin typeface="Times New Roman"/>
                <a:ea typeface="Calibri"/>
                <a:cs typeface="Times New Roman"/>
              </a:rPr>
              <a:t>celebrity</a:t>
            </a:r>
            <a:r>
              <a:rPr lang="it-IT" sz="2800" i="1" dirty="0">
                <a:solidFill>
                  <a:prstClr val="black"/>
                </a:solidFill>
                <a:latin typeface="Times New Roman"/>
                <a:ea typeface="Calibri"/>
                <a:cs typeface="Times New Roman"/>
              </a:rPr>
              <a:t> </a:t>
            </a:r>
            <a:r>
              <a:rPr lang="it-IT" sz="2800" i="1" dirty="0" err="1">
                <a:solidFill>
                  <a:prstClr val="black"/>
                </a:solidFill>
                <a:latin typeface="Times New Roman"/>
                <a:ea typeface="Calibri"/>
                <a:cs typeface="Times New Roman"/>
              </a:rPr>
              <a:t>doll</a:t>
            </a:r>
            <a:r>
              <a:rPr lang="it-IT" sz="2800" dirty="0">
                <a:solidFill>
                  <a:prstClr val="black"/>
                </a:solidFill>
                <a:latin typeface="Times New Roman"/>
                <a:ea typeface="Calibri"/>
                <a:cs typeface="Times New Roman"/>
              </a:rPr>
              <a:t>. </a:t>
            </a:r>
            <a:endParaRPr lang="it-IT" sz="2800" dirty="0">
              <a:solidFill>
                <a:prstClr val="black"/>
              </a:solidFill>
              <a:latin typeface="Calibri"/>
              <a:ea typeface="Calibri"/>
              <a:cs typeface="Times New Roman"/>
            </a:endParaRPr>
          </a:p>
          <a:p>
            <a:endParaRPr lang="it-IT" dirty="0"/>
          </a:p>
        </p:txBody>
      </p:sp>
    </p:spTree>
    <p:extLst>
      <p:ext uri="{BB962C8B-B14F-4D97-AF65-F5344CB8AC3E}">
        <p14:creationId xmlns:p14="http://schemas.microsoft.com/office/powerpoint/2010/main" val="8248605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4572000" y="2276872"/>
            <a:ext cx="4233672" cy="2664296"/>
          </a:xfrm>
        </p:spPr>
        <p:txBody>
          <a:bodyPr/>
          <a:lstStyle/>
          <a:p>
            <a:pPr marL="0" lvl="0" indent="0" algn="ctr">
              <a:lnSpc>
                <a:spcPct val="150000"/>
              </a:lnSpc>
              <a:buClrTx/>
              <a:buSzTx/>
              <a:buNone/>
            </a:pPr>
            <a:r>
              <a:rPr lang="it-IT" sz="3400" i="1" dirty="0">
                <a:solidFill>
                  <a:prstClr val="black"/>
                </a:solidFill>
                <a:latin typeface="Garamond"/>
              </a:rPr>
              <a:t>Una Barbie brunette </a:t>
            </a:r>
          </a:p>
          <a:p>
            <a:pPr marL="0" lvl="0" indent="0" algn="ctr">
              <a:lnSpc>
                <a:spcPct val="150000"/>
              </a:lnSpc>
              <a:buClrTx/>
              <a:buSzTx/>
              <a:buNone/>
            </a:pPr>
            <a:r>
              <a:rPr lang="it-IT" sz="3400" i="1" dirty="0">
                <a:solidFill>
                  <a:prstClr val="black"/>
                </a:solidFill>
                <a:latin typeface="Garamond"/>
              </a:rPr>
              <a:t>numero 1 (1959). </a:t>
            </a:r>
            <a:endParaRPr lang="it-IT" sz="3400" dirty="0">
              <a:solidFill>
                <a:prstClr val="black"/>
              </a:solidFill>
              <a:latin typeface="Garamond"/>
            </a:endParaRPr>
          </a:p>
          <a:p>
            <a:endParaRPr lang="it-IT" dirty="0"/>
          </a:p>
        </p:txBody>
      </p:sp>
      <p:pic>
        <p:nvPicPr>
          <p:cNvPr id="4" name="Picture 2" descr="http://xoomer.virgilio.it/barbieitalia/img/n%5b1%5d.4%20brunett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3429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1480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pPr marL="0" lvl="0" indent="0" algn="just">
              <a:lnSpc>
                <a:spcPct val="115000"/>
              </a:lnSpc>
              <a:buClrTx/>
              <a:buSzTx/>
              <a:buNone/>
            </a:pPr>
            <a:r>
              <a:rPr lang="it-IT" sz="2400" dirty="0">
                <a:solidFill>
                  <a:prstClr val="black"/>
                </a:solidFill>
                <a:latin typeface="Times New Roman"/>
                <a:ea typeface="Calibri"/>
                <a:cs typeface="Times New Roman"/>
              </a:rPr>
              <a:t>Nel 1961 vi si affianca il fidanzato, </a:t>
            </a:r>
            <a:r>
              <a:rPr lang="it-IT" sz="2400" dirty="0" err="1">
                <a:solidFill>
                  <a:prstClr val="black"/>
                </a:solidFill>
                <a:latin typeface="Times New Roman"/>
                <a:ea typeface="Calibri"/>
                <a:cs typeface="Times New Roman"/>
              </a:rPr>
              <a:t>Ken</a:t>
            </a:r>
            <a:r>
              <a:rPr lang="it-IT" sz="2400" dirty="0">
                <a:solidFill>
                  <a:prstClr val="black"/>
                </a:solidFill>
                <a:latin typeface="Times New Roman"/>
                <a:ea typeface="Calibri"/>
                <a:cs typeface="Times New Roman"/>
              </a:rPr>
              <a:t> Carson (dal nome di Kenneth, figlio di </a:t>
            </a:r>
            <a:r>
              <a:rPr lang="it-IT" sz="2400" dirty="0" err="1">
                <a:solidFill>
                  <a:prstClr val="black"/>
                </a:solidFill>
                <a:latin typeface="Times New Roman"/>
                <a:ea typeface="Calibri"/>
                <a:cs typeface="Times New Roman"/>
              </a:rPr>
              <a:t>Elliot</a:t>
            </a:r>
            <a:r>
              <a:rPr lang="it-IT" sz="2400" dirty="0">
                <a:solidFill>
                  <a:prstClr val="black"/>
                </a:solidFill>
                <a:latin typeface="Times New Roman"/>
                <a:ea typeface="Calibri"/>
                <a:cs typeface="Times New Roman"/>
              </a:rPr>
              <a:t> e Ruth), con “un raffinato guardaroba tutto al maschile, ricco di dettagli sartoriali, perfettamente adatto per accompagnare Barbie durante i numerosi appuntamenti della loro ‘vita’, mondana o sportiva che sia” (Marco Tosa). </a:t>
            </a:r>
            <a:endParaRPr lang="it-IT" sz="2400" dirty="0">
              <a:solidFill>
                <a:prstClr val="black"/>
              </a:solidFill>
              <a:latin typeface="Calibri"/>
              <a:ea typeface="Calibri"/>
              <a:cs typeface="Times New Roman"/>
            </a:endParaRPr>
          </a:p>
          <a:p>
            <a:pPr marL="0" lvl="0" indent="0" algn="just">
              <a:lnSpc>
                <a:spcPct val="115000"/>
              </a:lnSpc>
              <a:buClrTx/>
              <a:buSzTx/>
              <a:buNone/>
            </a:pPr>
            <a:r>
              <a:rPr lang="it-IT" sz="2400" dirty="0">
                <a:solidFill>
                  <a:prstClr val="black"/>
                </a:solidFill>
                <a:latin typeface="Times New Roman"/>
                <a:ea typeface="Calibri"/>
                <a:cs typeface="Times New Roman"/>
              </a:rPr>
              <a:t>L’operazione commerciale che rende la Mattel una delle più grandi industrie di giocattoli al mondo consiste nella vendita, concorsuale alla promozione di Barbie e </a:t>
            </a:r>
            <a:r>
              <a:rPr lang="it-IT" sz="2400" dirty="0" err="1">
                <a:solidFill>
                  <a:prstClr val="black"/>
                </a:solidFill>
                <a:latin typeface="Times New Roman"/>
                <a:ea typeface="Calibri"/>
                <a:cs typeface="Times New Roman"/>
              </a:rPr>
              <a:t>Ken</a:t>
            </a:r>
            <a:r>
              <a:rPr lang="it-IT" sz="2400" dirty="0">
                <a:solidFill>
                  <a:prstClr val="black"/>
                </a:solidFill>
                <a:latin typeface="Times New Roman"/>
                <a:ea typeface="Calibri"/>
                <a:cs typeface="Times New Roman"/>
              </a:rPr>
              <a:t>, di ciò che manca a Lilli: vestiti, scarpe, accessori, borse e parrucche (Tilde Giani Gallino). In tal modo, la bambola torna a essere ciò che è stata in epoca moderna: un simbolo delle mode e dei costumi dei tempi. </a:t>
            </a:r>
            <a:endParaRPr lang="it-IT" sz="2400" dirty="0">
              <a:solidFill>
                <a:prstClr val="black"/>
              </a:solidFill>
              <a:latin typeface="Calibri"/>
              <a:ea typeface="Calibri"/>
              <a:cs typeface="Times New Roman"/>
            </a:endParaRPr>
          </a:p>
          <a:p>
            <a:endParaRPr lang="it-IT" dirty="0"/>
          </a:p>
        </p:txBody>
      </p:sp>
    </p:spTree>
    <p:extLst>
      <p:ext uri="{BB962C8B-B14F-4D97-AF65-F5344CB8AC3E}">
        <p14:creationId xmlns:p14="http://schemas.microsoft.com/office/powerpoint/2010/main" val="39365591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301752" y="1527048"/>
            <a:ext cx="8503920" cy="3270104"/>
          </a:xfrm>
        </p:spPr>
        <p:txBody>
          <a:bodyPr>
            <a:normAutofit/>
          </a:bodyPr>
          <a:lstStyle/>
          <a:p>
            <a:pPr marL="0" lvl="0" indent="0" algn="ctr">
              <a:lnSpc>
                <a:spcPct val="115000"/>
              </a:lnSpc>
              <a:buClrTx/>
              <a:buSzTx/>
              <a:buNone/>
            </a:pPr>
            <a:r>
              <a:rPr lang="it-IT" sz="3200" dirty="0">
                <a:solidFill>
                  <a:prstClr val="black"/>
                </a:solidFill>
                <a:latin typeface="Times New Roman"/>
                <a:ea typeface="Calibri"/>
                <a:cs typeface="Times New Roman"/>
              </a:rPr>
              <a:t>Nel 1967 è prodotta la prima </a:t>
            </a:r>
            <a:endParaRPr lang="it-IT" sz="3200" dirty="0" smtClean="0">
              <a:solidFill>
                <a:prstClr val="black"/>
              </a:solidFill>
              <a:latin typeface="Times New Roman"/>
              <a:ea typeface="Calibri"/>
              <a:cs typeface="Times New Roman"/>
            </a:endParaRPr>
          </a:p>
          <a:p>
            <a:pPr marL="0" lvl="0" indent="0" algn="ctr">
              <a:lnSpc>
                <a:spcPct val="115000"/>
              </a:lnSpc>
              <a:buClrTx/>
              <a:buSzTx/>
              <a:buNone/>
            </a:pPr>
            <a:r>
              <a:rPr lang="it-IT" sz="3200" i="1" dirty="0" err="1" smtClean="0">
                <a:solidFill>
                  <a:prstClr val="black"/>
                </a:solidFill>
                <a:latin typeface="Times New Roman"/>
                <a:ea typeface="Calibri"/>
                <a:cs typeface="Times New Roman"/>
              </a:rPr>
              <a:t>celebrity</a:t>
            </a:r>
            <a:r>
              <a:rPr lang="it-IT" sz="3200" i="1" dirty="0" smtClean="0">
                <a:solidFill>
                  <a:prstClr val="black"/>
                </a:solidFill>
                <a:latin typeface="Times New Roman"/>
                <a:ea typeface="Calibri"/>
                <a:cs typeface="Times New Roman"/>
              </a:rPr>
              <a:t> </a:t>
            </a:r>
            <a:r>
              <a:rPr lang="it-IT" sz="3200" i="1" dirty="0" err="1">
                <a:solidFill>
                  <a:prstClr val="black"/>
                </a:solidFill>
                <a:latin typeface="Times New Roman"/>
                <a:ea typeface="Calibri"/>
                <a:cs typeface="Times New Roman"/>
              </a:rPr>
              <a:t>doll</a:t>
            </a:r>
            <a:r>
              <a:rPr lang="it-IT" sz="3200" dirty="0">
                <a:solidFill>
                  <a:prstClr val="black"/>
                </a:solidFill>
                <a:latin typeface="Times New Roman"/>
                <a:ea typeface="Calibri"/>
                <a:cs typeface="Times New Roman"/>
              </a:rPr>
              <a:t> della Mattel: </a:t>
            </a:r>
            <a:endParaRPr lang="it-IT" sz="3200" dirty="0" smtClean="0">
              <a:solidFill>
                <a:prstClr val="black"/>
              </a:solidFill>
              <a:latin typeface="Times New Roman"/>
              <a:ea typeface="Calibri"/>
              <a:cs typeface="Times New Roman"/>
            </a:endParaRPr>
          </a:p>
          <a:p>
            <a:pPr marL="0" lvl="0" indent="0" algn="ctr">
              <a:lnSpc>
                <a:spcPct val="115000"/>
              </a:lnSpc>
              <a:buClrTx/>
              <a:buSzTx/>
              <a:buNone/>
            </a:pPr>
            <a:r>
              <a:rPr lang="it-IT" sz="3200" dirty="0" err="1" smtClean="0">
                <a:solidFill>
                  <a:prstClr val="black"/>
                </a:solidFill>
                <a:latin typeface="Times New Roman"/>
                <a:ea typeface="Calibri"/>
                <a:cs typeface="Times New Roman"/>
              </a:rPr>
              <a:t>Twiggy</a:t>
            </a:r>
            <a:r>
              <a:rPr lang="it-IT" sz="3200" dirty="0">
                <a:solidFill>
                  <a:prstClr val="black"/>
                </a:solidFill>
                <a:latin typeface="Times New Roman"/>
                <a:ea typeface="Calibri"/>
                <a:cs typeface="Times New Roman"/>
              </a:rPr>
              <a:t>, famosissima </a:t>
            </a:r>
            <a:endParaRPr lang="it-IT" sz="3200" dirty="0" smtClean="0">
              <a:solidFill>
                <a:prstClr val="black"/>
              </a:solidFill>
              <a:latin typeface="Times New Roman"/>
              <a:ea typeface="Calibri"/>
              <a:cs typeface="Times New Roman"/>
            </a:endParaRPr>
          </a:p>
          <a:p>
            <a:pPr marL="0" lvl="0" indent="0" algn="ctr">
              <a:lnSpc>
                <a:spcPct val="115000"/>
              </a:lnSpc>
              <a:buClrTx/>
              <a:buSzTx/>
              <a:buNone/>
            </a:pPr>
            <a:r>
              <a:rPr lang="it-IT" sz="3200" dirty="0" smtClean="0">
                <a:solidFill>
                  <a:prstClr val="black"/>
                </a:solidFill>
                <a:latin typeface="Times New Roman"/>
                <a:ea typeface="Calibri"/>
                <a:cs typeface="Times New Roman"/>
              </a:rPr>
              <a:t>modella </a:t>
            </a:r>
            <a:r>
              <a:rPr lang="it-IT" sz="3200" dirty="0">
                <a:solidFill>
                  <a:prstClr val="black"/>
                </a:solidFill>
                <a:latin typeface="Times New Roman"/>
                <a:ea typeface="Calibri"/>
                <a:cs typeface="Times New Roman"/>
              </a:rPr>
              <a:t>inglese (Nicoletta Bazzano). </a:t>
            </a:r>
            <a:endParaRPr lang="it-IT" sz="3200" dirty="0">
              <a:solidFill>
                <a:prstClr val="black"/>
              </a:solidFill>
              <a:latin typeface="Calibri"/>
              <a:ea typeface="Calibri"/>
              <a:cs typeface="Times New Roman"/>
            </a:endParaRPr>
          </a:p>
          <a:p>
            <a:pPr marL="0" indent="0">
              <a:buNone/>
            </a:pPr>
            <a:endParaRPr lang="it-IT" dirty="0"/>
          </a:p>
        </p:txBody>
      </p:sp>
    </p:spTree>
    <p:extLst>
      <p:ext uri="{BB962C8B-B14F-4D97-AF65-F5344CB8AC3E}">
        <p14:creationId xmlns:p14="http://schemas.microsoft.com/office/powerpoint/2010/main" val="8354031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5580112" y="1916832"/>
            <a:ext cx="3225560" cy="3096344"/>
          </a:xfrm>
        </p:spPr>
        <p:txBody>
          <a:bodyPr/>
          <a:lstStyle/>
          <a:p>
            <a:pPr marL="0" lvl="0" indent="0" algn="ctr">
              <a:lnSpc>
                <a:spcPct val="150000"/>
              </a:lnSpc>
              <a:buClrTx/>
              <a:buSzTx/>
              <a:buNone/>
            </a:pPr>
            <a:r>
              <a:rPr lang="it-IT" sz="3100" i="1" dirty="0">
                <a:solidFill>
                  <a:prstClr val="black"/>
                </a:solidFill>
                <a:latin typeface="Garamond"/>
              </a:rPr>
              <a:t>La modella inglese </a:t>
            </a:r>
            <a:r>
              <a:rPr lang="it-IT" sz="3100" i="1" dirty="0" err="1">
                <a:solidFill>
                  <a:prstClr val="black"/>
                </a:solidFill>
                <a:latin typeface="Garamond"/>
              </a:rPr>
              <a:t>Twiggy</a:t>
            </a:r>
            <a:r>
              <a:rPr lang="it-IT" sz="3100" i="1" dirty="0">
                <a:solidFill>
                  <a:prstClr val="black"/>
                </a:solidFill>
                <a:latin typeface="Garamond"/>
              </a:rPr>
              <a:t> con la sua bambola Barbie (1967).</a:t>
            </a:r>
            <a:endParaRPr lang="it-IT" sz="3100" dirty="0">
              <a:solidFill>
                <a:prstClr val="black"/>
              </a:solidFill>
              <a:latin typeface="Garamond"/>
            </a:endParaRPr>
          </a:p>
          <a:p>
            <a:endParaRPr lang="it-IT" dirty="0"/>
          </a:p>
        </p:txBody>
      </p:sp>
      <p:pic>
        <p:nvPicPr>
          <p:cNvPr id="4" name="Picture 2" descr="http://www.thegroundmag.com/wp-content/uploads/2012/01/twiggy_final-copy.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916832"/>
            <a:ext cx="4095750" cy="3867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9473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smtClean="0">
                <a:solidFill>
                  <a:srgbClr val="D16349"/>
                </a:solidFill>
              </a:rPr>
              <a:t>EVOLUZIONE MATERIALE E SIMBOLICA DI UNA DIVA</a:t>
            </a:r>
            <a:endParaRPr lang="it-IT" dirty="0"/>
          </a:p>
        </p:txBody>
      </p:sp>
      <p:sp>
        <p:nvSpPr>
          <p:cNvPr id="3" name="Segnaposto contenuto 2"/>
          <p:cNvSpPr>
            <a:spLocks noGrp="1"/>
          </p:cNvSpPr>
          <p:nvPr>
            <p:ph sz="quarter" idx="1"/>
          </p:nvPr>
        </p:nvSpPr>
        <p:spPr/>
        <p:txBody>
          <a:bodyPr>
            <a:normAutofit lnSpcReduction="10000"/>
          </a:bodyPr>
          <a:lstStyle/>
          <a:p>
            <a:pPr marL="0" lvl="0" indent="0" algn="just">
              <a:lnSpc>
                <a:spcPct val="115000"/>
              </a:lnSpc>
              <a:buClrTx/>
              <a:buSzTx/>
              <a:buNone/>
            </a:pPr>
            <a:r>
              <a:rPr lang="it-IT" sz="2400" dirty="0">
                <a:solidFill>
                  <a:prstClr val="black"/>
                </a:solidFill>
                <a:latin typeface="Times New Roman"/>
                <a:ea typeface="Calibri"/>
                <a:cs typeface="Times New Roman"/>
              </a:rPr>
              <a:t>Nata dal pensiero divistico di una madre intenta a osservare i giochi della sua bambina (la quale, peraltro, era già in fase adolescenziale), Barbie somiglia, agli esordi, a bellezze del calibro di </a:t>
            </a:r>
            <a:r>
              <a:rPr lang="it-IT" sz="2400" dirty="0" err="1">
                <a:solidFill>
                  <a:prstClr val="black"/>
                </a:solidFill>
                <a:latin typeface="Times New Roman"/>
                <a:ea typeface="Calibri"/>
                <a:cs typeface="Times New Roman"/>
              </a:rPr>
              <a:t>Elizabeth</a:t>
            </a:r>
            <a:r>
              <a:rPr lang="it-IT" sz="2400" dirty="0">
                <a:solidFill>
                  <a:prstClr val="black"/>
                </a:solidFill>
                <a:latin typeface="Times New Roman"/>
                <a:ea typeface="Calibri"/>
                <a:cs typeface="Times New Roman"/>
              </a:rPr>
              <a:t> Taylor.</a:t>
            </a:r>
          </a:p>
          <a:p>
            <a:pPr marL="0" lvl="0" indent="0" algn="just">
              <a:lnSpc>
                <a:spcPct val="115000"/>
              </a:lnSpc>
              <a:buClrTx/>
              <a:buSzTx/>
              <a:buNone/>
            </a:pPr>
            <a:r>
              <a:rPr lang="it-IT" sz="2400" dirty="0">
                <a:solidFill>
                  <a:prstClr val="black"/>
                </a:solidFill>
                <a:latin typeface="Times New Roman"/>
                <a:ea typeface="Calibri"/>
                <a:cs typeface="Times New Roman"/>
              </a:rPr>
              <a:t>Negli anni Settanta, Barbie non ha più i capelli ondulati, ma una chioma lunga e setosa che valorizza un fisico asciutto e un incarnato dorato (Barbie</a:t>
            </a:r>
            <a:r>
              <a:rPr lang="it-IT" sz="2400" i="1" dirty="0">
                <a:solidFill>
                  <a:prstClr val="black"/>
                </a:solidFill>
                <a:latin typeface="Times New Roman"/>
                <a:ea typeface="Calibri"/>
                <a:cs typeface="Times New Roman"/>
              </a:rPr>
              <a:t> </a:t>
            </a:r>
            <a:r>
              <a:rPr lang="it-IT" sz="2400" dirty="0">
                <a:solidFill>
                  <a:prstClr val="black"/>
                </a:solidFill>
                <a:latin typeface="Times New Roman"/>
                <a:ea typeface="Calibri"/>
                <a:cs typeface="Times New Roman"/>
              </a:rPr>
              <a:t>“Malibu” è del 1971); </a:t>
            </a:r>
          </a:p>
          <a:p>
            <a:pPr marL="0" lvl="0" indent="0" algn="just">
              <a:lnSpc>
                <a:spcPct val="115000"/>
              </a:lnSpc>
              <a:buClrTx/>
              <a:buSzTx/>
              <a:buNone/>
            </a:pPr>
            <a:r>
              <a:rPr lang="it-IT" sz="2400" dirty="0">
                <a:solidFill>
                  <a:prstClr val="black"/>
                </a:solidFill>
                <a:latin typeface="Times New Roman"/>
                <a:ea typeface="Calibri"/>
                <a:cs typeface="Times New Roman"/>
              </a:rPr>
              <a:t>Negli anni Ottanta, Barbie prende le mosse dalle dive delle </a:t>
            </a:r>
            <a:r>
              <a:rPr lang="it-IT" sz="2400" i="1" dirty="0">
                <a:solidFill>
                  <a:prstClr val="black"/>
                </a:solidFill>
                <a:latin typeface="Times New Roman"/>
                <a:ea typeface="Calibri"/>
                <a:cs typeface="Times New Roman"/>
              </a:rPr>
              <a:t>soap</a:t>
            </a:r>
            <a:r>
              <a:rPr lang="it-IT" sz="2400" dirty="0">
                <a:solidFill>
                  <a:prstClr val="black"/>
                </a:solidFill>
                <a:latin typeface="Times New Roman"/>
                <a:ea typeface="Calibri"/>
                <a:cs typeface="Times New Roman"/>
              </a:rPr>
              <a:t>, come Joan Collins e Linda Evans (Alexis e </a:t>
            </a:r>
            <a:r>
              <a:rPr lang="it-IT" sz="2400" dirty="0" err="1">
                <a:solidFill>
                  <a:prstClr val="black"/>
                </a:solidFill>
                <a:latin typeface="Times New Roman"/>
                <a:ea typeface="Calibri"/>
                <a:cs typeface="Times New Roman"/>
              </a:rPr>
              <a:t>Krystle</a:t>
            </a:r>
            <a:r>
              <a:rPr lang="it-IT" sz="2400" dirty="0">
                <a:solidFill>
                  <a:prstClr val="black"/>
                </a:solidFill>
                <a:latin typeface="Times New Roman"/>
                <a:ea typeface="Calibri"/>
                <a:cs typeface="Times New Roman"/>
              </a:rPr>
              <a:t> di </a:t>
            </a:r>
            <a:r>
              <a:rPr lang="it-IT" sz="2400" i="1" dirty="0" err="1">
                <a:solidFill>
                  <a:prstClr val="black"/>
                </a:solidFill>
                <a:latin typeface="Times New Roman"/>
                <a:ea typeface="Calibri"/>
                <a:cs typeface="Times New Roman"/>
              </a:rPr>
              <a:t>Dinasty</a:t>
            </a:r>
            <a:r>
              <a:rPr lang="it-IT" sz="2400" dirty="0">
                <a:solidFill>
                  <a:prstClr val="black"/>
                </a:solidFill>
                <a:latin typeface="Times New Roman"/>
                <a:ea typeface="Calibri"/>
                <a:cs typeface="Times New Roman"/>
              </a:rPr>
              <a:t>), indossando sofisticati tailleur, e incipriandosi nuovamente il viso (Dalila </a:t>
            </a:r>
            <a:r>
              <a:rPr lang="it-IT" sz="2400" dirty="0" err="1">
                <a:solidFill>
                  <a:prstClr val="black"/>
                </a:solidFill>
                <a:latin typeface="Times New Roman"/>
                <a:ea typeface="Calibri"/>
                <a:cs typeface="Times New Roman"/>
              </a:rPr>
              <a:t>Curiazi</a:t>
            </a:r>
            <a:r>
              <a:rPr lang="it-IT" sz="2400" dirty="0">
                <a:solidFill>
                  <a:prstClr val="black"/>
                </a:solidFill>
                <a:latin typeface="Times New Roman"/>
                <a:ea typeface="Calibri"/>
                <a:cs typeface="Times New Roman"/>
              </a:rPr>
              <a:t>). </a:t>
            </a:r>
          </a:p>
          <a:p>
            <a:endParaRPr lang="it-IT" dirty="0"/>
          </a:p>
        </p:txBody>
      </p:sp>
    </p:spTree>
    <p:extLst>
      <p:ext uri="{BB962C8B-B14F-4D97-AF65-F5344CB8AC3E}">
        <p14:creationId xmlns:p14="http://schemas.microsoft.com/office/powerpoint/2010/main" val="2651893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800" dirty="0">
                <a:solidFill>
                  <a:prstClr val="black"/>
                </a:solidFill>
                <a:latin typeface="Times New Roman"/>
                <a:ea typeface="Calibri"/>
                <a:cs typeface="Times New Roman"/>
              </a:rPr>
              <a:t>Si rifletta sul fatto che Barbie si trasforma, pian piano, in splendide </a:t>
            </a:r>
            <a:r>
              <a:rPr lang="it-IT" sz="2800" i="1" dirty="0" err="1">
                <a:solidFill>
                  <a:prstClr val="black"/>
                </a:solidFill>
                <a:latin typeface="Times New Roman"/>
                <a:ea typeface="Calibri"/>
                <a:cs typeface="Times New Roman"/>
              </a:rPr>
              <a:t>celebrity</a:t>
            </a:r>
            <a:r>
              <a:rPr lang="it-IT" sz="2800" i="1" dirty="0">
                <a:solidFill>
                  <a:prstClr val="black"/>
                </a:solidFill>
                <a:latin typeface="Times New Roman"/>
                <a:ea typeface="Calibri"/>
                <a:cs typeface="Times New Roman"/>
              </a:rPr>
              <a:t> </a:t>
            </a:r>
            <a:r>
              <a:rPr lang="it-IT" sz="2800" i="1" dirty="0" err="1">
                <a:solidFill>
                  <a:prstClr val="black"/>
                </a:solidFill>
                <a:latin typeface="Times New Roman"/>
                <a:ea typeface="Calibri"/>
                <a:cs typeface="Times New Roman"/>
              </a:rPr>
              <a:t>doll</a:t>
            </a:r>
            <a:r>
              <a:rPr lang="it-IT" sz="2800" dirty="0">
                <a:solidFill>
                  <a:prstClr val="black"/>
                </a:solidFill>
                <a:latin typeface="Times New Roman"/>
                <a:ea typeface="Calibri"/>
                <a:cs typeface="Times New Roman"/>
              </a:rPr>
              <a:t>, assumendo proprio i connotati di </a:t>
            </a:r>
            <a:r>
              <a:rPr lang="it-IT" sz="2800" dirty="0" err="1">
                <a:solidFill>
                  <a:prstClr val="black"/>
                </a:solidFill>
                <a:latin typeface="Times New Roman"/>
                <a:ea typeface="Calibri"/>
                <a:cs typeface="Times New Roman"/>
              </a:rPr>
              <a:t>Liz</a:t>
            </a:r>
            <a:r>
              <a:rPr lang="it-IT" sz="2800" dirty="0">
                <a:solidFill>
                  <a:prstClr val="black"/>
                </a:solidFill>
                <a:latin typeface="Times New Roman"/>
                <a:ea typeface="Calibri"/>
                <a:cs typeface="Times New Roman"/>
              </a:rPr>
              <a:t> Taylor, Joan Collins e Linda Evans. Una sorta di “diva cangiante”, la bionda bambola, che eternamente ritorna al suo pensiero fondante: l’idea di una madre, concepita in seno a un “ripensamento” del desiderio maschile. </a:t>
            </a:r>
            <a:endParaRPr lang="it-IT" sz="2800" dirty="0">
              <a:solidFill>
                <a:prstClr val="black"/>
              </a:solidFill>
              <a:latin typeface="Calibri"/>
              <a:ea typeface="Calibri"/>
              <a:cs typeface="Times New Roman"/>
            </a:endParaRPr>
          </a:p>
          <a:p>
            <a:endParaRPr lang="it-IT" dirty="0"/>
          </a:p>
        </p:txBody>
      </p:sp>
    </p:spTree>
    <p:extLst>
      <p:ext uri="{BB962C8B-B14F-4D97-AF65-F5344CB8AC3E}">
        <p14:creationId xmlns:p14="http://schemas.microsoft.com/office/powerpoint/2010/main" val="20947446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5652120" y="2276872"/>
            <a:ext cx="3153552" cy="3240360"/>
          </a:xfrm>
        </p:spPr>
        <p:txBody>
          <a:bodyPr>
            <a:normAutofit fontScale="92500"/>
          </a:bodyPr>
          <a:lstStyle/>
          <a:p>
            <a:pPr marL="0" lvl="0" indent="0" algn="ctr">
              <a:lnSpc>
                <a:spcPct val="150000"/>
              </a:lnSpc>
              <a:buClrTx/>
              <a:buSzTx/>
              <a:buNone/>
            </a:pPr>
            <a:r>
              <a:rPr lang="it-IT" sz="3400" i="1" dirty="0">
                <a:solidFill>
                  <a:prstClr val="black"/>
                </a:solidFill>
                <a:latin typeface="Garamond"/>
              </a:rPr>
              <a:t>Questa Barbie </a:t>
            </a:r>
            <a:endParaRPr lang="it-IT" sz="3400" i="1" dirty="0" smtClean="0">
              <a:solidFill>
                <a:prstClr val="black"/>
              </a:solidFill>
              <a:latin typeface="Garamond"/>
            </a:endParaRPr>
          </a:p>
          <a:p>
            <a:pPr marL="0" lvl="0" indent="0" algn="ctr">
              <a:lnSpc>
                <a:spcPct val="150000"/>
              </a:lnSpc>
              <a:buClrTx/>
              <a:buSzTx/>
              <a:buNone/>
            </a:pPr>
            <a:r>
              <a:rPr lang="it-IT" sz="3400" i="1" dirty="0" err="1" smtClean="0">
                <a:solidFill>
                  <a:prstClr val="black"/>
                </a:solidFill>
                <a:latin typeface="Garamond"/>
              </a:rPr>
              <a:t>Liz</a:t>
            </a:r>
            <a:r>
              <a:rPr lang="it-IT" sz="3400" i="1" dirty="0" smtClean="0">
                <a:solidFill>
                  <a:prstClr val="black"/>
                </a:solidFill>
                <a:latin typeface="Garamond"/>
              </a:rPr>
              <a:t> </a:t>
            </a:r>
            <a:r>
              <a:rPr lang="it-IT" sz="3400" i="1" dirty="0">
                <a:solidFill>
                  <a:prstClr val="black"/>
                </a:solidFill>
                <a:latin typeface="Garamond"/>
              </a:rPr>
              <a:t>Taylor </a:t>
            </a:r>
            <a:endParaRPr lang="it-IT" sz="3400" i="1" dirty="0" smtClean="0">
              <a:solidFill>
                <a:prstClr val="black"/>
              </a:solidFill>
              <a:latin typeface="Garamond"/>
            </a:endParaRPr>
          </a:p>
          <a:p>
            <a:pPr marL="0" lvl="0" indent="0" algn="ctr">
              <a:lnSpc>
                <a:spcPct val="150000"/>
              </a:lnSpc>
              <a:buClrTx/>
              <a:buSzTx/>
              <a:buNone/>
            </a:pPr>
            <a:r>
              <a:rPr lang="it-IT" sz="3400" i="1" dirty="0">
                <a:solidFill>
                  <a:prstClr val="black"/>
                </a:solidFill>
                <a:latin typeface="Garamond"/>
              </a:rPr>
              <a:t>(</a:t>
            </a:r>
            <a:r>
              <a:rPr lang="it-IT" sz="3400" i="1" dirty="0" smtClean="0">
                <a:solidFill>
                  <a:prstClr val="black"/>
                </a:solidFill>
                <a:latin typeface="Garamond"/>
              </a:rPr>
              <a:t>Cleopatra</a:t>
            </a:r>
            <a:r>
              <a:rPr lang="it-IT" sz="3400" i="1" dirty="0">
                <a:solidFill>
                  <a:prstClr val="black"/>
                </a:solidFill>
                <a:latin typeface="Garamond"/>
              </a:rPr>
              <a:t>) </a:t>
            </a:r>
            <a:endParaRPr lang="it-IT" sz="3400" i="1" dirty="0" smtClean="0">
              <a:solidFill>
                <a:prstClr val="black"/>
              </a:solidFill>
              <a:latin typeface="Garamond"/>
            </a:endParaRPr>
          </a:p>
          <a:p>
            <a:pPr marL="0" lvl="0" indent="0" algn="ctr">
              <a:lnSpc>
                <a:spcPct val="150000"/>
              </a:lnSpc>
              <a:buClrTx/>
              <a:buSzTx/>
              <a:buNone/>
            </a:pPr>
            <a:r>
              <a:rPr lang="it-IT" sz="3400" i="1" dirty="0" smtClean="0">
                <a:solidFill>
                  <a:prstClr val="black"/>
                </a:solidFill>
                <a:latin typeface="Garamond"/>
              </a:rPr>
              <a:t>è del </a:t>
            </a:r>
            <a:r>
              <a:rPr lang="it-IT" sz="3400" i="1" dirty="0">
                <a:solidFill>
                  <a:prstClr val="black"/>
                </a:solidFill>
                <a:latin typeface="Garamond"/>
              </a:rPr>
              <a:t>1999 .</a:t>
            </a:r>
            <a:endParaRPr lang="it-IT" sz="3200" dirty="0">
              <a:solidFill>
                <a:prstClr val="black"/>
              </a:solidFill>
              <a:latin typeface="Garamond"/>
            </a:endParaRPr>
          </a:p>
          <a:p>
            <a:endParaRPr lang="it-IT" dirty="0"/>
          </a:p>
        </p:txBody>
      </p:sp>
      <p:pic>
        <p:nvPicPr>
          <p:cNvPr id="4" name="Picture 2" descr="http://patrenosart.com/images/liz-cu.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1916832"/>
            <a:ext cx="2581275" cy="3867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5502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400" dirty="0" smtClean="0">
                <a:solidFill>
                  <a:srgbClr val="D16349"/>
                </a:solidFill>
              </a:rPr>
              <a:t>SE AL MASCHIETTO PIACCIONO LE BAMBOLE</a:t>
            </a:r>
            <a:endParaRPr lang="it-IT" dirty="0"/>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000" dirty="0">
                <a:solidFill>
                  <a:prstClr val="black"/>
                </a:solidFill>
                <a:latin typeface="Times New Roman"/>
                <a:ea typeface="Calibri"/>
                <a:cs typeface="Times New Roman"/>
              </a:rPr>
              <a:t>Posando uno sguardo consapevole sul prodotto inanimato e sospendendo i pregiudizi sul suo “</a:t>
            </a:r>
            <a:r>
              <a:rPr lang="it-IT" sz="2000" dirty="0" err="1">
                <a:solidFill>
                  <a:prstClr val="black"/>
                </a:solidFill>
                <a:latin typeface="Times New Roman"/>
                <a:ea typeface="Calibri"/>
                <a:cs typeface="Times New Roman"/>
              </a:rPr>
              <a:t>imbambolamento</a:t>
            </a:r>
            <a:r>
              <a:rPr lang="it-IT" sz="2000" dirty="0">
                <a:solidFill>
                  <a:prstClr val="black"/>
                </a:solidFill>
                <a:latin typeface="Times New Roman"/>
                <a:ea typeface="Calibri"/>
                <a:cs typeface="Times New Roman"/>
              </a:rPr>
              <a:t>”, non dev’esservi una differenza rimarchevole fra un bambino che voglia cullare un bambolotto e un altro che sogni di pettinare Barbie. </a:t>
            </a:r>
          </a:p>
          <a:p>
            <a:pPr marL="0" lvl="0" indent="0" algn="just">
              <a:lnSpc>
                <a:spcPct val="115000"/>
              </a:lnSpc>
              <a:buClrTx/>
              <a:buSzTx/>
              <a:buNone/>
            </a:pPr>
            <a:r>
              <a:rPr lang="it-IT" sz="2000" dirty="0">
                <a:solidFill>
                  <a:prstClr val="black"/>
                </a:solidFill>
                <a:latin typeface="Times New Roman"/>
                <a:ea typeface="Calibri"/>
                <a:cs typeface="Times New Roman"/>
              </a:rPr>
              <a:t>Seppure il gioco con il bambolotto non appartenga ai ricordi remoti di una grande percentuale di uomini, i nuovi padri non disdegnano, tuttavia, di cullare i loro neonati. Ma, se non sussiste un rapporto di </a:t>
            </a:r>
            <a:r>
              <a:rPr lang="it-IT" sz="2000" dirty="0" err="1">
                <a:solidFill>
                  <a:prstClr val="black"/>
                </a:solidFill>
                <a:latin typeface="Times New Roman"/>
                <a:ea typeface="Calibri"/>
                <a:cs typeface="Times New Roman"/>
              </a:rPr>
              <a:t>covariazione</a:t>
            </a:r>
            <a:r>
              <a:rPr lang="it-IT" sz="2000" dirty="0">
                <a:solidFill>
                  <a:prstClr val="black"/>
                </a:solidFill>
                <a:latin typeface="Times New Roman"/>
                <a:ea typeface="Calibri"/>
                <a:cs typeface="Times New Roman"/>
              </a:rPr>
              <a:t> fra le preferenze infantili e il comportamento adulto, perché un bambino che ama Barbie dovrebbe sentirsi, in età adulta, una “Barbie”? Non si tratta di una forma inattuale di sessismo? </a:t>
            </a:r>
          </a:p>
          <a:p>
            <a:pPr marL="0" lvl="0" indent="0" algn="just">
              <a:lnSpc>
                <a:spcPct val="115000"/>
              </a:lnSpc>
              <a:buClrTx/>
              <a:buSzTx/>
              <a:buNone/>
            </a:pPr>
            <a:r>
              <a:rPr lang="it-IT" sz="2000" dirty="0">
                <a:solidFill>
                  <a:prstClr val="black"/>
                </a:solidFill>
                <a:latin typeface="Times New Roman"/>
                <a:ea typeface="Calibri"/>
                <a:cs typeface="Times New Roman"/>
              </a:rPr>
              <a:t>E, frustrando i desideri leciti dei bambini, non si concorre forse a co-costruire una rinnovata cultura dell’oppressione, riaprendo le pagine di una deprecabile pedagogia nera?</a:t>
            </a:r>
            <a:endParaRPr lang="it-IT" sz="2000" dirty="0">
              <a:solidFill>
                <a:prstClr val="black"/>
              </a:solidFill>
              <a:latin typeface="Calibri"/>
              <a:ea typeface="Calibri"/>
              <a:cs typeface="Times New Roman"/>
            </a:endParaRPr>
          </a:p>
          <a:p>
            <a:endParaRPr lang="it-IT" dirty="0"/>
          </a:p>
        </p:txBody>
      </p:sp>
    </p:spTree>
    <p:extLst>
      <p:ext uri="{BB962C8B-B14F-4D97-AF65-F5344CB8AC3E}">
        <p14:creationId xmlns:p14="http://schemas.microsoft.com/office/powerpoint/2010/main" val="20965410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3200" dirty="0">
                <a:solidFill>
                  <a:prstClr val="black"/>
                </a:solidFill>
                <a:latin typeface="Times New Roman"/>
                <a:ea typeface="Calibri"/>
                <a:cs typeface="Times New Roman"/>
              </a:rPr>
              <a:t>Perché Barbie non dovrebbe piacere ai maschietti, o ai collezionisti di sesso maschile, se altro non è che una rivisitazione della pure somigliante Lilli? </a:t>
            </a:r>
            <a:endParaRPr lang="it-IT" sz="3200" dirty="0">
              <a:solidFill>
                <a:prstClr val="black"/>
              </a:solidFill>
              <a:latin typeface="Calibri"/>
              <a:ea typeface="Calibri"/>
              <a:cs typeface="Times New Roman"/>
            </a:endParaRPr>
          </a:p>
          <a:p>
            <a:pPr marL="0" indent="0">
              <a:buNone/>
            </a:pPr>
            <a:endParaRPr lang="it-IT" dirty="0"/>
          </a:p>
        </p:txBody>
      </p:sp>
    </p:spTree>
    <p:extLst>
      <p:ext uri="{BB962C8B-B14F-4D97-AF65-F5344CB8AC3E}">
        <p14:creationId xmlns:p14="http://schemas.microsoft.com/office/powerpoint/2010/main" val="19372022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400" dirty="0" smtClean="0">
                <a:solidFill>
                  <a:srgbClr val="D16349"/>
                </a:solidFill>
              </a:rPr>
              <a:t>FOR THE ADULT COLLECTOR</a:t>
            </a:r>
            <a:endParaRPr lang="it-IT" dirty="0"/>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000" dirty="0">
                <a:solidFill>
                  <a:prstClr val="black"/>
                </a:solidFill>
                <a:latin typeface="Times New Roman"/>
                <a:ea typeface="Calibri"/>
                <a:cs typeface="Times New Roman"/>
              </a:rPr>
              <a:t>Sin dalle origini, Barbie è progettata per piacere non solo alle bambine (oggetto magico e dei sogni), ma anche alle madri (modello coesivo di identificazione); e, se si contempla la “sorella maggiore” di Barbie, Lilli, </a:t>
            </a:r>
            <a:r>
              <a:rPr lang="it-IT" sz="2000" i="1" dirty="0">
                <a:solidFill>
                  <a:prstClr val="black"/>
                </a:solidFill>
                <a:latin typeface="Times New Roman"/>
                <a:ea typeface="Calibri"/>
                <a:cs typeface="Times New Roman"/>
              </a:rPr>
              <a:t>pure agli uomini</a:t>
            </a:r>
            <a:r>
              <a:rPr lang="it-IT" sz="2000" dirty="0">
                <a:solidFill>
                  <a:prstClr val="black"/>
                </a:solidFill>
                <a:latin typeface="Times New Roman"/>
                <a:ea typeface="Calibri"/>
                <a:cs typeface="Times New Roman"/>
              </a:rPr>
              <a:t>. </a:t>
            </a:r>
            <a:endParaRPr lang="it-IT" sz="2000" dirty="0">
              <a:solidFill>
                <a:prstClr val="black"/>
              </a:solidFill>
              <a:latin typeface="Calibri"/>
              <a:ea typeface="Calibri"/>
              <a:cs typeface="Times New Roman"/>
            </a:endParaRPr>
          </a:p>
          <a:p>
            <a:pPr marL="0" lvl="0" indent="0" algn="just">
              <a:lnSpc>
                <a:spcPct val="115000"/>
              </a:lnSpc>
              <a:buClrTx/>
              <a:buSzTx/>
              <a:buNone/>
            </a:pPr>
            <a:r>
              <a:rPr lang="it-IT" sz="2000" dirty="0">
                <a:solidFill>
                  <a:prstClr val="black"/>
                </a:solidFill>
                <a:latin typeface="Times New Roman"/>
                <a:ea typeface="Calibri"/>
                <a:cs typeface="Times New Roman"/>
              </a:rPr>
              <a:t>Nel 1986, la Mattel produce le prime Barbie in porcellana “for the </a:t>
            </a:r>
            <a:r>
              <a:rPr lang="it-IT" sz="2000" dirty="0" err="1">
                <a:solidFill>
                  <a:prstClr val="black"/>
                </a:solidFill>
                <a:latin typeface="Times New Roman"/>
                <a:ea typeface="Calibri"/>
                <a:cs typeface="Times New Roman"/>
              </a:rPr>
              <a:t>adult</a:t>
            </a:r>
            <a:r>
              <a:rPr lang="it-IT" sz="2000" dirty="0">
                <a:solidFill>
                  <a:prstClr val="black"/>
                </a:solidFill>
                <a:latin typeface="Times New Roman"/>
                <a:ea typeface="Calibri"/>
                <a:cs typeface="Times New Roman"/>
              </a:rPr>
              <a:t> </a:t>
            </a:r>
            <a:r>
              <a:rPr lang="it-IT" sz="2000" dirty="0" err="1">
                <a:solidFill>
                  <a:prstClr val="black"/>
                </a:solidFill>
                <a:latin typeface="Times New Roman"/>
                <a:ea typeface="Calibri"/>
                <a:cs typeface="Times New Roman"/>
              </a:rPr>
              <a:t>collector</a:t>
            </a:r>
            <a:r>
              <a:rPr lang="it-IT" sz="2000" dirty="0">
                <a:solidFill>
                  <a:prstClr val="black"/>
                </a:solidFill>
                <a:latin typeface="Times New Roman"/>
                <a:ea typeface="Calibri"/>
                <a:cs typeface="Times New Roman"/>
              </a:rPr>
              <a:t>”: si tratta di veri e propri esemplari destinati esclusivamente al fruitore «nostalgico» (Marco Tosa). Così, accanto alle prime meraviglie per collezionisti, crescono le celebrità incarnate da Barbie all’interno di confezioni cartonate di rara bellezza: “Rossella O’Hara”, nel 1994; Audrey Hepburn, nel 1996; la stessa Marilyn Monroe, nel 1997 (Marco Tosa), e la già menzionata </a:t>
            </a:r>
            <a:r>
              <a:rPr lang="it-IT" sz="2000" dirty="0" err="1">
                <a:solidFill>
                  <a:prstClr val="black"/>
                </a:solidFill>
                <a:latin typeface="Times New Roman"/>
                <a:ea typeface="Calibri"/>
                <a:cs typeface="Times New Roman"/>
              </a:rPr>
              <a:t>Liz</a:t>
            </a:r>
            <a:r>
              <a:rPr lang="it-IT" sz="2000" dirty="0">
                <a:solidFill>
                  <a:prstClr val="black"/>
                </a:solidFill>
                <a:latin typeface="Times New Roman"/>
                <a:ea typeface="Calibri"/>
                <a:cs typeface="Times New Roman"/>
              </a:rPr>
              <a:t> Taylor (1999). </a:t>
            </a:r>
            <a:endParaRPr lang="it-IT" sz="2000" dirty="0">
              <a:solidFill>
                <a:prstClr val="black"/>
              </a:solidFill>
              <a:latin typeface="Calibri"/>
              <a:ea typeface="Calibri"/>
              <a:cs typeface="Times New Roman"/>
            </a:endParaRPr>
          </a:p>
          <a:p>
            <a:endParaRPr lang="it-IT" dirty="0"/>
          </a:p>
        </p:txBody>
      </p:sp>
    </p:spTree>
    <p:extLst>
      <p:ext uri="{BB962C8B-B14F-4D97-AF65-F5344CB8AC3E}">
        <p14:creationId xmlns:p14="http://schemas.microsoft.com/office/powerpoint/2010/main" val="36454154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5436096" y="1628800"/>
            <a:ext cx="3369576" cy="3456384"/>
          </a:xfrm>
        </p:spPr>
        <p:txBody>
          <a:bodyPr>
            <a:normAutofit/>
          </a:bodyPr>
          <a:lstStyle/>
          <a:p>
            <a:pPr marL="0" lvl="0" indent="0" algn="ctr">
              <a:lnSpc>
                <a:spcPct val="150000"/>
              </a:lnSpc>
              <a:buClrTx/>
              <a:buSzTx/>
              <a:buNone/>
            </a:pPr>
            <a:r>
              <a:rPr lang="it-IT" sz="3100" i="1" dirty="0">
                <a:solidFill>
                  <a:prstClr val="black"/>
                </a:solidFill>
                <a:latin typeface="Garamond"/>
              </a:rPr>
              <a:t>Questa Barbie </a:t>
            </a:r>
            <a:endParaRPr lang="it-IT" sz="3100" i="1" dirty="0" smtClean="0">
              <a:solidFill>
                <a:prstClr val="black"/>
              </a:solidFill>
              <a:latin typeface="Garamond"/>
            </a:endParaRPr>
          </a:p>
          <a:p>
            <a:pPr marL="0" lvl="0" indent="0" algn="ctr">
              <a:lnSpc>
                <a:spcPct val="150000"/>
              </a:lnSpc>
              <a:buClrTx/>
              <a:buSzTx/>
              <a:buNone/>
            </a:pPr>
            <a:r>
              <a:rPr lang="it-IT" sz="3100" i="1" dirty="0" smtClean="0">
                <a:solidFill>
                  <a:prstClr val="black"/>
                </a:solidFill>
                <a:latin typeface="Garamond"/>
              </a:rPr>
              <a:t>Audrey </a:t>
            </a:r>
            <a:r>
              <a:rPr lang="it-IT" sz="3100" i="1" dirty="0">
                <a:solidFill>
                  <a:prstClr val="black"/>
                </a:solidFill>
                <a:latin typeface="Garamond"/>
              </a:rPr>
              <a:t>Hepburn  </a:t>
            </a:r>
            <a:endParaRPr lang="it-IT" sz="3100" i="1" dirty="0" smtClean="0">
              <a:solidFill>
                <a:prstClr val="black"/>
              </a:solidFill>
              <a:latin typeface="Garamond"/>
            </a:endParaRPr>
          </a:p>
          <a:p>
            <a:pPr marL="0" lvl="0" indent="0" algn="ctr">
              <a:lnSpc>
                <a:spcPct val="150000"/>
              </a:lnSpc>
              <a:buClrTx/>
              <a:buSzTx/>
              <a:buNone/>
            </a:pPr>
            <a:r>
              <a:rPr lang="it-IT" sz="3100" i="1" dirty="0" smtClean="0">
                <a:solidFill>
                  <a:prstClr val="black"/>
                </a:solidFill>
                <a:latin typeface="Garamond"/>
              </a:rPr>
              <a:t>(</a:t>
            </a:r>
            <a:r>
              <a:rPr lang="it-IT" sz="3100" i="1" dirty="0">
                <a:solidFill>
                  <a:prstClr val="black"/>
                </a:solidFill>
                <a:latin typeface="Garamond"/>
              </a:rPr>
              <a:t>Colazione da Tiffany) è </a:t>
            </a:r>
            <a:r>
              <a:rPr lang="it-IT" sz="3100" i="1" dirty="0" smtClean="0">
                <a:solidFill>
                  <a:prstClr val="black"/>
                </a:solidFill>
                <a:latin typeface="Garamond"/>
              </a:rPr>
              <a:t>del </a:t>
            </a:r>
            <a:r>
              <a:rPr lang="it-IT" sz="3100" i="1" dirty="0">
                <a:solidFill>
                  <a:prstClr val="black"/>
                </a:solidFill>
                <a:latin typeface="Garamond"/>
              </a:rPr>
              <a:t>1996. </a:t>
            </a:r>
            <a:endParaRPr lang="it-IT" sz="3000" dirty="0">
              <a:solidFill>
                <a:prstClr val="black"/>
              </a:solidFill>
              <a:latin typeface="Garamond"/>
            </a:endParaRPr>
          </a:p>
          <a:p>
            <a:endParaRPr lang="it-IT" dirty="0"/>
          </a:p>
        </p:txBody>
      </p:sp>
      <p:pic>
        <p:nvPicPr>
          <p:cNvPr id="4" name="Picture 2" descr="http://3.bp.blogspot.com/-m3NLK-C6KI8/T7GFyrVCI5I/AAAAAAAABjo/-2PWyVNNFWA/s1600/5.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7704" y="1772816"/>
            <a:ext cx="2886075" cy="3867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78694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lvl="0" indent="0" algn="just">
              <a:lnSpc>
                <a:spcPct val="115000"/>
              </a:lnSpc>
              <a:buClrTx/>
              <a:buSzTx/>
              <a:buNone/>
            </a:pPr>
            <a:r>
              <a:rPr lang="it-IT" sz="2000" dirty="0">
                <a:solidFill>
                  <a:prstClr val="black"/>
                </a:solidFill>
                <a:latin typeface="Times New Roman"/>
                <a:ea typeface="Calibri"/>
                <a:cs typeface="Times New Roman"/>
              </a:rPr>
              <a:t>Il collezionismo di </a:t>
            </a:r>
            <a:r>
              <a:rPr lang="it-IT" sz="2000" i="1" dirty="0" err="1">
                <a:solidFill>
                  <a:prstClr val="black"/>
                </a:solidFill>
                <a:latin typeface="Times New Roman"/>
                <a:ea typeface="Calibri"/>
                <a:cs typeface="Times New Roman"/>
              </a:rPr>
              <a:t>celebrity</a:t>
            </a:r>
            <a:r>
              <a:rPr lang="it-IT" sz="2000" i="1" dirty="0">
                <a:solidFill>
                  <a:prstClr val="black"/>
                </a:solidFill>
                <a:latin typeface="Times New Roman"/>
                <a:ea typeface="Calibri"/>
                <a:cs typeface="Times New Roman"/>
              </a:rPr>
              <a:t> </a:t>
            </a:r>
            <a:r>
              <a:rPr lang="it-IT" sz="2000" i="1" dirty="0" err="1">
                <a:solidFill>
                  <a:prstClr val="black"/>
                </a:solidFill>
                <a:latin typeface="Times New Roman"/>
                <a:ea typeface="Calibri"/>
                <a:cs typeface="Times New Roman"/>
              </a:rPr>
              <a:t>doll</a:t>
            </a:r>
            <a:r>
              <a:rPr lang="it-IT" sz="2000" dirty="0">
                <a:solidFill>
                  <a:prstClr val="black"/>
                </a:solidFill>
                <a:latin typeface="Times New Roman"/>
                <a:ea typeface="Calibri"/>
                <a:cs typeface="Times New Roman"/>
              </a:rPr>
              <a:t> custodisce forse l’illusione di persistenza del sé spontaneo, autentico, originario, dell’estimatore, il quale ritrova, nella serializzazione di celebrità (simulacri della stima di sé e del raccordo con gli “antenati”, o con la </a:t>
            </a:r>
            <a:r>
              <a:rPr lang="it-IT" sz="2000" i="1" dirty="0">
                <a:solidFill>
                  <a:prstClr val="black"/>
                </a:solidFill>
                <a:latin typeface="Times New Roman"/>
                <a:ea typeface="Calibri"/>
                <a:cs typeface="Times New Roman"/>
              </a:rPr>
              <a:t>storia</a:t>
            </a:r>
            <a:r>
              <a:rPr lang="it-IT" sz="2000" dirty="0">
                <a:solidFill>
                  <a:prstClr val="black"/>
                </a:solidFill>
                <a:latin typeface="Times New Roman"/>
                <a:ea typeface="Calibri"/>
                <a:cs typeface="Times New Roman"/>
              </a:rPr>
              <a:t> </a:t>
            </a:r>
            <a:r>
              <a:rPr lang="it-IT" sz="2000" i="1" dirty="0">
                <a:solidFill>
                  <a:prstClr val="black"/>
                </a:solidFill>
                <a:latin typeface="Times New Roman"/>
                <a:ea typeface="Calibri"/>
                <a:cs typeface="Times New Roman"/>
              </a:rPr>
              <a:t>familiare</a:t>
            </a:r>
            <a:r>
              <a:rPr lang="it-IT" sz="2000" dirty="0">
                <a:solidFill>
                  <a:prstClr val="black"/>
                </a:solidFill>
                <a:latin typeface="Times New Roman"/>
                <a:ea typeface="Calibri"/>
                <a:cs typeface="Times New Roman"/>
              </a:rPr>
              <a:t>), il proprio valore in quanto persona (importante). Le </a:t>
            </a:r>
            <a:r>
              <a:rPr lang="it-IT" sz="2000" i="1" dirty="0" err="1">
                <a:solidFill>
                  <a:prstClr val="black"/>
                </a:solidFill>
                <a:latin typeface="Times New Roman"/>
                <a:ea typeface="Calibri"/>
                <a:cs typeface="Times New Roman"/>
              </a:rPr>
              <a:t>celebrity</a:t>
            </a:r>
            <a:r>
              <a:rPr lang="it-IT" sz="2000" i="1" dirty="0">
                <a:solidFill>
                  <a:prstClr val="black"/>
                </a:solidFill>
                <a:latin typeface="Times New Roman"/>
                <a:ea typeface="Calibri"/>
                <a:cs typeface="Times New Roman"/>
              </a:rPr>
              <a:t> </a:t>
            </a:r>
            <a:r>
              <a:rPr lang="it-IT" sz="2000" i="1" dirty="0" err="1">
                <a:solidFill>
                  <a:prstClr val="black"/>
                </a:solidFill>
                <a:latin typeface="Times New Roman"/>
                <a:ea typeface="Calibri"/>
                <a:cs typeface="Times New Roman"/>
              </a:rPr>
              <a:t>doll</a:t>
            </a:r>
            <a:r>
              <a:rPr lang="it-IT" sz="2000" dirty="0">
                <a:solidFill>
                  <a:prstClr val="black"/>
                </a:solidFill>
                <a:latin typeface="Times New Roman"/>
                <a:ea typeface="Calibri"/>
                <a:cs typeface="Times New Roman"/>
              </a:rPr>
              <a:t> non sono altro che ipostatizzazioni della perfezione spettacolarizzante dei “visi noti” (e i primi “visi noti”, per la persona, sono i membri della propria </a:t>
            </a:r>
            <a:r>
              <a:rPr lang="it-IT" sz="2000" i="1" dirty="0">
                <a:solidFill>
                  <a:prstClr val="black"/>
                </a:solidFill>
                <a:latin typeface="Times New Roman"/>
                <a:ea typeface="Calibri"/>
                <a:cs typeface="Times New Roman"/>
              </a:rPr>
              <a:t>famiglia</a:t>
            </a:r>
            <a:r>
              <a:rPr lang="it-IT" sz="2000" dirty="0">
                <a:solidFill>
                  <a:prstClr val="black"/>
                </a:solidFill>
                <a:latin typeface="Times New Roman"/>
                <a:ea typeface="Calibri"/>
                <a:cs typeface="Times New Roman"/>
              </a:rPr>
              <a:t>), ed esorcizzano, forse, per il collezionista, lo smacco del sé creativo infantile, e il desiderio reale di “un’altra vita”. In questa accezione, sono veri e propri oggetti sacri che rinviano a ulteriori divinità (le star in carne e ossa), e che, a differenza dei “totem”, non risultano affatto inviolabili, ma accessibili. </a:t>
            </a:r>
            <a:endParaRPr lang="it-IT" sz="2000" dirty="0">
              <a:solidFill>
                <a:prstClr val="black"/>
              </a:solidFill>
              <a:latin typeface="Calibri"/>
              <a:ea typeface="Calibri"/>
              <a:cs typeface="Times New Roman"/>
            </a:endParaRPr>
          </a:p>
          <a:p>
            <a:endParaRPr lang="it-IT" dirty="0"/>
          </a:p>
        </p:txBody>
      </p:sp>
    </p:spTree>
    <p:extLst>
      <p:ext uri="{BB962C8B-B14F-4D97-AF65-F5344CB8AC3E}">
        <p14:creationId xmlns:p14="http://schemas.microsoft.com/office/powerpoint/2010/main" val="21802534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301752" y="1527048"/>
            <a:ext cx="8503920" cy="1901952"/>
          </a:xfrm>
        </p:spPr>
        <p:txBody>
          <a:bodyPr/>
          <a:lstStyle/>
          <a:p>
            <a:pPr marL="0" lvl="0" indent="0" algn="just">
              <a:lnSpc>
                <a:spcPct val="115000"/>
              </a:lnSpc>
              <a:buClrTx/>
              <a:buSzTx/>
              <a:buNone/>
            </a:pPr>
            <a:r>
              <a:rPr lang="it-IT" sz="2400" dirty="0">
                <a:solidFill>
                  <a:prstClr val="black"/>
                </a:solidFill>
                <a:latin typeface="Times New Roman"/>
                <a:ea typeface="Calibri"/>
                <a:cs typeface="Times New Roman"/>
              </a:rPr>
              <a:t>Dopo essere stata la beniamina di intere generazioni di bambine, Barbie ritorna a essere, in forma di </a:t>
            </a:r>
            <a:r>
              <a:rPr lang="it-IT" sz="2400" i="1" dirty="0">
                <a:solidFill>
                  <a:prstClr val="black"/>
                </a:solidFill>
                <a:latin typeface="Times New Roman"/>
                <a:ea typeface="Calibri"/>
                <a:cs typeface="Times New Roman"/>
              </a:rPr>
              <a:t>fashion </a:t>
            </a:r>
            <a:r>
              <a:rPr lang="it-IT" sz="2400" dirty="0">
                <a:solidFill>
                  <a:prstClr val="black"/>
                </a:solidFill>
                <a:latin typeface="Times New Roman"/>
                <a:ea typeface="Calibri"/>
                <a:cs typeface="Times New Roman"/>
              </a:rPr>
              <a:t>e </a:t>
            </a:r>
            <a:r>
              <a:rPr lang="it-IT" sz="2400" i="1" dirty="0" err="1">
                <a:solidFill>
                  <a:prstClr val="black"/>
                </a:solidFill>
                <a:latin typeface="Times New Roman"/>
                <a:ea typeface="Calibri"/>
                <a:cs typeface="Times New Roman"/>
              </a:rPr>
              <a:t>celebrity</a:t>
            </a:r>
            <a:r>
              <a:rPr lang="it-IT" sz="2400" i="1" dirty="0">
                <a:solidFill>
                  <a:prstClr val="black"/>
                </a:solidFill>
                <a:latin typeface="Times New Roman"/>
                <a:ea typeface="Calibri"/>
                <a:cs typeface="Times New Roman"/>
              </a:rPr>
              <a:t> </a:t>
            </a:r>
            <a:r>
              <a:rPr lang="it-IT" sz="2400" i="1" dirty="0" err="1">
                <a:solidFill>
                  <a:prstClr val="black"/>
                </a:solidFill>
                <a:latin typeface="Times New Roman"/>
                <a:ea typeface="Calibri"/>
                <a:cs typeface="Times New Roman"/>
              </a:rPr>
              <a:t>doll</a:t>
            </a:r>
            <a:r>
              <a:rPr lang="it-IT" sz="2400" dirty="0">
                <a:solidFill>
                  <a:prstClr val="black"/>
                </a:solidFill>
                <a:latin typeface="Times New Roman"/>
                <a:ea typeface="Calibri"/>
                <a:cs typeface="Times New Roman"/>
              </a:rPr>
              <a:t>, sia un feticcio-merce-simbolo-simulacro per adulti (uomini e donne), che… una diva. </a:t>
            </a:r>
            <a:endParaRPr lang="it-IT" sz="2400" dirty="0">
              <a:solidFill>
                <a:prstClr val="black"/>
              </a:solidFill>
              <a:latin typeface="Calibri"/>
              <a:ea typeface="Calibri"/>
              <a:cs typeface="Times New Roman"/>
            </a:endParaRPr>
          </a:p>
          <a:p>
            <a:endParaRPr lang="it-IT" dirty="0"/>
          </a:p>
        </p:txBody>
      </p:sp>
      <p:pic>
        <p:nvPicPr>
          <p:cNvPr id="4" name="Picture 2" descr="http://4.bp.blogspot.com/-WeaD-9xFyCc/UFFStq-elVI/AAAAAAACjrI/5_hw5lwesB0/s1600/pink%2Bdiamond%2Bbarbie%2Bhead.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3808" y="3212976"/>
            <a:ext cx="3441973" cy="2793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5883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369</TotalTime>
  <Words>2072</Words>
  <Application>Microsoft Office PowerPoint</Application>
  <PresentationFormat>Presentazione su schermo (4:3)</PresentationFormat>
  <Paragraphs>54</Paragraphs>
  <Slides>27</Slides>
  <Notes>0</Notes>
  <HiddenSlides>0</HiddenSlides>
  <MMClips>0</MMClips>
  <ScaleCrop>false</ScaleCrop>
  <HeadingPairs>
    <vt:vector size="4" baseType="variant">
      <vt:variant>
        <vt:lpstr>Tema</vt:lpstr>
      </vt:variant>
      <vt:variant>
        <vt:i4>1</vt:i4>
      </vt:variant>
      <vt:variant>
        <vt:lpstr>Titoli diapositive</vt:lpstr>
      </vt:variant>
      <vt:variant>
        <vt:i4>27</vt:i4>
      </vt:variant>
    </vt:vector>
  </HeadingPairs>
  <TitlesOfParts>
    <vt:vector size="28" baseType="lpstr">
      <vt:lpstr>Città</vt:lpstr>
      <vt:lpstr>BARBIE PER ADULTI.  IL COLLEZIONISMO DI  FASHION E CELEBRITY DOLL</vt:lpstr>
      <vt:lpstr>Presentazione standard di PowerPoint</vt:lpstr>
      <vt:lpstr>BAMBOLE ALLA MODA.  BREVI CENNI STORICI</vt:lpstr>
      <vt:lpstr>Presentazione standard di PowerPoint</vt:lpstr>
      <vt:lpstr>Presentazione standard di PowerPoint</vt:lpstr>
      <vt:lpstr>Presentazione standard di PowerPoint</vt:lpstr>
      <vt:lpstr>Presentazione standard di PowerPoint</vt:lpstr>
      <vt:lpstr>Presentazione standard di PowerPoint</vt:lpstr>
      <vt:lpstr>BARBIE, ICONA POP-MODERNA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EVOLUZIONE MATERIALE E SIMBOLICA DI UNA DIVA</vt:lpstr>
      <vt:lpstr>Presentazione standard di PowerPoint</vt:lpstr>
      <vt:lpstr>Presentazione standard di PowerPoint</vt:lpstr>
      <vt:lpstr>SE AL MASCHIETTO PIACCIONO LE BAMBOLE</vt:lpstr>
      <vt:lpstr>Presentazione standard di PowerPoint</vt:lpstr>
      <vt:lpstr>FOR THE ADULT COLLECTOR</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79</cp:revision>
  <dcterms:created xsi:type="dcterms:W3CDTF">2012-10-04T16:12:16Z</dcterms:created>
  <dcterms:modified xsi:type="dcterms:W3CDTF">2013-10-27T10:08:28Z</dcterms:modified>
</cp:coreProperties>
</file>