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7" r:id="rId9"/>
    <p:sldId id="264" r:id="rId10"/>
    <p:sldId id="265"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06/12/2012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06/12/2012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06/12/2012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06/12/2012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06/12/2012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06/12/2012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AMORE È MUSICA. GLI ADOLESCENTI E IL MONDO DELLO SPETTACOLO</a:t>
            </a:r>
            <a:r>
              <a:rPr lang="it-IT" sz="2400" dirty="0" smtClean="0">
                <a:solidFill>
                  <a:srgbClr val="646B86"/>
                </a:solidFill>
                <a:latin typeface="Times New Roman"/>
                <a:ea typeface="Times New Roman"/>
              </a:rPr>
              <a:t>, SEI, TORINO, 2011</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IL CORPO ESIBITO E LA MATERIALITÀ DELLA MUSICA POP</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LA LOOK-AT-ME GENERATION</a:t>
            </a:r>
            <a:endParaRPr lang="it-IT" sz="2400"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La «cultura musicale giovanile» nasce «negli anni Cinquanta» (Marco Santoro) con la diffusione della «musica rock», che pone «l’accento sul corpo e sul sesso» proprio come il </a:t>
            </a:r>
            <a:r>
              <a:rPr lang="it-IT" sz="2800" i="1" dirty="0">
                <a:latin typeface="Times New Roman"/>
                <a:ea typeface="Times New Roman"/>
              </a:rPr>
              <a:t>pop</a:t>
            </a:r>
            <a:r>
              <a:rPr lang="it-IT" sz="2800" dirty="0">
                <a:latin typeface="Times New Roman"/>
                <a:ea typeface="Times New Roman"/>
              </a:rPr>
              <a:t> odierno.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a:t>
            </a:r>
            <a:r>
              <a:rPr lang="it-IT" sz="2800" dirty="0">
                <a:latin typeface="Times New Roman"/>
                <a:ea typeface="Times New Roman"/>
              </a:rPr>
              <a:t>Alla fine degli anni Sessanta vi» sono «i primi grandi raduni di massa. Da Woodstock all’isola di </a:t>
            </a:r>
            <a:r>
              <a:rPr lang="it-IT" sz="2800" dirty="0" err="1">
                <a:latin typeface="Times New Roman"/>
                <a:ea typeface="Times New Roman"/>
              </a:rPr>
              <a:t>Wight</a:t>
            </a:r>
            <a:r>
              <a:rPr lang="it-IT" sz="2800" dirty="0">
                <a:latin typeface="Times New Roman"/>
                <a:ea typeface="Times New Roman"/>
              </a:rPr>
              <a:t>, migliaia di giovani si» ritrovano «per affermare la loro differenza, la bellezza di essere giovani, la volontà di restare disimpegnati, di fare di una condizione temporanea una condizione permanente» (Anna Oliverio Ferraris). I «tre giorni di pace, amore e musica»  dell’agosto 1969 – ai quali segue, a distanza di pochi giorni, la «risposta inglese» dell’«isola di </a:t>
            </a:r>
            <a:r>
              <a:rPr lang="it-IT" sz="2800" dirty="0" err="1">
                <a:latin typeface="Times New Roman"/>
                <a:ea typeface="Times New Roman"/>
              </a:rPr>
              <a:t>Wight</a:t>
            </a:r>
            <a:r>
              <a:rPr lang="it-IT" sz="2800" dirty="0">
                <a:latin typeface="Times New Roman"/>
                <a:ea typeface="Times New Roman"/>
              </a:rPr>
              <a:t>» (Ernesto </a:t>
            </a:r>
            <a:r>
              <a:rPr lang="it-IT" sz="2800" dirty="0" err="1">
                <a:latin typeface="Times New Roman"/>
                <a:ea typeface="Times New Roman"/>
              </a:rPr>
              <a:t>Assante</a:t>
            </a:r>
            <a:r>
              <a:rPr lang="it-IT" sz="2800" dirty="0">
                <a:latin typeface="Times New Roman"/>
                <a:ea typeface="Times New Roman"/>
              </a:rPr>
              <a:t>-Gino Castaldo) – vedono riunirsi «oltre mezzo milione di giovani» (Franco Ferrarotti) per celebrare, sulle note di artisti stravaganti come Jimi Hendrix, sentimenti di libertà, uguaglianza e fratellanza.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musica e le proprietà disinibitorie a essa correlate costituiscono, oggi, la cifra della cultura giovanile. Il corpo musicato, autorappresentato ed esibito, accompagna il debutto adolescenziale nella moderna società delle immagini, che nasce negli anni Ottanta e si sviluppa fino ai giorni nostri per modulare stili, visioni e sonorità di intere generazioni. </a:t>
            </a: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SESSUAZIONE E SESSUALITÀ POP-MEDIATE</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La </a:t>
            </a:r>
            <a:r>
              <a:rPr lang="it-IT" sz="2800" dirty="0" err="1">
                <a:latin typeface="Times New Roman"/>
                <a:ea typeface="Times New Roman"/>
              </a:rPr>
              <a:t>sessuazione</a:t>
            </a:r>
            <a:r>
              <a:rPr lang="it-IT" sz="2800" dirty="0">
                <a:latin typeface="Times New Roman"/>
                <a:ea typeface="Times New Roman"/>
              </a:rPr>
              <a:t> (il </a:t>
            </a:r>
            <a:r>
              <a:rPr lang="it-IT" sz="2800" i="1" dirty="0">
                <a:latin typeface="Times New Roman"/>
                <a:ea typeface="Times New Roman"/>
              </a:rPr>
              <a:t>sentirsi</a:t>
            </a:r>
            <a:r>
              <a:rPr lang="it-IT" sz="2800" dirty="0">
                <a:latin typeface="Times New Roman"/>
                <a:ea typeface="Times New Roman"/>
              </a:rPr>
              <a:t> maschi o femmine) e la sessualità (le pratiche erotiche) sono conquiste sostanzialmente adolescenziali che compongono il sorgere di un’identità definita, della stima di Sé e della crescente </a:t>
            </a:r>
            <a:r>
              <a:rPr lang="it-IT" sz="2800" dirty="0" err="1">
                <a:latin typeface="Times New Roman"/>
                <a:ea typeface="Times New Roman"/>
              </a:rPr>
              <a:t>mentalizzazione</a:t>
            </a:r>
            <a:r>
              <a:rPr lang="it-IT" sz="2800" dirty="0">
                <a:latin typeface="Times New Roman"/>
                <a:ea typeface="Times New Roman"/>
              </a:rPr>
              <a:t> (o ipotesi progettuale) di una </a:t>
            </a:r>
            <a:r>
              <a:rPr lang="it-IT" sz="2800" dirty="0" err="1">
                <a:latin typeface="Times New Roman"/>
                <a:ea typeface="Times New Roman"/>
              </a:rPr>
              <a:t>generatività</a:t>
            </a:r>
            <a:r>
              <a:rPr lang="it-IT" sz="2800" dirty="0">
                <a:latin typeface="Times New Roman"/>
                <a:ea typeface="Times New Roman"/>
              </a:rPr>
              <a:t> adulta. Gli «stimoli fisici e psicoaffettivi sempre meno agevoli da governare» intensificano negli adolescenti «la masturbazione»; l’interessamento per le «dimensioni dei loro membri» induce i ragazzi a compiere «misurazioni reciproche» e le ragazze a rivolgere «l’attenzione al seno» (Norberto Galli). L’atto masturbatorio praticato «nel gruppo di coetanei ha per fine la dimostrazione della propria virilità, e talvolta avvengono vere e proprie gare tra adolescenti» (</a:t>
            </a:r>
            <a:r>
              <a:rPr lang="it-IT" sz="2800" dirty="0" err="1">
                <a:latin typeface="Times New Roman"/>
                <a:ea typeface="Times New Roman"/>
              </a:rPr>
              <a:t>Gianfrancesco</a:t>
            </a:r>
            <a:r>
              <a:rPr lang="it-IT" sz="2800" dirty="0">
                <a:latin typeface="Times New Roman"/>
                <a:ea typeface="Times New Roman"/>
              </a:rPr>
              <a:t> </a:t>
            </a:r>
            <a:r>
              <a:rPr lang="it-IT" sz="2800" dirty="0" err="1">
                <a:latin typeface="Times New Roman"/>
                <a:ea typeface="Times New Roman"/>
              </a:rPr>
              <a:t>Zuanazzi</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funzione pragmatica, propedeutica alla genitalità adulta, propria della masturbazione maschile, si accompagna a una funzione simbolica di </a:t>
            </a:r>
            <a:r>
              <a:rPr lang="it-IT" sz="2800" dirty="0" err="1">
                <a:latin typeface="Times New Roman"/>
                <a:ea typeface="Times New Roman"/>
              </a:rPr>
              <a:t>autoaccettazione</a:t>
            </a:r>
            <a:r>
              <a:rPr lang="it-IT" sz="2800" dirty="0">
                <a:latin typeface="Times New Roman"/>
                <a:ea typeface="Times New Roman"/>
              </a:rPr>
              <a:t>: la funzionalità del pene corrisponde, in questa fase, a una dilatazione </a:t>
            </a:r>
            <a:r>
              <a:rPr lang="it-IT" sz="2800" dirty="0" smtClean="0">
                <a:latin typeface="Times New Roman"/>
                <a:ea typeface="Times New Roman"/>
              </a:rPr>
              <a:t>del </a:t>
            </a:r>
            <a:r>
              <a:rPr lang="it-IT" sz="2800" dirty="0">
                <a:latin typeface="Times New Roman"/>
                <a:ea typeface="Times New Roman"/>
              </a:rPr>
              <a:t>Sé. «L’eiaculazione, simbolicamente, acquista l’analogo significato di “pro-</a:t>
            </a:r>
            <a:r>
              <a:rPr lang="it-IT" sz="2800" dirty="0" err="1">
                <a:latin typeface="Times New Roman"/>
                <a:ea typeface="Times New Roman"/>
              </a:rPr>
              <a:t>gettazione</a:t>
            </a:r>
            <a:r>
              <a:rPr lang="it-IT" sz="2800" dirty="0">
                <a:latin typeface="Times New Roman"/>
                <a:ea typeface="Times New Roman"/>
              </a:rPr>
              <a:t>”, di un gettare avanti il proprio Sé nel mondo: ovvero riconoscersi ed essere riconosciuto. Amare ed essere amati» (Antonio Puleggio). </a:t>
            </a:r>
            <a:r>
              <a:rPr lang="it-IT" sz="2800" dirty="0" smtClean="0">
                <a:latin typeface="Times New Roman"/>
                <a:ea typeface="Times New Roman"/>
              </a:rPr>
              <a:t>La </a:t>
            </a:r>
            <a:r>
              <a:rPr lang="it-IT" sz="2800" dirty="0">
                <a:latin typeface="Times New Roman"/>
                <a:ea typeface="Times New Roman"/>
              </a:rPr>
              <a:t>sessualità adolescenziale femminile, più complessa di quella maschile, include non solo gli atti masturbatori, </a:t>
            </a:r>
            <a:r>
              <a:rPr lang="it-IT" sz="2800" dirty="0" smtClean="0">
                <a:latin typeface="Times New Roman"/>
                <a:ea typeface="Times New Roman"/>
              </a:rPr>
              <a:t>ma </a:t>
            </a:r>
            <a:r>
              <a:rPr lang="it-IT" sz="2800" dirty="0">
                <a:latin typeface="Times New Roman"/>
                <a:ea typeface="Times New Roman"/>
              </a:rPr>
              <a:t>atteggiamenti amorosi (Leonardo Ancona) tra coetanee. La musica pop è il luogo odierno della rievocazione della sessualità “di mezzo”: testi, musiche, personaggi e videoclip enfatizzano gli elementi ambigui, eccessivi e orgiastici dell’età adolescenziale, proponendo prodotti ad alto contenuto erotico ed erotizzante. </a:t>
            </a:r>
          </a:p>
        </p:txBody>
      </p:sp>
    </p:spTree>
    <p:extLst>
      <p:ext uri="{BB962C8B-B14F-4D97-AF65-F5344CB8AC3E}">
        <p14:creationId xmlns:p14="http://schemas.microsoft.com/office/powerpoint/2010/main" val="3084373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POPULAR MUSIC</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Il </a:t>
            </a:r>
            <a:r>
              <a:rPr lang="it-IT" sz="2800" dirty="0" err="1">
                <a:latin typeface="Times New Roman"/>
                <a:ea typeface="Times New Roman"/>
              </a:rPr>
              <a:t>rock’n’roll</a:t>
            </a:r>
            <a:r>
              <a:rPr lang="it-IT" sz="2800" dirty="0">
                <a:latin typeface="Times New Roman"/>
                <a:ea typeface="Times New Roman"/>
              </a:rPr>
              <a:t> nasce in America negli anni Cinquanta, ma le origini storiche del genere musicale ribelle e anticonformista per eccellenza risalgono al 1930, anno in cui la «musica popolare nera» assume la forma documentabile del «</a:t>
            </a:r>
            <a:r>
              <a:rPr lang="it-IT" sz="2800" dirty="0" err="1">
                <a:latin typeface="Times New Roman"/>
                <a:ea typeface="Times New Roman"/>
              </a:rPr>
              <a:t>rockin’and</a:t>
            </a:r>
            <a:r>
              <a:rPr lang="it-IT" sz="2800" dirty="0">
                <a:latin typeface="Times New Roman"/>
                <a:ea typeface="Times New Roman"/>
              </a:rPr>
              <a:t> </a:t>
            </a:r>
            <a:r>
              <a:rPr lang="it-IT" sz="2800" dirty="0" err="1">
                <a:latin typeface="Times New Roman"/>
                <a:ea typeface="Times New Roman"/>
              </a:rPr>
              <a:t>reelin</a:t>
            </a:r>
            <a:r>
              <a:rPr lang="it-IT" sz="2800" dirty="0">
                <a:latin typeface="Times New Roman"/>
                <a:ea typeface="Times New Roman"/>
              </a:rPr>
              <a:t>’», l’oscillare-dondolare caratteristico dei fedeli che accompagnano in coro, con un movimento del corpo ritmico e crescente, le «preghiere e gli inni» del «predicatore», sino a comporre suggestivi «canti di chiesa».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Il </a:t>
            </a:r>
            <a:r>
              <a:rPr lang="it-IT" sz="2800" dirty="0">
                <a:latin typeface="Times New Roman"/>
                <a:ea typeface="Times New Roman"/>
              </a:rPr>
              <a:t>rock ha </a:t>
            </a:r>
            <a:r>
              <a:rPr lang="it-IT" sz="2800" i="1" dirty="0">
                <a:latin typeface="Times New Roman"/>
                <a:ea typeface="Times New Roman"/>
              </a:rPr>
              <a:t>origini sacre</a:t>
            </a:r>
            <a:r>
              <a:rPr lang="it-IT" sz="2800" dirty="0">
                <a:latin typeface="Times New Roman"/>
                <a:ea typeface="Times New Roman"/>
              </a:rPr>
              <a:t>, e, dagli esordi, coinvolge i “fedeli” (i “fan”) sul </a:t>
            </a:r>
            <a:r>
              <a:rPr lang="it-IT" sz="2800" i="1" dirty="0">
                <a:latin typeface="Times New Roman"/>
                <a:ea typeface="Times New Roman"/>
              </a:rPr>
              <a:t>piano corporeo</a:t>
            </a:r>
            <a:r>
              <a:rPr lang="it-IT" sz="2800" dirty="0">
                <a:latin typeface="Times New Roman"/>
                <a:ea typeface="Times New Roman"/>
              </a:rPr>
              <a:t>: questo spiega il successo della </a:t>
            </a:r>
            <a:r>
              <a:rPr lang="it-IT" sz="2800" i="1" dirty="0">
                <a:latin typeface="Times New Roman"/>
                <a:ea typeface="Times New Roman"/>
              </a:rPr>
              <a:t>rock music</a:t>
            </a:r>
            <a:r>
              <a:rPr lang="it-IT" sz="2800" dirty="0">
                <a:latin typeface="Times New Roman"/>
                <a:ea typeface="Times New Roman"/>
              </a:rPr>
              <a:t> presso gli adolescenti, </a:t>
            </a:r>
            <a:r>
              <a:rPr lang="it-IT" sz="2800" dirty="0" smtClean="0">
                <a:latin typeface="Times New Roman"/>
                <a:ea typeface="Times New Roman"/>
              </a:rPr>
              <a:t>divisi tra </a:t>
            </a:r>
            <a:r>
              <a:rPr lang="it-IT" sz="2800" dirty="0">
                <a:latin typeface="Times New Roman"/>
                <a:ea typeface="Times New Roman"/>
              </a:rPr>
              <a:t>sacro e profano, tra reincarnazione e trascendenza. Se «la sessualità», oggi, «è una componente fondamentale della musica pop», lo si deve al fatto che «tale musica discende dal </a:t>
            </a:r>
            <a:r>
              <a:rPr lang="it-IT" sz="2800" dirty="0" err="1">
                <a:latin typeface="Times New Roman"/>
                <a:ea typeface="Times New Roman"/>
              </a:rPr>
              <a:t>rock’n’roll</a:t>
            </a:r>
            <a:r>
              <a:rPr lang="it-IT" sz="2800" dirty="0">
                <a:latin typeface="Times New Roman"/>
                <a:ea typeface="Times New Roman"/>
              </a:rPr>
              <a:t> e dalla cultura profondamente fisica e corporale degli afro-americani» (Vanni </a:t>
            </a:r>
            <a:r>
              <a:rPr lang="it-IT" sz="2800" dirty="0" err="1">
                <a:latin typeface="Times New Roman"/>
                <a:ea typeface="Times New Roman"/>
              </a:rPr>
              <a:t>Codeluppi</a:t>
            </a:r>
            <a:r>
              <a:rPr lang="it-IT" sz="2800" dirty="0">
                <a:latin typeface="Times New Roman"/>
                <a:ea typeface="Times New Roman"/>
              </a:rPr>
              <a:t>). </a:t>
            </a:r>
          </a:p>
          <a:p>
            <a:pPr algn="just">
              <a:spcAft>
                <a:spcPts val="0"/>
              </a:spcAft>
            </a:pPr>
            <a:r>
              <a:rPr lang="it-IT" sz="2800" dirty="0">
                <a:latin typeface="Times New Roman"/>
                <a:ea typeface="Times New Roman"/>
              </a:rPr>
              <a:t>Ma </a:t>
            </a:r>
            <a:r>
              <a:rPr lang="it-IT" sz="2800" i="1" dirty="0">
                <a:latin typeface="Times New Roman"/>
                <a:ea typeface="Times New Roman"/>
              </a:rPr>
              <a:t>cos’è la pop music</a:t>
            </a:r>
            <a:r>
              <a:rPr lang="it-IT" sz="2800" dirty="0">
                <a:latin typeface="Times New Roman"/>
                <a:ea typeface="Times New Roman"/>
              </a:rPr>
              <a:t>? La definizione che si predilige in questo ambito descrive il pop (nelle sue varianti </a:t>
            </a:r>
            <a:r>
              <a:rPr lang="it-IT" sz="2800" i="1" dirty="0">
                <a:latin typeface="Times New Roman"/>
                <a:ea typeface="Times New Roman"/>
              </a:rPr>
              <a:t>pop rock</a:t>
            </a:r>
            <a:r>
              <a:rPr lang="it-IT" sz="2800" dirty="0">
                <a:latin typeface="Times New Roman"/>
                <a:ea typeface="Times New Roman"/>
              </a:rPr>
              <a:t>, </a:t>
            </a:r>
            <a:r>
              <a:rPr lang="it-IT" sz="2800" i="1" dirty="0">
                <a:latin typeface="Times New Roman"/>
                <a:ea typeface="Times New Roman"/>
              </a:rPr>
              <a:t>dance pop</a:t>
            </a:r>
            <a:r>
              <a:rPr lang="it-IT" sz="2800" dirty="0">
                <a:latin typeface="Times New Roman"/>
                <a:ea typeface="Times New Roman"/>
              </a:rPr>
              <a:t> e </a:t>
            </a:r>
            <a:r>
              <a:rPr lang="it-IT" sz="2800" i="1" dirty="0">
                <a:latin typeface="Times New Roman"/>
                <a:ea typeface="Times New Roman"/>
              </a:rPr>
              <a:t>pop elettronico</a:t>
            </a:r>
            <a:r>
              <a:rPr lang="it-IT" sz="2800" dirty="0">
                <a:latin typeface="Times New Roman"/>
                <a:ea typeface="Times New Roman"/>
              </a:rPr>
              <a:t>) quale genere musicale fruito dalle masse e basato sulla creazione artificiosa di celebrità che comunicano valori sui piani della </a:t>
            </a:r>
            <a:r>
              <a:rPr lang="it-IT" sz="2800" i="1" dirty="0">
                <a:latin typeface="Times New Roman"/>
                <a:ea typeface="Times New Roman"/>
              </a:rPr>
              <a:t>musica</a:t>
            </a:r>
            <a:r>
              <a:rPr lang="it-IT" sz="2800" dirty="0">
                <a:latin typeface="Times New Roman"/>
                <a:ea typeface="Times New Roman"/>
              </a:rPr>
              <a:t>, dell’</a:t>
            </a:r>
            <a:r>
              <a:rPr lang="it-IT" sz="2800" i="1" dirty="0">
                <a:latin typeface="Times New Roman"/>
                <a:ea typeface="Times New Roman"/>
              </a:rPr>
              <a:t>immagine</a:t>
            </a:r>
            <a:r>
              <a:rPr lang="it-IT" sz="2800" dirty="0">
                <a:latin typeface="Times New Roman"/>
                <a:ea typeface="Times New Roman"/>
              </a:rPr>
              <a:t> e, talora, del </a:t>
            </a:r>
            <a:r>
              <a:rPr lang="it-IT" sz="2800" i="1" dirty="0">
                <a:latin typeface="Times New Roman"/>
                <a:ea typeface="Times New Roman"/>
              </a:rPr>
              <a:t>sesso</a:t>
            </a:r>
            <a:r>
              <a:rPr lang="it-IT" sz="2800" dirty="0">
                <a:latin typeface="Times New Roman"/>
                <a:ea typeface="Times New Roman"/>
              </a:rPr>
              <a:t>. Giancarlo </a:t>
            </a:r>
            <a:r>
              <a:rPr lang="it-IT" sz="2800" dirty="0" err="1">
                <a:latin typeface="Times New Roman"/>
                <a:ea typeface="Times New Roman"/>
              </a:rPr>
              <a:t>Gasperoni</a:t>
            </a:r>
            <a:r>
              <a:rPr lang="it-IT" sz="2800" dirty="0">
                <a:latin typeface="Times New Roman"/>
                <a:ea typeface="Times New Roman"/>
              </a:rPr>
              <a:t> riporta il dato per il quale i generi musicali più </a:t>
            </a:r>
            <a:r>
              <a:rPr lang="it-IT" sz="2800" i="1" dirty="0">
                <a:latin typeface="Times New Roman"/>
                <a:ea typeface="Times New Roman"/>
              </a:rPr>
              <a:t>ascoltati</a:t>
            </a:r>
            <a:r>
              <a:rPr lang="it-IT" sz="2800" dirty="0">
                <a:latin typeface="Times New Roman"/>
                <a:ea typeface="Times New Roman"/>
              </a:rPr>
              <a:t> e più </a:t>
            </a:r>
            <a:r>
              <a:rPr lang="it-IT" sz="2800" i="1" dirty="0">
                <a:latin typeface="Times New Roman"/>
                <a:ea typeface="Times New Roman"/>
              </a:rPr>
              <a:t>amati</a:t>
            </a:r>
            <a:r>
              <a:rPr lang="it-IT" sz="2800" dirty="0">
                <a:latin typeface="Times New Roman"/>
                <a:ea typeface="Times New Roman"/>
              </a:rPr>
              <a:t> </a:t>
            </a:r>
            <a:r>
              <a:rPr lang="it-IT" sz="2800" dirty="0" smtClean="0">
                <a:latin typeface="Times New Roman"/>
                <a:ea typeface="Times New Roman"/>
              </a:rPr>
              <a:t>dai giovanissimi sono </a:t>
            </a:r>
            <a:r>
              <a:rPr lang="it-IT" sz="2800" dirty="0">
                <a:latin typeface="Times New Roman"/>
                <a:ea typeface="Times New Roman"/>
              </a:rPr>
              <a:t>«la musica </a:t>
            </a:r>
            <a:r>
              <a:rPr lang="it-IT" sz="2800" i="1" dirty="0">
                <a:latin typeface="Times New Roman"/>
                <a:ea typeface="Times New Roman"/>
              </a:rPr>
              <a:t>dance</a:t>
            </a:r>
            <a:r>
              <a:rPr lang="it-IT" sz="2800" dirty="0">
                <a:latin typeface="Times New Roman"/>
                <a:ea typeface="Times New Roman"/>
              </a:rPr>
              <a:t>/commerciale (73,1%)» e «la musica leggera/pop (64,3%)». Il </a:t>
            </a:r>
            <a:r>
              <a:rPr lang="it-IT" sz="2800" i="1" dirty="0">
                <a:latin typeface="Times New Roman"/>
                <a:ea typeface="Times New Roman"/>
              </a:rPr>
              <a:t>pop</a:t>
            </a:r>
            <a:r>
              <a:rPr lang="it-IT" sz="2800" dirty="0">
                <a:latin typeface="Times New Roman"/>
                <a:ea typeface="Times New Roman"/>
              </a:rPr>
              <a:t>, dunque, è altresì definibile come genere musicale adolescenziale. </a:t>
            </a:r>
          </a:p>
        </p:txBody>
      </p:sp>
    </p:spTree>
    <p:extLst>
      <p:ext uri="{BB962C8B-B14F-4D97-AF65-F5344CB8AC3E}">
        <p14:creationId xmlns:p14="http://schemas.microsoft.com/office/powerpoint/2010/main" val="6598887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BAD GIRLS &amp; BAD ROMANCES</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La </a:t>
            </a:r>
            <a:r>
              <a:rPr lang="it-IT" sz="2800" i="1" dirty="0">
                <a:latin typeface="Times New Roman"/>
                <a:ea typeface="Times New Roman"/>
              </a:rPr>
              <a:t>pop music</a:t>
            </a:r>
            <a:r>
              <a:rPr lang="it-IT" sz="2800" dirty="0">
                <a:latin typeface="Times New Roman"/>
                <a:ea typeface="Times New Roman"/>
              </a:rPr>
              <a:t> degli ultimi decenni è un connubio di </a:t>
            </a:r>
            <a:r>
              <a:rPr lang="it-IT" sz="2800" i="1" dirty="0">
                <a:latin typeface="Times New Roman"/>
                <a:ea typeface="Times New Roman"/>
              </a:rPr>
              <a:t>sesso</a:t>
            </a:r>
            <a:r>
              <a:rPr lang="it-IT" sz="2800" dirty="0">
                <a:latin typeface="Times New Roman"/>
                <a:ea typeface="Times New Roman"/>
              </a:rPr>
              <a:t> e </a:t>
            </a:r>
            <a:r>
              <a:rPr lang="it-IT" sz="2800" i="1" dirty="0" err="1">
                <a:latin typeface="Times New Roman"/>
                <a:ea typeface="Times New Roman"/>
              </a:rPr>
              <a:t>girlpower</a:t>
            </a:r>
            <a:r>
              <a:rPr lang="it-IT" sz="2800" dirty="0">
                <a:latin typeface="Times New Roman"/>
                <a:ea typeface="Times New Roman"/>
              </a:rPr>
              <a:t>, manifestazione, quest’ultimo, dell’ideologia post-femminista.</a:t>
            </a:r>
          </a:p>
          <a:p>
            <a:pPr algn="just">
              <a:spcAft>
                <a:spcPts val="0"/>
              </a:spcAft>
            </a:pPr>
            <a:r>
              <a:rPr lang="it-IT" sz="2800" dirty="0">
                <a:latin typeface="Times New Roman"/>
                <a:ea typeface="Times New Roman"/>
              </a:rPr>
              <a:t>Un processo culturale, quello della sessualizzazione al femminile della musica, la cui origine potrebbe collocarsi nel 1975, anno in cui Donna </a:t>
            </a:r>
            <a:r>
              <a:rPr lang="it-IT" sz="2800" dirty="0" err="1">
                <a:latin typeface="Times New Roman"/>
                <a:ea typeface="Times New Roman"/>
              </a:rPr>
              <a:t>Summer</a:t>
            </a:r>
            <a:r>
              <a:rPr lang="it-IT" sz="2800" dirty="0">
                <a:latin typeface="Times New Roman"/>
                <a:ea typeface="Times New Roman"/>
              </a:rPr>
              <a:t> incide il famosissimo brano dance </a:t>
            </a:r>
            <a:r>
              <a:rPr lang="it-IT" sz="2800" i="1" dirty="0">
                <a:latin typeface="Times New Roman"/>
                <a:ea typeface="Times New Roman"/>
              </a:rPr>
              <a:t>Love To Love </a:t>
            </a:r>
            <a:r>
              <a:rPr lang="it-IT" sz="2800" i="1" dirty="0" err="1">
                <a:latin typeface="Times New Roman"/>
                <a:ea typeface="Times New Roman"/>
              </a:rPr>
              <a:t>You</a:t>
            </a:r>
            <a:r>
              <a:rPr lang="it-IT" sz="2800" i="1" dirty="0">
                <a:latin typeface="Times New Roman"/>
                <a:ea typeface="Times New Roman"/>
              </a:rPr>
              <a:t> Baby</a:t>
            </a:r>
            <a:r>
              <a:rPr lang="it-IT" sz="2800" dirty="0">
                <a:latin typeface="Times New Roman"/>
                <a:ea typeface="Times New Roman"/>
              </a:rPr>
              <a:t>, la cui versione </a:t>
            </a:r>
            <a:r>
              <a:rPr lang="it-IT" sz="2800" i="1" dirty="0" err="1">
                <a:latin typeface="Times New Roman"/>
                <a:ea typeface="Times New Roman"/>
              </a:rPr>
              <a:t>extended</a:t>
            </a:r>
            <a:r>
              <a:rPr lang="it-IT" sz="2800" i="1" dirty="0">
                <a:latin typeface="Times New Roman"/>
                <a:ea typeface="Times New Roman"/>
              </a:rPr>
              <a:t> mix</a:t>
            </a:r>
            <a:r>
              <a:rPr lang="it-IT" sz="2800" dirty="0">
                <a:latin typeface="Times New Roman"/>
                <a:ea typeface="Times New Roman"/>
              </a:rPr>
              <a:t> è un susseguirsi scabroso di sussulti che simulano il piacere femminile. </a:t>
            </a:r>
          </a:p>
          <a:p>
            <a:pPr algn="just">
              <a:spcAft>
                <a:spcPts val="0"/>
              </a:spcAft>
            </a:pPr>
            <a:r>
              <a:rPr lang="it-IT" sz="2800" dirty="0">
                <a:latin typeface="Times New Roman"/>
                <a:ea typeface="Times New Roman"/>
              </a:rPr>
              <a:t>L’erotizzazione esplicita, femminile, della </a:t>
            </a:r>
            <a:r>
              <a:rPr lang="it-IT" sz="2800" i="1" dirty="0">
                <a:latin typeface="Times New Roman"/>
                <a:ea typeface="Times New Roman"/>
              </a:rPr>
              <a:t>pop music</a:t>
            </a:r>
            <a:r>
              <a:rPr lang="it-IT" sz="2800" dirty="0">
                <a:latin typeface="Times New Roman"/>
                <a:ea typeface="Times New Roman"/>
              </a:rPr>
              <a:t> in Italia, è collocabile intorno al 1974, un anno prima dell’uscita di </a:t>
            </a:r>
            <a:r>
              <a:rPr lang="it-IT" sz="2800" i="1" dirty="0">
                <a:latin typeface="Times New Roman"/>
                <a:ea typeface="Times New Roman"/>
              </a:rPr>
              <a:t>Love To Love </a:t>
            </a:r>
            <a:r>
              <a:rPr lang="it-IT" sz="2800" i="1" dirty="0" err="1">
                <a:latin typeface="Times New Roman"/>
                <a:ea typeface="Times New Roman"/>
              </a:rPr>
              <a:t>You</a:t>
            </a:r>
            <a:r>
              <a:rPr lang="it-IT" sz="2800" i="1" dirty="0">
                <a:latin typeface="Times New Roman"/>
                <a:ea typeface="Times New Roman"/>
              </a:rPr>
              <a:t> Baby</a:t>
            </a:r>
            <a:r>
              <a:rPr lang="it-IT" sz="2800" dirty="0">
                <a:latin typeface="Times New Roman"/>
                <a:ea typeface="Times New Roman"/>
              </a:rPr>
              <a:t>. In quell’anno, infatti, la controversa Loredana Bertè pubblica </a:t>
            </a:r>
            <a:r>
              <a:rPr lang="it-IT" sz="2800" i="1" dirty="0" err="1">
                <a:latin typeface="Times New Roman"/>
                <a:ea typeface="Times New Roman"/>
              </a:rPr>
              <a:t>Streaking</a:t>
            </a:r>
            <a:r>
              <a:rPr lang="it-IT" sz="2800" dirty="0">
                <a:latin typeface="Times New Roman"/>
                <a:ea typeface="Times New Roman"/>
              </a:rPr>
              <a:t>, primo album della sua carriera, le cui foto interne con nudo integrale dell’artista (immagini che oggi passerebbero quasi inosservate) destano scalpore al punto da provocarne la censura. Si tratta di un evento sommerso, o piuttosto “italiano”, di contro all’ufficialità del primato di Donna </a:t>
            </a:r>
            <a:r>
              <a:rPr lang="it-IT" sz="2800" dirty="0" err="1">
                <a:latin typeface="Times New Roman"/>
                <a:ea typeface="Times New Roman"/>
              </a:rPr>
              <a:t>Summer</a:t>
            </a:r>
            <a:r>
              <a:rPr lang="it-IT" sz="2800" dirty="0">
                <a:latin typeface="Times New Roman"/>
                <a:ea typeface="Times New Roman"/>
              </a:rPr>
              <a:t>.  </a:t>
            </a:r>
          </a:p>
          <a:p>
            <a:pPr algn="just">
              <a:spcAft>
                <a:spcPts val="0"/>
              </a:spcAft>
            </a:pPr>
            <a:r>
              <a:rPr lang="it-IT" sz="2800" dirty="0">
                <a:latin typeface="Times New Roman"/>
                <a:ea typeface="Times New Roman"/>
              </a:rPr>
              <a:t>Solo all’interno di una simile cornice interpretativa è possibile comprendere il grande successo della musica pop tra gli adolescenti, maschi e femmine. </a:t>
            </a:r>
          </a:p>
        </p:txBody>
      </p:sp>
    </p:spTree>
    <p:extLst>
      <p:ext uri="{BB962C8B-B14F-4D97-AF65-F5344CB8AC3E}">
        <p14:creationId xmlns:p14="http://schemas.microsoft.com/office/powerpoint/2010/main" val="4112308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301752" y="1527048"/>
            <a:ext cx="8503920" cy="4926288"/>
          </a:xfrm>
        </p:spPr>
        <p:txBody>
          <a:bodyPr>
            <a:noAutofit/>
          </a:bodyPr>
          <a:lstStyle/>
          <a:p>
            <a:pPr lvl="0" algn="just">
              <a:buClr>
                <a:srgbClr val="D16349"/>
              </a:buClr>
            </a:pPr>
            <a:r>
              <a:rPr lang="it-IT" sz="1800" dirty="0">
                <a:solidFill>
                  <a:prstClr val="black"/>
                </a:solidFill>
                <a:latin typeface="Times New Roman"/>
                <a:ea typeface="Times New Roman"/>
              </a:rPr>
              <a:t>La femminilità propagandata dalla </a:t>
            </a:r>
            <a:r>
              <a:rPr lang="it-IT" sz="1800" i="1" dirty="0">
                <a:solidFill>
                  <a:prstClr val="black"/>
                </a:solidFill>
                <a:latin typeface="Times New Roman"/>
                <a:ea typeface="Times New Roman"/>
              </a:rPr>
              <a:t>pop music</a:t>
            </a:r>
            <a:r>
              <a:rPr lang="it-IT" sz="1800" dirty="0">
                <a:solidFill>
                  <a:prstClr val="black"/>
                </a:solidFill>
                <a:latin typeface="Times New Roman"/>
                <a:ea typeface="Times New Roman"/>
              </a:rPr>
              <a:t> e dalla relativa </a:t>
            </a:r>
            <a:r>
              <a:rPr lang="it-IT" sz="1800" i="1" dirty="0">
                <a:solidFill>
                  <a:prstClr val="black"/>
                </a:solidFill>
                <a:latin typeface="Times New Roman"/>
                <a:ea typeface="Times New Roman"/>
              </a:rPr>
              <a:t>pop culture</a:t>
            </a:r>
            <a:r>
              <a:rPr lang="it-IT" sz="1800" dirty="0">
                <a:solidFill>
                  <a:prstClr val="black"/>
                </a:solidFill>
                <a:latin typeface="Times New Roman"/>
                <a:ea typeface="Times New Roman"/>
              </a:rPr>
              <a:t> è eccessiva ed eccedente, erompente e vulcanica, quasi eiaculatoria. Un eccesso sonoro di femminilità che risponde, in termini </a:t>
            </a:r>
            <a:r>
              <a:rPr lang="it-IT" sz="1800" dirty="0" err="1">
                <a:solidFill>
                  <a:prstClr val="black"/>
                </a:solidFill>
                <a:latin typeface="Times New Roman"/>
                <a:ea typeface="Times New Roman"/>
              </a:rPr>
              <a:t>metaculturali</a:t>
            </a:r>
            <a:r>
              <a:rPr lang="it-IT" sz="1800" dirty="0">
                <a:solidFill>
                  <a:prstClr val="black"/>
                </a:solidFill>
                <a:latin typeface="Times New Roman"/>
                <a:ea typeface="Times New Roman"/>
              </a:rPr>
              <a:t>, alle dinamiche </a:t>
            </a:r>
            <a:r>
              <a:rPr lang="it-IT" sz="1800" dirty="0" err="1">
                <a:solidFill>
                  <a:prstClr val="black"/>
                </a:solidFill>
                <a:latin typeface="Times New Roman"/>
                <a:ea typeface="Times New Roman"/>
              </a:rPr>
              <a:t>bio</a:t>
            </a:r>
            <a:r>
              <a:rPr lang="it-IT" sz="1800" dirty="0">
                <a:solidFill>
                  <a:prstClr val="black"/>
                </a:solidFill>
                <a:latin typeface="Times New Roman"/>
                <a:ea typeface="Times New Roman"/>
              </a:rPr>
              <a:t>-psico-fisiche in corso nello sviluppo adolescenziale delle teenager. Una femminilità che ingenera sensi di colpa, perché tradisce l’innocenza del corpo infantile e asessuato, e che necessita, pertanto, di essere “sublimata”. Una femminilità ibrida, non propriamente adulta, ma neppure infantile. </a:t>
            </a:r>
          </a:p>
          <a:p>
            <a:pPr lvl="0" algn="just">
              <a:buClr>
                <a:srgbClr val="D16349"/>
              </a:buClr>
            </a:pPr>
            <a:r>
              <a:rPr lang="it-IT" sz="1800" dirty="0">
                <a:solidFill>
                  <a:prstClr val="black"/>
                </a:solidFill>
                <a:latin typeface="Times New Roman"/>
                <a:ea typeface="Times New Roman"/>
              </a:rPr>
              <a:t>Si tratta delle stesse caratteristiche rintracciabili nelle moderne icone pop: </a:t>
            </a:r>
            <a:r>
              <a:rPr lang="it-IT" sz="1800" i="1" dirty="0" err="1">
                <a:solidFill>
                  <a:prstClr val="black"/>
                </a:solidFill>
                <a:latin typeface="Times New Roman"/>
                <a:ea typeface="Times New Roman"/>
              </a:rPr>
              <a:t>bad</a:t>
            </a:r>
            <a:r>
              <a:rPr lang="it-IT" sz="1800" i="1" dirty="0">
                <a:solidFill>
                  <a:prstClr val="black"/>
                </a:solidFill>
                <a:latin typeface="Times New Roman"/>
                <a:ea typeface="Times New Roman"/>
              </a:rPr>
              <a:t> </a:t>
            </a:r>
            <a:r>
              <a:rPr lang="it-IT" sz="1800" i="1" dirty="0" err="1">
                <a:solidFill>
                  <a:prstClr val="black"/>
                </a:solidFill>
                <a:latin typeface="Times New Roman"/>
                <a:ea typeface="Times New Roman"/>
              </a:rPr>
              <a:t>girls</a:t>
            </a:r>
            <a:r>
              <a:rPr lang="it-IT" sz="1800" dirty="0">
                <a:solidFill>
                  <a:prstClr val="black"/>
                </a:solidFill>
                <a:latin typeface="Times New Roman"/>
                <a:ea typeface="Times New Roman"/>
              </a:rPr>
              <a:t> (cattive), bisessuali, androgine, sexy e lolite per definizione. </a:t>
            </a:r>
          </a:p>
          <a:p>
            <a:pPr lvl="0" algn="just">
              <a:buClr>
                <a:srgbClr val="D16349"/>
              </a:buClr>
            </a:pPr>
            <a:r>
              <a:rPr lang="it-IT" sz="1800" dirty="0">
                <a:solidFill>
                  <a:prstClr val="black"/>
                </a:solidFill>
                <a:latin typeface="Times New Roman"/>
                <a:ea typeface="Times New Roman"/>
              </a:rPr>
              <a:t>L’istintività dell’adolescente maschio, di converso, individua nella musica pop una fonte di eccitazione totale che gratifica il bisogno di astrazione con quello corporale. Si tratta di personaggi distanti, idealizzati, dunque non minacciosi per l’integrità maschile (soprattutto nella prima fase di esplorazione e di conoscenza del Sé, in cui il rischio di disintegrazione è quanto mai elevato). La relativa e sbandierata androginia delle icone pop, inoltre, rassicura circa gli esiti di tali innamoramenti, proteggendo la componente narcisistica che, propria di qualsiasi forma d’amore, è però in esubero, </a:t>
            </a:r>
            <a:r>
              <a:rPr lang="it-IT" sz="1800" i="1" dirty="0">
                <a:solidFill>
                  <a:prstClr val="black"/>
                </a:solidFill>
                <a:latin typeface="Times New Roman"/>
                <a:ea typeface="Times New Roman"/>
              </a:rPr>
              <a:t>eccedente</a:t>
            </a:r>
            <a:r>
              <a:rPr lang="it-IT" sz="1800" dirty="0">
                <a:solidFill>
                  <a:prstClr val="black"/>
                </a:solidFill>
                <a:latin typeface="Times New Roman"/>
                <a:ea typeface="Times New Roman"/>
              </a:rPr>
              <a:t>, nello specifico della fase adolescenziale. </a:t>
            </a:r>
          </a:p>
        </p:txBody>
      </p:sp>
    </p:spTree>
    <p:extLst>
      <p:ext uri="{BB962C8B-B14F-4D97-AF65-F5344CB8AC3E}">
        <p14:creationId xmlns:p14="http://schemas.microsoft.com/office/powerpoint/2010/main" val="20206710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MATERIA MUSICALE</a:t>
            </a:r>
            <a:endParaRPr lang="it-IT" dirty="0"/>
          </a:p>
        </p:txBody>
      </p:sp>
      <p:sp>
        <p:nvSpPr>
          <p:cNvPr id="3" name="Segnaposto contenuto 2"/>
          <p:cNvSpPr>
            <a:spLocks noGrp="1"/>
          </p:cNvSpPr>
          <p:nvPr>
            <p:ph sz="quarter" idx="1"/>
          </p:nvPr>
        </p:nvSpPr>
        <p:spPr/>
        <p:txBody>
          <a:bodyPr>
            <a:normAutofit fontScale="85000" lnSpcReduction="20000"/>
          </a:bodyPr>
          <a:lstStyle/>
          <a:p>
            <a:pPr algn="just">
              <a:spcAft>
                <a:spcPts val="0"/>
              </a:spcAft>
            </a:pPr>
            <a:r>
              <a:rPr lang="it-IT" sz="2800" dirty="0">
                <a:latin typeface="Times New Roman"/>
                <a:ea typeface="Times New Roman"/>
              </a:rPr>
              <a:t>La diffusione della musica su larga scala avviene dapprima con «i dischi in vinile», poi «con le cassette registrate e i CD» (Diego </a:t>
            </a:r>
            <a:r>
              <a:rPr lang="it-IT" sz="2800" dirty="0" err="1">
                <a:latin typeface="Times New Roman"/>
                <a:ea typeface="Times New Roman"/>
              </a:rPr>
              <a:t>Miscioscia</a:t>
            </a:r>
            <a:r>
              <a:rPr lang="it-IT" sz="2800" dirty="0">
                <a:latin typeface="Times New Roman"/>
                <a:ea typeface="Times New Roman"/>
              </a:rPr>
              <a:t>). Con l’avvento della Grande Rete, la materialità musicale si smaterializza (Gianni Sibilla), e, con essa, le modalità di ascolto della musica, e gli stessi</a:t>
            </a:r>
            <a:r>
              <a:rPr lang="it-IT" sz="2800" i="1" dirty="0">
                <a:latin typeface="Times New Roman"/>
                <a:ea typeface="Times New Roman"/>
              </a:rPr>
              <a:t> </a:t>
            </a:r>
            <a:r>
              <a:rPr lang="it-IT" sz="2800" dirty="0">
                <a:latin typeface="Times New Roman"/>
                <a:ea typeface="Times New Roman"/>
              </a:rPr>
              <a:t>affetti. </a:t>
            </a:r>
            <a:r>
              <a:rPr lang="it-IT" sz="2800" dirty="0">
                <a:solidFill>
                  <a:srgbClr val="000000"/>
                </a:solidFill>
                <a:latin typeface="Times New Roman"/>
                <a:ea typeface="Times New Roman"/>
              </a:rPr>
              <a:t>L’</a:t>
            </a:r>
            <a:r>
              <a:rPr lang="it-IT" sz="2800" dirty="0">
                <a:latin typeface="Times New Roman"/>
                <a:ea typeface="Times New Roman"/>
              </a:rPr>
              <a:t>MP3, infatti, rischia di depauperare il brano musicale della sua funzione evocativa. Se la musica contenuta in un CD non viene acquistata solo «per essere consumata» (almeno nell’ambito di codesto contesto interpretativo), «ma per la sua carica» emotiva, trascinante e «simbolica» (Carlo Freccero-Daniela </a:t>
            </a:r>
            <a:r>
              <a:rPr lang="it-IT" sz="2800" dirty="0" err="1">
                <a:latin typeface="Times New Roman"/>
                <a:ea typeface="Times New Roman"/>
              </a:rPr>
              <a:t>Strumia</a:t>
            </a:r>
            <a:r>
              <a:rPr lang="it-IT" sz="2800" dirty="0">
                <a:latin typeface="Times New Roman"/>
                <a:ea typeface="Times New Roman"/>
              </a:rPr>
              <a:t>), e se «ascoltare musica gratuitamente grazie alla Rete» autorizza «una fruizione maggiore», tale ricezione è a ogni modo «più confusa e disattenta», perché «la gratuità permette distacco» (Michele </a:t>
            </a:r>
            <a:r>
              <a:rPr lang="it-IT" sz="2800" dirty="0" err="1">
                <a:latin typeface="Times New Roman"/>
                <a:ea typeface="Times New Roman"/>
              </a:rPr>
              <a:t>Monina</a:t>
            </a:r>
            <a:r>
              <a:rPr lang="it-IT" sz="2800" dirty="0">
                <a:latin typeface="Times New Roman"/>
                <a:ea typeface="Times New Roman"/>
              </a:rPr>
              <a:t>). </a:t>
            </a:r>
            <a:endParaRPr lang="it-IT" sz="1800" dirty="0">
              <a:latin typeface="Times New Roman"/>
              <a:ea typeface="Times New Roman"/>
            </a:endParaRPr>
          </a:p>
        </p:txBody>
      </p:sp>
    </p:spTree>
    <p:extLst>
      <p:ext uri="{BB962C8B-B14F-4D97-AF65-F5344CB8AC3E}">
        <p14:creationId xmlns:p14="http://schemas.microsoft.com/office/powerpoint/2010/main" val="391939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lvl="0" algn="just">
              <a:buClr>
                <a:srgbClr val="D16349"/>
              </a:buClr>
            </a:pPr>
            <a:r>
              <a:rPr lang="it-IT" sz="2600" dirty="0">
                <a:solidFill>
                  <a:prstClr val="black"/>
                </a:solidFill>
                <a:latin typeface="Times New Roman"/>
                <a:ea typeface="Times New Roman"/>
              </a:rPr>
              <a:t>I nuovi adolescenti, deprivati dei tradizionali supporti musicali (della storia materiale della musica), si riducono all’insignificanza uditiva, a un </a:t>
            </a:r>
            <a:r>
              <a:rPr lang="it-IT" sz="2600" dirty="0" smtClean="0">
                <a:solidFill>
                  <a:prstClr val="black"/>
                </a:solidFill>
                <a:latin typeface="Times New Roman"/>
                <a:ea typeface="Times New Roman"/>
              </a:rPr>
              <a:t>ascolto </a:t>
            </a:r>
            <a:r>
              <a:rPr lang="it-IT" sz="2600" dirty="0">
                <a:solidFill>
                  <a:prstClr val="black"/>
                </a:solidFill>
                <a:latin typeface="Times New Roman"/>
                <a:ea typeface="Times New Roman"/>
              </a:rPr>
              <a:t>smaterializzato, strumentale e accessorio; se la</a:t>
            </a:r>
            <a:r>
              <a:rPr lang="it-IT" sz="2600" i="1" dirty="0">
                <a:solidFill>
                  <a:prstClr val="black"/>
                </a:solidFill>
                <a:latin typeface="Times New Roman"/>
                <a:ea typeface="Times New Roman"/>
              </a:rPr>
              <a:t> </a:t>
            </a:r>
            <a:r>
              <a:rPr lang="it-IT" sz="2600" i="1" dirty="0" err="1">
                <a:solidFill>
                  <a:prstClr val="black"/>
                </a:solidFill>
                <a:latin typeface="Times New Roman"/>
                <a:ea typeface="Times New Roman"/>
              </a:rPr>
              <a:t>tracklist</a:t>
            </a:r>
            <a:r>
              <a:rPr lang="it-IT" sz="2600" dirty="0">
                <a:solidFill>
                  <a:prstClr val="black"/>
                </a:solidFill>
                <a:latin typeface="Times New Roman"/>
                <a:ea typeface="Times New Roman"/>
              </a:rPr>
              <a:t> di un </a:t>
            </a:r>
            <a:r>
              <a:rPr lang="it-IT" sz="2600" i="1" dirty="0" err="1">
                <a:solidFill>
                  <a:prstClr val="black"/>
                </a:solidFill>
                <a:latin typeface="Times New Roman"/>
                <a:ea typeface="Times New Roman"/>
              </a:rPr>
              <a:t>concept</a:t>
            </a:r>
            <a:r>
              <a:rPr lang="it-IT" sz="2600" i="1" dirty="0">
                <a:solidFill>
                  <a:prstClr val="black"/>
                </a:solidFill>
                <a:latin typeface="Times New Roman"/>
                <a:ea typeface="Times New Roman"/>
              </a:rPr>
              <a:t> album</a:t>
            </a:r>
            <a:r>
              <a:rPr lang="it-IT" sz="2600" dirty="0">
                <a:solidFill>
                  <a:prstClr val="black"/>
                </a:solidFill>
                <a:latin typeface="Times New Roman"/>
                <a:ea typeface="Times New Roman"/>
              </a:rPr>
              <a:t> ha </a:t>
            </a:r>
            <a:r>
              <a:rPr lang="it-IT" sz="2600" i="1" dirty="0">
                <a:solidFill>
                  <a:prstClr val="black"/>
                </a:solidFill>
                <a:latin typeface="Times New Roman"/>
                <a:ea typeface="Times New Roman"/>
              </a:rPr>
              <a:t>senso</a:t>
            </a:r>
            <a:r>
              <a:rPr lang="it-IT" sz="2600" dirty="0">
                <a:solidFill>
                  <a:prstClr val="black"/>
                </a:solidFill>
                <a:latin typeface="Times New Roman"/>
                <a:ea typeface="Times New Roman"/>
              </a:rPr>
              <a:t> quanto l’indice di un volume cartaceo, il singolo brano isolato dal contesto è paragonabile al capitolo di un libro avulso dall’intera opera. </a:t>
            </a:r>
          </a:p>
          <a:p>
            <a:pPr lvl="0" algn="just">
              <a:buClr>
                <a:srgbClr val="D16349"/>
              </a:buClr>
            </a:pPr>
            <a:r>
              <a:rPr lang="it-IT" sz="2600" dirty="0">
                <a:solidFill>
                  <a:prstClr val="black"/>
                </a:solidFill>
                <a:latin typeface="Times New Roman"/>
                <a:ea typeface="Times New Roman"/>
              </a:rPr>
              <a:t>La futura irrilevanza del </a:t>
            </a:r>
            <a:r>
              <a:rPr lang="it-IT" sz="2600" i="1" dirty="0">
                <a:solidFill>
                  <a:prstClr val="black"/>
                </a:solidFill>
                <a:latin typeface="Times New Roman"/>
                <a:ea typeface="Times New Roman"/>
              </a:rPr>
              <a:t>pensiero</a:t>
            </a:r>
            <a:r>
              <a:rPr lang="it-IT" sz="2600" dirty="0">
                <a:solidFill>
                  <a:prstClr val="black"/>
                </a:solidFill>
                <a:latin typeface="Times New Roman"/>
                <a:ea typeface="Times New Roman"/>
              </a:rPr>
              <a:t> dell’artista (o del</a:t>
            </a:r>
            <a:r>
              <a:rPr lang="it-IT" sz="2600" i="1" dirty="0">
                <a:solidFill>
                  <a:prstClr val="black"/>
                </a:solidFill>
                <a:latin typeface="Times New Roman"/>
                <a:ea typeface="Times New Roman"/>
              </a:rPr>
              <a:t> team</a:t>
            </a:r>
            <a:r>
              <a:rPr lang="it-IT" sz="2600" dirty="0">
                <a:solidFill>
                  <a:prstClr val="black"/>
                </a:solidFill>
                <a:latin typeface="Times New Roman"/>
                <a:ea typeface="Times New Roman"/>
              </a:rPr>
              <a:t> artistico) sarà speculare alla disorganizzazione cognitiva che coinvolge fin da ora le nuove generazioni, incapaci di legare le parti al tutto, di intavolare discorsi coerenti, di tollerare il rigore del pensiero dialettico. </a:t>
            </a:r>
            <a:endParaRPr lang="it-IT" sz="1700" dirty="0">
              <a:solidFill>
                <a:prstClr val="black"/>
              </a:solidFill>
              <a:latin typeface="Times New Roman"/>
              <a:ea typeface="Times New Roman"/>
            </a:endParaRPr>
          </a:p>
          <a:p>
            <a:endParaRPr lang="it-IT" dirty="0"/>
          </a:p>
        </p:txBody>
      </p:sp>
    </p:spTree>
    <p:extLst>
      <p:ext uri="{BB962C8B-B14F-4D97-AF65-F5344CB8AC3E}">
        <p14:creationId xmlns:p14="http://schemas.microsoft.com/office/powerpoint/2010/main" val="1055203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GLI STUDI DI ADORNO</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Secondo Theodor </a:t>
            </a:r>
            <a:r>
              <a:rPr lang="it-IT" sz="2800" dirty="0" err="1">
                <a:latin typeface="Times New Roman"/>
                <a:ea typeface="Times New Roman"/>
              </a:rPr>
              <a:t>Wiesengrund</a:t>
            </a:r>
            <a:r>
              <a:rPr lang="it-IT" sz="2800" dirty="0">
                <a:latin typeface="Times New Roman"/>
                <a:ea typeface="Times New Roman"/>
              </a:rPr>
              <a:t> Adorno, la </a:t>
            </a:r>
            <a:r>
              <a:rPr lang="it-IT" sz="2800" i="1" dirty="0">
                <a:latin typeface="Times New Roman"/>
                <a:ea typeface="Times New Roman"/>
              </a:rPr>
              <a:t>pop music</a:t>
            </a:r>
            <a:r>
              <a:rPr lang="it-IT" sz="2800" dirty="0">
                <a:latin typeface="Times New Roman"/>
                <a:ea typeface="Times New Roman"/>
              </a:rPr>
              <a:t> osserva due mandati</a:t>
            </a:r>
            <a:r>
              <a:rPr lang="it-IT" sz="2800" dirty="0" smtClean="0">
                <a:latin typeface="Times New Roman"/>
                <a:ea typeface="Times New Roman"/>
              </a:rPr>
              <a:t>:</a:t>
            </a:r>
          </a:p>
          <a:p>
            <a:pPr algn="just">
              <a:spcAft>
                <a:spcPts val="0"/>
              </a:spcAft>
            </a:pPr>
            <a:r>
              <a:rPr lang="it-IT" sz="2800" dirty="0" smtClean="0">
                <a:latin typeface="Times New Roman"/>
                <a:ea typeface="Times New Roman"/>
              </a:rPr>
              <a:t>destare </a:t>
            </a:r>
            <a:r>
              <a:rPr lang="it-IT" sz="2800" dirty="0">
                <a:latin typeface="Times New Roman"/>
                <a:ea typeface="Times New Roman"/>
              </a:rPr>
              <a:t>«l’attenzione dell’ascoltatore</a:t>
            </a:r>
            <a:r>
              <a:rPr lang="it-IT" sz="2800" dirty="0" smtClean="0">
                <a:latin typeface="Times New Roman"/>
                <a:ea typeface="Times New Roman"/>
              </a:rPr>
              <a:t>»;</a:t>
            </a:r>
          </a:p>
          <a:p>
            <a:pPr algn="just">
              <a:spcAft>
                <a:spcPts val="0"/>
              </a:spcAft>
            </a:pPr>
            <a:r>
              <a:rPr lang="it-IT" sz="2800" dirty="0" smtClean="0">
                <a:latin typeface="Times New Roman"/>
                <a:ea typeface="Times New Roman"/>
              </a:rPr>
              <a:t>rispettare </a:t>
            </a:r>
            <a:r>
              <a:rPr lang="it-IT" sz="2800" dirty="0">
                <a:latin typeface="Times New Roman"/>
                <a:ea typeface="Times New Roman"/>
              </a:rPr>
              <a:t>la “naturalità” delle «convenzioni e delle formule musicali a cui è abituato», che derivano dalle «prime esperienze musicali, le filastrocche infantili, gli inni cantati al doposcuola, i motivetti fischiati tornando a casa da scuola».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Una </a:t>
            </a:r>
            <a:r>
              <a:rPr lang="it-IT" sz="2800" dirty="0">
                <a:latin typeface="Times New Roman"/>
                <a:ea typeface="Times New Roman"/>
              </a:rPr>
              <a:t>canzone di successo, pertanto, è conforme sia a criteri di </a:t>
            </a:r>
            <a:r>
              <a:rPr lang="it-IT" sz="2800" i="1" dirty="0">
                <a:latin typeface="Times New Roman"/>
                <a:ea typeface="Times New Roman"/>
              </a:rPr>
              <a:t>familiarità</a:t>
            </a:r>
            <a:r>
              <a:rPr lang="it-IT" sz="2800" dirty="0">
                <a:latin typeface="Times New Roman"/>
                <a:ea typeface="Times New Roman"/>
              </a:rPr>
              <a:t> che di </a:t>
            </a:r>
            <a:r>
              <a:rPr lang="it-IT" sz="2800" i="1" dirty="0">
                <a:latin typeface="Times New Roman"/>
                <a:ea typeface="Times New Roman"/>
              </a:rPr>
              <a:t>specificità</a:t>
            </a:r>
            <a:r>
              <a:rPr lang="it-IT" sz="2800" dirty="0">
                <a:latin typeface="Times New Roman"/>
                <a:ea typeface="Times New Roman"/>
              </a:rPr>
              <a:t>: vi si ritrovano elementi ricorsivi e strutturali, come elementi sovrastrutturali, che si discostano pure di poco dalla struttura, rendendola “riconoscibile”.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 Come </a:t>
            </a:r>
            <a:r>
              <a:rPr lang="it-IT" sz="2800" dirty="0">
                <a:latin typeface="Times New Roman"/>
                <a:ea typeface="Times New Roman"/>
              </a:rPr>
              <a:t>rinforzo alla struttura del brano, l’uso del «baby talk» corrobora un «linguaggio musicale infantile» che si </a:t>
            </a:r>
            <a:r>
              <a:rPr lang="it-IT" sz="2800" dirty="0" smtClean="0">
                <a:latin typeface="Times New Roman"/>
                <a:ea typeface="Times New Roman"/>
              </a:rPr>
              <a:t>attualizza nella </a:t>
            </a:r>
            <a:r>
              <a:rPr lang="it-IT" sz="2800" dirty="0">
                <a:latin typeface="Times New Roman"/>
                <a:ea typeface="Times New Roman"/>
              </a:rPr>
              <a:t>«ripetizione costante di alcune formule musicali comparabile all’atteggiamento del bambino che fa incessantemente la stessa domanda», o in «alcuni timbri </a:t>
            </a:r>
            <a:r>
              <a:rPr lang="it-IT" sz="2800" dirty="0" err="1">
                <a:latin typeface="Times New Roman"/>
                <a:ea typeface="Times New Roman"/>
              </a:rPr>
              <a:t>sdolcinatissimi</a:t>
            </a:r>
            <a:r>
              <a:rPr lang="it-IT" sz="2800" dirty="0">
                <a:latin typeface="Times New Roman"/>
                <a:ea typeface="Times New Roman"/>
              </a:rPr>
              <a:t>, che funzionano come biscotti e canditi musicali. Trattare gli adulti come bambini è parte di quella rappresentazione del divertimento a cui si punta per alleviare la tensione delle loro responsabilità appunto da adulti». </a:t>
            </a:r>
            <a:endParaRPr lang="it-IT" sz="1800" dirty="0">
              <a:latin typeface="Times New Roman"/>
              <a:ea typeface="Times New Roman"/>
            </a:endParaRPr>
          </a:p>
        </p:txBody>
      </p:sp>
    </p:spTree>
    <p:extLst>
      <p:ext uri="{BB962C8B-B14F-4D97-AF65-F5344CB8AC3E}">
        <p14:creationId xmlns:p14="http://schemas.microsoft.com/office/powerpoint/2010/main" val="1659969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pPr algn="just">
              <a:spcAft>
                <a:spcPts val="0"/>
              </a:spcAft>
            </a:pPr>
            <a:r>
              <a:rPr lang="it-IT" sz="2800" dirty="0">
                <a:latin typeface="Times New Roman"/>
                <a:ea typeface="Times New Roman"/>
              </a:rPr>
              <a:t>Infine, secondo Adorno, nel </a:t>
            </a:r>
            <a:r>
              <a:rPr lang="it-IT" sz="2800" i="1" dirty="0">
                <a:latin typeface="Times New Roman"/>
                <a:ea typeface="Times New Roman"/>
              </a:rPr>
              <a:t>pop</a:t>
            </a:r>
            <a:r>
              <a:rPr lang="it-IT" sz="2800" dirty="0">
                <a:latin typeface="Times New Roman"/>
                <a:ea typeface="Times New Roman"/>
              </a:rPr>
              <a:t> melodico e sentimentale echeggia il suono consolatorio e contenitivo della voce materna, o «l’immagine della madre che dice: “vieni qui a piangere, bambino mio”».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È </a:t>
            </a:r>
            <a:r>
              <a:rPr lang="it-IT" sz="2800" dirty="0">
                <a:latin typeface="Times New Roman"/>
                <a:ea typeface="Times New Roman"/>
              </a:rPr>
              <a:t>chiaro che un siffatto genere musicale, così materno e post-infantile, dovesse trovare accoglimento tra gli adolescenti. </a:t>
            </a:r>
            <a:endParaRPr lang="it-IT" sz="1800" dirty="0">
              <a:latin typeface="Times New Roman"/>
              <a:ea typeface="Times New Roman"/>
            </a:endParaRPr>
          </a:p>
          <a:p>
            <a:pPr algn="just">
              <a:spcAft>
                <a:spcPts val="0"/>
              </a:spcAft>
            </a:pPr>
            <a:r>
              <a:rPr lang="it-IT" sz="2800" dirty="0">
                <a:latin typeface="Times New Roman"/>
                <a:ea typeface="Times New Roman"/>
              </a:rPr>
              <a:t>Adorno, peraltro, scrive in un periodo in cui la musica non si è ancora “fatta immagine”.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Oggi </a:t>
            </a:r>
            <a:r>
              <a:rPr lang="it-IT" sz="2800" dirty="0">
                <a:latin typeface="Times New Roman"/>
                <a:ea typeface="Times New Roman"/>
              </a:rPr>
              <a:t>che “la musica si vede”, a maggior ragione, la </a:t>
            </a:r>
            <a:r>
              <a:rPr lang="it-IT" sz="2800" i="1" dirty="0" err="1">
                <a:latin typeface="Times New Roman"/>
                <a:ea typeface="Times New Roman"/>
              </a:rPr>
              <a:t>popular</a:t>
            </a:r>
            <a:r>
              <a:rPr lang="it-IT" sz="2800" i="1" dirty="0">
                <a:latin typeface="Times New Roman"/>
                <a:ea typeface="Times New Roman"/>
              </a:rPr>
              <a:t> music</a:t>
            </a:r>
            <a:r>
              <a:rPr lang="it-IT" sz="2800" dirty="0">
                <a:latin typeface="Times New Roman"/>
                <a:ea typeface="Times New Roman"/>
              </a:rPr>
              <a:t> appare come un surrogato sociologico (e intrapsichico) della presenza e dell’amore della madre, illusione che si oppone al lutto per un’</a:t>
            </a:r>
            <a:r>
              <a:rPr lang="it-IT" sz="2800" dirty="0" err="1">
                <a:latin typeface="Times New Roman"/>
                <a:ea typeface="Times New Roman"/>
              </a:rPr>
              <a:t>adultità</a:t>
            </a:r>
            <a:r>
              <a:rPr lang="it-IT" sz="2800" dirty="0">
                <a:latin typeface="Times New Roman"/>
                <a:ea typeface="Times New Roman"/>
              </a:rPr>
              <a:t> incombente, spesso rappresentata dagli stessi adulti quale necessaria perdita del sogno, della magia, dell’incanto. </a:t>
            </a:r>
            <a:endParaRPr lang="it-IT" sz="1800" dirty="0">
              <a:latin typeface="Times New Roman"/>
              <a:ea typeface="Times New Roman"/>
            </a:endParaRPr>
          </a:p>
          <a:p>
            <a:endParaRPr lang="it-IT" dirty="0"/>
          </a:p>
        </p:txBody>
      </p:sp>
    </p:spTree>
    <p:extLst>
      <p:ext uri="{BB962C8B-B14F-4D97-AF65-F5344CB8AC3E}">
        <p14:creationId xmlns:p14="http://schemas.microsoft.com/office/powerpoint/2010/main" val="26853067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334</TotalTime>
  <Words>1840</Words>
  <Application>Microsoft Office PowerPoint</Application>
  <PresentationFormat>Presentazione su schermo (4:3)</PresentationFormat>
  <Paragraphs>36</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Città</vt:lpstr>
      <vt:lpstr>IL CORPO ESIBITO E LA MATERIALITÀ DELLA MUSICA POP</vt:lpstr>
      <vt:lpstr>LA LOOK-AT-ME GENERATION</vt:lpstr>
      <vt:lpstr>SESSUAZIONE E SESSUALITÀ POP-MEDIATE</vt:lpstr>
      <vt:lpstr>LA POPULAR MUSIC</vt:lpstr>
      <vt:lpstr>BAD GIRLS &amp; BAD ROMANCES</vt:lpstr>
      <vt:lpstr>Presentazione standard di PowerPoint</vt:lpstr>
      <vt:lpstr>LA MATERIA MUSICALE</vt:lpstr>
      <vt:lpstr>Presentazione standard di PowerPoint</vt:lpstr>
      <vt:lpstr>GLI STUDI DI ADORNO</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73</cp:revision>
  <dcterms:created xsi:type="dcterms:W3CDTF">2012-10-04T16:12:16Z</dcterms:created>
  <dcterms:modified xsi:type="dcterms:W3CDTF">2012-12-06T10:03:45Z</dcterms:modified>
</cp:coreProperties>
</file>