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6" r:id="rId9"/>
    <p:sldId id="264" r:id="rId10"/>
    <p:sldId id="265" r:id="rId11"/>
    <p:sldId id="267" r:id="rId12"/>
    <p:sldId id="268" r:id="rId1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06/12/2012</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06/12/2012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06/12/2012</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06/12/2012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06/12/2012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06/12/2012</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06/12/2012</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06/12/2012</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a:bodyPr>
          <a:lstStyle/>
          <a:p>
            <a:pPr lvl="0">
              <a:buClr>
                <a:srgbClr val="D16349"/>
              </a:buClr>
            </a:pPr>
            <a:r>
              <a:rPr lang="it-IT" sz="2400" dirty="0">
                <a:solidFill>
                  <a:srgbClr val="646B86"/>
                </a:solidFill>
              </a:rPr>
              <a:t>Massimiliano </a:t>
            </a:r>
            <a:r>
              <a:rPr lang="it-IT" sz="2400" dirty="0" err="1">
                <a:solidFill>
                  <a:srgbClr val="646B86"/>
                </a:solidFill>
              </a:rPr>
              <a:t>stramaglia</a:t>
            </a:r>
            <a:endParaRPr lang="it-IT" sz="2400" dirty="0">
              <a:solidFill>
                <a:srgbClr val="646B86"/>
              </a:solidFill>
            </a:endParaRPr>
          </a:p>
          <a:p>
            <a:pPr lvl="0">
              <a:buClr>
                <a:srgbClr val="D16349"/>
              </a:buClr>
            </a:pPr>
            <a:r>
              <a:rPr lang="it-IT" sz="2400" i="1" dirty="0" smtClean="0">
                <a:solidFill>
                  <a:srgbClr val="646B86"/>
                </a:solidFill>
                <a:latin typeface="Times New Roman"/>
                <a:ea typeface="Times New Roman"/>
              </a:rPr>
              <a:t>AMORE È MUSICA. GLI ADOLESCENTI E IL MONDO DELLO SPETTACOLO</a:t>
            </a:r>
            <a:r>
              <a:rPr lang="it-IT" sz="2400" dirty="0" smtClean="0">
                <a:solidFill>
                  <a:srgbClr val="646B86"/>
                </a:solidFill>
                <a:latin typeface="Times New Roman"/>
                <a:ea typeface="Times New Roman"/>
              </a:rPr>
              <a:t>, SEI, TORINO, 2011</a:t>
            </a:r>
            <a:endParaRPr lang="it-IT" sz="2400" dirty="0">
              <a:solidFill>
                <a:srgbClr val="646B86"/>
              </a:solidFill>
              <a:latin typeface="Times New Roman"/>
              <a:ea typeface="Times New Roman"/>
            </a:endParaRPr>
          </a:p>
        </p:txBody>
      </p:sp>
      <p:sp>
        <p:nvSpPr>
          <p:cNvPr id="2" name="Titolo 1"/>
          <p:cNvSpPr>
            <a:spLocks noGrp="1"/>
          </p:cNvSpPr>
          <p:nvPr>
            <p:ph type="ctrTitle"/>
          </p:nvPr>
        </p:nvSpPr>
        <p:spPr/>
        <p:txBody>
          <a:bodyPr>
            <a:normAutofit/>
          </a:bodyPr>
          <a:lstStyle/>
          <a:p>
            <a:r>
              <a:rPr lang="it-IT" sz="3200" dirty="0" smtClean="0"/>
              <a:t>EDUCAZIONE FAMILIARE </a:t>
            </a:r>
            <a:br>
              <a:rPr lang="it-IT" sz="3200" dirty="0" smtClean="0"/>
            </a:br>
            <a:r>
              <a:rPr lang="it-IT" sz="3200" dirty="0" smtClean="0"/>
              <a:t>IN MUSICA</a:t>
            </a: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400" dirty="0" smtClean="0"/>
              <a:t>PEDAGOGIA DELLA MUSICA E DELL’ADOLESCENZA</a:t>
            </a:r>
            <a:endParaRPr lang="it-IT" sz="2400" dirty="0"/>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it-IT" sz="2800" dirty="0">
                <a:latin typeface="Times New Roman"/>
                <a:ea typeface="Times New Roman"/>
              </a:rPr>
              <a:t>«Gli adolescenti del nostro tempo, appena al passaggio della soglia tra preadolescenza e adolescenza piena, sono immersi» nello «</a:t>
            </a:r>
            <a:r>
              <a:rPr lang="it-IT" sz="2800" i="1" dirty="0">
                <a:latin typeface="Times New Roman"/>
                <a:ea typeface="Times New Roman"/>
              </a:rPr>
              <a:t>spettacolo</a:t>
            </a:r>
            <a:r>
              <a:rPr lang="it-IT" sz="2800" dirty="0">
                <a:latin typeface="Times New Roman"/>
                <a:ea typeface="Times New Roman"/>
              </a:rPr>
              <a:t>. Si tratta dello specchio» tipico «di una società» incerta «in cui è» sempre più «difficile separare bisogni fondamentali e desideri onnipotenti». Lo spettacolo può così divenire, «per gli adolescenti di oggi» tra i meno “attrezzati” affettivamente, «il nuovo </a:t>
            </a:r>
            <a:r>
              <a:rPr lang="it-IT" sz="2800" i="1" dirty="0">
                <a:latin typeface="Times New Roman"/>
                <a:ea typeface="Times New Roman"/>
              </a:rPr>
              <a:t>principio di realtà</a:t>
            </a:r>
            <a:r>
              <a:rPr lang="it-IT" sz="2800" dirty="0">
                <a:latin typeface="Times New Roman"/>
                <a:ea typeface="Times New Roman"/>
              </a:rPr>
              <a:t>» (Elena Visconti). </a:t>
            </a:r>
          </a:p>
          <a:p>
            <a:pPr algn="just">
              <a:spcAft>
                <a:spcPts val="0"/>
              </a:spcAft>
            </a:pPr>
            <a:r>
              <a:rPr lang="it-IT" sz="2800" dirty="0">
                <a:latin typeface="Times New Roman"/>
                <a:ea typeface="Times New Roman"/>
              </a:rPr>
              <a:t>I mondi musicali e spettacolari attraversati dai soggetti in fase di crescita possono tuttavia rivelarsi, laddove “ascoltati”, luoghi possibili di incontro tra le generazioni: se l’assetto sociale obbedisce al fenomeno dell’</a:t>
            </a:r>
            <a:r>
              <a:rPr lang="it-IT" sz="2800" dirty="0" err="1">
                <a:latin typeface="Times New Roman"/>
                <a:ea typeface="Times New Roman"/>
              </a:rPr>
              <a:t>adolescentizzazione</a:t>
            </a:r>
            <a:r>
              <a:rPr lang="it-IT" sz="2800" dirty="0">
                <a:latin typeface="Times New Roman"/>
                <a:ea typeface="Times New Roman"/>
              </a:rPr>
              <a:t> culturale, il genitore educato a preservare l’immagine interiorizzata di Sé come adolescente, e ad agire le proprie parti adolescenziali senza però smarrire le coordinate di un adeguato comportamento di ruolo (dalla funzione autorevole di guida e di sostegno alla presenza significativa ma non intrusiva), può contribuire a “dare voce” all’adolescente interno senza compromettere la qualità di efficaci interventi educativi. </a:t>
            </a:r>
          </a:p>
          <a:p>
            <a:pPr algn="just">
              <a:spcAft>
                <a:spcPts val="0"/>
              </a:spcAft>
            </a:pPr>
            <a:r>
              <a:rPr lang="it-IT" sz="2800" dirty="0">
                <a:latin typeface="Times New Roman"/>
                <a:ea typeface="Times New Roman"/>
              </a:rPr>
              <a:t>Occorre seguire «da vicino», e con amore, gli «interessi» artistici dei figli: dalla musica al teatro, dalla danza ai concerti pop e </a:t>
            </a:r>
            <a:r>
              <a:rPr lang="it-IT" sz="2800" dirty="0" smtClean="0">
                <a:latin typeface="Times New Roman"/>
                <a:ea typeface="Times New Roman"/>
              </a:rPr>
              <a:t>rock</a:t>
            </a:r>
            <a:r>
              <a:rPr lang="it-IT" sz="2900" dirty="0" smtClean="0">
                <a:solidFill>
                  <a:prstClr val="black"/>
                </a:solidFill>
                <a:latin typeface="Times New Roman"/>
                <a:ea typeface="Times New Roman"/>
              </a:rPr>
              <a:t>»</a:t>
            </a:r>
            <a:r>
              <a:rPr lang="it-IT" sz="2800" dirty="0" smtClean="0">
                <a:latin typeface="Times New Roman"/>
                <a:ea typeface="Times New Roman"/>
              </a:rPr>
              <a:t> </a:t>
            </a:r>
            <a:r>
              <a:rPr lang="it-IT" sz="2800" dirty="0">
                <a:latin typeface="Times New Roman"/>
                <a:ea typeface="Times New Roman"/>
              </a:rPr>
              <a:t>(Giovanni </a:t>
            </a:r>
            <a:r>
              <a:rPr lang="it-IT" sz="2800" dirty="0" err="1">
                <a:latin typeface="Times New Roman"/>
                <a:ea typeface="Times New Roman"/>
              </a:rPr>
              <a:t>Bollea</a:t>
            </a:r>
            <a:r>
              <a:rPr lang="it-IT" sz="2800" dirty="0">
                <a:latin typeface="Times New Roman"/>
                <a:ea typeface="Times New Roman"/>
              </a:rPr>
              <a:t>). «Se questo non fosse possibile, che vi sia almeno un minimo di contatto colloquiale che dimostri il proprio aggiornamento su questo o quel tema: può diventare», se desiderato, «uno straordinario espediente di comunicazione affettiva e mentale» (</a:t>
            </a:r>
            <a:r>
              <a:rPr lang="it-IT" sz="2800" i="1" dirty="0">
                <a:latin typeface="Times New Roman"/>
                <a:ea typeface="Times New Roman"/>
              </a:rPr>
              <a:t>Ibidem</a:t>
            </a:r>
            <a:r>
              <a:rPr lang="it-IT" sz="2800" dirty="0">
                <a:latin typeface="Times New Roman"/>
                <a:ea typeface="Times New Roman"/>
              </a:rPr>
              <a:t>). </a:t>
            </a:r>
          </a:p>
        </p:txBody>
      </p:sp>
    </p:spTree>
    <p:extLst>
      <p:ext uri="{BB962C8B-B14F-4D97-AF65-F5344CB8AC3E}">
        <p14:creationId xmlns:p14="http://schemas.microsoft.com/office/powerpoint/2010/main" val="296311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MUSICA E CREATIVITÀ ADOLESCENZIALE</a:t>
            </a:r>
            <a:endParaRPr lang="it-IT" dirty="0"/>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it-IT" sz="2800" dirty="0">
                <a:latin typeface="Times New Roman"/>
                <a:ea typeface="Times New Roman"/>
              </a:rPr>
              <a:t>Di recente, Philippe </a:t>
            </a:r>
            <a:r>
              <a:rPr lang="it-IT" sz="2800" dirty="0" err="1">
                <a:latin typeface="Times New Roman"/>
                <a:ea typeface="Times New Roman"/>
              </a:rPr>
              <a:t>Gutton</a:t>
            </a:r>
            <a:r>
              <a:rPr lang="it-IT" sz="2800" dirty="0">
                <a:latin typeface="Times New Roman"/>
                <a:ea typeface="Times New Roman"/>
              </a:rPr>
              <a:t> ha definito l’adolescenza un «atto di creazione» e un’«esperienza di creazione». Egli adopera il termine “creazione” quale sinonimo di «creatività adolescente», non di “opera d’arte”, soffermandosi su «la capacità immaginaria di tutti gli adolescenti, e le messe in scena con cui si cimentano in questo periodo della vita. Quando esse non sono possibili, o non lo sono in modo sufficiente, sopravvengono e s’insediano tristezza e desolazione, alimentando tutta una serie di disturbi più o meno gravi e più o meno patologici». </a:t>
            </a:r>
          </a:p>
          <a:p>
            <a:pPr algn="just">
              <a:spcAft>
                <a:spcPts val="0"/>
              </a:spcAft>
            </a:pPr>
            <a:r>
              <a:rPr lang="it-IT" sz="2800" dirty="0">
                <a:latin typeface="Times New Roman"/>
                <a:ea typeface="Times New Roman"/>
              </a:rPr>
              <a:t>Nell’inedita prospettiva dello psichiatra francese, la “crisi” adolescenziale è dovuta in massima parte alla repressione adulta della creatività adolescente (da non confondersi con la necessaria educazione, da parte delle figure di riferimento, alla sessualità), e non al sorgere incontrollabile del peculiare “genio creativo”: se l’artista adolescente è libero di gratificare la «compulsione che lo spinge a creare», se è riconosciuto dal padre e dalla madre in quanto “adolescente”, ciò gli permetterà di «elaborare e definire la sua identità ancora sospesa». Alle origini dell’opera d’arte, o della creazione, vi è una discrasia tra passato e futuro, un radicarsi tra le pieghe in-</a:t>
            </a:r>
            <a:r>
              <a:rPr lang="it-IT" sz="2800" dirty="0" err="1">
                <a:latin typeface="Times New Roman"/>
                <a:ea typeface="Times New Roman"/>
              </a:rPr>
              <a:t>audite</a:t>
            </a:r>
            <a:r>
              <a:rPr lang="it-IT" sz="2800" dirty="0">
                <a:latin typeface="Times New Roman"/>
                <a:ea typeface="Times New Roman"/>
              </a:rPr>
              <a:t> del presente. Anche la creatività adolescenziale è una messa in forma (ordine) del dolore (caos): </a:t>
            </a:r>
            <a:r>
              <a:rPr lang="it-IT" sz="2800" dirty="0" err="1">
                <a:latin typeface="Times New Roman"/>
                <a:ea typeface="Times New Roman"/>
              </a:rPr>
              <a:t>Gutton</a:t>
            </a:r>
            <a:r>
              <a:rPr lang="it-IT" sz="2800" dirty="0">
                <a:latin typeface="Times New Roman"/>
                <a:ea typeface="Times New Roman"/>
              </a:rPr>
              <a:t> descrive il processo di strutturazione identitaria dell’adolescente come «trasalimento doloroso della creazione». </a:t>
            </a:r>
          </a:p>
        </p:txBody>
      </p:sp>
    </p:spTree>
    <p:extLst>
      <p:ext uri="{BB962C8B-B14F-4D97-AF65-F5344CB8AC3E}">
        <p14:creationId xmlns:p14="http://schemas.microsoft.com/office/powerpoint/2010/main" val="16528032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it-IT" sz="2800" dirty="0">
                <a:latin typeface="Times New Roman"/>
                <a:ea typeface="Times New Roman"/>
              </a:rPr>
              <a:t>In questi termini, «la caducità» è «l’affetto originario della creazione adolescente», e l’«opera riflette la malinconia che crede di nascondere»: la nostalgia della madre. Anche secondo </a:t>
            </a:r>
            <a:r>
              <a:rPr lang="it-IT" sz="2800" dirty="0" err="1">
                <a:latin typeface="Times New Roman"/>
                <a:ea typeface="Times New Roman"/>
              </a:rPr>
              <a:t>Gutton</a:t>
            </a:r>
            <a:r>
              <a:rPr lang="it-IT" sz="2800" dirty="0">
                <a:latin typeface="Times New Roman"/>
                <a:ea typeface="Times New Roman"/>
              </a:rPr>
              <a:t>, l’adolescente si muove tra le memorie, percepite o narrate, della qualità del rispecchiamento materno (</a:t>
            </a:r>
            <a:r>
              <a:rPr lang="it-IT" sz="2800" dirty="0" err="1">
                <a:latin typeface="Times New Roman"/>
                <a:ea typeface="Times New Roman"/>
              </a:rPr>
              <a:t>ri-sonanza</a:t>
            </a:r>
            <a:r>
              <a:rPr lang="it-IT" sz="2800" dirty="0">
                <a:latin typeface="Times New Roman"/>
                <a:ea typeface="Times New Roman"/>
              </a:rPr>
              <a:t>), e il bisogno di rispecchiamento sociale, il quale genera da una ulteriore necessità di autoaffermazione. «La creazione è prima di tutto </a:t>
            </a:r>
            <a:r>
              <a:rPr lang="it-IT" sz="2800" i="1" dirty="0">
                <a:latin typeface="Times New Roman"/>
                <a:ea typeface="Times New Roman"/>
              </a:rPr>
              <a:t>l’arte di mettersi davanti a se stessi, di aggiustare lo specchio</a:t>
            </a:r>
            <a:r>
              <a:rPr lang="it-IT" sz="2800" dirty="0">
                <a:latin typeface="Times New Roman"/>
                <a:ea typeface="Times New Roman"/>
              </a:rPr>
              <a:t>». </a:t>
            </a:r>
          </a:p>
          <a:p>
            <a:pPr algn="just">
              <a:spcAft>
                <a:spcPts val="0"/>
              </a:spcAft>
            </a:pPr>
            <a:r>
              <a:rPr lang="it-IT" sz="2800" dirty="0">
                <a:latin typeface="Times New Roman"/>
                <a:ea typeface="Times New Roman"/>
              </a:rPr>
              <a:t>Le popstar incarnano massimamente il sentire creativo adolescente. Esse formano il gusto delle nuove generazioni: sono famose, hanno un repertorio musicale assortito, e riscuotono consensi. Ciò non significa, tuttavia, che il pop sia necessariamente da ritenersi un genere musicale omologante. L’adolescente, infatti, è </a:t>
            </a:r>
            <a:r>
              <a:rPr lang="it-IT" sz="2800" dirty="0" err="1">
                <a:latin typeface="Times New Roman"/>
                <a:ea typeface="Times New Roman"/>
              </a:rPr>
              <a:t>ri</a:t>
            </a:r>
            <a:r>
              <a:rPr lang="it-IT" sz="2800" dirty="0">
                <a:latin typeface="Times New Roman"/>
                <a:ea typeface="Times New Roman"/>
              </a:rPr>
              <a:t>-creativo: anche nella mera «imitazione» delle «</a:t>
            </a:r>
            <a:r>
              <a:rPr lang="it-IT" sz="2800" i="1" dirty="0" err="1">
                <a:latin typeface="Times New Roman"/>
                <a:ea typeface="Times New Roman"/>
              </a:rPr>
              <a:t>vedettes</a:t>
            </a:r>
            <a:r>
              <a:rPr lang="it-IT" sz="2800" dirty="0">
                <a:latin typeface="Times New Roman"/>
                <a:ea typeface="Times New Roman"/>
              </a:rPr>
              <a:t>», contrariamente a quanto scrive </a:t>
            </a:r>
            <a:r>
              <a:rPr lang="it-IT" sz="2800" dirty="0" err="1">
                <a:latin typeface="Times New Roman"/>
                <a:ea typeface="Times New Roman"/>
              </a:rPr>
              <a:t>Gutton</a:t>
            </a:r>
            <a:r>
              <a:rPr lang="it-IT" sz="2800" dirty="0">
                <a:latin typeface="Times New Roman"/>
                <a:ea typeface="Times New Roman"/>
              </a:rPr>
              <a:t>, attua una ricerca profonda di «identificazione». </a:t>
            </a:r>
          </a:p>
          <a:p>
            <a:pPr algn="just">
              <a:spcAft>
                <a:spcPts val="0"/>
              </a:spcAft>
            </a:pPr>
            <a:r>
              <a:rPr lang="it-IT" sz="2800" dirty="0">
                <a:latin typeface="Times New Roman"/>
                <a:ea typeface="Times New Roman"/>
              </a:rPr>
              <a:t>In una società che ha paura di invecchiare, e che esorcizza la morte attraverso il mito del corpo adolescente, più spesso, gli idoli della musica e dello schermo, le popstar, sono “immagini mentali” maggiormente accessibili di una </a:t>
            </a:r>
            <a:r>
              <a:rPr lang="it-IT" sz="2800" i="1" dirty="0">
                <a:latin typeface="Times New Roman"/>
                <a:ea typeface="Times New Roman"/>
              </a:rPr>
              <a:t>famiglia che non c’è</a:t>
            </a:r>
            <a:r>
              <a:rPr lang="it-IT" sz="2800" dirty="0">
                <a:latin typeface="Times New Roman"/>
                <a:ea typeface="Times New Roman"/>
              </a:rPr>
              <a:t>. </a:t>
            </a:r>
          </a:p>
        </p:txBody>
      </p:sp>
    </p:spTree>
    <p:extLst>
      <p:ext uri="{BB962C8B-B14F-4D97-AF65-F5344CB8AC3E}">
        <p14:creationId xmlns:p14="http://schemas.microsoft.com/office/powerpoint/2010/main" val="28561410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400" dirty="0" smtClean="0"/>
              <a:t>LA POP CULTURE COME COLLAGE ESISTENZIALE</a:t>
            </a:r>
            <a:endParaRPr lang="it-IT" sz="2400" dirty="0"/>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“Cultura pop” non è da intendersi quale sinonimo di cultura popolare, ma di “cultura di massa”. Mentre la </a:t>
            </a:r>
            <a:r>
              <a:rPr lang="it-IT" sz="2800" i="1" dirty="0">
                <a:latin typeface="Times New Roman"/>
                <a:ea typeface="Times New Roman"/>
              </a:rPr>
              <a:t>cultura popolare</a:t>
            </a:r>
            <a:r>
              <a:rPr lang="it-IT" sz="2800" dirty="0">
                <a:latin typeface="Times New Roman"/>
                <a:ea typeface="Times New Roman"/>
              </a:rPr>
              <a:t> comprende tradizioni, norme, festività e ritualità di natura folcloristica, storicamente sedimentate e condivise all’interno di uno specifico contesto geografico o territoriale, la </a:t>
            </a:r>
            <a:r>
              <a:rPr lang="it-IT" sz="2800" i="1" dirty="0">
                <a:latin typeface="Times New Roman"/>
                <a:ea typeface="Times New Roman"/>
              </a:rPr>
              <a:t>cultura di massa</a:t>
            </a:r>
            <a:r>
              <a:rPr lang="it-IT" sz="2800" dirty="0">
                <a:latin typeface="Times New Roman"/>
                <a:ea typeface="Times New Roman"/>
              </a:rPr>
              <a:t> risponde a una logica di mercato e si sviluppa trasversalmente alla diffusione dei mezzi di comunicazione per divenire patrimonio di certa cultura </a:t>
            </a:r>
            <a:r>
              <a:rPr lang="it-IT" sz="2800" dirty="0" smtClean="0">
                <a:latin typeface="Times New Roman"/>
                <a:ea typeface="Times New Roman"/>
              </a:rPr>
              <a:t>giovanile, </a:t>
            </a:r>
            <a:r>
              <a:rPr lang="it-IT" sz="2800" dirty="0">
                <a:latin typeface="Times New Roman"/>
                <a:ea typeface="Times New Roman"/>
              </a:rPr>
              <a:t>a partire dalla musica dei Beatles (anni Sessanta). La </a:t>
            </a:r>
            <a:r>
              <a:rPr lang="it-IT" sz="2800" i="1" dirty="0">
                <a:latin typeface="Times New Roman"/>
                <a:ea typeface="Times New Roman"/>
              </a:rPr>
              <a:t>pop culture</a:t>
            </a:r>
            <a:r>
              <a:rPr lang="it-IT" sz="2800" dirty="0">
                <a:latin typeface="Times New Roman"/>
                <a:ea typeface="Times New Roman"/>
              </a:rPr>
              <a:t> è un macrosistema complesso e articolato di “riferimenti” a personaggi mediatici, serie televisive, programmi TV, battute cinematografiche, spot pubblicitari, brani musicali, prodotti commerciali, </a:t>
            </a:r>
            <a:r>
              <a:rPr lang="it-IT" sz="2800" i="1" dirty="0">
                <a:latin typeface="Times New Roman"/>
                <a:ea typeface="Times New Roman"/>
              </a:rPr>
              <a:t>cartoons</a:t>
            </a:r>
            <a:r>
              <a:rPr lang="it-IT" sz="2800" dirty="0">
                <a:latin typeface="Times New Roman"/>
                <a:ea typeface="Times New Roman"/>
              </a:rPr>
              <a:t>, che spazia, dunque, «da Raffaella Carrà ai Simpson» (Lucio Spaziante). Si tratta una non-cultura ufficiale (cultura dello svago) divenuta, nel tempo, </a:t>
            </a:r>
            <a:r>
              <a:rPr lang="it-IT" sz="2800" i="1" dirty="0">
                <a:latin typeface="Times New Roman"/>
                <a:ea typeface="Times New Roman"/>
              </a:rPr>
              <a:t>subcultura giovanile</a:t>
            </a:r>
            <a:r>
              <a:rPr lang="it-IT" sz="2800" dirty="0">
                <a:latin typeface="Times New Roman"/>
                <a:ea typeface="Times New Roman"/>
              </a:rPr>
              <a:t>: un reticolato affettivo nel quale si rinvengono, di nodo in nodo, tracce di storie personali e generazionali. </a:t>
            </a:r>
          </a:p>
          <a:p>
            <a:pPr algn="just">
              <a:spcAft>
                <a:spcPts val="0"/>
              </a:spcAft>
            </a:pPr>
            <a:r>
              <a:rPr lang="it-IT" sz="2800" dirty="0">
                <a:latin typeface="Times New Roman"/>
                <a:ea typeface="Times New Roman"/>
              </a:rPr>
              <a:t>La </a:t>
            </a:r>
            <a:r>
              <a:rPr lang="it-IT" sz="2800" i="1" dirty="0">
                <a:latin typeface="Times New Roman"/>
                <a:ea typeface="Times New Roman"/>
              </a:rPr>
              <a:t>pop music</a:t>
            </a:r>
            <a:r>
              <a:rPr lang="it-IT" sz="2800" dirty="0">
                <a:latin typeface="Times New Roman"/>
                <a:ea typeface="Times New Roman"/>
              </a:rPr>
              <a:t> è uno spazio simbolico di propagazione della </a:t>
            </a:r>
            <a:r>
              <a:rPr lang="it-IT" sz="2800" i="1" dirty="0">
                <a:latin typeface="Times New Roman"/>
                <a:ea typeface="Times New Roman"/>
              </a:rPr>
              <a:t>pop culture</a:t>
            </a:r>
            <a:r>
              <a:rPr lang="it-IT" sz="2800" dirty="0">
                <a:latin typeface="Times New Roman"/>
                <a:ea typeface="Times New Roman"/>
              </a:rPr>
              <a:t>. «I testi pop si comportano» appunto «come versioni sempre </a:t>
            </a:r>
            <a:r>
              <a:rPr lang="it-IT" sz="2800" dirty="0" err="1">
                <a:latin typeface="Times New Roman"/>
                <a:ea typeface="Times New Roman"/>
              </a:rPr>
              <a:t>ritraducibili</a:t>
            </a:r>
            <a:r>
              <a:rPr lang="it-IT" sz="2800" dirty="0">
                <a:latin typeface="Times New Roman"/>
                <a:ea typeface="Times New Roman"/>
              </a:rPr>
              <a:t> di un</a:t>
            </a:r>
            <a:r>
              <a:rPr lang="it-IT" sz="2800" i="1" dirty="0">
                <a:latin typeface="Times New Roman"/>
                <a:ea typeface="Times New Roman"/>
              </a:rPr>
              <a:t> mito</a:t>
            </a:r>
            <a:r>
              <a:rPr lang="it-IT" sz="2800" dirty="0">
                <a:latin typeface="Times New Roman"/>
                <a:ea typeface="Times New Roman"/>
              </a:rPr>
              <a:t> collettivo» (</a:t>
            </a:r>
            <a:r>
              <a:rPr lang="it-IT" sz="2800" i="1" dirty="0">
                <a:latin typeface="Times New Roman"/>
                <a:ea typeface="Times New Roman"/>
              </a:rPr>
              <a:t>Ibid.</a:t>
            </a:r>
            <a:r>
              <a:rPr lang="it-IT" sz="2800" dirty="0">
                <a:latin typeface="Times New Roman"/>
                <a:ea typeface="Times New Roman"/>
              </a:rPr>
              <a:t>), che procede dalla </a:t>
            </a:r>
            <a:r>
              <a:rPr lang="it-IT" sz="2800" i="1" dirty="0">
                <a:latin typeface="Times New Roman"/>
                <a:ea typeface="Times New Roman"/>
              </a:rPr>
              <a:t>sacralità </a:t>
            </a:r>
            <a:r>
              <a:rPr lang="it-IT" sz="2800" dirty="0">
                <a:latin typeface="Times New Roman"/>
                <a:ea typeface="Times New Roman"/>
              </a:rPr>
              <a:t>dell’esperienza infantile all’</a:t>
            </a:r>
            <a:r>
              <a:rPr lang="it-IT" sz="2800" dirty="0" err="1">
                <a:latin typeface="Times New Roman"/>
                <a:ea typeface="Times New Roman"/>
              </a:rPr>
              <a:t>adolescentizzazione</a:t>
            </a:r>
            <a:r>
              <a:rPr lang="it-IT" sz="2800" dirty="0">
                <a:latin typeface="Times New Roman"/>
                <a:ea typeface="Times New Roman"/>
              </a:rPr>
              <a:t> del mondo adulto. </a:t>
            </a:r>
          </a:p>
          <a:p>
            <a:endParaRPr lang="it-IT" dirty="0"/>
          </a:p>
        </p:txBody>
      </p:sp>
    </p:spTree>
    <p:extLst>
      <p:ext uri="{BB962C8B-B14F-4D97-AF65-F5344CB8AC3E}">
        <p14:creationId xmlns:p14="http://schemas.microsoft.com/office/powerpoint/2010/main" val="15376537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it-IT" sz="2800" dirty="0">
                <a:latin typeface="Times New Roman"/>
                <a:ea typeface="Times New Roman"/>
              </a:rPr>
              <a:t>Secondo l’autorevole opinione di Richard </a:t>
            </a:r>
            <a:r>
              <a:rPr lang="it-IT" sz="2800" dirty="0" err="1">
                <a:latin typeface="Times New Roman"/>
                <a:ea typeface="Times New Roman"/>
              </a:rPr>
              <a:t>Middleton</a:t>
            </a:r>
            <a:r>
              <a:rPr lang="it-IT" sz="2800" dirty="0">
                <a:latin typeface="Times New Roman"/>
                <a:ea typeface="Times New Roman"/>
              </a:rPr>
              <a:t>, l’universalismo (o infantilismo) del testo pop funziona un po’ come l’immagine di un </a:t>
            </a:r>
            <a:r>
              <a:rPr lang="it-IT" sz="2800" i="1" dirty="0">
                <a:latin typeface="Times New Roman"/>
                <a:ea typeface="Times New Roman"/>
              </a:rPr>
              <a:t>adolescente allo specchio</a:t>
            </a:r>
            <a:r>
              <a:rPr lang="it-IT" sz="2800" dirty="0">
                <a:latin typeface="Times New Roman"/>
                <a:ea typeface="Times New Roman"/>
              </a:rPr>
              <a:t>. «Nella maggior parte dei casi, il linguaggio usato è un linguaggio quotidiano, trito, familiare, pieno di luoghi comuni, anche se può essere </a:t>
            </a:r>
            <a:r>
              <a:rPr lang="it-IT" sz="2800" dirty="0" err="1">
                <a:latin typeface="Times New Roman"/>
                <a:ea typeface="Times New Roman"/>
              </a:rPr>
              <a:t>riassemblato</a:t>
            </a:r>
            <a:r>
              <a:rPr lang="it-IT" sz="2800" dirty="0">
                <a:latin typeface="Times New Roman"/>
                <a:ea typeface="Times New Roman"/>
              </a:rPr>
              <a:t> in nuove combinazioni. Il punto è quello di “</a:t>
            </a:r>
            <a:r>
              <a:rPr lang="it-IT" sz="2800" dirty="0" err="1">
                <a:latin typeface="Times New Roman"/>
                <a:ea typeface="Times New Roman"/>
              </a:rPr>
              <a:t>sfamiliarizzare</a:t>
            </a:r>
            <a:r>
              <a:rPr lang="it-IT" sz="2800" dirty="0">
                <a:latin typeface="Times New Roman"/>
                <a:ea typeface="Times New Roman"/>
              </a:rPr>
              <a:t> il familiare”, di investire il banale con forza affettiva e grazia cinetica», di personalizzare i «processi musicali». Un rilievo assai importante, sia perché le «parole preferite» dagli adolescenti, e tra gli adolescenti, «prendono spunto da quelle dell’infanzia tra fratelli o con i genitori» (Philippe </a:t>
            </a:r>
            <a:r>
              <a:rPr lang="it-IT" sz="2800" dirty="0" err="1">
                <a:latin typeface="Times New Roman"/>
                <a:ea typeface="Times New Roman"/>
              </a:rPr>
              <a:t>Gutton</a:t>
            </a:r>
            <a:r>
              <a:rPr lang="it-IT" sz="2800" dirty="0">
                <a:latin typeface="Times New Roman"/>
                <a:ea typeface="Times New Roman"/>
              </a:rPr>
              <a:t>), sia perché molti «adolescenti amano fare dei loro genitori, dei fratelli, della famiglia tutta intera un’opera d’arte». </a:t>
            </a:r>
          </a:p>
          <a:p>
            <a:pPr algn="just">
              <a:spcAft>
                <a:spcPts val="0"/>
              </a:spcAft>
            </a:pPr>
            <a:r>
              <a:rPr lang="it-IT" sz="2800" i="1" dirty="0">
                <a:latin typeface="Times New Roman"/>
                <a:ea typeface="Times New Roman"/>
              </a:rPr>
              <a:t>L’amore adolescenziale per la musica pop e per la pop culture</a:t>
            </a:r>
            <a:r>
              <a:rPr lang="it-IT" sz="2800" dirty="0">
                <a:latin typeface="Times New Roman"/>
                <a:ea typeface="Times New Roman"/>
              </a:rPr>
              <a:t> </a:t>
            </a:r>
            <a:r>
              <a:rPr lang="it-IT" sz="2800" i="1" dirty="0">
                <a:latin typeface="Times New Roman"/>
                <a:ea typeface="Times New Roman"/>
              </a:rPr>
              <a:t>(prolungamento del mondo dello spettacolo) esprime il bisogno più profondo di madre, di intimità familiare, e il correlato bisogno di una “nuova famiglia”: è questa l’essenza più intima dell’ascolto, della produzione e della fruizione giovanili</a:t>
            </a:r>
            <a:r>
              <a:rPr lang="it-IT" sz="2800" dirty="0">
                <a:latin typeface="Times New Roman"/>
                <a:ea typeface="Times New Roman"/>
              </a:rPr>
              <a:t>. Il pop è cerniera, linea di confine, tra infanzia ed età adulta. </a:t>
            </a:r>
          </a:p>
          <a:p>
            <a:pPr algn="just">
              <a:spcAft>
                <a:spcPts val="0"/>
              </a:spcAft>
            </a:pPr>
            <a:r>
              <a:rPr lang="it-IT" sz="2800" dirty="0">
                <a:latin typeface="Times New Roman"/>
                <a:ea typeface="Times New Roman"/>
              </a:rPr>
              <a:t>«Nei percorsi formativi dei giovani perciò non deve mancare lo spazio per un confronto intelligente e critico con i testi delle canzoni» (Pino Fanelli), da attivarsi da parte del padre e della madre già in età </a:t>
            </a:r>
            <a:r>
              <a:rPr lang="it-IT" sz="2800" i="1" dirty="0">
                <a:latin typeface="Times New Roman"/>
                <a:ea typeface="Times New Roman"/>
              </a:rPr>
              <a:t>preadolescenziale</a:t>
            </a:r>
            <a:r>
              <a:rPr lang="it-IT" sz="2800" dirty="0">
                <a:latin typeface="Times New Roman"/>
                <a:ea typeface="Times New Roman"/>
              </a:rPr>
              <a:t>. </a:t>
            </a:r>
          </a:p>
        </p:txBody>
      </p:sp>
    </p:spTree>
    <p:extLst>
      <p:ext uri="{BB962C8B-B14F-4D97-AF65-F5344CB8AC3E}">
        <p14:creationId xmlns:p14="http://schemas.microsoft.com/office/powerpoint/2010/main" val="557158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L’AUTOBIOGRAFIA  MUSICALE</a:t>
            </a:r>
            <a:endParaRPr lang="it-IT" dirty="0"/>
          </a:p>
        </p:txBody>
      </p:sp>
      <p:sp>
        <p:nvSpPr>
          <p:cNvPr id="3" name="Segnaposto contenuto 2"/>
          <p:cNvSpPr>
            <a:spLocks noGrp="1"/>
          </p:cNvSpPr>
          <p:nvPr>
            <p:ph sz="quarter" idx="1"/>
          </p:nvPr>
        </p:nvSpPr>
        <p:spPr>
          <a:xfrm>
            <a:off x="301752" y="1527048"/>
            <a:ext cx="8503920" cy="4854280"/>
          </a:xfrm>
        </p:spPr>
        <p:txBody>
          <a:bodyPr>
            <a:noAutofit/>
          </a:bodyPr>
          <a:lstStyle/>
          <a:p>
            <a:pPr algn="just">
              <a:spcAft>
                <a:spcPts val="0"/>
              </a:spcAft>
            </a:pPr>
            <a:r>
              <a:rPr lang="it-IT" sz="1800" i="1" dirty="0">
                <a:latin typeface="Times New Roman"/>
                <a:ea typeface="Times New Roman"/>
              </a:rPr>
              <a:t>La musica, più di ogni altra forma d’arte, è nostalgia dell’essere</a:t>
            </a:r>
            <a:r>
              <a:rPr lang="it-IT" sz="1800" dirty="0">
                <a:latin typeface="Times New Roman"/>
                <a:ea typeface="Times New Roman"/>
              </a:rPr>
              <a:t>. Dare forma e colore a tale nostalgia è l’esperienza autentica, </a:t>
            </a:r>
            <a:r>
              <a:rPr lang="it-IT" sz="1800" i="1" dirty="0">
                <a:latin typeface="Times New Roman"/>
                <a:ea typeface="Times New Roman"/>
              </a:rPr>
              <a:t>sonora</a:t>
            </a:r>
            <a:r>
              <a:rPr lang="it-IT" sz="1800" dirty="0">
                <a:latin typeface="Times New Roman"/>
                <a:ea typeface="Times New Roman"/>
              </a:rPr>
              <a:t>, del raccoglimento: persino le grandi opere d’arte, per l’estimatore sensibile, </a:t>
            </a:r>
            <a:r>
              <a:rPr lang="it-IT" sz="1800" dirty="0" err="1" smtClean="0">
                <a:latin typeface="Times New Roman"/>
                <a:ea typeface="Times New Roman"/>
              </a:rPr>
              <a:t>ri</a:t>
            </a:r>
            <a:r>
              <a:rPr lang="it-IT" sz="1800" dirty="0" smtClean="0">
                <a:latin typeface="Times New Roman"/>
                <a:ea typeface="Times New Roman"/>
              </a:rPr>
              <a:t>-suonano. L’arte</a:t>
            </a:r>
            <a:r>
              <a:rPr lang="it-IT" sz="1800" dirty="0">
                <a:latin typeface="Times New Roman"/>
                <a:ea typeface="Times New Roman"/>
              </a:rPr>
              <a:t>, tuttavia, consola, carezza, ma non cura: se fosse realmente curativa, non sarebbe arte. Se l’artista divenisse, d’un tratto, “savio” (se non avesse più “cose da dire”), non avrebbe motivo di creare. </a:t>
            </a:r>
            <a:endParaRPr lang="it-IT" sz="1800" dirty="0" smtClean="0">
              <a:latin typeface="Times New Roman"/>
              <a:ea typeface="Times New Roman"/>
            </a:endParaRPr>
          </a:p>
          <a:p>
            <a:pPr algn="just">
              <a:spcAft>
                <a:spcPts val="0"/>
              </a:spcAft>
            </a:pPr>
            <a:r>
              <a:rPr lang="it-IT" sz="1800" dirty="0" smtClean="0">
                <a:latin typeface="Times New Roman"/>
                <a:ea typeface="Times New Roman"/>
              </a:rPr>
              <a:t>Dal </a:t>
            </a:r>
            <a:r>
              <a:rPr lang="it-IT" sz="1800" dirty="0">
                <a:latin typeface="Times New Roman"/>
                <a:ea typeface="Times New Roman"/>
              </a:rPr>
              <a:t>punto di vista musicologico-musicoterapico, si opera una distinzione tra </a:t>
            </a:r>
            <a:r>
              <a:rPr lang="it-IT" sz="1800" i="1" dirty="0">
                <a:latin typeface="Times New Roman"/>
                <a:ea typeface="Times New Roman"/>
              </a:rPr>
              <a:t>identità sonora</a:t>
            </a:r>
            <a:r>
              <a:rPr lang="it-IT" sz="1800" dirty="0">
                <a:latin typeface="Times New Roman"/>
                <a:ea typeface="Times New Roman"/>
              </a:rPr>
              <a:t> e </a:t>
            </a:r>
            <a:r>
              <a:rPr lang="it-IT" sz="1800" i="1" dirty="0">
                <a:latin typeface="Times New Roman"/>
                <a:ea typeface="Times New Roman"/>
              </a:rPr>
              <a:t>identità musicale individuale</a:t>
            </a:r>
            <a:r>
              <a:rPr lang="it-IT" sz="1800" dirty="0">
                <a:latin typeface="Times New Roman"/>
                <a:ea typeface="Times New Roman"/>
              </a:rPr>
              <a:t>. </a:t>
            </a:r>
            <a:endParaRPr lang="it-IT" sz="1800" dirty="0" smtClean="0">
              <a:latin typeface="Times New Roman"/>
              <a:ea typeface="Times New Roman"/>
            </a:endParaRPr>
          </a:p>
          <a:p>
            <a:pPr algn="just">
              <a:spcAft>
                <a:spcPts val="0"/>
              </a:spcAft>
            </a:pPr>
            <a:r>
              <a:rPr lang="it-IT" sz="1800" dirty="0" smtClean="0">
                <a:latin typeface="Times New Roman"/>
                <a:ea typeface="Times New Roman"/>
              </a:rPr>
              <a:t>L</a:t>
            </a:r>
            <a:r>
              <a:rPr lang="it-IT" sz="1800" dirty="0">
                <a:latin typeface="Times New Roman"/>
                <a:ea typeface="Times New Roman"/>
              </a:rPr>
              <a:t>’«identità sonora» (Rolando </a:t>
            </a:r>
            <a:r>
              <a:rPr lang="it-IT" sz="1800" dirty="0" err="1">
                <a:latin typeface="Times New Roman"/>
                <a:ea typeface="Times New Roman"/>
              </a:rPr>
              <a:t>Benenzon</a:t>
            </a:r>
            <a:r>
              <a:rPr lang="it-IT" sz="1800" dirty="0">
                <a:latin typeface="Times New Roman"/>
                <a:ea typeface="Times New Roman"/>
              </a:rPr>
              <a:t>) racchiude «i nostri archetipi sonori, il nostro vissuto sonoro intra-uterino e il nostro vissuto sonoro della nascita, dell’infanzia fino alla nostra età attuale» (</a:t>
            </a:r>
            <a:r>
              <a:rPr lang="it-IT" sz="1800" i="1" dirty="0">
                <a:latin typeface="Times New Roman"/>
                <a:ea typeface="Times New Roman"/>
              </a:rPr>
              <a:t>Ibid</a:t>
            </a:r>
            <a:r>
              <a:rPr lang="it-IT" sz="1800" dirty="0">
                <a:latin typeface="Times New Roman"/>
                <a:ea typeface="Times New Roman"/>
              </a:rPr>
              <a:t>.). </a:t>
            </a:r>
            <a:endParaRPr lang="it-IT" sz="1800" dirty="0" smtClean="0">
              <a:latin typeface="Times New Roman"/>
              <a:ea typeface="Times New Roman"/>
            </a:endParaRPr>
          </a:p>
          <a:p>
            <a:pPr algn="just">
              <a:spcAft>
                <a:spcPts val="0"/>
              </a:spcAft>
            </a:pPr>
            <a:r>
              <a:rPr lang="it-IT" sz="1800" dirty="0" smtClean="0">
                <a:latin typeface="Times New Roman"/>
                <a:ea typeface="Times New Roman"/>
              </a:rPr>
              <a:t>L</a:t>
            </a:r>
            <a:r>
              <a:rPr lang="it-IT" sz="1800" dirty="0">
                <a:latin typeface="Times New Roman"/>
                <a:ea typeface="Times New Roman"/>
              </a:rPr>
              <a:t>’«identità musicale individuale», scrive Luca Marconi, «si riferisce» invece «a quel sistema di potenzialità nei confronti della musica che fa parte del più ampio sistema di potenzialità comportamentali ed esperienziali che distingue ogni essere umano dai suoi simili». Sia l’identità sonora che l’identità musicale individuale crescono con la persona: la prima è prerequisito della seconda; la</a:t>
            </a:r>
            <a:r>
              <a:rPr lang="it-IT" sz="1800" i="1" dirty="0">
                <a:latin typeface="Times New Roman"/>
                <a:ea typeface="Times New Roman"/>
              </a:rPr>
              <a:t> sonorità</a:t>
            </a:r>
            <a:r>
              <a:rPr lang="it-IT" sz="1800" dirty="0">
                <a:latin typeface="Times New Roman"/>
                <a:ea typeface="Times New Roman"/>
              </a:rPr>
              <a:t>, in altri termini, può tradursi in </a:t>
            </a:r>
            <a:r>
              <a:rPr lang="it-IT" sz="1800" i="1" dirty="0">
                <a:latin typeface="Times New Roman"/>
                <a:ea typeface="Times New Roman"/>
              </a:rPr>
              <a:t>musicalità</a:t>
            </a:r>
            <a:r>
              <a:rPr lang="it-IT" sz="1800" dirty="0">
                <a:latin typeface="Times New Roman"/>
                <a:ea typeface="Times New Roman"/>
              </a:rPr>
              <a:t>. </a:t>
            </a:r>
            <a:endParaRPr lang="it-IT" sz="1800" dirty="0">
              <a:effectLst/>
              <a:latin typeface="Times New Roman"/>
              <a:ea typeface="Times New Roman"/>
            </a:endParaRPr>
          </a:p>
        </p:txBody>
      </p:sp>
    </p:spTree>
    <p:extLst>
      <p:ext uri="{BB962C8B-B14F-4D97-AF65-F5344CB8AC3E}">
        <p14:creationId xmlns:p14="http://schemas.microsoft.com/office/powerpoint/2010/main" val="2828219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Ma l’adolescente, come più volte constatato, non è soltanto “suono”: egli è anche immagine, rappresentazione, teatralità, </a:t>
            </a:r>
            <a:r>
              <a:rPr lang="it-IT" sz="2800" i="1" dirty="0">
                <a:latin typeface="Times New Roman"/>
                <a:ea typeface="Times New Roman"/>
              </a:rPr>
              <a:t>spettacolo</a:t>
            </a:r>
            <a:r>
              <a:rPr lang="it-IT" sz="2800" dirty="0">
                <a:latin typeface="Times New Roman"/>
                <a:ea typeface="Times New Roman"/>
              </a:rPr>
              <a:t>.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a:t>
            </a:r>
            <a:r>
              <a:rPr lang="it-IT" sz="2800" dirty="0">
                <a:latin typeface="Times New Roman"/>
                <a:ea typeface="Times New Roman"/>
              </a:rPr>
              <a:t>Per senso della teatralità si intende la capacità sia di comprendere sia di produrre comunicazioni in cui domina l’intenzionalità di rappresentazione e simulazione della realtà» (Carmen </a:t>
            </a:r>
            <a:r>
              <a:rPr lang="it-IT" sz="2800" dirty="0" err="1">
                <a:latin typeface="Times New Roman"/>
                <a:ea typeface="Times New Roman"/>
              </a:rPr>
              <a:t>Belacchi</a:t>
            </a:r>
            <a:r>
              <a:rPr lang="it-IT" sz="2800" dirty="0">
                <a:latin typeface="Times New Roman"/>
                <a:ea typeface="Times New Roman"/>
              </a:rPr>
              <a:t>); capacità che, in adolescenza, è sostanzialmente modalità dell’appartenersi.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Il </a:t>
            </a:r>
            <a:r>
              <a:rPr lang="it-IT" sz="2800" dirty="0">
                <a:latin typeface="Times New Roman"/>
                <a:ea typeface="Times New Roman"/>
              </a:rPr>
              <a:t>binomio musicalità-teatralità è all’origine del successo della </a:t>
            </a:r>
            <a:r>
              <a:rPr lang="it-IT" sz="2800" i="1" dirty="0">
                <a:latin typeface="Times New Roman"/>
                <a:ea typeface="Times New Roman"/>
              </a:rPr>
              <a:t>pop music</a:t>
            </a:r>
            <a:r>
              <a:rPr lang="it-IT" sz="2800" dirty="0">
                <a:latin typeface="Times New Roman"/>
                <a:ea typeface="Times New Roman"/>
              </a:rPr>
              <a:t>: i cantanti pop, spesso, non sono veri e propri musicisti, e non hanno alcuna, specifica, competenza musicale, ma sono </a:t>
            </a:r>
            <a:r>
              <a:rPr lang="it-IT" sz="2800" i="1" dirty="0">
                <a:latin typeface="Times New Roman"/>
                <a:ea typeface="Times New Roman"/>
              </a:rPr>
              <a:t>personaggi</a:t>
            </a:r>
            <a:r>
              <a:rPr lang="it-IT" sz="2800" dirty="0">
                <a:latin typeface="Times New Roman"/>
                <a:ea typeface="Times New Roman"/>
              </a:rPr>
              <a:t> il cui corpo, la cui immagine, il cui stile teatrale, sono </a:t>
            </a:r>
            <a:r>
              <a:rPr lang="it-IT" sz="2800" i="1" dirty="0">
                <a:latin typeface="Times New Roman"/>
                <a:ea typeface="Times New Roman"/>
              </a:rPr>
              <a:t>a volte</a:t>
            </a:r>
            <a:r>
              <a:rPr lang="it-IT" sz="2800" dirty="0">
                <a:latin typeface="Times New Roman"/>
                <a:ea typeface="Times New Roman"/>
              </a:rPr>
              <a:t> più importanti della voce, della </a:t>
            </a:r>
            <a:r>
              <a:rPr lang="it-IT" sz="2800" dirty="0" err="1">
                <a:latin typeface="Times New Roman"/>
                <a:ea typeface="Times New Roman"/>
              </a:rPr>
              <a:t>ri-sonanza</a:t>
            </a:r>
            <a:r>
              <a:rPr lang="it-IT" sz="2800" dirty="0">
                <a:latin typeface="Times New Roman"/>
                <a:ea typeface="Times New Roman"/>
              </a:rPr>
              <a:t>, del suono-per. </a:t>
            </a:r>
            <a:r>
              <a:rPr lang="it-IT" sz="2800" i="1" dirty="0">
                <a:latin typeface="Times New Roman"/>
                <a:ea typeface="Times New Roman"/>
              </a:rPr>
              <a:t>Come per un adolescente</a:t>
            </a:r>
            <a:r>
              <a:rPr lang="it-IT" sz="2800" dirty="0">
                <a:latin typeface="Times New Roman"/>
                <a:ea typeface="Times New Roman"/>
              </a:rPr>
              <a:t>.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L’autobiografia </a:t>
            </a:r>
            <a:r>
              <a:rPr lang="it-IT" sz="2800" dirty="0">
                <a:latin typeface="Times New Roman"/>
                <a:ea typeface="Times New Roman"/>
              </a:rPr>
              <a:t>musicale (Maurizio </a:t>
            </a:r>
            <a:r>
              <a:rPr lang="it-IT" sz="2800" dirty="0" err="1">
                <a:latin typeface="Times New Roman"/>
                <a:ea typeface="Times New Roman"/>
              </a:rPr>
              <a:t>Disoteo</a:t>
            </a:r>
            <a:r>
              <a:rPr lang="it-IT" sz="2800" dirty="0">
                <a:latin typeface="Times New Roman"/>
                <a:ea typeface="Times New Roman"/>
              </a:rPr>
              <a:t>-Mario Piatti), oggettivando il nucleo identitario sonoro e musicale (come un vero e proprio “specchio”), può così divenire, per l’adolescente, non solo storia della </a:t>
            </a:r>
            <a:r>
              <a:rPr lang="it-IT" sz="2800" i="1" dirty="0">
                <a:latin typeface="Times New Roman"/>
                <a:ea typeface="Times New Roman"/>
              </a:rPr>
              <a:t>colonna sonora</a:t>
            </a:r>
            <a:r>
              <a:rPr lang="it-IT" sz="2800" dirty="0">
                <a:latin typeface="Times New Roman"/>
                <a:ea typeface="Times New Roman"/>
              </a:rPr>
              <a:t>, delle </a:t>
            </a:r>
            <a:r>
              <a:rPr lang="it-IT" sz="2800" i="1" dirty="0">
                <a:latin typeface="Times New Roman"/>
                <a:ea typeface="Times New Roman"/>
              </a:rPr>
              <a:t>coloriture</a:t>
            </a:r>
            <a:r>
              <a:rPr lang="it-IT" sz="2800" dirty="0">
                <a:latin typeface="Times New Roman"/>
                <a:ea typeface="Times New Roman"/>
              </a:rPr>
              <a:t> e delle </a:t>
            </a:r>
            <a:r>
              <a:rPr lang="it-IT" sz="2800" i="1" dirty="0">
                <a:latin typeface="Times New Roman"/>
                <a:ea typeface="Times New Roman"/>
              </a:rPr>
              <a:t>tonalità affettive</a:t>
            </a:r>
            <a:r>
              <a:rPr lang="it-IT" sz="2800" dirty="0">
                <a:latin typeface="Times New Roman"/>
                <a:ea typeface="Times New Roman"/>
              </a:rPr>
              <a:t> che caratterizzano il proprio </a:t>
            </a:r>
            <a:r>
              <a:rPr lang="it-IT" sz="2800" i="1" dirty="0">
                <a:latin typeface="Times New Roman"/>
                <a:ea typeface="Times New Roman"/>
              </a:rPr>
              <a:t>sentire</a:t>
            </a:r>
            <a:r>
              <a:rPr lang="it-IT" sz="2800" dirty="0">
                <a:latin typeface="Times New Roman"/>
                <a:ea typeface="Times New Roman"/>
              </a:rPr>
              <a:t> e le interazioni con i pari, ma “messa in opera” della ricerca</a:t>
            </a:r>
            <a:r>
              <a:rPr lang="it-IT" sz="2800" i="1" dirty="0">
                <a:latin typeface="Times New Roman"/>
                <a:ea typeface="Times New Roman"/>
              </a:rPr>
              <a:t> </a:t>
            </a:r>
            <a:r>
              <a:rPr lang="it-IT" sz="2800" dirty="0">
                <a:latin typeface="Times New Roman"/>
                <a:ea typeface="Times New Roman"/>
              </a:rPr>
              <a:t>della madre. Del “volersi bene”. Della tenerezza-per-Sé</a:t>
            </a:r>
            <a:r>
              <a:rPr lang="it-IT" sz="2800" dirty="0" smtClean="0">
                <a:latin typeface="Times New Roman"/>
                <a:ea typeface="Times New Roman"/>
              </a:rPr>
              <a:t>.</a:t>
            </a:r>
            <a:endParaRPr lang="it-IT" sz="2800" dirty="0">
              <a:latin typeface="Times New Roman"/>
              <a:ea typeface="Times New Roman"/>
            </a:endParaRPr>
          </a:p>
        </p:txBody>
      </p:sp>
    </p:spTree>
    <p:extLst>
      <p:ext uri="{BB962C8B-B14F-4D97-AF65-F5344CB8AC3E}">
        <p14:creationId xmlns:p14="http://schemas.microsoft.com/office/powerpoint/2010/main" val="16880569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«MUSICOTERAPIA» FAMILIARE</a:t>
            </a:r>
            <a:endParaRPr lang="it-IT" dirty="0"/>
          </a:p>
        </p:txBody>
      </p:sp>
      <p:sp>
        <p:nvSpPr>
          <p:cNvPr id="3" name="Segnaposto contenuto 2"/>
          <p:cNvSpPr>
            <a:spLocks noGrp="1"/>
          </p:cNvSpPr>
          <p:nvPr>
            <p:ph sz="quarter" idx="1"/>
          </p:nvPr>
        </p:nvSpPr>
        <p:spPr/>
        <p:txBody>
          <a:bodyPr>
            <a:normAutofit fontScale="77500" lnSpcReduction="20000"/>
          </a:bodyPr>
          <a:lstStyle/>
          <a:p>
            <a:pPr algn="just">
              <a:spcAft>
                <a:spcPts val="0"/>
              </a:spcAft>
            </a:pPr>
            <a:r>
              <a:rPr lang="it-IT" sz="2800" dirty="0">
                <a:latin typeface="Times New Roman"/>
                <a:ea typeface="Times New Roman"/>
              </a:rPr>
              <a:t>La musica può senz’altro costituire un utilissimo strumento terapeutico ed educativo per le moderne famiglie “affettive”, governate dal codice materno (assenza della norma) e dall’</a:t>
            </a:r>
            <a:r>
              <a:rPr lang="it-IT" sz="2800" dirty="0" err="1">
                <a:latin typeface="Times New Roman"/>
                <a:ea typeface="Times New Roman"/>
              </a:rPr>
              <a:t>orizzontalismo</a:t>
            </a:r>
            <a:r>
              <a:rPr lang="it-IT" sz="2800" dirty="0">
                <a:latin typeface="Times New Roman"/>
                <a:ea typeface="Times New Roman"/>
              </a:rPr>
              <a:t> comunicativo (patologia delle relazioni sistemiche), soprattutto nei casi, sempre più diffusi, di “cristallizzazione” dei ruoli parentali (con il risultato di figli “eterni bambini”).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Adottata originariamente per </a:t>
            </a:r>
            <a:r>
              <a:rPr lang="it-IT" sz="2800" dirty="0">
                <a:latin typeface="Times New Roman"/>
                <a:ea typeface="Times New Roman"/>
              </a:rPr>
              <a:t>il trattamento dell’autismo infantile, la musicoterapia </a:t>
            </a:r>
            <a:r>
              <a:rPr lang="it-IT" sz="2800" dirty="0" smtClean="0">
                <a:latin typeface="Times New Roman"/>
                <a:ea typeface="Times New Roman"/>
              </a:rPr>
              <a:t>(delle </a:t>
            </a:r>
            <a:r>
              <a:rPr lang="it-IT" sz="2800" dirty="0">
                <a:latin typeface="Times New Roman"/>
                <a:ea typeface="Times New Roman"/>
              </a:rPr>
              <a:t>relazioni </a:t>
            </a:r>
            <a:r>
              <a:rPr lang="it-IT" sz="2800" dirty="0" smtClean="0">
                <a:latin typeface="Times New Roman"/>
                <a:ea typeface="Times New Roman"/>
              </a:rPr>
              <a:t>familiari) </a:t>
            </a:r>
            <a:r>
              <a:rPr lang="it-IT" sz="2800" dirty="0">
                <a:latin typeface="Times New Roman"/>
                <a:ea typeface="Times New Roman"/>
              </a:rPr>
              <a:t>potrebbe oggi individuare, mediante forme partecipate o </a:t>
            </a:r>
            <a:r>
              <a:rPr lang="it-IT" sz="2800" dirty="0" smtClean="0">
                <a:latin typeface="Times New Roman"/>
                <a:ea typeface="Times New Roman"/>
              </a:rPr>
              <a:t>laboratoriali e </a:t>
            </a:r>
            <a:r>
              <a:rPr lang="it-IT" sz="2800" dirty="0">
                <a:latin typeface="Times New Roman"/>
                <a:ea typeface="Times New Roman"/>
              </a:rPr>
              <a:t>in presenza di esperti qualificati, le «cisti di comunicazione», o «forme ripetitive di messaggi ed espressioni, che i genitori usano» con l’adolescente-problema «e delle quali non sono coscienti» (Rolando </a:t>
            </a:r>
            <a:r>
              <a:rPr lang="it-IT" sz="2800" dirty="0" err="1">
                <a:latin typeface="Times New Roman"/>
                <a:ea typeface="Times New Roman"/>
              </a:rPr>
              <a:t>Benenzon</a:t>
            </a:r>
            <a:r>
              <a:rPr lang="it-IT" sz="2800" dirty="0" smtClean="0">
                <a:latin typeface="Times New Roman"/>
                <a:ea typeface="Times New Roman"/>
              </a:rPr>
              <a:t>). </a:t>
            </a:r>
          </a:p>
          <a:p>
            <a:pPr algn="just">
              <a:spcAft>
                <a:spcPts val="0"/>
              </a:spcAft>
            </a:pPr>
            <a:r>
              <a:rPr lang="it-IT" sz="2800" dirty="0" smtClean="0">
                <a:latin typeface="Times New Roman"/>
                <a:ea typeface="Times New Roman"/>
              </a:rPr>
              <a:t>Attraverso </a:t>
            </a:r>
            <a:r>
              <a:rPr lang="it-IT" sz="2800" dirty="0">
                <a:latin typeface="Times New Roman"/>
                <a:ea typeface="Times New Roman"/>
              </a:rPr>
              <a:t>l’utilizzo di «tecniche non verbali», si potrebbero così rimuovere le comunicazioni familiari verbali che inducono i figli adolescenti alla reiterazione del problema, o del Sé-come-problema.</a:t>
            </a:r>
          </a:p>
          <a:p>
            <a:endParaRPr lang="it-IT" dirty="0"/>
          </a:p>
        </p:txBody>
      </p:sp>
    </p:spTree>
    <p:extLst>
      <p:ext uri="{BB962C8B-B14F-4D97-AF65-F5344CB8AC3E}">
        <p14:creationId xmlns:p14="http://schemas.microsoft.com/office/powerpoint/2010/main" val="1969918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L’EDUCAZIONE DEL TALENTO</a:t>
            </a:r>
            <a:endParaRPr lang="it-IT" dirty="0"/>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Una società del mero apparire e dell’immagine, in cui il prestigio personale sia legato alla messa in scena di una </a:t>
            </a:r>
            <a:r>
              <a:rPr lang="it-IT" sz="2800" i="1" dirty="0">
                <a:latin typeface="Times New Roman"/>
                <a:ea typeface="Times New Roman"/>
              </a:rPr>
              <a:t>celebrità senza doti</a:t>
            </a:r>
            <a:r>
              <a:rPr lang="it-IT" sz="2800" dirty="0">
                <a:latin typeface="Times New Roman"/>
                <a:ea typeface="Times New Roman"/>
              </a:rPr>
              <a:t>, non educa alla nascita sociale. Le famiglie, in siffatti frangenti, non solo debbono farsi più presenti, ma orientare le nuove generazioni al </a:t>
            </a:r>
            <a:r>
              <a:rPr lang="it-IT" sz="2800" i="1" dirty="0">
                <a:latin typeface="Times New Roman"/>
                <a:ea typeface="Times New Roman"/>
              </a:rPr>
              <a:t>sogno praticabile</a:t>
            </a:r>
            <a:r>
              <a:rPr lang="it-IT" sz="2800" dirty="0">
                <a:latin typeface="Times New Roman"/>
                <a:ea typeface="Times New Roman"/>
              </a:rPr>
              <a:t>. «Aiutare i ragazzi a definire, limare, ma anche arricchire i propri sogni vuol dire spingere a crescere, non perché i sogni e i desideri si debbano lasciare all’infanzia e all’adolescenza, ma per affinare la capacità di reggere alle suggestioni per vivere più intensamente e coscientemente il tempo della vita» (Enza Corrente Sutera). </a:t>
            </a:r>
            <a:endParaRPr lang="it-IT" sz="4000" b="1" dirty="0">
              <a:latin typeface="Times New Roman"/>
              <a:ea typeface="Times New Roman"/>
            </a:endParaRPr>
          </a:p>
          <a:p>
            <a:pPr algn="just">
              <a:spcAft>
                <a:spcPts val="0"/>
              </a:spcAft>
            </a:pPr>
            <a:r>
              <a:rPr lang="it-IT" sz="2800" dirty="0">
                <a:latin typeface="Times New Roman"/>
                <a:ea typeface="Times New Roman"/>
              </a:rPr>
              <a:t>Occorre individuare </a:t>
            </a:r>
            <a:r>
              <a:rPr lang="it-IT" sz="2800" i="1" dirty="0">
                <a:latin typeface="Times New Roman"/>
                <a:ea typeface="Times New Roman"/>
              </a:rPr>
              <a:t>disposizioni</a:t>
            </a:r>
            <a:r>
              <a:rPr lang="it-IT" sz="2800" dirty="0">
                <a:latin typeface="Times New Roman"/>
                <a:ea typeface="Times New Roman"/>
              </a:rPr>
              <a:t> e coltivare </a:t>
            </a:r>
            <a:r>
              <a:rPr lang="it-IT" sz="2800" i="1" dirty="0">
                <a:latin typeface="Times New Roman"/>
                <a:ea typeface="Times New Roman"/>
              </a:rPr>
              <a:t>talenti</a:t>
            </a:r>
            <a:r>
              <a:rPr lang="it-IT" sz="2800" dirty="0">
                <a:latin typeface="Times New Roman"/>
                <a:ea typeface="Times New Roman"/>
              </a:rPr>
              <a:t>, e un compito di tale portata è primariamente un mandato </a:t>
            </a:r>
            <a:r>
              <a:rPr lang="it-IT" sz="2800" i="1" dirty="0">
                <a:latin typeface="Times New Roman"/>
                <a:ea typeface="Times New Roman"/>
              </a:rPr>
              <a:t>parentale</a:t>
            </a:r>
            <a:r>
              <a:rPr lang="it-IT" sz="2800" dirty="0">
                <a:latin typeface="Times New Roman"/>
                <a:ea typeface="Times New Roman"/>
              </a:rPr>
              <a:t>. </a:t>
            </a:r>
            <a:r>
              <a:rPr lang="it-IT" sz="2800" dirty="0">
                <a:latin typeface="Times"/>
                <a:ea typeface="Times New Roman"/>
                <a:cs typeface="Times"/>
              </a:rPr>
              <a:t>Il talento, infatti, come qualsivoglia oggetto di educazione o fine educativo, è appannaggio della famiglia. L’etimologia del verbo “educare” risponde agli archetipi (alla storia) del padre e della madre: educare il talento è “far uscire” </a:t>
            </a:r>
            <a:r>
              <a:rPr lang="it-IT" sz="2800" dirty="0">
                <a:latin typeface="Times New Roman"/>
                <a:ea typeface="Times New Roman"/>
              </a:rPr>
              <a:t>(</a:t>
            </a:r>
            <a:r>
              <a:rPr lang="it-IT" sz="2800" i="1" dirty="0" err="1">
                <a:latin typeface="Times"/>
                <a:ea typeface="Times New Roman"/>
                <a:cs typeface="Times"/>
              </a:rPr>
              <a:t>ēdūcĕre</a:t>
            </a:r>
            <a:r>
              <a:rPr lang="it-IT" sz="2800" dirty="0">
                <a:latin typeface="Times"/>
                <a:ea typeface="Times New Roman"/>
                <a:cs typeface="Times"/>
              </a:rPr>
              <a:t>) – padre ostetrico – e, al contempo, “coltivare” </a:t>
            </a:r>
            <a:r>
              <a:rPr lang="it-IT" sz="2800" dirty="0">
                <a:latin typeface="Times New Roman"/>
                <a:ea typeface="Times New Roman"/>
              </a:rPr>
              <a:t>(</a:t>
            </a:r>
            <a:r>
              <a:rPr lang="it-IT" sz="2800" i="1" dirty="0" err="1">
                <a:latin typeface="Times"/>
                <a:ea typeface="Times New Roman"/>
                <a:cs typeface="Times"/>
              </a:rPr>
              <a:t>ēdŭcāre</a:t>
            </a:r>
            <a:r>
              <a:rPr lang="it-IT" sz="2800" dirty="0">
                <a:latin typeface="Times"/>
                <a:ea typeface="Times New Roman"/>
                <a:cs typeface="Times"/>
              </a:rPr>
              <a:t>) – madre curante – il “talento”, ovvero la “misura” (</a:t>
            </a:r>
            <a:r>
              <a:rPr lang="it-IT" sz="2800" i="1" dirty="0" err="1">
                <a:latin typeface="Times"/>
                <a:ea typeface="Times New Roman"/>
                <a:cs typeface="Times"/>
              </a:rPr>
              <a:t>tălentum</a:t>
            </a:r>
            <a:r>
              <a:rPr lang="it-IT" sz="2800" dirty="0">
                <a:latin typeface="Times"/>
                <a:ea typeface="Times New Roman"/>
                <a:cs typeface="Times"/>
              </a:rPr>
              <a:t>). </a:t>
            </a:r>
            <a:endParaRPr lang="it-IT" sz="4000" b="1" dirty="0">
              <a:latin typeface="Times New Roman"/>
              <a:ea typeface="Times New Roman"/>
            </a:endParaRPr>
          </a:p>
          <a:p>
            <a:endParaRPr lang="it-IT" dirty="0"/>
          </a:p>
        </p:txBody>
      </p:sp>
    </p:spTree>
    <p:extLst>
      <p:ext uri="{BB962C8B-B14F-4D97-AF65-F5344CB8AC3E}">
        <p14:creationId xmlns:p14="http://schemas.microsoft.com/office/powerpoint/2010/main" val="35004654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pPr algn="just">
              <a:spcAft>
                <a:spcPts val="0"/>
              </a:spcAft>
            </a:pPr>
            <a:r>
              <a:rPr lang="it-IT" sz="2800" dirty="0">
                <a:latin typeface="Times"/>
                <a:ea typeface="Times New Roman"/>
                <a:cs typeface="Times"/>
              </a:rPr>
              <a:t>Il talento, secondo siffatta specificazione, non è la risultante passiva di un innatismo spontaneistico, ma l’esito di un determinato intervento educativo da parte del padre e della madre, in prima battuta, e del padre e della madre simbolici, o degli </a:t>
            </a:r>
            <a:r>
              <a:rPr lang="it-IT" sz="2800" i="1" dirty="0">
                <a:latin typeface="Times"/>
                <a:ea typeface="Times New Roman"/>
                <a:cs typeface="Times"/>
              </a:rPr>
              <a:t>educatori</a:t>
            </a:r>
            <a:r>
              <a:rPr lang="it-IT" sz="2800" dirty="0">
                <a:latin typeface="Times"/>
                <a:ea typeface="Times New Roman"/>
                <a:cs typeface="Times"/>
              </a:rPr>
              <a:t>, in una fase ulteriore. </a:t>
            </a:r>
            <a:endParaRPr lang="it-IT" sz="4000" b="1" dirty="0">
              <a:latin typeface="Times New Roman"/>
              <a:ea typeface="Times New Roman"/>
            </a:endParaRPr>
          </a:p>
          <a:p>
            <a:pPr algn="just">
              <a:spcAft>
                <a:spcPts val="0"/>
              </a:spcAft>
            </a:pPr>
            <a:r>
              <a:rPr lang="it-IT" sz="2800" dirty="0" smtClean="0">
                <a:latin typeface="Times"/>
                <a:ea typeface="Times New Roman"/>
                <a:cs typeface="Times"/>
              </a:rPr>
              <a:t>La “</a:t>
            </a:r>
            <a:r>
              <a:rPr lang="it-IT" sz="2800" dirty="0" err="1" smtClean="0">
                <a:latin typeface="Times"/>
                <a:ea typeface="Times New Roman"/>
                <a:cs typeface="Times"/>
              </a:rPr>
              <a:t>pre</a:t>
            </a:r>
            <a:r>
              <a:rPr lang="it-IT" sz="2800" dirty="0" smtClean="0">
                <a:latin typeface="Times"/>
                <a:ea typeface="Times New Roman"/>
                <a:cs typeface="Times"/>
              </a:rPr>
              <a:t>-disposizione” </a:t>
            </a:r>
            <a:r>
              <a:rPr lang="it-IT" sz="2800" dirty="0">
                <a:latin typeface="Times"/>
                <a:ea typeface="Times New Roman"/>
                <a:cs typeface="Times"/>
              </a:rPr>
              <a:t>è </a:t>
            </a:r>
            <a:r>
              <a:rPr lang="it-IT" sz="2800" dirty="0" smtClean="0">
                <a:latin typeface="Times"/>
                <a:ea typeface="Times New Roman"/>
                <a:cs typeface="Times"/>
              </a:rPr>
              <a:t>«una </a:t>
            </a:r>
            <a:r>
              <a:rPr lang="it-IT" sz="2800" dirty="0">
                <a:latin typeface="Times"/>
                <a:ea typeface="Times New Roman"/>
                <a:cs typeface="Times"/>
              </a:rPr>
              <a:t>forza potenziale» (</a:t>
            </a:r>
            <a:r>
              <a:rPr lang="it-IT" sz="2800" dirty="0" err="1">
                <a:latin typeface="Times"/>
                <a:ea typeface="Times New Roman"/>
                <a:cs typeface="Times"/>
              </a:rPr>
              <a:t>Géza</a:t>
            </a:r>
            <a:r>
              <a:rPr lang="it-IT" sz="2800" dirty="0">
                <a:latin typeface="Times"/>
                <a:ea typeface="Times New Roman"/>
                <a:cs typeface="Times"/>
              </a:rPr>
              <a:t> </a:t>
            </a:r>
            <a:r>
              <a:rPr lang="it-IT" sz="2800" dirty="0" err="1">
                <a:latin typeface="Times New Roman"/>
                <a:ea typeface="Times New Roman"/>
              </a:rPr>
              <a:t>Révész</a:t>
            </a:r>
            <a:r>
              <a:rPr lang="it-IT" sz="2800" dirty="0" smtClean="0">
                <a:latin typeface="Times New Roman"/>
                <a:ea typeface="Times New Roman"/>
              </a:rPr>
              <a:t>)</a:t>
            </a:r>
            <a:r>
              <a:rPr lang="it-IT" sz="2800" dirty="0" smtClean="0">
                <a:latin typeface="Times"/>
                <a:ea typeface="Times New Roman"/>
              </a:rPr>
              <a:t>.</a:t>
            </a:r>
            <a:r>
              <a:rPr lang="it-IT" sz="2800" dirty="0" smtClean="0">
                <a:latin typeface="Times"/>
                <a:ea typeface="Times New Roman"/>
                <a:cs typeface="Times"/>
              </a:rPr>
              <a:t> </a:t>
            </a:r>
          </a:p>
          <a:p>
            <a:pPr algn="just">
              <a:spcAft>
                <a:spcPts val="0"/>
              </a:spcAft>
            </a:pPr>
            <a:r>
              <a:rPr lang="it-IT" sz="2800" dirty="0">
                <a:latin typeface="Times"/>
                <a:ea typeface="Times New Roman"/>
                <a:cs typeface="Times"/>
              </a:rPr>
              <a:t>I</a:t>
            </a:r>
            <a:r>
              <a:rPr lang="it-IT" sz="2800" dirty="0" smtClean="0">
                <a:latin typeface="Times"/>
                <a:ea typeface="Times New Roman"/>
                <a:cs typeface="Times"/>
              </a:rPr>
              <a:t>l termine «</a:t>
            </a:r>
            <a:r>
              <a:rPr lang="it-IT" sz="2800" dirty="0" smtClean="0">
                <a:solidFill>
                  <a:prstClr val="black"/>
                </a:solidFill>
                <a:latin typeface="Times"/>
                <a:ea typeface="Times New Roman"/>
                <a:cs typeface="Times"/>
              </a:rPr>
              <a:t>“</a:t>
            </a:r>
            <a:r>
              <a:rPr lang="it-IT" sz="2800" i="1" dirty="0" smtClean="0">
                <a:latin typeface="Times"/>
                <a:ea typeface="Times New Roman"/>
                <a:cs typeface="Times"/>
              </a:rPr>
              <a:t>talento</a:t>
            </a:r>
            <a:r>
              <a:rPr lang="it-IT" sz="2800" dirty="0" smtClean="0">
                <a:solidFill>
                  <a:prstClr val="black"/>
                </a:solidFill>
                <a:latin typeface="Times"/>
                <a:ea typeface="Times New Roman"/>
                <a:cs typeface="Times"/>
              </a:rPr>
              <a:t>”</a:t>
            </a:r>
            <a:r>
              <a:rPr lang="it-IT" sz="2800" dirty="0" smtClean="0">
                <a:latin typeface="Times"/>
                <a:ea typeface="Times New Roman"/>
                <a:cs typeface="Times"/>
              </a:rPr>
              <a:t> </a:t>
            </a:r>
            <a:r>
              <a:rPr lang="it-IT" sz="2800" i="1" dirty="0" smtClean="0">
                <a:latin typeface="Times"/>
                <a:ea typeface="Times New Roman"/>
                <a:cs typeface="Times"/>
              </a:rPr>
              <a:t>indica», piuttosto, «delle capacità </a:t>
            </a:r>
            <a:r>
              <a:rPr lang="it-IT" sz="2800" i="1" dirty="0">
                <a:latin typeface="Times"/>
                <a:ea typeface="Times New Roman"/>
                <a:cs typeface="Times"/>
              </a:rPr>
              <a:t>di prestazione</a:t>
            </a:r>
            <a:r>
              <a:rPr lang="it-IT" sz="2800" dirty="0">
                <a:latin typeface="Times"/>
                <a:ea typeface="Times New Roman"/>
                <a:cs typeface="Times"/>
              </a:rPr>
              <a:t>» maturate nel tempo «</a:t>
            </a:r>
            <a:r>
              <a:rPr lang="it-IT" sz="2800" i="1" dirty="0">
                <a:latin typeface="Times New Roman"/>
                <a:ea typeface="Times New Roman"/>
              </a:rPr>
              <a:t>in un particolare settore dell’attività</a:t>
            </a:r>
            <a:r>
              <a:rPr lang="it-IT" sz="2800" dirty="0">
                <a:latin typeface="Times"/>
                <a:ea typeface="Times New Roman"/>
                <a:cs typeface="Times"/>
              </a:rPr>
              <a:t>» (</a:t>
            </a:r>
            <a:r>
              <a:rPr lang="it-IT" sz="2800" i="1" dirty="0">
                <a:latin typeface="Times"/>
                <a:ea typeface="Times New Roman"/>
                <a:cs typeface="Times"/>
              </a:rPr>
              <a:t>Ibid</a:t>
            </a:r>
            <a:r>
              <a:rPr lang="it-IT" sz="2800" dirty="0">
                <a:latin typeface="Times"/>
                <a:ea typeface="Times New Roman"/>
                <a:cs typeface="Times"/>
              </a:rPr>
              <a:t>.) umana, o </a:t>
            </a:r>
            <a:r>
              <a:rPr lang="it-IT" sz="2800" i="1" dirty="0">
                <a:latin typeface="Times"/>
                <a:ea typeface="Times New Roman"/>
                <a:cs typeface="Times"/>
              </a:rPr>
              <a:t>culturale</a:t>
            </a:r>
            <a:r>
              <a:rPr lang="it-IT" sz="2800" dirty="0">
                <a:latin typeface="Times"/>
                <a:ea typeface="Times New Roman"/>
                <a:cs typeface="Times"/>
              </a:rPr>
              <a:t>. </a:t>
            </a:r>
            <a:endParaRPr lang="it-IT" sz="4000" b="1" dirty="0">
              <a:latin typeface="Times New Roman"/>
              <a:ea typeface="Times New Roman"/>
            </a:endParaRPr>
          </a:p>
          <a:p>
            <a:endParaRPr lang="it-IT" dirty="0"/>
          </a:p>
        </p:txBody>
      </p:sp>
    </p:spTree>
    <p:extLst>
      <p:ext uri="{BB962C8B-B14F-4D97-AF65-F5344CB8AC3E}">
        <p14:creationId xmlns:p14="http://schemas.microsoft.com/office/powerpoint/2010/main" val="3965422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pPr algn="just"/>
            <a:r>
              <a:rPr lang="it-IT" sz="2800" dirty="0">
                <a:latin typeface="Times"/>
                <a:ea typeface="Times New Roman"/>
                <a:cs typeface="Times"/>
              </a:rPr>
              <a:t>“Talento”, in sintesi, è </a:t>
            </a:r>
            <a:r>
              <a:rPr lang="it-IT" sz="2800" i="1" dirty="0">
                <a:latin typeface="Times"/>
                <a:ea typeface="Times New Roman"/>
                <a:cs typeface="Times"/>
              </a:rPr>
              <a:t>sapere</a:t>
            </a:r>
            <a:r>
              <a:rPr lang="it-IT" sz="2800" dirty="0">
                <a:latin typeface="Times"/>
                <a:ea typeface="Times New Roman"/>
                <a:cs typeface="Times"/>
              </a:rPr>
              <a:t> e </a:t>
            </a:r>
            <a:r>
              <a:rPr lang="it-IT" sz="2800" i="1" dirty="0">
                <a:latin typeface="Times"/>
                <a:ea typeface="Times New Roman"/>
                <a:cs typeface="Times"/>
              </a:rPr>
              <a:t>sapere fare</a:t>
            </a:r>
            <a:r>
              <a:rPr lang="it-IT" sz="2800" dirty="0">
                <a:latin typeface="Times"/>
                <a:ea typeface="Times New Roman"/>
                <a:cs typeface="Times"/>
              </a:rPr>
              <a:t>: è la misura, la </a:t>
            </a:r>
            <a:r>
              <a:rPr lang="it-IT" sz="2800" i="1" dirty="0">
                <a:latin typeface="Times"/>
                <a:ea typeface="Times New Roman"/>
                <a:cs typeface="Times"/>
              </a:rPr>
              <a:t>tecnica</a:t>
            </a:r>
            <a:r>
              <a:rPr lang="it-IT" sz="2800" dirty="0">
                <a:latin typeface="Times"/>
                <a:ea typeface="Times New Roman"/>
                <a:cs typeface="Times"/>
              </a:rPr>
              <a:t>, alla base dell’educazione della disposizione. </a:t>
            </a:r>
            <a:r>
              <a:rPr lang="it-IT" sz="2800" dirty="0">
                <a:latin typeface="Times New Roman"/>
                <a:ea typeface="Times New Roman"/>
              </a:rPr>
              <a:t>Emmanuel </a:t>
            </a:r>
            <a:r>
              <a:rPr lang="it-IT" sz="2800" dirty="0" err="1">
                <a:latin typeface="Times New Roman"/>
                <a:ea typeface="Times New Roman"/>
              </a:rPr>
              <a:t>Mounier</a:t>
            </a:r>
            <a:r>
              <a:rPr lang="it-IT" sz="2800" dirty="0">
                <a:latin typeface="Times New Roman"/>
                <a:ea typeface="Times New Roman"/>
              </a:rPr>
              <a:t> individua proprio nella cura della vocazione filiale il fine precipuo dell’educazione familiare. In riferimento alla figura del figlio, egli scrive: «La famiglia non ha altra missione che quella di tutelare la sua vocazione». Se il talento è la misura dell’essere, di ciò che siamo stati e di ciò che siamo, educare il talento è educare a </a:t>
            </a:r>
            <a:r>
              <a:rPr lang="it-IT" sz="2800" i="1" dirty="0">
                <a:latin typeface="Times New Roman"/>
                <a:ea typeface="Times New Roman"/>
              </a:rPr>
              <a:t>ben-esserci</a:t>
            </a:r>
            <a:r>
              <a:rPr lang="it-IT" sz="2800" dirty="0">
                <a:latin typeface="Times New Roman"/>
                <a:ea typeface="Times New Roman"/>
              </a:rPr>
              <a:t>: a essere-in-Sé, a </a:t>
            </a:r>
            <a:r>
              <a:rPr lang="it-IT" sz="2800" dirty="0" err="1" smtClean="0">
                <a:latin typeface="Times New Roman"/>
                <a:ea typeface="Times New Roman"/>
              </a:rPr>
              <a:t>ri</a:t>
            </a:r>
            <a:r>
              <a:rPr lang="it-IT" sz="2800" dirty="0" smtClean="0">
                <a:latin typeface="Times New Roman"/>
                <a:ea typeface="Times New Roman"/>
              </a:rPr>
              <a:t>-suonare </a:t>
            </a:r>
            <a:r>
              <a:rPr lang="it-IT" sz="2800" dirty="0">
                <a:latin typeface="Times New Roman"/>
                <a:ea typeface="Times New Roman"/>
              </a:rPr>
              <a:t>nella propria essenza, a “dare forma” a tale </a:t>
            </a:r>
            <a:r>
              <a:rPr lang="it-IT" sz="2800" dirty="0" err="1" smtClean="0">
                <a:latin typeface="Times New Roman"/>
                <a:ea typeface="Times New Roman"/>
              </a:rPr>
              <a:t>ri</a:t>
            </a:r>
            <a:r>
              <a:rPr lang="it-IT" sz="2800" dirty="0" smtClean="0">
                <a:latin typeface="Times New Roman"/>
                <a:ea typeface="Times New Roman"/>
              </a:rPr>
              <a:t>-suonare</a:t>
            </a:r>
            <a:r>
              <a:rPr lang="it-IT" sz="2800" dirty="0">
                <a:latin typeface="Times New Roman"/>
                <a:ea typeface="Times New Roman"/>
              </a:rPr>
              <a:t>, per abitare autenticamente il mondo. </a:t>
            </a:r>
            <a:endParaRPr lang="it-IT" dirty="0"/>
          </a:p>
        </p:txBody>
      </p:sp>
    </p:spTree>
    <p:extLst>
      <p:ext uri="{BB962C8B-B14F-4D97-AF65-F5344CB8AC3E}">
        <p14:creationId xmlns:p14="http://schemas.microsoft.com/office/powerpoint/2010/main" val="20833320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289</TotalTime>
  <Words>2291</Words>
  <Application>Microsoft Office PowerPoint</Application>
  <PresentationFormat>Presentazione su schermo (4:3)</PresentationFormat>
  <Paragraphs>39</Paragraphs>
  <Slides>12</Slides>
  <Notes>0</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Città</vt:lpstr>
      <vt:lpstr>EDUCAZIONE FAMILIARE  IN MUSICA</vt:lpstr>
      <vt:lpstr>PEDAGOGIA DELLA MUSICA E DELL’ADOLESCENZA</vt:lpstr>
      <vt:lpstr>MUSICA E CREATIVITÀ ADOLESCENZIALE</vt:lpstr>
      <vt:lpstr>Presentazione standard di PowerPoint</vt:lpstr>
      <vt:lpstr>LA POP CULTURE COME COLLAGE ESISTENZIALE</vt:lpstr>
      <vt:lpstr>Presentazione standard di PowerPoint</vt:lpstr>
      <vt:lpstr>L’AUTOBIOGRAFIA  MUSICALE</vt:lpstr>
      <vt:lpstr>Presentazione standard di PowerPoint</vt:lpstr>
      <vt:lpstr>LA «MUSICOTERAPIA» FAMILIARE</vt:lpstr>
      <vt:lpstr>L’EDUCAZIONE DEL TALENTO</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80</cp:revision>
  <dcterms:created xsi:type="dcterms:W3CDTF">2012-10-04T16:12:16Z</dcterms:created>
  <dcterms:modified xsi:type="dcterms:W3CDTF">2012-12-06T11:13:34Z</dcterms:modified>
</cp:coreProperties>
</file>