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CFE39CAF-A0E4-4B47-AA34-DE70ED2EF7FD}" type="datetimeFigureOut">
              <a:rPr lang="it-IT" smtClean="0"/>
              <a:t>27/10/2013</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036B5F80-6B74-4675-B5E2-A4084B017A61}" type="slidenum">
              <a:rPr lang="it-IT" smtClean="0"/>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6B5F80-6B74-4675-B5E2-A4084B017A61}" type="slidenum">
              <a:rPr lang="it-IT" smtClean="0"/>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CFE39CAF-A0E4-4B47-AA34-DE70ED2EF7FD}" type="datetimeFigureOut">
              <a:rPr lang="it-IT" smtClean="0"/>
              <a:t>27/10/2013</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036B5F80-6B74-4675-B5E2-A4084B017A61}" type="slidenum">
              <a:rPr lang="it-IT" smtClean="0"/>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FE39CAF-A0E4-4B47-AA34-DE70ED2EF7FD}" type="datetimeFigureOut">
              <a:rPr lang="it-IT" smtClean="0"/>
              <a:t>27/10/2013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036B5F80-6B74-4675-B5E2-A4084B017A61}"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CFE39CAF-A0E4-4B47-AA34-DE70ED2EF7FD}" type="datetimeFigureOut">
              <a:rPr lang="it-IT" smtClean="0"/>
              <a:t>27/10/2013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6B5F80-6B74-4675-B5E2-A4084B017A61}"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036B5F80-6B74-4675-B5E2-A4084B017A61}" type="slidenum">
              <a:rPr lang="it-IT" smtClean="0"/>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6B5F80-6B74-4675-B5E2-A4084B017A61}"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036B5F80-6B74-4675-B5E2-A4084B017A61}" type="slidenum">
              <a:rPr lang="it-IT" smtClean="0"/>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FE39CAF-A0E4-4B47-AA34-DE70ED2EF7FD}" type="datetimeFigureOut">
              <a:rPr lang="it-IT" smtClean="0"/>
              <a:t>27/10/2013</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6B5F80-6B74-4675-B5E2-A4084B017A61}" type="slidenum">
              <a:rPr lang="it-IT" smtClean="0"/>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normAutofit fontScale="92500" lnSpcReduction="10000"/>
          </a:bodyPr>
          <a:lstStyle/>
          <a:p>
            <a:pPr lvl="0">
              <a:buClr>
                <a:srgbClr val="D16349"/>
              </a:buClr>
            </a:pPr>
            <a:r>
              <a:rPr lang="it-IT" sz="2400" dirty="0">
                <a:solidFill>
                  <a:srgbClr val="646B86"/>
                </a:solidFill>
              </a:rPr>
              <a:t>Massimiliano </a:t>
            </a:r>
            <a:r>
              <a:rPr lang="it-IT" sz="2400" dirty="0" err="1">
                <a:solidFill>
                  <a:srgbClr val="646B86"/>
                </a:solidFill>
              </a:rPr>
              <a:t>stramaglia</a:t>
            </a:r>
            <a:endParaRPr lang="it-IT" sz="2400" dirty="0">
              <a:solidFill>
                <a:srgbClr val="646B86"/>
              </a:solidFill>
            </a:endParaRPr>
          </a:p>
          <a:p>
            <a:pPr lvl="0">
              <a:buClr>
                <a:srgbClr val="D16349"/>
              </a:buClr>
            </a:pPr>
            <a:r>
              <a:rPr lang="it-IT" sz="2400" i="1" dirty="0" smtClean="0">
                <a:solidFill>
                  <a:srgbClr val="646B86"/>
                </a:solidFill>
                <a:latin typeface="Times New Roman"/>
                <a:ea typeface="Times New Roman"/>
              </a:rPr>
              <a:t>UNA MADRE IN PIÙ. LA NONNA MATERNA, L’EDUCAZIONE E LA CURA DEI NIPOTI</a:t>
            </a:r>
            <a:r>
              <a:rPr lang="it-IT" sz="2400" dirty="0" smtClean="0">
                <a:solidFill>
                  <a:srgbClr val="646B86"/>
                </a:solidFill>
                <a:latin typeface="Times New Roman"/>
                <a:ea typeface="Times New Roman"/>
              </a:rPr>
              <a:t>, FRANCO ANGELI, MILANO, 2013</a:t>
            </a:r>
            <a:endParaRPr lang="it-IT" sz="2400" dirty="0">
              <a:solidFill>
                <a:srgbClr val="646B86"/>
              </a:solidFill>
              <a:latin typeface="Times New Roman"/>
              <a:ea typeface="Times New Roman"/>
            </a:endParaRPr>
          </a:p>
        </p:txBody>
      </p:sp>
      <p:sp>
        <p:nvSpPr>
          <p:cNvPr id="2" name="Titolo 1"/>
          <p:cNvSpPr>
            <a:spLocks noGrp="1"/>
          </p:cNvSpPr>
          <p:nvPr>
            <p:ph type="ctrTitle"/>
          </p:nvPr>
        </p:nvSpPr>
        <p:spPr/>
        <p:txBody>
          <a:bodyPr>
            <a:normAutofit/>
          </a:bodyPr>
          <a:lstStyle/>
          <a:p>
            <a:r>
              <a:rPr lang="it-IT" sz="3200" dirty="0" smtClean="0"/>
              <a:t>LA MADRE DELLA MADRE. GENEALOGIA DELLE CURE MATERNE</a:t>
            </a:r>
            <a:br>
              <a:rPr lang="it-IT" sz="3200" dirty="0" smtClean="0"/>
            </a:br>
            <a:endParaRPr lang="it-IT" sz="3200" dirty="0"/>
          </a:p>
        </p:txBody>
      </p:sp>
    </p:spTree>
    <p:extLst>
      <p:ext uri="{BB962C8B-B14F-4D97-AF65-F5344CB8AC3E}">
        <p14:creationId xmlns:p14="http://schemas.microsoft.com/office/powerpoint/2010/main" val="4199212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UNA MADRE IN PIÙ</a:t>
            </a:r>
            <a:endParaRPr lang="it-IT" dirty="0"/>
          </a:p>
        </p:txBody>
      </p:sp>
      <p:sp>
        <p:nvSpPr>
          <p:cNvPr id="3" name="Segnaposto contenuto 2"/>
          <p:cNvSpPr>
            <a:spLocks noGrp="1"/>
          </p:cNvSpPr>
          <p:nvPr>
            <p:ph sz="quarter" idx="1"/>
          </p:nvPr>
        </p:nvSpPr>
        <p:spPr/>
        <p:txBody>
          <a:bodyPr>
            <a:normAutofit fontScale="62500" lnSpcReduction="20000"/>
          </a:bodyPr>
          <a:lstStyle/>
          <a:p>
            <a:pPr algn="just">
              <a:spcAft>
                <a:spcPts val="0"/>
              </a:spcAft>
            </a:pPr>
            <a:r>
              <a:rPr lang="x-none" sz="2800">
                <a:latin typeface="Times New Roman"/>
                <a:ea typeface="Calibri"/>
              </a:rPr>
              <a:t>Il clima domestico, per il figlio, è un prolungamento della vita intrauterina, o del racconto della </a:t>
            </a:r>
            <a:r>
              <a:rPr lang="x-none" sz="2800" i="1">
                <a:latin typeface="Times New Roman"/>
                <a:ea typeface="Calibri"/>
              </a:rPr>
              <a:t>nascita</a:t>
            </a:r>
            <a:r>
              <a:rPr lang="x-none" sz="2800">
                <a:latin typeface="Times New Roman"/>
                <a:ea typeface="Calibri"/>
              </a:rPr>
              <a:t>: l’atmosfera che si respira presso la propria abitazione si colora delle tonalità affettive che restituiscono, amplificandola, la qualità del contenimento e dell’attaccamento materni. </a:t>
            </a:r>
            <a:endParaRPr lang="it-IT" sz="2800" dirty="0" smtClean="0">
              <a:latin typeface="Times New Roman"/>
              <a:ea typeface="Calibri"/>
            </a:endParaRPr>
          </a:p>
          <a:p>
            <a:pPr algn="just">
              <a:spcAft>
                <a:spcPts val="0"/>
              </a:spcAft>
            </a:pPr>
            <a:r>
              <a:rPr lang="x-none" sz="2800" smtClean="0">
                <a:latin typeface="Times New Roman"/>
                <a:ea typeface="Calibri"/>
              </a:rPr>
              <a:t>La </a:t>
            </a:r>
            <a:r>
              <a:rPr lang="x-none" sz="2800">
                <a:latin typeface="Times New Roman"/>
                <a:ea typeface="Calibri"/>
              </a:rPr>
              <a:t>madre e la nonna possono qualificarsi come figure di rilievo, come “matrici” di storie da scrivere o da riscrivere, non solo, o non soltanto, in attinenza alla figlia e alla nipote, ma anche al figlio o al nipote, i quali concepiscono le loro identità a partire dall’amore </a:t>
            </a:r>
            <a:r>
              <a:rPr lang="it-IT" sz="2800" dirty="0">
                <a:latin typeface="Times New Roman"/>
                <a:ea typeface="Calibri"/>
              </a:rPr>
              <a:t>parentale</a:t>
            </a:r>
            <a:r>
              <a:rPr lang="x-none" sz="2800">
                <a:latin typeface="Times New Roman"/>
                <a:ea typeface="Calibri"/>
              </a:rPr>
              <a:t> e dall’incontro con i nonni e con le nonne, lungo un asse ascrivibile non tanto ai generi, quanto alle generazioni. In linea teorica, </a:t>
            </a:r>
            <a:r>
              <a:rPr lang="it-IT" sz="2800" dirty="0">
                <a:latin typeface="Times New Roman"/>
                <a:ea typeface="Calibri"/>
              </a:rPr>
              <a:t>tutti i </a:t>
            </a:r>
            <a:r>
              <a:rPr lang="x-none" sz="2800">
                <a:latin typeface="Times New Roman"/>
                <a:ea typeface="Calibri"/>
              </a:rPr>
              <a:t>nonni possono dirsi “materni”, ognuno a proprio modo, e il nipote adulto può preservare un ricordo significativo anche del nonno materno, e dei nonni paterni.</a:t>
            </a:r>
            <a:r>
              <a:rPr lang="x-none" sz="2800" b="1">
                <a:latin typeface="Times New Roman"/>
                <a:ea typeface="Calibri"/>
              </a:rPr>
              <a:t> </a:t>
            </a:r>
            <a:endParaRPr lang="it-IT" sz="2800" b="1" dirty="0" smtClean="0">
              <a:latin typeface="Times New Roman"/>
              <a:ea typeface="Calibri"/>
            </a:endParaRPr>
          </a:p>
          <a:p>
            <a:pPr algn="just">
              <a:spcAft>
                <a:spcPts val="0"/>
              </a:spcAft>
            </a:pPr>
            <a:r>
              <a:rPr lang="x-none" sz="2800" smtClean="0">
                <a:latin typeface="Times New Roman"/>
                <a:ea typeface="Calibri"/>
              </a:rPr>
              <a:t>Spesso</a:t>
            </a:r>
            <a:r>
              <a:rPr lang="x-none" sz="2800">
                <a:latin typeface="Times New Roman"/>
                <a:ea typeface="Calibri"/>
              </a:rPr>
              <a:t>, sposare ideologicamente la convenzione della “nonna 24 ore al giorno” è la risultante di dinamiche societarie più ampie, che comportano la sovrapposizione del ruolo di “nonna” al ruolo di “madre additiva”, piuttosto che di madre “al cubo”, laddove la funzione educativa della nonna amplifica, moltiplica, sviluppa il </a:t>
            </a:r>
            <a:r>
              <a:rPr lang="x-none" sz="2800" i="1">
                <a:latin typeface="Times New Roman"/>
                <a:ea typeface="Calibri"/>
              </a:rPr>
              <a:t>maternage</a:t>
            </a:r>
            <a:r>
              <a:rPr lang="x-none" sz="2800">
                <a:latin typeface="Times New Roman"/>
                <a:ea typeface="Calibri"/>
              </a:rPr>
              <a:t>, ma non per questo – salvo i casi di nonne-madri chiamate a sostituirsi alle figlie defunte, o con gravi forme di disabilità – può rimpiazzare la funzione della madre reale.</a:t>
            </a:r>
            <a:endParaRPr lang="it-IT" sz="2800" b="1" dirty="0">
              <a:effectLst/>
              <a:latin typeface="Times New Roman"/>
              <a:ea typeface="Calibri"/>
            </a:endParaRPr>
          </a:p>
        </p:txBody>
      </p:sp>
    </p:spTree>
    <p:extLst>
      <p:ext uri="{BB962C8B-B14F-4D97-AF65-F5344CB8AC3E}">
        <p14:creationId xmlns:p14="http://schemas.microsoft.com/office/powerpoint/2010/main" val="2963116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PERCHÉ LA NONNA MATERNA?</a:t>
            </a:r>
            <a:endParaRPr lang="it-IT" dirty="0"/>
          </a:p>
        </p:txBody>
      </p:sp>
      <p:sp>
        <p:nvSpPr>
          <p:cNvPr id="3" name="Segnaposto contenuto 2"/>
          <p:cNvSpPr>
            <a:spLocks noGrp="1"/>
          </p:cNvSpPr>
          <p:nvPr>
            <p:ph sz="quarter" idx="1"/>
          </p:nvPr>
        </p:nvSpPr>
        <p:spPr/>
        <p:txBody>
          <a:bodyPr>
            <a:normAutofit fontScale="92500" lnSpcReduction="20000"/>
          </a:bodyPr>
          <a:lstStyle/>
          <a:p>
            <a:pPr algn="just"/>
            <a:r>
              <a:rPr lang="it-IT" sz="2800" dirty="0">
                <a:latin typeface="Times New Roman"/>
                <a:ea typeface="Times New Roman"/>
              </a:rPr>
              <a:t>Tilde Giani Gallino espone i risultati di un’indagine che ha coinvolto, dapprima, gli studenti della Facoltà di Scienze della Formazione dell’Università degli Studi di Torino (quasi tutti di genere femminile), e, in una fase successiva (a conferma di quanto rilevato), un pari numero di studenti di genere maschile del Politecnico di Torino, omogeneo, rispetto al primo campione, per età (Giani Gallino, 2004). </a:t>
            </a:r>
            <a:endParaRPr lang="it-IT" sz="2800" dirty="0" smtClean="0">
              <a:latin typeface="Times New Roman"/>
              <a:ea typeface="Times New Roman"/>
            </a:endParaRPr>
          </a:p>
          <a:p>
            <a:pPr algn="just"/>
            <a:r>
              <a:rPr lang="it-IT" sz="2800" dirty="0" smtClean="0">
                <a:latin typeface="Times New Roman"/>
                <a:ea typeface="Times New Roman"/>
              </a:rPr>
              <a:t>I </a:t>
            </a:r>
            <a:r>
              <a:rPr lang="it-IT" sz="2800" dirty="0">
                <a:latin typeface="Times New Roman"/>
                <a:ea typeface="Times New Roman"/>
              </a:rPr>
              <a:t>dati confermano che, in soggetti di età compresa fra 21 e 24 anni, la memoria autobiografica relativa ai ricordi infantili si focalizza, per lo più, sulla “casa della nonna” (materna) e sui “nonni materni”. Ai “nonni paterni” appaiono legati affettivamente solo “pochi” fra i “soggetti” investigati (Idem, 2008). </a:t>
            </a:r>
            <a:endParaRPr lang="it-IT" dirty="0"/>
          </a:p>
        </p:txBody>
      </p:sp>
    </p:spTree>
    <p:extLst>
      <p:ext uri="{BB962C8B-B14F-4D97-AF65-F5344CB8AC3E}">
        <p14:creationId xmlns:p14="http://schemas.microsoft.com/office/powerpoint/2010/main" val="28716874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20000"/>
          </a:bodyPr>
          <a:lstStyle/>
          <a:p>
            <a:pPr algn="just">
              <a:spcAft>
                <a:spcPts val="0"/>
              </a:spcAft>
            </a:pPr>
            <a:r>
              <a:rPr lang="x-none" sz="2800">
                <a:latin typeface="Times New Roman"/>
                <a:ea typeface="Calibri"/>
              </a:rPr>
              <a:t>Un’ulteriore ricerca, documentata da Mario Gecchele e Giovanni Danza, ha coinvolto la popolazione anziana delle province di Verona, Vicenza e Rovigo, che ha risposto a un questionario somministrato fra il settembre 1990 e il febbraio 1991 (Danza, 1993). Uno dei rilievi più interessanti, fra quelli emersi, concerne l’immagine che la nonna ha del suo ruolo nei riguardi del nipote: un compito che “assomiglia più a quello di madre di quanto quello di nonno si avvicini a quello di padre” (Idem), non solo perché i padri diventano nonni quando hanno maggiore tempo a disposizione per i compiti di cura rispetto ai tempi propri della paternità,</a:t>
            </a:r>
            <a:r>
              <a:rPr lang="x-none" sz="2800" b="1">
                <a:latin typeface="Times New Roman"/>
                <a:ea typeface="Calibri"/>
              </a:rPr>
              <a:t> </a:t>
            </a:r>
            <a:r>
              <a:rPr lang="x-none" sz="2800">
                <a:latin typeface="Times New Roman"/>
                <a:ea typeface="Calibri"/>
              </a:rPr>
              <a:t>ma soprattutto perché “il ruolo di nonna viene vissuto dalla donna come prosecuzione della funzione materna” (</a:t>
            </a:r>
            <a:r>
              <a:rPr lang="x-none" sz="2800" i="1">
                <a:latin typeface="Times New Roman"/>
                <a:ea typeface="Calibri"/>
              </a:rPr>
              <a:t>ibidem</a:t>
            </a:r>
            <a:r>
              <a:rPr lang="x-none" sz="2800">
                <a:latin typeface="Times New Roman"/>
                <a:ea typeface="Calibri"/>
              </a:rPr>
              <a:t>), a testimonianza che, di </a:t>
            </a:r>
            <a:r>
              <a:rPr lang="x-none" sz="2800" i="1">
                <a:latin typeface="Times New Roman"/>
                <a:ea typeface="Calibri"/>
              </a:rPr>
              <a:t>maternage</a:t>
            </a:r>
            <a:r>
              <a:rPr lang="x-none" sz="2800">
                <a:latin typeface="Times New Roman"/>
                <a:ea typeface="Calibri"/>
              </a:rPr>
              <a:t> in </a:t>
            </a:r>
            <a:r>
              <a:rPr lang="x-none" sz="2800" i="1">
                <a:latin typeface="Times New Roman"/>
                <a:ea typeface="Calibri"/>
              </a:rPr>
              <a:t>maternage</a:t>
            </a:r>
            <a:r>
              <a:rPr lang="x-none" sz="2800">
                <a:latin typeface="Times New Roman"/>
                <a:ea typeface="Calibri"/>
              </a:rPr>
              <a:t>, la nonna (la nonna materna, dunque) si percepisce realmente come</a:t>
            </a:r>
            <a:r>
              <a:rPr lang="x-none" sz="2800" i="1">
                <a:latin typeface="Times New Roman"/>
                <a:ea typeface="Calibri"/>
              </a:rPr>
              <a:t> una</a:t>
            </a:r>
            <a:r>
              <a:rPr lang="x-none" sz="2800">
                <a:latin typeface="Times New Roman"/>
                <a:ea typeface="Calibri"/>
              </a:rPr>
              <a:t> </a:t>
            </a:r>
            <a:r>
              <a:rPr lang="x-none" sz="2800" i="1">
                <a:latin typeface="Times New Roman"/>
                <a:ea typeface="Calibri"/>
              </a:rPr>
              <a:t>madre in più</a:t>
            </a:r>
            <a:r>
              <a:rPr lang="x-none" sz="2800">
                <a:latin typeface="Times New Roman"/>
                <a:ea typeface="Calibri"/>
              </a:rPr>
              <a:t>.</a:t>
            </a:r>
            <a:r>
              <a:rPr lang="x-none" sz="2800" b="1">
                <a:latin typeface="Times New Roman"/>
                <a:ea typeface="Calibri"/>
              </a:rPr>
              <a:t> </a:t>
            </a:r>
            <a:endParaRPr lang="it-IT" sz="2800" b="1" dirty="0">
              <a:latin typeface="Times New Roman"/>
              <a:ea typeface="Calibri"/>
            </a:endParaRPr>
          </a:p>
        </p:txBody>
      </p:sp>
    </p:spTree>
    <p:extLst>
      <p:ext uri="{BB962C8B-B14F-4D97-AF65-F5344CB8AC3E}">
        <p14:creationId xmlns:p14="http://schemas.microsoft.com/office/powerpoint/2010/main" val="33792139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2400" dirty="0" smtClean="0"/>
              <a:t>LA DIMENSIONE EPISTEMOLOGICA DELL’INTEGRAZIONE</a:t>
            </a:r>
            <a:endParaRPr lang="it-IT" sz="2400" dirty="0"/>
          </a:p>
        </p:txBody>
      </p:sp>
      <p:sp>
        <p:nvSpPr>
          <p:cNvPr id="3" name="Segnaposto contenuto 2"/>
          <p:cNvSpPr>
            <a:spLocks noGrp="1"/>
          </p:cNvSpPr>
          <p:nvPr>
            <p:ph sz="quarter" idx="1"/>
          </p:nvPr>
        </p:nvSpPr>
        <p:spPr/>
        <p:txBody>
          <a:bodyPr>
            <a:normAutofit fontScale="70000" lnSpcReduction="20000"/>
          </a:bodyPr>
          <a:lstStyle/>
          <a:p>
            <a:pPr algn="just">
              <a:spcAft>
                <a:spcPts val="0"/>
              </a:spcAft>
            </a:pPr>
            <a:r>
              <a:rPr lang="it-IT" sz="2800" dirty="0">
                <a:latin typeface="Times New Roman"/>
                <a:ea typeface="Times New Roman"/>
              </a:rPr>
              <a:t>La dimensione che si è inteso privilegiare è quella dell’</a:t>
            </a:r>
            <a:r>
              <a:rPr lang="it-IT" sz="2800" i="1" dirty="0">
                <a:latin typeface="Times New Roman"/>
                <a:ea typeface="Times New Roman"/>
              </a:rPr>
              <a:t>integrazione</a:t>
            </a:r>
            <a:r>
              <a:rPr lang="it-IT" sz="2800" dirty="0">
                <a:latin typeface="Times New Roman"/>
                <a:ea typeface="Times New Roman"/>
              </a:rPr>
              <a:t>. Se i nonni, infatti, sono presenti nello scenario di vita del bambino, rappresentano una possibilità di arricchimento delle competenze affettive e relazionali del nipotino, il quale, spettatore di relazioni orizzontali e verticali (famiglia allargata), può così tessere precocemente una fitta trama di scambi appaganti, moltiplicando, in siffatta maniera, le dimensioni della sua “base sicura”. Agli albori della vita, di fatto, vi è un corpo di madre; il luogo delle </a:t>
            </a:r>
            <a:r>
              <a:rPr lang="it-IT" sz="2800" i="1" dirty="0">
                <a:latin typeface="Times New Roman"/>
                <a:ea typeface="Times New Roman"/>
              </a:rPr>
              <a:t>origini</a:t>
            </a:r>
            <a:r>
              <a:rPr lang="it-IT" sz="2800" dirty="0">
                <a:latin typeface="Times New Roman"/>
                <a:ea typeface="Times New Roman"/>
              </a:rPr>
              <a:t>, per il figlio, si dà nel </a:t>
            </a:r>
            <a:r>
              <a:rPr lang="it-IT" sz="2800" i="1" dirty="0">
                <a:latin typeface="Times New Roman"/>
                <a:ea typeface="Times New Roman"/>
              </a:rPr>
              <a:t>nascere</a:t>
            </a:r>
            <a:r>
              <a:rPr lang="it-IT" sz="2800" dirty="0">
                <a:latin typeface="Times New Roman"/>
                <a:ea typeface="Times New Roman"/>
              </a:rPr>
              <a:t> da un corpo materno; la nonna materna, di conseguenza, è l’</a:t>
            </a:r>
            <a:r>
              <a:rPr lang="it-IT" sz="2800" i="1" dirty="0">
                <a:latin typeface="Times New Roman"/>
                <a:ea typeface="Times New Roman"/>
              </a:rPr>
              <a:t>origine delle origini</a:t>
            </a:r>
            <a:r>
              <a:rPr lang="it-IT" sz="2800" dirty="0">
                <a:latin typeface="Times New Roman"/>
                <a:ea typeface="Times New Roman"/>
              </a:rPr>
              <a:t>, il “tutto”, la famiglia riunita dentro di sé, poiché incrementa, moltiplicando il </a:t>
            </a:r>
            <a:r>
              <a:rPr lang="it-IT" sz="2800" i="1" dirty="0" err="1">
                <a:latin typeface="Times New Roman"/>
                <a:ea typeface="Times New Roman"/>
              </a:rPr>
              <a:t>maternage</a:t>
            </a:r>
            <a:r>
              <a:rPr lang="it-IT" sz="2800" dirty="0">
                <a:latin typeface="Times New Roman"/>
                <a:ea typeface="Times New Roman"/>
              </a:rPr>
              <a:t>, il senso di “appartenenza” (</a:t>
            </a:r>
            <a:r>
              <a:rPr lang="it-IT" sz="2800" dirty="0" err="1">
                <a:latin typeface="Times New Roman"/>
                <a:ea typeface="Times New Roman"/>
              </a:rPr>
              <a:t>Gecchele</a:t>
            </a:r>
            <a:r>
              <a:rPr lang="it-IT" sz="2800" dirty="0">
                <a:latin typeface="Times New Roman"/>
                <a:ea typeface="Times New Roman"/>
              </a:rPr>
              <a:t>, 1995); </a:t>
            </a:r>
            <a:r>
              <a:rPr lang="it-IT" sz="2800" i="1" dirty="0">
                <a:latin typeface="Times New Roman"/>
                <a:ea typeface="Times New Roman"/>
              </a:rPr>
              <a:t>una</a:t>
            </a:r>
            <a:r>
              <a:rPr lang="it-IT" sz="2800" dirty="0">
                <a:latin typeface="Times New Roman"/>
                <a:ea typeface="Times New Roman"/>
              </a:rPr>
              <a:t> </a:t>
            </a:r>
            <a:r>
              <a:rPr lang="it-IT" sz="2800" i="1" dirty="0">
                <a:latin typeface="Times New Roman"/>
                <a:ea typeface="Times New Roman"/>
              </a:rPr>
              <a:t>madre in più</a:t>
            </a:r>
            <a:r>
              <a:rPr lang="it-IT" sz="2800" dirty="0">
                <a:latin typeface="Times New Roman"/>
                <a:ea typeface="Times New Roman"/>
              </a:rPr>
              <a:t>, allora, è colei che partecipa, assieme alla figlia e più degli altri nonni, del processo d’integrazione dei nipoti. La madre aiuta il figlio a tenere “i piedi ben piantati per terra”, il padre gli fornisce “la spina dorsale”, e i nonni gli offrono la sensazione di avere “le spalle coperte” (si rifletta, a titolo d’esempio, sulle strategie di alleanza con i nonni elaborate, di volta in volta, dal nipotino, per convincere i genitori ad assecondare i suoi desideri). </a:t>
            </a:r>
          </a:p>
        </p:txBody>
      </p:sp>
    </p:spTree>
    <p:extLst>
      <p:ext uri="{BB962C8B-B14F-4D97-AF65-F5344CB8AC3E}">
        <p14:creationId xmlns:p14="http://schemas.microsoft.com/office/powerpoint/2010/main" val="960187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GENEALOGIA DELLE CURE MATERNE</a:t>
            </a:r>
            <a:endParaRPr lang="it-IT" dirty="0"/>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È ovvio che una figlia, alle prese con un’esperienza complessa come quella del parto, avverta il bisogno di stringersi intimamente a quante sente più prossime a sé in termini di calore, vissuti, vicinanza emotiva e familiarità: alle donne, in sintesi, che compongono, verticalmente e collateralmente, il “clan materno”; in prima linea, alla propria madre, la nonna materna (cfr. </a:t>
            </a:r>
            <a:r>
              <a:rPr lang="it-IT" sz="2800" dirty="0" err="1">
                <a:latin typeface="Times New Roman"/>
                <a:ea typeface="Times New Roman"/>
              </a:rPr>
              <a:t>Zattoni</a:t>
            </a:r>
            <a:r>
              <a:rPr lang="it-IT" sz="2800" dirty="0">
                <a:latin typeface="Times New Roman"/>
                <a:ea typeface="Times New Roman"/>
              </a:rPr>
              <a:t>, </a:t>
            </a:r>
            <a:r>
              <a:rPr lang="it-IT" sz="2800" dirty="0" err="1">
                <a:latin typeface="Times New Roman"/>
                <a:ea typeface="Times New Roman"/>
              </a:rPr>
              <a:t>Gillini</a:t>
            </a:r>
            <a:r>
              <a:rPr lang="it-IT" sz="2800" dirty="0">
                <a:latin typeface="Times New Roman"/>
                <a:ea typeface="Times New Roman"/>
              </a:rPr>
              <a:t>, 2003). </a:t>
            </a:r>
            <a:endParaRPr lang="it-IT" dirty="0"/>
          </a:p>
        </p:txBody>
      </p:sp>
    </p:spTree>
    <p:extLst>
      <p:ext uri="{BB962C8B-B14F-4D97-AF65-F5344CB8AC3E}">
        <p14:creationId xmlns:p14="http://schemas.microsoft.com/office/powerpoint/2010/main" val="26430133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70000" lnSpcReduction="20000"/>
          </a:bodyPr>
          <a:lstStyle/>
          <a:p>
            <a:pPr algn="just"/>
            <a:r>
              <a:rPr lang="it-IT" sz="2800" dirty="0">
                <a:latin typeface="Times New Roman"/>
                <a:ea typeface="Times New Roman"/>
              </a:rPr>
              <a:t>La rilevanza della nonna materna quale figura di mediazione al centro dell’esperienza della nascita si attesta anche sul piano evolutivo: pare, infatti, che prendere in braccio il figlio della propria figlia, come a voler emulare l’allattamento al seno, produca la diffusione, nel “sistema circolatorio” della nonna materna, dell’“ossitocina, l’ormone dell’amore” (</a:t>
            </a:r>
            <a:r>
              <a:rPr lang="it-IT" sz="2800" dirty="0" err="1">
                <a:latin typeface="Times New Roman"/>
                <a:ea typeface="Times New Roman"/>
              </a:rPr>
              <a:t>Kitzinger</a:t>
            </a:r>
            <a:r>
              <a:rPr lang="it-IT" sz="2800" dirty="0">
                <a:latin typeface="Times New Roman"/>
                <a:ea typeface="Times New Roman"/>
              </a:rPr>
              <a:t>); </a:t>
            </a:r>
            <a:endParaRPr lang="it-IT" sz="2800" dirty="0" smtClean="0">
              <a:latin typeface="Times New Roman"/>
              <a:ea typeface="Times New Roman"/>
            </a:endParaRPr>
          </a:p>
          <a:p>
            <a:pPr algn="just"/>
            <a:r>
              <a:rPr lang="it-IT" sz="2800" dirty="0" smtClean="0">
                <a:latin typeface="Times New Roman"/>
                <a:ea typeface="Times New Roman"/>
              </a:rPr>
              <a:t>quando </a:t>
            </a:r>
            <a:r>
              <a:rPr lang="it-IT" sz="2800" dirty="0">
                <a:latin typeface="Times New Roman"/>
                <a:ea typeface="Times New Roman"/>
              </a:rPr>
              <a:t>il cucciolo d’uomo compie sei mesi, preferisce, inoltre, ai “volti estranei”, quello della propria madre e di coloro che somigliano a quest’ultima, con tutti gli “orpelli percettivi” che il neonato ha imparato ad amare (il suono della voce, l’odore della pelle, la mimica e le espressioni facciali), e che ritrova con maggiore facilità nella “madre della madre” (cfr. Farnetani, 2009); </a:t>
            </a:r>
            <a:endParaRPr lang="it-IT" sz="2800" dirty="0" smtClean="0">
              <a:latin typeface="Times New Roman"/>
              <a:ea typeface="Times New Roman"/>
            </a:endParaRPr>
          </a:p>
          <a:p>
            <a:pPr algn="just"/>
            <a:r>
              <a:rPr lang="it-IT" sz="2800" dirty="0" smtClean="0">
                <a:latin typeface="Times New Roman"/>
                <a:ea typeface="Times New Roman"/>
              </a:rPr>
              <a:t>a </a:t>
            </a:r>
            <a:r>
              <a:rPr lang="it-IT" sz="2800" dirty="0">
                <a:latin typeface="Times New Roman"/>
                <a:ea typeface="Times New Roman"/>
              </a:rPr>
              <a:t>diciotto mesi, il bambino comunica esultanza all’apparire di tutti i nonni, quelli paterni compresi (</a:t>
            </a:r>
            <a:r>
              <a:rPr lang="it-IT" sz="2800" i="1" dirty="0">
                <a:latin typeface="Times New Roman"/>
                <a:ea typeface="Times New Roman"/>
              </a:rPr>
              <a:t>ibidem</a:t>
            </a:r>
            <a:r>
              <a:rPr lang="it-IT" sz="2800" dirty="0">
                <a:latin typeface="Times New Roman"/>
                <a:ea typeface="Times New Roman"/>
              </a:rPr>
              <a:t>). </a:t>
            </a:r>
            <a:endParaRPr lang="it-IT" sz="2800" dirty="0" smtClean="0">
              <a:latin typeface="Times New Roman"/>
              <a:ea typeface="Times New Roman"/>
            </a:endParaRPr>
          </a:p>
          <a:p>
            <a:pPr algn="just"/>
            <a:r>
              <a:rPr lang="it-IT" sz="2800" dirty="0" smtClean="0">
                <a:latin typeface="Times New Roman"/>
                <a:ea typeface="Times New Roman"/>
              </a:rPr>
              <a:t>A </a:t>
            </a:r>
            <a:r>
              <a:rPr lang="it-IT" sz="2800" dirty="0">
                <a:latin typeface="Times New Roman"/>
                <a:ea typeface="Times New Roman"/>
              </a:rPr>
              <a:t>circa tre anni d’età, con lo sviluppo della coscienza, il bambino getta le basi per un progressivo riconoscimento della differenza fra il ruolo di madre e quello di nonna, pure se con difficoltà. </a:t>
            </a:r>
            <a:r>
              <a:rPr lang="it-IT" sz="2800" dirty="0">
                <a:latin typeface="Times New Roman"/>
                <a:ea typeface="Calibri"/>
              </a:rPr>
              <a:t>Occorre, infatti, attendere i quattro-cinque anni d’età perché i piccoli siano in grado di esplorare e verbalizzare, con convincente approssimazione, i vincoli di parentela.</a:t>
            </a:r>
            <a:endParaRPr lang="it-IT" dirty="0"/>
          </a:p>
        </p:txBody>
      </p:sp>
    </p:spTree>
    <p:extLst>
      <p:ext uri="{BB962C8B-B14F-4D97-AF65-F5344CB8AC3E}">
        <p14:creationId xmlns:p14="http://schemas.microsoft.com/office/powerpoint/2010/main" val="1013879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pPr algn="just">
              <a:spcAft>
                <a:spcPts val="0"/>
              </a:spcAft>
            </a:pPr>
            <a:r>
              <a:rPr lang="it-IT" sz="2800" dirty="0">
                <a:latin typeface="Times New Roman"/>
                <a:ea typeface="Calibri"/>
              </a:rPr>
              <a:t>Durante l’età scolastica, i nonni divengono importanti referenti affettivi per i nipotini: essi consentono la sperimentazione di un tempo-spazio a cavallo fra passato e presente, intessuto di ricordi, ove il bambino può compiere salti in avanti e indietro rispetto alla prima infanzia e sentirsi accolto, vezzeggiato, nonostante gli impegni legati alla crescita. </a:t>
            </a:r>
            <a:endParaRPr lang="it-IT" sz="2800" dirty="0" smtClean="0">
              <a:latin typeface="Times New Roman"/>
              <a:ea typeface="Calibri"/>
            </a:endParaRPr>
          </a:p>
          <a:p>
            <a:pPr algn="just">
              <a:spcAft>
                <a:spcPts val="0"/>
              </a:spcAft>
            </a:pPr>
            <a:r>
              <a:rPr lang="it-IT" sz="2800" dirty="0" smtClean="0">
                <a:latin typeface="Times New Roman"/>
                <a:ea typeface="Calibri"/>
              </a:rPr>
              <a:t>Con </a:t>
            </a:r>
            <a:r>
              <a:rPr lang="it-IT" sz="2800" dirty="0">
                <a:latin typeface="Times New Roman"/>
                <a:ea typeface="Calibri"/>
              </a:rPr>
              <a:t>l’ingresso nell’età preadolescenziale, la relazione fra nonni e nipoti è solitamente soggetta a un graduale processo di distanziamento, sino a separatezze incombenti nella fase adolescenziale e post-adolescenziale. Invero, molto dipende dalla qualità del rapporto che i nonni hanno saputo (o potuto) instaurare con i propri nipoti a partire da anni zero. </a:t>
            </a:r>
            <a:endParaRPr lang="it-IT" sz="2800" dirty="0">
              <a:latin typeface="Times New Roman"/>
              <a:ea typeface="Times New Roman"/>
            </a:endParaRPr>
          </a:p>
          <a:p>
            <a:endParaRPr lang="it-IT" dirty="0"/>
          </a:p>
        </p:txBody>
      </p:sp>
    </p:spTree>
    <p:extLst>
      <p:ext uri="{BB962C8B-B14F-4D97-AF65-F5344CB8AC3E}">
        <p14:creationId xmlns:p14="http://schemas.microsoft.com/office/powerpoint/2010/main" val="24281982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MEMORIA AUTOBIOGRAFICA</a:t>
            </a:r>
            <a:endParaRPr lang="it-IT" dirty="0"/>
          </a:p>
        </p:txBody>
      </p:sp>
      <p:sp>
        <p:nvSpPr>
          <p:cNvPr id="3" name="Segnaposto contenuto 2"/>
          <p:cNvSpPr>
            <a:spLocks noGrp="1"/>
          </p:cNvSpPr>
          <p:nvPr>
            <p:ph sz="quarter" idx="1"/>
          </p:nvPr>
        </p:nvSpPr>
        <p:spPr/>
        <p:txBody>
          <a:bodyPr>
            <a:normAutofit fontScale="77500" lnSpcReduction="20000"/>
          </a:bodyPr>
          <a:lstStyle/>
          <a:p>
            <a:pPr algn="just"/>
            <a:r>
              <a:rPr lang="it-IT" sz="2800" dirty="0">
                <a:latin typeface="Times New Roman"/>
                <a:ea typeface="Calibri"/>
              </a:rPr>
              <a:t>La memoria autobiografica </a:t>
            </a:r>
            <a:r>
              <a:rPr lang="it-IT" sz="2800" dirty="0">
                <a:latin typeface="Times New Roman"/>
                <a:ea typeface="Times New Roman"/>
              </a:rPr>
              <a:t>è “un sistema di memoria finalizzato a una rappresentazione semplificata e in parte convenzionale, di ridisegno o di narrazione, con cui il soggetto cerca di condensare, per se stesso e per gli altri, il senso della propria vita” (Leone, 2002). </a:t>
            </a:r>
            <a:endParaRPr lang="it-IT" sz="2800" dirty="0" smtClean="0">
              <a:latin typeface="Times New Roman"/>
              <a:ea typeface="Times New Roman"/>
            </a:endParaRPr>
          </a:p>
          <a:p>
            <a:pPr algn="just"/>
            <a:r>
              <a:rPr lang="it-IT" sz="2800" dirty="0" smtClean="0">
                <a:latin typeface="Times New Roman"/>
                <a:ea typeface="Times New Roman"/>
              </a:rPr>
              <a:t>Nel </a:t>
            </a:r>
            <a:r>
              <a:rPr lang="it-IT" sz="2800" dirty="0">
                <a:latin typeface="Times New Roman"/>
                <a:ea typeface="Times New Roman"/>
              </a:rPr>
              <a:t>margine dell’ipotesi avanzata in codesto ambito riflessivo, emerge il rilievo delle </a:t>
            </a:r>
            <a:r>
              <a:rPr lang="it-IT" sz="2800" i="1" dirty="0">
                <a:latin typeface="Times New Roman"/>
                <a:ea typeface="Times New Roman"/>
              </a:rPr>
              <a:t>direzioni di senso</a:t>
            </a:r>
            <a:r>
              <a:rPr lang="it-IT" sz="2800" dirty="0">
                <a:latin typeface="Times New Roman"/>
                <a:ea typeface="Times New Roman"/>
              </a:rPr>
              <a:t>: queste rispondono a criteri sottaciuti di selezione del reale, e comportano la presa in carico di vissuti, di relazioni e di affetti, i quali si integrano dinamicamente e reciprocamente, sino a produrre la cifra, più spesso non dicibile, dell’intera esistenza, che si muove fra le intenzionalità personali e il mistero. </a:t>
            </a:r>
            <a:endParaRPr lang="it-IT" sz="2800" dirty="0" smtClean="0">
              <a:latin typeface="Times New Roman"/>
              <a:ea typeface="Times New Roman"/>
            </a:endParaRPr>
          </a:p>
          <a:p>
            <a:pPr algn="just"/>
            <a:r>
              <a:rPr lang="it-IT" sz="2800" dirty="0" smtClean="0">
                <a:latin typeface="Times New Roman"/>
                <a:ea typeface="Times New Roman"/>
              </a:rPr>
              <a:t>È </a:t>
            </a:r>
            <a:r>
              <a:rPr lang="it-IT" sz="2800" dirty="0">
                <a:latin typeface="Times New Roman"/>
                <a:ea typeface="Times New Roman"/>
              </a:rPr>
              <a:t>quando il dolore diviene ingestibile che la persona tocca con mano la direzione di senso: essa, infatti, è avvertita laddove l’essere si ritrae. Ne possiamo conoscere solo la versione negativa, perché, nell’esserci fine a se stesso, non si dà senso. </a:t>
            </a:r>
            <a:endParaRPr lang="it-IT" dirty="0"/>
          </a:p>
        </p:txBody>
      </p:sp>
    </p:spTree>
    <p:extLst>
      <p:ext uri="{BB962C8B-B14F-4D97-AF65-F5344CB8AC3E}">
        <p14:creationId xmlns:p14="http://schemas.microsoft.com/office/powerpoint/2010/main" val="22034965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algn="just"/>
            <a:r>
              <a:rPr lang="it-IT" sz="2800" dirty="0">
                <a:latin typeface="Times New Roman"/>
                <a:ea typeface="Times New Roman"/>
              </a:rPr>
              <a:t>Ma la “direzione”, in sé, è indicibile: ognuno la chiama a proprio modo, eppure essa si sottrae a qualsiasi intento definitorio, perché inafferrabile; essa s’invera, comunque, alla luce della </a:t>
            </a:r>
            <a:r>
              <a:rPr lang="it-IT" sz="2800" i="1" dirty="0">
                <a:latin typeface="Times New Roman"/>
                <a:ea typeface="Times New Roman"/>
              </a:rPr>
              <a:t>speranza</a:t>
            </a:r>
            <a:r>
              <a:rPr lang="it-IT" sz="2800" dirty="0">
                <a:latin typeface="Times New Roman"/>
                <a:ea typeface="Times New Roman"/>
              </a:rPr>
              <a:t>, e il suo luogo recondito, nondimeno, è la memoria autobiografica: ognuno, infatti, interpreta il reale a partire dal proprio, peculiare, sguardo sulla realtà. </a:t>
            </a:r>
            <a:endParaRPr lang="it-IT" sz="2800" dirty="0" smtClean="0">
              <a:latin typeface="Times New Roman"/>
              <a:ea typeface="Times New Roman"/>
            </a:endParaRPr>
          </a:p>
        </p:txBody>
      </p:sp>
    </p:spTree>
    <p:extLst>
      <p:ext uri="{BB962C8B-B14F-4D97-AF65-F5344CB8AC3E}">
        <p14:creationId xmlns:p14="http://schemas.microsoft.com/office/powerpoint/2010/main" val="15921293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MEMORIA EPISODICA</a:t>
            </a:r>
            <a:endParaRPr lang="it-IT" dirty="0"/>
          </a:p>
        </p:txBody>
      </p:sp>
      <p:sp>
        <p:nvSpPr>
          <p:cNvPr id="3" name="Segnaposto contenuto 2"/>
          <p:cNvSpPr>
            <a:spLocks noGrp="1"/>
          </p:cNvSpPr>
          <p:nvPr>
            <p:ph sz="quarter" idx="1"/>
          </p:nvPr>
        </p:nvSpPr>
        <p:spPr/>
        <p:txBody>
          <a:bodyPr>
            <a:normAutofit fontScale="85000" lnSpcReduction="20000"/>
          </a:bodyPr>
          <a:lstStyle/>
          <a:p>
            <a:pPr algn="just"/>
            <a:r>
              <a:rPr lang="it-IT" sz="2800" dirty="0">
                <a:latin typeface="Times New Roman"/>
                <a:ea typeface="Times New Roman"/>
              </a:rPr>
              <a:t>Non si deve tuttavia confondere la memoria autobiografica con la memoria “episodica”: la seconda, infatti, attualizza singoli episodi, pure significativi, esperiti nel corso della propria esistenza (un ricordo legato all’infanzia, una giornata particolare, un gesto specifico compiuto da un familiare), i quali, ricorrendo alla metafora della tessitura, rappresentano gli snodi, gli intrecci, la dimensione connettiva, del tessuto complessivo della biografia personale. </a:t>
            </a:r>
            <a:endParaRPr lang="it-IT" sz="2800" dirty="0" smtClean="0">
              <a:latin typeface="Times New Roman"/>
              <a:ea typeface="Times New Roman"/>
            </a:endParaRPr>
          </a:p>
          <a:p>
            <a:pPr algn="just"/>
            <a:r>
              <a:rPr lang="it-IT" sz="2800" dirty="0" smtClean="0">
                <a:latin typeface="Times New Roman"/>
                <a:ea typeface="Times New Roman"/>
              </a:rPr>
              <a:t>A </a:t>
            </a:r>
            <a:r>
              <a:rPr lang="it-IT" sz="2800" dirty="0">
                <a:latin typeface="Times New Roman"/>
                <a:ea typeface="Times New Roman"/>
              </a:rPr>
              <a:t>differenza della memoria episodica, ancorata a circostanze, situazioni e momenti passati, la memoria autobiografica si sviluppa nella triplice dimensione che comprende “quello che siamo stati nel passato, quel che siamo nel presente e quel che saremo nel futuro” (Mammarella, Di Domenico, 2011): è per tale ragione che nella memoria autobiografica si eclissano, per poi riaffiorare, le direzioni di senso. </a:t>
            </a:r>
            <a:endParaRPr lang="it-IT" dirty="0"/>
          </a:p>
        </p:txBody>
      </p:sp>
    </p:spTree>
    <p:extLst>
      <p:ext uri="{BB962C8B-B14F-4D97-AF65-F5344CB8AC3E}">
        <p14:creationId xmlns:p14="http://schemas.microsoft.com/office/powerpoint/2010/main" val="1664205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lstStyle/>
          <a:p>
            <a:pPr algn="just"/>
            <a:r>
              <a:rPr lang="it-IT" sz="2800" dirty="0">
                <a:latin typeface="Times New Roman"/>
                <a:ea typeface="Times New Roman"/>
              </a:rPr>
              <a:t>Nella ricostruzione autobiografica di marca materna, la nonna “dice” al nipote delle </a:t>
            </a:r>
            <a:r>
              <a:rPr lang="it-IT" sz="2800" i="1" dirty="0">
                <a:latin typeface="Times New Roman"/>
                <a:ea typeface="Times New Roman"/>
              </a:rPr>
              <a:t>origini</a:t>
            </a:r>
            <a:r>
              <a:rPr lang="it-IT" sz="2800" dirty="0">
                <a:latin typeface="Times New Roman"/>
                <a:ea typeface="Times New Roman"/>
              </a:rPr>
              <a:t>, e il nipote riscopre alcune possibilità di </a:t>
            </a:r>
            <a:r>
              <a:rPr lang="it-IT" sz="2800" i="1" dirty="0">
                <a:latin typeface="Times New Roman"/>
                <a:ea typeface="Times New Roman"/>
              </a:rPr>
              <a:t>senso</a:t>
            </a:r>
            <a:r>
              <a:rPr lang="it-IT" sz="2800" dirty="0">
                <a:latin typeface="Times New Roman"/>
                <a:ea typeface="Times New Roman"/>
              </a:rPr>
              <a:t>, in una circolarità che restituisce senso, ovvero </a:t>
            </a:r>
            <a:r>
              <a:rPr lang="it-IT" sz="2800" i="1" dirty="0">
                <a:latin typeface="Times New Roman"/>
                <a:ea typeface="Times New Roman"/>
              </a:rPr>
              <a:t>direzione</a:t>
            </a:r>
            <a:r>
              <a:rPr lang="it-IT" sz="2800" dirty="0">
                <a:latin typeface="Times New Roman"/>
                <a:ea typeface="Times New Roman"/>
              </a:rPr>
              <a:t>, al dispiegarsi del “materno”, per divenire, in ultimo, </a:t>
            </a:r>
            <a:r>
              <a:rPr lang="it-IT" sz="2800" i="1" dirty="0">
                <a:latin typeface="Times New Roman"/>
                <a:ea typeface="Times New Roman"/>
              </a:rPr>
              <a:t>senso condiviso</a:t>
            </a:r>
            <a:r>
              <a:rPr lang="it-IT" sz="2800" dirty="0">
                <a:latin typeface="Times New Roman"/>
                <a:ea typeface="Times New Roman"/>
              </a:rPr>
              <a:t>. </a:t>
            </a:r>
            <a:endParaRPr lang="it-IT" dirty="0"/>
          </a:p>
        </p:txBody>
      </p:sp>
    </p:spTree>
    <p:extLst>
      <p:ext uri="{BB962C8B-B14F-4D97-AF65-F5344CB8AC3E}">
        <p14:creationId xmlns:p14="http://schemas.microsoft.com/office/powerpoint/2010/main" val="3394932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NONNI MEMORI</a:t>
            </a:r>
            <a:endParaRPr lang="it-IT" dirty="0"/>
          </a:p>
        </p:txBody>
      </p:sp>
      <p:sp>
        <p:nvSpPr>
          <p:cNvPr id="3" name="Segnaposto contenuto 2"/>
          <p:cNvSpPr>
            <a:spLocks noGrp="1"/>
          </p:cNvSpPr>
          <p:nvPr>
            <p:ph sz="quarter" idx="1"/>
          </p:nvPr>
        </p:nvSpPr>
        <p:spPr/>
        <p:txBody>
          <a:bodyPr>
            <a:normAutofit fontScale="77500" lnSpcReduction="20000"/>
          </a:bodyPr>
          <a:lstStyle/>
          <a:p>
            <a:pPr algn="just"/>
            <a:r>
              <a:rPr lang="it-IT" sz="2800" dirty="0">
                <a:latin typeface="Times New Roman"/>
                <a:ea typeface="Times New Roman"/>
              </a:rPr>
              <a:t>Gli assi temporali implicati nella memoria autobiografica sono tre: il primo concerne la persona, il secondo la famiglia, il terzo la società. Il “tempo della vita personale” si concentra sulle linee rette, le curve e i tornanti che hanno caratterizzato la propria esistenza; il “tempo della vita familiare” include le memorie </a:t>
            </a:r>
            <a:r>
              <a:rPr lang="it-IT" sz="2800" dirty="0" err="1">
                <a:latin typeface="Times New Roman"/>
                <a:ea typeface="Times New Roman"/>
              </a:rPr>
              <a:t>plurigenerazionali</a:t>
            </a:r>
            <a:r>
              <a:rPr lang="it-IT" sz="2800" dirty="0">
                <a:latin typeface="Times New Roman"/>
                <a:ea typeface="Times New Roman"/>
              </a:rPr>
              <a:t>; infine, il “tempo della vita sociale” accomuna i vissuti di quanti hanno attraversato epoche analoghe (Leone, 2002). </a:t>
            </a:r>
            <a:endParaRPr lang="it-IT" sz="2800" dirty="0" smtClean="0">
              <a:latin typeface="Times New Roman"/>
              <a:ea typeface="Times New Roman"/>
            </a:endParaRPr>
          </a:p>
          <a:p>
            <a:pPr algn="just"/>
            <a:r>
              <a:rPr lang="it-IT" sz="2800" dirty="0" smtClean="0">
                <a:latin typeface="Times New Roman"/>
                <a:ea typeface="Times New Roman"/>
              </a:rPr>
              <a:t>I </a:t>
            </a:r>
            <a:r>
              <a:rPr lang="it-IT" sz="2800" dirty="0">
                <a:latin typeface="Times New Roman"/>
                <a:ea typeface="Times New Roman"/>
              </a:rPr>
              <a:t>nonni </a:t>
            </a:r>
            <a:r>
              <a:rPr lang="it-IT" sz="2800" i="1" dirty="0">
                <a:latin typeface="Times New Roman"/>
                <a:ea typeface="Times New Roman"/>
              </a:rPr>
              <a:t>integrano</a:t>
            </a:r>
            <a:r>
              <a:rPr lang="it-IT" sz="2800" dirty="0">
                <a:latin typeface="Times New Roman"/>
                <a:ea typeface="Times New Roman"/>
              </a:rPr>
              <a:t>, con la loro stessa presenza, la memoria autobiografica del nipote. Non a caso, “la cosa più importante che i nonni possono fare è conservare e trasmettere la memoria collettiva, familiare e personale” (</a:t>
            </a:r>
            <a:r>
              <a:rPr lang="it-IT" sz="2800" dirty="0" err="1">
                <a:latin typeface="Times New Roman"/>
                <a:ea typeface="Times New Roman"/>
              </a:rPr>
              <a:t>Vegetti</a:t>
            </a:r>
            <a:r>
              <a:rPr lang="it-IT" sz="2800" dirty="0">
                <a:latin typeface="Times New Roman"/>
                <a:ea typeface="Times New Roman"/>
              </a:rPr>
              <a:t> </a:t>
            </a:r>
            <a:r>
              <a:rPr lang="it-IT" sz="2800" dirty="0" err="1">
                <a:latin typeface="Times New Roman"/>
                <a:ea typeface="Times New Roman"/>
              </a:rPr>
              <a:t>Finzi</a:t>
            </a:r>
            <a:r>
              <a:rPr lang="it-IT" sz="2800" dirty="0">
                <a:latin typeface="Times New Roman"/>
                <a:ea typeface="Times New Roman"/>
              </a:rPr>
              <a:t>, 2010): in sintesi, la </a:t>
            </a:r>
            <a:r>
              <a:rPr lang="it-IT" sz="2800" i="1" dirty="0">
                <a:latin typeface="Times New Roman"/>
                <a:ea typeface="Times New Roman"/>
              </a:rPr>
              <a:t>memoria autobiografica</a:t>
            </a:r>
            <a:r>
              <a:rPr lang="it-IT" sz="2800" dirty="0" smtClean="0">
                <a:latin typeface="Times New Roman"/>
                <a:ea typeface="Times New Roman"/>
              </a:rPr>
              <a:t>.</a:t>
            </a:r>
          </a:p>
          <a:p>
            <a:pPr algn="just"/>
            <a:r>
              <a:rPr lang="it-IT" sz="2800" dirty="0" smtClean="0">
                <a:latin typeface="Times New Roman"/>
                <a:ea typeface="Times New Roman"/>
              </a:rPr>
              <a:t>Alla </a:t>
            </a:r>
            <a:r>
              <a:rPr lang="it-IT" sz="2800" dirty="0">
                <a:latin typeface="Times New Roman"/>
                <a:ea typeface="Times New Roman"/>
              </a:rPr>
              <a:t>necessità, specifica dei nonni, di permanenza dell’</a:t>
            </a:r>
            <a:r>
              <a:rPr lang="it-IT" sz="2800" i="1" dirty="0">
                <a:latin typeface="Times New Roman"/>
                <a:ea typeface="Times New Roman"/>
              </a:rPr>
              <a:t>integrità del sé</a:t>
            </a:r>
            <a:r>
              <a:rPr lang="it-IT" sz="2800" dirty="0">
                <a:latin typeface="Times New Roman"/>
                <a:ea typeface="Times New Roman"/>
              </a:rPr>
              <a:t>, può riconnettersi il bisogno di </a:t>
            </a:r>
            <a:r>
              <a:rPr lang="it-IT" sz="2800" i="1" dirty="0">
                <a:latin typeface="Times New Roman"/>
                <a:ea typeface="Times New Roman"/>
              </a:rPr>
              <a:t>integrazione</a:t>
            </a:r>
            <a:r>
              <a:rPr lang="it-IT" sz="2800" dirty="0">
                <a:latin typeface="Times New Roman"/>
                <a:ea typeface="Times New Roman"/>
              </a:rPr>
              <a:t> avvertito dal/dalla nipote, dove gli uni rinforzano le memorie (e l’identità) dell’altro/a. </a:t>
            </a:r>
            <a:endParaRPr lang="it-IT" dirty="0"/>
          </a:p>
        </p:txBody>
      </p:sp>
    </p:spTree>
    <p:extLst>
      <p:ext uri="{BB962C8B-B14F-4D97-AF65-F5344CB8AC3E}">
        <p14:creationId xmlns:p14="http://schemas.microsoft.com/office/powerpoint/2010/main" val="21479424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20000"/>
          </a:bodyPr>
          <a:lstStyle/>
          <a:p>
            <a:pPr algn="just">
              <a:spcAft>
                <a:spcPts val="0"/>
              </a:spcAft>
            </a:pPr>
            <a:r>
              <a:rPr lang="it-IT" sz="2800" dirty="0">
                <a:latin typeface="Times New Roman"/>
                <a:ea typeface="Times New Roman"/>
              </a:rPr>
              <a:t>La memoria autobiografica non procede in maniera lineare, scandendo una cronologia esatta o una strutturazione puntillistica del tempo (come nel caso, citato, della memoria episodica), ma si configura diacronicamente mediante un andamento “a spirale”, quasi come un apparato sovrastrutturale e metacognitivo che restituisce sensatezza, continuità, stabilità e permanenza al nucleo centrale, identitario, del sé.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La </a:t>
            </a:r>
            <a:r>
              <a:rPr lang="it-IT" sz="2800" dirty="0">
                <a:latin typeface="Times New Roman"/>
                <a:ea typeface="Times New Roman"/>
              </a:rPr>
              <a:t>sua funzione si esplica in un “girare” che, talora, ritorna su se stesso (come il filo di cotone, di uso comune, che è avvolto intorno a un rocchetto). La memoria autobiografica, dunque, non è l’insieme organico delle “memorie di sé”, ma un sistema di interpretazioni del reale che elaboriamo in vista del </a:t>
            </a:r>
            <a:r>
              <a:rPr lang="it-IT" sz="2800" i="1" dirty="0">
                <a:latin typeface="Times New Roman"/>
                <a:ea typeface="Times New Roman"/>
              </a:rPr>
              <a:t>mantenimento</a:t>
            </a:r>
            <a:r>
              <a:rPr lang="it-IT" sz="2800" dirty="0">
                <a:latin typeface="Times New Roman"/>
                <a:ea typeface="Times New Roman"/>
              </a:rPr>
              <a:t> del sé, e, per tale ragione, si sviluppa intorno al singolo nucleo identitario per </a:t>
            </a:r>
            <a:r>
              <a:rPr lang="it-IT" sz="2800" i="1" dirty="0">
                <a:latin typeface="Times New Roman"/>
                <a:ea typeface="Times New Roman"/>
              </a:rPr>
              <a:t>dargli senso</a:t>
            </a:r>
            <a:r>
              <a:rPr lang="it-IT" sz="2800" dirty="0">
                <a:latin typeface="Times New Roman"/>
                <a:ea typeface="Times New Roman"/>
              </a:rPr>
              <a:t>, pure senza coincidere con esso. </a:t>
            </a:r>
          </a:p>
          <a:p>
            <a:endParaRPr lang="it-IT" dirty="0"/>
          </a:p>
        </p:txBody>
      </p:sp>
    </p:spTree>
    <p:extLst>
      <p:ext uri="{BB962C8B-B14F-4D97-AF65-F5344CB8AC3E}">
        <p14:creationId xmlns:p14="http://schemas.microsoft.com/office/powerpoint/2010/main" val="28645238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FUNZIONI EDUCATIVE DEI NONNI</a:t>
            </a:r>
            <a:endParaRPr lang="it-IT" dirty="0"/>
          </a:p>
        </p:txBody>
      </p:sp>
      <p:sp>
        <p:nvSpPr>
          <p:cNvPr id="3" name="Segnaposto contenuto 2"/>
          <p:cNvSpPr>
            <a:spLocks noGrp="1"/>
          </p:cNvSpPr>
          <p:nvPr>
            <p:ph sz="quarter" idx="1"/>
          </p:nvPr>
        </p:nvSpPr>
        <p:spPr/>
        <p:txBody>
          <a:bodyPr/>
          <a:lstStyle/>
          <a:p>
            <a:pPr algn="just"/>
            <a:r>
              <a:rPr lang="it-IT" sz="2800" dirty="0">
                <a:latin typeface="Times New Roman"/>
                <a:ea typeface="Calibri"/>
              </a:rPr>
              <a:t>La </a:t>
            </a:r>
            <a:r>
              <a:rPr lang="it-IT" sz="2800" b="1" dirty="0">
                <a:latin typeface="Times New Roman"/>
                <a:ea typeface="Calibri"/>
              </a:rPr>
              <a:t>prima funzione</a:t>
            </a:r>
            <a:r>
              <a:rPr lang="it-IT" sz="2800" dirty="0">
                <a:latin typeface="Times New Roman"/>
                <a:ea typeface="Calibri"/>
              </a:rPr>
              <a:t> educativa dei nonni, in termini genealogici, consiste nel “</a:t>
            </a:r>
            <a:r>
              <a:rPr lang="it-IT" sz="2800" dirty="0">
                <a:latin typeface="Times New Roman"/>
                <a:ea typeface="Times New Roman"/>
              </a:rPr>
              <a:t>mettere a disposizione la propria esperienza per aiutare i figli ‘neofiti’ nel loro ruolo di padri e madri, favorendo così l’interiorizzazione della nuova condizione, nonché l’acquisizione di adeguate modalità genitoriali</a:t>
            </a:r>
            <a:r>
              <a:rPr lang="it-IT" sz="2800" dirty="0">
                <a:latin typeface="Times New Roman"/>
                <a:ea typeface="Calibri"/>
              </a:rPr>
              <a:t>” (Lo </a:t>
            </a:r>
            <a:r>
              <a:rPr lang="it-IT" sz="2800" dirty="0" err="1">
                <a:latin typeface="Times New Roman"/>
                <a:ea typeface="Calibri"/>
              </a:rPr>
              <a:t>Sapio</a:t>
            </a:r>
            <a:r>
              <a:rPr lang="it-IT" sz="2800" dirty="0">
                <a:latin typeface="Times New Roman"/>
                <a:ea typeface="Calibri"/>
              </a:rPr>
              <a:t>, 2010). </a:t>
            </a:r>
            <a:endParaRPr lang="it-IT" dirty="0"/>
          </a:p>
        </p:txBody>
      </p:sp>
    </p:spTree>
    <p:extLst>
      <p:ext uri="{BB962C8B-B14F-4D97-AF65-F5344CB8AC3E}">
        <p14:creationId xmlns:p14="http://schemas.microsoft.com/office/powerpoint/2010/main" val="37484763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algn="just"/>
            <a:r>
              <a:rPr lang="it-IT" sz="2800" dirty="0">
                <a:latin typeface="Times New Roman"/>
                <a:ea typeface="Calibri"/>
              </a:rPr>
              <a:t>La </a:t>
            </a:r>
            <a:r>
              <a:rPr lang="it-IT" sz="2800" b="1" dirty="0">
                <a:latin typeface="Times New Roman"/>
                <a:ea typeface="Calibri"/>
              </a:rPr>
              <a:t>seconda funzione</a:t>
            </a:r>
            <a:r>
              <a:rPr lang="it-IT" sz="2800" dirty="0">
                <a:latin typeface="Times New Roman"/>
                <a:ea typeface="Calibri"/>
              </a:rPr>
              <a:t> educativa dei nonni si dà in un “fare memoria” (Cima, 2010) che, da una parte, rinforza l’identità personale e il senso di permanenza del sé a fronte dell’età che avanza (Oliverio, 2010), e, dall’altra parte, fornisce ai nipoti “</a:t>
            </a:r>
            <a:r>
              <a:rPr lang="it-IT" sz="2800" dirty="0">
                <a:latin typeface="Times New Roman"/>
                <a:ea typeface="Times New Roman"/>
              </a:rPr>
              <a:t>una matrice di senso in cui identificarsi, per elaborare in modo distinto ma non disincarnato i tratti del proprio sé nel presente e nel futuro, in costante riferimento al passato</a:t>
            </a:r>
            <a:r>
              <a:rPr lang="it-IT" sz="2800" dirty="0">
                <a:latin typeface="Times New Roman"/>
                <a:ea typeface="Calibri"/>
              </a:rPr>
              <a:t>” (</a:t>
            </a:r>
            <a:r>
              <a:rPr lang="it-IT" sz="2800" dirty="0" err="1">
                <a:latin typeface="Times New Roman"/>
                <a:ea typeface="Calibri"/>
              </a:rPr>
              <a:t>Amadini</a:t>
            </a:r>
            <a:r>
              <a:rPr lang="it-IT" sz="2800" dirty="0">
                <a:latin typeface="Times New Roman"/>
                <a:ea typeface="Calibri"/>
              </a:rPr>
              <a:t>, 2007). </a:t>
            </a:r>
            <a:endParaRPr lang="it-IT" dirty="0"/>
          </a:p>
        </p:txBody>
      </p:sp>
    </p:spTree>
    <p:extLst>
      <p:ext uri="{BB962C8B-B14F-4D97-AF65-F5344CB8AC3E}">
        <p14:creationId xmlns:p14="http://schemas.microsoft.com/office/powerpoint/2010/main" val="32387078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lvl="0" algn="just">
              <a:buClr>
                <a:srgbClr val="D16349"/>
              </a:buClr>
            </a:pPr>
            <a:r>
              <a:rPr lang="it-IT" sz="1800" dirty="0">
                <a:solidFill>
                  <a:prstClr val="black"/>
                </a:solidFill>
                <a:latin typeface="Times New Roman"/>
                <a:ea typeface="Calibri"/>
              </a:rPr>
              <a:t>Il farsi presenza del nipote è, per i nonni anziani, </a:t>
            </a:r>
            <a:r>
              <a:rPr lang="it-IT" sz="1800" i="1" dirty="0">
                <a:solidFill>
                  <a:prstClr val="black"/>
                </a:solidFill>
                <a:latin typeface="Times New Roman"/>
                <a:ea typeface="Calibri"/>
              </a:rPr>
              <a:t>memoria del futuro</a:t>
            </a:r>
            <a:r>
              <a:rPr lang="it-IT" sz="1800" dirty="0">
                <a:solidFill>
                  <a:prstClr val="black"/>
                </a:solidFill>
                <a:latin typeface="Times New Roman"/>
                <a:ea typeface="Calibri"/>
              </a:rPr>
              <a:t>, atto del rievocare che non si limita alla nostalgia melanconica per i tempi andati (cfr. </a:t>
            </a:r>
            <a:r>
              <a:rPr lang="it-IT" sz="1800" dirty="0" err="1">
                <a:solidFill>
                  <a:prstClr val="black"/>
                </a:solidFill>
                <a:latin typeface="Times New Roman"/>
                <a:ea typeface="Times New Roman"/>
              </a:rPr>
              <a:t>Buzzatti</a:t>
            </a:r>
            <a:r>
              <a:rPr lang="it-IT" sz="1800" dirty="0">
                <a:solidFill>
                  <a:prstClr val="black"/>
                </a:solidFill>
                <a:latin typeface="Times New Roman"/>
                <a:ea typeface="Calibri"/>
              </a:rPr>
              <a:t>, </a:t>
            </a:r>
            <a:r>
              <a:rPr lang="it-IT" sz="1800" dirty="0">
                <a:solidFill>
                  <a:prstClr val="black"/>
                </a:solidFill>
                <a:latin typeface="Times New Roman"/>
                <a:ea typeface="Times New Roman"/>
              </a:rPr>
              <a:t>Generali, Giacobbe, Valle, 1992</a:t>
            </a:r>
            <a:r>
              <a:rPr lang="it-IT" sz="1800" dirty="0">
                <a:solidFill>
                  <a:prstClr val="black"/>
                </a:solidFill>
                <a:latin typeface="Times New Roman"/>
                <a:ea typeface="Calibri"/>
              </a:rPr>
              <a:t>), e oltrepassa il passato – che è da intendersi, in sé, </a:t>
            </a:r>
            <a:r>
              <a:rPr lang="it-IT" sz="1800" i="1" dirty="0" err="1">
                <a:solidFill>
                  <a:prstClr val="black"/>
                </a:solidFill>
                <a:latin typeface="Times New Roman"/>
                <a:ea typeface="Times New Roman"/>
              </a:rPr>
              <a:t>perfectum</a:t>
            </a:r>
            <a:r>
              <a:rPr lang="it-IT" sz="1800" dirty="0">
                <a:solidFill>
                  <a:prstClr val="black"/>
                </a:solidFill>
                <a:latin typeface="Times New Roman"/>
                <a:ea typeface="Times New Roman"/>
              </a:rPr>
              <a:t> o “compiuto” (</a:t>
            </a:r>
            <a:r>
              <a:rPr lang="it-IT" sz="1800" dirty="0" err="1">
                <a:solidFill>
                  <a:prstClr val="black"/>
                </a:solidFill>
                <a:latin typeface="Times New Roman"/>
                <a:ea typeface="Times New Roman"/>
              </a:rPr>
              <a:t>Crapanzano</a:t>
            </a:r>
            <a:r>
              <a:rPr lang="it-IT" sz="1800" dirty="0">
                <a:solidFill>
                  <a:prstClr val="black"/>
                </a:solidFill>
                <a:latin typeface="Times New Roman"/>
                <a:ea typeface="Times New Roman"/>
              </a:rPr>
              <a:t>, 2008) – per farsi, a sua volta, presente. </a:t>
            </a:r>
            <a:endParaRPr lang="it-IT" sz="1800" dirty="0" smtClean="0">
              <a:solidFill>
                <a:prstClr val="black"/>
              </a:solidFill>
              <a:latin typeface="Times New Roman"/>
              <a:ea typeface="Times New Roman"/>
            </a:endParaRPr>
          </a:p>
          <a:p>
            <a:pPr lvl="0" algn="just">
              <a:buClr>
                <a:srgbClr val="D16349"/>
              </a:buClr>
            </a:pPr>
            <a:r>
              <a:rPr lang="it-IT" sz="1800" dirty="0" smtClean="0">
                <a:solidFill>
                  <a:prstClr val="black"/>
                </a:solidFill>
                <a:latin typeface="Times New Roman"/>
                <a:ea typeface="Calibri"/>
              </a:rPr>
              <a:t>La </a:t>
            </a:r>
            <a:r>
              <a:rPr lang="it-IT" sz="1800" dirty="0">
                <a:solidFill>
                  <a:prstClr val="black"/>
                </a:solidFill>
                <a:latin typeface="Times New Roman"/>
                <a:ea typeface="Calibri"/>
              </a:rPr>
              <a:t>memoria del futuro si pone quale momento “poetico” della memoria autobiografica, o come movimento “</a:t>
            </a:r>
            <a:r>
              <a:rPr lang="it-IT" sz="1800" dirty="0">
                <a:solidFill>
                  <a:srgbClr val="000000"/>
                </a:solidFill>
                <a:latin typeface="Times New Roman"/>
                <a:ea typeface="Calibri"/>
              </a:rPr>
              <a:t>che non fa coincidere l’esistere con l’attuale (neanche con quello emerso nel ricordo), ma lo inserisce in un processo sovvertitore in cui il presente si intreccia, con modalità e in quadri imprevedibili e variabili, col passato e col futuro</a:t>
            </a:r>
            <a:r>
              <a:rPr lang="it-IT" sz="1800" dirty="0">
                <a:solidFill>
                  <a:prstClr val="black"/>
                </a:solidFill>
                <a:latin typeface="Times New Roman"/>
                <a:ea typeface="Calibri"/>
              </a:rPr>
              <a:t>”; una sfumatura espressiva, propria del riportare alla mente sensazioni, pensieri e vissuti, che si esercita tanto più consapevolmente quanto più si è avanti con l’età (</a:t>
            </a:r>
            <a:r>
              <a:rPr lang="it-IT" sz="1800" dirty="0" err="1">
                <a:solidFill>
                  <a:prstClr val="black"/>
                </a:solidFill>
                <a:latin typeface="Times New Roman"/>
                <a:ea typeface="Calibri"/>
              </a:rPr>
              <a:t>Bertin</a:t>
            </a:r>
            <a:r>
              <a:rPr lang="it-IT" sz="1800" dirty="0">
                <a:solidFill>
                  <a:prstClr val="black"/>
                </a:solidFill>
                <a:latin typeface="Times New Roman"/>
                <a:ea typeface="Calibri"/>
              </a:rPr>
              <a:t>, 1987; Orti, 2008). </a:t>
            </a:r>
            <a:endParaRPr lang="it-IT" sz="1800" dirty="0" smtClean="0">
              <a:solidFill>
                <a:prstClr val="black"/>
              </a:solidFill>
              <a:latin typeface="Times New Roman"/>
              <a:ea typeface="Calibri"/>
            </a:endParaRPr>
          </a:p>
          <a:p>
            <a:pPr lvl="0" algn="just">
              <a:buClr>
                <a:srgbClr val="D16349"/>
              </a:buClr>
            </a:pPr>
            <a:r>
              <a:rPr lang="it-IT" sz="1800" dirty="0" smtClean="0">
                <a:solidFill>
                  <a:prstClr val="black"/>
                </a:solidFill>
                <a:latin typeface="Times New Roman"/>
                <a:ea typeface="Calibri"/>
              </a:rPr>
              <a:t>Nel </a:t>
            </a:r>
            <a:r>
              <a:rPr lang="it-IT" sz="1800" dirty="0">
                <a:solidFill>
                  <a:prstClr val="black"/>
                </a:solidFill>
                <a:latin typeface="Times New Roman"/>
                <a:ea typeface="Calibri"/>
              </a:rPr>
              <a:t>dipanare matasse e riannodare fili d’infanzie scordate, dunque, i nonni si rivelano coloro che sono più inclini, nei riguardi delle nuove generazioni, a riconnettere ad arte la “</a:t>
            </a:r>
            <a:r>
              <a:rPr lang="it-IT" sz="1800" dirty="0">
                <a:solidFill>
                  <a:prstClr val="black"/>
                </a:solidFill>
                <a:latin typeface="Times New Roman"/>
                <a:ea typeface="Times New Roman"/>
              </a:rPr>
              <a:t>fecondità dell’origine […] con l’esporsi sul futuro” (Lizzola, 2009). </a:t>
            </a:r>
            <a:endParaRPr lang="it-IT" sz="1700" dirty="0">
              <a:solidFill>
                <a:prstClr val="black"/>
              </a:solidFill>
            </a:endParaRPr>
          </a:p>
        </p:txBody>
      </p:sp>
    </p:spTree>
    <p:extLst>
      <p:ext uri="{BB962C8B-B14F-4D97-AF65-F5344CB8AC3E}">
        <p14:creationId xmlns:p14="http://schemas.microsoft.com/office/powerpoint/2010/main" val="30837935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lgn="just">
              <a:spcAft>
                <a:spcPts val="0"/>
              </a:spcAft>
            </a:pPr>
            <a:r>
              <a:rPr lang="it-IT" sz="2800" dirty="0">
                <a:latin typeface="Times New Roman"/>
                <a:ea typeface="Times New Roman"/>
                <a:cs typeface="Calibri"/>
              </a:rPr>
              <a:t>La </a:t>
            </a:r>
            <a:r>
              <a:rPr lang="it-IT" sz="2800" b="1" dirty="0">
                <a:latin typeface="Times New Roman"/>
                <a:ea typeface="Times New Roman"/>
                <a:cs typeface="Calibri"/>
              </a:rPr>
              <a:t>terza funzione</a:t>
            </a:r>
            <a:r>
              <a:rPr lang="it-IT" sz="2800" dirty="0">
                <a:latin typeface="Times New Roman"/>
                <a:ea typeface="Times New Roman"/>
                <a:cs typeface="Calibri"/>
              </a:rPr>
              <a:t> educativa dei nonni si dà nel custodire l’essenza (il divenire) dei “figli dei figli”, accompagnandone la crescita. I nonni degli adolescenti sanno mediare “</a:t>
            </a:r>
            <a:r>
              <a:rPr lang="it-IT" sz="2800" dirty="0">
                <a:latin typeface="Times New Roman"/>
                <a:ea typeface="Times New Roman"/>
              </a:rPr>
              <a:t>con saggezza le esigenze dei figli-genitori e dei nipoti</a:t>
            </a:r>
            <a:r>
              <a:rPr lang="it-IT" sz="2800" dirty="0">
                <a:latin typeface="Times New Roman"/>
                <a:ea typeface="Times New Roman"/>
                <a:cs typeface="Calibri"/>
              </a:rPr>
              <a:t>” (Caporale, 1990), confermandosi discreti </a:t>
            </a:r>
            <a:r>
              <a:rPr lang="it-IT" sz="2800" i="1" dirty="0">
                <a:latin typeface="Times New Roman"/>
                <a:ea typeface="Times New Roman"/>
                <a:cs typeface="Calibri"/>
              </a:rPr>
              <a:t>confidenti </a:t>
            </a:r>
            <a:r>
              <a:rPr lang="it-IT" sz="2800" dirty="0">
                <a:latin typeface="Times New Roman"/>
                <a:ea typeface="Times New Roman"/>
                <a:cs typeface="Calibri"/>
              </a:rPr>
              <a:t>(cfr. </a:t>
            </a:r>
            <a:r>
              <a:rPr lang="it-IT" sz="2800" dirty="0" err="1">
                <a:latin typeface="Times New Roman"/>
                <a:ea typeface="Times New Roman"/>
                <a:cs typeface="Calibri"/>
              </a:rPr>
              <a:t>Ferland</a:t>
            </a:r>
            <a:r>
              <a:rPr lang="it-IT" sz="2800" dirty="0">
                <a:latin typeface="Times New Roman"/>
                <a:ea typeface="Times New Roman"/>
                <a:cs typeface="Calibri"/>
              </a:rPr>
              <a:t>, 2009; </a:t>
            </a:r>
            <a:r>
              <a:rPr lang="it-IT" sz="2800" dirty="0" err="1">
                <a:latin typeface="Times New Roman"/>
                <a:ea typeface="Times New Roman"/>
                <a:cs typeface="Calibri"/>
              </a:rPr>
              <a:t>Martinie</a:t>
            </a:r>
            <a:r>
              <a:rPr lang="it-IT" sz="2800" dirty="0">
                <a:latin typeface="Times New Roman"/>
                <a:ea typeface="Times New Roman"/>
                <a:cs typeface="Calibri"/>
              </a:rPr>
              <a:t>, 2005; </a:t>
            </a:r>
            <a:r>
              <a:rPr lang="it-IT" sz="2800" dirty="0" err="1">
                <a:latin typeface="Times New Roman"/>
                <a:ea typeface="Times New Roman"/>
                <a:cs typeface="Calibri"/>
              </a:rPr>
              <a:t>Vegetti</a:t>
            </a:r>
            <a:r>
              <a:rPr lang="it-IT" sz="2800" dirty="0">
                <a:latin typeface="Times New Roman"/>
                <a:ea typeface="Times New Roman"/>
                <a:cs typeface="Calibri"/>
              </a:rPr>
              <a:t> </a:t>
            </a:r>
            <a:r>
              <a:rPr lang="it-IT" sz="2800" dirty="0" err="1">
                <a:latin typeface="Times New Roman"/>
                <a:ea typeface="Times New Roman"/>
                <a:cs typeface="Calibri"/>
              </a:rPr>
              <a:t>Finzi</a:t>
            </a:r>
            <a:r>
              <a:rPr lang="it-IT" sz="2800" dirty="0">
                <a:latin typeface="Times New Roman"/>
                <a:ea typeface="Times New Roman"/>
                <a:cs typeface="Calibri"/>
              </a:rPr>
              <a:t>, 2010) per i giovanissimi “in cerca d’autore</a:t>
            </a:r>
            <a:r>
              <a:rPr lang="it-IT" sz="2800" dirty="0" smtClean="0">
                <a:latin typeface="Times New Roman"/>
                <a:ea typeface="Times New Roman"/>
                <a:cs typeface="Calibri"/>
              </a:rPr>
              <a:t>”.</a:t>
            </a:r>
            <a:endParaRPr lang="it-IT" sz="2800" dirty="0">
              <a:latin typeface="Times New Roman"/>
              <a:ea typeface="Times New Roman"/>
            </a:endParaRPr>
          </a:p>
        </p:txBody>
      </p:sp>
    </p:spTree>
    <p:extLst>
      <p:ext uri="{BB962C8B-B14F-4D97-AF65-F5344CB8AC3E}">
        <p14:creationId xmlns:p14="http://schemas.microsoft.com/office/powerpoint/2010/main" val="16524928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261</TotalTime>
  <Words>2535</Words>
  <Application>Microsoft Office PowerPoint</Application>
  <PresentationFormat>Presentazione su schermo (4:3)</PresentationFormat>
  <Paragraphs>43</Paragraphs>
  <Slides>18</Slides>
  <Notes>0</Notes>
  <HiddenSlides>0</HiddenSlides>
  <MMClips>0</MMClips>
  <ScaleCrop>false</ScaleCrop>
  <HeadingPairs>
    <vt:vector size="4" baseType="variant">
      <vt:variant>
        <vt:lpstr>Tema</vt:lpstr>
      </vt:variant>
      <vt:variant>
        <vt:i4>1</vt:i4>
      </vt:variant>
      <vt:variant>
        <vt:lpstr>Titoli diapositive</vt:lpstr>
      </vt:variant>
      <vt:variant>
        <vt:i4>18</vt:i4>
      </vt:variant>
    </vt:vector>
  </HeadingPairs>
  <TitlesOfParts>
    <vt:vector size="19" baseType="lpstr">
      <vt:lpstr>Città</vt:lpstr>
      <vt:lpstr>LA MADRE DELLA MADRE. GENEALOGIA DELLE CURE MATERNE </vt:lpstr>
      <vt:lpstr>UNA MADRE IN PIÙ</vt:lpstr>
      <vt:lpstr>PERCHÉ LA NONNA MATERNA?</vt:lpstr>
      <vt:lpstr>Presentazione standard di PowerPoint</vt:lpstr>
      <vt:lpstr>LA DIMENSIONE EPISTEMOLOGICA DELL’INTEGRAZIONE</vt:lpstr>
      <vt:lpstr>GENEALOGIA DELLE CURE MATERNE</vt:lpstr>
      <vt:lpstr>Presentazione standard di PowerPoint</vt:lpstr>
      <vt:lpstr>Presentazione standard di PowerPoint</vt:lpstr>
      <vt:lpstr>LA MEMORIA AUTOBIOGRAFICA</vt:lpstr>
      <vt:lpstr>Presentazione standard di PowerPoint</vt:lpstr>
      <vt:lpstr>LA MEMORIA EPISODICA</vt:lpstr>
      <vt:lpstr>Presentazione standard di PowerPoint</vt:lpstr>
      <vt:lpstr>NONNI MEMORI</vt:lpstr>
      <vt:lpstr>Presentazione standard di PowerPoint</vt:lpstr>
      <vt:lpstr>LE FUNZIONI EDUCATIVE DEI NONNI</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ANTICHITÀ E MEDIOEVO. STORIA DEL PADRE</dc:title>
  <dc:creator>utente</dc:creator>
  <cp:lastModifiedBy>utente</cp:lastModifiedBy>
  <cp:revision>74</cp:revision>
  <dcterms:created xsi:type="dcterms:W3CDTF">2012-10-04T16:12:16Z</dcterms:created>
  <dcterms:modified xsi:type="dcterms:W3CDTF">2013-10-27T09:17:29Z</dcterms:modified>
</cp:coreProperties>
</file>