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27/10/2013</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27/10/2013</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27/10/2013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27/10/2013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27/10/2013</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fontScale="92500" lnSpcReduction="10000"/>
          </a:bodyPr>
          <a:lstStyle/>
          <a:p>
            <a:pPr lvl="0">
              <a:buClr>
                <a:srgbClr val="D16349"/>
              </a:buClr>
            </a:pPr>
            <a:r>
              <a:rPr lang="it-IT" sz="2400" dirty="0">
                <a:solidFill>
                  <a:srgbClr val="646B86"/>
                </a:solidFill>
              </a:rPr>
              <a:t>Massimiliano </a:t>
            </a:r>
            <a:r>
              <a:rPr lang="it-IT" sz="2400" dirty="0" err="1">
                <a:solidFill>
                  <a:srgbClr val="646B86"/>
                </a:solidFill>
              </a:rPr>
              <a:t>stramaglia</a:t>
            </a:r>
            <a:endParaRPr lang="it-IT" sz="2400" dirty="0">
              <a:solidFill>
                <a:srgbClr val="646B86"/>
              </a:solidFill>
            </a:endParaRPr>
          </a:p>
          <a:p>
            <a:pPr lvl="0">
              <a:buClr>
                <a:srgbClr val="D16349"/>
              </a:buClr>
            </a:pPr>
            <a:r>
              <a:rPr lang="it-IT" sz="2400" i="1" dirty="0" smtClean="0">
                <a:solidFill>
                  <a:srgbClr val="646B86"/>
                </a:solidFill>
                <a:latin typeface="Times New Roman"/>
                <a:ea typeface="Times New Roman"/>
              </a:rPr>
              <a:t>UNA MADRE IN PIÙ. LA NONNA MATERNA, L’EDUCAZIONE E LA CURA DEI NIPOTI</a:t>
            </a:r>
            <a:r>
              <a:rPr lang="it-IT" sz="2400" dirty="0" smtClean="0">
                <a:solidFill>
                  <a:srgbClr val="646B86"/>
                </a:solidFill>
                <a:latin typeface="Times New Roman"/>
                <a:ea typeface="Times New Roman"/>
              </a:rPr>
              <a:t>, FRANCO ANGELI, MILANO, 2013</a:t>
            </a:r>
            <a:endParaRPr lang="it-IT" sz="2400" dirty="0">
              <a:solidFill>
                <a:srgbClr val="646B86"/>
              </a:solidFill>
              <a:latin typeface="Times New Roman"/>
              <a:ea typeface="Times New Roman"/>
            </a:endParaRPr>
          </a:p>
        </p:txBody>
      </p:sp>
      <p:sp>
        <p:nvSpPr>
          <p:cNvPr id="2" name="Titolo 1"/>
          <p:cNvSpPr>
            <a:spLocks noGrp="1"/>
          </p:cNvSpPr>
          <p:nvPr>
            <p:ph type="ctrTitle"/>
          </p:nvPr>
        </p:nvSpPr>
        <p:spPr/>
        <p:txBody>
          <a:bodyPr>
            <a:normAutofit/>
          </a:bodyPr>
          <a:lstStyle/>
          <a:p>
            <a:r>
              <a:rPr lang="it-IT" sz="3200" dirty="0" smtClean="0"/>
              <a:t>LA MADRE DELLA MADRE. GENEALOGIA DELLE CURE MATERNE</a:t>
            </a:r>
            <a:br>
              <a:rPr lang="it-IT" sz="3200" dirty="0" smtClean="0"/>
            </a:b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L’IDENTITÀ NARRATIVA/GRUPPALE</a:t>
            </a:r>
            <a:endParaRPr lang="it-IT" dirty="0"/>
          </a:p>
        </p:txBody>
      </p:sp>
      <p:sp>
        <p:nvSpPr>
          <p:cNvPr id="3" name="Segnaposto contenuto 2"/>
          <p:cNvSpPr>
            <a:spLocks noGrp="1"/>
          </p:cNvSpPr>
          <p:nvPr>
            <p:ph sz="quarter" idx="1"/>
          </p:nvPr>
        </p:nvSpPr>
        <p:spPr/>
        <p:txBody>
          <a:bodyPr>
            <a:normAutofit fontScale="92500" lnSpcReduction="10000"/>
          </a:bodyPr>
          <a:lstStyle/>
          <a:p>
            <a:pPr algn="just">
              <a:spcAft>
                <a:spcPts val="0"/>
              </a:spcAft>
            </a:pPr>
            <a:r>
              <a:rPr lang="it-IT" sz="2800" dirty="0">
                <a:latin typeface="Times New Roman"/>
                <a:ea typeface="Times New Roman"/>
              </a:rPr>
              <a:t>L’Indagine Multiscopo: </a:t>
            </a:r>
            <a:r>
              <a:rPr lang="it-IT" sz="2800" i="1" dirty="0">
                <a:latin typeface="Times New Roman"/>
                <a:ea typeface="Times New Roman"/>
              </a:rPr>
              <a:t>Famiglia, soggetti sociali e condizione dell’infanzia</a:t>
            </a:r>
            <a:r>
              <a:rPr lang="it-IT" sz="2800" dirty="0">
                <a:latin typeface="Times New Roman"/>
                <a:ea typeface="Times New Roman"/>
              </a:rPr>
              <a:t> in Italia (2002) approfondisce alcuni aspetti del rapporto nonni-nipoti, ponendo in rilievo come la frequenza delle interazioni verbali fra le due generazioni estreme sia un indice proficuo della significatività del “dire” della nonna materna accanto al “dire” del nonno materno. Un dato interessante riguarda infatti l’esistenza di maggiori contatti, sia in presenza che telefonici, fra i nonni e i “figli delle figlie” piuttosto che fra i primi e i “figli dei figli” (cfr. </a:t>
            </a:r>
            <a:r>
              <a:rPr lang="it-IT" sz="2800" i="1" dirty="0">
                <a:latin typeface="Times New Roman"/>
                <a:ea typeface="Times New Roman"/>
              </a:rPr>
              <a:t>ibidem</a:t>
            </a:r>
            <a:r>
              <a:rPr lang="it-IT" sz="2800" dirty="0">
                <a:latin typeface="Times New Roman"/>
                <a:ea typeface="Times New Roman"/>
              </a:rPr>
              <a:t>), e ciò in ragione del fatto che i rapporti fra i nonni e i genitori si rivelano “intensi in presenza di figlie femmine” (</a:t>
            </a:r>
            <a:r>
              <a:rPr lang="it-IT" sz="2800" i="1" dirty="0">
                <a:latin typeface="Times New Roman"/>
                <a:ea typeface="Times New Roman"/>
              </a:rPr>
              <a:t>ibidem</a:t>
            </a:r>
            <a:r>
              <a:rPr lang="it-IT" sz="2800" dirty="0">
                <a:latin typeface="Times New Roman"/>
                <a:ea typeface="Times New Roman"/>
              </a:rPr>
              <a:t>). </a:t>
            </a:r>
            <a:endParaRPr lang="it-IT" sz="2800" dirty="0" smtClean="0">
              <a:latin typeface="Times New Roman"/>
              <a:ea typeface="Calibri"/>
            </a:endParaRPr>
          </a:p>
        </p:txBody>
      </p:sp>
    </p:spTree>
    <p:extLst>
      <p:ext uri="{BB962C8B-B14F-4D97-AF65-F5344CB8AC3E}">
        <p14:creationId xmlns:p14="http://schemas.microsoft.com/office/powerpoint/2010/main" val="296311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In sintesi, la comunicazione verbale fra nonni e nipoti è mediata dalla madre, che avalla gli scambi fra i propri genitori e i propri figli connotandoli di maggiori frequenza e intensità rispetto al “dire-udire” che si staglia nell’incontro fra nipoti e nonni paterni. </a:t>
            </a:r>
            <a:endParaRPr lang="it-IT" dirty="0"/>
          </a:p>
        </p:txBody>
      </p:sp>
    </p:spTree>
    <p:extLst>
      <p:ext uri="{BB962C8B-B14F-4D97-AF65-F5344CB8AC3E}">
        <p14:creationId xmlns:p14="http://schemas.microsoft.com/office/powerpoint/2010/main" val="2005708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Se la nonna materna “non muore del tutto” (</a:t>
            </a:r>
            <a:r>
              <a:rPr lang="it-IT" sz="2800" dirty="0" err="1">
                <a:latin typeface="Times New Roman"/>
                <a:ea typeface="Times New Roman"/>
              </a:rPr>
              <a:t>Gecchele</a:t>
            </a:r>
            <a:r>
              <a:rPr lang="it-IT" sz="2800" dirty="0">
                <a:latin typeface="Times New Roman"/>
                <a:ea typeface="Times New Roman"/>
              </a:rPr>
              <a:t>, 2010) nella mente del nipote, questi scopre pian piano i significati, sempre diversi, della propria esistenza, attraverso il “dire”, e il “detto”, della nonna (e dei nonni, in linea di massima). </a:t>
            </a:r>
            <a:endParaRPr lang="it-IT" sz="2800" dirty="0" smtClean="0">
              <a:latin typeface="Times New Roman"/>
              <a:ea typeface="Times New Roman"/>
            </a:endParaRPr>
          </a:p>
          <a:p>
            <a:pPr algn="just"/>
            <a:r>
              <a:rPr lang="it-IT" sz="2800" dirty="0" smtClean="0">
                <a:latin typeface="Times New Roman"/>
                <a:ea typeface="Times New Roman"/>
              </a:rPr>
              <a:t>Ai </a:t>
            </a:r>
            <a:r>
              <a:rPr lang="it-IT" sz="2800" dirty="0">
                <a:latin typeface="Times New Roman"/>
                <a:ea typeface="Times New Roman"/>
              </a:rPr>
              <a:t>bambini, ad esempio, piace moltissimo ascoltare le storie di vita dei loro genitori e dei loro nonni; essi amano soprattutto gli aneddoti relativi alla loro infanzia e ai modi di vivere del passato (cfr. Cesari Lusso, 2010; Danza, 2010; </a:t>
            </a:r>
            <a:r>
              <a:rPr lang="it-IT" sz="2800" dirty="0" err="1">
                <a:latin typeface="Times New Roman"/>
                <a:ea typeface="Times New Roman"/>
              </a:rPr>
              <a:t>Ferland</a:t>
            </a:r>
            <a:r>
              <a:rPr lang="it-IT" sz="2800" dirty="0">
                <a:latin typeface="Times New Roman"/>
                <a:ea typeface="Times New Roman"/>
              </a:rPr>
              <a:t>, 2009; </a:t>
            </a:r>
            <a:r>
              <a:rPr lang="it-IT" sz="2800" dirty="0" err="1">
                <a:latin typeface="Times New Roman"/>
                <a:ea typeface="Times New Roman"/>
              </a:rPr>
              <a:t>Martinie</a:t>
            </a:r>
            <a:r>
              <a:rPr lang="it-IT" sz="2800" dirty="0">
                <a:latin typeface="Times New Roman"/>
                <a:ea typeface="Times New Roman"/>
              </a:rPr>
              <a:t>, 2005). </a:t>
            </a:r>
            <a:endParaRPr lang="it-IT" dirty="0"/>
          </a:p>
        </p:txBody>
      </p:sp>
    </p:spTree>
    <p:extLst>
      <p:ext uri="{BB962C8B-B14F-4D97-AF65-F5344CB8AC3E}">
        <p14:creationId xmlns:p14="http://schemas.microsoft.com/office/powerpoint/2010/main" val="1353493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Il “dire” di ciò che è stato conferma i bambini nella loro identità (la quale è, essenzialmente, “familiare”) e pone le basi affettive per ciò che sarà, componendo una vera e propria </a:t>
            </a:r>
            <a:r>
              <a:rPr lang="it-IT" sz="2800" i="1" dirty="0">
                <a:latin typeface="Times New Roman"/>
                <a:ea typeface="Times New Roman"/>
              </a:rPr>
              <a:t>eziologia degli affetti</a:t>
            </a:r>
            <a:r>
              <a:rPr lang="it-IT" sz="2800" dirty="0">
                <a:latin typeface="Times New Roman"/>
                <a:ea typeface="Times New Roman"/>
              </a:rPr>
              <a:t> mediante la quale codificare l’avvenire (pure il “dire” dei nonni è, per i nipoti, memoria del futuro). </a:t>
            </a:r>
            <a:endParaRPr lang="it-IT" dirty="0"/>
          </a:p>
        </p:txBody>
      </p:sp>
    </p:spTree>
    <p:extLst>
      <p:ext uri="{BB962C8B-B14F-4D97-AF65-F5344CB8AC3E}">
        <p14:creationId xmlns:p14="http://schemas.microsoft.com/office/powerpoint/2010/main" val="2553059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Una ricerca condotta da Mario </a:t>
            </a:r>
            <a:r>
              <a:rPr lang="it-IT" sz="2800" dirty="0" err="1">
                <a:latin typeface="Times New Roman"/>
                <a:ea typeface="Times New Roman"/>
              </a:rPr>
              <a:t>Gecchele</a:t>
            </a:r>
            <a:r>
              <a:rPr lang="it-IT" sz="2800" dirty="0">
                <a:latin typeface="Times New Roman"/>
                <a:ea typeface="Times New Roman"/>
              </a:rPr>
              <a:t> e Giovanni Danza pone in luce come </a:t>
            </a:r>
            <a:r>
              <a:rPr lang="it-IT" sz="2800" dirty="0">
                <a:latin typeface="Times New Roman"/>
                <a:ea typeface="Calibri"/>
              </a:rPr>
              <a:t>“le nonne siano le custodi delle vicende della famiglia, perciò più dei nonni si dedicano al racconto dell’infanzia dei genitori dei nipoti, rivivendo, attraverso la narrazione, la propria esperienza di madri” (</a:t>
            </a:r>
            <a:r>
              <a:rPr lang="it-IT" sz="2800" dirty="0" err="1">
                <a:latin typeface="Times New Roman"/>
                <a:ea typeface="Times New Roman"/>
              </a:rPr>
              <a:t>Gecchele</a:t>
            </a:r>
            <a:r>
              <a:rPr lang="it-IT" sz="2800" dirty="0">
                <a:latin typeface="Times New Roman"/>
                <a:ea typeface="Times New Roman"/>
              </a:rPr>
              <a:t>, 1993</a:t>
            </a:r>
            <a:r>
              <a:rPr lang="it-IT" sz="2800" dirty="0">
                <a:latin typeface="Times New Roman"/>
                <a:ea typeface="Calibri"/>
              </a:rPr>
              <a:t>). Prosegue ancora </a:t>
            </a:r>
            <a:r>
              <a:rPr lang="it-IT" sz="2800" dirty="0" err="1">
                <a:latin typeface="Times New Roman"/>
                <a:ea typeface="Calibri"/>
              </a:rPr>
              <a:t>Gecchele</a:t>
            </a:r>
            <a:r>
              <a:rPr lang="it-IT" sz="2800" dirty="0">
                <a:latin typeface="Times New Roman"/>
                <a:ea typeface="Calibri"/>
              </a:rPr>
              <a:t>: “In generale, si può affermare che i nipoti amano discutere con i loro nonni, soprattutto materni” (</a:t>
            </a:r>
            <a:r>
              <a:rPr lang="it-IT" sz="2800" i="1" dirty="0">
                <a:latin typeface="Times New Roman"/>
                <a:ea typeface="Calibri"/>
              </a:rPr>
              <a:t>ibidem</a:t>
            </a:r>
            <a:r>
              <a:rPr lang="it-IT" sz="2800" dirty="0">
                <a:latin typeface="Times New Roman"/>
                <a:ea typeface="Calibri"/>
              </a:rPr>
              <a:t>). </a:t>
            </a:r>
            <a:endParaRPr lang="it-IT" dirty="0"/>
          </a:p>
        </p:txBody>
      </p:sp>
    </p:spTree>
    <p:extLst>
      <p:ext uri="{BB962C8B-B14F-4D97-AF65-F5344CB8AC3E}">
        <p14:creationId xmlns:p14="http://schemas.microsoft.com/office/powerpoint/2010/main" val="3967689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rPr>
              <a:t>Una volta </a:t>
            </a:r>
            <a:r>
              <a:rPr lang="it-IT" sz="2800" i="1" dirty="0">
                <a:latin typeface="Times New Roman"/>
                <a:ea typeface="Times New Roman"/>
              </a:rPr>
              <a:t>in più</a:t>
            </a:r>
            <a:r>
              <a:rPr lang="it-IT" sz="2800" dirty="0">
                <a:latin typeface="Times New Roman"/>
                <a:ea typeface="Times New Roman"/>
              </a:rPr>
              <a:t>, la nonna materna si rivela colei che, fra i quattro nonni, incide in misura maggiore sulla costruzione delle memorie familiari da parte del nipote. E, dunque, sulla “costituzione dell’identità personale” del nipote stesso (</a:t>
            </a:r>
            <a:r>
              <a:rPr lang="it-IT" sz="2800" dirty="0" err="1">
                <a:latin typeface="Times New Roman"/>
                <a:ea typeface="Times New Roman"/>
              </a:rPr>
              <a:t>Bellingreri</a:t>
            </a:r>
            <a:r>
              <a:rPr lang="it-IT" sz="2800" dirty="0">
                <a:latin typeface="Times New Roman"/>
                <a:ea typeface="Times New Roman"/>
              </a:rPr>
              <a:t>, 2010), la “quale, di fatto, è una ‘gruppalità’” (</a:t>
            </a:r>
            <a:r>
              <a:rPr lang="it-IT" sz="2800" dirty="0" err="1">
                <a:latin typeface="Times New Roman"/>
                <a:ea typeface="Times New Roman"/>
              </a:rPr>
              <a:t>Amadini</a:t>
            </a:r>
            <a:r>
              <a:rPr lang="it-IT" sz="2800" dirty="0">
                <a:latin typeface="Times New Roman"/>
                <a:ea typeface="Times New Roman"/>
              </a:rPr>
              <a:t>, 2007) che è possibile comprendere solo in quanto “narrazione” che copra l’arco di almeno sei generazioni (dei trisnonni – o trisavoli, dei nonni dei nonni, dei genitori dei nonni, dei nonni, dei figli dei nonni e, infine, dei nipoti). </a:t>
            </a:r>
          </a:p>
          <a:p>
            <a:endParaRPr lang="it-IT" dirty="0"/>
          </a:p>
        </p:txBody>
      </p:sp>
    </p:spTree>
    <p:extLst>
      <p:ext uri="{BB962C8B-B14F-4D97-AF65-F5344CB8AC3E}">
        <p14:creationId xmlns:p14="http://schemas.microsoft.com/office/powerpoint/2010/main" val="1460723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FENOMENOLOGIA DELLE CURE PRIMARIE</a:t>
            </a:r>
            <a:endParaRPr lang="it-IT" dirty="0"/>
          </a:p>
        </p:txBody>
      </p:sp>
      <p:sp>
        <p:nvSpPr>
          <p:cNvPr id="3" name="Segnaposto contenuto 2"/>
          <p:cNvSpPr>
            <a:spLocks noGrp="1"/>
          </p:cNvSpPr>
          <p:nvPr>
            <p:ph sz="quarter" idx="1"/>
          </p:nvPr>
        </p:nvSpPr>
        <p:spPr/>
        <p:txBody>
          <a:bodyPr>
            <a:normAutofit fontScale="77500" lnSpcReduction="20000"/>
          </a:bodyPr>
          <a:lstStyle/>
          <a:p>
            <a:pPr algn="just"/>
            <a:r>
              <a:rPr lang="it-IT" sz="2800" dirty="0">
                <a:latin typeface="Times New Roman"/>
                <a:ea typeface="Times New Roman"/>
              </a:rPr>
              <a:t>La </a:t>
            </a:r>
            <a:r>
              <a:rPr lang="it-IT" sz="2800" dirty="0">
                <a:solidFill>
                  <a:srgbClr val="000000"/>
                </a:solidFill>
                <a:latin typeface="Times New Roman"/>
                <a:ea typeface="Calibri"/>
              </a:rPr>
              <a:t>“fenomenologia degli affetti familiari” (che tratta di come l’essere della famiglia si sia </a:t>
            </a:r>
            <a:r>
              <a:rPr lang="it-IT" sz="2800" dirty="0" err="1">
                <a:solidFill>
                  <a:srgbClr val="000000"/>
                </a:solidFill>
                <a:latin typeface="Times New Roman"/>
                <a:ea typeface="Calibri"/>
              </a:rPr>
              <a:t>essenziato</a:t>
            </a:r>
            <a:r>
              <a:rPr lang="it-IT" sz="2800" dirty="0">
                <a:solidFill>
                  <a:srgbClr val="000000"/>
                </a:solidFill>
                <a:latin typeface="Times New Roman"/>
                <a:ea typeface="Calibri"/>
              </a:rPr>
              <a:t>, nel tempo, assumendo talora la forma di un fenomeno, talora quella di un altro, empiricamente documentabili) diviene, nel tempo, matrice di senso per sé. </a:t>
            </a:r>
            <a:endParaRPr lang="it-IT" sz="2800" dirty="0" smtClean="0">
              <a:solidFill>
                <a:srgbClr val="000000"/>
              </a:solidFill>
              <a:latin typeface="Times New Roman"/>
              <a:ea typeface="Calibri"/>
            </a:endParaRPr>
          </a:p>
          <a:p>
            <a:pPr algn="just"/>
            <a:r>
              <a:rPr lang="it-IT" sz="2800" dirty="0" smtClean="0">
                <a:latin typeface="Times New Roman"/>
                <a:ea typeface="Times New Roman"/>
              </a:rPr>
              <a:t>Posare </a:t>
            </a:r>
            <a:r>
              <a:rPr lang="it-IT" sz="2800" dirty="0">
                <a:latin typeface="Times New Roman"/>
                <a:ea typeface="Times New Roman"/>
              </a:rPr>
              <a:t>uno sguardo fenomenologico in educazione implica una presa di distanza da quanto è trascorso e in sé immutabile, e un’accettazione totale di quanto si manifesta ed è in sé </a:t>
            </a:r>
            <a:r>
              <a:rPr lang="it-IT" sz="2800" dirty="0" err="1">
                <a:latin typeface="Times New Roman"/>
                <a:ea typeface="Times New Roman"/>
              </a:rPr>
              <a:t>autoevidente</a:t>
            </a:r>
            <a:r>
              <a:rPr lang="it-IT" sz="2800" dirty="0">
                <a:latin typeface="Times New Roman"/>
                <a:ea typeface="Times New Roman"/>
              </a:rPr>
              <a:t>. </a:t>
            </a:r>
            <a:endParaRPr lang="it-IT" sz="2800" dirty="0" smtClean="0">
              <a:latin typeface="Times New Roman"/>
              <a:ea typeface="Times New Roman"/>
            </a:endParaRPr>
          </a:p>
          <a:p>
            <a:pPr algn="just"/>
            <a:r>
              <a:rPr lang="it-IT" sz="2800" dirty="0" smtClean="0">
                <a:latin typeface="Times New Roman"/>
                <a:ea typeface="Times New Roman"/>
              </a:rPr>
              <a:t>Ciò </a:t>
            </a:r>
            <a:r>
              <a:rPr lang="it-IT" sz="2800" dirty="0">
                <a:latin typeface="Times New Roman"/>
                <a:ea typeface="Times New Roman"/>
              </a:rPr>
              <a:t>significa che le origini familiari non sono mai da considerarsi determinanti per l’avvenire: la persona è libera di </a:t>
            </a:r>
            <a:r>
              <a:rPr lang="it-IT" sz="2800" dirty="0" err="1">
                <a:latin typeface="Times New Roman"/>
                <a:ea typeface="Times New Roman"/>
              </a:rPr>
              <a:t>intenzionare</a:t>
            </a:r>
            <a:r>
              <a:rPr lang="it-IT" sz="2800" dirty="0">
                <a:latin typeface="Times New Roman"/>
                <a:ea typeface="Times New Roman"/>
              </a:rPr>
              <a:t> l’esistente “in funzione di ciò che egli è </a:t>
            </a:r>
            <a:r>
              <a:rPr lang="it-IT" sz="2800" i="1" dirty="0">
                <a:latin typeface="Times New Roman"/>
                <a:ea typeface="Times New Roman"/>
              </a:rPr>
              <a:t>prima</a:t>
            </a:r>
            <a:r>
              <a:rPr lang="it-IT" sz="2800" dirty="0">
                <a:latin typeface="Times New Roman"/>
                <a:ea typeface="Times New Roman"/>
              </a:rPr>
              <a:t> [o della propria essenza]” (</a:t>
            </a:r>
            <a:r>
              <a:rPr lang="it-IT" sz="2800" dirty="0" err="1">
                <a:latin typeface="Times New Roman"/>
                <a:ea typeface="Times New Roman"/>
              </a:rPr>
              <a:t>Madrussan</a:t>
            </a:r>
            <a:r>
              <a:rPr lang="it-IT" sz="2800" dirty="0">
                <a:latin typeface="Times New Roman"/>
                <a:ea typeface="Times New Roman"/>
              </a:rPr>
              <a:t>, 2011), o prima ancora delle relazioni familiari originarie, le quali – come ogni fatto, in ambito educativo – sono circostanziali e situazionali.</a:t>
            </a:r>
            <a:endParaRPr lang="it-IT" dirty="0"/>
          </a:p>
        </p:txBody>
      </p:sp>
    </p:spTree>
    <p:extLst>
      <p:ext uri="{BB962C8B-B14F-4D97-AF65-F5344CB8AC3E}">
        <p14:creationId xmlns:p14="http://schemas.microsoft.com/office/powerpoint/2010/main" val="860132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La fenomenologia, pertanto, è un invito a progettare la propria esistenza non alla luce di ciò che è stato, ma di ciò che è, e che potrebbe essere. </a:t>
            </a:r>
            <a:endParaRPr lang="it-IT" sz="2800" dirty="0" smtClean="0">
              <a:latin typeface="Times New Roman"/>
              <a:ea typeface="Times New Roman"/>
            </a:endParaRPr>
          </a:p>
          <a:p>
            <a:pPr algn="just"/>
            <a:r>
              <a:rPr lang="it-IT" sz="2800" dirty="0" smtClean="0">
                <a:latin typeface="Times New Roman"/>
                <a:ea typeface="Times New Roman"/>
              </a:rPr>
              <a:t>La </a:t>
            </a:r>
            <a:r>
              <a:rPr lang="it-IT" sz="2800" dirty="0">
                <a:latin typeface="Times New Roman"/>
                <a:ea typeface="Times New Roman"/>
              </a:rPr>
              <a:t>nonna materna detiene un ruolo nodale nella genealogia delle cure primarie: essa incarna, per la madre, un modello di accudimento da imitare o da ricusare, e parte delle pratiche dell’aver cura del lattante si ispira pur sempre, al di là del sapere pediatrico, alla circolarità esperienziale dell’</a:t>
            </a:r>
            <a:r>
              <a:rPr lang="it-IT" sz="2800" i="1" dirty="0">
                <a:latin typeface="Times New Roman"/>
                <a:ea typeface="Times New Roman"/>
              </a:rPr>
              <a:t>amore materno</a:t>
            </a:r>
            <a:r>
              <a:rPr lang="it-IT" sz="2800" dirty="0">
                <a:latin typeface="Times New Roman"/>
                <a:ea typeface="Times New Roman"/>
              </a:rPr>
              <a:t>. </a:t>
            </a:r>
            <a:endParaRPr lang="it-IT" dirty="0"/>
          </a:p>
        </p:txBody>
      </p:sp>
    </p:spTree>
    <p:extLst>
      <p:ext uri="{BB962C8B-B14F-4D97-AF65-F5344CB8AC3E}">
        <p14:creationId xmlns:p14="http://schemas.microsoft.com/office/powerpoint/2010/main" val="778726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pPr algn="just">
              <a:spcAft>
                <a:spcPts val="0"/>
              </a:spcAft>
            </a:pPr>
            <a:r>
              <a:rPr lang="it-IT" sz="2800" dirty="0">
                <a:latin typeface="Times New Roman"/>
                <a:ea typeface="Times New Roman"/>
              </a:rPr>
              <a:t>Purtroppo, è ancora scarsa l’attenzione che le scienze sociali ed educative prestano alla doppia maternità della nonna materna; la “madre della madre”, all’opposto, si sente più spesso chiamata a compiti ineludibili nei riguardi dei nuovi nati, sia in merito alla cura che all’educazione di questi ultimi.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Si </a:t>
            </a:r>
            <a:r>
              <a:rPr lang="it-IT" sz="2800" dirty="0">
                <a:latin typeface="Times New Roman"/>
                <a:ea typeface="Times New Roman"/>
              </a:rPr>
              <a:t>tratta, per la nonna materna, di </a:t>
            </a:r>
            <a:r>
              <a:rPr lang="it-IT" sz="2800" i="1" dirty="0">
                <a:latin typeface="Times New Roman"/>
                <a:ea typeface="Times New Roman"/>
              </a:rPr>
              <a:t>rinforzare</a:t>
            </a:r>
            <a:r>
              <a:rPr lang="it-IT" sz="2800" dirty="0">
                <a:latin typeface="Times New Roman"/>
                <a:ea typeface="Times New Roman"/>
              </a:rPr>
              <a:t>, nei primissimi mesi di vita, la “preoccupazione materna primaria” (Capello, 2005), e di </a:t>
            </a:r>
            <a:r>
              <a:rPr lang="it-IT" sz="2800" i="1" dirty="0">
                <a:latin typeface="Times New Roman"/>
                <a:ea typeface="Times New Roman"/>
              </a:rPr>
              <a:t>integrare</a:t>
            </a:r>
            <a:r>
              <a:rPr lang="it-IT" sz="2800" dirty="0">
                <a:latin typeface="Times New Roman"/>
                <a:ea typeface="Times New Roman"/>
              </a:rPr>
              <a:t>, in una fase successiva, il sentimento di appartenenza del nipote a una comune radice di cure e di affetti, che si dipana, fenomenologicamente, di madre in madre. </a:t>
            </a:r>
          </a:p>
          <a:p>
            <a:endParaRPr lang="it-IT" dirty="0"/>
          </a:p>
        </p:txBody>
      </p:sp>
    </p:spTree>
    <p:extLst>
      <p:ext uri="{BB962C8B-B14F-4D97-AF65-F5344CB8AC3E}">
        <p14:creationId xmlns:p14="http://schemas.microsoft.com/office/powerpoint/2010/main" val="13427923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271</TotalTime>
  <Words>947</Words>
  <Application>Microsoft Office PowerPoint</Application>
  <PresentationFormat>Presentazione su schermo (4:3)</PresentationFormat>
  <Paragraphs>19</Paragraphs>
  <Slides>10</Slides>
  <Notes>0</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Città</vt:lpstr>
      <vt:lpstr>LA MADRE DELLA MADRE. GENEALOGIA DELLE CURE MATERNE </vt:lpstr>
      <vt:lpstr>L’IDENTITÀ NARRATIVA/GRUPPALE</vt:lpstr>
      <vt:lpstr>Presentazione standard di PowerPoint</vt:lpstr>
      <vt:lpstr>Presentazione standard di PowerPoint</vt:lpstr>
      <vt:lpstr>Presentazione standard di PowerPoint</vt:lpstr>
      <vt:lpstr>Presentazione standard di PowerPoint</vt:lpstr>
      <vt:lpstr>Presentazione standard di PowerPoint</vt:lpstr>
      <vt:lpstr>FENOMENOLOGIA DELLE CURE PRIMARIE</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76</cp:revision>
  <dcterms:created xsi:type="dcterms:W3CDTF">2012-10-04T16:12:16Z</dcterms:created>
  <dcterms:modified xsi:type="dcterms:W3CDTF">2013-10-27T09:27:59Z</dcterms:modified>
</cp:coreProperties>
</file>