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tangolo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tangolo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ttangolo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9CAF-A0E4-4B47-AA34-DE70ED2EF7FD}" type="datetimeFigureOut">
              <a:rPr lang="it-IT" smtClean="0"/>
              <a:t>27/10/2013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ttangolo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36B5F80-6B74-4675-B5E2-A4084B017A61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9CAF-A0E4-4B47-AA34-DE70ED2EF7FD}" type="datetimeFigureOut">
              <a:rPr lang="it-IT" smtClean="0"/>
              <a:t>27/10/2013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036B5F80-6B74-4675-B5E2-A4084B017A61}" type="slidenum">
              <a:rPr lang="it-IT" smtClean="0"/>
              <a:t>‹N›</a:t>
            </a:fld>
            <a:endParaRPr lang="it-IT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ttangolo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tangolo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tangolo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ttangolo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3" name="Rettangolo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ttangolo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9CAF-A0E4-4B47-AA34-DE70ED2EF7FD}" type="datetimeFigureOut">
              <a:rPr lang="it-IT" smtClean="0"/>
              <a:t>27/10/2013</a:t>
            </a:fld>
            <a:endParaRPr lang="it-IT"/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36B5F80-6B74-4675-B5E2-A4084B017A61}" type="slidenum">
              <a:rPr lang="it-IT" smtClean="0"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CFE39CAF-A0E4-4B47-AA34-DE70ED2EF7FD}" type="datetimeFigureOut">
              <a:rPr lang="it-IT" smtClean="0"/>
              <a:t>27/10/2013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B5F80-6B74-4675-B5E2-A4084B017A61}" type="slidenum">
              <a:rPr lang="it-IT" smtClean="0"/>
              <a:t>‹N›</a:t>
            </a:fld>
            <a:endParaRPr lang="it-IT"/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Segnaposto contenuto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2" name="Segnaposto contenuto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ttore 1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ttangolo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tangolo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ttangolo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ttangolo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ttangolo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ttangolo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9CAF-A0E4-4B47-AA34-DE70ED2EF7FD}" type="datetimeFigureOut">
              <a:rPr lang="it-IT" smtClean="0"/>
              <a:t>27/10/2013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it-IT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Segnaposto contenuto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6" name="Segnaposto contenuto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5" name="Oval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036B5F80-6B74-4675-B5E2-A4084B017A61}" type="slidenum">
              <a:rPr lang="it-IT" smtClean="0"/>
              <a:t>‹N›</a:t>
            </a:fld>
            <a:endParaRPr lang="it-IT"/>
          </a:p>
        </p:txBody>
      </p:sp>
      <p:sp>
        <p:nvSpPr>
          <p:cNvPr id="23" name="Titolo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9CAF-A0E4-4B47-AA34-DE70ED2EF7FD}" type="datetimeFigureOut">
              <a:rPr lang="it-IT" smtClean="0"/>
              <a:t>27/10/2013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036B5F80-6B74-4675-B5E2-A4084B017A61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ttangolo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ttangolo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ttangolo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ttangolo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ttangolo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9CAF-A0E4-4B47-AA34-DE70ED2EF7FD}" type="datetimeFigureOut">
              <a:rPr lang="it-IT" smtClean="0"/>
              <a:t>27/10/2013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36B5F80-6B74-4675-B5E2-A4084B017A61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ttangolo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tangolo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ttangolo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ttangolo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Rettangolo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Segnaposto contenuto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0" name="Oval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36B5F80-6B74-4675-B5E2-A4084B017A61}" type="slidenum">
              <a:rPr lang="it-IT" smtClean="0"/>
              <a:t>‹N›</a:t>
            </a:fld>
            <a:endParaRPr lang="it-IT"/>
          </a:p>
        </p:txBody>
      </p:sp>
      <p:sp>
        <p:nvSpPr>
          <p:cNvPr id="21" name="Rettangolo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9CAF-A0E4-4B47-AA34-DE70ED2EF7FD}" type="datetimeFigureOut">
              <a:rPr lang="it-IT" smtClean="0"/>
              <a:t>27/10/2013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nettore 1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tangolo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tangolo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ttangolo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ttangolo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ttangolo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036B5F80-6B74-4675-B5E2-A4084B017A61}" type="slidenum">
              <a:rPr lang="it-IT" smtClean="0"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22" name="Rettangolo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CFE39CAF-A0E4-4B47-AA34-DE70ED2EF7FD}" type="datetimeFigureOut">
              <a:rPr lang="it-IT" smtClean="0"/>
              <a:t>27/10/2013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9CAF-A0E4-4B47-AA34-DE70ED2EF7FD}" type="datetimeFigureOut">
              <a:rPr lang="it-IT" smtClean="0"/>
              <a:t>27/10/2013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6B5F80-6B74-4675-B5E2-A4084B017A61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ttangolo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ttangolo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ttangolo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ttangolo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ttangolo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036B5F80-6B74-4675-B5E2-A4084B017A61}" type="slidenum">
              <a:rPr lang="it-IT" smtClean="0"/>
              <a:t>‹N›</a:t>
            </a:fld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39CAF-A0E4-4B47-AA34-DE70ED2EF7FD}" type="datetimeFigureOut">
              <a:rPr lang="it-IT" smtClean="0"/>
              <a:t>27/10/2013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ttangolo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ttangolo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ttangolo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CFE39CAF-A0E4-4B47-AA34-DE70ED2EF7FD}" type="datetimeFigureOut">
              <a:rPr lang="it-IT" smtClean="0"/>
              <a:t>27/10/2013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it-IT"/>
          </a:p>
        </p:txBody>
      </p:sp>
      <p:sp>
        <p:nvSpPr>
          <p:cNvPr id="8" name="Rettangolo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36B5F80-6B74-4675-B5E2-A4084B017A61}" type="slidenum">
              <a:rPr lang="it-IT" smtClean="0"/>
              <a:t>‹N›</a:t>
            </a:fld>
            <a:endParaRPr lang="it-IT"/>
          </a:p>
        </p:txBody>
      </p: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 lvl="0">
              <a:buClr>
                <a:srgbClr val="D16349"/>
              </a:buClr>
            </a:pPr>
            <a:r>
              <a:rPr lang="it-IT" sz="2400" dirty="0">
                <a:solidFill>
                  <a:srgbClr val="646B86"/>
                </a:solidFill>
              </a:rPr>
              <a:t>Massimiliano </a:t>
            </a:r>
            <a:r>
              <a:rPr lang="it-IT" sz="2400" dirty="0" err="1">
                <a:solidFill>
                  <a:srgbClr val="646B86"/>
                </a:solidFill>
              </a:rPr>
              <a:t>stramaglia</a:t>
            </a:r>
            <a:endParaRPr lang="it-IT" sz="2400" dirty="0">
              <a:solidFill>
                <a:srgbClr val="646B86"/>
              </a:solidFill>
            </a:endParaRPr>
          </a:p>
          <a:p>
            <a:pPr lvl="0">
              <a:buClr>
                <a:srgbClr val="D16349"/>
              </a:buClr>
            </a:pPr>
            <a:r>
              <a:rPr lang="it-IT" sz="2400" i="1" dirty="0" smtClean="0">
                <a:solidFill>
                  <a:srgbClr val="646B86"/>
                </a:solidFill>
                <a:latin typeface="Times New Roman"/>
                <a:ea typeface="Times New Roman"/>
              </a:rPr>
              <a:t>UNA MADRE IN PIÙ. LA NONNA MATERNA, L’EDUCAZIONE E LA CURA DEI NIPOTI</a:t>
            </a:r>
            <a:r>
              <a:rPr lang="it-IT" sz="2400" dirty="0" smtClean="0">
                <a:solidFill>
                  <a:srgbClr val="646B86"/>
                </a:solidFill>
                <a:latin typeface="Times New Roman"/>
                <a:ea typeface="Times New Roman"/>
              </a:rPr>
              <a:t>, FRANCO ANGELI, MILANO, 2013</a:t>
            </a:r>
            <a:endParaRPr lang="it-IT" sz="2400" dirty="0">
              <a:solidFill>
                <a:srgbClr val="646B86"/>
              </a:solidFill>
              <a:latin typeface="Times New Roman"/>
              <a:ea typeface="Times New Roman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sz="3200" dirty="0" smtClean="0"/>
              <a:t>TRAME FAMILIARI E NUOVE DINAMICHE TRANSGENERAZIONALI</a:t>
            </a:r>
            <a:r>
              <a:rPr lang="it-IT" sz="3200" dirty="0" smtClean="0"/>
              <a:t/>
            </a:r>
            <a:br>
              <a:rPr lang="it-IT" sz="3200" dirty="0" smtClean="0"/>
            </a:b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419921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NIPOTI «DIVISI» E CONDIVISI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 algn="just">
              <a:spcAft>
                <a:spcPts val="0"/>
              </a:spcAft>
            </a:pPr>
            <a:r>
              <a:rPr lang="it-IT" sz="2800" dirty="0">
                <a:latin typeface="Times New Roman"/>
                <a:ea typeface="Times New Roman"/>
              </a:rPr>
              <a:t>A “coprire le spalle” dei nipoti “divisi” vi sono, molto spesso, i nonni, che, se non sono a loro volta separati, attestano una concordia sponsale che si fa, al contempo, educativa. </a:t>
            </a:r>
            <a:endParaRPr lang="it-IT" sz="2800" dirty="0" smtClean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it-IT" sz="2800" dirty="0" smtClean="0">
                <a:latin typeface="Times New Roman"/>
                <a:ea typeface="Times New Roman"/>
              </a:rPr>
              <a:t>Non </a:t>
            </a:r>
            <a:r>
              <a:rPr lang="it-IT" sz="2800" dirty="0">
                <a:latin typeface="Times New Roman"/>
                <a:ea typeface="Times New Roman"/>
              </a:rPr>
              <a:t>è da trascurare, a favore dei nipoti “divisi”, la funzione della nonna materna, l’attaccamento alla quale, o al ricordo della quale (se il nipote è ormai adulto), </a:t>
            </a:r>
            <a:r>
              <a:rPr lang="it-IT" sz="2800" dirty="0">
                <a:latin typeface="Times New Roman"/>
                <a:ea typeface="Calibri"/>
              </a:rPr>
              <a:t>può compensare il bisogno di preservare, dentro di sé, gli aspetti sani, </a:t>
            </a:r>
            <a:r>
              <a:rPr lang="it-IT" sz="2800" i="1" dirty="0">
                <a:latin typeface="Times New Roman"/>
                <a:ea typeface="Calibri"/>
              </a:rPr>
              <a:t>originari</a:t>
            </a:r>
            <a:r>
              <a:rPr lang="it-IT" sz="2800" dirty="0">
                <a:latin typeface="Times New Roman"/>
                <a:ea typeface="Calibri"/>
              </a:rPr>
              <a:t>,</a:t>
            </a:r>
            <a:r>
              <a:rPr lang="it-IT" sz="2800" i="1" dirty="0">
                <a:latin typeface="Times New Roman"/>
                <a:ea typeface="Calibri"/>
              </a:rPr>
              <a:t> </a:t>
            </a:r>
            <a:r>
              <a:rPr lang="it-IT" sz="2800" dirty="0">
                <a:latin typeface="Times New Roman"/>
                <a:ea typeface="Calibri"/>
              </a:rPr>
              <a:t>dei legami primari (o relativi alla famiglia nucleare) recisi. </a:t>
            </a:r>
            <a:endParaRPr lang="it-IT" sz="2800" dirty="0" smtClean="0">
              <a:latin typeface="Times New Roman"/>
              <a:ea typeface="Calibri"/>
            </a:endParaRPr>
          </a:p>
          <a:p>
            <a:pPr algn="just">
              <a:spcAft>
                <a:spcPts val="0"/>
              </a:spcAft>
            </a:pPr>
            <a:r>
              <a:rPr lang="it-IT" sz="2800" dirty="0" smtClean="0">
                <a:latin typeface="Times New Roman"/>
                <a:ea typeface="Times New Roman"/>
              </a:rPr>
              <a:t>Allo </a:t>
            </a:r>
            <a:r>
              <a:rPr lang="it-IT" sz="2800" dirty="0">
                <a:latin typeface="Times New Roman"/>
                <a:ea typeface="Times New Roman"/>
              </a:rPr>
              <a:t>stato attuale, peraltro, i bambini sono affidati perlopiù alla madre (anche se, formalmente, a entrambi i genitori divisi), e sono i nonni materni, di conseguenza, a preservare legami di continuità con i nipotini, “figli della figlia”. </a:t>
            </a:r>
            <a:r>
              <a:rPr lang="it-IT" sz="2800" dirty="0" smtClean="0">
                <a:latin typeface="Times New Roman"/>
                <a:ea typeface="Times New Roman"/>
              </a:rPr>
              <a:t> </a:t>
            </a:r>
            <a:endParaRPr lang="it-IT" sz="2800" dirty="0" smtClean="0">
              <a:latin typeface="Times New Roman"/>
              <a:ea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311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it-IT" sz="2800" dirty="0">
                <a:latin typeface="Times New Roman"/>
                <a:ea typeface="Times New Roman"/>
              </a:rPr>
              <a:t>Quando la coppia è in crisi, il rapporto tra nonni materni e nipotini “si” intensifica “ulteriormente, comportando avvicinamenti sia sul piano relazionale che su quello geografico” (Cesari Lusso, 2010). </a:t>
            </a:r>
            <a:endParaRPr lang="it-IT" sz="2800" dirty="0" smtClean="0">
              <a:latin typeface="Times New Roman"/>
              <a:ea typeface="Times New Roman"/>
            </a:endParaRPr>
          </a:p>
          <a:p>
            <a:pPr algn="just"/>
            <a:r>
              <a:rPr lang="it-IT" sz="2800" dirty="0" smtClean="0">
                <a:latin typeface="Times New Roman"/>
                <a:ea typeface="Times New Roman"/>
              </a:rPr>
              <a:t>Per </a:t>
            </a:r>
            <a:r>
              <a:rPr lang="it-IT" sz="2800" dirty="0">
                <a:latin typeface="Times New Roman"/>
                <a:ea typeface="Times New Roman"/>
              </a:rPr>
              <a:t>una crescita integrale del bambino, e per uno sviluppo adeguato della dimensione verticale dell’esistenza, è importante che siano presenti i quattro nonni, e che questi ultimi (come poc’anzi addotto) non alimentino, nei confronti della coppia divisa (o del presunto fautore della separazione), atteggiamenti di colpevolizzazione, di denigrazione, di offesa: i figli, infatti, sono impegnati a elaborare il lutto per la perdita dell’unità familiare (che, per un bambino, corrisponde a una vera e propria scissione interna), e non hanno bisogno di adulti faziosi che contribuiscano a esacerbare la vulnerabilità circostanziale.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1938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it-IT" sz="2800" dirty="0">
                <a:latin typeface="Times New Roman"/>
                <a:ea typeface="Times New Roman"/>
              </a:rPr>
              <a:t>I nonni materni possono avvertire il bisogno di proteggere la madre sola, che pare quasi regredita, ai loro occhi, allo stato di figliolanza/dipendenza originaria; spesso, la madre separata denuncia “una situazione di disagio, sofferenza, talvolta di depressione”, e i nonni, se presenti ma non interferenti, si prospettano quali figure di </a:t>
            </a:r>
            <a:r>
              <a:rPr lang="it-IT" sz="2800" i="1" dirty="0">
                <a:latin typeface="Times New Roman"/>
                <a:ea typeface="Times New Roman"/>
              </a:rPr>
              <a:t>contenimento </a:t>
            </a:r>
            <a:r>
              <a:rPr lang="it-IT" sz="2800" dirty="0">
                <a:latin typeface="Times New Roman"/>
                <a:ea typeface="Times New Roman"/>
              </a:rPr>
              <a:t>insostituibili per la figlia (cfr. Farnetani, 2009), la quale, </a:t>
            </a:r>
            <a:r>
              <a:rPr lang="it-IT" sz="2800" i="1" dirty="0">
                <a:latin typeface="Times New Roman"/>
                <a:ea typeface="Times New Roman"/>
              </a:rPr>
              <a:t>ancora una volta</a:t>
            </a:r>
            <a:r>
              <a:rPr lang="it-IT" sz="2800" dirty="0">
                <a:latin typeface="Times New Roman"/>
                <a:ea typeface="Times New Roman"/>
              </a:rPr>
              <a:t>, sente di avere “le spalle coperte”. Una funzione, questa, che si riverbera appieno sui nipotini. I nipoti “divisi” assistono, talvolta, a una </a:t>
            </a:r>
            <a:r>
              <a:rPr lang="it-IT" sz="2800" i="1" dirty="0">
                <a:latin typeface="Times New Roman"/>
                <a:ea typeface="Times New Roman"/>
              </a:rPr>
              <a:t>moltiplicazione dei nonni</a:t>
            </a:r>
            <a:r>
              <a:rPr lang="it-IT" sz="2800" dirty="0">
                <a:latin typeface="Times New Roman"/>
                <a:ea typeface="Times New Roman"/>
              </a:rPr>
              <a:t>, che possono diventare, in alcuni casi, addirittura otto.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78233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CESPUGLIO GENEALOGICO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it-IT" sz="2800" dirty="0">
                <a:latin typeface="Times New Roman"/>
                <a:ea typeface="Times New Roman"/>
              </a:rPr>
              <a:t>È questo ampliamento in orizzontale delle famiglie odierne, in rapporto al minor numero di figli per famiglia, a minare, alla base, la dimensione verticale dell’esistenza, al punto da potere discorrere di un modello tipicamente postmoderno del divenire familiare: il “‘cespuglio genealogico’, in antitesi con l’‘albero genealogico’ che caratterizzava […] i legami familiari delle precedenti generazioni” (Giani Gallino, 1997).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3053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L’ORIZZONTALISMO CONOSCITIVO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it-IT" sz="2800" dirty="0">
                <a:latin typeface="Times New Roman"/>
                <a:ea typeface="Times New Roman"/>
              </a:rPr>
              <a:t>Emerge, secondo alcuni studiosi, una difficoltà, da parte degli anelli più deboli della catena (i nipoti), a compiere il </a:t>
            </a:r>
            <a:r>
              <a:rPr lang="it-IT" sz="2800" i="1" dirty="0">
                <a:latin typeface="Times New Roman"/>
                <a:ea typeface="Times New Roman"/>
              </a:rPr>
              <a:t>salto generazionale</a:t>
            </a:r>
            <a:r>
              <a:rPr lang="it-IT" sz="2800" dirty="0">
                <a:latin typeface="Times New Roman"/>
                <a:ea typeface="Times New Roman"/>
              </a:rPr>
              <a:t>, perché la famiglia di oggi non cresce, non si sviluppa di padre in figlio, ma si estende, si “allarga”, di genitore in genitore acquisito. “Senza alberi genealogici resta parziale, e in un certo senso mutilata, la nostra coscienza del tempo e della storia” (Lizzola, 2009). A fronte di siffatte fenomenologie, è possibile asserire che otto nonni siano un’opportunità </a:t>
            </a:r>
            <a:r>
              <a:rPr lang="it-IT" sz="2800" i="1" dirty="0">
                <a:latin typeface="Times New Roman"/>
                <a:ea typeface="Times New Roman"/>
              </a:rPr>
              <a:t>in più</a:t>
            </a:r>
            <a:r>
              <a:rPr lang="it-IT" sz="2800" dirty="0">
                <a:latin typeface="Times New Roman"/>
                <a:ea typeface="Times New Roman"/>
              </a:rPr>
              <a:t>, per il nipote, di sperimentare calore, affetto e sollecitudine; la moltiplicazione esponenziale delle figure parentali e degli ascendenti, nondimeno, è una delle concause dell’</a:t>
            </a:r>
            <a:r>
              <a:rPr lang="it-IT" sz="2800" i="1" dirty="0" err="1">
                <a:latin typeface="Times New Roman"/>
                <a:ea typeface="Times New Roman"/>
              </a:rPr>
              <a:t>orizzontalismo</a:t>
            </a:r>
            <a:r>
              <a:rPr lang="it-IT" sz="2800" i="1" dirty="0">
                <a:latin typeface="Times New Roman"/>
                <a:ea typeface="Times New Roman"/>
              </a:rPr>
              <a:t> conoscitivo</a:t>
            </a:r>
            <a:r>
              <a:rPr lang="it-IT" sz="2800" dirty="0">
                <a:latin typeface="Times New Roman"/>
                <a:ea typeface="Times New Roman"/>
              </a:rPr>
              <a:t>, che sì dà nell’adeguamento acritico alle contingenze; nell’impossibilità di pervenire alle radici dei problemi; nell’incapacità di adoperare il proprio pensiero in chiave critico-analitica; nell’approssimazione, nel pressapochismo, nella </a:t>
            </a:r>
            <a:r>
              <a:rPr lang="it-IT" sz="2800" i="1" dirty="0">
                <a:latin typeface="Times New Roman"/>
                <a:ea typeface="Times New Roman"/>
              </a:rPr>
              <a:t>superficialità </a:t>
            </a:r>
            <a:r>
              <a:rPr lang="it-IT" sz="2800" dirty="0">
                <a:latin typeface="Times New Roman"/>
                <a:ea typeface="Times New Roman"/>
              </a:rPr>
              <a:t>dilaganti; nel </a:t>
            </a:r>
            <a:r>
              <a:rPr lang="it-IT" sz="2800" i="1" dirty="0">
                <a:latin typeface="Times New Roman"/>
                <a:ea typeface="Times New Roman"/>
              </a:rPr>
              <a:t>relativismo affettivo</a:t>
            </a:r>
            <a:r>
              <a:rPr lang="it-IT" sz="2800" dirty="0">
                <a:latin typeface="Times New Roman"/>
                <a:ea typeface="Times New Roman"/>
              </a:rPr>
              <a:t>, peggiore del relativismo etico e morale, che consiste nel percepire gli affetti come passeggeri, temporanei, provvisori – </a:t>
            </a:r>
            <a:r>
              <a:rPr lang="it-IT" sz="2800" i="1" dirty="0">
                <a:latin typeface="Times New Roman"/>
                <a:ea typeface="Times New Roman"/>
              </a:rPr>
              <a:t>ergo</a:t>
            </a:r>
            <a:r>
              <a:rPr lang="it-IT" sz="2800" dirty="0">
                <a:latin typeface="Times New Roman"/>
                <a:ea typeface="Times New Roman"/>
              </a:rPr>
              <a:t>, nel deprezzamento della sfera affettiva.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9278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it-IT" sz="2800" dirty="0">
                <a:latin typeface="Times New Roman"/>
                <a:ea typeface="Times New Roman"/>
              </a:rPr>
              <a:t>La dimostrazione della </a:t>
            </a:r>
            <a:r>
              <a:rPr lang="it-IT" sz="2800" i="1" dirty="0">
                <a:latin typeface="Times New Roman"/>
                <a:ea typeface="Times New Roman"/>
              </a:rPr>
              <a:t>naturalità inalienabile</a:t>
            </a:r>
            <a:r>
              <a:rPr lang="it-IT" sz="2800" dirty="0">
                <a:latin typeface="Times New Roman"/>
                <a:ea typeface="Times New Roman"/>
              </a:rPr>
              <a:t> della dimensione verticale degli affetti è nel dato secondo il quale “</a:t>
            </a:r>
            <a:r>
              <a:rPr lang="it-IT" sz="2800" dirty="0">
                <a:latin typeface="Times New Roman"/>
                <a:ea typeface="Calibri"/>
              </a:rPr>
              <a:t>i ‘nonni acquisiti’ vengono spesso chiamati” dai nipoti “con il loro nome di battesimo” (Cesari Lusso, 2010). </a:t>
            </a:r>
            <a:endParaRPr lang="it-IT" sz="2800" dirty="0" smtClean="0">
              <a:latin typeface="Times New Roman"/>
              <a:ea typeface="Calibri"/>
            </a:endParaRPr>
          </a:p>
          <a:p>
            <a:pPr algn="just"/>
            <a:r>
              <a:rPr lang="it-IT" sz="2800" dirty="0" smtClean="0">
                <a:latin typeface="Times New Roman"/>
                <a:ea typeface="Times New Roman"/>
              </a:rPr>
              <a:t>Il </a:t>
            </a:r>
            <a:r>
              <a:rPr lang="it-IT" sz="2800" dirty="0">
                <a:latin typeface="Times New Roman"/>
                <a:ea typeface="Times New Roman"/>
              </a:rPr>
              <a:t>problema di ricreare una nuova </a:t>
            </a:r>
            <a:r>
              <a:rPr lang="it-IT" sz="2800" i="1" dirty="0">
                <a:latin typeface="Times New Roman"/>
                <a:ea typeface="Times New Roman"/>
              </a:rPr>
              <a:t>affettività a due</a:t>
            </a:r>
            <a:r>
              <a:rPr lang="it-IT" sz="2800" dirty="0">
                <a:latin typeface="Times New Roman"/>
                <a:ea typeface="Times New Roman"/>
              </a:rPr>
              <a:t>, e della gestione delle conseguenti “diramazioni” in linea orizzontale, investe maggiormente la madre, perché è lei a prendersi cura dei figli in caso di separazione; per il padre, più spesso, è meno difficile investire in un nuovo legame di coppia, perché i bambini non coabitano con lui; ma è più probabile che sia la madre, e non già il padre, a premere per un’affiliazione dei bambini al suo nuovo compagno, in qualità della </a:t>
            </a:r>
            <a:r>
              <a:rPr lang="it-IT" sz="2800" i="1" dirty="0">
                <a:latin typeface="Times New Roman"/>
                <a:ea typeface="Times New Roman"/>
              </a:rPr>
              <a:t>presenza coabitante</a:t>
            </a:r>
            <a:r>
              <a:rPr lang="it-IT" sz="2800" dirty="0">
                <a:latin typeface="Times New Roman"/>
                <a:ea typeface="Times New Roman"/>
              </a:rPr>
              <a:t> di quest’ultimo.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45378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it-IT" sz="2800" dirty="0">
                <a:latin typeface="Times New Roman"/>
                <a:ea typeface="Times New Roman"/>
              </a:rPr>
              <a:t>In termini pedagogici ed educativi, è preferibile che i bambini abbiano contatti con i genitori naturali, che permangono nel loro ruolo e nella loro funzione, e che sviluppino, nel tempo, comprensione e rispetto per le scelte e per i compagni dei genitori, i quali possono darsi quali genitori </a:t>
            </a:r>
            <a:r>
              <a:rPr lang="it-IT" sz="2800" i="1" dirty="0">
                <a:latin typeface="Times New Roman"/>
                <a:ea typeface="Times New Roman"/>
              </a:rPr>
              <a:t>in più</a:t>
            </a:r>
            <a:r>
              <a:rPr lang="it-IT" sz="2800" dirty="0">
                <a:latin typeface="Times New Roman"/>
                <a:ea typeface="Times New Roman"/>
              </a:rPr>
              <a:t>, ma non </a:t>
            </a:r>
            <a:r>
              <a:rPr lang="it-IT" sz="2800" i="1" dirty="0">
                <a:latin typeface="Times New Roman"/>
                <a:ea typeface="Times New Roman"/>
              </a:rPr>
              <a:t>di più</a:t>
            </a:r>
            <a:r>
              <a:rPr lang="it-IT" sz="2800" dirty="0">
                <a:latin typeface="Times New Roman"/>
                <a:ea typeface="Times New Roman"/>
              </a:rPr>
              <a:t>, o di troppo.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9499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2400" dirty="0" smtClean="0"/>
              <a:t>NONNITÀ MATERNA </a:t>
            </a:r>
            <a:br>
              <a:rPr lang="it-IT" sz="2400" dirty="0" smtClean="0"/>
            </a:br>
            <a:r>
              <a:rPr lang="it-IT" sz="2400" dirty="0" smtClean="0"/>
              <a:t>E ANDAMENTO EDUCATIVO FAMILIARE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it-IT" sz="2800" dirty="0">
                <a:latin typeface="Times New Roman"/>
                <a:ea typeface="Times New Roman"/>
              </a:rPr>
              <a:t>Nel quadro societario attuale, i nonni sono la sola </a:t>
            </a:r>
            <a:r>
              <a:rPr lang="it-IT" sz="2800" i="1" dirty="0">
                <a:latin typeface="Times New Roman"/>
                <a:ea typeface="Times New Roman"/>
              </a:rPr>
              <a:t>risorsa</a:t>
            </a:r>
            <a:r>
              <a:rPr lang="it-IT" sz="2800" dirty="0">
                <a:latin typeface="Times New Roman"/>
                <a:ea typeface="Times New Roman"/>
              </a:rPr>
              <a:t> della famiglia italiana Tuttavia, a meno che non sia la nonna a scegliere di spendere tutto il tempo disponibile ad appannaggio dei figli e dei nipoti, è bene che la nuova famiglia si attrezzi – per quanto umanamente possibile – a tutelare l’</a:t>
            </a:r>
            <a:r>
              <a:rPr lang="it-IT" sz="2800" i="1" dirty="0">
                <a:latin typeface="Times New Roman"/>
                <a:ea typeface="Times New Roman"/>
              </a:rPr>
              <a:t>integrità</a:t>
            </a:r>
            <a:r>
              <a:rPr lang="it-IT" sz="2800" dirty="0">
                <a:latin typeface="Times New Roman"/>
                <a:ea typeface="Times New Roman"/>
              </a:rPr>
              <a:t> della vita dei nonni, perché a politiche sociali inesistenti non si addizionino politiche quotidiane “colonialiste”.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91475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it-IT" sz="2800" dirty="0">
                <a:latin typeface="Times New Roman"/>
                <a:ea typeface="Times New Roman"/>
              </a:rPr>
              <a:t>Per quanto attiene ai rapporti intergenerazionali, Grazia </a:t>
            </a:r>
            <a:r>
              <a:rPr lang="it-IT" sz="2800" dirty="0" err="1">
                <a:latin typeface="Times New Roman"/>
                <a:ea typeface="Times New Roman"/>
              </a:rPr>
              <a:t>Honegger</a:t>
            </a:r>
            <a:r>
              <a:rPr lang="it-IT" sz="2800" dirty="0">
                <a:latin typeface="Times New Roman"/>
                <a:ea typeface="Times New Roman"/>
              </a:rPr>
              <a:t> Fresco si sofferma sul ruolo importante delle “abitudini domestiche” che il nuovo ingresso porta con sé: queste sono di solito tollerate se la madre deve accogliere un genero – ritenuto dalla suocera quasi un “nuovo ‘oracolo’” – e poco tollerate se a dover essere accolta è una nuora. Il figlio, preso dal rapporto sentimentale, </a:t>
            </a:r>
            <a:r>
              <a:rPr lang="it-IT" sz="2800" i="1" dirty="0">
                <a:latin typeface="Times New Roman"/>
                <a:ea typeface="Times New Roman"/>
              </a:rPr>
              <a:t>compara</a:t>
            </a:r>
            <a:r>
              <a:rPr lang="it-IT" sz="2800" dirty="0">
                <a:latin typeface="Times New Roman"/>
                <a:ea typeface="Times New Roman"/>
              </a:rPr>
              <a:t> la madre alla moglie (durante la fase d’innamoramento, vince la moglie; pian piano, torna sul “podio” la madre), e la madre, di contro, non accetta la differenza testimoniata dalla nuora; il figlio, allora, può trovarsi fra due fuochi, oppure essere, fra le due litiganti, il terzo che gode.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9789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it-IT" sz="2800" dirty="0">
                <a:latin typeface="Times New Roman"/>
                <a:ea typeface="Times New Roman"/>
              </a:rPr>
              <a:t>Fra nuora e suocero accade il contrario: la nuora, infatti, tende a sedurre (</a:t>
            </a:r>
            <a:r>
              <a:rPr lang="it-IT" sz="2800" i="1" dirty="0" err="1">
                <a:latin typeface="Times New Roman"/>
                <a:ea typeface="Times New Roman"/>
              </a:rPr>
              <a:t>secum</a:t>
            </a:r>
            <a:r>
              <a:rPr lang="it-IT" sz="2800" i="1" dirty="0">
                <a:latin typeface="Times New Roman"/>
                <a:ea typeface="Times New Roman"/>
              </a:rPr>
              <a:t> </a:t>
            </a:r>
            <a:r>
              <a:rPr lang="it-IT" sz="2800" i="1" dirty="0" err="1">
                <a:latin typeface="Times New Roman"/>
                <a:ea typeface="Times New Roman"/>
              </a:rPr>
              <a:t>ducere</a:t>
            </a:r>
            <a:r>
              <a:rPr lang="it-IT" sz="2800" dirty="0">
                <a:latin typeface="Times New Roman"/>
                <a:ea typeface="Times New Roman"/>
              </a:rPr>
              <a:t>) il padre del compagno, e questi accetta di buon grado la sua “corte”; il genero e il suocero, invece, non “legano”, perché il primo ha “portato via” la figlia al secondo (cfr. </a:t>
            </a:r>
            <a:r>
              <a:rPr lang="it-IT" sz="2800" dirty="0" err="1">
                <a:latin typeface="Times New Roman"/>
                <a:ea typeface="Times New Roman"/>
              </a:rPr>
              <a:t>Honegger</a:t>
            </a:r>
            <a:r>
              <a:rPr lang="it-IT" sz="2800" dirty="0">
                <a:latin typeface="Times New Roman"/>
                <a:ea typeface="Times New Roman"/>
              </a:rPr>
              <a:t> Fresco, 2006). In riferimento alla relazione suocera-nuora, secondo Sheila </a:t>
            </a:r>
            <a:r>
              <a:rPr lang="it-IT" sz="2800" dirty="0" err="1">
                <a:latin typeface="Times New Roman"/>
                <a:ea typeface="Times New Roman"/>
              </a:rPr>
              <a:t>Kitzinger</a:t>
            </a:r>
            <a:r>
              <a:rPr lang="it-IT" sz="2800" dirty="0">
                <a:latin typeface="Times New Roman"/>
                <a:ea typeface="Times New Roman"/>
              </a:rPr>
              <a:t> (1998) non è la rivalità a colorare di fosche tonalità l’approccio della suocera verso la nuora, ma la </a:t>
            </a:r>
            <a:r>
              <a:rPr lang="it-IT" sz="2800" i="1" dirty="0" err="1">
                <a:latin typeface="Times New Roman"/>
                <a:ea typeface="Times New Roman"/>
              </a:rPr>
              <a:t>nonnità</a:t>
            </a:r>
            <a:r>
              <a:rPr lang="it-IT" sz="2800" i="1" dirty="0">
                <a:latin typeface="Times New Roman"/>
                <a:ea typeface="Times New Roman"/>
              </a:rPr>
              <a:t> materna</a:t>
            </a:r>
            <a:r>
              <a:rPr lang="it-IT" sz="2800" dirty="0">
                <a:latin typeface="Times New Roman"/>
                <a:ea typeface="Times New Roman"/>
              </a:rPr>
              <a:t> (o la trasmissione in linea femminile) a indurre la suocera a una maggiore </a:t>
            </a:r>
            <a:r>
              <a:rPr lang="it-IT" sz="2800" i="1" dirty="0">
                <a:latin typeface="Times New Roman"/>
                <a:ea typeface="Times New Roman"/>
              </a:rPr>
              <a:t>presenza affettiva </a:t>
            </a:r>
            <a:r>
              <a:rPr lang="it-IT" sz="2800" dirty="0">
                <a:latin typeface="Times New Roman"/>
                <a:ea typeface="Times New Roman"/>
              </a:rPr>
              <a:t>che coadiuvi la figlia piuttosto che la nuora. Ovvio, dunque, che la suocera sembri distaccata: invero, ella è attaccata altrove.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282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it-IT" sz="2800" dirty="0">
                <a:latin typeface="Times New Roman"/>
                <a:ea typeface="Times New Roman"/>
              </a:rPr>
              <a:t>Il rispetto e l’affetto per i suoceri, comunque, dipendono da quanto il marito o la moglie amano e rispettano e i loro genitori.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55529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INDICIBILI ASSENZE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/>
            <a:r>
              <a:rPr lang="it-IT" sz="2800" dirty="0">
                <a:latin typeface="Times New Roman"/>
                <a:ea typeface="Times New Roman"/>
              </a:rPr>
              <a:t>Non esiste un buon motivo per non prendersi cura dei nonni bisognosi; alla stessa stregua, i genitori che non favoriscono la vicinanza materiale e affettiva fra nonni e nipoti non fanno torto ai più anziani, ma ai giovani, i quali, non disponendo di un esempio calzante (e praticato) del patto di alleanza intergenerazionale, non di rado riverberano </a:t>
            </a:r>
            <a:r>
              <a:rPr lang="it-IT" sz="2800" dirty="0" err="1">
                <a:latin typeface="Times New Roman"/>
                <a:ea typeface="Times New Roman"/>
              </a:rPr>
              <a:t>transgenerazionalmente</a:t>
            </a:r>
            <a:r>
              <a:rPr lang="it-IT" sz="2800" dirty="0">
                <a:latin typeface="Times New Roman"/>
                <a:ea typeface="Times New Roman"/>
              </a:rPr>
              <a:t> il medesimo copione quando si tratta di avvicinare i loro figli ai nonni.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14675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it-IT" sz="2800" dirty="0">
                <a:latin typeface="Times New Roman"/>
                <a:ea typeface="Times New Roman"/>
              </a:rPr>
              <a:t>È naturale che un padre e una madre con un vissuto di deprivazione non posseggano gli strumenti socio-affettivi per operare il salto di qualità intergenerazionale ed educare i figli al rispetto e all’amore per i nonni (che, considerato l’apporto </a:t>
            </a:r>
            <a:r>
              <a:rPr lang="it-IT" sz="2800" i="1" dirty="0">
                <a:latin typeface="Times New Roman"/>
                <a:ea typeface="Times New Roman"/>
              </a:rPr>
              <a:t>integrativo </a:t>
            </a:r>
            <a:r>
              <a:rPr lang="it-IT" sz="2800" dirty="0">
                <a:latin typeface="Times New Roman"/>
                <a:ea typeface="Times New Roman"/>
              </a:rPr>
              <a:t>che si attua reciprocamente nella relazione nonno-nipote, sono vissuti dai nipoti stessi come nonni, e non come genitori dei genitori); ma così come un padre separato cessa di essere coniuge e non genitore, il figlio dovrebbe poter preservare la propria identità relazionale di nipote dei nonni anche se i suoi genitori nutrono uno storico disaccordo con questi.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9474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it-IT" sz="2800" dirty="0">
                <a:latin typeface="Times New Roman"/>
                <a:ea typeface="Calibri"/>
              </a:rPr>
              <a:t>Se si riflette sul ruolo di “conforto e riempitivo della propria vita” che i nipotini hanno per moltissimi nonni in pensione (</a:t>
            </a:r>
            <a:r>
              <a:rPr lang="it-IT" sz="2800" dirty="0" err="1">
                <a:latin typeface="Times New Roman"/>
                <a:ea typeface="Times New Roman"/>
              </a:rPr>
              <a:t>Kitzinger</a:t>
            </a:r>
            <a:r>
              <a:rPr lang="it-IT" sz="2800" dirty="0">
                <a:latin typeface="Times New Roman"/>
                <a:ea typeface="Times New Roman"/>
              </a:rPr>
              <a:t>, 1998, p. 93</a:t>
            </a:r>
            <a:r>
              <a:rPr lang="it-IT" sz="2800" dirty="0">
                <a:latin typeface="Times New Roman"/>
                <a:ea typeface="Calibri"/>
              </a:rPr>
              <a:t>), si comprende come la crescita degli ultimi anelli della catena possa comportare, per i più anziani, un “restringimento” sostanziale del tenore di vita precedente, correlato a un sentimento penoso di inutilità. </a:t>
            </a:r>
            <a:endParaRPr lang="it-IT" sz="2800" dirty="0" smtClean="0">
              <a:latin typeface="Times New Roman"/>
              <a:ea typeface="Calibri"/>
            </a:endParaRPr>
          </a:p>
          <a:p>
            <a:pPr algn="just"/>
            <a:r>
              <a:rPr lang="it-IT" sz="2800" dirty="0" smtClean="0">
                <a:latin typeface="Times New Roman"/>
                <a:ea typeface="Calibri"/>
              </a:rPr>
              <a:t>In </a:t>
            </a:r>
            <a:r>
              <a:rPr lang="it-IT" sz="2800" dirty="0">
                <a:latin typeface="Times New Roman"/>
                <a:ea typeface="Calibri"/>
              </a:rPr>
              <a:t>specie la nonna, e la nonna materna, possono avvertire il vuoto della perdita di un ruolo fondamentale per il buon andamento del nucleo domestico; alla stessa stregua, la dipartita della nonna materna (come di ogni nonno “materno”, tenero, amorevole) può cagionare profondo dolore nei nipoti, perché, con la presenza di colei che è stata </a:t>
            </a:r>
            <a:r>
              <a:rPr lang="it-IT" sz="2800" i="1" dirty="0">
                <a:latin typeface="Times New Roman"/>
                <a:ea typeface="Calibri"/>
              </a:rPr>
              <a:t>una</a:t>
            </a:r>
            <a:r>
              <a:rPr lang="it-IT" sz="2800" dirty="0">
                <a:latin typeface="Times New Roman"/>
                <a:ea typeface="Calibri"/>
              </a:rPr>
              <a:t> </a:t>
            </a:r>
            <a:r>
              <a:rPr lang="it-IT" sz="2800" i="1" dirty="0">
                <a:latin typeface="Times New Roman"/>
                <a:ea typeface="Calibri"/>
              </a:rPr>
              <a:t>madre in più</a:t>
            </a:r>
            <a:r>
              <a:rPr lang="it-IT" sz="2800" dirty="0">
                <a:latin typeface="Times New Roman"/>
                <a:ea typeface="Calibri"/>
              </a:rPr>
              <a:t>, si trascinano via le </a:t>
            </a:r>
            <a:r>
              <a:rPr lang="it-IT" sz="2800" i="1" dirty="0">
                <a:latin typeface="Times New Roman"/>
                <a:ea typeface="Calibri"/>
              </a:rPr>
              <a:t>origini</a:t>
            </a:r>
            <a:r>
              <a:rPr lang="it-IT" sz="2800" dirty="0">
                <a:latin typeface="Times New Roman"/>
                <a:ea typeface="Calibri"/>
              </a:rPr>
              <a:t>, o ciò che non si riesce ad afferrare e, pertanto, si porta con sé.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94232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>
              <a:spcAft>
                <a:spcPts val="0"/>
              </a:spcAft>
            </a:pPr>
            <a:r>
              <a:rPr lang="it-IT" sz="2800" dirty="0">
                <a:latin typeface="Times New Roman"/>
                <a:ea typeface="Times New Roman"/>
              </a:rPr>
              <a:t>Proprio per questo, il padre e la madre pedagogicamente avvertiti non risparmiano di fare </a:t>
            </a:r>
            <a:r>
              <a:rPr lang="it-IT" sz="2800" i="1" dirty="0">
                <a:latin typeface="Times New Roman"/>
                <a:ea typeface="Times New Roman"/>
              </a:rPr>
              <a:t>il possibile </a:t>
            </a:r>
            <a:r>
              <a:rPr lang="it-IT" sz="2800" dirty="0">
                <a:latin typeface="Times New Roman"/>
                <a:ea typeface="Times New Roman"/>
              </a:rPr>
              <a:t>per amore dei nonni, e questa “accettazione della fine” è avvertita dai figli come testimonianza di uno dei </a:t>
            </a:r>
            <a:r>
              <a:rPr lang="it-IT" sz="2800" i="1" dirty="0">
                <a:latin typeface="Times New Roman"/>
                <a:ea typeface="Times New Roman"/>
              </a:rPr>
              <a:t>sensi possibili </a:t>
            </a:r>
            <a:r>
              <a:rPr lang="it-IT" sz="2800" dirty="0">
                <a:latin typeface="Times New Roman"/>
                <a:ea typeface="Times New Roman"/>
              </a:rPr>
              <a:t>dell’esistenza, che è il prendersi cura. 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61592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tà">
  <a:themeElements>
    <a:clrScheme name="Città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ttà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ttà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279</TotalTime>
  <Words>1728</Words>
  <Application>Microsoft Office PowerPoint</Application>
  <PresentationFormat>Presentazione su schermo (4:3)</PresentationFormat>
  <Paragraphs>28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17" baseType="lpstr">
      <vt:lpstr>Città</vt:lpstr>
      <vt:lpstr>TRAME FAMILIARI E NUOVE DINAMICHE TRANSGENERAZIONALI </vt:lpstr>
      <vt:lpstr>NIPOTI «DIVISI» E CONDIVISI</vt:lpstr>
      <vt:lpstr>Presentazione standard di PowerPoint</vt:lpstr>
      <vt:lpstr>Presentazione standard di PowerPoint</vt:lpstr>
      <vt:lpstr>IL CESPUGLIO GENEALOGICO</vt:lpstr>
      <vt:lpstr>L’ORIZZONTALISMO CONOSCITIVO</vt:lpstr>
      <vt:lpstr>Presentazione standard di PowerPoint</vt:lpstr>
      <vt:lpstr>Presentazione standard di PowerPoint</vt:lpstr>
      <vt:lpstr>NONNITÀ MATERNA  E ANDAMENTO EDUCATIVO FAMILIARE</vt:lpstr>
      <vt:lpstr>Presentazione standard di PowerPoint</vt:lpstr>
      <vt:lpstr>Presentazione standard di PowerPoint</vt:lpstr>
      <vt:lpstr>Presentazione standard di PowerPoint</vt:lpstr>
      <vt:lpstr>INDICIBILI ASSENZE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ANTICHITÀ E MEDIOEVO. STORIA DEL PADRE</dc:title>
  <dc:creator>utente</dc:creator>
  <cp:lastModifiedBy>utente</cp:lastModifiedBy>
  <cp:revision>77</cp:revision>
  <dcterms:created xsi:type="dcterms:W3CDTF">2012-10-04T16:12:16Z</dcterms:created>
  <dcterms:modified xsi:type="dcterms:W3CDTF">2013-10-27T09:38:34Z</dcterms:modified>
</cp:coreProperties>
</file>