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tangolo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tangolo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ttangolo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9CAF-A0E4-4B47-AA34-DE70ED2EF7FD}" type="datetimeFigureOut">
              <a:rPr lang="it-IT" smtClean="0"/>
              <a:t>27/10/2013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ttangolo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e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e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36B5F80-6B74-4675-B5E2-A4084B017A61}" type="slidenum">
              <a:rPr lang="it-IT" smtClean="0"/>
              <a:t>‹N›</a:t>
            </a:fld>
            <a:endParaRPr lang="it-IT"/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9CAF-A0E4-4B47-AA34-DE70ED2EF7FD}" type="datetimeFigureOut">
              <a:rPr lang="it-IT" smtClean="0"/>
              <a:t>27/10/2013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036B5F80-6B74-4675-B5E2-A4084B017A61}" type="slidenum">
              <a:rPr lang="it-IT" smtClean="0"/>
              <a:t>‹N›</a:t>
            </a:fld>
            <a:endParaRPr lang="it-IT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ttangolo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tangolo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tangolo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ttangolo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3" name="Rettangolo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ttangolo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9CAF-A0E4-4B47-AA34-DE70ED2EF7FD}" type="datetimeFigureOut">
              <a:rPr lang="it-IT" smtClean="0"/>
              <a:t>27/10/2013</a:t>
            </a:fld>
            <a:endParaRPr lang="it-IT"/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e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e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36B5F80-6B74-4675-B5E2-A4084B017A61}" type="slidenum">
              <a:rPr lang="it-IT" smtClean="0"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CFE39CAF-A0E4-4B47-AA34-DE70ED2EF7FD}" type="datetimeFigureOut">
              <a:rPr lang="it-IT" smtClean="0"/>
              <a:t>27/10/2013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B5F80-6B74-4675-B5E2-A4084B017A61}" type="slidenum">
              <a:rPr lang="it-IT" smtClean="0"/>
              <a:t>‹N›</a:t>
            </a:fld>
            <a:endParaRPr lang="it-IT"/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Segnaposto contenuto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2" name="Segnaposto contenuto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ttore 1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ttangolo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tangolo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ttangolo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ttangolo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ttangolo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ttangolo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9CAF-A0E4-4B47-AA34-DE70ED2EF7FD}" type="datetimeFigureOut">
              <a:rPr lang="it-IT" smtClean="0"/>
              <a:t>27/10/2013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it-IT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Segnaposto contenuto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6" name="Segnaposto contenuto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5" name="Ovale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e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036B5F80-6B74-4675-B5E2-A4084B017A61}" type="slidenum">
              <a:rPr lang="it-IT" smtClean="0"/>
              <a:t>‹N›</a:t>
            </a:fld>
            <a:endParaRPr lang="it-IT"/>
          </a:p>
        </p:txBody>
      </p:sp>
      <p:sp>
        <p:nvSpPr>
          <p:cNvPr id="23" name="Titolo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9CAF-A0E4-4B47-AA34-DE70ED2EF7FD}" type="datetimeFigureOut">
              <a:rPr lang="it-IT" smtClean="0"/>
              <a:t>27/10/2013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036B5F80-6B74-4675-B5E2-A4084B017A61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ttangolo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ttangolo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ttangolo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ttangolo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ttangolo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9CAF-A0E4-4B47-AA34-DE70ED2EF7FD}" type="datetimeFigureOut">
              <a:rPr lang="it-IT" smtClean="0"/>
              <a:t>27/10/2013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36B5F80-6B74-4675-B5E2-A4084B017A61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ttangolo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tangolo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ttangolo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ttangolo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8" name="Rettangolo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Segnaposto contenuto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0" name="Oval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e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36B5F80-6B74-4675-B5E2-A4084B017A61}" type="slidenum">
              <a:rPr lang="it-IT" smtClean="0"/>
              <a:t>‹N›</a:t>
            </a:fld>
            <a:endParaRPr lang="it-IT"/>
          </a:p>
        </p:txBody>
      </p:sp>
      <p:sp>
        <p:nvSpPr>
          <p:cNvPr id="21" name="Rettangolo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9CAF-A0E4-4B47-AA34-DE70ED2EF7FD}" type="datetimeFigureOut">
              <a:rPr lang="it-IT" smtClean="0"/>
              <a:t>27/10/2013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nettore 1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tangolo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tangolo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ttangolo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ttangolo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ttangolo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e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036B5F80-6B74-4675-B5E2-A4084B017A61}" type="slidenum">
              <a:rPr lang="it-IT" smtClean="0"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22" name="Rettangolo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CFE39CAF-A0E4-4B47-AA34-DE70ED2EF7FD}" type="datetimeFigureOut">
              <a:rPr lang="it-IT" smtClean="0"/>
              <a:t>27/10/2013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9CAF-A0E4-4B47-AA34-DE70ED2EF7FD}" type="datetimeFigureOut">
              <a:rPr lang="it-IT" smtClean="0"/>
              <a:t>27/10/2013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B5F80-6B74-4675-B5E2-A4084B017A61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ttangolo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ttangolo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ttangolo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ttangolo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ttangolo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e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e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036B5F80-6B74-4675-B5E2-A4084B017A61}" type="slidenum">
              <a:rPr lang="it-IT" smtClean="0"/>
              <a:t>‹N›</a:t>
            </a:fld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9CAF-A0E4-4B47-AA34-DE70ED2EF7FD}" type="datetimeFigureOut">
              <a:rPr lang="it-IT" smtClean="0"/>
              <a:t>27/10/2013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tangolo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tangolo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ttangolo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FE39CAF-A0E4-4B47-AA34-DE70ED2EF7FD}" type="datetimeFigureOut">
              <a:rPr lang="it-IT" smtClean="0"/>
              <a:t>27/10/2013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it-IT"/>
          </a:p>
        </p:txBody>
      </p:sp>
      <p:sp>
        <p:nvSpPr>
          <p:cNvPr id="8" name="Rettangolo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e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e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36B5F80-6B74-4675-B5E2-A4084B017A61}" type="slidenum">
              <a:rPr lang="it-IT" smtClean="0"/>
              <a:t>‹N›</a:t>
            </a:fld>
            <a:endParaRPr lang="it-IT"/>
          </a:p>
        </p:txBody>
      </p: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 lvl="0">
              <a:buClr>
                <a:srgbClr val="D16349"/>
              </a:buClr>
            </a:pPr>
            <a:r>
              <a:rPr lang="it-IT" sz="2400" dirty="0">
                <a:solidFill>
                  <a:srgbClr val="646B86"/>
                </a:solidFill>
              </a:rPr>
              <a:t>Massimiliano </a:t>
            </a:r>
            <a:r>
              <a:rPr lang="it-IT" sz="2400" dirty="0" err="1">
                <a:solidFill>
                  <a:srgbClr val="646B86"/>
                </a:solidFill>
              </a:rPr>
              <a:t>stramaglia</a:t>
            </a:r>
            <a:endParaRPr lang="it-IT" sz="2400" dirty="0">
              <a:solidFill>
                <a:srgbClr val="646B86"/>
              </a:solidFill>
            </a:endParaRPr>
          </a:p>
          <a:p>
            <a:pPr lvl="0">
              <a:buClr>
                <a:srgbClr val="D16349"/>
              </a:buClr>
            </a:pPr>
            <a:r>
              <a:rPr lang="it-IT" sz="2400" i="1" dirty="0" smtClean="0">
                <a:solidFill>
                  <a:srgbClr val="646B86"/>
                </a:solidFill>
                <a:latin typeface="Times New Roman"/>
                <a:ea typeface="Times New Roman"/>
              </a:rPr>
              <a:t>UNA MADRE IN PIÙ. LA NONNA MATERNA, L’EDUCAZIONE E LA CURA DEI NIPOTI</a:t>
            </a:r>
            <a:r>
              <a:rPr lang="it-IT" sz="2400" dirty="0" smtClean="0">
                <a:solidFill>
                  <a:srgbClr val="646B86"/>
                </a:solidFill>
                <a:latin typeface="Times New Roman"/>
                <a:ea typeface="Times New Roman"/>
              </a:rPr>
              <a:t>, FRANCO ANGELI, MILANO, 2013</a:t>
            </a:r>
            <a:endParaRPr lang="it-IT" sz="2400" dirty="0">
              <a:solidFill>
                <a:srgbClr val="646B86"/>
              </a:solidFill>
              <a:latin typeface="Times New Roman"/>
              <a:ea typeface="Times New Roman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sz="3200" dirty="0" smtClean="0"/>
              <a:t>TRAME FAMILIARI E NUOVE DINAMICHE TRANSGENERAZIONALI</a:t>
            </a:r>
            <a:br>
              <a:rPr lang="it-IT" sz="3200" dirty="0" smtClean="0"/>
            </a:b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419921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AVERE CURA DELLA «CASA NATALE»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spcAft>
                <a:spcPts val="0"/>
              </a:spcAft>
            </a:pPr>
            <a:r>
              <a:rPr lang="x-none" sz="2800">
                <a:latin typeface="Times New Roman"/>
                <a:ea typeface="Calibri"/>
              </a:rPr>
              <a:t>L’essere è inafferrabile: lo si immagini, a titolo d’esempio, come un </a:t>
            </a:r>
            <a:r>
              <a:rPr lang="x-none" sz="2800" i="1">
                <a:latin typeface="Times New Roman"/>
                <a:ea typeface="Calibri"/>
              </a:rPr>
              <a:t>foulard</a:t>
            </a:r>
            <a:r>
              <a:rPr lang="x-none" sz="2800">
                <a:latin typeface="Times New Roman"/>
                <a:ea typeface="Calibri"/>
              </a:rPr>
              <a:t> in </a:t>
            </a:r>
            <a:r>
              <a:rPr lang="x-none" sz="2800" i="1">
                <a:latin typeface="Times New Roman"/>
                <a:ea typeface="Calibri"/>
              </a:rPr>
              <a:t>satin</a:t>
            </a:r>
            <a:r>
              <a:rPr lang="x-none" sz="2800">
                <a:latin typeface="Times New Roman"/>
                <a:ea typeface="Calibri"/>
              </a:rPr>
              <a:t>, che avvolge con delicatezza, ma scivola fra le mani. Afferrandolo, lo si sgualcisce. Occorre sfiorarlo, senza avere la pretesa di agguantarlo: il raso è delicato come la pelle di un bambino. Quando si scuce, laddove era la sutura, rimangono dei segni: si tratta delle </a:t>
            </a:r>
            <a:r>
              <a:rPr lang="x-none" sz="2800" i="1">
                <a:latin typeface="Times New Roman"/>
                <a:ea typeface="Calibri"/>
              </a:rPr>
              <a:t>ferite </a:t>
            </a:r>
            <a:r>
              <a:rPr lang="x-none" sz="2800">
                <a:latin typeface="Times New Roman"/>
                <a:ea typeface="Calibri"/>
              </a:rPr>
              <a:t>che l’essere trascina in sé e con sé, e che si cerca di riparare con l’ago e il filo </a:t>
            </a:r>
            <a:r>
              <a:rPr lang="x-none" sz="2800">
                <a:latin typeface="Times New Roman"/>
                <a:ea typeface="Calibri"/>
              </a:rPr>
              <a:t>dell’esserci</a:t>
            </a:r>
            <a:r>
              <a:rPr lang="x-none" sz="2800" smtClean="0">
                <a:latin typeface="Times New Roman"/>
                <a:ea typeface="Calibri"/>
              </a:rPr>
              <a:t>.</a:t>
            </a:r>
            <a:endParaRPr lang="it-IT" sz="1800" dirty="0">
              <a:latin typeface="Times New Roman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311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spcAft>
                <a:spcPts val="0"/>
              </a:spcAft>
            </a:pPr>
            <a:r>
              <a:rPr lang="it-IT" sz="2800" dirty="0">
                <a:latin typeface="Times New Roman"/>
                <a:ea typeface="Times New Roman"/>
              </a:rPr>
              <a:t>I nipoti che oggi sono adulti e che hanno conosciuto i loro nonni decenni addietro, ma anche i nipotini collocati all’interno di famiglie “a una sola carriera”, e i nipoti tutti che hanno abitato, o abitano, accanto ai nonni, possono ricevere un segnale di amore incondizionato anche da parte di nonni che si limitano a </a:t>
            </a:r>
            <a:r>
              <a:rPr lang="it-IT" sz="2800" i="1" dirty="0">
                <a:latin typeface="Times New Roman"/>
                <a:ea typeface="Times New Roman"/>
              </a:rPr>
              <a:t>essere tali</a:t>
            </a:r>
            <a:r>
              <a:rPr lang="it-IT" sz="2800" dirty="0">
                <a:latin typeface="Times New Roman"/>
                <a:ea typeface="Times New Roman"/>
              </a:rPr>
              <a:t>, senza fare alcunché di veramente indispensabile per il nuovo nucleo familiare formato dalla figlia o dal figlio: una nonna che, saltuariamente, prepara un dolce per i nipoti, o che li ospita occasionalmente con affezione, alla stregua di una nonna moderna che accompagna i nipoti a visitare musei o ad assistere a mostre; oppure un nonno che prepara prelibatezze per i più piccoli e che li porta a spasso, di tanto in tanto, per farli divertire, sono altrettanto importanti dei nonni che assolvono funzioni specificamente educative. </a:t>
            </a:r>
          </a:p>
        </p:txBody>
      </p:sp>
    </p:spTree>
    <p:extLst>
      <p:ext uri="{BB962C8B-B14F-4D97-AF65-F5344CB8AC3E}">
        <p14:creationId xmlns:p14="http://schemas.microsoft.com/office/powerpoint/2010/main" val="289214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 algn="just">
              <a:buClr>
                <a:srgbClr val="D16349"/>
              </a:buClr>
            </a:pPr>
            <a:r>
              <a:rPr lang="it-IT" sz="2800" dirty="0">
                <a:solidFill>
                  <a:prstClr val="black"/>
                </a:solidFill>
                <a:latin typeface="Times New Roman"/>
                <a:ea typeface="Times New Roman"/>
              </a:rPr>
              <a:t>Il loro aver cura prescinde, certo, da intenti educanti, ma non si vive di sola educazione: la cura, pure se non del tutto informata da criteri pedagogici, collima con l’esistenza stessa. In ultima analisi, sapere che ci sono dei nonni e avere con questi un buon rapporto, basta, di per sé, al nipote per crescere. Il resto è importante, ma – anche nel caso specifico della nonna materna – è </a:t>
            </a:r>
            <a:r>
              <a:rPr lang="it-IT" sz="2800" i="1" dirty="0">
                <a:solidFill>
                  <a:prstClr val="black"/>
                </a:solidFill>
                <a:latin typeface="Times New Roman"/>
                <a:ea typeface="Times New Roman"/>
              </a:rPr>
              <a:t>in più</a:t>
            </a:r>
            <a:r>
              <a:rPr lang="it-IT" sz="2800" dirty="0">
                <a:solidFill>
                  <a:prstClr val="black"/>
                </a:solidFill>
                <a:latin typeface="Times New Roman"/>
                <a:ea typeface="Times New Roman"/>
              </a:rPr>
              <a:t>. 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8362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ABITARE GLI AFFETTI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it-IT" sz="2800" dirty="0">
                <a:latin typeface="Times New Roman"/>
                <a:ea typeface="Times New Roman"/>
              </a:rPr>
              <a:t>La casa dalla quale si proviene e quella in cui si abita – se percepita, quest’ultima, quale </a:t>
            </a:r>
            <a:r>
              <a:rPr lang="it-IT" sz="2800" i="1" dirty="0">
                <a:latin typeface="Times New Roman"/>
                <a:ea typeface="Times New Roman"/>
              </a:rPr>
              <a:t>immagine di sé</a:t>
            </a:r>
            <a:r>
              <a:rPr lang="it-IT" sz="2800" dirty="0">
                <a:latin typeface="Times New Roman"/>
                <a:ea typeface="Times New Roman"/>
              </a:rPr>
              <a:t> – sono una dilatazione del </a:t>
            </a:r>
            <a:r>
              <a:rPr lang="it-IT" sz="2800" i="1" dirty="0">
                <a:latin typeface="Times New Roman"/>
                <a:ea typeface="Times New Roman"/>
              </a:rPr>
              <a:t>grembo di madre</a:t>
            </a:r>
            <a:r>
              <a:rPr lang="it-IT" sz="2800" dirty="0">
                <a:latin typeface="Times New Roman"/>
                <a:ea typeface="Times New Roman"/>
              </a:rPr>
              <a:t> che si trascina nel tempo, l’immobilità atemporale che permane nonostante il divenire della storia e degli affetti, la base sulla quale costruire le proprie certezze esistenziali, una proiezione spaziale di ciò che è stato, ciò che è, e ciò che potrebbe essere. </a:t>
            </a:r>
            <a:endParaRPr lang="it-IT" sz="2800" dirty="0" smtClean="0">
              <a:latin typeface="Times New Roman"/>
              <a:ea typeface="Times New Roman"/>
            </a:endParaRPr>
          </a:p>
          <a:p>
            <a:pPr algn="just"/>
            <a:r>
              <a:rPr lang="it-IT" sz="2800" dirty="0" smtClean="0">
                <a:latin typeface="Times New Roman"/>
                <a:ea typeface="Times New Roman"/>
              </a:rPr>
              <a:t>La </a:t>
            </a:r>
            <a:r>
              <a:rPr lang="it-IT" sz="2800" dirty="0">
                <a:latin typeface="Times New Roman"/>
                <a:ea typeface="Times New Roman"/>
              </a:rPr>
              <a:t>“casa natale”, dunque, è il luogo dell’infanzia: la casa dei propri genitori, quella dei nonni, quella in cui ci si è sentiti </a:t>
            </a:r>
            <a:r>
              <a:rPr lang="it-IT" sz="2800" i="1" dirty="0">
                <a:latin typeface="Times New Roman"/>
                <a:ea typeface="Times New Roman"/>
              </a:rPr>
              <a:t>accolti</a:t>
            </a:r>
            <a:r>
              <a:rPr lang="it-IT" sz="2800" dirty="0">
                <a:latin typeface="Times New Roman"/>
                <a:ea typeface="Times New Roman"/>
              </a:rPr>
              <a:t> (grembo), quella che è stata, e che </a:t>
            </a:r>
            <a:r>
              <a:rPr lang="it-IT" sz="2800" i="1" dirty="0">
                <a:latin typeface="Times New Roman"/>
                <a:ea typeface="Times New Roman"/>
              </a:rPr>
              <a:t>non è più</a:t>
            </a:r>
            <a:r>
              <a:rPr lang="it-IT" sz="2800" dirty="0">
                <a:latin typeface="Times New Roman"/>
                <a:ea typeface="Times New Roman"/>
              </a:rPr>
              <a:t> (impossibilità della </a:t>
            </a:r>
            <a:r>
              <a:rPr lang="it-IT" sz="2800" dirty="0" err="1">
                <a:latin typeface="Times New Roman"/>
                <a:ea typeface="Times New Roman"/>
              </a:rPr>
              <a:t>reinfetazione</a:t>
            </a:r>
            <a:r>
              <a:rPr lang="it-IT" sz="2800" dirty="0">
                <a:latin typeface="Times New Roman"/>
                <a:ea typeface="Times New Roman"/>
              </a:rPr>
              <a:t>). Quella in cui si è </a:t>
            </a:r>
            <a:r>
              <a:rPr lang="it-IT" sz="2800" i="1" dirty="0">
                <a:latin typeface="Times New Roman"/>
                <a:ea typeface="Times New Roman"/>
              </a:rPr>
              <a:t>nati</a:t>
            </a:r>
            <a:r>
              <a:rPr lang="it-IT" sz="2800" dirty="0">
                <a:latin typeface="Times New Roman"/>
                <a:ea typeface="Times New Roman"/>
              </a:rPr>
              <a:t>, anche solo formalmente, e di cui si conserva memoria.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2843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spcAft>
                <a:spcPts val="0"/>
              </a:spcAft>
            </a:pPr>
            <a:r>
              <a:rPr lang="it-IT" sz="2800" dirty="0">
                <a:latin typeface="Times New Roman"/>
                <a:ea typeface="Times New Roman"/>
              </a:rPr>
              <a:t>Fare visita ai nonni è una modalità privilegiata di </a:t>
            </a:r>
            <a:r>
              <a:rPr lang="it-IT" sz="2800" i="1" dirty="0">
                <a:latin typeface="Times New Roman"/>
                <a:ea typeface="Times New Roman"/>
              </a:rPr>
              <a:t>incontro </a:t>
            </a:r>
            <a:r>
              <a:rPr lang="it-IT" sz="2800" dirty="0">
                <a:latin typeface="Times New Roman"/>
                <a:ea typeface="Times New Roman"/>
              </a:rPr>
              <a:t>con i tempi andati: nella casa dei nonni, il nipotino o la nipotina incrociano un contesto affettivo caratterizzato “</a:t>
            </a:r>
            <a:r>
              <a:rPr lang="it-IT" sz="2800" dirty="0">
                <a:latin typeface="Times New Roman"/>
                <a:ea typeface="Calibri"/>
              </a:rPr>
              <a:t>da ritmi di vita più lenti” di quelli esperiti nella quotidianità familiare, “e da spazi in cui sono presenti oggetti (fotografie, suppellettili, utensili) che spesso appartengono al passato e che destano curiosità ed interesse</a:t>
            </a:r>
            <a:r>
              <a:rPr lang="it-IT" sz="2800" dirty="0">
                <a:latin typeface="Times New Roman"/>
                <a:ea typeface="Times New Roman"/>
              </a:rPr>
              <a:t>” (</a:t>
            </a:r>
            <a:r>
              <a:rPr lang="it-IT" sz="2800" dirty="0" err="1">
                <a:latin typeface="Times New Roman"/>
                <a:ea typeface="Times New Roman"/>
              </a:rPr>
              <a:t>Gecchele</a:t>
            </a:r>
            <a:r>
              <a:rPr lang="it-IT" sz="2800" dirty="0">
                <a:latin typeface="Times New Roman"/>
                <a:ea typeface="Times New Roman"/>
              </a:rPr>
              <a:t>, 1993). La casa della nonna materna riveste un particolare significato emotivo per i bambini, perché legata a trame e a tessiture che riportano alla mente l’infanzia della madre, ovvero </a:t>
            </a:r>
            <a:r>
              <a:rPr lang="it-IT" sz="2800" i="1" dirty="0">
                <a:latin typeface="Times New Roman"/>
                <a:ea typeface="Times New Roman"/>
              </a:rPr>
              <a:t>l’infanzia</a:t>
            </a:r>
            <a:r>
              <a:rPr lang="it-IT" sz="2800" dirty="0">
                <a:latin typeface="Times New Roman"/>
                <a:ea typeface="Times New Roman"/>
              </a:rPr>
              <a:t>, dal momento che le prime stagioni della vita sono sempre nel segno della madre. </a:t>
            </a:r>
          </a:p>
        </p:txBody>
      </p:sp>
    </p:spTree>
    <p:extLst>
      <p:ext uri="{BB962C8B-B14F-4D97-AF65-F5344CB8AC3E}">
        <p14:creationId xmlns:p14="http://schemas.microsoft.com/office/powerpoint/2010/main" val="34337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it-IT" sz="2800" dirty="0">
                <a:latin typeface="Times New Roman"/>
                <a:ea typeface="Times New Roman"/>
              </a:rPr>
              <a:t>La “casa natale” rappresenta l’“impossibilità per l’uomo di pacificarsi con se stesso” (</a:t>
            </a:r>
            <a:r>
              <a:rPr lang="it-IT" sz="2800" dirty="0" err="1">
                <a:latin typeface="Times New Roman"/>
                <a:ea typeface="Times New Roman"/>
              </a:rPr>
              <a:t>Vegetti</a:t>
            </a:r>
            <a:r>
              <a:rPr lang="it-IT" sz="2800" dirty="0">
                <a:latin typeface="Times New Roman"/>
                <a:ea typeface="Times New Roman"/>
              </a:rPr>
              <a:t> </a:t>
            </a:r>
            <a:r>
              <a:rPr lang="it-IT" sz="2800" dirty="0" err="1">
                <a:latin typeface="Times New Roman"/>
                <a:ea typeface="Times New Roman"/>
              </a:rPr>
              <a:t>Finzi</a:t>
            </a:r>
            <a:r>
              <a:rPr lang="it-IT" sz="2800" dirty="0">
                <a:latin typeface="Times New Roman"/>
                <a:ea typeface="Times New Roman"/>
              </a:rPr>
              <a:t>, 1992): serena o conflittuale che sia stata, l’infanzia è l’età alla quale si vorrebbe ritornare per riviverla o per riscriverla a proprio piacimento. </a:t>
            </a:r>
            <a:endParaRPr lang="it-IT" sz="2800" dirty="0" smtClean="0">
              <a:latin typeface="Times New Roman"/>
              <a:ea typeface="Times New Roman"/>
            </a:endParaRPr>
          </a:p>
          <a:p>
            <a:pPr algn="just"/>
            <a:r>
              <a:rPr lang="it-IT" sz="2800" dirty="0" smtClean="0">
                <a:latin typeface="Times New Roman"/>
                <a:ea typeface="Times New Roman"/>
              </a:rPr>
              <a:t>Ognuno </a:t>
            </a:r>
            <a:r>
              <a:rPr lang="it-IT" sz="2800" dirty="0">
                <a:latin typeface="Times New Roman"/>
                <a:ea typeface="Times New Roman"/>
              </a:rPr>
              <a:t>di noi la interpreta come</a:t>
            </a:r>
            <a:r>
              <a:rPr lang="it-IT" sz="2800" i="1" dirty="0">
                <a:latin typeface="Times New Roman"/>
                <a:ea typeface="Times New Roman"/>
              </a:rPr>
              <a:t> inizio</a:t>
            </a:r>
            <a:r>
              <a:rPr lang="it-IT" sz="2800" dirty="0">
                <a:latin typeface="Times New Roman"/>
                <a:ea typeface="Times New Roman"/>
              </a:rPr>
              <a:t> della propria esistenza, e, se quest’ultima è appagante, il ritorno alle </a:t>
            </a:r>
            <a:r>
              <a:rPr lang="it-IT" sz="2800" i="1" dirty="0">
                <a:latin typeface="Times New Roman"/>
                <a:ea typeface="Times New Roman"/>
              </a:rPr>
              <a:t>origini</a:t>
            </a:r>
            <a:r>
              <a:rPr lang="it-IT" sz="2800" dirty="0">
                <a:latin typeface="Times New Roman"/>
                <a:ea typeface="Times New Roman"/>
              </a:rPr>
              <a:t> costituisce l’</a:t>
            </a:r>
            <a:r>
              <a:rPr lang="it-IT" sz="2800" i="1" dirty="0">
                <a:latin typeface="Times New Roman"/>
                <a:ea typeface="Times New Roman"/>
              </a:rPr>
              <a:t>apice emozionale</a:t>
            </a:r>
            <a:r>
              <a:rPr lang="it-IT" sz="2800" dirty="0">
                <a:latin typeface="Times New Roman"/>
                <a:ea typeface="Times New Roman"/>
              </a:rPr>
              <a:t> della gratificazione; allo stesso modo, se il proprio esistere si colora di sfumature grigie, tornare col pensiero e con le azioni a modalità infantili consente l’</a:t>
            </a:r>
            <a:r>
              <a:rPr lang="it-IT" sz="2800" i="1" dirty="0">
                <a:latin typeface="Times New Roman"/>
                <a:ea typeface="Times New Roman"/>
              </a:rPr>
              <a:t>illusione di riparazione</a:t>
            </a:r>
            <a:r>
              <a:rPr lang="it-IT" sz="2800" dirty="0">
                <a:latin typeface="Times New Roman"/>
                <a:ea typeface="Times New Roman"/>
              </a:rPr>
              <a:t>, o l’idea che tutto non sia perduto.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7287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spcAft>
                <a:spcPts val="0"/>
              </a:spcAft>
            </a:pPr>
            <a:r>
              <a:rPr lang="it-IT" sz="2800" dirty="0">
                <a:latin typeface="Times New Roman"/>
                <a:ea typeface="Times New Roman"/>
              </a:rPr>
              <a:t>Ma nessuno può realmente tornare nella “casa natale”: questa permane </a:t>
            </a:r>
            <a:r>
              <a:rPr lang="it-IT" sz="2800" i="1" dirty="0">
                <a:latin typeface="Times New Roman"/>
                <a:ea typeface="Times New Roman"/>
              </a:rPr>
              <a:t>dentro</a:t>
            </a:r>
            <a:r>
              <a:rPr lang="it-IT" sz="2800" dirty="0">
                <a:latin typeface="Times New Roman"/>
                <a:ea typeface="Times New Roman"/>
              </a:rPr>
              <a:t> </a:t>
            </a:r>
            <a:r>
              <a:rPr lang="it-IT" sz="2800" i="1" dirty="0">
                <a:latin typeface="Times New Roman"/>
                <a:ea typeface="Times New Roman"/>
              </a:rPr>
              <a:t>sé</a:t>
            </a:r>
            <a:r>
              <a:rPr lang="it-IT" sz="2800" dirty="0">
                <a:latin typeface="Times New Roman"/>
                <a:ea typeface="Times New Roman"/>
              </a:rPr>
              <a:t>, e non si realizza nel presente. Essa non è la “casa interiore”: è qualcosa </a:t>
            </a:r>
            <a:r>
              <a:rPr lang="it-IT" sz="2800" i="1" dirty="0">
                <a:latin typeface="Times New Roman"/>
                <a:ea typeface="Times New Roman"/>
              </a:rPr>
              <a:t>in più</a:t>
            </a:r>
            <a:r>
              <a:rPr lang="it-IT" sz="2800" dirty="0">
                <a:latin typeface="Times New Roman"/>
                <a:ea typeface="Times New Roman"/>
              </a:rPr>
              <a:t>, è espressione del </a:t>
            </a:r>
            <a:r>
              <a:rPr lang="it-IT" sz="2800" i="1" dirty="0">
                <a:latin typeface="Times New Roman"/>
                <a:ea typeface="Times New Roman"/>
              </a:rPr>
              <a:t>tempo immobile</a:t>
            </a:r>
            <a:r>
              <a:rPr lang="it-IT" sz="2800" dirty="0">
                <a:latin typeface="Times New Roman"/>
                <a:ea typeface="Times New Roman"/>
              </a:rPr>
              <a:t> che permane nonostante il divenire, è la spiegazione della propria nascita (identità concezionale), è la possibilità di dare </a:t>
            </a:r>
            <a:r>
              <a:rPr lang="it-IT" sz="2800" i="1" dirty="0">
                <a:latin typeface="Times New Roman"/>
                <a:ea typeface="Times New Roman"/>
              </a:rPr>
              <a:t>un senso</a:t>
            </a:r>
            <a:r>
              <a:rPr lang="it-IT" sz="2800" dirty="0">
                <a:latin typeface="Times New Roman"/>
                <a:ea typeface="Times New Roman"/>
              </a:rPr>
              <a:t> alla propria esistenza. </a:t>
            </a:r>
            <a:endParaRPr lang="it-IT" sz="2800" dirty="0" smtClean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it-IT" sz="2800" dirty="0" smtClean="0">
                <a:latin typeface="Times New Roman"/>
                <a:ea typeface="Times New Roman"/>
              </a:rPr>
              <a:t>La </a:t>
            </a:r>
            <a:r>
              <a:rPr lang="it-IT" sz="2800" dirty="0">
                <a:latin typeface="Times New Roman"/>
                <a:ea typeface="Times New Roman"/>
              </a:rPr>
              <a:t>“casa natale” è ferma, stanziale, e, una volta chiuse le sue porte, queste non si riaprono più. Solo per mezzo delle memorie, degli oggetti, dei </a:t>
            </a:r>
            <a:r>
              <a:rPr lang="it-IT" sz="2800" i="1" dirty="0">
                <a:latin typeface="Times New Roman"/>
                <a:ea typeface="Times New Roman"/>
              </a:rPr>
              <a:t>racconti di casa</a:t>
            </a:r>
            <a:r>
              <a:rPr lang="it-IT" sz="2800" dirty="0">
                <a:latin typeface="Times New Roman"/>
                <a:ea typeface="Times New Roman"/>
              </a:rPr>
              <a:t> (gli aneddoti che si narrano in famiglia, sempre identici a se stessi), la “casa natale” rimane in noi. </a:t>
            </a:r>
            <a:endParaRPr lang="it-IT" sz="2800" dirty="0" smtClean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it-IT" sz="2800" dirty="0" smtClean="0">
                <a:latin typeface="Times New Roman"/>
                <a:ea typeface="Times New Roman"/>
              </a:rPr>
              <a:t>Essa </a:t>
            </a:r>
            <a:r>
              <a:rPr lang="it-IT" sz="2800" dirty="0">
                <a:latin typeface="Times New Roman"/>
                <a:ea typeface="Times New Roman"/>
              </a:rPr>
              <a:t>crolla del tutto con la perdita dei genitori, ma inizia a vacillare con la morte dei nonni e, forse, </a:t>
            </a:r>
            <a:r>
              <a:rPr lang="it-IT" sz="2800" i="1" dirty="0">
                <a:latin typeface="Times New Roman"/>
                <a:ea typeface="Times New Roman"/>
              </a:rPr>
              <a:t>una volta in più</a:t>
            </a:r>
            <a:r>
              <a:rPr lang="it-IT" sz="2800" dirty="0">
                <a:latin typeface="Times New Roman"/>
                <a:ea typeface="Times New Roman"/>
              </a:rPr>
              <a:t> con la scomparsa della nonna materna.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10071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FENOMENOLOGIA DELLA NATALITÀ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it-IT" sz="2800" dirty="0">
                <a:latin typeface="Times New Roman"/>
                <a:ea typeface="Times New Roman"/>
              </a:rPr>
              <a:t>I vissuti legati alla casa sono importantissimi, perché restano impressi nella coscienza a prescindere dal significato, o dalla valenza, che essi hanno avuto: si è affezionati alla casa natale, come alla propria madre, per la vita. La casa, infatti, ha la stessa funzione</a:t>
            </a:r>
            <a:r>
              <a:rPr lang="it-IT" sz="2800" i="1" dirty="0">
                <a:latin typeface="Times New Roman"/>
                <a:ea typeface="Times New Roman"/>
              </a:rPr>
              <a:t> contenitiva</a:t>
            </a:r>
            <a:r>
              <a:rPr lang="it-IT" sz="2800" dirty="0">
                <a:latin typeface="Times New Roman"/>
                <a:ea typeface="Times New Roman"/>
              </a:rPr>
              <a:t> che ha avuto – e che ha – la madre per il neonato: da qui è possibile guardare al futuro, presagirlo e progettarlo, senza il rischio di sentirsi “fuori luogo”.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4622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it-IT" sz="2800" dirty="0">
                <a:latin typeface="Times New Roman"/>
                <a:ea typeface="Times New Roman"/>
              </a:rPr>
              <a:t>La casa dei nonni (e, in specie, della nonna materna, se è lei la più presente nello scenario di vita del bambino) acquisisce ben presto, alla stregua della casa materna, un valore simbolico importantissimo, anzi: </a:t>
            </a:r>
            <a:r>
              <a:rPr lang="it-IT" sz="2800" i="1" dirty="0">
                <a:latin typeface="Times New Roman"/>
                <a:ea typeface="Times New Roman"/>
              </a:rPr>
              <a:t>un valore in più</a:t>
            </a:r>
            <a:r>
              <a:rPr lang="it-IT" sz="2800" dirty="0">
                <a:latin typeface="Times New Roman"/>
                <a:ea typeface="Times New Roman"/>
              </a:rPr>
              <a:t>. Essa, infatti, diviene il posto ove i bambini “trascorrono la maggior parte del tempo, diviene” quasi “la loro casa: il luogo dei rituali quotidiani, dove si mangia, si dorme, si va sul vasino, si guardano la tv dei ragazzi e i dvd preferiti” (</a:t>
            </a:r>
            <a:r>
              <a:rPr lang="it-IT" sz="2800" dirty="0" err="1">
                <a:latin typeface="Times New Roman"/>
                <a:ea typeface="Times New Roman"/>
              </a:rPr>
              <a:t>Vegetti</a:t>
            </a:r>
            <a:r>
              <a:rPr lang="it-IT" sz="2800" dirty="0">
                <a:latin typeface="Times New Roman"/>
                <a:ea typeface="Times New Roman"/>
              </a:rPr>
              <a:t> </a:t>
            </a:r>
            <a:r>
              <a:rPr lang="it-IT" sz="2800" dirty="0" err="1">
                <a:latin typeface="Times New Roman"/>
                <a:ea typeface="Times New Roman"/>
              </a:rPr>
              <a:t>Finzi</a:t>
            </a:r>
            <a:r>
              <a:rPr lang="it-IT" sz="2800" dirty="0">
                <a:latin typeface="Times New Roman"/>
                <a:ea typeface="Times New Roman"/>
              </a:rPr>
              <a:t>, 2010).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9878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it-IT" sz="2800" dirty="0">
                <a:latin typeface="Times New Roman"/>
                <a:ea typeface="Times New Roman"/>
              </a:rPr>
              <a:t>“La casa dei nonni diventa non di rado uno spazio in cui è possibile anche qualche piccola e liberatoria esagerazione o trasgressione che non sarebbe tollerata nella casa dei genitori” (Cesari Lusso, 2010): i nonni, solitamente, sono più accondiscendenti verso i piccoli rispetto ai genitori, anche quando svolgono una funzione parentale. I nipotini, dunque, si ritrovano ad avere, per mezzo dei nonni, </a:t>
            </a:r>
            <a:r>
              <a:rPr lang="it-IT" sz="2800" i="1" dirty="0">
                <a:latin typeface="Times New Roman"/>
                <a:ea typeface="Times New Roman"/>
              </a:rPr>
              <a:t>una casa in più</a:t>
            </a:r>
            <a:r>
              <a:rPr lang="it-IT" sz="2800" dirty="0">
                <a:latin typeface="Times New Roman"/>
                <a:ea typeface="Times New Roman"/>
              </a:rPr>
              <a:t>, un vero e proprio </a:t>
            </a:r>
            <a:r>
              <a:rPr lang="it-IT" sz="2800" i="1" dirty="0">
                <a:latin typeface="Times New Roman"/>
                <a:ea typeface="Times New Roman"/>
              </a:rPr>
              <a:t>ambito di integrazione</a:t>
            </a:r>
            <a:r>
              <a:rPr lang="it-IT" sz="2800" dirty="0">
                <a:latin typeface="Times New Roman"/>
                <a:ea typeface="Times New Roman"/>
              </a:rPr>
              <a:t>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23409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it-IT" sz="2800" dirty="0">
                <a:latin typeface="Times New Roman"/>
                <a:ea typeface="Times New Roman"/>
              </a:rPr>
              <a:t>A “casa dei nonni”, la natalità domestica si potenzia di quell’</a:t>
            </a:r>
            <a:r>
              <a:rPr lang="it-IT" sz="2800" i="1" dirty="0">
                <a:latin typeface="Times New Roman"/>
                <a:ea typeface="Times New Roman"/>
              </a:rPr>
              <a:t>amore in più </a:t>
            </a:r>
            <a:r>
              <a:rPr lang="it-IT" sz="2800" dirty="0">
                <a:latin typeface="Times New Roman"/>
                <a:ea typeface="Times New Roman"/>
              </a:rPr>
              <a:t>che permane nei ricordi a testimonianza di una verticalità aperta, feconda e generativa, ove il piccolo o la piccola possono toccare con mano le </a:t>
            </a:r>
            <a:r>
              <a:rPr lang="it-IT" sz="2800" i="1" dirty="0">
                <a:latin typeface="Times New Roman"/>
                <a:ea typeface="Times New Roman"/>
              </a:rPr>
              <a:t>origini</a:t>
            </a:r>
            <a:r>
              <a:rPr lang="it-IT" sz="2800" dirty="0">
                <a:latin typeface="Times New Roman"/>
                <a:ea typeface="Times New Roman"/>
              </a:rPr>
              <a:t>, il </a:t>
            </a:r>
            <a:r>
              <a:rPr lang="it-IT" sz="2800" i="1" dirty="0">
                <a:latin typeface="Times New Roman"/>
                <a:ea typeface="Times New Roman"/>
              </a:rPr>
              <a:t>provenire</a:t>
            </a:r>
            <a:r>
              <a:rPr lang="it-IT" sz="2800" dirty="0">
                <a:latin typeface="Times New Roman"/>
                <a:ea typeface="Times New Roman"/>
              </a:rPr>
              <a:t>, anche in fasce d’età in cui questi ultimi sono impensati.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3351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tà">
  <a:themeElements>
    <a:clrScheme name="Città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ttà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ttà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290</TotalTime>
  <Words>1270</Words>
  <Application>Microsoft Office PowerPoint</Application>
  <PresentationFormat>Presentazione su schermo (4:3)</PresentationFormat>
  <Paragraphs>21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3" baseType="lpstr">
      <vt:lpstr>Città</vt:lpstr>
      <vt:lpstr>TRAME FAMILIARI E NUOVE DINAMICHE TRANSGENERAZIONALI </vt:lpstr>
      <vt:lpstr>AVERE CURA DELLA «CASA NATALE»</vt:lpstr>
      <vt:lpstr>Presentazione standard di PowerPoint</vt:lpstr>
      <vt:lpstr>Presentazione standard di PowerPoint</vt:lpstr>
      <vt:lpstr>ABITARE GLI AFFETTI</vt:lpstr>
      <vt:lpstr>Presentazione standard di PowerPoint</vt:lpstr>
      <vt:lpstr>Presentazione standard di PowerPoint</vt:lpstr>
      <vt:lpstr>Presentazione standard di PowerPoint</vt:lpstr>
      <vt:lpstr>FENOMENOLOGIA DELLA NATALITÀ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ANTICHITÀ E MEDIOEVO. STORIA DEL PADRE</dc:title>
  <dc:creator>utente</dc:creator>
  <cp:lastModifiedBy>utente</cp:lastModifiedBy>
  <cp:revision>80</cp:revision>
  <dcterms:created xsi:type="dcterms:W3CDTF">2012-10-04T16:12:16Z</dcterms:created>
  <dcterms:modified xsi:type="dcterms:W3CDTF">2013-10-27T09:50:24Z</dcterms:modified>
</cp:coreProperties>
</file>