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CFE39CAF-A0E4-4B47-AA34-DE70ED2EF7FD}" type="datetimeFigureOut">
              <a:rPr lang="it-IT" smtClean="0"/>
              <a:t>27/10/2013</a:t>
            </a:fld>
            <a:endParaRPr lang="it-IT"/>
          </a:p>
        </p:txBody>
      </p:sp>
      <p:sp>
        <p:nvSpPr>
          <p:cNvPr id="17" name="Segnaposto piè di pagina 16"/>
          <p:cNvSpPr>
            <a:spLocks noGrp="1"/>
          </p:cNvSpPr>
          <p:nvPr>
            <p:ph type="ftr" sz="quarter" idx="11"/>
          </p:nvPr>
        </p:nvSpPr>
        <p:spPr/>
        <p:txBody>
          <a:bodyPr/>
          <a:lstStyle/>
          <a:p>
            <a:endParaRPr lang="it-IT"/>
          </a:p>
        </p:txBody>
      </p:sp>
      <p:sp>
        <p:nvSpPr>
          <p:cNvPr id="7" name="Connettore 1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8" name="Titolo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chemeClr val="accent3">
                    <a:shade val="75000"/>
                  </a:schemeClr>
                </a:solidFill>
              </a:defRPr>
            </a:lvl1p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4361688" y="1026372"/>
            <a:ext cx="457200" cy="441325"/>
          </a:xfrm>
        </p:spPr>
        <p:txBody>
          <a:bodyPr/>
          <a:lstStyle/>
          <a:p>
            <a:fld id="{036B5F80-6B74-4675-B5E2-A4084B017A61}" type="slidenum">
              <a:rPr lang="it-IT" smtClean="0"/>
              <a:t>‹N›</a:t>
            </a:fld>
            <a:endParaRPr lang="it-IT"/>
          </a:p>
        </p:txBody>
      </p:sp>
      <p:sp>
        <p:nvSpPr>
          <p:cNvPr id="8" name="Segnaposto contenuto 7"/>
          <p:cNvSpPr>
            <a:spLocks noGrp="1"/>
          </p:cNvSpPr>
          <p:nvPr>
            <p:ph sz="quarter" idx="1"/>
          </p:nvPr>
        </p:nvSpPr>
        <p:spPr>
          <a:xfrm>
            <a:off x="301752" y="1527048"/>
            <a:ext cx="850392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3" name="Rettangolo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ttangolo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Segnaposto piè di pagina 4"/>
          <p:cNvSpPr>
            <a:spLocks noGrp="1"/>
          </p:cNvSpPr>
          <p:nvPr>
            <p:ph type="ftr" sz="quarter" idx="11"/>
          </p:nvPr>
        </p:nvSpPr>
        <p:spPr/>
        <p:txBody>
          <a:bodyPr/>
          <a:lstStyle/>
          <a:p>
            <a:endParaRPr lang="it-IT"/>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8" name="Connettore 1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 name="Titolo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758952"/>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a:xfrm>
            <a:off x="5791200" y="6409944"/>
            <a:ext cx="3044952" cy="365760"/>
          </a:xfrm>
        </p:spPr>
        <p:txBody>
          <a:bodyPr/>
          <a:lstStyle/>
          <a:p>
            <a:fld id="{CFE39CAF-A0E4-4B47-AA34-DE70ED2EF7FD}" type="datetimeFigureOut">
              <a:rPr lang="it-IT" smtClean="0"/>
              <a:t>27/10/2013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36B5F80-6B74-4675-B5E2-A4084B017A61}" type="slidenum">
              <a:rPr lang="it-IT" smtClean="0"/>
              <a:t>‹N›</a:t>
            </a:fld>
            <a:endParaRPr lang="it-IT"/>
          </a:p>
        </p:txBody>
      </p:sp>
      <p:sp>
        <p:nvSpPr>
          <p:cNvPr id="8" name="Connettore 1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egnaposto contenuto 9"/>
          <p:cNvSpPr>
            <a:spLocks noGrp="1"/>
          </p:cNvSpPr>
          <p:nvPr>
            <p:ph sz="half" idx="1"/>
          </p:nvPr>
        </p:nvSpPr>
        <p:spPr>
          <a:xfrm>
            <a:off x="301752"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contenuto 11"/>
          <p:cNvSpPr>
            <a:spLocks noGrp="1"/>
          </p:cNvSpPr>
          <p:nvPr>
            <p:ph sz="half" idx="2"/>
          </p:nvPr>
        </p:nvSpPr>
        <p:spPr>
          <a:xfrm>
            <a:off x="4800600"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1">
        <a:schemeClr val="bg2"/>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ttango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ttango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ttango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CFE39CAF-A0E4-4B47-AA34-DE70ED2EF7FD}" type="datetimeFigureOut">
              <a:rPr lang="it-IT" smtClean="0"/>
              <a:t>27/10/2013</a:t>
            </a:fld>
            <a:endParaRPr lang="it-IT"/>
          </a:p>
        </p:txBody>
      </p:sp>
      <p:sp>
        <p:nvSpPr>
          <p:cNvPr id="8" name="Segnaposto piè di pagina 7"/>
          <p:cNvSpPr>
            <a:spLocks noGrp="1"/>
          </p:cNvSpPr>
          <p:nvPr>
            <p:ph type="ftr" sz="quarter" idx="11"/>
          </p:nvPr>
        </p:nvSpPr>
        <p:spPr>
          <a:xfrm>
            <a:off x="304800" y="6409944"/>
            <a:ext cx="3581400" cy="365760"/>
          </a:xfrm>
        </p:spPr>
        <p:txBody>
          <a:bodyPr/>
          <a:lstStyle/>
          <a:p>
            <a:endParaRPr lang="it-IT"/>
          </a:p>
        </p:txBody>
      </p:sp>
      <p:sp>
        <p:nvSpPr>
          <p:cNvPr id="15" name="Connettore 1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Segnaposto contenuto 23"/>
          <p:cNvSpPr>
            <a:spLocks noGrp="1"/>
          </p:cNvSpPr>
          <p:nvPr>
            <p:ph sz="quarter" idx="2"/>
          </p:nvPr>
        </p:nvSpPr>
        <p:spPr>
          <a:xfrm>
            <a:off x="301752" y="2471383"/>
            <a:ext cx="4041648" cy="3818404"/>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contenuto 25"/>
          <p:cNvSpPr>
            <a:spLocks noGrp="1"/>
          </p:cNvSpPr>
          <p:nvPr>
            <p:ph sz="quarter" idx="4"/>
          </p:nvPr>
        </p:nvSpPr>
        <p:spPr>
          <a:xfrm>
            <a:off x="4800600" y="2471383"/>
            <a:ext cx="4038600" cy="382219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Oval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egnaposto numero diapositiva 8"/>
          <p:cNvSpPr>
            <a:spLocks noGrp="1"/>
          </p:cNvSpPr>
          <p:nvPr>
            <p:ph type="sldNum" sz="quarter" idx="12"/>
          </p:nvPr>
        </p:nvSpPr>
        <p:spPr>
          <a:xfrm>
            <a:off x="4343400" y="1042416"/>
            <a:ext cx="457200" cy="441325"/>
          </a:xfrm>
        </p:spPr>
        <p:txBody>
          <a:bodyPr/>
          <a:lstStyle>
            <a:lvl1pPr algn="ctr">
              <a:defRPr/>
            </a:lvl1pPr>
          </a:lstStyle>
          <a:p>
            <a:fld id="{036B5F80-6B74-4675-B5E2-A4084B017A61}" type="slidenum">
              <a:rPr lang="it-IT" smtClean="0"/>
              <a:t>‹N›</a:t>
            </a:fld>
            <a:endParaRPr lang="it-IT"/>
          </a:p>
        </p:txBody>
      </p:sp>
      <p:sp>
        <p:nvSpPr>
          <p:cNvPr id="23" name="Titolo 22"/>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CFE39CAF-A0E4-4B47-AA34-DE70ED2EF7FD}" type="datetimeFigureOut">
              <a:rPr lang="it-IT" smtClean="0"/>
              <a:t>27/10/2013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a:xfrm>
            <a:off x="4343400" y="1036020"/>
            <a:ext cx="457200" cy="441325"/>
          </a:xfrm>
        </p:spPr>
        <p:txBody>
          <a:bodyPr/>
          <a:lstStyle/>
          <a:p>
            <a:fld id="{036B5F80-6B74-4675-B5E2-A4084B017A61}"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ttangolo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ttangolo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Segnaposto data 1"/>
          <p:cNvSpPr>
            <a:spLocks noGrp="1"/>
          </p:cNvSpPr>
          <p:nvPr>
            <p:ph type="dt" sz="half" idx="10"/>
          </p:nvPr>
        </p:nvSpPr>
        <p:spPr/>
        <p:txBody>
          <a:bodyPr/>
          <a:lstStyle/>
          <a:p>
            <a:fld id="{CFE39CAF-A0E4-4B47-AA34-DE70ED2EF7FD}" type="datetimeFigureOut">
              <a:rPr lang="it-IT" smtClean="0"/>
              <a:t>27/10/2013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36B5F80-6B74-4675-B5E2-A4084B017A61}"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9" name="Rettangolo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ttangolo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Rettangolo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ttore 1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egnaposto contenuto 19"/>
          <p:cNvSpPr>
            <a:spLocks noGrp="1"/>
          </p:cNvSpPr>
          <p:nvPr>
            <p:ph sz="quarter" idx="1"/>
          </p:nvPr>
        </p:nvSpPr>
        <p:spPr>
          <a:xfrm>
            <a:off x="3124200" y="685800"/>
            <a:ext cx="5638800" cy="5410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Oval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1" name="Rettangolo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p:txBody>
          <a:bodyPr/>
          <a:lstStyle/>
          <a:p>
            <a:fld id="{CFE39CAF-A0E4-4B47-AA34-DE70ED2EF7FD}" type="datetimeFigureOut">
              <a:rPr lang="it-IT" smtClean="0"/>
              <a:t>27/10/2013</a:t>
            </a:fld>
            <a:endParaRPr lang="it-IT"/>
          </a:p>
        </p:txBody>
      </p:sp>
      <p:sp>
        <p:nvSpPr>
          <p:cNvPr id="6" name="Segnaposto piè di pagina 5"/>
          <p:cNvSpPr>
            <a:spLocks noGrp="1"/>
          </p:cNvSpPr>
          <p:nvPr>
            <p:ph type="ftr" sz="quarter" idx="11"/>
          </p:nvPr>
        </p:nvSpPr>
        <p:spPr>
          <a:xfrm>
            <a:off x="301752" y="6410848"/>
            <a:ext cx="3383280" cy="365760"/>
          </a:xfrm>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1" name="Connettore 1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ttangolo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ttangolo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p>
            <a:fld id="{036B5F80-6B74-4675-B5E2-A4084B017A61}" type="slidenum">
              <a:rPr lang="it-IT" smtClean="0"/>
              <a:t>‹N›</a:t>
            </a:fld>
            <a:endParaRPr lang="it-IT"/>
          </a:p>
        </p:txBody>
      </p:sp>
      <p:sp>
        <p:nvSpPr>
          <p:cNvPr id="2" name="Tito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000375" y="609600"/>
            <a:ext cx="5867400" cy="4267200"/>
          </a:xfrm>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22" name="Rettangolo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a:xfrm>
            <a:off x="5788152" y="6404984"/>
            <a:ext cx="3044952" cy="365760"/>
          </a:xfrm>
        </p:spPr>
        <p:txBody>
          <a:bodyPr/>
          <a:lstStyle/>
          <a:p>
            <a:fld id="{CFE39CAF-A0E4-4B47-AA34-DE70ED2EF7FD}" type="datetimeFigureOut">
              <a:rPr lang="it-IT" smtClean="0"/>
              <a:t>27/10/2013</a:t>
            </a:fld>
            <a:endParaRPr lang="it-IT"/>
          </a:p>
        </p:txBody>
      </p:sp>
      <p:sp>
        <p:nvSpPr>
          <p:cNvPr id="6" name="Segnaposto piè di pagina 5"/>
          <p:cNvSpPr>
            <a:spLocks noGrp="1"/>
          </p:cNvSpPr>
          <p:nvPr>
            <p:ph type="ftr" sz="quarter" idx="11"/>
          </p:nvPr>
        </p:nvSpPr>
        <p:spPr>
          <a:xfrm>
            <a:off x="301752" y="6410848"/>
            <a:ext cx="3584448" cy="365760"/>
          </a:xfrm>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36B5F80-6B74-4675-B5E2-A4084B017A61}" type="slidenum">
              <a:rPr lang="it-IT" smtClean="0"/>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2"/>
      </p:bgRef>
    </p:bg>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ttore 1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6915912" y="3009901"/>
            <a:ext cx="457200" cy="441325"/>
          </a:xfrm>
        </p:spPr>
        <p:txBody>
          <a:bodyPr/>
          <a:lstStyle/>
          <a:p>
            <a:fld id="{036B5F80-6B74-4675-B5E2-A4084B017A61}" type="slidenum">
              <a:rPr lang="it-IT" smtClean="0"/>
              <a:t>‹N›</a:t>
            </a:fld>
            <a:endParaRPr lang="it-IT"/>
          </a:p>
        </p:txBody>
      </p:sp>
      <p:sp>
        <p:nvSpPr>
          <p:cNvPr id="3" name="Segnaposto testo verticale 2"/>
          <p:cNvSpPr>
            <a:spLocks noGrp="1"/>
          </p:cNvSpPr>
          <p:nvPr>
            <p:ph type="body" orient="vert" idx="1"/>
          </p:nvPr>
        </p:nvSpPr>
        <p:spPr>
          <a:xfrm>
            <a:off x="304800" y="304800"/>
            <a:ext cx="6553200" cy="5821366"/>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2" name="Titolo verticale 1"/>
          <p:cNvSpPr>
            <a:spLocks noGrp="1"/>
          </p:cNvSpPr>
          <p:nvPr>
            <p:ph type="title" orient="vert"/>
          </p:nvPr>
        </p:nvSpPr>
        <p:spPr>
          <a:xfrm>
            <a:off x="7391400" y="304801"/>
            <a:ext cx="1447800" cy="5851525"/>
          </a:xfrm>
        </p:spPr>
        <p:txBody>
          <a:bodyPr vert="eaVert"/>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egnaposto data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FE39CAF-A0E4-4B47-AA34-DE70ED2EF7FD}" type="datetimeFigureOut">
              <a:rPr lang="it-IT" smtClean="0"/>
              <a:t>27/10/2013</a:t>
            </a:fld>
            <a:endParaRPr lang="it-IT"/>
          </a:p>
        </p:txBody>
      </p:sp>
      <p:sp>
        <p:nvSpPr>
          <p:cNvPr id="3" name="Segnaposto piè di pagina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t-IT"/>
          </a:p>
        </p:txBody>
      </p:sp>
      <p:sp>
        <p:nvSpPr>
          <p:cNvPr id="8" name="Rettango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ttore 1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36B5F80-6B74-4675-B5E2-A4084B017A61}" type="slidenum">
              <a:rPr lang="it-IT" smtClean="0"/>
              <a:t>‹N›</a:t>
            </a:fld>
            <a:endParaRPr lang="it-IT"/>
          </a:p>
        </p:txBody>
      </p:sp>
      <p:sp>
        <p:nvSpPr>
          <p:cNvPr id="22" name="Segnaposto titolo 21"/>
          <p:cNvSpPr>
            <a:spLocks noGrp="1"/>
          </p:cNvSpPr>
          <p:nvPr>
            <p:ph type="title"/>
          </p:nvPr>
        </p:nvSpPr>
        <p:spPr>
          <a:xfrm>
            <a:off x="301752" y="228600"/>
            <a:ext cx="8534400" cy="758952"/>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normAutofit fontScale="92500" lnSpcReduction="10000"/>
          </a:bodyPr>
          <a:lstStyle/>
          <a:p>
            <a:pPr lvl="0">
              <a:buClr>
                <a:srgbClr val="D16349"/>
              </a:buClr>
            </a:pPr>
            <a:r>
              <a:rPr lang="it-IT" sz="2400" dirty="0">
                <a:solidFill>
                  <a:srgbClr val="646B86"/>
                </a:solidFill>
              </a:rPr>
              <a:t>Massimiliano </a:t>
            </a:r>
            <a:r>
              <a:rPr lang="it-IT" sz="2400" dirty="0" err="1">
                <a:solidFill>
                  <a:srgbClr val="646B86"/>
                </a:solidFill>
              </a:rPr>
              <a:t>stramaglia</a:t>
            </a:r>
            <a:endParaRPr lang="it-IT" sz="2400" dirty="0">
              <a:solidFill>
                <a:srgbClr val="646B86"/>
              </a:solidFill>
            </a:endParaRPr>
          </a:p>
          <a:p>
            <a:pPr lvl="0">
              <a:buClr>
                <a:srgbClr val="D16349"/>
              </a:buClr>
            </a:pPr>
            <a:r>
              <a:rPr lang="it-IT" sz="2400" i="1" dirty="0" smtClean="0">
                <a:solidFill>
                  <a:srgbClr val="646B86"/>
                </a:solidFill>
                <a:latin typeface="Times New Roman"/>
                <a:ea typeface="Times New Roman"/>
              </a:rPr>
              <a:t>UNA MADRE IN PIÙ. LA NONNA MATERNA, L’EDUCAZIONE E LA CURA DEI NIPOTI</a:t>
            </a:r>
            <a:r>
              <a:rPr lang="it-IT" sz="2400" dirty="0" smtClean="0">
                <a:solidFill>
                  <a:srgbClr val="646B86"/>
                </a:solidFill>
                <a:latin typeface="Times New Roman"/>
                <a:ea typeface="Times New Roman"/>
              </a:rPr>
              <a:t>, FRANCO ANGELI, MILANO, 2013</a:t>
            </a:r>
            <a:endParaRPr lang="it-IT" sz="2400" dirty="0">
              <a:solidFill>
                <a:srgbClr val="646B86"/>
              </a:solidFill>
              <a:latin typeface="Times New Roman"/>
              <a:ea typeface="Times New Roman"/>
            </a:endParaRPr>
          </a:p>
        </p:txBody>
      </p:sp>
      <p:sp>
        <p:nvSpPr>
          <p:cNvPr id="2" name="Titolo 1"/>
          <p:cNvSpPr>
            <a:spLocks noGrp="1"/>
          </p:cNvSpPr>
          <p:nvPr>
            <p:ph type="ctrTitle"/>
          </p:nvPr>
        </p:nvSpPr>
        <p:spPr/>
        <p:txBody>
          <a:bodyPr>
            <a:normAutofit/>
          </a:bodyPr>
          <a:lstStyle/>
          <a:p>
            <a:r>
              <a:rPr lang="it-IT" sz="3200" dirty="0" smtClean="0"/>
              <a:t>L’EREDITÀ</a:t>
            </a:r>
            <a:r>
              <a:rPr lang="it-IT" sz="3200" dirty="0" smtClean="0">
                <a:latin typeface="Times New Roman"/>
              </a:rPr>
              <a:t> </a:t>
            </a:r>
            <a:r>
              <a:rPr lang="it-IT" sz="3200" dirty="0" smtClean="0"/>
              <a:t>NASCOSTA: </a:t>
            </a:r>
            <a:br>
              <a:rPr lang="it-IT" sz="3200" dirty="0" smtClean="0"/>
            </a:br>
            <a:r>
              <a:rPr lang="it-IT" sz="3200" dirty="0" smtClean="0"/>
              <a:t>L’ESSERE-PER-LA-VITA</a:t>
            </a:r>
            <a:endParaRPr lang="it-IT" sz="3200" dirty="0"/>
          </a:p>
        </p:txBody>
      </p:sp>
    </p:spTree>
    <p:extLst>
      <p:ext uri="{BB962C8B-B14F-4D97-AF65-F5344CB8AC3E}">
        <p14:creationId xmlns:p14="http://schemas.microsoft.com/office/powerpoint/2010/main" val="4199212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EREDITARE UN SENSO</a:t>
            </a:r>
            <a:endParaRPr lang="it-IT" dirty="0"/>
          </a:p>
        </p:txBody>
      </p:sp>
      <p:sp>
        <p:nvSpPr>
          <p:cNvPr id="3" name="Segnaposto contenuto 2"/>
          <p:cNvSpPr>
            <a:spLocks noGrp="1"/>
          </p:cNvSpPr>
          <p:nvPr>
            <p:ph sz="quarter" idx="1"/>
          </p:nvPr>
        </p:nvSpPr>
        <p:spPr/>
        <p:txBody>
          <a:bodyPr>
            <a:normAutofit/>
          </a:bodyPr>
          <a:lstStyle/>
          <a:p>
            <a:pPr algn="just">
              <a:spcAft>
                <a:spcPts val="0"/>
              </a:spcAft>
            </a:pPr>
            <a:r>
              <a:rPr lang="it-IT" sz="2000" dirty="0">
                <a:latin typeface="Times New Roman"/>
                <a:ea typeface="Times New Roman"/>
              </a:rPr>
              <a:t>“I nonni svolgono con la loro presenza, se la mantengono viva, un ruolo psicologico estremamente importante. Affermano che il padre e la madre dei loro nipoti sono stati bambini. Dicono che l’essere umano è un erede. Questa è una scoperta fondamentale per un bambino” (</a:t>
            </a:r>
            <a:r>
              <a:rPr lang="it-IT" sz="2000" dirty="0" err="1">
                <a:latin typeface="Times New Roman"/>
                <a:ea typeface="Times New Roman"/>
              </a:rPr>
              <a:t>Martinie</a:t>
            </a:r>
            <a:r>
              <a:rPr lang="it-IT" sz="2000" dirty="0">
                <a:latin typeface="Times New Roman"/>
                <a:ea typeface="Times New Roman"/>
              </a:rPr>
              <a:t>, 2005), perché è su “</a:t>
            </a:r>
            <a:r>
              <a:rPr lang="it-IT" sz="2000" dirty="0">
                <a:latin typeface="Times New Roman"/>
                <a:ea typeface="Calibri"/>
              </a:rPr>
              <a:t>questa esperienza</a:t>
            </a:r>
            <a:r>
              <a:rPr lang="it-IT" sz="2000" dirty="0">
                <a:latin typeface="Times New Roman"/>
                <a:ea typeface="Times New Roman"/>
              </a:rPr>
              <a:t>” affettiva che “</a:t>
            </a:r>
            <a:r>
              <a:rPr lang="it-IT" sz="2000" dirty="0">
                <a:latin typeface="Times New Roman"/>
                <a:ea typeface="Calibri"/>
              </a:rPr>
              <a:t>si costruisce l’accettazione di sé, poi il desiderio di imitare le persone da cui si ha origine e procedere ancora meglio di loro</a:t>
            </a:r>
            <a:r>
              <a:rPr lang="it-IT" sz="2000" dirty="0">
                <a:latin typeface="Times New Roman"/>
                <a:ea typeface="Times New Roman"/>
              </a:rPr>
              <a:t>” (</a:t>
            </a:r>
            <a:r>
              <a:rPr lang="it-IT" sz="2000" i="1" dirty="0">
                <a:latin typeface="Times New Roman"/>
                <a:ea typeface="Times New Roman"/>
              </a:rPr>
              <a:t>ibidem</a:t>
            </a:r>
            <a:r>
              <a:rPr lang="it-IT" sz="2000" dirty="0">
                <a:latin typeface="Times New Roman"/>
                <a:ea typeface="Times New Roman"/>
              </a:rPr>
              <a:t>). </a:t>
            </a:r>
            <a:endParaRPr lang="it-IT" sz="2000" dirty="0" smtClean="0">
              <a:latin typeface="Times New Roman"/>
              <a:ea typeface="Times New Roman"/>
            </a:endParaRPr>
          </a:p>
          <a:p>
            <a:pPr algn="just">
              <a:spcAft>
                <a:spcPts val="0"/>
              </a:spcAft>
            </a:pPr>
            <a:r>
              <a:rPr lang="it-IT" sz="2000" dirty="0" smtClean="0">
                <a:latin typeface="Times New Roman"/>
                <a:ea typeface="Times New Roman"/>
              </a:rPr>
              <a:t>Se </a:t>
            </a:r>
            <a:r>
              <a:rPr lang="it-IT" sz="2000" dirty="0">
                <a:latin typeface="Times New Roman"/>
                <a:ea typeface="Times New Roman"/>
              </a:rPr>
              <a:t>è vero che con l’avanzare dell’età la persona si approssima “ai valori ‘superiori’, </a:t>
            </a:r>
            <a:r>
              <a:rPr lang="it-IT" sz="2000" dirty="0">
                <a:latin typeface="Times New Roman"/>
                <a:ea typeface="Calibri"/>
              </a:rPr>
              <a:t>che sono caratterizzati dalla ‘gratuità’ e dallo svincolo da ogni condizionamento contingente</a:t>
            </a:r>
            <a:r>
              <a:rPr lang="it-IT" sz="2000" dirty="0">
                <a:latin typeface="Times New Roman"/>
                <a:ea typeface="Times New Roman"/>
              </a:rPr>
              <a:t>” (Caporale, 2001), la nonna materna testimonia qualcosa </a:t>
            </a:r>
            <a:r>
              <a:rPr lang="it-IT" sz="2000" i="1" dirty="0">
                <a:latin typeface="Times New Roman"/>
                <a:ea typeface="Times New Roman"/>
              </a:rPr>
              <a:t>in più</a:t>
            </a:r>
            <a:r>
              <a:rPr lang="it-IT" sz="2000" dirty="0">
                <a:latin typeface="Times New Roman"/>
                <a:ea typeface="Times New Roman"/>
              </a:rPr>
              <a:t> rispetto agli altri nonni, perché è colei che ha dato vita alla madre, è l’</a:t>
            </a:r>
            <a:r>
              <a:rPr lang="it-IT" sz="2000" i="1" dirty="0">
                <a:latin typeface="Times New Roman"/>
                <a:ea typeface="Times New Roman"/>
              </a:rPr>
              <a:t>origine delle origini</a:t>
            </a:r>
            <a:r>
              <a:rPr lang="it-IT" sz="2000" dirty="0">
                <a:latin typeface="Times New Roman"/>
                <a:ea typeface="Times New Roman"/>
              </a:rPr>
              <a:t>. </a:t>
            </a:r>
            <a:endParaRPr lang="it-IT" sz="2000" dirty="0">
              <a:latin typeface="Times New Roman"/>
              <a:ea typeface="Calibri"/>
            </a:endParaRPr>
          </a:p>
        </p:txBody>
      </p:sp>
    </p:spTree>
    <p:extLst>
      <p:ext uri="{BB962C8B-B14F-4D97-AF65-F5344CB8AC3E}">
        <p14:creationId xmlns:p14="http://schemas.microsoft.com/office/powerpoint/2010/main" val="29631168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77500" lnSpcReduction="20000"/>
          </a:bodyPr>
          <a:lstStyle/>
          <a:p>
            <a:pPr algn="just">
              <a:spcAft>
                <a:spcPts val="0"/>
              </a:spcAft>
            </a:pPr>
            <a:r>
              <a:rPr lang="it-IT" sz="2800" dirty="0">
                <a:latin typeface="Times New Roman"/>
                <a:ea typeface="Times New Roman"/>
              </a:rPr>
              <a:t>In questa accezione, infatti, ella consente l’</a:t>
            </a:r>
            <a:r>
              <a:rPr lang="it-IT" sz="2800" dirty="0" err="1">
                <a:latin typeface="Times New Roman"/>
                <a:ea typeface="Times New Roman"/>
              </a:rPr>
              <a:t>oltrepassamento</a:t>
            </a:r>
            <a:r>
              <a:rPr lang="it-IT" sz="2800" dirty="0">
                <a:latin typeface="Times New Roman"/>
                <a:ea typeface="Times New Roman"/>
              </a:rPr>
              <a:t> dell’essere-per-la-morte preconizzato da </a:t>
            </a:r>
            <a:r>
              <a:rPr lang="it-IT" sz="2800" dirty="0" err="1">
                <a:latin typeface="Times New Roman"/>
                <a:ea typeface="Times New Roman"/>
              </a:rPr>
              <a:t>Heidegger</a:t>
            </a:r>
            <a:r>
              <a:rPr lang="it-IT" sz="2800" dirty="0">
                <a:latin typeface="Times New Roman"/>
                <a:ea typeface="Times New Roman"/>
              </a:rPr>
              <a:t> nel 1924, e si avvicina alla concezione di </a:t>
            </a:r>
            <a:r>
              <a:rPr lang="it-IT" sz="2800" dirty="0" err="1">
                <a:latin typeface="Times New Roman"/>
                <a:ea typeface="Times New Roman"/>
              </a:rPr>
              <a:t>Hannah</a:t>
            </a:r>
            <a:r>
              <a:rPr lang="it-IT" sz="2800" dirty="0">
                <a:latin typeface="Times New Roman"/>
                <a:ea typeface="Times New Roman"/>
              </a:rPr>
              <a:t> </a:t>
            </a:r>
            <a:r>
              <a:rPr lang="it-IT" sz="2800" dirty="0" err="1">
                <a:latin typeface="Times New Roman"/>
                <a:ea typeface="Times New Roman"/>
              </a:rPr>
              <a:t>Arendt</a:t>
            </a:r>
            <a:r>
              <a:rPr lang="it-IT" sz="2800" dirty="0">
                <a:latin typeface="Times New Roman"/>
                <a:ea typeface="Times New Roman"/>
              </a:rPr>
              <a:t> che, nel 1958, prelude alla verità dell’essere-per-la-vita, ossia alla primarietà esistenziale della </a:t>
            </a:r>
            <a:r>
              <a:rPr lang="it-IT" sz="2800" i="1" dirty="0">
                <a:latin typeface="Times New Roman"/>
                <a:ea typeface="Times New Roman"/>
              </a:rPr>
              <a:t>nascita</a:t>
            </a:r>
            <a:r>
              <a:rPr lang="it-IT" sz="2800" dirty="0">
                <a:latin typeface="Times New Roman"/>
                <a:ea typeface="Times New Roman"/>
              </a:rPr>
              <a:t> sulla </a:t>
            </a:r>
            <a:r>
              <a:rPr lang="it-IT" sz="2800" i="1" dirty="0">
                <a:latin typeface="Times New Roman"/>
                <a:ea typeface="Times New Roman"/>
              </a:rPr>
              <a:t>morte</a:t>
            </a:r>
            <a:r>
              <a:rPr lang="it-IT" sz="2800" dirty="0">
                <a:latin typeface="Times New Roman"/>
                <a:ea typeface="Times New Roman"/>
              </a:rPr>
              <a:t>.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E </a:t>
            </a:r>
            <a:r>
              <a:rPr lang="it-IT" sz="2800" dirty="0">
                <a:latin typeface="Times New Roman"/>
                <a:ea typeface="Times New Roman"/>
              </a:rPr>
              <a:t>ciò al di là di qualsiasi “implicito metafisico”: non si tratta, nel caso di </a:t>
            </a:r>
            <a:r>
              <a:rPr lang="it-IT" sz="2800" dirty="0" err="1">
                <a:latin typeface="Times New Roman"/>
                <a:ea typeface="Times New Roman"/>
              </a:rPr>
              <a:t>Arendt</a:t>
            </a:r>
            <a:r>
              <a:rPr lang="it-IT" sz="2800" dirty="0">
                <a:latin typeface="Times New Roman"/>
                <a:ea typeface="Times New Roman"/>
              </a:rPr>
              <a:t>, di nostalgia dell’essere, ma dell’essere stesso, il quale s’invera, piuttosto che nella morte, alla luce del cominciamento.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L’essere-per-la-vita </a:t>
            </a:r>
            <a:r>
              <a:rPr lang="it-IT" sz="2800" dirty="0">
                <a:latin typeface="Times New Roman"/>
                <a:ea typeface="Times New Roman"/>
              </a:rPr>
              <a:t>si tramanda attraverso l’</a:t>
            </a:r>
            <a:r>
              <a:rPr lang="it-IT" sz="2800" i="1" dirty="0">
                <a:latin typeface="Times New Roman"/>
                <a:ea typeface="Times New Roman"/>
              </a:rPr>
              <a:t>eredità di affetti</a:t>
            </a:r>
            <a:r>
              <a:rPr lang="it-IT" sz="2800" dirty="0">
                <a:latin typeface="Times New Roman"/>
                <a:ea typeface="Times New Roman"/>
              </a:rPr>
              <a:t>, che viene pian piano a coincidere con l’</a:t>
            </a:r>
            <a:r>
              <a:rPr lang="it-IT" sz="2800" i="1" dirty="0">
                <a:latin typeface="Times New Roman"/>
                <a:ea typeface="Times New Roman"/>
              </a:rPr>
              <a:t>essere</a:t>
            </a:r>
            <a:r>
              <a:rPr lang="it-IT" sz="2800" dirty="0">
                <a:latin typeface="Times New Roman"/>
                <a:ea typeface="Times New Roman"/>
              </a:rPr>
              <a:t> – con ciò che non si afferra (il </a:t>
            </a:r>
            <a:r>
              <a:rPr lang="it-IT" sz="2800" i="1" dirty="0">
                <a:latin typeface="Times New Roman"/>
                <a:ea typeface="Times New Roman"/>
              </a:rPr>
              <a:t>foulard</a:t>
            </a:r>
            <a:r>
              <a:rPr lang="it-IT" sz="2800" dirty="0">
                <a:latin typeface="Times New Roman"/>
                <a:ea typeface="Times New Roman"/>
              </a:rPr>
              <a:t> in </a:t>
            </a:r>
            <a:r>
              <a:rPr lang="it-IT" sz="2800" i="1" dirty="0">
                <a:latin typeface="Times New Roman"/>
                <a:ea typeface="Times New Roman"/>
              </a:rPr>
              <a:t>satin</a:t>
            </a:r>
            <a:r>
              <a:rPr lang="it-IT" sz="2800" dirty="0">
                <a:latin typeface="Times New Roman"/>
                <a:ea typeface="Times New Roman"/>
              </a:rPr>
              <a:t>) e che pure si trascina, con sé, a “coprire le spalle”. È questa l’eredità autentica, ma latente, che denota, al di là del</a:t>
            </a:r>
            <a:r>
              <a:rPr lang="it-IT" sz="2800" i="1" dirty="0">
                <a:latin typeface="Times New Roman"/>
                <a:ea typeface="Times New Roman"/>
              </a:rPr>
              <a:t> tempo</a:t>
            </a:r>
            <a:r>
              <a:rPr lang="it-IT" sz="2800" dirty="0">
                <a:latin typeface="Times New Roman"/>
                <a:ea typeface="Times New Roman"/>
              </a:rPr>
              <a:t> e della </a:t>
            </a:r>
            <a:r>
              <a:rPr lang="it-IT" sz="2800" i="1" dirty="0">
                <a:latin typeface="Times New Roman"/>
                <a:ea typeface="Times New Roman"/>
              </a:rPr>
              <a:t>presenza cosciente </a:t>
            </a:r>
            <a:r>
              <a:rPr lang="it-IT" sz="2800" dirty="0">
                <a:latin typeface="Times New Roman"/>
                <a:ea typeface="Times New Roman"/>
              </a:rPr>
              <a:t>(al di là della morte), il rapporto fra nonna e nipote. </a:t>
            </a:r>
            <a:endParaRPr lang="it-IT" sz="2800" dirty="0">
              <a:effectLst/>
              <a:latin typeface="Times New Roman"/>
              <a:ea typeface="Times New Roman"/>
            </a:endParaRPr>
          </a:p>
        </p:txBody>
      </p:sp>
    </p:spTree>
    <p:extLst>
      <p:ext uri="{BB962C8B-B14F-4D97-AF65-F5344CB8AC3E}">
        <p14:creationId xmlns:p14="http://schemas.microsoft.com/office/powerpoint/2010/main" val="32506528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CONTENIMENTO EDUCANTE</a:t>
            </a:r>
            <a:endParaRPr lang="it-IT" dirty="0"/>
          </a:p>
        </p:txBody>
      </p:sp>
      <p:sp>
        <p:nvSpPr>
          <p:cNvPr id="3" name="Segnaposto contenuto 2"/>
          <p:cNvSpPr>
            <a:spLocks noGrp="1"/>
          </p:cNvSpPr>
          <p:nvPr>
            <p:ph sz="quarter" idx="1"/>
          </p:nvPr>
        </p:nvSpPr>
        <p:spPr/>
        <p:txBody>
          <a:bodyPr>
            <a:normAutofit fontScale="85000" lnSpcReduction="20000"/>
          </a:bodyPr>
          <a:lstStyle/>
          <a:p>
            <a:pPr algn="just"/>
            <a:r>
              <a:rPr lang="it-IT" sz="2800" dirty="0">
                <a:latin typeface="Times New Roman"/>
                <a:ea typeface="Times New Roman"/>
              </a:rPr>
              <a:t>La madre contenitiva – con il suo grembo, con il viso che funge da specchio, con le sue calde braccia custodenti – è </a:t>
            </a:r>
            <a:r>
              <a:rPr lang="it-IT" sz="2800" i="1" dirty="0">
                <a:latin typeface="Times New Roman"/>
                <a:ea typeface="Times New Roman"/>
              </a:rPr>
              <a:t>l’esserci a partire dal quale s’invera l’essenziale</a:t>
            </a:r>
            <a:r>
              <a:rPr lang="it-IT" sz="2800" dirty="0">
                <a:latin typeface="Times New Roman"/>
                <a:ea typeface="Times New Roman"/>
              </a:rPr>
              <a:t>. Il </a:t>
            </a:r>
            <a:r>
              <a:rPr lang="it-IT" sz="2800" i="1" dirty="0">
                <a:latin typeface="Times New Roman"/>
                <a:ea typeface="Times New Roman"/>
              </a:rPr>
              <a:t>foulard</a:t>
            </a:r>
            <a:r>
              <a:rPr lang="it-IT" sz="2800" dirty="0">
                <a:latin typeface="Times New Roman"/>
                <a:ea typeface="Times New Roman"/>
              </a:rPr>
              <a:t> in </a:t>
            </a:r>
            <a:r>
              <a:rPr lang="it-IT" sz="2800" i="1" dirty="0">
                <a:latin typeface="Times New Roman"/>
                <a:ea typeface="Times New Roman"/>
              </a:rPr>
              <a:t>satin</a:t>
            </a:r>
            <a:r>
              <a:rPr lang="it-IT" sz="2800" dirty="0">
                <a:latin typeface="Times New Roman"/>
                <a:ea typeface="Times New Roman"/>
              </a:rPr>
              <a:t> che copre le spalle passa di madre in madre a proteggere il figlio, ma non lo si può “afferrare”: il rischio è di sgualcirlo. </a:t>
            </a:r>
            <a:r>
              <a:rPr lang="it-IT" sz="2800" i="1" dirty="0">
                <a:latin typeface="Times New Roman"/>
                <a:ea typeface="Times New Roman"/>
              </a:rPr>
              <a:t>L’essere si può soltanto carezzare, così come una madre accarezza il figlio, ma non per questo lo possiede</a:t>
            </a:r>
            <a:r>
              <a:rPr lang="it-IT" sz="2800" dirty="0">
                <a:latin typeface="Times New Roman"/>
                <a:ea typeface="Times New Roman"/>
              </a:rPr>
              <a:t>. </a:t>
            </a:r>
            <a:endParaRPr lang="it-IT" sz="2800" dirty="0" smtClean="0">
              <a:latin typeface="Times New Roman"/>
              <a:ea typeface="Times New Roman"/>
            </a:endParaRPr>
          </a:p>
          <a:p>
            <a:pPr algn="just"/>
            <a:r>
              <a:rPr lang="it-IT" sz="2800" dirty="0" smtClean="0">
                <a:latin typeface="Times New Roman"/>
                <a:ea typeface="Times New Roman"/>
              </a:rPr>
              <a:t>È </a:t>
            </a:r>
            <a:r>
              <a:rPr lang="it-IT" sz="2800" dirty="0">
                <a:latin typeface="Times New Roman"/>
                <a:ea typeface="Times New Roman"/>
              </a:rPr>
              <a:t>in siffatto frangente che il contenimento si fa educante: la madre accudisce il neonato, pure sapendo che un giorno lo perderà. Ma tale perdita non sarà una sconfitta: al contrario, è un evento naturale che attesta la riuscita dell’intento educativo. Anche il figlio perderà la madre a cagione della sua morte, ma l’essere è per-la-vita: </a:t>
            </a:r>
            <a:r>
              <a:rPr lang="it-IT" sz="2800" i="1" dirty="0">
                <a:latin typeface="Times New Roman"/>
                <a:ea typeface="Times New Roman"/>
              </a:rPr>
              <a:t>ciò che della madre non si afferra più, lo si trascina con sé</a:t>
            </a:r>
            <a:r>
              <a:rPr lang="it-IT" sz="2800" dirty="0">
                <a:latin typeface="Times New Roman"/>
                <a:ea typeface="Times New Roman"/>
              </a:rPr>
              <a:t>, e a tale protrarsi nel tempo può darsi il nome di eredità nascosta (</a:t>
            </a:r>
            <a:r>
              <a:rPr lang="it-IT" sz="2800" i="1" dirty="0">
                <a:latin typeface="Times New Roman"/>
                <a:ea typeface="Times New Roman"/>
              </a:rPr>
              <a:t>eredità di affetti</a:t>
            </a:r>
            <a:r>
              <a:rPr lang="it-IT" sz="2800" dirty="0">
                <a:latin typeface="Times New Roman"/>
                <a:ea typeface="Times New Roman"/>
              </a:rPr>
              <a:t>). </a:t>
            </a:r>
            <a:endParaRPr lang="it-IT" dirty="0"/>
          </a:p>
        </p:txBody>
      </p:sp>
    </p:spTree>
    <p:extLst>
      <p:ext uri="{BB962C8B-B14F-4D97-AF65-F5344CB8AC3E}">
        <p14:creationId xmlns:p14="http://schemas.microsoft.com/office/powerpoint/2010/main" val="41245421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20000"/>
          </a:bodyPr>
          <a:lstStyle/>
          <a:p>
            <a:pPr algn="just"/>
            <a:r>
              <a:rPr lang="it-IT" sz="2800" dirty="0">
                <a:latin typeface="Times New Roman"/>
                <a:ea typeface="Times New Roman"/>
              </a:rPr>
              <a:t>Il contenimento educante funziona come una sorta di “contenitore interno” delle ansie, delle angosce, delle paure legate alla vita quotidiana. In questa accezione, esso modella la struttura di personalità sin dalle </a:t>
            </a:r>
            <a:r>
              <a:rPr lang="it-IT" sz="2800" i="1" dirty="0">
                <a:latin typeface="Times New Roman"/>
                <a:ea typeface="Times New Roman"/>
              </a:rPr>
              <a:t>origini</a:t>
            </a:r>
            <a:r>
              <a:rPr lang="it-IT" sz="2800" dirty="0">
                <a:latin typeface="Times New Roman"/>
                <a:ea typeface="Times New Roman"/>
              </a:rPr>
              <a:t>, come una madre </a:t>
            </a:r>
            <a:r>
              <a:rPr lang="it-IT" sz="2800" i="1" dirty="0">
                <a:latin typeface="Times New Roman"/>
                <a:ea typeface="Times New Roman"/>
              </a:rPr>
              <a:t>dalla quale</a:t>
            </a:r>
            <a:r>
              <a:rPr lang="it-IT" sz="2800" dirty="0">
                <a:latin typeface="Times New Roman"/>
                <a:ea typeface="Times New Roman"/>
              </a:rPr>
              <a:t> ci si è liberati e </a:t>
            </a:r>
            <a:r>
              <a:rPr lang="it-IT" sz="2800" i="1" dirty="0">
                <a:latin typeface="Times New Roman"/>
                <a:ea typeface="Times New Roman"/>
              </a:rPr>
              <a:t>della quale</a:t>
            </a:r>
            <a:r>
              <a:rPr lang="it-IT" sz="2800" dirty="0">
                <a:latin typeface="Times New Roman"/>
                <a:ea typeface="Times New Roman"/>
              </a:rPr>
              <a:t> si conservano nel tempo le qualità di protezione, dedizione, sollecitudine e amorevolezza che si tramandano nella persona, traducendosi sostanzialmente nel </a:t>
            </a:r>
            <a:r>
              <a:rPr lang="it-IT" sz="2800" i="1" dirty="0">
                <a:latin typeface="Times New Roman"/>
                <a:ea typeface="Times New Roman"/>
              </a:rPr>
              <a:t>volersi bene</a:t>
            </a:r>
            <a:r>
              <a:rPr lang="it-IT" sz="2800" dirty="0">
                <a:latin typeface="Times New Roman"/>
                <a:ea typeface="Times New Roman"/>
              </a:rPr>
              <a:t>. </a:t>
            </a:r>
            <a:endParaRPr lang="it-IT" sz="2800" dirty="0" smtClean="0">
              <a:latin typeface="Times New Roman"/>
              <a:ea typeface="Times New Roman"/>
            </a:endParaRPr>
          </a:p>
          <a:p>
            <a:pPr algn="just"/>
            <a:r>
              <a:rPr lang="it-IT" sz="2800" dirty="0" smtClean="0">
                <a:latin typeface="Times New Roman"/>
                <a:ea typeface="Times New Roman"/>
              </a:rPr>
              <a:t>L’amore </a:t>
            </a:r>
            <a:r>
              <a:rPr lang="it-IT" sz="2800" dirty="0">
                <a:latin typeface="Times New Roman"/>
                <a:ea typeface="Times New Roman"/>
              </a:rPr>
              <a:t>di madre è metafora di un’affettività piena e totale, e la nonna materna, nel suo essere una seconda madre, può testimoniare il valore di un amore che non passa solo per il corpo (pure esso sacro), ma che si trasmette, quasi per osmosi, d’interiorità in interiorità (alla stregua di ogni dinamica transgenerazionale o </a:t>
            </a:r>
            <a:r>
              <a:rPr lang="it-IT" sz="2800" i="1" dirty="0">
                <a:latin typeface="Times New Roman"/>
                <a:ea typeface="Times New Roman"/>
              </a:rPr>
              <a:t>immateriale</a:t>
            </a:r>
            <a:r>
              <a:rPr lang="it-IT" sz="2800" dirty="0">
                <a:latin typeface="Times New Roman"/>
                <a:ea typeface="Times New Roman"/>
              </a:rPr>
              <a:t>). </a:t>
            </a:r>
            <a:endParaRPr lang="it-IT" dirty="0"/>
          </a:p>
        </p:txBody>
      </p:sp>
    </p:spTree>
    <p:extLst>
      <p:ext uri="{BB962C8B-B14F-4D97-AF65-F5344CB8AC3E}">
        <p14:creationId xmlns:p14="http://schemas.microsoft.com/office/powerpoint/2010/main" val="30617530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10000"/>
          </a:bodyPr>
          <a:lstStyle/>
          <a:p>
            <a:pPr algn="just">
              <a:spcAft>
                <a:spcPts val="0"/>
              </a:spcAft>
            </a:pPr>
            <a:r>
              <a:rPr lang="it-IT" sz="2800" dirty="0">
                <a:latin typeface="Times New Roman"/>
                <a:ea typeface="Calibri"/>
              </a:rPr>
              <a:t>Nelle prime fasi di vita, il piccolo non è mai del tutto “integrato”, gli “elementi sensoriali-motori”, in altre parole, non co-esistono naturalmente, ma con-</a:t>
            </a:r>
            <a:r>
              <a:rPr lang="it-IT" sz="2800" dirty="0" err="1">
                <a:latin typeface="Times New Roman"/>
                <a:ea typeface="Calibri"/>
              </a:rPr>
              <a:t>sistono</a:t>
            </a:r>
            <a:r>
              <a:rPr lang="it-IT" sz="2800" dirty="0">
                <a:latin typeface="Times New Roman"/>
                <a:ea typeface="Calibri"/>
              </a:rPr>
              <a:t> per il tramite del contenimento fisico e “simbolico” da parte della madre (</a:t>
            </a:r>
            <a:r>
              <a:rPr lang="it-IT" sz="2800" dirty="0" err="1">
                <a:latin typeface="Times New Roman"/>
                <a:ea typeface="Calibri"/>
              </a:rPr>
              <a:t>Winnicott</a:t>
            </a:r>
            <a:r>
              <a:rPr lang="it-IT" sz="2800" dirty="0">
                <a:latin typeface="Times New Roman"/>
                <a:ea typeface="Calibri"/>
              </a:rPr>
              <a:t>, </a:t>
            </a:r>
            <a:r>
              <a:rPr lang="it-IT" sz="2800" dirty="0">
                <a:latin typeface="Times New Roman"/>
                <a:ea typeface="Times New Roman"/>
              </a:rPr>
              <a:t>2004).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La </a:t>
            </a:r>
            <a:r>
              <a:rPr lang="it-IT" sz="2800" dirty="0">
                <a:latin typeface="Times New Roman"/>
                <a:ea typeface="Times New Roman"/>
              </a:rPr>
              <a:t>madre, a sua volta, ha bisogno di essere contenuta, “accolta”, non soltanto dal “marito” (Castellani, 2007), ma anche dalla famiglia d’origine: suo padre e sua madre. In specie, da sua madre: ecco perché la nonna materna ha una funzione specifica per i nuovi nati. Essa integra, contenendo la madre, la </a:t>
            </a:r>
            <a:r>
              <a:rPr lang="it-IT" sz="2800" i="1" dirty="0">
                <a:latin typeface="Times New Roman"/>
                <a:ea typeface="Times New Roman"/>
              </a:rPr>
              <a:t>nascita </a:t>
            </a:r>
            <a:r>
              <a:rPr lang="it-IT" sz="2800" i="1" dirty="0" err="1">
                <a:latin typeface="Times New Roman"/>
                <a:ea typeface="Times New Roman"/>
              </a:rPr>
              <a:t>psico</a:t>
            </a:r>
            <a:r>
              <a:rPr lang="it-IT" sz="2800" i="1" dirty="0">
                <a:latin typeface="Times New Roman"/>
                <a:ea typeface="Times New Roman"/>
              </a:rPr>
              <a:t>-affettiva</a:t>
            </a:r>
            <a:r>
              <a:rPr lang="it-IT" sz="2800" dirty="0">
                <a:latin typeface="Times New Roman"/>
                <a:ea typeface="Times New Roman"/>
              </a:rPr>
              <a:t> del nipote.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La </a:t>
            </a:r>
            <a:r>
              <a:rPr lang="it-IT" sz="2800" dirty="0">
                <a:latin typeface="Times New Roman"/>
                <a:ea typeface="Times New Roman"/>
              </a:rPr>
              <a:t>compagnia della nonna e del nonno, a partire da anni zero, </a:t>
            </a:r>
            <a:r>
              <a:rPr lang="it-IT" sz="2800" i="1" dirty="0">
                <a:latin typeface="Times New Roman"/>
                <a:ea typeface="Times New Roman"/>
              </a:rPr>
              <a:t>integra</a:t>
            </a:r>
            <a:r>
              <a:rPr lang="it-IT" sz="2800" dirty="0">
                <a:latin typeface="Times New Roman"/>
                <a:ea typeface="Times New Roman"/>
              </a:rPr>
              <a:t> il contenimento “materno”, e lo prolunga nel tempo senza incorrere nel rischio di incentivare comportamenti regressivi. </a:t>
            </a:r>
          </a:p>
          <a:p>
            <a:endParaRPr lang="it-IT" dirty="0"/>
          </a:p>
        </p:txBody>
      </p:sp>
    </p:spTree>
    <p:extLst>
      <p:ext uri="{BB962C8B-B14F-4D97-AF65-F5344CB8AC3E}">
        <p14:creationId xmlns:p14="http://schemas.microsoft.com/office/powerpoint/2010/main" val="36850120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PRINCIPIO DI «INTEGRAZIONE»</a:t>
            </a:r>
            <a:endParaRPr lang="it-IT" dirty="0"/>
          </a:p>
        </p:txBody>
      </p:sp>
      <p:sp>
        <p:nvSpPr>
          <p:cNvPr id="3" name="Segnaposto contenuto 2"/>
          <p:cNvSpPr>
            <a:spLocks noGrp="1"/>
          </p:cNvSpPr>
          <p:nvPr>
            <p:ph sz="quarter" idx="1"/>
          </p:nvPr>
        </p:nvSpPr>
        <p:spPr/>
        <p:txBody>
          <a:bodyPr>
            <a:normAutofit fontScale="92500" lnSpcReduction="10000"/>
          </a:bodyPr>
          <a:lstStyle/>
          <a:p>
            <a:pPr algn="just"/>
            <a:r>
              <a:rPr lang="it-IT" sz="2800" dirty="0">
                <a:latin typeface="Times New Roman"/>
                <a:ea typeface="Times New Roman"/>
              </a:rPr>
              <a:t>L’integrazione fra sé e il mondo esterno è sempre a rischio di smacchi e di perdite: per questa ragione può definirsi una crescita educativa, ossia un progredire che abbisogna di autoeducazione affinché possa, di volta in volta, inverarsi, e che, nel suo andare-oltre, educa a sempre nuove </a:t>
            </a:r>
            <a:r>
              <a:rPr lang="it-IT" sz="2800" i="1" dirty="0">
                <a:latin typeface="Times New Roman"/>
                <a:ea typeface="Times New Roman"/>
              </a:rPr>
              <a:t>modalità integrative</a:t>
            </a:r>
            <a:r>
              <a:rPr lang="it-IT" sz="2800" dirty="0">
                <a:latin typeface="Times New Roman"/>
                <a:ea typeface="Times New Roman"/>
              </a:rPr>
              <a:t>. </a:t>
            </a:r>
            <a:endParaRPr lang="it-IT" sz="2800" dirty="0" smtClean="0">
              <a:latin typeface="Times New Roman"/>
              <a:ea typeface="Times New Roman"/>
            </a:endParaRPr>
          </a:p>
          <a:p>
            <a:pPr algn="just"/>
            <a:r>
              <a:rPr lang="it-IT" sz="2800" dirty="0" smtClean="0">
                <a:latin typeface="Times New Roman"/>
                <a:ea typeface="Times New Roman"/>
              </a:rPr>
              <a:t>La </a:t>
            </a:r>
            <a:r>
              <a:rPr lang="it-IT" sz="2800" dirty="0">
                <a:latin typeface="Times New Roman"/>
                <a:ea typeface="Times New Roman"/>
              </a:rPr>
              <a:t>persona, in altri termini, è obbligata a </a:t>
            </a:r>
            <a:r>
              <a:rPr lang="it-IT" sz="2800" i="1" dirty="0">
                <a:latin typeface="Times New Roman"/>
                <a:ea typeface="Times New Roman"/>
              </a:rPr>
              <a:t>integrarsi</a:t>
            </a:r>
            <a:r>
              <a:rPr lang="it-IT" sz="2800" dirty="0">
                <a:latin typeface="Times New Roman"/>
                <a:ea typeface="Times New Roman"/>
              </a:rPr>
              <a:t> ogniqualvolta la sua esistenza è esposta a una </a:t>
            </a:r>
            <a:r>
              <a:rPr lang="it-IT" sz="2800" i="1" dirty="0">
                <a:latin typeface="Times New Roman"/>
                <a:ea typeface="Times New Roman"/>
              </a:rPr>
              <a:t>svolta</a:t>
            </a:r>
            <a:r>
              <a:rPr lang="it-IT" sz="2800" dirty="0">
                <a:latin typeface="Times New Roman"/>
                <a:ea typeface="Times New Roman"/>
              </a:rPr>
              <a:t>, a un cambiamento (dilemma assolutizzazione/relativizzazione). </a:t>
            </a:r>
            <a:endParaRPr lang="it-IT" sz="2800" dirty="0" smtClean="0">
              <a:latin typeface="Times New Roman"/>
              <a:ea typeface="Times New Roman"/>
            </a:endParaRPr>
          </a:p>
          <a:p>
            <a:pPr algn="just"/>
            <a:r>
              <a:rPr lang="it-IT" sz="2800" dirty="0" smtClean="0">
                <a:latin typeface="Times New Roman"/>
                <a:ea typeface="Times New Roman"/>
              </a:rPr>
              <a:t>I </a:t>
            </a:r>
            <a:r>
              <a:rPr lang="it-IT" sz="2800" dirty="0">
                <a:latin typeface="Times New Roman"/>
                <a:ea typeface="Times New Roman"/>
              </a:rPr>
              <a:t>nonni integrano a maggior ragione l’essere-per-la-vita dei figli e dei nipoti con la loro </a:t>
            </a:r>
            <a:r>
              <a:rPr lang="it-IT" sz="2800" i="1" dirty="0">
                <a:latin typeface="Times New Roman"/>
                <a:ea typeface="Times New Roman"/>
              </a:rPr>
              <a:t>morte</a:t>
            </a:r>
            <a:r>
              <a:rPr lang="it-IT" sz="2800" dirty="0">
                <a:latin typeface="Times New Roman"/>
                <a:ea typeface="Times New Roman"/>
              </a:rPr>
              <a:t>. </a:t>
            </a:r>
            <a:endParaRPr lang="it-IT" dirty="0"/>
          </a:p>
        </p:txBody>
      </p:sp>
    </p:spTree>
    <p:extLst>
      <p:ext uri="{BB962C8B-B14F-4D97-AF65-F5344CB8AC3E}">
        <p14:creationId xmlns:p14="http://schemas.microsoft.com/office/powerpoint/2010/main" val="21675724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20000"/>
          </a:bodyPr>
          <a:lstStyle/>
          <a:p>
            <a:pPr algn="just">
              <a:spcAft>
                <a:spcPts val="0"/>
              </a:spcAft>
            </a:pPr>
            <a:r>
              <a:rPr lang="it-IT" sz="2800" dirty="0">
                <a:latin typeface="Times New Roman"/>
                <a:ea typeface="Times New Roman"/>
              </a:rPr>
              <a:t>Il lutto per la perdita dei nonni compone un momento doloroso di crescita. Ma p</a:t>
            </a:r>
            <a:r>
              <a:rPr lang="it-IT" sz="2800" dirty="0">
                <a:latin typeface="Times New Roman"/>
                <a:ea typeface="Calibri"/>
              </a:rPr>
              <a:t>ersino il nonno e la nonna più rassegnati, in fondo, desiderano </a:t>
            </a:r>
            <a:r>
              <a:rPr lang="it-IT" sz="2800" i="1" dirty="0">
                <a:latin typeface="Times New Roman"/>
                <a:ea typeface="Calibri"/>
              </a:rPr>
              <a:t>vivere</a:t>
            </a:r>
            <a:r>
              <a:rPr lang="it-IT" sz="2800" dirty="0">
                <a:latin typeface="Times New Roman"/>
                <a:ea typeface="Calibri"/>
              </a:rPr>
              <a:t>. </a:t>
            </a:r>
            <a:endParaRPr lang="it-IT" sz="2800" dirty="0" smtClean="0">
              <a:latin typeface="Times New Roman"/>
              <a:ea typeface="Calibri"/>
            </a:endParaRPr>
          </a:p>
          <a:p>
            <a:pPr algn="just">
              <a:spcAft>
                <a:spcPts val="0"/>
              </a:spcAft>
            </a:pPr>
            <a:r>
              <a:rPr lang="it-IT" sz="2800" dirty="0" smtClean="0">
                <a:latin typeface="Times New Roman"/>
                <a:ea typeface="Calibri"/>
              </a:rPr>
              <a:t>Ed </a:t>
            </a:r>
            <a:r>
              <a:rPr lang="it-IT" sz="2800" dirty="0">
                <a:latin typeface="Times New Roman"/>
                <a:ea typeface="Calibri"/>
              </a:rPr>
              <a:t>è questo </a:t>
            </a:r>
            <a:r>
              <a:rPr lang="it-IT" sz="2800" i="1" dirty="0">
                <a:latin typeface="Times New Roman"/>
                <a:ea typeface="Calibri"/>
              </a:rPr>
              <a:t>desiderio di vita</a:t>
            </a:r>
            <a:r>
              <a:rPr lang="it-IT" sz="2800" dirty="0">
                <a:latin typeface="Times New Roman"/>
                <a:ea typeface="Calibri"/>
              </a:rPr>
              <a:t> l’eredità di maggior pregio, nonché gradita a tutte le età, da lasciare ai nipoti.</a:t>
            </a:r>
            <a:r>
              <a:rPr lang="it-IT" sz="2800" dirty="0">
                <a:latin typeface="Times New Roman"/>
                <a:ea typeface="Times New Roman"/>
              </a:rPr>
              <a:t>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Il </a:t>
            </a:r>
            <a:r>
              <a:rPr lang="it-IT" sz="2800" dirty="0">
                <a:latin typeface="Times New Roman"/>
                <a:ea typeface="Times New Roman"/>
              </a:rPr>
              <a:t>tenero ricordo della nonna materna, sia per i ragazzi che per i “giovani” e gli “adulti” in difficoltà, pare rappresentare una sorta di </a:t>
            </a:r>
            <a:r>
              <a:rPr lang="it-IT" sz="2800" i="1" dirty="0">
                <a:latin typeface="Times New Roman"/>
                <a:ea typeface="Times New Roman"/>
              </a:rPr>
              <a:t>nido/culla/grembo</a:t>
            </a:r>
            <a:r>
              <a:rPr lang="it-IT" sz="2800" dirty="0">
                <a:latin typeface="Times New Roman"/>
                <a:ea typeface="Times New Roman"/>
              </a:rPr>
              <a:t> ove ritrovare un “</a:t>
            </a:r>
            <a:r>
              <a:rPr lang="it-IT" sz="2800" dirty="0">
                <a:latin typeface="Times New Roman"/>
                <a:ea typeface="Calibri"/>
              </a:rPr>
              <a:t>pieno di calore, affetto, rassicurazione”, oltre che di “energia fisica, intellettiva ed emotiva” (Lo </a:t>
            </a:r>
            <a:r>
              <a:rPr lang="it-IT" sz="2800" dirty="0" err="1">
                <a:latin typeface="Times New Roman"/>
                <a:ea typeface="Calibri"/>
              </a:rPr>
              <a:t>Sapio</a:t>
            </a:r>
            <a:r>
              <a:rPr lang="it-IT" sz="2800" dirty="0">
                <a:latin typeface="Times New Roman"/>
                <a:ea typeface="Calibri"/>
              </a:rPr>
              <a:t>, </a:t>
            </a:r>
            <a:r>
              <a:rPr lang="it-IT" sz="2800" dirty="0">
                <a:latin typeface="Times New Roman"/>
                <a:ea typeface="Times New Roman"/>
              </a:rPr>
              <a:t>2007): in una sola parola, un “tutto” dove poter sostare e trovare rifugio, una “totalità” che si esprime in un sentimento di </a:t>
            </a:r>
            <a:r>
              <a:rPr lang="it-IT" sz="2800" i="1" dirty="0">
                <a:latin typeface="Times New Roman"/>
                <a:ea typeface="Times New Roman"/>
              </a:rPr>
              <a:t>pienezza</a:t>
            </a:r>
            <a:r>
              <a:rPr lang="it-IT" sz="2800" dirty="0">
                <a:latin typeface="Times New Roman"/>
                <a:ea typeface="Times New Roman"/>
              </a:rPr>
              <a:t> affettiva a fronte del senso di vuoto, paura e solitudine esperito in talune circostanze esistenziali che mettono a dura prova la capacità di resistenza al disagio.</a:t>
            </a:r>
          </a:p>
          <a:p>
            <a:endParaRPr lang="it-IT" dirty="0"/>
          </a:p>
        </p:txBody>
      </p:sp>
    </p:spTree>
    <p:extLst>
      <p:ext uri="{BB962C8B-B14F-4D97-AF65-F5344CB8AC3E}">
        <p14:creationId xmlns:p14="http://schemas.microsoft.com/office/powerpoint/2010/main" val="35210347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EDUCARSI ALLA TENEREZZA</a:t>
            </a:r>
            <a:endParaRPr lang="it-IT" dirty="0"/>
          </a:p>
        </p:txBody>
      </p:sp>
      <p:sp>
        <p:nvSpPr>
          <p:cNvPr id="3" name="Segnaposto contenuto 2"/>
          <p:cNvSpPr>
            <a:spLocks noGrp="1"/>
          </p:cNvSpPr>
          <p:nvPr>
            <p:ph sz="quarter" idx="1"/>
          </p:nvPr>
        </p:nvSpPr>
        <p:spPr/>
        <p:txBody>
          <a:bodyPr>
            <a:normAutofit fontScale="92500" lnSpcReduction="20000"/>
          </a:bodyPr>
          <a:lstStyle/>
          <a:p>
            <a:pPr algn="just"/>
            <a:r>
              <a:rPr lang="it-IT" sz="2800" dirty="0">
                <a:latin typeface="Times New Roman"/>
                <a:ea typeface="Calibri"/>
              </a:rPr>
              <a:t>Il contraltare effettivo della tenerezza, il rancore, è parte stessa del sentire materno nei riguardi del bebè. </a:t>
            </a:r>
            <a:endParaRPr lang="it-IT" sz="2800" dirty="0" smtClean="0">
              <a:latin typeface="Times New Roman"/>
              <a:ea typeface="Calibri"/>
            </a:endParaRPr>
          </a:p>
          <a:p>
            <a:pPr algn="just"/>
            <a:r>
              <a:rPr lang="it-IT" sz="2800" dirty="0" smtClean="0">
                <a:latin typeface="Times New Roman"/>
                <a:ea typeface="Calibri"/>
              </a:rPr>
              <a:t>Il </a:t>
            </a:r>
            <a:r>
              <a:rPr lang="it-IT" sz="2800" dirty="0">
                <a:latin typeface="Times New Roman"/>
                <a:ea typeface="Calibri"/>
              </a:rPr>
              <a:t>problema di relazione fra la madre e il lattante sorge laddove il carattere ambivalente del sentire abbia il sopravvento su quello più segnatamente razionale. </a:t>
            </a:r>
            <a:endParaRPr lang="it-IT" sz="2800" dirty="0" smtClean="0">
              <a:latin typeface="Times New Roman"/>
              <a:ea typeface="Calibri"/>
            </a:endParaRPr>
          </a:p>
          <a:p>
            <a:pPr algn="just"/>
            <a:r>
              <a:rPr lang="it-IT" sz="2800" dirty="0" smtClean="0">
                <a:latin typeface="Times New Roman"/>
                <a:ea typeface="Calibri"/>
              </a:rPr>
              <a:t>È </a:t>
            </a:r>
            <a:r>
              <a:rPr lang="it-IT" sz="2800" dirty="0">
                <a:latin typeface="Times New Roman"/>
                <a:ea typeface="Calibri"/>
              </a:rPr>
              <a:t>il caso della depressione, che impedisce alla madre, di fatto, di decentrarsi e di concentrarsi sui bisogni del piccolo, con esiti noti alle cronache. </a:t>
            </a:r>
            <a:r>
              <a:rPr lang="it-IT" sz="2800" i="1" dirty="0">
                <a:latin typeface="Times New Roman"/>
                <a:ea typeface="Calibri"/>
              </a:rPr>
              <a:t>La tenerezza di madre, d’altronde, non è innata, ma si apprende culturalmente</a:t>
            </a:r>
            <a:r>
              <a:rPr lang="it-IT" sz="2800" dirty="0">
                <a:latin typeface="Times New Roman"/>
                <a:ea typeface="Calibri"/>
              </a:rPr>
              <a:t>. </a:t>
            </a:r>
            <a:endParaRPr lang="it-IT" sz="2800" dirty="0" smtClean="0">
              <a:latin typeface="Times New Roman"/>
              <a:ea typeface="Calibri"/>
            </a:endParaRPr>
          </a:p>
          <a:p>
            <a:pPr algn="just"/>
            <a:r>
              <a:rPr lang="it-IT" sz="2800" dirty="0" smtClean="0">
                <a:latin typeface="Times New Roman"/>
                <a:ea typeface="Calibri"/>
              </a:rPr>
              <a:t>Per </a:t>
            </a:r>
            <a:r>
              <a:rPr lang="it-IT" sz="2800" dirty="0">
                <a:latin typeface="Times New Roman"/>
                <a:ea typeface="Calibri"/>
              </a:rPr>
              <a:t>essere teneri, è bene educarsi alla tenerezza, e ciò esige impegno e fatica alla stregua di qualunque sentire educativamente orientato. </a:t>
            </a:r>
            <a:endParaRPr lang="it-IT" dirty="0"/>
          </a:p>
        </p:txBody>
      </p:sp>
    </p:spTree>
    <p:extLst>
      <p:ext uri="{BB962C8B-B14F-4D97-AF65-F5344CB8AC3E}">
        <p14:creationId xmlns:p14="http://schemas.microsoft.com/office/powerpoint/2010/main" val="5852185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pPr algn="just"/>
            <a:r>
              <a:rPr lang="it-IT" sz="2800" dirty="0">
                <a:latin typeface="Times New Roman"/>
                <a:ea typeface="Calibri"/>
              </a:rPr>
              <a:t>La nonna che assiste alla nascita del nipotino si lega immediatamente a lui per almeno due ordini di ragioni: in primo luogo, perché nella figlia rivede se stessa, e, in secondo luogo, perché la nascita del bebè attesta che il codice materno si è trasmesso di madre in figlia secondo modalità “vincenti”; è per questi “motivi” che “spesso le nonne dicono di sentirsi molto più legate ai bambini della figlia che non a quelli del figlio” (</a:t>
            </a:r>
            <a:r>
              <a:rPr lang="it-IT" sz="2800" dirty="0" err="1">
                <a:latin typeface="Times New Roman"/>
                <a:ea typeface="Calibri"/>
              </a:rPr>
              <a:t>Kitzinger</a:t>
            </a:r>
            <a:r>
              <a:rPr lang="it-IT" sz="2800" dirty="0">
                <a:latin typeface="Times New Roman"/>
                <a:ea typeface="Calibri"/>
              </a:rPr>
              <a:t>, </a:t>
            </a:r>
            <a:r>
              <a:rPr lang="it-IT" sz="2800" dirty="0">
                <a:latin typeface="Times New Roman"/>
                <a:ea typeface="Times New Roman"/>
              </a:rPr>
              <a:t>1998), ed è sempre per questi motivi che i nipoti ricordano con più facilità, nel tempo, i gesti e le parole della nonna materna rispetto a quelli degli altri nonni. </a:t>
            </a:r>
            <a:endParaRPr lang="it-IT" dirty="0"/>
          </a:p>
        </p:txBody>
      </p:sp>
    </p:spTree>
    <p:extLst>
      <p:ext uri="{BB962C8B-B14F-4D97-AF65-F5344CB8AC3E}">
        <p14:creationId xmlns:p14="http://schemas.microsoft.com/office/powerpoint/2010/main" val="34830188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pPr algn="just"/>
            <a:r>
              <a:rPr lang="x-none" sz="2800">
                <a:latin typeface="Times New Roman"/>
                <a:ea typeface="Calibri"/>
              </a:rPr>
              <a:t>L’amore materno che si dispiega di madre in madre educa le generazioni alla tenerezza: è questa la cifra del legame nonna-nipote (cfr. Vegetti Finzi, 2010</a:t>
            </a:r>
            <a:r>
              <a:rPr lang="it-IT" sz="2800" dirty="0">
                <a:latin typeface="Times New Roman"/>
                <a:ea typeface="Calibri"/>
              </a:rPr>
              <a:t>;</a:t>
            </a:r>
            <a:r>
              <a:rPr lang="x-none" sz="2800">
                <a:latin typeface="Times New Roman"/>
                <a:ea typeface="Calibri"/>
              </a:rPr>
              <a:t> Spini, 2002), la possibilità di ritrovarsi fra le braccia della “madre” senza, per questo, avere paura di regredire (cfr. Fonzi</a:t>
            </a:r>
            <a:r>
              <a:rPr lang="it-IT" sz="2800" dirty="0">
                <a:latin typeface="Times New Roman"/>
                <a:ea typeface="Calibri"/>
              </a:rPr>
              <a:t>, 1988</a:t>
            </a:r>
            <a:r>
              <a:rPr lang="x-none" sz="2800">
                <a:latin typeface="Times New Roman"/>
                <a:ea typeface="Calibri"/>
              </a:rPr>
              <a:t>). </a:t>
            </a:r>
            <a:endParaRPr lang="it-IT" sz="2800" dirty="0" smtClean="0">
              <a:latin typeface="Times New Roman"/>
              <a:ea typeface="Calibri"/>
            </a:endParaRPr>
          </a:p>
          <a:p>
            <a:pPr algn="just"/>
            <a:r>
              <a:rPr lang="x-none" sz="2800" smtClean="0">
                <a:latin typeface="Times New Roman"/>
                <a:ea typeface="Calibri"/>
              </a:rPr>
              <a:t>Il </a:t>
            </a:r>
            <a:r>
              <a:rPr lang="x-none" sz="2800">
                <a:latin typeface="Times New Roman"/>
                <a:ea typeface="Calibri"/>
              </a:rPr>
              <a:t>valore “aggiunto”, </a:t>
            </a:r>
            <a:r>
              <a:rPr lang="x-none" sz="2800" i="1">
                <a:latin typeface="Times New Roman"/>
                <a:ea typeface="Calibri"/>
              </a:rPr>
              <a:t>in più</a:t>
            </a:r>
            <a:r>
              <a:rPr lang="x-none" sz="2800">
                <a:latin typeface="Times New Roman"/>
                <a:ea typeface="Calibri"/>
              </a:rPr>
              <a:t>, dei nonni rispetto ai genitori</a:t>
            </a:r>
            <a:r>
              <a:rPr lang="it-IT" sz="2800" dirty="0">
                <a:latin typeface="Times New Roman"/>
                <a:ea typeface="Calibri"/>
              </a:rPr>
              <a:t>,</a:t>
            </a:r>
            <a:r>
              <a:rPr lang="x-none" sz="2800">
                <a:latin typeface="Times New Roman"/>
                <a:ea typeface="Calibri"/>
              </a:rPr>
              <a:t> è la possibilità di fruire, da parte del nipote, del “tempo fermato gratificante” (Barletta, 1984): presso i nonni, si respira un’aria diversa da quella consueta, tutto è fermo e stanziale, e si può provare il piacere di dedicarsi </a:t>
            </a:r>
            <a:r>
              <a:rPr lang="x-none" sz="2800" i="1">
                <a:latin typeface="Times New Roman"/>
                <a:ea typeface="Calibri"/>
              </a:rPr>
              <a:t>ad altro</a:t>
            </a:r>
            <a:r>
              <a:rPr lang="x-none" sz="2800">
                <a:latin typeface="Times New Roman"/>
                <a:ea typeface="Calibri"/>
              </a:rPr>
              <a:t> (al gioco, allo svago, come alla merenda) senza sentirsi in colpa per la “messa fra parentesi” della quotidianità. </a:t>
            </a:r>
            <a:endParaRPr lang="it-IT" dirty="0"/>
          </a:p>
        </p:txBody>
      </p:sp>
    </p:spTree>
    <p:extLst>
      <p:ext uri="{BB962C8B-B14F-4D97-AF65-F5344CB8AC3E}">
        <p14:creationId xmlns:p14="http://schemas.microsoft.com/office/powerpoint/2010/main" val="26814073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a:bodyPr>
          <a:lstStyle/>
          <a:p>
            <a:pPr algn="just">
              <a:spcAft>
                <a:spcPts val="0"/>
              </a:spcAft>
            </a:pPr>
            <a:r>
              <a:rPr lang="x-none" sz="2800">
                <a:latin typeface="Times New Roman"/>
                <a:ea typeface="Calibri"/>
              </a:rPr>
              <a:t>Il tempo fermo e appagante è tempo della sospensione, della pausa, della calma, dell’interiorità: è </a:t>
            </a:r>
            <a:r>
              <a:rPr lang="it-IT" sz="2800" dirty="0">
                <a:latin typeface="Times New Roman"/>
                <a:ea typeface="Calibri"/>
              </a:rPr>
              <a:t>il </a:t>
            </a:r>
            <a:r>
              <a:rPr lang="x-none" sz="2800" i="1">
                <a:latin typeface="Times New Roman"/>
                <a:ea typeface="Calibri"/>
              </a:rPr>
              <a:t>tempo della</a:t>
            </a:r>
            <a:r>
              <a:rPr lang="x-none" sz="2800">
                <a:latin typeface="Times New Roman"/>
                <a:ea typeface="Calibri"/>
              </a:rPr>
              <a:t> </a:t>
            </a:r>
            <a:r>
              <a:rPr lang="x-none" sz="2800" i="1">
                <a:latin typeface="Times New Roman"/>
                <a:ea typeface="Calibri"/>
              </a:rPr>
              <a:t>madre</a:t>
            </a:r>
            <a:r>
              <a:rPr lang="x-none" sz="2800">
                <a:latin typeface="Times New Roman"/>
                <a:ea typeface="Calibri"/>
              </a:rPr>
              <a:t>, della coccola e del vezzeggiamento, del perdere tempo e del girare intorno, della carezza e della risata. In questo senso, tutti i nonni sono “materni”, perché l’azione dei nonni è essenzialmente </a:t>
            </a:r>
            <a:r>
              <a:rPr lang="x-none" sz="2800" i="1">
                <a:latin typeface="Times New Roman"/>
                <a:ea typeface="Calibri"/>
              </a:rPr>
              <a:t>maternage</a:t>
            </a:r>
            <a:r>
              <a:rPr lang="x-none" sz="2800">
                <a:latin typeface="Times New Roman"/>
                <a:ea typeface="Calibri"/>
              </a:rPr>
              <a:t>. </a:t>
            </a:r>
            <a:endParaRPr lang="it-IT" sz="2800" dirty="0" smtClean="0">
              <a:latin typeface="Times New Roman"/>
              <a:ea typeface="Calibri"/>
            </a:endParaRPr>
          </a:p>
          <a:p>
            <a:pPr algn="just">
              <a:spcAft>
                <a:spcPts val="0"/>
              </a:spcAft>
            </a:pPr>
            <a:r>
              <a:rPr lang="it-IT" sz="2800" dirty="0" smtClean="0">
                <a:latin typeface="Times New Roman"/>
                <a:ea typeface="Times New Roman"/>
              </a:rPr>
              <a:t>Con </a:t>
            </a:r>
            <a:r>
              <a:rPr lang="it-IT" sz="2800" dirty="0">
                <a:latin typeface="Times New Roman"/>
                <a:ea typeface="Times New Roman"/>
              </a:rPr>
              <a:t>la nascita del nipote, difatti, la nonna e la madre ritornano a prendersi cura di loro stesse, perché accudiscono una “parte propria”, </a:t>
            </a:r>
            <a:r>
              <a:rPr lang="it-IT" sz="2800" i="1" dirty="0">
                <a:latin typeface="Times New Roman"/>
                <a:ea typeface="Times New Roman"/>
              </a:rPr>
              <a:t>un generato che incarna l’interiorità</a:t>
            </a:r>
            <a:r>
              <a:rPr lang="it-IT" sz="2800" dirty="0">
                <a:latin typeface="Times New Roman"/>
                <a:ea typeface="Times New Roman"/>
              </a:rPr>
              <a:t>, e i nonni, non più soltanto padri, si lasciano andare a quel </a:t>
            </a:r>
            <a:r>
              <a:rPr lang="it-IT" sz="2800" i="1" dirty="0" err="1">
                <a:latin typeface="Times New Roman"/>
                <a:ea typeface="Times New Roman"/>
              </a:rPr>
              <a:t>maternage</a:t>
            </a:r>
            <a:r>
              <a:rPr lang="it-IT" sz="2800" dirty="0">
                <a:latin typeface="Times New Roman"/>
                <a:ea typeface="Times New Roman"/>
              </a:rPr>
              <a:t> che un tempo, forse, non era loro concesso. </a:t>
            </a:r>
          </a:p>
        </p:txBody>
      </p:sp>
    </p:spTree>
    <p:extLst>
      <p:ext uri="{BB962C8B-B14F-4D97-AF65-F5344CB8AC3E}">
        <p14:creationId xmlns:p14="http://schemas.microsoft.com/office/powerpoint/2010/main" val="38851907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PRATICHE DI CURA DEL SENTIRE MATERNO</a:t>
            </a:r>
            <a:endParaRPr lang="it-IT" dirty="0"/>
          </a:p>
        </p:txBody>
      </p:sp>
      <p:sp>
        <p:nvSpPr>
          <p:cNvPr id="3" name="Segnaposto contenuto 2"/>
          <p:cNvSpPr>
            <a:spLocks noGrp="1"/>
          </p:cNvSpPr>
          <p:nvPr>
            <p:ph sz="quarter" idx="1"/>
          </p:nvPr>
        </p:nvSpPr>
        <p:spPr/>
        <p:txBody>
          <a:bodyPr>
            <a:normAutofit fontScale="85000" lnSpcReduction="10000"/>
          </a:bodyPr>
          <a:lstStyle/>
          <a:p>
            <a:pPr algn="just"/>
            <a:r>
              <a:rPr lang="it-IT" sz="2800" dirty="0">
                <a:latin typeface="Times New Roman"/>
                <a:ea typeface="Times New Roman"/>
              </a:rPr>
              <a:t>Una </a:t>
            </a:r>
            <a:r>
              <a:rPr lang="it-IT" sz="2800" b="1" dirty="0">
                <a:latin typeface="Times New Roman"/>
                <a:ea typeface="Times New Roman"/>
              </a:rPr>
              <a:t>prima pratica</a:t>
            </a:r>
            <a:r>
              <a:rPr lang="it-IT" sz="2800" dirty="0">
                <a:latin typeface="Times New Roman"/>
                <a:ea typeface="Times New Roman"/>
              </a:rPr>
              <a:t> consiste, per il nipote, nel </a:t>
            </a:r>
            <a:r>
              <a:rPr lang="it-IT" sz="2800" i="1" dirty="0">
                <a:latin typeface="Times New Roman"/>
                <a:ea typeface="Times New Roman"/>
              </a:rPr>
              <a:t>trascinare con sé</a:t>
            </a:r>
            <a:r>
              <a:rPr lang="it-IT" sz="2800" dirty="0">
                <a:latin typeface="Times New Roman"/>
                <a:ea typeface="Times New Roman"/>
              </a:rPr>
              <a:t> una ricetta della nonna o del nonno – che si può “raccontare” agli anelli deboli della catena generazionale quasi fosse una storia. </a:t>
            </a:r>
            <a:endParaRPr lang="it-IT" sz="2800" dirty="0" smtClean="0">
              <a:latin typeface="Times New Roman"/>
              <a:ea typeface="Times New Roman"/>
            </a:endParaRPr>
          </a:p>
          <a:p>
            <a:pPr algn="just"/>
            <a:r>
              <a:rPr lang="it-IT" sz="2800" dirty="0" smtClean="0">
                <a:latin typeface="Times New Roman"/>
                <a:ea typeface="Calibri"/>
              </a:rPr>
              <a:t>Una </a:t>
            </a:r>
            <a:r>
              <a:rPr lang="it-IT" sz="2800" b="1" dirty="0">
                <a:latin typeface="Times New Roman"/>
                <a:ea typeface="Calibri"/>
              </a:rPr>
              <a:t>seconda pratica</a:t>
            </a:r>
            <a:r>
              <a:rPr lang="it-IT" sz="2800" dirty="0">
                <a:latin typeface="Times New Roman"/>
                <a:ea typeface="Calibri"/>
              </a:rPr>
              <a:t> di cura, questa volta per i genitori e per i nonni, si dà in un essere-con dialogale e narrante. Scorrendo la letteratura per l’infanzia, sostiene Maria Letizia Meacci, l’immagine che risalta dai libri è quella di una nonna estremamente “</a:t>
            </a:r>
            <a:r>
              <a:rPr lang="it-IT" sz="2800" dirty="0">
                <a:latin typeface="Times New Roman"/>
                <a:ea typeface="Times New Roman"/>
              </a:rPr>
              <a:t>amabile e accattivante”, la cui “presenza offre l’occasione per osservare ciò che accade intorno, per festeggiare o per fare nuove esperienze</a:t>
            </a:r>
            <a:r>
              <a:rPr lang="it-IT" sz="2800" dirty="0">
                <a:latin typeface="Times New Roman"/>
                <a:ea typeface="Calibri"/>
              </a:rPr>
              <a:t>” (Meacci, 2000). Ancora, i fumetti per bambini sono zeppi di nonne fantasticate che tengono “sulle ginocchia” i nipotini e raccontano loro “una fiaba più bella dell’altra” (</a:t>
            </a:r>
            <a:r>
              <a:rPr lang="it-IT" sz="2800" dirty="0" err="1">
                <a:latin typeface="Times New Roman"/>
                <a:ea typeface="Calibri"/>
              </a:rPr>
              <a:t>Lamourère</a:t>
            </a:r>
            <a:r>
              <a:rPr lang="it-IT" sz="2800" dirty="0">
                <a:latin typeface="Times New Roman"/>
                <a:ea typeface="Calibri"/>
              </a:rPr>
              <a:t>, </a:t>
            </a:r>
            <a:r>
              <a:rPr lang="it-IT" sz="2800" dirty="0">
                <a:latin typeface="Times New Roman"/>
                <a:ea typeface="Times New Roman"/>
              </a:rPr>
              <a:t>2008). </a:t>
            </a:r>
            <a:endParaRPr lang="it-IT" dirty="0"/>
          </a:p>
        </p:txBody>
      </p:sp>
    </p:spTree>
    <p:extLst>
      <p:ext uri="{BB962C8B-B14F-4D97-AF65-F5344CB8AC3E}">
        <p14:creationId xmlns:p14="http://schemas.microsoft.com/office/powerpoint/2010/main" val="31116645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10000"/>
          </a:bodyPr>
          <a:lstStyle/>
          <a:p>
            <a:pPr algn="just">
              <a:spcAft>
                <a:spcPts val="0"/>
              </a:spcAft>
            </a:pPr>
            <a:r>
              <a:rPr lang="it-IT" sz="2800" dirty="0">
                <a:latin typeface="Times New Roman"/>
                <a:ea typeface="Calibri"/>
              </a:rPr>
              <a:t>Una </a:t>
            </a:r>
            <a:r>
              <a:rPr lang="it-IT" sz="2800" b="1" dirty="0">
                <a:latin typeface="Times New Roman"/>
                <a:ea typeface="Calibri"/>
              </a:rPr>
              <a:t>terza pratica</a:t>
            </a:r>
            <a:r>
              <a:rPr lang="it-IT" sz="2800" dirty="0">
                <a:latin typeface="Times New Roman"/>
                <a:ea typeface="Calibri"/>
              </a:rPr>
              <a:t>, di facilissima attuazione, riguarda l’intera famiglia, e consiste nello sfogliare assieme, ogni volta si dia occasione, gli album fotografici. D’altronde, sono le donne “le archiviste e le storiche delle vicende familiari” (</a:t>
            </a:r>
            <a:r>
              <a:rPr lang="it-IT" sz="2800" dirty="0" err="1">
                <a:latin typeface="Times New Roman"/>
                <a:ea typeface="Calibri"/>
              </a:rPr>
              <a:t>Kitzinger</a:t>
            </a:r>
            <a:r>
              <a:rPr lang="it-IT" sz="2800" dirty="0">
                <a:latin typeface="Times New Roman"/>
                <a:ea typeface="Calibri"/>
              </a:rPr>
              <a:t>, </a:t>
            </a:r>
            <a:r>
              <a:rPr lang="it-IT" sz="2800" dirty="0">
                <a:latin typeface="Times New Roman"/>
                <a:ea typeface="Times New Roman"/>
              </a:rPr>
              <a:t>1998</a:t>
            </a:r>
            <a:r>
              <a:rPr lang="it-IT" sz="2800" dirty="0" smtClean="0">
                <a:latin typeface="Times New Roman"/>
                <a:ea typeface="Times New Roman"/>
              </a:rPr>
              <a:t>).</a:t>
            </a:r>
          </a:p>
          <a:p>
            <a:pPr algn="just">
              <a:spcAft>
                <a:spcPts val="0"/>
              </a:spcAft>
            </a:pPr>
            <a:r>
              <a:rPr lang="it-IT" sz="2800" dirty="0" smtClean="0">
                <a:latin typeface="Times New Roman"/>
                <a:ea typeface="Times New Roman"/>
              </a:rPr>
              <a:t>Una </a:t>
            </a:r>
            <a:r>
              <a:rPr lang="it-IT" sz="2800" b="1" dirty="0">
                <a:latin typeface="Times New Roman"/>
                <a:ea typeface="Times New Roman"/>
              </a:rPr>
              <a:t>quarta</a:t>
            </a:r>
            <a:r>
              <a:rPr lang="it-IT" sz="2800" dirty="0">
                <a:latin typeface="Times New Roman"/>
                <a:ea typeface="Times New Roman"/>
              </a:rPr>
              <a:t> e ultima</a:t>
            </a:r>
            <a:r>
              <a:rPr lang="it-IT" sz="2800" b="1" dirty="0">
                <a:latin typeface="Times New Roman"/>
                <a:ea typeface="Times New Roman"/>
              </a:rPr>
              <a:t> pratica</a:t>
            </a:r>
            <a:r>
              <a:rPr lang="it-IT" sz="2800" dirty="0">
                <a:latin typeface="Times New Roman"/>
                <a:ea typeface="Times New Roman"/>
              </a:rPr>
              <a:t> di cura del sentire materno da parte dei nonni può darsi nel raccogliere “per i bambini, e più tardi per gli adolescenti, tutto ciò che può interessarli” (</a:t>
            </a:r>
            <a:r>
              <a:rPr lang="it-IT" sz="2800" dirty="0" err="1">
                <a:latin typeface="Times New Roman"/>
                <a:ea typeface="Times New Roman"/>
              </a:rPr>
              <a:t>Martinie</a:t>
            </a:r>
            <a:r>
              <a:rPr lang="it-IT" sz="2800" dirty="0">
                <a:latin typeface="Times New Roman"/>
                <a:ea typeface="Times New Roman"/>
              </a:rPr>
              <a:t>, 2005): dalle conchiglie ai sassolini, dai ritagli di giornale alle sorprese delle merende, i nipoti amano sapere che qualcuno “custodisce” le loro passioni. Ma ciò che si raccoglie deve essere realmente “pensato” per l’erede: una rosa per la fanciulla dal pollice verde, una fotografia dell’artista preferito per l’adolescente, o… un abitino per la bambola della nipotina vezzosa.</a:t>
            </a:r>
          </a:p>
          <a:p>
            <a:endParaRPr lang="it-IT" dirty="0"/>
          </a:p>
        </p:txBody>
      </p:sp>
    </p:spTree>
    <p:extLst>
      <p:ext uri="{BB962C8B-B14F-4D97-AF65-F5344CB8AC3E}">
        <p14:creationId xmlns:p14="http://schemas.microsoft.com/office/powerpoint/2010/main" val="276213147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ttà">
  <a:themeElements>
    <a:clrScheme name="Città">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ttà">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ttà">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300</TotalTime>
  <Words>1941</Words>
  <Application>Microsoft Office PowerPoint</Application>
  <PresentationFormat>Presentazione su schermo (4:3)</PresentationFormat>
  <Paragraphs>39</Paragraphs>
  <Slides>14</Slides>
  <Notes>0</Notes>
  <HiddenSlides>0</HiddenSlides>
  <MMClips>0</MMClips>
  <ScaleCrop>false</ScaleCrop>
  <HeadingPairs>
    <vt:vector size="4" baseType="variant">
      <vt:variant>
        <vt:lpstr>Tema</vt:lpstr>
      </vt:variant>
      <vt:variant>
        <vt:i4>1</vt:i4>
      </vt:variant>
      <vt:variant>
        <vt:lpstr>Titoli diapositive</vt:lpstr>
      </vt:variant>
      <vt:variant>
        <vt:i4>14</vt:i4>
      </vt:variant>
    </vt:vector>
  </HeadingPairs>
  <TitlesOfParts>
    <vt:vector size="15" baseType="lpstr">
      <vt:lpstr>Città</vt:lpstr>
      <vt:lpstr>L’EREDITÀ NASCOSTA:  L’ESSERE-PER-LA-VITA</vt:lpstr>
      <vt:lpstr>EREDITARE UN SENSO</vt:lpstr>
      <vt:lpstr>Presentazione standard di PowerPoint</vt:lpstr>
      <vt:lpstr>IL CONTENIMENTO EDUCANTE</vt:lpstr>
      <vt:lpstr>Presentazione standard di PowerPoint</vt:lpstr>
      <vt:lpstr>Presentazione standard di PowerPoint</vt:lpstr>
      <vt:lpstr>IL PRINCIPIO DI «INTEGRAZIONE»</vt:lpstr>
      <vt:lpstr>Presentazione standard di PowerPoint</vt:lpstr>
      <vt:lpstr>EDUCARSI ALLA TENEREZZA</vt:lpstr>
      <vt:lpstr>Presentazione standard di PowerPoint</vt:lpstr>
      <vt:lpstr>Presentazione standard di PowerPoint</vt:lpstr>
      <vt:lpstr>Presentazione standard di PowerPoint</vt:lpstr>
      <vt:lpstr>PRATICHE DI CURA DEL SENTIRE MATERNO</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ANTICHITÀ E MEDIOEVO. STORIA DEL PADRE</dc:title>
  <dc:creator>utente</dc:creator>
  <cp:lastModifiedBy>utente</cp:lastModifiedBy>
  <cp:revision>82</cp:revision>
  <dcterms:created xsi:type="dcterms:W3CDTF">2012-10-04T16:12:16Z</dcterms:created>
  <dcterms:modified xsi:type="dcterms:W3CDTF">2013-10-27T10:05:33Z</dcterms:modified>
</cp:coreProperties>
</file>