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tango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ttangolo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01/11/2013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e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e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01/11/2013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tango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ttangolo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3" name="Rettangolo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ttangolo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01/11/2013</a:t>
            </a:fld>
            <a:endParaRPr lang="it-IT"/>
          </a:p>
        </p:txBody>
      </p:sp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e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e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CFE39CAF-A0E4-4B47-AA34-DE70ED2EF7FD}" type="datetimeFigureOut">
              <a:rPr lang="it-IT" smtClean="0"/>
              <a:t>01/11/2013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8" name="Connettore 1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Segnaposto contenuto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2" name="Segnaposto contenuto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ttore 1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ttangolo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ttangolo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ttangolo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ttangolo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ttangolo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01/11/2013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it-IT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Segnaposto contenuto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6" name="Segnaposto contenuto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5" name="Ovale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e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23" name="Titolo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01/11/2013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ttangolo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ttangolo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ttangolo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01/11/2013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tangolo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ttangolo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ttangolo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Segnaposto contenuto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0" name="Ovale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e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21" name="Rettangolo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01/11/2013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onnettore 1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ttangolo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ttangolo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ttangolo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ttangolo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e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e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22" name="Rettangolo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CFE39CAF-A0E4-4B47-AA34-DE70ED2EF7FD}" type="datetimeFigureOut">
              <a:rPr lang="it-IT" smtClean="0"/>
              <a:t>01/11/2013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01/11/2013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ttangolo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ttangolo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ttangolo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ttangolo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e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e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9CAF-A0E4-4B47-AA34-DE70ED2EF7FD}" type="datetimeFigureOut">
              <a:rPr lang="it-IT" smtClean="0"/>
              <a:t>01/11/2013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ttangolo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ttangolo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ttangolo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ttangolo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ttangolo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CFE39CAF-A0E4-4B47-AA34-DE70ED2EF7FD}" type="datetimeFigureOut">
              <a:rPr lang="it-IT" smtClean="0"/>
              <a:t>01/11/2013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it-IT"/>
          </a:p>
        </p:txBody>
      </p:sp>
      <p:sp>
        <p:nvSpPr>
          <p:cNvPr id="8" name="Rettangolo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e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e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36B5F80-6B74-4675-B5E2-A4084B017A61}" type="slidenum">
              <a:rPr lang="it-IT" smtClean="0"/>
              <a:t>‹N›</a:t>
            </a:fld>
            <a:endParaRPr lang="it-IT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pPr lvl="0">
              <a:buClr>
                <a:srgbClr val="D16349"/>
              </a:buClr>
            </a:pPr>
            <a:r>
              <a:rPr lang="it-IT" sz="2400" dirty="0" smtClean="0">
                <a:solidFill>
                  <a:srgbClr val="646B86"/>
                </a:solidFill>
              </a:rPr>
              <a:t>MICHELE CORSI</a:t>
            </a:r>
            <a:endParaRPr lang="it-IT" sz="2400" dirty="0">
              <a:solidFill>
                <a:srgbClr val="646B86"/>
              </a:solidFill>
            </a:endParaRPr>
          </a:p>
          <a:p>
            <a:pPr lvl="0">
              <a:buClr>
                <a:srgbClr val="D16349"/>
              </a:buClr>
            </a:pPr>
            <a:r>
              <a:rPr lang="it-IT" sz="2400" i="1" dirty="0" smtClean="0">
                <a:solidFill>
                  <a:srgbClr val="646B86"/>
                </a:solidFill>
                <a:latin typeface="Times New Roman"/>
                <a:ea typeface="Times New Roman"/>
              </a:rPr>
              <a:t>COME PENSARE L’EDUCAZIONE. VERSO UNA PEDAGOGIA COME SCIENZA</a:t>
            </a:r>
            <a:r>
              <a:rPr lang="it-IT" sz="2400" dirty="0" smtClean="0">
                <a:solidFill>
                  <a:srgbClr val="646B86"/>
                </a:solidFill>
                <a:latin typeface="Times New Roman"/>
                <a:ea typeface="Times New Roman"/>
              </a:rPr>
              <a:t>, LA SCUOLA, BRESCIA, 1997</a:t>
            </a:r>
            <a:endParaRPr lang="it-IT" sz="2400" dirty="0">
              <a:solidFill>
                <a:srgbClr val="646B86"/>
              </a:solidFill>
              <a:latin typeface="Times New Roman"/>
              <a:ea typeface="Times New Roman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it-IT" sz="4000" dirty="0" smtClean="0"/>
              <a:t>COME PENSARE </a:t>
            </a:r>
            <a:r>
              <a:rPr lang="it-IT" sz="4000" dirty="0" smtClean="0"/>
              <a:t>L’EDUCAZIONE</a:t>
            </a:r>
            <a:br>
              <a:rPr lang="it-IT" sz="4000" dirty="0" smtClean="0"/>
            </a:br>
            <a:r>
              <a:rPr lang="it-IT" sz="3100" dirty="0" smtClean="0"/>
              <a:t>(ALCUNI NUCLEI TEMATICI)</a:t>
            </a:r>
            <a:r>
              <a:rPr lang="it-IT" sz="3200" dirty="0" smtClean="0"/>
              <a:t/>
            </a:r>
            <a:br>
              <a:rPr lang="it-IT" sz="3200" dirty="0" smtClean="0"/>
            </a:br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419921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400" dirty="0" smtClean="0"/>
              <a:t>PER UN’INTRODUZIONE ALLO STUDIO E ALLA DEFINIZIONE ATTUALE DEL SAPERE PEDAGOGICO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Calibri"/>
              </a:rPr>
              <a:t>Oggi è più corretto parlare di «Pedagogie» che di «Pedagogia», a motivo:</a:t>
            </a: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effectLst/>
                <a:latin typeface="Times New Roman"/>
                <a:ea typeface="Calibri"/>
              </a:rPr>
              <a:t>dell’articolazione scientifico-pratica della pedagogia quale scienza dell’educazione (vari campi applicativi e conseguenti teorizzazioni: così come la «Psicologia generale» è lo schema di riferimento teorico, ma non esaurisce tutte le specifiche «Psicologie»;</a:t>
            </a:r>
          </a:p>
          <a:p>
            <a:pPr algn="just">
              <a:spcAft>
                <a:spcPts val="0"/>
              </a:spcAft>
            </a:pPr>
            <a:r>
              <a:rPr lang="it-IT" sz="2800" dirty="0" smtClean="0">
                <a:latin typeface="Times New Roman"/>
                <a:ea typeface="Calibri"/>
              </a:rPr>
              <a:t>delle differenti «Filosofie dell’educazione» e delle ideologie (connesse tra loro) che le innervano.</a:t>
            </a:r>
            <a:endParaRPr lang="it-IT" sz="2800" dirty="0">
              <a:effectLst/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6311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dirty="0" smtClean="0"/>
              <a:t>Oggi la pedagogia è definibile come scienza umana, pratica e autonoma. </a:t>
            </a:r>
          </a:p>
          <a:p>
            <a:pPr algn="just"/>
            <a:r>
              <a:rPr lang="it-IT" dirty="0" smtClean="0"/>
              <a:t>O, meglio: potrebbe essere definita ulteriormente come un particolare «codice linguistico» che interpreta (diagnosi) e orienta (prognosi-terapia) gli specifici codici linguistici ed extra-linguistici di un peculiare evento storico (educazione come processo-prodotto).</a:t>
            </a:r>
          </a:p>
          <a:p>
            <a:pPr algn="just"/>
            <a:r>
              <a:rPr lang="it-IT" dirty="0" smtClean="0"/>
              <a:t>La pedagogia è da sempre «teoria per la prassi» (ovvero, per l’educazione).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47399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STORIA DELLA PEDAGOGIA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it-IT" dirty="0" smtClean="0"/>
              <a:t>Sfogliando, come una sorta di libro aperto, la «Storia della pedagogia» (cfr. </a:t>
            </a:r>
            <a:r>
              <a:rPr lang="it-IT" dirty="0" err="1" smtClean="0"/>
              <a:t>Marrou</a:t>
            </a:r>
            <a:r>
              <a:rPr lang="it-IT" dirty="0" smtClean="0"/>
              <a:t> e anche </a:t>
            </a:r>
            <a:r>
              <a:rPr lang="it-IT" dirty="0" err="1"/>
              <a:t>L</a:t>
            </a:r>
            <a:r>
              <a:rPr lang="it-IT" dirty="0" err="1" smtClean="0"/>
              <a:t>aeng</a:t>
            </a:r>
            <a:r>
              <a:rPr lang="it-IT" dirty="0" smtClean="0"/>
              <a:t>), si evince un’evoluzione trifasica dei concetti di «pedagogia» e di «educazione» nel corso dei secoli:</a:t>
            </a:r>
          </a:p>
          <a:p>
            <a:pPr algn="just"/>
            <a:r>
              <a:rPr lang="it-IT" dirty="0" smtClean="0"/>
              <a:t>Pedagogia come arte (prima del sorgere della filosofia);</a:t>
            </a:r>
          </a:p>
          <a:p>
            <a:pPr algn="just"/>
            <a:r>
              <a:rPr lang="it-IT" dirty="0" smtClean="0"/>
              <a:t>Pedagogia come filosofia o come filosofia applicata;</a:t>
            </a:r>
          </a:p>
          <a:p>
            <a:pPr algn="just"/>
            <a:r>
              <a:rPr lang="it-IT" dirty="0" smtClean="0"/>
              <a:t>Pedagogia come scienza (dalla crisi dell’hegelismo e da </a:t>
            </a:r>
            <a:r>
              <a:rPr lang="it-IT" dirty="0" err="1" smtClean="0"/>
              <a:t>Herbart</a:t>
            </a:r>
            <a:r>
              <a:rPr lang="it-IT" dirty="0" smtClean="0"/>
              <a:t> in avanti).</a:t>
            </a:r>
          </a:p>
          <a:p>
            <a:pPr algn="just"/>
            <a:r>
              <a:rPr lang="it-IT" dirty="0" smtClean="0"/>
              <a:t>Oggi la pedagogia si propone come una sorta di «codice linguistico».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09274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400" dirty="0" smtClean="0"/>
              <a:t>IDEALI EDUCATIVI </a:t>
            </a:r>
            <a:br>
              <a:rPr lang="it-IT" sz="2400" dirty="0" smtClean="0"/>
            </a:br>
            <a:r>
              <a:rPr lang="it-IT" sz="2400" dirty="0" smtClean="0"/>
              <a:t>STORICAMENTE SEDIMENTATI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dirty="0" err="1" smtClean="0"/>
              <a:t>Andragogia</a:t>
            </a:r>
            <a:r>
              <a:rPr lang="it-IT" dirty="0" smtClean="0"/>
              <a:t> (sino a Rabelais e </a:t>
            </a:r>
            <a:r>
              <a:rPr lang="it-IT" dirty="0" err="1" smtClean="0"/>
              <a:t>Montaigne</a:t>
            </a:r>
            <a:r>
              <a:rPr lang="it-IT" dirty="0" smtClean="0"/>
              <a:t>);</a:t>
            </a:r>
          </a:p>
          <a:p>
            <a:pPr algn="just"/>
            <a:r>
              <a:rPr lang="it-IT" dirty="0" smtClean="0"/>
              <a:t>Pedologia (si confronti il passaggio dall’educazione successiva di Rousseau all’educazione progressiva di de Saussure);</a:t>
            </a:r>
          </a:p>
          <a:p>
            <a:pPr algn="just"/>
            <a:r>
              <a:rPr lang="it-IT" dirty="0" smtClean="0"/>
              <a:t>Educazione permanente (dapprima ricorrente, poi declinata quale educazione degli adulti).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7637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400" dirty="0" smtClean="0"/>
              <a:t>L’EDUCAZIONE COME </a:t>
            </a:r>
            <a:br>
              <a:rPr lang="it-IT" sz="2400" dirty="0" smtClean="0"/>
            </a:br>
            <a:r>
              <a:rPr lang="it-IT" sz="2400" dirty="0" smtClean="0"/>
              <a:t>RAPPORTO EDUCATIVO</a:t>
            </a:r>
            <a:endParaRPr lang="it-IT" sz="2400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it-IT" dirty="0" smtClean="0"/>
              <a:t>Etimo del termine «educazione» (da </a:t>
            </a:r>
            <a:r>
              <a:rPr lang="it-IT" i="1" dirty="0" smtClean="0"/>
              <a:t>ex-</a:t>
            </a:r>
            <a:r>
              <a:rPr lang="it-IT" i="1" dirty="0" err="1" smtClean="0"/>
              <a:t>ducere</a:t>
            </a:r>
            <a:r>
              <a:rPr lang="it-IT" dirty="0" smtClean="0"/>
              <a:t>: portare alla luce, portare fuori – cfr. Socrate e Agostino). Ma sempre di più oggi siamo consapevoli che educare è anche e soprattutto </a:t>
            </a:r>
            <a:r>
              <a:rPr lang="it-IT" i="1" dirty="0" smtClean="0"/>
              <a:t>in-</a:t>
            </a:r>
            <a:r>
              <a:rPr lang="it-IT" i="1" dirty="0" err="1" smtClean="0"/>
              <a:t>ducere</a:t>
            </a:r>
            <a:r>
              <a:rPr lang="it-IT" dirty="0" smtClean="0"/>
              <a:t>, a partire dall’Io prenatale di Klein (rapporto madre-figlio ancor prima della nascita). Cfr. anche:</a:t>
            </a:r>
          </a:p>
          <a:p>
            <a:pPr algn="just"/>
            <a:r>
              <a:rPr lang="it-IT" dirty="0" err="1" smtClean="0"/>
              <a:t>Vygotskij</a:t>
            </a:r>
            <a:r>
              <a:rPr lang="it-IT" dirty="0" smtClean="0"/>
              <a:t>: area di sviluppo potenziale;</a:t>
            </a:r>
          </a:p>
          <a:p>
            <a:pPr algn="just"/>
            <a:r>
              <a:rPr lang="it-IT" dirty="0" smtClean="0"/>
              <a:t>Freud: psicoanalisi e rapporto tra affettività, socialità e intelligenza;</a:t>
            </a:r>
          </a:p>
          <a:p>
            <a:pPr algn="just"/>
            <a:r>
              <a:rPr lang="it-IT" dirty="0" smtClean="0"/>
              <a:t>Berne: concetto di «copione»;</a:t>
            </a:r>
          </a:p>
          <a:p>
            <a:pPr algn="just"/>
            <a:r>
              <a:rPr lang="it-IT" dirty="0" err="1" smtClean="0"/>
              <a:t>Bernestein</a:t>
            </a:r>
            <a:r>
              <a:rPr lang="it-IT" dirty="0" smtClean="0"/>
              <a:t>: rapporto tra codici linguistici e ambiente;</a:t>
            </a:r>
          </a:p>
          <a:p>
            <a:pPr algn="just"/>
            <a:r>
              <a:rPr lang="it-IT" dirty="0" err="1" smtClean="0"/>
              <a:t>Piaget</a:t>
            </a:r>
            <a:r>
              <a:rPr lang="it-IT" dirty="0" smtClean="0"/>
              <a:t>: concetto di «apprendimento»;</a:t>
            </a:r>
          </a:p>
          <a:p>
            <a:pPr algn="just"/>
            <a:r>
              <a:rPr lang="it-IT" dirty="0" smtClean="0"/>
              <a:t>Galli: educazione sessuale in età evolutiva.</a:t>
            </a:r>
          </a:p>
          <a:p>
            <a:pPr algn="just"/>
            <a:r>
              <a:rPr lang="it-IT" dirty="0" smtClean="0"/>
              <a:t>Si tratta di categorie </a:t>
            </a:r>
            <a:r>
              <a:rPr lang="it-IT" dirty="0" err="1" smtClean="0"/>
              <a:t>coglibili</a:t>
            </a:r>
            <a:r>
              <a:rPr lang="it-IT" dirty="0" smtClean="0"/>
              <a:t> in prevalenza in ambito psicologico, ma anche quali contributi della psicologia sociale, della pedagogia sociale e della sociologia, a premessa e come apporto delle discipline cosiddette «ausiliarie» alla chiarificazione e alla fondazione dei concetti (prassi) di «educazione» e di «pedagogia». </a:t>
            </a:r>
          </a:p>
          <a:p>
            <a:pPr algn="just"/>
            <a:r>
              <a:rPr lang="it-IT" dirty="0" smtClean="0"/>
              <a:t>Oggi, l’educare è essenzialmente e soprattutto il dato </a:t>
            </a:r>
            <a:r>
              <a:rPr lang="it-IT" dirty="0" err="1" smtClean="0"/>
              <a:t>bio</a:t>
            </a:r>
            <a:r>
              <a:rPr lang="it-IT" dirty="0" smtClean="0"/>
              <a:t>-genetico (di salute) di cui ciascun individuo dispone.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6765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2800" dirty="0" smtClean="0"/>
              <a:t>ASPETTO STATICO DEL RAPPORTO EDUCATIVO</a:t>
            </a:r>
            <a:endParaRPr lang="it-IT" sz="2800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/>
              <a:t>Educazione = </a:t>
            </a:r>
            <a:r>
              <a:rPr lang="it-IT" i="1" dirty="0" smtClean="0"/>
              <a:t>f </a:t>
            </a:r>
            <a:r>
              <a:rPr lang="it-IT" dirty="0" smtClean="0"/>
              <a:t>(Ambiente, Persone coinvolte);</a:t>
            </a:r>
          </a:p>
          <a:p>
            <a:r>
              <a:rPr lang="it-IT" dirty="0">
                <a:solidFill>
                  <a:prstClr val="black"/>
                </a:solidFill>
              </a:rPr>
              <a:t>Educazione = </a:t>
            </a:r>
            <a:r>
              <a:rPr lang="it-IT" i="1" dirty="0" smtClean="0">
                <a:solidFill>
                  <a:prstClr val="black"/>
                </a:solidFill>
              </a:rPr>
              <a:t>f</a:t>
            </a:r>
            <a:r>
              <a:rPr lang="it-IT" dirty="0" smtClean="0">
                <a:solidFill>
                  <a:prstClr val="black"/>
                </a:solidFill>
              </a:rPr>
              <a:t> (Ambiente: Sistemi sociali, Persone coinvolte: educatori ed educandi).</a:t>
            </a:r>
          </a:p>
          <a:p>
            <a:pPr algn="just"/>
            <a:r>
              <a:rPr lang="it-IT" dirty="0" smtClean="0">
                <a:solidFill>
                  <a:prstClr val="black"/>
                </a:solidFill>
              </a:rPr>
              <a:t>Da qui la «traduzione» storica, operativa, concreta, agita, del concetto/teoria-prassi dell’educazione quale rapporto educativo, sempre e comunque. </a:t>
            </a:r>
          </a:p>
          <a:p>
            <a:pPr algn="just"/>
            <a:r>
              <a:rPr lang="it-IT" dirty="0" smtClean="0">
                <a:solidFill>
                  <a:prstClr val="black"/>
                </a:solidFill>
              </a:rPr>
              <a:t>Struttura tridimensionale del rapporto educativo: il rapporto educativo prevede sempre l’incontro di almeno un educatore, almeno un educando e di un ambiente caratterizzato da uno spazio e un tempo (la stessa autoeducazione è sempre un rapporto interiorizzato, o </a:t>
            </a:r>
            <a:r>
              <a:rPr lang="it-IT" dirty="0" err="1" smtClean="0">
                <a:solidFill>
                  <a:prstClr val="black"/>
                </a:solidFill>
              </a:rPr>
              <a:t>internalizzato</a:t>
            </a:r>
            <a:r>
              <a:rPr lang="it-IT" dirty="0" smtClean="0">
                <a:solidFill>
                  <a:prstClr val="black"/>
                </a:solidFill>
              </a:rPr>
              <a:t>, con se stessi o con il proprio sé).</a:t>
            </a:r>
          </a:p>
          <a:p>
            <a:pPr algn="just"/>
            <a:r>
              <a:rPr lang="it-IT" dirty="0" smtClean="0">
                <a:solidFill>
                  <a:prstClr val="black"/>
                </a:solidFill>
              </a:rPr>
              <a:t>L’eclisse di una di queste tre dimensioni implica la «scomparsa» della pedagogia e l’avanzamento, piuttosto, della biologia, della psicologia, della sociologia, ecc.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4183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2800" dirty="0">
                <a:solidFill>
                  <a:srgbClr val="8CADAE">
                    <a:shade val="75000"/>
                  </a:srgbClr>
                </a:solidFill>
              </a:rPr>
              <a:t>ASPETTO </a:t>
            </a:r>
            <a:r>
              <a:rPr lang="it-IT" sz="2800" dirty="0" smtClean="0">
                <a:solidFill>
                  <a:srgbClr val="8CADAE">
                    <a:shade val="75000"/>
                  </a:srgbClr>
                </a:solidFill>
              </a:rPr>
              <a:t>DINAMICO </a:t>
            </a:r>
            <a:r>
              <a:rPr lang="it-IT" sz="2800" dirty="0">
                <a:solidFill>
                  <a:srgbClr val="8CADAE">
                    <a:shade val="75000"/>
                  </a:srgbClr>
                </a:solidFill>
              </a:rPr>
              <a:t>DEL RAPPORTO EDUCATIVO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it-IT" dirty="0" smtClean="0"/>
              <a:t>Dal dinamismo dell’educazione (tradotta in rapporti educativi) scaturiscono:</a:t>
            </a:r>
          </a:p>
          <a:p>
            <a:pPr algn="just"/>
            <a:r>
              <a:rPr lang="it-IT" dirty="0" smtClean="0"/>
              <a:t>la molteplicità dei rapporti educativi che storicamente si sono dati, si danno e si daranno (l’educazione si articola, si «rompe», in molteplici rapporti educativi);</a:t>
            </a:r>
          </a:p>
          <a:p>
            <a:pPr algn="just"/>
            <a:r>
              <a:rPr lang="it-IT" dirty="0" smtClean="0"/>
              <a:t>il tentativo di suddivisione dei rapporti educativi in «classi», e, per questa via, l’ulteriore legittimazione della necessità e dell’esistenza di molte e diverse pedagogie di settore: sociale, speciale, familiare, didattica, storia delle istituzioni educative, ecc.;</a:t>
            </a:r>
          </a:p>
          <a:p>
            <a:pPr algn="just"/>
            <a:r>
              <a:rPr lang="it-IT" dirty="0" smtClean="0"/>
              <a:t>Ancora, la singola persona educanda, come la singola persona educatrice, sono coinvolte:</a:t>
            </a:r>
          </a:p>
          <a:p>
            <a:pPr algn="just"/>
            <a:r>
              <a:rPr lang="it-IT" dirty="0" smtClean="0"/>
              <a:t>in un divenire continuo del singolo rapporto educativo;</a:t>
            </a:r>
          </a:p>
          <a:p>
            <a:pPr algn="just"/>
            <a:r>
              <a:rPr lang="it-IT" dirty="0" smtClean="0"/>
              <a:t>in una molteplicità di rapporti educativi, a monte e a valle.</a:t>
            </a:r>
          </a:p>
          <a:p>
            <a:pPr algn="just"/>
            <a:r>
              <a:rPr lang="it-IT" dirty="0" smtClean="0"/>
              <a:t>Di qui, la necessità di un Sistema Formativo Integrato (SFI) persona-centrico e non scuola-centrico.</a:t>
            </a:r>
          </a:p>
          <a:p>
            <a:pPr algn="just"/>
            <a:r>
              <a:rPr lang="it-IT" dirty="0" smtClean="0"/>
              <a:t>Il SFI è una modalità di «portare a sistema» le molteplici agenzie educative in funzione della persona (Educazione = </a:t>
            </a:r>
            <a:r>
              <a:rPr lang="it-IT" i="1" dirty="0" smtClean="0"/>
              <a:t>f</a:t>
            </a:r>
            <a:r>
              <a:rPr lang="it-IT" dirty="0" smtClean="0"/>
              <a:t> Persona).</a:t>
            </a:r>
          </a:p>
          <a:p>
            <a:pPr algn="just"/>
            <a:endParaRPr lang="it-IT" dirty="0" smtClean="0"/>
          </a:p>
          <a:p>
            <a:pPr algn="just"/>
            <a:endParaRPr lang="it-IT" dirty="0" smtClean="0"/>
          </a:p>
          <a:p>
            <a:pPr algn="just"/>
            <a:endParaRPr lang="it-IT" dirty="0" smtClean="0"/>
          </a:p>
          <a:p>
            <a:pPr algn="just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16088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DEFINIZIONE DI «EDUCAZIONE»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it-IT" dirty="0" smtClean="0"/>
              <a:t>Per definizione, l’educazione è, pertanto, l’insieme degli interventi (il sistema degli interventi) atti a favorire la crescita della persona (crescita che implica anche la dimensione spirituale, o «ideale», e che è altro dallo sviluppo </a:t>
            </a:r>
            <a:r>
              <a:rPr lang="it-IT" dirty="0" err="1" smtClean="0"/>
              <a:t>bio</a:t>
            </a:r>
            <a:r>
              <a:rPr lang="it-IT" dirty="0" smtClean="0"/>
              <a:t>-psichico che pure sottintende e al quale rinvia). </a:t>
            </a:r>
          </a:p>
          <a:p>
            <a:pPr algn="just"/>
            <a:r>
              <a:rPr lang="it-IT" dirty="0" smtClean="0"/>
              <a:t>Da qui, per altro verso, nella fondazione della pedagogia come scienza autonoma, il ruolo «ausiliare», tutto speciale, della psicologia «in pedagogia»: per lo stretto rapporto che si dà tra sviluppo e crescita;</a:t>
            </a:r>
          </a:p>
          <a:p>
            <a:pPr algn="just"/>
            <a:r>
              <a:rPr lang="it-IT" dirty="0" smtClean="0"/>
              <a:t>Elemento forte e caratterizzante dello sviluppo psichico è il «dato di personalità», o il sistema composto da affettività, socialità e intelligenza (in sinergia con il corpo) che è ciò che caratterizza, come dice la parola stessa, la «persona».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62200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it-IT" sz="2900" dirty="0" smtClean="0"/>
              <a:t>Altra definizione di «educazione»: educare è favorire il passaggio (e dunque il cambiamento) di una persona verso:</a:t>
            </a:r>
          </a:p>
          <a:p>
            <a:pPr algn="just"/>
            <a:r>
              <a:rPr lang="it-IT" sz="2900" dirty="0" smtClean="0"/>
              <a:t>la responsabilità (cfr. l’etimo e lo stretto rapporto, qui, tra una forma di «induzione», prima, con un’altra di «deduzione» o estrinsecazione – </a:t>
            </a:r>
            <a:r>
              <a:rPr lang="it-IT" sz="2900" i="1" dirty="0" smtClean="0"/>
              <a:t>ex-</a:t>
            </a:r>
            <a:r>
              <a:rPr lang="it-IT" sz="2900" i="1" dirty="0" err="1" smtClean="0"/>
              <a:t>ducere</a:t>
            </a:r>
            <a:r>
              <a:rPr lang="it-IT" sz="2900" dirty="0" smtClean="0"/>
              <a:t>; si tratta di «far crescere» le abilità personali «nel rapporto» con il dato </a:t>
            </a:r>
            <a:r>
              <a:rPr lang="it-IT" sz="2900" dirty="0" err="1" smtClean="0"/>
              <a:t>bio</a:t>
            </a:r>
            <a:r>
              <a:rPr lang="it-IT" sz="2900" dirty="0" smtClean="0"/>
              <a:t>-genetico di salute);</a:t>
            </a:r>
          </a:p>
          <a:p>
            <a:pPr algn="just"/>
            <a:r>
              <a:rPr lang="it-IT" sz="2900" dirty="0"/>
              <a:t>l</a:t>
            </a:r>
            <a:r>
              <a:rPr lang="it-IT" sz="2900" dirty="0" smtClean="0"/>
              <a:t>a libertà pesante (Lombardi) e pensante (Sciacca), di contro alla libertà irrelata e all’arbitrio;</a:t>
            </a:r>
          </a:p>
          <a:p>
            <a:pPr algn="just"/>
            <a:r>
              <a:rPr lang="it-IT" sz="2900" dirty="0" smtClean="0"/>
              <a:t>l’autonomia, come approdo finale degli atti educativi, e della persona, e contro ogni forma di autarchia e separatezza.</a:t>
            </a:r>
          </a:p>
          <a:p>
            <a:pPr algn="just"/>
            <a:r>
              <a:rPr lang="it-IT" sz="2900" dirty="0" smtClean="0"/>
              <a:t>Esiste, nondimeno, la possibilità di una pedagogia finalisticamente e positivamente orientata di contro a un’educazione non sempre teleologicamente orientata al positivo per «interruzione di corrente continua o alternata» fra i due ambiti. </a:t>
            </a:r>
          </a:p>
          <a:p>
            <a:pPr algn="just"/>
            <a:r>
              <a:rPr lang="it-IT" sz="2900" dirty="0" smtClean="0"/>
              <a:t>Da qui traiamo altre tre conclusioni:</a:t>
            </a:r>
          </a:p>
          <a:p>
            <a:pPr algn="just"/>
            <a:r>
              <a:rPr lang="it-IT" sz="2900" dirty="0" smtClean="0"/>
              <a:t>la circolarità aperta e a spirale fra pedagogia ed educazione;</a:t>
            </a:r>
          </a:p>
          <a:p>
            <a:pPr algn="just"/>
            <a:r>
              <a:rPr lang="it-IT" sz="2900" dirty="0" smtClean="0"/>
              <a:t>il fatto che l’educazione si sia sempre data in virtù di una pedagogia esplicita o magari pure implicita, maggiore o minore;</a:t>
            </a:r>
          </a:p>
          <a:p>
            <a:pPr algn="just"/>
            <a:r>
              <a:rPr lang="it-IT" sz="2900" dirty="0" smtClean="0"/>
              <a:t>il dato che ci si ritrovi tutti ad adoperare termini «antichi» per convenzione (pedagogia, educazione, filosofia, psicologia), pure se talora il significato odierno contraddice l’etimo delle parole impiegate.</a:t>
            </a:r>
          </a:p>
          <a:p>
            <a:pPr algn="just"/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79104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dirty="0" smtClean="0"/>
              <a:t>Terza definizione di «educazione»: l’educazione è il grande nome (complessivo) di tutte le attività «educative» storicamente determinate (di cui le principali sono le cinque seguenti: informazione, istruzione, educazione in senso stretto, formazione, insegnamento) che si danno all’interno di un rapporto interpersonale finalisticamente orientato alla crescita della persona e che prende il nome di rapporto educativo.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5794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INFORMARE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it-IT" dirty="0" smtClean="0"/>
              <a:t>L’informare è incentrato sui </a:t>
            </a:r>
            <a:r>
              <a:rPr lang="it-IT" dirty="0" err="1" smtClean="0"/>
              <a:t>saperi</a:t>
            </a:r>
            <a:r>
              <a:rPr lang="it-IT" dirty="0" smtClean="0"/>
              <a:t>, che possono essere anche educativi e rivolti, pertanto, ai comportamenti: sapere comportarsi, sapere come comportarsi;</a:t>
            </a:r>
          </a:p>
          <a:p>
            <a:pPr algn="just"/>
            <a:r>
              <a:rPr lang="it-IT" dirty="0" smtClean="0"/>
              <a:t>L’informare può essere consapevole e intenzionale, oppure inconsapevole e non intenzionale, cioè non riferito esplicitamente a un progetto e/o a un fine dell’educando e/o dell’educatore;</a:t>
            </a:r>
          </a:p>
          <a:p>
            <a:pPr algn="just"/>
            <a:r>
              <a:rPr lang="it-IT" dirty="0" smtClean="0"/>
              <a:t>L’informare, a ogni modo, non è esplicitamente finalizzato, dunque teleologicamente orientato, alla crescita/al cambiamento della persona da educare (o da istruire): non attiene, cioè, a un progetto propriamente ed esplicitamente convenuto e fondato.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77544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ISTRUIRE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dirty="0" smtClean="0"/>
              <a:t>L’istruire è parimenti incentrato sui </a:t>
            </a:r>
            <a:r>
              <a:rPr lang="it-IT" dirty="0" err="1" smtClean="0"/>
              <a:t>saperi</a:t>
            </a:r>
            <a:r>
              <a:rPr lang="it-IT" dirty="0" smtClean="0"/>
              <a:t>, ma è sempre intenzionale ed è legato (rinvia, ne è l’espressione) a un «contratto» comunque convenuto tra educatore, educando e ambiente (cfr. le parole «programma», «programmazione», «curricolo»).</a:t>
            </a:r>
          </a:p>
          <a:p>
            <a:pPr algn="just"/>
            <a:r>
              <a:rPr lang="it-IT" dirty="0">
                <a:solidFill>
                  <a:prstClr val="black"/>
                </a:solidFill>
              </a:rPr>
              <a:t>L’istruire </a:t>
            </a:r>
            <a:r>
              <a:rPr lang="it-IT" dirty="0" smtClean="0">
                <a:solidFill>
                  <a:prstClr val="black"/>
                </a:solidFill>
              </a:rPr>
              <a:t>è riferito a un progetto e a un fine esplicito e convenuto fra educatore ed educando.</a:t>
            </a:r>
          </a:p>
          <a:p>
            <a:pPr algn="just"/>
            <a:r>
              <a:rPr lang="it-IT" dirty="0">
                <a:solidFill>
                  <a:prstClr val="black"/>
                </a:solidFill>
              </a:rPr>
              <a:t>L’istruire </a:t>
            </a:r>
            <a:r>
              <a:rPr lang="it-IT" dirty="0" smtClean="0">
                <a:solidFill>
                  <a:prstClr val="black"/>
                </a:solidFill>
              </a:rPr>
              <a:t>è teso alla crescita/cambiamento della persona da educare.</a:t>
            </a:r>
          </a:p>
          <a:p>
            <a:pPr algn="just"/>
            <a:endParaRPr lang="it-IT" dirty="0" smtClean="0">
              <a:solidFill>
                <a:prstClr val="black"/>
              </a:solidFill>
            </a:endParaRPr>
          </a:p>
          <a:p>
            <a:pPr algn="just"/>
            <a:endParaRPr lang="it-IT" dirty="0" smtClean="0"/>
          </a:p>
          <a:p>
            <a:pPr algn="just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43122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FORMARE/INSEGNARE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dirty="0" smtClean="0"/>
              <a:t>«Formare» è un atto teso a fare acquisire abilità e competenze sia contenutistico-didattiche che relazionali (ad esempio: formazione professionale – in entrata o in servizio).</a:t>
            </a:r>
          </a:p>
          <a:p>
            <a:pPr algn="just"/>
            <a:r>
              <a:rPr lang="it-IT" dirty="0" smtClean="0"/>
              <a:t>La formazione è la ricaduta dell’insegnamento – qualunque siano il taglio, il contenuto e la specificità di ogni processo-</a:t>
            </a:r>
            <a:r>
              <a:rPr lang="it-IT" dirty="0" smtClean="0">
                <a:solidFill>
                  <a:prstClr val="black"/>
                </a:solidFill>
              </a:rPr>
              <a:t>prodotto di insegnamento.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1469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EDUCARE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it-IT" dirty="0" smtClean="0"/>
              <a:t>Educare è saper porre domande adeguate e poter ricevere risposte adeguate in relazione ai </a:t>
            </a:r>
            <a:r>
              <a:rPr lang="it-IT" dirty="0" err="1" smtClean="0"/>
              <a:t>saperi</a:t>
            </a:r>
            <a:r>
              <a:rPr lang="it-IT" dirty="0" smtClean="0"/>
              <a:t> e ai comportamenti «in interesse» (personale, scolastico, ecc.).</a:t>
            </a:r>
          </a:p>
          <a:p>
            <a:pPr algn="just"/>
            <a:r>
              <a:rPr lang="it-IT" dirty="0" smtClean="0"/>
              <a:t>Educare è fatica, crescere è faticoso. </a:t>
            </a:r>
          </a:p>
          <a:p>
            <a:pPr algn="just"/>
            <a:r>
              <a:rPr lang="it-IT" dirty="0" smtClean="0"/>
              <a:t>Educare è sapersi porre quali testimoni credibili dei valori della fatica e dell’impegno.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33259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IL CONCETTO DI «PEDAGOGIA»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it-IT" dirty="0" smtClean="0"/>
              <a:t>Portiamo ora l’attenzione sulla pedagogia quale cabina di regia scientifica, a monte e a valle, dell’educazione medesima.</a:t>
            </a:r>
          </a:p>
          <a:p>
            <a:pPr algn="just"/>
            <a:r>
              <a:rPr lang="it-IT" dirty="0" smtClean="0"/>
              <a:t>Cosa fonda l’educazione?</a:t>
            </a:r>
          </a:p>
          <a:p>
            <a:pPr algn="just"/>
            <a:r>
              <a:rPr lang="it-IT" dirty="0" smtClean="0"/>
              <a:t>1. la storia della pedagogia e la pedagogia medesima (anche implicitamente, e non consapevolmente, nell’educazione casuale e non scientifica);</a:t>
            </a:r>
          </a:p>
          <a:p>
            <a:pPr algn="just"/>
            <a:r>
              <a:rPr lang="it-IT" dirty="0" smtClean="0"/>
              <a:t>2. la filosofia dell’educazione (le idee educative «dominanti» e le ideologie di fondo);</a:t>
            </a:r>
          </a:p>
          <a:p>
            <a:pPr algn="just"/>
            <a:r>
              <a:rPr lang="it-IT" dirty="0" smtClean="0"/>
              <a:t>3. la comunicazione (verbale e non verbale tra i singoli educandi e i singoli educatori nella singola relazione educativa). </a:t>
            </a:r>
          </a:p>
          <a:p>
            <a:pPr algn="just"/>
            <a:r>
              <a:rPr lang="it-IT" dirty="0" smtClean="0"/>
              <a:t>Si confronti, da qui, nella prassi, ma anche nella teoria, la non-neutralità nella scienza e la ricerca, piuttosto, di una sorta di «oggettività relazionale» (cfr. </a:t>
            </a:r>
            <a:r>
              <a:rPr lang="it-IT" dirty="0" err="1" smtClean="0"/>
              <a:t>Nagel</a:t>
            </a:r>
            <a:r>
              <a:rPr lang="it-IT" dirty="0" smtClean="0"/>
              <a:t>, </a:t>
            </a:r>
            <a:r>
              <a:rPr lang="it-IT" dirty="0" err="1" smtClean="0"/>
              <a:t>Goode-Hatt</a:t>
            </a:r>
            <a:r>
              <a:rPr lang="it-IT" dirty="0" smtClean="0"/>
              <a:t>) nell’intreccio tra filosofia dell’educazione, storia della pedagogia e atti comunicativi.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39936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it-IT" sz="2900" dirty="0" smtClean="0"/>
              <a:t>Cosa fonda la pedagogia?</a:t>
            </a:r>
          </a:p>
          <a:p>
            <a:pPr algn="just"/>
            <a:r>
              <a:rPr lang="it-IT" sz="2900" dirty="0" smtClean="0"/>
              <a:t>1. la storia della pedagogia (non c’è scienza senza storia, non c’è teoria senza storia, non ci sono sviluppo e crescita senza storia, non c’è filosofia senza storia della filosofia, non c’è psicologia senza storia della psicologia, non c’è divergenza/creatività – la «K» della teoria delle catastrofi – senza convergenza);</a:t>
            </a:r>
          </a:p>
          <a:p>
            <a:pPr algn="just"/>
            <a:r>
              <a:rPr lang="it-IT" sz="2900" dirty="0" smtClean="0"/>
              <a:t>2. la relazione educativa;</a:t>
            </a:r>
          </a:p>
          <a:p>
            <a:pPr algn="just"/>
            <a:r>
              <a:rPr lang="it-IT" sz="2900" dirty="0" smtClean="0"/>
              <a:t>3. le «altre» discipline, in modo ausiliario.</a:t>
            </a:r>
          </a:p>
          <a:p>
            <a:pPr algn="just"/>
            <a:r>
              <a:rPr lang="it-IT" sz="2900" dirty="0" smtClean="0"/>
              <a:t>Prima definizione di «pedagogia»: la pedagogia è una scienza eminentemente teleologica e teleonomica, e, dunque, la stessa educazione – anche  in virtù della teoria – è una «prassi» </a:t>
            </a:r>
            <a:r>
              <a:rPr lang="it-IT" sz="2900" dirty="0">
                <a:solidFill>
                  <a:prstClr val="black"/>
                </a:solidFill>
              </a:rPr>
              <a:t>eminentemente teleologica e </a:t>
            </a:r>
            <a:r>
              <a:rPr lang="it-IT" sz="2900" dirty="0" smtClean="0">
                <a:solidFill>
                  <a:prstClr val="black"/>
                </a:solidFill>
              </a:rPr>
              <a:t>teleonomica, in forma esplicita o implicita.</a:t>
            </a:r>
          </a:p>
          <a:p>
            <a:pPr algn="just"/>
            <a:r>
              <a:rPr lang="it-IT" sz="2900" dirty="0" smtClean="0">
                <a:solidFill>
                  <a:prstClr val="black"/>
                </a:solidFill>
              </a:rPr>
              <a:t>Da qui:</a:t>
            </a:r>
          </a:p>
          <a:p>
            <a:pPr algn="just"/>
            <a:r>
              <a:rPr lang="it-IT" sz="2900" dirty="0" smtClean="0">
                <a:solidFill>
                  <a:prstClr val="black"/>
                </a:solidFill>
              </a:rPr>
              <a:t>Si educa sempre a qualcosa;</a:t>
            </a:r>
          </a:p>
          <a:p>
            <a:pPr algn="just"/>
            <a:r>
              <a:rPr lang="it-IT" sz="2900" dirty="0" smtClean="0">
                <a:solidFill>
                  <a:prstClr val="black"/>
                </a:solidFill>
              </a:rPr>
              <a:t>La pedagogia è la scienza dei fini educativi;</a:t>
            </a:r>
          </a:p>
          <a:p>
            <a:pPr algn="just"/>
            <a:r>
              <a:rPr lang="it-IT" sz="2900" dirty="0" smtClean="0">
                <a:solidFill>
                  <a:prstClr val="black"/>
                </a:solidFill>
              </a:rPr>
              <a:t>Educare è, in sintesi, educare ai valori (della crescita, dell’apertura alla vita, del rispetto, della solidarietà, della tolleranza, dell’amore-carità, della sincerità). </a:t>
            </a:r>
          </a:p>
          <a:p>
            <a:pPr algn="just"/>
            <a:r>
              <a:rPr lang="it-IT" sz="2900" dirty="0" smtClean="0">
                <a:solidFill>
                  <a:prstClr val="black"/>
                </a:solidFill>
              </a:rPr>
              <a:t>I valori sono sempre da interpretarsi in prospettiva relazionale e non già in chiave individuale: è la </a:t>
            </a:r>
            <a:r>
              <a:rPr lang="it-IT" sz="2900" i="1" dirty="0" smtClean="0">
                <a:solidFill>
                  <a:prstClr val="black"/>
                </a:solidFill>
              </a:rPr>
              <a:t>condivisione</a:t>
            </a:r>
            <a:r>
              <a:rPr lang="it-IT" sz="2900" dirty="0" smtClean="0">
                <a:solidFill>
                  <a:prstClr val="black"/>
                </a:solidFill>
              </a:rPr>
              <a:t> la cifra pedagogico-educativa della fede in un valore.</a:t>
            </a:r>
          </a:p>
          <a:p>
            <a:pPr algn="just"/>
            <a:r>
              <a:rPr lang="it-IT" sz="2900" dirty="0" smtClean="0">
                <a:solidFill>
                  <a:prstClr val="black"/>
                </a:solidFill>
              </a:rPr>
              <a:t>In sintesi: la pedagogia educa alla responsabilità nella libertà pesante e pensante per tendere all’autonomia e incarnarla.</a:t>
            </a:r>
            <a:endParaRPr lang="it-IT" sz="2900" dirty="0" smtClean="0"/>
          </a:p>
          <a:p>
            <a:pPr algn="just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0815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r>
              <a:rPr lang="it-IT" dirty="0" smtClean="0"/>
              <a:t>La pedagogia si evidenzia, oggi, come nome complesso e plurale: le «pedagogie». </a:t>
            </a:r>
          </a:p>
          <a:p>
            <a:pPr algn="just"/>
            <a:r>
              <a:rPr lang="it-IT" dirty="0" smtClean="0"/>
              <a:t>La pedagogia (seconda definizione) può essere definita, in senso ampio, come un sistema di scienze pedagogiche (cfr. le varie branche della pedagogia) a partire dalla sistematizzazione in classi dei molteplici e pressoché infiniti rapporti educativi analoghi, simili o similari, per fini e contenuti, che sono avvenuti, avvengono e avverranno (dunque: pedagogia sociale, speciale, comparata; didattica; storia della scuola, ecc.). Anzi: è presumibile che si darà, nel tempo, un’ulteriore moltiplicazione di branche e di settori pedagogici, cioè di nuove scienze pedagogiche «di ambito». </a:t>
            </a:r>
          </a:p>
          <a:p>
            <a:pPr algn="just"/>
            <a:r>
              <a:rPr lang="it-IT" dirty="0" smtClean="0"/>
              <a:t>Così come l’educazione </a:t>
            </a:r>
            <a:r>
              <a:rPr lang="it-IT" i="1" dirty="0" smtClean="0"/>
              <a:t>tout court </a:t>
            </a:r>
            <a:r>
              <a:rPr lang="it-IT" dirty="0" smtClean="0"/>
              <a:t>(o in senso ampio) può essere definita quale «sistema» storico, nel concreto, di «infiniti» rapporti educativi che si sono dati, si danno e si daranno «nei tempi e negli spazi» di una persona e della sua crescita o di una specifica organizzazione più o meno ampia (dalla famiglia alla società). </a:t>
            </a:r>
          </a:p>
          <a:p>
            <a:pPr algn="just"/>
            <a:r>
              <a:rPr lang="it-IT" dirty="0" smtClean="0"/>
              <a:t>Parimenti (terza definizione di «pedagogia») la pedagogia, come nome complesso e plurale, può essere definita quale sistematizzazione teorico-prassica di tutti i possibili rapporti educativi che storicamente si danno, si sono dati, si daranno. </a:t>
            </a:r>
          </a:p>
          <a:p>
            <a:pPr algn="just"/>
            <a:r>
              <a:rPr lang="it-IT" dirty="0" smtClean="0"/>
              <a:t>La pedagogia è una scienza profetica, perché, essendo «per l’educazione», non può che essere «per il futuro».</a:t>
            </a:r>
          </a:p>
          <a:p>
            <a:pPr algn="just"/>
            <a:r>
              <a:rPr lang="it-IT" dirty="0" smtClean="0"/>
              <a:t>Di qui la necessità, in pedagogia, di costrutti teorici-empirici (griglie o modelli) che governino il divenire e il darsi dell’educazione.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4332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PEDAGOGIA COME «SCIENZA»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it-IT" sz="2000" dirty="0" smtClean="0"/>
              <a:t>La pedagogia è una scienza perché:</a:t>
            </a:r>
          </a:p>
          <a:p>
            <a:pPr algn="just"/>
            <a:r>
              <a:rPr lang="it-IT" sz="2000" dirty="0" smtClean="0"/>
              <a:t>ha un oggetto di studio specifico, che è il rapporto educativo;</a:t>
            </a:r>
          </a:p>
          <a:p>
            <a:pPr algn="just"/>
            <a:r>
              <a:rPr lang="it-IT" sz="2000" dirty="0" smtClean="0"/>
              <a:t>si propone quale teoria particolare (o «metodo») con cui studiare il suddetto rapporto (avvalendosi di «modelli», che </a:t>
            </a:r>
            <a:r>
              <a:rPr lang="it-IT" sz="2000" dirty="0" err="1" smtClean="0"/>
              <a:t>Nagel</a:t>
            </a:r>
            <a:r>
              <a:rPr lang="it-IT" sz="2000" dirty="0" smtClean="0"/>
              <a:t> definisce «strumenti per l’azione».</a:t>
            </a:r>
          </a:p>
          <a:p>
            <a:pPr algn="just"/>
            <a:r>
              <a:rPr lang="it-IT" sz="2000" dirty="0" smtClean="0"/>
              <a:t>La pedagogia è una scienza:</a:t>
            </a:r>
          </a:p>
          <a:p>
            <a:pPr algn="just"/>
            <a:r>
              <a:rPr lang="it-IT" sz="2000" dirty="0" smtClean="0"/>
              <a:t>umana, perché studia un rapporto educativo che avviene tra persone;</a:t>
            </a:r>
          </a:p>
          <a:p>
            <a:pPr algn="just"/>
            <a:r>
              <a:rPr lang="it-IT" sz="2000" dirty="0" smtClean="0"/>
              <a:t>pratica, perché si pone come una teoria per la pratica che analizza prima (diagnosi) e orienta poi (prognosi e terapia) i rapporti educativi e le classi di rapporti educativi cui è applicata;</a:t>
            </a:r>
          </a:p>
          <a:p>
            <a:pPr algn="just"/>
            <a:r>
              <a:rPr lang="it-IT" sz="2000" dirty="0" smtClean="0"/>
              <a:t>autonoma, ma non autarchica né autosufficiente (al pari della persona autonoma) né somma di alcune, di molte o di tutte le possibili discipline.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142099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EDUCAZIONE E (È) COMUNICAZIONE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it-IT" dirty="0" smtClean="0"/>
              <a:t>Cuore, fondamento e veicolo dell’educazione è la comunicazione.</a:t>
            </a:r>
          </a:p>
          <a:p>
            <a:pPr algn="just"/>
            <a:r>
              <a:rPr lang="it-IT" dirty="0" smtClean="0"/>
              <a:t>La persona (coniuge, genitore, insegnante, allievo, ecc.) diventa tale attraverso la comunicazione, che è sempre reciproca, interpersonale, e duale anche quando è «interiore».</a:t>
            </a:r>
          </a:p>
          <a:p>
            <a:pPr algn="just"/>
            <a:r>
              <a:rPr lang="it-IT" dirty="0" smtClean="0"/>
              <a:t>La struttura di personalità (cfr. la differenza fra sviluppo e crescita) si riempie di senso e di significato attraverso la comunicazione (da A </a:t>
            </a:r>
            <a:r>
              <a:rPr lang="it-IT" dirty="0" err="1" smtClean="0"/>
              <a:t>a</a:t>
            </a:r>
            <a:r>
              <a:rPr lang="it-IT" dirty="0" smtClean="0"/>
              <a:t> B e da B ad A all’interno di un contesto). </a:t>
            </a:r>
          </a:p>
          <a:p>
            <a:pPr algn="just"/>
            <a:r>
              <a:rPr lang="it-IT" dirty="0" smtClean="0"/>
              <a:t>Gli stili educativo-comunicativi sono tre: conferma, rifiuto o disconferma. </a:t>
            </a:r>
          </a:p>
          <a:p>
            <a:pPr algn="just"/>
            <a:r>
              <a:rPr lang="it-IT" dirty="0" smtClean="0"/>
              <a:t>È importante alternare e motivare la conferma e (l’eventuale) rifiuto. La disconferma, invece, ha sempre e comunque una valenza negativa in ambito educativo (o comunicazionale).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58413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ttà">
  <a:themeElements>
    <a:clrScheme name="Città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ttà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ttà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456</TotalTime>
  <Words>2449</Words>
  <Application>Microsoft Office PowerPoint</Application>
  <PresentationFormat>Presentazione su schermo (4:3)</PresentationFormat>
  <Paragraphs>115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20</vt:i4>
      </vt:variant>
    </vt:vector>
  </HeadingPairs>
  <TitlesOfParts>
    <vt:vector size="21" baseType="lpstr">
      <vt:lpstr>Città</vt:lpstr>
      <vt:lpstr>COME PENSARE L’EDUCAZIONE (ALCUNI NUCLEI TEMATICI) </vt:lpstr>
      <vt:lpstr>PER UN’INTRODUZIONE ALLO STUDIO E ALLA DEFINIZIONE ATTUALE DEL SAPERE PEDAGOGICO</vt:lpstr>
      <vt:lpstr>Presentazione standard di PowerPoint</vt:lpstr>
      <vt:lpstr>STORIA DELLA PEDAGOGIA</vt:lpstr>
      <vt:lpstr>IDEALI EDUCATIVI  STORICAMENTE SEDIMENTATI</vt:lpstr>
      <vt:lpstr>L’EDUCAZIONE COME  RAPPORTO EDUCATIVO</vt:lpstr>
      <vt:lpstr>ASPETTO STATICO DEL RAPPORTO EDUCATIVO</vt:lpstr>
      <vt:lpstr>ASPETTO DINAMICO DEL RAPPORTO EDUCATIVO</vt:lpstr>
      <vt:lpstr>DEFINIZIONE DI «EDUCAZIONE»</vt:lpstr>
      <vt:lpstr>Presentazione standard di PowerPoint</vt:lpstr>
      <vt:lpstr>Presentazione standard di PowerPoint</vt:lpstr>
      <vt:lpstr>INFORMARE</vt:lpstr>
      <vt:lpstr>ISTRUIRE</vt:lpstr>
      <vt:lpstr>FORMARE/INSEGNARE</vt:lpstr>
      <vt:lpstr>EDUCARE </vt:lpstr>
      <vt:lpstr>IL CONCETTO DI «PEDAGOGIA»</vt:lpstr>
      <vt:lpstr>Presentazione standard di PowerPoint</vt:lpstr>
      <vt:lpstr>Presentazione standard di PowerPoint</vt:lpstr>
      <vt:lpstr>LA PEDAGOGIA COME «SCIENZA»</vt:lpstr>
      <vt:lpstr>EDUCAZIONE E (È) COMUNICAZIONE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ANTICHITÀ E MEDIOEVO. STORIA DEL PADRE</dc:title>
  <dc:creator>utente</dc:creator>
  <cp:lastModifiedBy>utente</cp:lastModifiedBy>
  <cp:revision>103</cp:revision>
  <dcterms:created xsi:type="dcterms:W3CDTF">2012-10-04T16:12:16Z</dcterms:created>
  <dcterms:modified xsi:type="dcterms:W3CDTF">2013-11-01T14:21:45Z</dcterms:modified>
</cp:coreProperties>
</file>