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3.jpeg" ContentType="image/jpeg"/>
  <Override PartName="/ppt/media/image1.png" ContentType="image/png"/>
  <Override PartName="/ppt/media/image2.png" ContentType="image/png"/>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slideLayout4.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presentation.xml" ContentType="application/vnd.openxmlformats-officedocument.presentationml.presentation.main+xml"/>
  <Override PartName="/ppt/slides/slide2.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19.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17.xml" ContentType="application/vnd.openxmlformats-officedocument.presentationml.slide+xml"/>
  <Override PartName="/ppt/slides/_rels/slide5.xml.rels" ContentType="application/vnd.openxmlformats-package.relationships+xml"/>
  <Override PartName="/ppt/slides/_rels/slide13.xml.rels" ContentType="application/vnd.openxmlformats-package.relationships+xml"/>
  <Override PartName="/ppt/slides/_rels/slide17.xml.rels" ContentType="application/vnd.openxmlformats-package.relationships+xml"/>
  <Override PartName="/ppt/slides/_rels/slide4.xml.rels" ContentType="application/vnd.openxmlformats-package.relationships+xml"/>
  <Override PartName="/ppt/slides/_rels/slide12.xml.rels" ContentType="application/vnd.openxmlformats-package.relationships+xml"/>
  <Override PartName="/ppt/slides/_rels/slide16.xml.rels" ContentType="application/vnd.openxmlformats-package.relationships+xml"/>
  <Override PartName="/ppt/slides/_rels/slide11.xml.rels" ContentType="application/vnd.openxmlformats-package.relationships+xml"/>
  <Override PartName="/ppt/slides/_rels/slide15.xml.rels" ContentType="application/vnd.openxmlformats-package.relationships+xml"/>
  <Override PartName="/ppt/slides/_rels/slide10.xml.rels" ContentType="application/vnd.openxmlformats-package.relationships+xml"/>
  <Override PartName="/ppt/slides/_rels/slide14.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3.xml.rels" ContentType="application/vnd.openxmlformats-package.relationships+xml"/>
  <Override PartName="/ppt/slides/_rels/slide7.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6.xml.rels" ContentType="application/vnd.openxmlformats-package.relationships+xml"/>
  <Override PartName="/ppt/slides/_rels/slide18.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6" name="PlaceHolder 2"/>
          <p:cNvSpPr>
            <a:spLocks noGrp="1"/>
          </p:cNvSpPr>
          <p:nvPr>
            <p:ph type="subTitle"/>
          </p:nvPr>
        </p:nvSpPr>
        <p:spPr>
          <a:xfrm>
            <a:off x="457200" y="1600200"/>
            <a:ext cx="8229240" cy="452592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8" name="PlaceHolder 2"/>
          <p:cNvSpPr>
            <a:spLocks noGrp="1"/>
          </p:cNvSpPr>
          <p:nvPr>
            <p:ph type="body"/>
          </p:nvPr>
        </p:nvSpPr>
        <p:spPr>
          <a:xfrm>
            <a:off x="457200" y="1600200"/>
            <a:ext cx="8229240" cy="452556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10"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11" name="PlaceHolder 3"/>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85108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15"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16" name="PlaceHolder 3"/>
          <p:cNvSpPr>
            <a:spLocks noGrp="1"/>
          </p:cNvSpPr>
          <p:nvPr>
            <p:ph type="body"/>
          </p:nvPr>
        </p:nvSpPr>
        <p:spPr>
          <a:xfrm>
            <a:off x="457200" y="3963600"/>
            <a:ext cx="4015440" cy="2158200"/>
          </a:xfrm>
          <a:prstGeom prst="rect">
            <a:avLst/>
          </a:prstGeom>
        </p:spPr>
        <p:txBody>
          <a:bodyPr bIns="0" lIns="0" rIns="0" tIns="0" wrap="none"/>
          <a:p>
            <a:endParaRPr/>
          </a:p>
        </p:txBody>
      </p:sp>
      <p:sp>
        <p:nvSpPr>
          <p:cNvPr id="17" name="PlaceHolder 4"/>
          <p:cNvSpPr>
            <a:spLocks noGrp="1"/>
          </p:cNvSpPr>
          <p:nvPr>
            <p:ph type="body"/>
          </p:nvPr>
        </p:nvSpPr>
        <p:spPr>
          <a:xfrm>
            <a:off x="4673520" y="1600200"/>
            <a:ext cx="4015440" cy="452556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19" name="PlaceHolder 2"/>
          <p:cNvSpPr>
            <a:spLocks noGrp="1"/>
          </p:cNvSpPr>
          <p:nvPr>
            <p:ph type="body"/>
          </p:nvPr>
        </p:nvSpPr>
        <p:spPr>
          <a:xfrm>
            <a:off x="457200" y="1600200"/>
            <a:ext cx="4015440" cy="4525560"/>
          </a:xfrm>
          <a:prstGeom prst="rect">
            <a:avLst/>
          </a:prstGeom>
        </p:spPr>
        <p:txBody>
          <a:bodyPr bIns="0" lIns="0" rIns="0" tIns="0" wrap="none"/>
          <a:p>
            <a:endParaRPr/>
          </a:p>
        </p:txBody>
      </p:sp>
      <p:sp>
        <p:nvSpPr>
          <p:cNvPr id="20"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21" name="PlaceHolder 4"/>
          <p:cNvSpPr>
            <a:spLocks noGrp="1"/>
          </p:cNvSpPr>
          <p:nvPr>
            <p:ph type="body"/>
          </p:nvPr>
        </p:nvSpPr>
        <p:spPr>
          <a:xfrm>
            <a:off x="4673520" y="3963600"/>
            <a:ext cx="4015440" cy="215820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23"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24"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25" name="PlaceHolder 4"/>
          <p:cNvSpPr>
            <a:spLocks noGrp="1"/>
          </p:cNvSpPr>
          <p:nvPr>
            <p:ph type="body"/>
          </p:nvPr>
        </p:nvSpPr>
        <p:spPr>
          <a:xfrm>
            <a:off x="457200" y="3963600"/>
            <a:ext cx="8228520" cy="215820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27" name="PlaceHolder 2"/>
          <p:cNvSpPr>
            <a:spLocks noGrp="1"/>
          </p:cNvSpPr>
          <p:nvPr>
            <p:ph type="body"/>
          </p:nvPr>
        </p:nvSpPr>
        <p:spPr>
          <a:xfrm>
            <a:off x="457200" y="1600200"/>
            <a:ext cx="8229240" cy="2158200"/>
          </a:xfrm>
          <a:prstGeom prst="rect">
            <a:avLst/>
          </a:prstGeom>
        </p:spPr>
        <p:txBody>
          <a:bodyPr bIns="0" lIns="0" rIns="0" tIns="0" wrap="none"/>
          <a:p>
            <a:endParaRPr/>
          </a:p>
        </p:txBody>
      </p:sp>
      <p:sp>
        <p:nvSpPr>
          <p:cNvPr id="28" name="PlaceHolder 3"/>
          <p:cNvSpPr>
            <a:spLocks noGrp="1"/>
          </p:cNvSpPr>
          <p:nvPr>
            <p:ph type="body"/>
          </p:nvPr>
        </p:nvSpPr>
        <p:spPr>
          <a:xfrm>
            <a:off x="457200" y="3963600"/>
            <a:ext cx="8229240" cy="215820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30"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31" name="PlaceHolder 3"/>
          <p:cNvSpPr>
            <a:spLocks noGrp="1"/>
          </p:cNvSpPr>
          <p:nvPr>
            <p:ph type="body"/>
          </p:nvPr>
        </p:nvSpPr>
        <p:spPr>
          <a:xfrm>
            <a:off x="4673520" y="1600200"/>
            <a:ext cx="4015440" cy="2158200"/>
          </a:xfrm>
          <a:prstGeom prst="rect">
            <a:avLst/>
          </a:prstGeom>
        </p:spPr>
        <p:txBody>
          <a:bodyPr bIns="0" lIns="0" rIns="0" tIns="0" wrap="none"/>
          <a:p>
            <a:endParaRPr/>
          </a:p>
        </p:txBody>
      </p:sp>
      <p:sp>
        <p:nvSpPr>
          <p:cNvPr id="32" name="PlaceHolder 4"/>
          <p:cNvSpPr>
            <a:spLocks noGrp="1"/>
          </p:cNvSpPr>
          <p:nvPr>
            <p:ph type="body"/>
          </p:nvPr>
        </p:nvSpPr>
        <p:spPr>
          <a:xfrm>
            <a:off x="4673520" y="3963600"/>
            <a:ext cx="4015440" cy="2158200"/>
          </a:xfrm>
          <a:prstGeom prst="rect">
            <a:avLst/>
          </a:prstGeom>
        </p:spPr>
        <p:txBody>
          <a:bodyPr bIns="0" lIns="0" rIns="0" tIns="0" wrap="none"/>
          <a:p>
            <a:endParaRPr/>
          </a:p>
        </p:txBody>
      </p:sp>
      <p:sp>
        <p:nvSpPr>
          <p:cNvPr id="33" name="PlaceHolder 5"/>
          <p:cNvSpPr>
            <a:spLocks noGrp="1"/>
          </p:cNvSpPr>
          <p:nvPr>
            <p:ph type="body"/>
          </p:nvPr>
        </p:nvSpPr>
        <p:spPr>
          <a:xfrm>
            <a:off x="457200" y="3963600"/>
            <a:ext cx="4015440" cy="215820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3000"/>
          </a:xfrm>
          <a:prstGeom prst="rect">
            <a:avLst/>
          </a:prstGeom>
        </p:spPr>
        <p:txBody>
          <a:bodyPr anchor="ctr" bIns="0" lIns="0" rIns="0" tIns="0" wrap="none"/>
          <a:p>
            <a:endParaRPr/>
          </a:p>
        </p:txBody>
      </p:sp>
      <p:sp>
        <p:nvSpPr>
          <p:cNvPr id="35" name="PlaceHolder 2"/>
          <p:cNvSpPr>
            <a:spLocks noGrp="1"/>
          </p:cNvSpPr>
          <p:nvPr>
            <p:ph type="body"/>
          </p:nvPr>
        </p:nvSpPr>
        <p:spPr>
          <a:xfrm>
            <a:off x="457200" y="1600200"/>
            <a:ext cx="4015440" cy="2158200"/>
          </a:xfrm>
          <a:prstGeom prst="rect">
            <a:avLst/>
          </a:prstGeom>
        </p:spPr>
        <p:txBody>
          <a:bodyPr bIns="0" lIns="0" rIns="0" tIns="0" wrap="none"/>
          <a:p>
            <a:endParaRPr/>
          </a:p>
        </p:txBody>
      </p:sp>
      <p:sp>
        <p:nvSpPr>
          <p:cNvPr id="36" name="PlaceHolder 3"/>
          <p:cNvSpPr>
            <a:spLocks noGrp="1"/>
          </p:cNvSpPr>
          <p:nvPr>
            <p:ph type="body"/>
          </p:nvPr>
        </p:nvSpPr>
        <p:spPr>
          <a:xfrm>
            <a:off x="4673520" y="1600200"/>
            <a:ext cx="4015440" cy="2158200"/>
          </a:xfrm>
          <a:prstGeom prst="rect">
            <a:avLst/>
          </a:prstGeom>
        </p:spPr>
        <p:txBody>
          <a:bodyPr bIns="0" lIns="0" rIns="0" tIns="0" wrap="none"/>
          <a:p>
            <a:endParaRPr/>
          </a:p>
        </p:txBody>
      </p:sp>
      <p:pic>
        <p:nvPicPr>
          <p:cNvPr descr="" id="37" name=""/>
          <p:cNvPicPr/>
          <p:nvPr/>
        </p:nvPicPr>
        <p:blipFill>
          <a:blip r:embed="rId2"/>
          <a:stretch>
            <a:fillRect/>
          </a:stretch>
        </p:blipFill>
        <p:spPr>
          <a:xfrm>
            <a:off x="5328360" y="3963240"/>
            <a:ext cx="2705760" cy="2158200"/>
          </a:xfrm>
          <a:prstGeom prst="rect">
            <a:avLst/>
          </a:prstGeom>
          <a:ln>
            <a:noFill/>
          </a:ln>
        </p:spPr>
      </p:pic>
      <p:pic>
        <p:nvPicPr>
          <p:cNvPr descr="" id="38" name=""/>
          <p:cNvPicPr/>
          <p:nvPr/>
        </p:nvPicPr>
        <p:blipFill>
          <a:blip r:embed="rId3"/>
          <a:stretch>
            <a:fillRect/>
          </a:stretch>
        </p:blipFill>
        <p:spPr>
          <a:xfrm>
            <a:off x="1112040" y="3963240"/>
            <a:ext cx="2705760" cy="215820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74680"/>
            <a:ext cx="8229240" cy="1142640"/>
          </a:xfrm>
          <a:prstGeom prst="rect">
            <a:avLst/>
          </a:prstGeom>
        </p:spPr>
        <p:txBody>
          <a:bodyPr anchor="ctr"/>
          <a:p>
            <a:pPr algn="ctr">
              <a:lnSpc>
                <a:spcPct val="100000"/>
              </a:lnSpc>
            </a:pPr>
            <a:r>
              <a:rPr lang="it-IT" sz="4400">
                <a:solidFill>
                  <a:srgbClr val="000000"/>
                </a:solidFill>
                <a:latin typeface="Calibri"/>
              </a:rPr>
              <a:t>Fate clic per modificare il formato del testo del titoloFare clic per modificare lo stile del titolo</a:t>
            </a:r>
            <a:endParaRPr/>
          </a:p>
        </p:txBody>
      </p:sp>
      <p:sp>
        <p:nvSpPr>
          <p:cNvPr id="1" name="PlaceHolder 2"/>
          <p:cNvSpPr>
            <a:spLocks noGrp="1"/>
          </p:cNvSpPr>
          <p:nvPr>
            <p:ph type="body"/>
          </p:nvPr>
        </p:nvSpPr>
        <p:spPr>
          <a:xfrm>
            <a:off x="457200" y="1600200"/>
            <a:ext cx="8229240" cy="4525560"/>
          </a:xfrm>
          <a:prstGeom prst="rect">
            <a:avLst/>
          </a:prstGeom>
        </p:spPr>
        <p:txBody>
          <a:bodyPr/>
          <a:p>
            <a:pPr>
              <a:buSzPct val="25000"/>
              <a:buFont typeface="StarSymbol"/>
              <a:buChar char=""/>
            </a:pPr>
            <a:r>
              <a:rPr lang="it-IT" sz="3200">
                <a:solidFill>
                  <a:srgbClr val="000000"/>
                </a:solidFill>
                <a:latin typeface="Calibri"/>
              </a:rPr>
              <a:t>Fate clic per modificare il formato del testo della struttura</a:t>
            </a:r>
            <a:endParaRPr/>
          </a:p>
          <a:p>
            <a:pPr lvl="1">
              <a:buSzPct val="25000"/>
              <a:buFont typeface="StarSymbol"/>
              <a:buChar char=""/>
            </a:pPr>
            <a:r>
              <a:rPr lang="it-IT" sz="3200">
                <a:solidFill>
                  <a:srgbClr val="000000"/>
                </a:solidFill>
                <a:latin typeface="Calibri"/>
              </a:rPr>
              <a:t>Secondo livello struttura</a:t>
            </a:r>
            <a:endParaRPr/>
          </a:p>
          <a:p>
            <a:pPr lvl="2">
              <a:buSzPct val="25000"/>
              <a:buFont typeface="StarSymbol"/>
              <a:buChar char=""/>
            </a:pPr>
            <a:r>
              <a:rPr lang="it-IT" sz="3200">
                <a:solidFill>
                  <a:srgbClr val="000000"/>
                </a:solidFill>
                <a:latin typeface="Calibri"/>
              </a:rPr>
              <a:t>Terzo livello struttura</a:t>
            </a:r>
            <a:endParaRPr/>
          </a:p>
          <a:p>
            <a:pPr lvl="3">
              <a:buSzPct val="25000"/>
              <a:buFont typeface="StarSymbol"/>
              <a:buChar char=""/>
            </a:pPr>
            <a:r>
              <a:rPr lang="it-IT" sz="3200">
                <a:solidFill>
                  <a:srgbClr val="000000"/>
                </a:solidFill>
                <a:latin typeface="Calibri"/>
              </a:rPr>
              <a:t>Quarto livello struttura</a:t>
            </a:r>
            <a:endParaRPr/>
          </a:p>
          <a:p>
            <a:pPr lvl="4">
              <a:buSzPct val="25000"/>
              <a:buFont typeface="StarSymbol"/>
              <a:buChar char=""/>
            </a:pPr>
            <a:r>
              <a:rPr lang="it-IT" sz="3200">
                <a:solidFill>
                  <a:srgbClr val="000000"/>
                </a:solidFill>
                <a:latin typeface="Calibri"/>
              </a:rPr>
              <a:t>Quinto livello struttura</a:t>
            </a:r>
            <a:endParaRPr/>
          </a:p>
          <a:p>
            <a:pPr lvl="5">
              <a:buSzPct val="25000"/>
              <a:buFont typeface="StarSymbol"/>
              <a:buChar char=""/>
            </a:pPr>
            <a:r>
              <a:rPr lang="it-IT" sz="3200">
                <a:solidFill>
                  <a:srgbClr val="000000"/>
                </a:solidFill>
                <a:latin typeface="Calibri"/>
              </a:rPr>
              <a:t>Sesto livello struttura</a:t>
            </a:r>
            <a:endParaRPr/>
          </a:p>
          <a:p>
            <a:pPr>
              <a:lnSpc>
                <a:spcPct val="100000"/>
              </a:lnSpc>
              <a:buFont typeface="Arial"/>
              <a:buChar char="•"/>
            </a:pPr>
            <a:r>
              <a:rPr lang="it-IT" sz="3200">
                <a:solidFill>
                  <a:srgbClr val="000000"/>
                </a:solidFill>
                <a:latin typeface="Calibri"/>
              </a:rPr>
              <a:t>Settimo livello strutturaFare clic per modificare stili del testo dello schema</a:t>
            </a:r>
            <a:endParaRPr/>
          </a:p>
          <a:p>
            <a:pPr lvl="1">
              <a:lnSpc>
                <a:spcPct val="100000"/>
              </a:lnSpc>
              <a:buFont typeface="Arial"/>
              <a:buChar char="–"/>
            </a:pPr>
            <a:r>
              <a:rPr lang="it-IT" sz="2800">
                <a:solidFill>
                  <a:srgbClr val="000000"/>
                </a:solidFill>
                <a:latin typeface="Calibri"/>
              </a:rPr>
              <a:t>Secondo livello</a:t>
            </a:r>
            <a:endParaRPr/>
          </a:p>
          <a:p>
            <a:pPr lvl="2">
              <a:lnSpc>
                <a:spcPct val="100000"/>
              </a:lnSpc>
              <a:buFont typeface="Arial"/>
              <a:buChar char="•"/>
            </a:pPr>
            <a:r>
              <a:rPr lang="it-IT" sz="2400">
                <a:solidFill>
                  <a:srgbClr val="000000"/>
                </a:solidFill>
                <a:latin typeface="Calibri"/>
              </a:rPr>
              <a:t>Terzo livello</a:t>
            </a:r>
            <a:endParaRPr/>
          </a:p>
          <a:p>
            <a:pPr lvl="3">
              <a:lnSpc>
                <a:spcPct val="100000"/>
              </a:lnSpc>
              <a:buFont typeface="Arial"/>
              <a:buChar char="–"/>
            </a:pPr>
            <a:r>
              <a:rPr lang="it-IT" sz="2000">
                <a:solidFill>
                  <a:srgbClr val="000000"/>
                </a:solidFill>
                <a:latin typeface="Calibri"/>
              </a:rPr>
              <a:t>Quarto livello</a:t>
            </a:r>
            <a:endParaRPr/>
          </a:p>
          <a:p>
            <a:pPr lvl="4">
              <a:lnSpc>
                <a:spcPct val="100000"/>
              </a:lnSpc>
              <a:buFont typeface="Arial"/>
              <a:buChar char="»"/>
            </a:pPr>
            <a:r>
              <a:rPr lang="it-IT" sz="2000">
                <a:solidFill>
                  <a:srgbClr val="000000"/>
                </a:solidFill>
                <a:latin typeface="Calibri"/>
              </a:rPr>
              <a:t>Quinto livello</a:t>
            </a:r>
            <a:endParaRPr/>
          </a:p>
        </p:txBody>
      </p:sp>
      <p:sp>
        <p:nvSpPr>
          <p:cNvPr id="2" name="PlaceHolder 3"/>
          <p:cNvSpPr>
            <a:spLocks noGrp="1"/>
          </p:cNvSpPr>
          <p:nvPr>
            <p:ph type="dt"/>
          </p:nvPr>
        </p:nvSpPr>
        <p:spPr>
          <a:xfrm>
            <a:off x="457200" y="6356520"/>
            <a:ext cx="2133360" cy="364680"/>
          </a:xfrm>
          <a:prstGeom prst="rect">
            <a:avLst/>
          </a:prstGeom>
        </p:spPr>
        <p:txBody>
          <a:bodyPr anchor="ctr"/>
          <a:p>
            <a:pPr>
              <a:lnSpc>
                <a:spcPct val="100000"/>
              </a:lnSpc>
            </a:pPr>
            <a:r>
              <a:rPr lang="it-IT" sz="1200">
                <a:solidFill>
                  <a:srgbClr val="8b8b8b"/>
                </a:solidFill>
                <a:latin typeface="Calibri"/>
              </a:rPr>
              <a:t>01/11/13</a:t>
            </a:r>
            <a:endParaRPr/>
          </a:p>
        </p:txBody>
      </p:sp>
      <p:sp>
        <p:nvSpPr>
          <p:cNvPr id="3" name="PlaceHolder 4"/>
          <p:cNvSpPr>
            <a:spLocks noGrp="1"/>
          </p:cNvSpPr>
          <p:nvPr>
            <p:ph type="ftr"/>
          </p:nvPr>
        </p:nvSpPr>
        <p:spPr>
          <a:xfrm>
            <a:off x="3124080" y="6356520"/>
            <a:ext cx="2895120" cy="364680"/>
          </a:xfrm>
          <a:prstGeom prst="rect">
            <a:avLst/>
          </a:prstGeom>
        </p:spPr>
        <p:txBody>
          <a:bodyPr anchor="ctr"/>
          <a:p>
            <a:endParaRPr/>
          </a:p>
        </p:txBody>
      </p:sp>
      <p:sp>
        <p:nvSpPr>
          <p:cNvPr id="4" name="PlaceHolder 5"/>
          <p:cNvSpPr>
            <a:spLocks noGrp="1"/>
          </p:cNvSpPr>
          <p:nvPr>
            <p:ph type="sldNum"/>
          </p:nvPr>
        </p:nvSpPr>
        <p:spPr>
          <a:xfrm>
            <a:off x="6553080" y="6356520"/>
            <a:ext cx="2133360" cy="364680"/>
          </a:xfrm>
          <a:prstGeom prst="rect">
            <a:avLst/>
          </a:prstGeom>
        </p:spPr>
        <p:txBody>
          <a:bodyPr anchor="ctr"/>
          <a:p>
            <a:pPr algn="r">
              <a:lnSpc>
                <a:spcPct val="100000"/>
              </a:lnSpc>
            </a:pPr>
            <a:fld id="{1B9AF12E-2D6B-4613-83B6-AE09274454B3}" type="slidenum">
              <a:rPr lang="it-IT" sz="1200">
                <a:solidFill>
                  <a:srgbClr val="8b8b8b"/>
                </a:solidFill>
                <a:latin typeface="Calibri"/>
              </a:rPr>
              <a:t>&lt;numero&gt;</a:t>
            </a:fld>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9" name="TextShape 1"/>
          <p:cNvSpPr txBox="1"/>
          <p:nvPr/>
        </p:nvSpPr>
        <p:spPr>
          <a:xfrm>
            <a:off x="457200" y="274680"/>
            <a:ext cx="8229240" cy="1142640"/>
          </a:xfrm>
          <a:prstGeom prst="rect">
            <a:avLst/>
          </a:prstGeom>
        </p:spPr>
        <p:txBody>
          <a:bodyPr anchor="ctr"/>
          <a:p>
            <a:pPr algn="ctr">
              <a:lnSpc>
                <a:spcPct val="100000"/>
              </a:lnSpc>
            </a:pPr>
            <a:r>
              <a:rPr lang="it-IT" sz="4400">
                <a:solidFill>
                  <a:srgbClr val="000000"/>
                </a:solidFill>
                <a:latin typeface="Calibri"/>
              </a:rPr>
              <a:t>Quale latino?</a:t>
            </a:r>
            <a:endParaRPr/>
          </a:p>
        </p:txBody>
      </p:sp>
      <p:sp>
        <p:nvSpPr>
          <p:cNvPr id="40" name="TextShape 2"/>
          <p:cNvSpPr txBox="1"/>
          <p:nvPr/>
        </p:nvSpPr>
        <p:spPr>
          <a:xfrm>
            <a:off x="457200" y="1600200"/>
            <a:ext cx="8229240" cy="4525560"/>
          </a:xfrm>
          <a:prstGeom prst="rect">
            <a:avLst/>
          </a:prstGeom>
        </p:spPr>
        <p:txBody>
          <a:bodyPr/>
          <a:p>
            <a:pPr>
              <a:lnSpc>
                <a:spcPct val="100000"/>
              </a:lnSpc>
              <a:buFont typeface="Arial"/>
              <a:buChar char="•"/>
            </a:pPr>
            <a:r>
              <a:rPr lang="it-IT" sz="3200">
                <a:solidFill>
                  <a:srgbClr val="000000"/>
                </a:solidFill>
                <a:latin typeface="Calibri"/>
              </a:rPr>
              <a:t>Differenziazioni regionali: azioni dei substrati (ad esempio quello celtico)</a:t>
            </a:r>
            <a:endParaRPr/>
          </a:p>
          <a:p>
            <a:pPr>
              <a:lnSpc>
                <a:spcPct val="100000"/>
              </a:lnSpc>
              <a:buFont typeface="Arial"/>
              <a:buChar char="•"/>
            </a:pPr>
            <a:r>
              <a:rPr lang="it-IT" sz="3200">
                <a:solidFill>
                  <a:srgbClr val="000000"/>
                </a:solidFill>
                <a:latin typeface="Calibri"/>
              </a:rPr>
              <a:t>Differenziazioni sociali: latino letterario ben diverso da quello volgare, ossia correntemente utilizzato</a:t>
            </a:r>
            <a:endParaRPr/>
          </a:p>
          <a:p>
            <a:pPr>
              <a:lnSpc>
                <a:spcPct val="100000"/>
              </a:lnSpc>
              <a:buFont typeface="Arial"/>
              <a:buChar char="•"/>
            </a:pPr>
            <a:r>
              <a:rPr lang="it-IT" sz="3200">
                <a:solidFill>
                  <a:srgbClr val="000000"/>
                </a:solidFill>
                <a:latin typeface="Calibri"/>
              </a:rPr>
              <a:t>Differenziazioni diacroniche: influenze di adstrato e superstrato (lingue germaniche)</a:t>
            </a:r>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1" name="TextShape 1"/>
          <p:cNvSpPr txBox="1"/>
          <p:nvPr/>
        </p:nvSpPr>
        <p:spPr>
          <a:xfrm>
            <a:off x="457200" y="188640"/>
            <a:ext cx="8229240" cy="5937120"/>
          </a:xfrm>
          <a:prstGeom prst="rect">
            <a:avLst/>
          </a:prstGeom>
        </p:spPr>
        <p:txBody>
          <a:bodyPr/>
          <a:p>
            <a:pPr>
              <a:lnSpc>
                <a:spcPct val="100000"/>
              </a:lnSpc>
            </a:pPr>
            <a:r>
              <a:rPr lang="it-IT" sz="3200">
                <a:solidFill>
                  <a:srgbClr val="000000"/>
                </a:solidFill>
                <a:latin typeface="Calibri"/>
              </a:rPr>
              <a:t>Iscrizioni pompeiane (62 d.C.-79 d.C)</a:t>
            </a:r>
            <a:endParaRPr/>
          </a:p>
          <a:p>
            <a:pPr>
              <a:lnSpc>
                <a:spcPct val="100000"/>
              </a:lnSpc>
            </a:pPr>
            <a:endParaRPr/>
          </a:p>
          <a:p>
            <a:pPr>
              <a:lnSpc>
                <a:spcPct val="100000"/>
              </a:lnSpc>
            </a:pPr>
            <a:r>
              <a:rPr lang="it-IT" sz="3200">
                <a:solidFill>
                  <a:srgbClr val="000000"/>
                </a:solidFill>
                <a:latin typeface="Calibri"/>
              </a:rPr>
              <a:t>qvisqvis ama valia peria qvi nosci amare </a:t>
            </a:r>
            <a:endParaRPr/>
          </a:p>
          <a:p>
            <a:pPr>
              <a:lnSpc>
                <a:spcPct val="100000"/>
              </a:lnSpc>
            </a:pPr>
            <a:r>
              <a:rPr lang="it-IT" sz="3200">
                <a:solidFill>
                  <a:srgbClr val="000000"/>
                </a:solidFill>
                <a:latin typeface="Calibri"/>
              </a:rPr>
              <a:t>bis </a:t>
            </a:r>
            <a:r>
              <a:rPr i="1" lang="it-IT" sz="3200">
                <a:solidFill>
                  <a:srgbClr val="000000"/>
                </a:solidFill>
                <a:latin typeface="Calibri"/>
              </a:rPr>
              <a:t>t</a:t>
            </a:r>
            <a:r>
              <a:rPr lang="it-IT" sz="3200">
                <a:solidFill>
                  <a:srgbClr val="000000"/>
                </a:solidFill>
                <a:latin typeface="Calibri"/>
              </a:rPr>
              <a:t>anti peria qvisqvis amare vota </a:t>
            </a:r>
            <a:endParaRPr/>
          </a:p>
          <a:p>
            <a:pPr>
              <a:lnSpc>
                <a:spcPct val="100000"/>
              </a:lnSpc>
            </a:pPr>
            <a:endParaRPr/>
          </a:p>
          <a:p>
            <a:pPr>
              <a:lnSpc>
                <a:spcPct val="100000"/>
              </a:lnSpc>
            </a:pPr>
            <a:r>
              <a:rPr i="1" lang="it-IT" sz="3200">
                <a:solidFill>
                  <a:srgbClr val="000000"/>
                </a:solidFill>
                <a:latin typeface="Calibri"/>
              </a:rPr>
              <a:t>Versione in latino classico</a:t>
            </a:r>
            <a:r>
              <a:rPr lang="it-IT" sz="3200">
                <a:solidFill>
                  <a:srgbClr val="000000"/>
                </a:solidFill>
                <a:latin typeface="Calibri"/>
              </a:rPr>
              <a:t>:</a:t>
            </a:r>
            <a:r>
              <a:rPr lang="it-IT" sz="3200">
                <a:solidFill>
                  <a:srgbClr val="000000"/>
                </a:solidFill>
                <a:latin typeface="Calibri"/>
              </a:rPr>
              <a:t>	</a:t>
            </a:r>
            <a:endParaRPr/>
          </a:p>
          <a:p>
            <a:pPr>
              <a:lnSpc>
                <a:spcPct val="100000"/>
              </a:lnSpc>
            </a:pPr>
            <a:r>
              <a:rPr lang="it-IT" sz="3200">
                <a:solidFill>
                  <a:srgbClr val="000000"/>
                </a:solidFill>
                <a:latin typeface="Calibri"/>
              </a:rPr>
              <a:t>Quisquis amat valeat, pereat qui noscit amare. </a:t>
            </a:r>
            <a:endParaRPr/>
          </a:p>
          <a:p>
            <a:pPr>
              <a:lnSpc>
                <a:spcPct val="100000"/>
              </a:lnSpc>
            </a:pPr>
            <a:r>
              <a:rPr lang="it-IT" sz="3200">
                <a:solidFill>
                  <a:srgbClr val="000000"/>
                </a:solidFill>
                <a:latin typeface="Calibri"/>
              </a:rPr>
              <a:t>Bis tanti pereat quisquis amare vetat.</a:t>
            </a:r>
            <a:endParaRPr/>
          </a:p>
          <a:p>
            <a:pPr>
              <a:lnSpc>
                <a:spcPct val="100000"/>
              </a:lnSpc>
            </a:pPr>
            <a:endParaRPr/>
          </a:p>
          <a:p>
            <a:pPr>
              <a:lnSpc>
                <a:spcPct val="100000"/>
              </a:lnSpc>
            </a:pPr>
            <a:r>
              <a:rPr i="1" lang="it-IT" sz="3200">
                <a:solidFill>
                  <a:srgbClr val="000000"/>
                </a:solidFill>
                <a:latin typeface="Calibri"/>
              </a:rPr>
              <a:t>Traduzione</a:t>
            </a:r>
            <a:r>
              <a:rPr lang="it-IT" sz="3200">
                <a:solidFill>
                  <a:srgbClr val="000000"/>
                </a:solidFill>
                <a:latin typeface="Calibri"/>
              </a:rPr>
              <a:t>:</a:t>
            </a:r>
            <a:endParaRPr/>
          </a:p>
          <a:p>
            <a:pPr>
              <a:lnSpc>
                <a:spcPct val="100000"/>
              </a:lnSpc>
            </a:pPr>
            <a:r>
              <a:rPr lang="it-IT" sz="3200">
                <a:solidFill>
                  <a:srgbClr val="000000"/>
                </a:solidFill>
                <a:latin typeface="Calibri"/>
              </a:rPr>
              <a:t>Viva chiunque ama, a morte chi non sa amare. </a:t>
            </a:r>
            <a:endParaRPr/>
          </a:p>
          <a:p>
            <a:pPr>
              <a:lnSpc>
                <a:spcPct val="100000"/>
              </a:lnSpc>
            </a:pPr>
            <a:r>
              <a:rPr lang="it-IT" sz="3200">
                <a:solidFill>
                  <a:srgbClr val="000000"/>
                </a:solidFill>
                <a:latin typeface="Calibri"/>
              </a:rPr>
              <a:t>Muoia al doppio chiunque impedisca di amare.</a:t>
            </a:r>
            <a:endParaRPr/>
          </a:p>
        </p:txBody>
      </p:sp>
    </p:spTree>
  </p:cSld>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2" name="TextShape 1"/>
          <p:cNvSpPr txBox="1"/>
          <p:nvPr/>
        </p:nvSpPr>
        <p:spPr>
          <a:xfrm>
            <a:off x="457200" y="188640"/>
            <a:ext cx="8229240" cy="5937120"/>
          </a:xfrm>
          <a:prstGeom prst="rect">
            <a:avLst/>
          </a:prstGeom>
        </p:spPr>
        <p:txBody>
          <a:bodyPr/>
          <a:p>
            <a:pPr>
              <a:lnSpc>
                <a:spcPct val="100000"/>
              </a:lnSpc>
              <a:buFont typeface="Arial"/>
              <a:buChar char="•"/>
            </a:pPr>
            <a:r>
              <a:rPr lang="it-IT" sz="3200">
                <a:solidFill>
                  <a:srgbClr val="000000"/>
                </a:solidFill>
                <a:latin typeface="Calibri"/>
              </a:rPr>
              <a:t>Modello di Ángel López García</a:t>
            </a:r>
            <a:endParaRPr/>
          </a:p>
          <a:p>
            <a:pPr>
              <a:lnSpc>
                <a:spcPct val="100000"/>
              </a:lnSpc>
            </a:pPr>
            <a:endParaRPr/>
          </a:p>
          <a:p>
            <a:pPr>
              <a:lnSpc>
                <a:spcPct val="100000"/>
              </a:lnSpc>
              <a:buFont typeface="Arial"/>
              <a:buChar char="•"/>
            </a:pPr>
            <a:r>
              <a:rPr lang="it-IT" sz="3200">
                <a:solidFill>
                  <a:srgbClr val="000000"/>
                </a:solidFill>
                <a:latin typeface="Calibri"/>
              </a:rPr>
              <a:t>Ruolo della Bibbia tradotta da Gerolamo (Vulgata) nella trasformazione della sintassi latina (sec. IV)</a:t>
            </a:r>
            <a:endParaRPr/>
          </a:p>
          <a:p>
            <a:pPr>
              <a:lnSpc>
                <a:spcPct val="100000"/>
              </a:lnSpc>
              <a:buFont typeface="Arial"/>
              <a:buChar char="•"/>
            </a:pPr>
            <a:r>
              <a:rPr lang="it-IT" sz="3200">
                <a:solidFill>
                  <a:srgbClr val="000000"/>
                </a:solidFill>
                <a:latin typeface="Calibri"/>
              </a:rPr>
              <a:t>Le prime traduzioni della Bibbia risalgono alla seconda metà del II secolo</a:t>
            </a:r>
            <a:endParaRPr/>
          </a:p>
          <a:p>
            <a:pPr>
              <a:lnSpc>
                <a:spcPct val="100000"/>
              </a:lnSpc>
              <a:buFont typeface="Arial"/>
              <a:buChar char="•"/>
            </a:pPr>
            <a:r>
              <a:rPr lang="it-IT" sz="3200">
                <a:solidFill>
                  <a:srgbClr val="000000"/>
                </a:solidFill>
                <a:latin typeface="Calibri"/>
              </a:rPr>
              <a:t>Varie versioni antecedenti a quella di Gerolamo: </a:t>
            </a:r>
            <a:r>
              <a:rPr i="1" lang="it-IT" sz="3200">
                <a:solidFill>
                  <a:srgbClr val="000000"/>
                </a:solidFill>
                <a:latin typeface="Calibri"/>
              </a:rPr>
              <a:t>Itala</a:t>
            </a:r>
            <a:r>
              <a:rPr lang="it-IT" sz="3200">
                <a:solidFill>
                  <a:srgbClr val="000000"/>
                </a:solidFill>
                <a:latin typeface="Calibri"/>
              </a:rPr>
              <a:t>, </a:t>
            </a:r>
            <a:r>
              <a:rPr i="1" lang="it-IT" sz="3200">
                <a:solidFill>
                  <a:srgbClr val="000000"/>
                </a:solidFill>
                <a:latin typeface="Calibri"/>
              </a:rPr>
              <a:t>Afra</a:t>
            </a:r>
            <a:endParaRPr/>
          </a:p>
          <a:p>
            <a:pPr>
              <a:lnSpc>
                <a:spcPct val="100000"/>
              </a:lnSpc>
              <a:buFont typeface="Arial"/>
              <a:buChar char="•"/>
            </a:pPr>
            <a:r>
              <a:rPr lang="it-IT" sz="3200">
                <a:solidFill>
                  <a:srgbClr val="000000"/>
                </a:solidFill>
                <a:latin typeface="Calibri"/>
              </a:rPr>
              <a:t>Le traduzioni bibliche contribuiscono a riordinare la sintassi del latino scritto (a maggior ragione con l’espansione del cristianesimo) secondo i modi della sintassi che sarà romanza</a:t>
            </a:r>
            <a:endParaRPr/>
          </a:p>
          <a:p>
            <a:pPr>
              <a:lnSpc>
                <a:spcPct val="100000"/>
              </a:lnSpc>
            </a:pPr>
            <a:endParaRPr/>
          </a:p>
        </p:txBody>
      </p:sp>
    </p:spTree>
  </p:cSld>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3" name="TextShape 1"/>
          <p:cNvSpPr txBox="1"/>
          <p:nvPr/>
        </p:nvSpPr>
        <p:spPr>
          <a:xfrm>
            <a:off x="457200" y="188640"/>
            <a:ext cx="8229240" cy="5937120"/>
          </a:xfrm>
          <a:prstGeom prst="rect">
            <a:avLst/>
          </a:prstGeom>
        </p:spPr>
        <p:txBody>
          <a:bodyPr/>
          <a:p>
            <a:pPr>
              <a:lnSpc>
                <a:spcPct val="100000"/>
              </a:lnSpc>
              <a:buFont typeface="Arial"/>
              <a:buChar char="•"/>
            </a:pPr>
            <a:r>
              <a:rPr i="1" lang="it-IT" sz="3200">
                <a:solidFill>
                  <a:srgbClr val="000000"/>
                </a:solidFill>
                <a:latin typeface="Calibri"/>
              </a:rPr>
              <a:t>Iohannes</a:t>
            </a:r>
            <a:r>
              <a:rPr lang="it-IT" sz="3200">
                <a:solidFill>
                  <a:srgbClr val="000000"/>
                </a:solidFill>
                <a:latin typeface="Calibri"/>
              </a:rPr>
              <a:t>, 2.13-16</a:t>
            </a:r>
            <a:endParaRPr/>
          </a:p>
          <a:p>
            <a:pPr>
              <a:lnSpc>
                <a:spcPct val="100000"/>
              </a:lnSpc>
            </a:pPr>
            <a:r>
              <a:rPr lang="it-IT" sz="3200">
                <a:solidFill>
                  <a:srgbClr val="000000"/>
                </a:solidFill>
                <a:latin typeface="Calibri"/>
              </a:rPr>
              <a:t>Et prope erat pascha Iudaeorum et ascendit Hierosolyma Iesus. Et invenit in templo vendentes boves et oves et columbas et nummularios sedentes et, cum fecisset quasi flagellum de funiculis, omnes eiecit de templo, oves quoque et boves, et nummulariorum effudit aes et mensas subvertit. Et his qui columbas vendebant dixit: «Auferte ista hinc, nolite facere domum Patris mei domum negotiationis».</a:t>
            </a:r>
            <a:endParaRPr/>
          </a:p>
          <a:p>
            <a:pPr>
              <a:lnSpc>
                <a:spcPct val="100000"/>
              </a:lnSpc>
            </a:pPr>
            <a:endParaRPr/>
          </a:p>
        </p:txBody>
      </p:sp>
    </p:spTree>
  </p:cSld>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pic>
        <p:nvPicPr>
          <p:cNvPr descr="" id="44" name="Segnaposto contenuto 1"/>
          <p:cNvPicPr/>
          <p:nvPr/>
        </p:nvPicPr>
        <p:blipFill>
          <a:blip r:embed="rId1"/>
          <a:stretch>
            <a:fillRect/>
          </a:stretch>
        </p:blipFill>
        <p:spPr>
          <a:xfrm>
            <a:off x="395640" y="548640"/>
            <a:ext cx="7344360" cy="6070320"/>
          </a:xfrm>
          <a:prstGeom prst="rect">
            <a:avLst/>
          </a:prstGeom>
          <a:ln>
            <a:noFill/>
          </a:ln>
        </p:spPr>
      </p:pic>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5" name="TextShape 1"/>
          <p:cNvSpPr txBox="1"/>
          <p:nvPr/>
        </p:nvSpPr>
        <p:spPr>
          <a:xfrm>
            <a:off x="457200" y="188640"/>
            <a:ext cx="8229240" cy="5937120"/>
          </a:xfrm>
          <a:prstGeom prst="rect">
            <a:avLst/>
          </a:prstGeom>
        </p:spPr>
        <p:txBody>
          <a:bodyPr/>
          <a:p>
            <a:pPr>
              <a:lnSpc>
                <a:spcPct val="100000"/>
              </a:lnSpc>
              <a:buFont typeface="Arial"/>
              <a:buChar char="•"/>
            </a:pPr>
            <a:r>
              <a:rPr i="1" lang="it-IT" sz="3200">
                <a:solidFill>
                  <a:srgbClr val="000000"/>
                </a:solidFill>
                <a:latin typeface="Calibri"/>
              </a:rPr>
              <a:t>Appendix Probi</a:t>
            </a:r>
            <a:r>
              <a:rPr lang="it-IT" sz="3200">
                <a:solidFill>
                  <a:srgbClr val="000000"/>
                </a:solidFill>
                <a:latin typeface="Calibri"/>
              </a:rPr>
              <a:t>  </a:t>
            </a:r>
            <a:endParaRPr/>
          </a:p>
          <a:p>
            <a:pPr>
              <a:lnSpc>
                <a:spcPct val="100000"/>
              </a:lnSpc>
              <a:buFont typeface="Arial"/>
              <a:buChar char="•"/>
            </a:pPr>
            <a:r>
              <a:rPr lang="it-IT" sz="3200">
                <a:solidFill>
                  <a:srgbClr val="000000"/>
                </a:solidFill>
                <a:latin typeface="Calibri"/>
              </a:rPr>
              <a:t>5 scritti grammaticali latini</a:t>
            </a:r>
            <a:endParaRPr/>
          </a:p>
          <a:p>
            <a:pPr>
              <a:lnSpc>
                <a:spcPct val="100000"/>
              </a:lnSpc>
              <a:buFont typeface="Arial"/>
              <a:buChar char="•"/>
            </a:pPr>
            <a:r>
              <a:rPr lang="it-IT" sz="3200">
                <a:solidFill>
                  <a:srgbClr val="000000"/>
                </a:solidFill>
                <a:latin typeface="Calibri"/>
              </a:rPr>
              <a:t>conservati da un solo ms. oggi a Napoli (Biblioteca Nazionale, lat. 1, ex Vindobonensis 17), proveniente dall’abbazia di Bobbio;</a:t>
            </a:r>
            <a:endParaRPr/>
          </a:p>
          <a:p>
            <a:pPr>
              <a:lnSpc>
                <a:spcPct val="100000"/>
              </a:lnSpc>
              <a:buFont typeface="Arial"/>
              <a:buChar char="•"/>
            </a:pPr>
            <a:r>
              <a:rPr lang="it-IT" sz="3200">
                <a:solidFill>
                  <a:srgbClr val="000000"/>
                </a:solidFill>
                <a:latin typeface="Calibri"/>
              </a:rPr>
              <a:t>disposti a seguito di un trattato assai più ampio, gli </a:t>
            </a:r>
            <a:r>
              <a:rPr i="1" lang="it-IT" sz="3200">
                <a:solidFill>
                  <a:srgbClr val="000000"/>
                </a:solidFill>
                <a:latin typeface="Calibri"/>
              </a:rPr>
              <a:t>Instituta grammaticae</a:t>
            </a:r>
            <a:r>
              <a:rPr lang="it-IT" sz="3200">
                <a:solidFill>
                  <a:srgbClr val="000000"/>
                </a:solidFill>
                <a:latin typeface="Calibri"/>
              </a:rPr>
              <a:t>, attribuiti al grammatico Valerio Probo, vissuto nel I sec. d.C., con cui non hanno nessuna relazione diretta;</a:t>
            </a:r>
            <a:endParaRPr/>
          </a:p>
          <a:p>
            <a:pPr>
              <a:lnSpc>
                <a:spcPct val="100000"/>
              </a:lnSpc>
              <a:buFont typeface="Arial"/>
              <a:buChar char="•"/>
            </a:pPr>
            <a:r>
              <a:rPr lang="it-IT" sz="3200">
                <a:solidFill>
                  <a:srgbClr val="000000"/>
                </a:solidFill>
                <a:latin typeface="Calibri"/>
              </a:rPr>
              <a:t>copiati da una mano tipicamente bobbiese e dell’inizio del sec. VIII.</a:t>
            </a:r>
            <a:endParaRPr/>
          </a:p>
          <a:p>
            <a:pPr>
              <a:lnSpc>
                <a:spcPct val="100000"/>
              </a:lnSpc>
              <a:buFont typeface="Arial"/>
              <a:buChar char="•"/>
            </a:pPr>
            <a:r>
              <a:rPr lang="it-IT" sz="3200">
                <a:solidFill>
                  <a:srgbClr val="000000"/>
                </a:solidFill>
                <a:latin typeface="Calibri"/>
              </a:rPr>
              <a:t>La sezione dell’</a:t>
            </a:r>
            <a:r>
              <a:rPr i="1" lang="it-IT" sz="3200">
                <a:solidFill>
                  <a:srgbClr val="000000"/>
                </a:solidFill>
                <a:latin typeface="Calibri"/>
              </a:rPr>
              <a:t>Appendix Probi</a:t>
            </a:r>
            <a:r>
              <a:rPr lang="it-IT" sz="3200">
                <a:solidFill>
                  <a:srgbClr val="000000"/>
                </a:solidFill>
                <a:latin typeface="Calibri"/>
              </a:rPr>
              <a:t> qui esaminata (la terza) si presenta come un elenco di 227 parole seguite dalla forma erronea. </a:t>
            </a:r>
            <a:endParaRPr/>
          </a:p>
          <a:p>
            <a:pPr>
              <a:lnSpc>
                <a:spcPct val="100000"/>
              </a:lnSpc>
            </a:pPr>
            <a:endParaRPr/>
          </a:p>
        </p:txBody>
      </p:sp>
    </p:spTree>
  </p:cSld>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6" name="TextShape 1"/>
          <p:cNvSpPr txBox="1"/>
          <p:nvPr/>
        </p:nvSpPr>
        <p:spPr>
          <a:xfrm>
            <a:off x="457200" y="188640"/>
            <a:ext cx="8229240" cy="5937120"/>
          </a:xfrm>
          <a:prstGeom prst="rect">
            <a:avLst/>
          </a:prstGeom>
        </p:spPr>
        <p:txBody>
          <a:bodyPr/>
          <a:p>
            <a:pPr>
              <a:lnSpc>
                <a:spcPct val="100000"/>
              </a:lnSpc>
              <a:buFont typeface="Arial"/>
              <a:buChar char="•"/>
            </a:pPr>
            <a:r>
              <a:rPr lang="it-IT" sz="3200">
                <a:solidFill>
                  <a:srgbClr val="000000"/>
                </a:solidFill>
                <a:latin typeface="Calibri"/>
              </a:rPr>
              <a:t>Sincope di vocali postoniche</a:t>
            </a:r>
            <a:endParaRPr/>
          </a:p>
          <a:p>
            <a:pPr>
              <a:lnSpc>
                <a:spcPct val="100000"/>
              </a:lnSpc>
              <a:buFont typeface="Arial"/>
              <a:buChar char="•"/>
            </a:pPr>
            <a:r>
              <a:rPr lang="it-IT" sz="3200">
                <a:solidFill>
                  <a:srgbClr val="000000"/>
                </a:solidFill>
                <a:latin typeface="Calibri"/>
              </a:rPr>
              <a:t>specul</a:t>
            </a:r>
            <a:r>
              <a:rPr i="1" lang="it-IT" sz="3200">
                <a:solidFill>
                  <a:srgbClr val="000000"/>
                </a:solidFill>
                <a:latin typeface="Calibri"/>
              </a:rPr>
              <a:t>u</a:t>
            </a:r>
            <a:r>
              <a:rPr lang="it-IT" sz="3200">
                <a:solidFill>
                  <a:srgbClr val="000000"/>
                </a:solidFill>
                <a:latin typeface="Calibri"/>
              </a:rPr>
              <a:t>m</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speclum </a:t>
            </a:r>
            <a:endParaRPr/>
          </a:p>
          <a:p>
            <a:pPr>
              <a:lnSpc>
                <a:spcPct val="100000"/>
              </a:lnSpc>
              <a:buFont typeface="Arial"/>
              <a:buChar char="•"/>
            </a:pPr>
            <a:r>
              <a:rPr lang="it-IT" sz="3200">
                <a:solidFill>
                  <a:srgbClr val="000000"/>
                </a:solidFill>
                <a:latin typeface="Calibri"/>
              </a:rPr>
              <a:t>mascul</a:t>
            </a:r>
            <a:r>
              <a:rPr i="1" lang="it-IT" sz="3200">
                <a:solidFill>
                  <a:srgbClr val="000000"/>
                </a:solidFill>
                <a:latin typeface="Calibri"/>
              </a:rPr>
              <a:t>u</a:t>
            </a:r>
            <a:r>
              <a:rPr lang="it-IT" sz="3200">
                <a:solidFill>
                  <a:srgbClr val="000000"/>
                </a:solidFill>
                <a:latin typeface="Calibri"/>
              </a:rPr>
              <a:t>s</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masclus</a:t>
            </a:r>
            <a:endParaRPr/>
          </a:p>
          <a:p>
            <a:pPr>
              <a:lnSpc>
                <a:spcPct val="100000"/>
              </a:lnSpc>
              <a:buFont typeface="Arial"/>
              <a:buChar char="•"/>
            </a:pPr>
            <a:r>
              <a:rPr lang="it-IT" sz="3200">
                <a:solidFill>
                  <a:srgbClr val="000000"/>
                </a:solidFill>
                <a:latin typeface="Calibri"/>
              </a:rPr>
              <a:t>uetulus</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ueclus  </a:t>
            </a:r>
            <a:endParaRPr/>
          </a:p>
          <a:p>
            <a:pPr>
              <a:lnSpc>
                <a:spcPct val="100000"/>
              </a:lnSpc>
              <a:buFont typeface="Arial"/>
              <a:buChar char="•"/>
            </a:pPr>
            <a:r>
              <a:rPr lang="it-IT" sz="3200">
                <a:solidFill>
                  <a:srgbClr val="000000"/>
                </a:solidFill>
                <a:latin typeface="Calibri"/>
              </a:rPr>
              <a:t>uitulus</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uiclus </a:t>
            </a:r>
            <a:endParaRPr/>
          </a:p>
          <a:p>
            <a:pPr>
              <a:lnSpc>
                <a:spcPct val="100000"/>
              </a:lnSpc>
              <a:buFont typeface="Arial"/>
              <a:buChar char="•"/>
            </a:pPr>
            <a:r>
              <a:rPr lang="it-IT" sz="3200">
                <a:solidFill>
                  <a:srgbClr val="000000"/>
                </a:solidFill>
                <a:latin typeface="Calibri"/>
              </a:rPr>
              <a:t>uernac</a:t>
            </a:r>
            <a:r>
              <a:rPr i="1" lang="it-IT" sz="3200">
                <a:solidFill>
                  <a:srgbClr val="000000"/>
                </a:solidFill>
                <a:latin typeface="Calibri"/>
              </a:rPr>
              <a:t>u</a:t>
            </a:r>
            <a:r>
              <a:rPr lang="it-IT" sz="3200">
                <a:solidFill>
                  <a:srgbClr val="000000"/>
                </a:solidFill>
                <a:latin typeface="Calibri"/>
              </a:rPr>
              <a:t>lus</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uernaclus </a:t>
            </a:r>
            <a:endParaRPr/>
          </a:p>
          <a:p>
            <a:pPr>
              <a:lnSpc>
                <a:spcPct val="100000"/>
              </a:lnSpc>
              <a:buFont typeface="Arial"/>
              <a:buChar char="•"/>
            </a:pPr>
            <a:r>
              <a:rPr lang="it-IT" sz="3200">
                <a:solidFill>
                  <a:srgbClr val="000000"/>
                </a:solidFill>
                <a:latin typeface="Calibri"/>
              </a:rPr>
              <a:t>articul</a:t>
            </a:r>
            <a:r>
              <a:rPr i="1" lang="it-IT" sz="3200">
                <a:solidFill>
                  <a:srgbClr val="000000"/>
                </a:solidFill>
                <a:latin typeface="Calibri"/>
              </a:rPr>
              <a:t>u</a:t>
            </a:r>
            <a:r>
              <a:rPr lang="it-IT" sz="3200">
                <a:solidFill>
                  <a:srgbClr val="000000"/>
                </a:solidFill>
                <a:latin typeface="Calibri"/>
              </a:rPr>
              <a:t>s</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articlus</a:t>
            </a:r>
            <a:endParaRPr/>
          </a:p>
          <a:p>
            <a:pPr>
              <a:lnSpc>
                <a:spcPct val="100000"/>
              </a:lnSpc>
              <a:buFont typeface="Arial"/>
              <a:buChar char="•"/>
            </a:pPr>
            <a:r>
              <a:rPr lang="it-IT" sz="3200">
                <a:solidFill>
                  <a:srgbClr val="000000"/>
                </a:solidFill>
                <a:latin typeface="Calibri"/>
              </a:rPr>
              <a:t>calida</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calda</a:t>
            </a:r>
            <a:endParaRPr/>
          </a:p>
          <a:p>
            <a:pPr>
              <a:lnSpc>
                <a:spcPct val="100000"/>
              </a:lnSpc>
              <a:buFont typeface="Arial"/>
              <a:buChar char="•"/>
            </a:pPr>
            <a:r>
              <a:rPr lang="it-IT" sz="3200">
                <a:solidFill>
                  <a:srgbClr val="000000"/>
                </a:solidFill>
                <a:latin typeface="Calibri"/>
              </a:rPr>
              <a:t>oculus</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oclus </a:t>
            </a:r>
            <a:endParaRPr/>
          </a:p>
          <a:p>
            <a:pPr>
              <a:lnSpc>
                <a:spcPct val="100000"/>
              </a:lnSpc>
              <a:buFont typeface="Arial"/>
              <a:buChar char="•"/>
            </a:pPr>
            <a:r>
              <a:rPr lang="it-IT" sz="3200">
                <a:solidFill>
                  <a:srgbClr val="000000"/>
                </a:solidFill>
                <a:latin typeface="Calibri"/>
              </a:rPr>
              <a:t>tabula</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tabla</a:t>
            </a:r>
            <a:endParaRPr/>
          </a:p>
          <a:p>
            <a:pPr>
              <a:lnSpc>
                <a:spcPct val="100000"/>
              </a:lnSpc>
              <a:buFont typeface="Arial"/>
              <a:buChar char="•"/>
            </a:pPr>
            <a:r>
              <a:rPr lang="it-IT" sz="3200">
                <a:solidFill>
                  <a:srgbClr val="000000"/>
                </a:solidFill>
                <a:latin typeface="Calibri"/>
              </a:rPr>
              <a:t>uiridis</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uirdis</a:t>
            </a:r>
            <a:endParaRPr/>
          </a:p>
          <a:p>
            <a:pPr>
              <a:lnSpc>
                <a:spcPct val="100000"/>
              </a:lnSpc>
            </a:pPr>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7" name="TextShape 1"/>
          <p:cNvSpPr txBox="1"/>
          <p:nvPr/>
        </p:nvSpPr>
        <p:spPr>
          <a:xfrm>
            <a:off x="457200" y="188640"/>
            <a:ext cx="8229240" cy="5937120"/>
          </a:xfrm>
          <a:prstGeom prst="rect">
            <a:avLst/>
          </a:prstGeom>
        </p:spPr>
        <p:txBody>
          <a:bodyPr/>
          <a:p>
            <a:pPr>
              <a:lnSpc>
                <a:spcPct val="100000"/>
              </a:lnSpc>
              <a:buFont typeface="Arial"/>
              <a:buChar char="•"/>
            </a:pPr>
            <a:r>
              <a:rPr lang="it-IT" sz="3200">
                <a:solidFill>
                  <a:srgbClr val="000000"/>
                </a:solidFill>
                <a:latin typeface="Calibri"/>
              </a:rPr>
              <a:t>Vocali anteriori brevi → semiconsonanti se precedono vocale</a:t>
            </a:r>
            <a:endParaRPr/>
          </a:p>
          <a:p>
            <a:pPr>
              <a:lnSpc>
                <a:spcPct val="100000"/>
              </a:lnSpc>
            </a:pPr>
            <a:r>
              <a:rPr lang="it-IT" sz="3200">
                <a:solidFill>
                  <a:srgbClr val="000000"/>
                </a:solidFill>
                <a:latin typeface="Calibri"/>
              </a:rPr>
              <a:t>fenomeno confermato in alcuni casi dalla correzione di grafie ipercorrette e per i:</a:t>
            </a:r>
            <a:endParaRPr/>
          </a:p>
          <a:p>
            <a:pPr>
              <a:lnSpc>
                <a:spcPct val="100000"/>
              </a:lnSpc>
              <a:buFont typeface="Arial"/>
              <a:buChar char="•"/>
            </a:pPr>
            <a:r>
              <a:rPr lang="it-IT" sz="3200">
                <a:solidFill>
                  <a:srgbClr val="000000"/>
                </a:solidFill>
                <a:latin typeface="Calibri"/>
              </a:rPr>
              <a:t> </a:t>
            </a:r>
            <a:r>
              <a:rPr lang="it-IT" sz="3200">
                <a:solidFill>
                  <a:srgbClr val="000000"/>
                </a:solidFill>
                <a:latin typeface="Calibri"/>
              </a:rPr>
              <a:t>uinea</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uinia </a:t>
            </a:r>
            <a:endParaRPr/>
          </a:p>
          <a:p>
            <a:pPr>
              <a:lnSpc>
                <a:spcPct val="100000"/>
              </a:lnSpc>
              <a:buFont typeface="Arial"/>
              <a:buChar char="•"/>
            </a:pPr>
            <a:r>
              <a:rPr lang="it-IT" sz="3200">
                <a:solidFill>
                  <a:srgbClr val="000000"/>
                </a:solidFill>
                <a:latin typeface="Calibri"/>
              </a:rPr>
              <a:t>cauea</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cauia</a:t>
            </a:r>
            <a:endParaRPr/>
          </a:p>
          <a:p>
            <a:pPr>
              <a:lnSpc>
                <a:spcPct val="100000"/>
              </a:lnSpc>
              <a:buFont typeface="Arial"/>
              <a:buChar char="•"/>
            </a:pPr>
            <a:r>
              <a:rPr lang="it-IT" sz="3200">
                <a:solidFill>
                  <a:srgbClr val="000000"/>
                </a:solidFill>
                <a:latin typeface="Calibri"/>
              </a:rPr>
              <a:t>lancea</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lancia </a:t>
            </a:r>
            <a:endParaRPr/>
          </a:p>
          <a:p>
            <a:pPr>
              <a:lnSpc>
                <a:spcPct val="100000"/>
              </a:lnSpc>
            </a:pPr>
            <a:r>
              <a:rPr lang="it-IT" sz="3200">
                <a:solidFill>
                  <a:srgbClr val="000000"/>
                </a:solidFill>
                <a:latin typeface="Calibri"/>
              </a:rPr>
              <a:t>e all’inverso:</a:t>
            </a:r>
            <a:endParaRPr/>
          </a:p>
          <a:p>
            <a:pPr>
              <a:lnSpc>
                <a:spcPct val="100000"/>
              </a:lnSpc>
              <a:buFont typeface="Arial"/>
              <a:buChar char="•"/>
            </a:pPr>
            <a:r>
              <a:rPr lang="it-IT" sz="3200">
                <a:solidFill>
                  <a:srgbClr val="000000"/>
                </a:solidFill>
                <a:latin typeface="Calibri"/>
              </a:rPr>
              <a:t> </a:t>
            </a:r>
            <a:r>
              <a:rPr lang="it-IT" sz="3200">
                <a:solidFill>
                  <a:srgbClr val="000000"/>
                </a:solidFill>
                <a:latin typeface="Calibri"/>
              </a:rPr>
              <a:t>ostium</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osteum </a:t>
            </a:r>
            <a:endParaRPr/>
          </a:p>
          <a:p>
            <a:pPr>
              <a:lnSpc>
                <a:spcPct val="100000"/>
              </a:lnSpc>
            </a:pPr>
            <a:endParaRPr/>
          </a:p>
        </p:txBody>
      </p:sp>
    </p:spTree>
  </p:cSld>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 name="TextShape 1"/>
          <p:cNvSpPr txBox="1"/>
          <p:nvPr/>
        </p:nvSpPr>
        <p:spPr>
          <a:xfrm>
            <a:off x="457200" y="188640"/>
            <a:ext cx="8229240" cy="5937120"/>
          </a:xfrm>
          <a:prstGeom prst="rect">
            <a:avLst/>
          </a:prstGeom>
        </p:spPr>
        <p:txBody>
          <a:bodyPr/>
          <a:p>
            <a:pPr>
              <a:lnSpc>
                <a:spcPct val="100000"/>
              </a:lnSpc>
            </a:pPr>
            <a:r>
              <a:rPr lang="it-IT" sz="3600">
                <a:solidFill>
                  <a:srgbClr val="000000"/>
                </a:solidFill>
                <a:latin typeface="Calibri"/>
              </a:rPr>
              <a:t>Evoluzione di ŭ in /o/, ovvero confusione tra ŭ e ō</a:t>
            </a:r>
            <a:endParaRPr/>
          </a:p>
          <a:p>
            <a:pPr>
              <a:lnSpc>
                <a:spcPct val="100000"/>
              </a:lnSpc>
            </a:pPr>
            <a:endParaRPr/>
          </a:p>
          <a:p>
            <a:pPr>
              <a:lnSpc>
                <a:spcPct val="100000"/>
              </a:lnSpc>
              <a:buFont typeface="Arial"/>
              <a:buChar char="•"/>
            </a:pPr>
            <a:r>
              <a:rPr lang="it-IT" sz="3200">
                <a:solidFill>
                  <a:srgbClr val="000000"/>
                </a:solidFill>
                <a:latin typeface="Calibri"/>
              </a:rPr>
              <a:t>colŭmna</a:t>
            </a:r>
            <a:r>
              <a:rPr lang="it-IT" sz="3200">
                <a:solidFill>
                  <a:srgbClr val="000000"/>
                </a:solidFill>
                <a:latin typeface="Calibri"/>
              </a:rPr>
              <a:t>	</a:t>
            </a:r>
            <a:r>
              <a:rPr lang="it-IT" sz="3200">
                <a:solidFill>
                  <a:srgbClr val="000000"/>
                </a:solidFill>
                <a:latin typeface="Calibri"/>
              </a:rPr>
              <a:t> non</a:t>
            </a:r>
            <a:r>
              <a:rPr lang="it-IT" sz="3200">
                <a:solidFill>
                  <a:srgbClr val="000000"/>
                </a:solidFill>
                <a:latin typeface="Calibri"/>
              </a:rPr>
              <a:t>	</a:t>
            </a:r>
            <a:r>
              <a:rPr lang="it-IT" sz="3200">
                <a:solidFill>
                  <a:srgbClr val="000000"/>
                </a:solidFill>
                <a:latin typeface="Calibri"/>
              </a:rPr>
              <a:t> colomna </a:t>
            </a:r>
            <a:endParaRPr/>
          </a:p>
          <a:p>
            <a:pPr>
              <a:lnSpc>
                <a:spcPct val="100000"/>
              </a:lnSpc>
              <a:buFont typeface="Arial"/>
              <a:buChar char="•"/>
            </a:pPr>
            <a:r>
              <a:rPr lang="it-IT" sz="3200">
                <a:solidFill>
                  <a:srgbClr val="000000"/>
                </a:solidFill>
                <a:latin typeface="Calibri"/>
              </a:rPr>
              <a:t>fōrmica</a:t>
            </a:r>
            <a:r>
              <a:rPr lang="it-IT" sz="3200">
                <a:solidFill>
                  <a:srgbClr val="000000"/>
                </a:solidFill>
                <a:latin typeface="Calibri"/>
              </a:rPr>
              <a:t>	</a:t>
            </a:r>
            <a:r>
              <a:rPr lang="it-IT" sz="3200">
                <a:solidFill>
                  <a:srgbClr val="000000"/>
                </a:solidFill>
                <a:latin typeface="Calibri"/>
              </a:rPr>
              <a:t> non</a:t>
            </a:r>
            <a:r>
              <a:rPr lang="it-IT" sz="3200">
                <a:solidFill>
                  <a:srgbClr val="000000"/>
                </a:solidFill>
                <a:latin typeface="Calibri"/>
              </a:rPr>
              <a:t>	</a:t>
            </a:r>
            <a:r>
              <a:rPr lang="it-IT" sz="3200">
                <a:solidFill>
                  <a:srgbClr val="000000"/>
                </a:solidFill>
                <a:latin typeface="Calibri"/>
              </a:rPr>
              <a:t> furmica</a:t>
            </a:r>
            <a:endParaRPr/>
          </a:p>
          <a:p>
            <a:pPr>
              <a:lnSpc>
                <a:spcPct val="100000"/>
              </a:lnSpc>
              <a:buFont typeface="Arial"/>
              <a:buChar char="•"/>
            </a:pPr>
            <a:r>
              <a:rPr lang="it-IT" sz="3200">
                <a:solidFill>
                  <a:srgbClr val="000000"/>
                </a:solidFill>
                <a:latin typeface="Calibri"/>
              </a:rPr>
              <a:t>colŭber</a:t>
            </a:r>
            <a:r>
              <a:rPr lang="it-IT" sz="3200">
                <a:solidFill>
                  <a:srgbClr val="000000"/>
                </a:solidFill>
                <a:latin typeface="Calibri"/>
              </a:rPr>
              <a:t>	</a:t>
            </a:r>
            <a:r>
              <a:rPr lang="it-IT" sz="3200">
                <a:solidFill>
                  <a:srgbClr val="000000"/>
                </a:solidFill>
                <a:latin typeface="Calibri"/>
              </a:rPr>
              <a:t> non</a:t>
            </a:r>
            <a:r>
              <a:rPr lang="it-IT" sz="3200">
                <a:solidFill>
                  <a:srgbClr val="000000"/>
                </a:solidFill>
                <a:latin typeface="Calibri"/>
              </a:rPr>
              <a:t>	</a:t>
            </a:r>
            <a:r>
              <a:rPr lang="it-IT" sz="3200">
                <a:solidFill>
                  <a:srgbClr val="000000"/>
                </a:solidFill>
                <a:latin typeface="Calibri"/>
              </a:rPr>
              <a:t> colober </a:t>
            </a:r>
            <a:endParaRPr/>
          </a:p>
          <a:p>
            <a:pPr>
              <a:lnSpc>
                <a:spcPct val="100000"/>
              </a:lnSpc>
              <a:buFont typeface="Arial"/>
              <a:buChar char="•"/>
            </a:pPr>
            <a:r>
              <a:rPr lang="it-IT" sz="3200">
                <a:solidFill>
                  <a:srgbClr val="000000"/>
                </a:solidFill>
                <a:latin typeface="Calibri"/>
              </a:rPr>
              <a:t>robigo</a:t>
            </a:r>
            <a:r>
              <a:rPr lang="it-IT" sz="3200">
                <a:solidFill>
                  <a:srgbClr val="000000"/>
                </a:solidFill>
                <a:latin typeface="Calibri"/>
              </a:rPr>
              <a:t>	</a:t>
            </a:r>
            <a:r>
              <a:rPr lang="it-IT" sz="3200">
                <a:solidFill>
                  <a:srgbClr val="000000"/>
                </a:solidFill>
                <a:latin typeface="Calibri"/>
              </a:rPr>
              <a:t> non</a:t>
            </a:r>
            <a:r>
              <a:rPr lang="it-IT" sz="3200">
                <a:solidFill>
                  <a:srgbClr val="000000"/>
                </a:solidFill>
                <a:latin typeface="Calibri"/>
              </a:rPr>
              <a:t>	</a:t>
            </a:r>
            <a:r>
              <a:rPr lang="it-IT" sz="3200">
                <a:solidFill>
                  <a:srgbClr val="000000"/>
                </a:solidFill>
                <a:latin typeface="Calibri"/>
              </a:rPr>
              <a:t> rŭbigo</a:t>
            </a:r>
            <a:endParaRPr/>
          </a:p>
          <a:p>
            <a:pPr>
              <a:lnSpc>
                <a:spcPct val="100000"/>
              </a:lnSpc>
            </a:pPr>
            <a:r>
              <a:rPr lang="it-IT" sz="3200">
                <a:solidFill>
                  <a:srgbClr val="000000"/>
                </a:solidFill>
                <a:latin typeface="Calibri"/>
              </a:rPr>
              <a:t> </a:t>
            </a:r>
            <a:endParaRPr/>
          </a:p>
        </p:txBody>
      </p:sp>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9" name="TextShape 1"/>
          <p:cNvSpPr txBox="1"/>
          <p:nvPr/>
        </p:nvSpPr>
        <p:spPr>
          <a:xfrm>
            <a:off x="457200" y="188640"/>
            <a:ext cx="8229240" cy="5937120"/>
          </a:xfrm>
          <a:prstGeom prst="rect">
            <a:avLst/>
          </a:prstGeom>
        </p:spPr>
        <p:txBody>
          <a:bodyPr/>
          <a:p>
            <a:pPr>
              <a:lnSpc>
                <a:spcPct val="100000"/>
              </a:lnSpc>
              <a:buFont typeface="Arial"/>
              <a:buChar char="•"/>
            </a:pPr>
            <a:r>
              <a:rPr lang="it-IT" sz="3200">
                <a:solidFill>
                  <a:srgbClr val="000000"/>
                </a:solidFill>
                <a:latin typeface="Calibri"/>
              </a:rPr>
              <a:t>Perdita di -</a:t>
            </a:r>
            <a:r>
              <a:rPr i="1" lang="it-IT" sz="3200">
                <a:solidFill>
                  <a:srgbClr val="000000"/>
                </a:solidFill>
                <a:latin typeface="Calibri"/>
              </a:rPr>
              <a:t>m</a:t>
            </a:r>
            <a:r>
              <a:rPr lang="it-IT" sz="3200">
                <a:solidFill>
                  <a:srgbClr val="000000"/>
                </a:solidFill>
                <a:latin typeface="Calibri"/>
              </a:rPr>
              <a:t> finale</a:t>
            </a:r>
            <a:endParaRPr/>
          </a:p>
          <a:p>
            <a:pPr>
              <a:lnSpc>
                <a:spcPct val="100000"/>
              </a:lnSpc>
            </a:pPr>
            <a:endParaRPr/>
          </a:p>
          <a:p>
            <a:pPr>
              <a:lnSpc>
                <a:spcPct val="100000"/>
              </a:lnSpc>
              <a:buFont typeface="Arial"/>
              <a:buChar char="•"/>
            </a:pPr>
            <a:r>
              <a:rPr lang="it-IT" sz="3200">
                <a:solidFill>
                  <a:srgbClr val="000000"/>
                </a:solidFill>
                <a:latin typeface="Calibri"/>
              </a:rPr>
              <a:t>triclinium</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triclinu</a:t>
            </a:r>
            <a:endParaRPr/>
          </a:p>
          <a:p>
            <a:pPr>
              <a:lnSpc>
                <a:spcPct val="100000"/>
              </a:lnSpc>
              <a:buFont typeface="Arial"/>
              <a:buChar char="•"/>
            </a:pPr>
            <a:r>
              <a:rPr lang="it-IT" sz="3200">
                <a:solidFill>
                  <a:srgbClr val="000000"/>
                </a:solidFill>
                <a:latin typeface="Calibri"/>
              </a:rPr>
              <a:t>numquam</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numqua</a:t>
            </a:r>
            <a:endParaRPr/>
          </a:p>
          <a:p>
            <a:pPr>
              <a:lnSpc>
                <a:spcPct val="100000"/>
              </a:lnSpc>
              <a:buFont typeface="Arial"/>
              <a:buChar char="•"/>
            </a:pPr>
            <a:r>
              <a:rPr lang="it-IT" sz="3200">
                <a:solidFill>
                  <a:srgbClr val="000000"/>
                </a:solidFill>
                <a:latin typeface="Calibri"/>
              </a:rPr>
              <a:t>pridem</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pride </a:t>
            </a:r>
            <a:endParaRPr/>
          </a:p>
          <a:p>
            <a:pPr>
              <a:lnSpc>
                <a:spcPct val="100000"/>
              </a:lnSpc>
              <a:buFont typeface="Arial"/>
              <a:buChar char="•"/>
            </a:pPr>
            <a:r>
              <a:rPr lang="it-IT" sz="3200">
                <a:solidFill>
                  <a:srgbClr val="000000"/>
                </a:solidFill>
                <a:latin typeface="Calibri"/>
              </a:rPr>
              <a:t>olim</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oli </a:t>
            </a:r>
            <a:endParaRPr/>
          </a:p>
          <a:p>
            <a:pPr>
              <a:lnSpc>
                <a:spcPct val="100000"/>
              </a:lnSpc>
              <a:buFont typeface="Arial"/>
              <a:buChar char="•"/>
            </a:pPr>
            <a:r>
              <a:rPr lang="it-IT" sz="3200">
                <a:solidFill>
                  <a:srgbClr val="000000"/>
                </a:solidFill>
                <a:latin typeface="Calibri"/>
              </a:rPr>
              <a:t>idem</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ide </a:t>
            </a:r>
            <a:endParaRPr/>
          </a:p>
          <a:p>
            <a:pPr>
              <a:lnSpc>
                <a:spcPct val="100000"/>
              </a:lnSpc>
            </a:pPr>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0" name="TextShape 1"/>
          <p:cNvSpPr txBox="1"/>
          <p:nvPr/>
        </p:nvSpPr>
        <p:spPr>
          <a:xfrm>
            <a:off x="457200" y="188640"/>
            <a:ext cx="8229240" cy="5937120"/>
          </a:xfrm>
          <a:prstGeom prst="rect">
            <a:avLst/>
          </a:prstGeom>
        </p:spPr>
        <p:txBody>
          <a:bodyPr/>
          <a:p>
            <a:pPr>
              <a:lnSpc>
                <a:spcPct val="100000"/>
              </a:lnSpc>
              <a:buFont typeface="Arial"/>
              <a:buChar char="•"/>
            </a:pPr>
            <a:r>
              <a:rPr lang="it-IT" sz="3200">
                <a:solidFill>
                  <a:srgbClr val="000000"/>
                </a:solidFill>
                <a:latin typeface="Calibri"/>
              </a:rPr>
              <a:t>Riduzione del nesso -</a:t>
            </a:r>
            <a:r>
              <a:rPr i="1" lang="it-IT" sz="3200">
                <a:solidFill>
                  <a:srgbClr val="000000"/>
                </a:solidFill>
                <a:latin typeface="Calibri"/>
              </a:rPr>
              <a:t>ns</a:t>
            </a:r>
            <a:r>
              <a:rPr lang="it-IT" sz="3200">
                <a:solidFill>
                  <a:srgbClr val="000000"/>
                </a:solidFill>
                <a:latin typeface="Calibri"/>
              </a:rPr>
              <a:t>- a semplice sibilante</a:t>
            </a:r>
            <a:endParaRPr/>
          </a:p>
          <a:p>
            <a:pPr>
              <a:lnSpc>
                <a:spcPct val="100000"/>
              </a:lnSpc>
              <a:buFont typeface="Arial"/>
              <a:buChar char="•"/>
            </a:pPr>
            <a:r>
              <a:rPr lang="it-IT" sz="3200">
                <a:solidFill>
                  <a:srgbClr val="000000"/>
                </a:solidFill>
                <a:latin typeface="Calibri"/>
              </a:rPr>
              <a:t>ansa</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asa </a:t>
            </a:r>
            <a:endParaRPr/>
          </a:p>
          <a:p>
            <a:pPr>
              <a:lnSpc>
                <a:spcPct val="100000"/>
              </a:lnSpc>
              <a:buFont typeface="Arial"/>
              <a:buChar char="•"/>
            </a:pPr>
            <a:r>
              <a:rPr lang="it-IT" sz="3200">
                <a:solidFill>
                  <a:srgbClr val="000000"/>
                </a:solidFill>
                <a:latin typeface="Calibri"/>
              </a:rPr>
              <a:t>[t]ensa</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non</a:t>
            </a:r>
            <a:r>
              <a:rPr lang="it-IT" sz="3200">
                <a:solidFill>
                  <a:srgbClr val="000000"/>
                </a:solidFill>
                <a:latin typeface="Calibri"/>
              </a:rPr>
              <a:t>	</a:t>
            </a:r>
            <a:r>
              <a:rPr lang="it-IT" sz="3200">
                <a:solidFill>
                  <a:srgbClr val="000000"/>
                </a:solidFill>
                <a:latin typeface="Calibri"/>
              </a:rPr>
              <a:t>	</a:t>
            </a:r>
            <a:r>
              <a:rPr lang="it-IT" sz="3200">
                <a:solidFill>
                  <a:srgbClr val="000000"/>
                </a:solidFill>
                <a:latin typeface="Calibri"/>
              </a:rPr>
              <a:t>tesa</a:t>
            </a:r>
            <a:endParaRPr/>
          </a:p>
          <a:p>
            <a:pPr>
              <a:lnSpc>
                <a:spcPct val="100000"/>
              </a:lnSpc>
            </a:pPr>
            <a:endParaRPr/>
          </a:p>
          <a:p>
            <a:pPr>
              <a:lnSpc>
                <a:spcPct val="100000"/>
              </a:lnSpc>
            </a:pPr>
            <a:r>
              <a:rPr lang="it-IT" sz="3200">
                <a:solidFill>
                  <a:srgbClr val="000000"/>
                </a:solidFill>
                <a:latin typeface="Calibri"/>
              </a:rPr>
              <a:t>e all’inverso, presenza di ipercorrettismi:</a:t>
            </a:r>
            <a:endParaRPr/>
          </a:p>
          <a:p>
            <a:pPr>
              <a:lnSpc>
                <a:spcPct val="100000"/>
              </a:lnSpc>
            </a:pPr>
            <a:endParaRPr/>
          </a:p>
          <a:p>
            <a:pPr>
              <a:lnSpc>
                <a:spcPct val="100000"/>
              </a:lnSpc>
              <a:buFont typeface="Arial"/>
              <a:buChar char="•"/>
            </a:pPr>
            <a:r>
              <a:rPr lang="it-IT" sz="3200">
                <a:solidFill>
                  <a:srgbClr val="000000"/>
                </a:solidFill>
                <a:latin typeface="Calibri"/>
              </a:rPr>
              <a:t>hercules</a:t>
            </a:r>
            <a:r>
              <a:rPr lang="it-IT" sz="3200">
                <a:solidFill>
                  <a:srgbClr val="000000"/>
                </a:solidFill>
                <a:latin typeface="Calibri"/>
              </a:rPr>
              <a:t>	</a:t>
            </a:r>
            <a:r>
              <a:rPr lang="it-IT" sz="3200">
                <a:solidFill>
                  <a:srgbClr val="000000"/>
                </a:solidFill>
                <a:latin typeface="Calibri"/>
              </a:rPr>
              <a:t>   non</a:t>
            </a:r>
            <a:r>
              <a:rPr lang="it-IT" sz="3200">
                <a:solidFill>
                  <a:srgbClr val="000000"/>
                </a:solidFill>
                <a:latin typeface="Calibri"/>
              </a:rPr>
              <a:t>	</a:t>
            </a:r>
            <a:r>
              <a:rPr lang="it-IT" sz="3200">
                <a:solidFill>
                  <a:srgbClr val="000000"/>
                </a:solidFill>
                <a:latin typeface="Calibri"/>
              </a:rPr>
              <a:t>herculens </a:t>
            </a:r>
            <a:endParaRPr/>
          </a:p>
          <a:p>
            <a:pPr>
              <a:lnSpc>
                <a:spcPct val="100000"/>
              </a:lnSpc>
              <a:buFont typeface="Arial"/>
              <a:buChar char="•"/>
            </a:pPr>
            <a:r>
              <a:rPr lang="it-IT" sz="3200">
                <a:solidFill>
                  <a:srgbClr val="000000"/>
                </a:solidFill>
                <a:latin typeface="Calibri"/>
              </a:rPr>
              <a:t>formosus   non</a:t>
            </a:r>
            <a:r>
              <a:rPr lang="it-IT" sz="3200">
                <a:solidFill>
                  <a:srgbClr val="000000"/>
                </a:solidFill>
                <a:latin typeface="Calibri"/>
              </a:rPr>
              <a:t>	</a:t>
            </a:r>
            <a:r>
              <a:rPr lang="it-IT" sz="3200">
                <a:solidFill>
                  <a:srgbClr val="000000"/>
                </a:solidFill>
                <a:latin typeface="Calibri"/>
              </a:rPr>
              <a:t>formunsus </a:t>
            </a:r>
            <a:endParaRPr/>
          </a:p>
          <a:p>
            <a:pPr>
              <a:lnSpc>
                <a:spcPct val="100000"/>
              </a:lnSpc>
              <a:buFont typeface="Arial"/>
              <a:buChar char="•"/>
            </a:pPr>
            <a:r>
              <a:rPr lang="it-IT" sz="3200">
                <a:solidFill>
                  <a:srgbClr val="000000"/>
                </a:solidFill>
                <a:latin typeface="Calibri"/>
              </a:rPr>
              <a:t>occasio</a:t>
            </a:r>
            <a:r>
              <a:rPr lang="it-IT" sz="3200">
                <a:solidFill>
                  <a:srgbClr val="000000"/>
                </a:solidFill>
                <a:latin typeface="Calibri"/>
              </a:rPr>
              <a:t>	</a:t>
            </a:r>
            <a:r>
              <a:rPr lang="it-IT" sz="3200">
                <a:solidFill>
                  <a:srgbClr val="000000"/>
                </a:solidFill>
                <a:latin typeface="Calibri"/>
              </a:rPr>
              <a:t>    non</a:t>
            </a:r>
            <a:r>
              <a:rPr lang="it-IT" sz="3200">
                <a:solidFill>
                  <a:srgbClr val="000000"/>
                </a:solidFill>
                <a:latin typeface="Calibri"/>
              </a:rPr>
              <a:t>	</a:t>
            </a:r>
            <a:r>
              <a:rPr lang="it-IT" sz="3200">
                <a:solidFill>
                  <a:srgbClr val="000000"/>
                </a:solidFill>
                <a:latin typeface="Calibri"/>
              </a:rPr>
              <a:t>occansio </a:t>
            </a:r>
            <a:endParaRPr/>
          </a:p>
          <a:p>
            <a:pPr>
              <a:lnSpc>
                <a:spcPct val="100000"/>
              </a:lnSpc>
            </a:pPr>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1" name="TextShape 1"/>
          <p:cNvSpPr txBox="1"/>
          <p:nvPr/>
        </p:nvSpPr>
        <p:spPr>
          <a:xfrm>
            <a:off x="457200" y="188640"/>
            <a:ext cx="8229240" cy="5937120"/>
          </a:xfrm>
          <a:prstGeom prst="rect">
            <a:avLst/>
          </a:prstGeom>
        </p:spPr>
        <p:txBody>
          <a:bodyPr/>
          <a:p>
            <a:pPr>
              <a:lnSpc>
                <a:spcPct val="100000"/>
              </a:lnSpc>
            </a:pPr>
            <a:r>
              <a:rPr i="1" lang="it-IT" sz="3200">
                <a:solidFill>
                  <a:srgbClr val="000000"/>
                </a:solidFill>
                <a:latin typeface="Calibri"/>
              </a:rPr>
              <a:t>Lex Salica </a:t>
            </a:r>
            <a:r>
              <a:rPr lang="it-IT" sz="3200">
                <a:solidFill>
                  <a:srgbClr val="000000"/>
                </a:solidFill>
                <a:latin typeface="Calibri"/>
              </a:rPr>
              <a:t>e parodia</a:t>
            </a:r>
            <a:endParaRPr/>
          </a:p>
          <a:p>
            <a:pPr>
              <a:lnSpc>
                <a:spcPct val="100000"/>
              </a:lnSpc>
              <a:buFont typeface="Arial"/>
              <a:buChar char="•"/>
            </a:pPr>
            <a:r>
              <a:rPr lang="it-IT" sz="3200">
                <a:solidFill>
                  <a:srgbClr val="000000"/>
                </a:solidFill>
                <a:latin typeface="Calibri"/>
              </a:rPr>
              <a:t>La Legge salica, raccolta di leggi degli antichi Franchi Salii (tribù)</a:t>
            </a:r>
            <a:endParaRPr/>
          </a:p>
          <a:p>
            <a:pPr>
              <a:lnSpc>
                <a:spcPct val="100000"/>
              </a:lnSpc>
              <a:buFont typeface="Arial"/>
              <a:buChar char="•"/>
            </a:pPr>
            <a:r>
              <a:rPr lang="it-IT" sz="3200">
                <a:solidFill>
                  <a:srgbClr val="000000"/>
                </a:solidFill>
                <a:latin typeface="Calibri"/>
              </a:rPr>
              <a:t>La più antica versione risale a Clodoveo, re dei Franchi (inizio VI secolo)</a:t>
            </a:r>
            <a:endParaRPr/>
          </a:p>
          <a:p>
            <a:pPr>
              <a:lnSpc>
                <a:spcPct val="100000"/>
              </a:lnSpc>
              <a:buFont typeface="Arial"/>
              <a:buChar char="•"/>
            </a:pPr>
            <a:r>
              <a:rPr lang="it-IT" sz="3200">
                <a:solidFill>
                  <a:srgbClr val="000000"/>
                </a:solidFill>
                <a:latin typeface="Calibri"/>
              </a:rPr>
              <a:t>Base per alcune norme del diritto di successione nel corso del Medioevo (ereditarietà solo in linea maschile)</a:t>
            </a:r>
            <a:endParaRPr/>
          </a:p>
          <a:p>
            <a:pPr>
              <a:lnSpc>
                <a:spcPct val="100000"/>
              </a:lnSpc>
              <a:buFont typeface="Arial"/>
              <a:buChar char="•"/>
            </a:pPr>
            <a:r>
              <a:rPr lang="it-IT" sz="3200" u="sng">
                <a:solidFill>
                  <a:srgbClr val="000000"/>
                </a:solidFill>
                <a:latin typeface="Calibri"/>
              </a:rPr>
              <a:t>Parodia</a:t>
            </a:r>
            <a:r>
              <a:rPr lang="it-IT" sz="3200">
                <a:solidFill>
                  <a:srgbClr val="000000"/>
                </a:solidFill>
                <a:latin typeface="Calibri"/>
              </a:rPr>
              <a:t>: contenuta in un unico manoscritto risalente all’VIII secolo, al seguito della stessa Lex Salica; burla di un copista</a:t>
            </a:r>
            <a:endParaRPr/>
          </a:p>
          <a:p>
            <a:pPr>
              <a:lnSpc>
                <a:spcPct val="100000"/>
              </a:lnSpc>
              <a:buFont typeface="Arial"/>
              <a:buChar char="•"/>
            </a:pPr>
            <a:r>
              <a:rPr lang="it-IT" sz="3200">
                <a:solidFill>
                  <a:srgbClr val="000000"/>
                </a:solidFill>
                <a:latin typeface="Calibri"/>
              </a:rPr>
              <a:t>Elementi romanzi (area orientale della lingua d’oïl)  </a:t>
            </a:r>
            <a:endParaRPr/>
          </a:p>
        </p:txBody>
      </p:sp>
    </p:spTree>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2" name="TextShape 1"/>
          <p:cNvSpPr txBox="1"/>
          <p:nvPr/>
        </p:nvSpPr>
        <p:spPr>
          <a:xfrm>
            <a:off x="457200" y="188640"/>
            <a:ext cx="8229240" cy="6120360"/>
          </a:xfrm>
          <a:prstGeom prst="rect">
            <a:avLst/>
          </a:prstGeom>
        </p:spPr>
        <p:txBody>
          <a:bodyPr/>
          <a:p>
            <a:pPr>
              <a:lnSpc>
                <a:spcPct val="100000"/>
              </a:lnSpc>
              <a:buFont typeface="Arial"/>
              <a:buChar char="•"/>
            </a:pPr>
            <a:r>
              <a:rPr b="1" lang="it-IT" sz="3200">
                <a:solidFill>
                  <a:srgbClr val="000000"/>
                </a:solidFill>
                <a:latin typeface="Calibri"/>
              </a:rPr>
              <a:t>Parodia della Lex Salica </a:t>
            </a:r>
            <a:r>
              <a:rPr lang="it-IT" sz="3200">
                <a:solidFill>
                  <a:srgbClr val="000000"/>
                </a:solidFill>
                <a:latin typeface="Calibri"/>
              </a:rPr>
              <a:t>(seconda metà dell’VIII sec.)</a:t>
            </a:r>
            <a:endParaRPr/>
          </a:p>
          <a:p>
            <a:pPr>
              <a:lnSpc>
                <a:spcPct val="100000"/>
              </a:lnSpc>
            </a:pPr>
            <a:endParaRPr/>
          </a:p>
          <a:p>
            <a:pPr>
              <a:lnSpc>
                <a:spcPct val="100000"/>
              </a:lnSpc>
            </a:pPr>
            <a:r>
              <a:rPr lang="it-IT" sz="4000">
                <a:solidFill>
                  <a:srgbClr val="000000"/>
                </a:solidFill>
                <a:latin typeface="Calibri"/>
              </a:rPr>
              <a:t>In nomine Dei, Patris omnipotentis. Sit placuit uoluntas Laidobranno et Adono, ut pactum Salicum, de quod titulum non abit, gratenter suplicibus aput gracia Fredono una cum uxore sua et obtimatis eorum, in ipsum pactum titulum unum, cum Deo adiutorio, pertractare debirent: ut, si quis homo aut in casa aut foris casa plena botilia abere potuerint, tam de eorum, quam de aliorum, in cuppa non mittant ne gutta. Se ullus hoc facire presumserit, malobergo leodardi, sol(idos) quindecim con(ponat) et ipsa cuppa frangant la tota, ad illo botiliario frangant lo cabo, at illo scanciono tollant lis potionis. Sic conuinit obseruare: aput staubo bibant et intus suppas faciant. Cum senior bibit duas uicis, sui uassalli la tercia, bonum est.</a:t>
            </a:r>
            <a:endParaRPr/>
          </a:p>
        </p:txBody>
      </p:sp>
    </p:spTree>
  </p:cSld>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3" name="TextShape 1"/>
          <p:cNvSpPr txBox="1"/>
          <p:nvPr/>
        </p:nvSpPr>
        <p:spPr>
          <a:xfrm>
            <a:off x="457200" y="188640"/>
            <a:ext cx="8229240" cy="5937120"/>
          </a:xfrm>
          <a:prstGeom prst="rect">
            <a:avLst/>
          </a:prstGeom>
        </p:spPr>
        <p:txBody>
          <a:bodyPr/>
          <a:p>
            <a:pPr>
              <a:lnSpc>
                <a:spcPct val="100000"/>
              </a:lnSpc>
            </a:pPr>
            <a:r>
              <a:rPr i="1" lang="it-IT" sz="3200">
                <a:solidFill>
                  <a:srgbClr val="000000"/>
                </a:solidFill>
                <a:latin typeface="Calibri"/>
              </a:rPr>
              <a:t>Traduzione</a:t>
            </a:r>
            <a:r>
              <a:rPr lang="it-IT" sz="3200">
                <a:solidFill>
                  <a:srgbClr val="000000"/>
                </a:solidFill>
                <a:latin typeface="Calibri"/>
              </a:rPr>
              <a:t>: In nome di Dio, Padre onnipotente. Si è deciso che sia fatta la volontà di Laidobranno e Adono, che la legge Salica, per quanto riguarda una materia non contemplata, su domanda fatta di buon cuore con la grazia di Fredono assieme a sua moglie e al loro seguito, in questo stesso patto debbano, con l’aiuto di Dio, ammettere un (nuovo) titolo: che, se qualcuno o in casa o fuori casa potrà avere una bottiglia piena, che non ne versi neanche una goccia nella coppa né loro né di altri. Se qualcuno oserà fare questo paghi XV soldi e gli si infranga la coppa interamente, che si spacchi la testa al bottigliere e si tolgano le bevande ai capo dei coppieri. Così si proceda: bevano con la coppa e ci facciano la zuppetta. Quando il signore beve due volte, il suo vassallo la terza, e così va bene. Io che ho scritto il mio nome non ho scritto. Sia giudicato colpevole. </a:t>
            </a:r>
            <a:endParaRPr/>
          </a:p>
        </p:txBody>
      </p:sp>
    </p:spTree>
  </p:cSld>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4" name="TextShape 1"/>
          <p:cNvSpPr txBox="1"/>
          <p:nvPr/>
        </p:nvSpPr>
        <p:spPr>
          <a:xfrm>
            <a:off x="457200" y="188640"/>
            <a:ext cx="8229240" cy="5937120"/>
          </a:xfrm>
          <a:prstGeom prst="rect">
            <a:avLst/>
          </a:prstGeom>
        </p:spPr>
        <p:txBody>
          <a:bodyPr/>
          <a:p>
            <a:pPr>
              <a:lnSpc>
                <a:spcPct val="100000"/>
              </a:lnSpc>
              <a:buFont typeface="Arial"/>
              <a:buChar char="•"/>
            </a:pPr>
            <a:r>
              <a:rPr b="1" lang="it-IT" sz="3200">
                <a:solidFill>
                  <a:srgbClr val="000000"/>
                </a:solidFill>
                <a:latin typeface="Calibri"/>
              </a:rPr>
              <a:t>Ipotesi sulle origini delle letterature romanze</a:t>
            </a:r>
            <a:endParaRPr/>
          </a:p>
          <a:p>
            <a:pPr>
              <a:lnSpc>
                <a:spcPct val="100000"/>
              </a:lnSpc>
            </a:pPr>
            <a:endParaRPr/>
          </a:p>
          <a:p>
            <a:pPr>
              <a:lnSpc>
                <a:spcPct val="100000"/>
              </a:lnSpc>
              <a:buFont typeface="Arial"/>
              <a:buChar char="•"/>
            </a:pPr>
            <a:r>
              <a:rPr lang="it-IT" sz="3200">
                <a:solidFill>
                  <a:srgbClr val="000000"/>
                </a:solidFill>
                <a:latin typeface="Calibri"/>
              </a:rPr>
              <a:t>Modello «colto»: riferimento agli ambienti scolastici, monastici, clericali; valore formativo ai testi di letteratura religiosa, modelli per i testi profani e volgari</a:t>
            </a:r>
            <a:endParaRPr/>
          </a:p>
          <a:p>
            <a:pPr>
              <a:lnSpc>
                <a:spcPct val="100000"/>
              </a:lnSpc>
              <a:buFont typeface="Arial"/>
              <a:buChar char="•"/>
            </a:pPr>
            <a:r>
              <a:rPr lang="it-IT" sz="3200">
                <a:solidFill>
                  <a:srgbClr val="000000"/>
                </a:solidFill>
                <a:latin typeface="Calibri"/>
              </a:rPr>
              <a:t>Modello «popolare»: funzione della tradizione popolare, della memoria e dell’oralità, come veicolo di temi, motivi e perfino di componimenti interi</a:t>
            </a:r>
            <a:endParaRPr/>
          </a:p>
        </p:txBody>
      </p:sp>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5" name="TextShape 1"/>
          <p:cNvSpPr txBox="1"/>
          <p:nvPr/>
        </p:nvSpPr>
        <p:spPr>
          <a:xfrm>
            <a:off x="457200" y="188640"/>
            <a:ext cx="8229240" cy="5937120"/>
          </a:xfrm>
          <a:prstGeom prst="rect">
            <a:avLst/>
          </a:prstGeom>
        </p:spPr>
        <p:txBody>
          <a:bodyPr/>
          <a:p>
            <a:pPr>
              <a:lnSpc>
                <a:spcPct val="100000"/>
              </a:lnSpc>
            </a:pPr>
            <a:r>
              <a:rPr lang="it-IT" sz="3200">
                <a:solidFill>
                  <a:srgbClr val="000000"/>
                </a:solidFill>
                <a:latin typeface="Calibri"/>
              </a:rPr>
              <a:t>Primo modello:</a:t>
            </a:r>
            <a:endParaRPr/>
          </a:p>
          <a:p>
            <a:pPr>
              <a:lnSpc>
                <a:spcPct val="100000"/>
              </a:lnSpc>
              <a:buFont typeface="Arial"/>
              <a:buChar char="•"/>
            </a:pPr>
            <a:r>
              <a:rPr lang="it-IT" sz="3200">
                <a:solidFill>
                  <a:srgbClr val="000000"/>
                </a:solidFill>
                <a:latin typeface="Calibri"/>
              </a:rPr>
              <a:t>Riferimento all’intervento strutturante della tradizione colta e scritta</a:t>
            </a:r>
            <a:endParaRPr/>
          </a:p>
          <a:p>
            <a:pPr>
              <a:lnSpc>
                <a:spcPct val="100000"/>
              </a:lnSpc>
              <a:buFont typeface="Arial"/>
              <a:buChar char="•"/>
            </a:pPr>
            <a:r>
              <a:rPr lang="it-IT" sz="3200">
                <a:solidFill>
                  <a:srgbClr val="000000"/>
                </a:solidFill>
                <a:latin typeface="Calibri"/>
              </a:rPr>
              <a:t>Centri della produzione della letteratura latina</a:t>
            </a:r>
            <a:endParaRPr/>
          </a:p>
          <a:p>
            <a:pPr>
              <a:lnSpc>
                <a:spcPct val="100000"/>
              </a:lnSpc>
            </a:pPr>
            <a:endParaRPr/>
          </a:p>
          <a:p>
            <a:pPr>
              <a:lnSpc>
                <a:spcPct val="100000"/>
              </a:lnSpc>
            </a:pPr>
            <a:r>
              <a:rPr lang="it-IT" sz="3200">
                <a:solidFill>
                  <a:srgbClr val="000000"/>
                </a:solidFill>
                <a:latin typeface="Calibri"/>
              </a:rPr>
              <a:t>Secondo modello</a:t>
            </a:r>
            <a:endParaRPr/>
          </a:p>
          <a:p>
            <a:pPr>
              <a:lnSpc>
                <a:spcPct val="100000"/>
              </a:lnSpc>
              <a:buFont typeface="Arial"/>
              <a:buChar char="•"/>
            </a:pPr>
            <a:r>
              <a:rPr lang="it-IT" sz="3200">
                <a:solidFill>
                  <a:srgbClr val="000000"/>
                </a:solidFill>
                <a:latin typeface="Calibri"/>
              </a:rPr>
              <a:t>La rielaborazione scritta è solo la fase finale della tradizione</a:t>
            </a:r>
            <a:endParaRPr/>
          </a:p>
          <a:p>
            <a:pPr>
              <a:lnSpc>
                <a:spcPct val="100000"/>
              </a:lnSpc>
              <a:buFont typeface="Arial"/>
              <a:buChar char="•"/>
            </a:pPr>
            <a:r>
              <a:rPr lang="it-IT" sz="3200">
                <a:solidFill>
                  <a:srgbClr val="000000"/>
                </a:solidFill>
                <a:latin typeface="Calibri"/>
              </a:rPr>
              <a:t>Modelli della tradizione popolare e folklorica</a:t>
            </a:r>
            <a:endParaRPr/>
          </a:p>
          <a:p>
            <a:pPr>
              <a:lnSpc>
                <a:spcPct val="100000"/>
              </a:lnSpc>
            </a:pPr>
            <a:endParaRPr/>
          </a:p>
        </p:txBody>
      </p:sp>
    </p:spTree>
  </p:cSld>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6" name="TextShape 1"/>
          <p:cNvSpPr txBox="1"/>
          <p:nvPr/>
        </p:nvSpPr>
        <p:spPr>
          <a:xfrm>
            <a:off x="457200" y="188640"/>
            <a:ext cx="8229240" cy="5937120"/>
          </a:xfrm>
          <a:prstGeom prst="rect">
            <a:avLst/>
          </a:prstGeom>
        </p:spPr>
        <p:txBody>
          <a:bodyPr/>
          <a:p>
            <a:pPr>
              <a:lnSpc>
                <a:spcPct val="100000"/>
              </a:lnSpc>
              <a:buFont typeface="Arial"/>
              <a:buChar char="•"/>
            </a:pPr>
            <a:r>
              <a:rPr i="1" lang="it-IT" sz="3200">
                <a:solidFill>
                  <a:srgbClr val="000000"/>
                </a:solidFill>
                <a:latin typeface="Calibri"/>
              </a:rPr>
              <a:t>Esempio: origini dell’epica romanza</a:t>
            </a:r>
            <a:endParaRPr/>
          </a:p>
          <a:p>
            <a:pPr>
              <a:lnSpc>
                <a:spcPct val="100000"/>
              </a:lnSpc>
            </a:pPr>
            <a:endParaRPr/>
          </a:p>
          <a:p>
            <a:pPr>
              <a:lnSpc>
                <a:spcPct val="100000"/>
              </a:lnSpc>
            </a:pPr>
            <a:r>
              <a:rPr lang="it-IT" sz="3200">
                <a:solidFill>
                  <a:srgbClr val="000000"/>
                </a:solidFill>
                <a:latin typeface="Calibri"/>
              </a:rPr>
              <a:t>Gaston Paris (</a:t>
            </a:r>
            <a:r>
              <a:rPr i="1" lang="it-IT" sz="3200">
                <a:solidFill>
                  <a:srgbClr val="000000"/>
                </a:solidFill>
                <a:latin typeface="Calibri"/>
              </a:rPr>
              <a:t>Histoire poétique de Charlemagne</a:t>
            </a:r>
            <a:r>
              <a:rPr lang="it-IT" sz="3200">
                <a:solidFill>
                  <a:srgbClr val="000000"/>
                </a:solidFill>
                <a:latin typeface="Calibri"/>
              </a:rPr>
              <a:t>, 1865) ipotizza l’esistenza di “cantilene” (canti popolari) coeve ai fatti storici (dunque in età carolingia)</a:t>
            </a:r>
            <a:endParaRPr/>
          </a:p>
          <a:p>
            <a:pPr>
              <a:lnSpc>
                <a:spcPct val="100000"/>
              </a:lnSpc>
            </a:pPr>
            <a:endParaRPr/>
          </a:p>
          <a:p>
            <a:pPr>
              <a:lnSpc>
                <a:spcPct val="100000"/>
              </a:lnSpc>
            </a:pPr>
            <a:r>
              <a:rPr lang="it-IT" sz="3200">
                <a:solidFill>
                  <a:srgbClr val="000000"/>
                </a:solidFill>
                <a:latin typeface="Calibri"/>
              </a:rPr>
              <a:t>Pio Rajna (</a:t>
            </a:r>
            <a:r>
              <a:rPr i="1" lang="it-IT" sz="3200">
                <a:solidFill>
                  <a:srgbClr val="000000"/>
                </a:solidFill>
                <a:latin typeface="Calibri"/>
              </a:rPr>
              <a:t>Le origini dell’epopea francese</a:t>
            </a:r>
            <a:r>
              <a:rPr lang="it-IT" sz="3200">
                <a:solidFill>
                  <a:srgbClr val="000000"/>
                </a:solidFill>
                <a:latin typeface="Calibri"/>
              </a:rPr>
              <a:t>, 1884) ritiene che i poemi giunti sino a noi siano l’ultimo prodotto di una tradizione già formata in epoca merovingia e legata a remote tradizioni germaniche</a:t>
            </a:r>
            <a:endParaRPr/>
          </a:p>
          <a:p>
            <a:pPr>
              <a:lnSpc>
                <a:spcPct val="100000"/>
              </a:lnSpc>
            </a:pPr>
            <a:endParaRPr/>
          </a:p>
          <a:p>
            <a:pPr>
              <a:lnSpc>
                <a:spcPct val="100000"/>
              </a:lnSpc>
            </a:pPr>
            <a:r>
              <a:rPr lang="it-IT" sz="3200">
                <a:solidFill>
                  <a:srgbClr val="000000"/>
                </a:solidFill>
                <a:latin typeface="Calibri"/>
              </a:rPr>
              <a:t>Joseph Bédier (</a:t>
            </a:r>
            <a:r>
              <a:rPr i="1" lang="it-IT" sz="3200">
                <a:solidFill>
                  <a:srgbClr val="000000"/>
                </a:solidFill>
                <a:latin typeface="Calibri"/>
              </a:rPr>
              <a:t>Les légendes épiques, recherches sur la formation des chansons de geste</a:t>
            </a:r>
            <a:r>
              <a:rPr lang="it-IT" sz="3200">
                <a:solidFill>
                  <a:srgbClr val="000000"/>
                </a:solidFill>
                <a:latin typeface="Calibri"/>
              </a:rPr>
              <a:t>, 1908-1913) collega l’origine dell’epopea francese alla collaborazione tra giullari e fondazioni monastiche a partire dall’XI sec. sulle vie dei pellegrinaggi e delle fiere</a:t>
            </a:r>
            <a:endParaRPr/>
          </a:p>
          <a:p>
            <a:pPr>
              <a:lnSpc>
                <a:spcPct val="100000"/>
              </a:lnSpc>
            </a:pPr>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7" name="TextShape 1"/>
          <p:cNvSpPr txBox="1"/>
          <p:nvPr/>
        </p:nvSpPr>
        <p:spPr>
          <a:xfrm>
            <a:off x="457200" y="188640"/>
            <a:ext cx="8229240" cy="5937120"/>
          </a:xfrm>
          <a:prstGeom prst="rect">
            <a:avLst/>
          </a:prstGeom>
        </p:spPr>
        <p:txBody>
          <a:bodyPr/>
          <a:p>
            <a:pPr>
              <a:lnSpc>
                <a:spcPct val="100000"/>
              </a:lnSpc>
            </a:pPr>
            <a:r>
              <a:rPr lang="it-IT" sz="3200">
                <a:solidFill>
                  <a:srgbClr val="000000"/>
                </a:solidFill>
                <a:latin typeface="Calibri"/>
              </a:rPr>
              <a:t>LIRICA ROMANZA DELLE ORIGINI</a:t>
            </a:r>
            <a:endParaRPr/>
          </a:p>
          <a:p>
            <a:pPr>
              <a:lnSpc>
                <a:spcPct val="100000"/>
              </a:lnSpc>
              <a:buFont typeface="Arial"/>
              <a:buChar char="•"/>
            </a:pPr>
            <a:r>
              <a:rPr lang="it-IT" sz="3200">
                <a:solidFill>
                  <a:srgbClr val="000000"/>
                </a:solidFill>
                <a:latin typeface="Calibri"/>
              </a:rPr>
              <a:t>Le </a:t>
            </a:r>
            <a:r>
              <a:rPr b="1" i="1" lang="it-IT" sz="3200">
                <a:solidFill>
                  <a:srgbClr val="000000"/>
                </a:solidFill>
                <a:latin typeface="Calibri"/>
              </a:rPr>
              <a:t>Kharǧat </a:t>
            </a:r>
            <a:r>
              <a:rPr lang="it-IT" sz="3200">
                <a:solidFill>
                  <a:srgbClr val="000000"/>
                </a:solidFill>
                <a:latin typeface="Calibri"/>
              </a:rPr>
              <a:t>(singolare: </a:t>
            </a:r>
            <a:r>
              <a:rPr i="1" lang="it-IT" sz="3200">
                <a:solidFill>
                  <a:srgbClr val="000000"/>
                </a:solidFill>
                <a:latin typeface="Calibri"/>
              </a:rPr>
              <a:t>kharǧa , </a:t>
            </a:r>
            <a:r>
              <a:rPr lang="it-IT" sz="3200">
                <a:solidFill>
                  <a:srgbClr val="000000"/>
                </a:solidFill>
                <a:latin typeface="Calibri"/>
              </a:rPr>
              <a:t>parola araba che significa «finale»)</a:t>
            </a:r>
            <a:endParaRPr/>
          </a:p>
          <a:p>
            <a:pPr>
              <a:lnSpc>
                <a:spcPct val="100000"/>
              </a:lnSpc>
              <a:buFont typeface="Arial"/>
              <a:buChar char="•"/>
            </a:pPr>
            <a:r>
              <a:rPr lang="it-IT" sz="3200">
                <a:solidFill>
                  <a:srgbClr val="000000"/>
                </a:solidFill>
                <a:latin typeface="Calibri"/>
              </a:rPr>
              <a:t>Le </a:t>
            </a:r>
            <a:r>
              <a:rPr i="1" lang="it-IT" sz="3200">
                <a:solidFill>
                  <a:srgbClr val="000000"/>
                </a:solidFill>
                <a:latin typeface="Calibri"/>
              </a:rPr>
              <a:t>kharǧat</a:t>
            </a:r>
            <a:r>
              <a:rPr lang="it-IT" sz="3200">
                <a:solidFill>
                  <a:srgbClr val="000000"/>
                </a:solidFill>
                <a:latin typeface="Calibri"/>
              </a:rPr>
              <a:t> sono la parte finale dei componimenti arabi detti </a:t>
            </a:r>
            <a:r>
              <a:rPr i="1" lang="it-IT" sz="3200">
                <a:solidFill>
                  <a:srgbClr val="000000"/>
                </a:solidFill>
                <a:latin typeface="Calibri"/>
              </a:rPr>
              <a:t>muwassahat</a:t>
            </a:r>
            <a:r>
              <a:rPr lang="it-IT" sz="3200">
                <a:solidFill>
                  <a:srgbClr val="000000"/>
                </a:solidFill>
                <a:latin typeface="Calibri"/>
              </a:rPr>
              <a:t>. Si tratti di componimenti colti che terminavano con una parte a carattere lirico e popolareggiante in lingue differenti dal contesto (arabo popolare, mozarabo, ebraico) </a:t>
            </a:r>
            <a:endParaRPr/>
          </a:p>
          <a:p>
            <a:pPr>
              <a:lnSpc>
                <a:spcPct val="100000"/>
              </a:lnSpc>
              <a:buFont typeface="Arial"/>
              <a:buChar char="•"/>
            </a:pPr>
            <a:r>
              <a:rPr lang="it-IT" sz="3200">
                <a:solidFill>
                  <a:srgbClr val="000000"/>
                </a:solidFill>
                <a:latin typeface="Calibri"/>
              </a:rPr>
              <a:t>Le </a:t>
            </a:r>
            <a:r>
              <a:rPr i="1" lang="it-IT" sz="3200">
                <a:solidFill>
                  <a:srgbClr val="000000"/>
                </a:solidFill>
                <a:latin typeface="Calibri"/>
              </a:rPr>
              <a:t>kharǧat </a:t>
            </a:r>
            <a:r>
              <a:rPr lang="it-IT" sz="3200">
                <a:solidFill>
                  <a:srgbClr val="000000"/>
                </a:solidFill>
                <a:latin typeface="Calibri"/>
              </a:rPr>
              <a:t>sono composizioni liriche popolari  che venivano composte da poeti andalusi in dialetto ispano-popolare o nella lingua mozaraba. Sotto l’occupazione araba tra XI e il XII secolo, i cristiani (linguisticamente romanzi) nella penisola iberica parlavano questa forma dialettale, che nella forma scritta era molto influenzata dalle parole arabe (mozarabo significa arabizzato).</a:t>
            </a:r>
            <a:endParaRPr/>
          </a:p>
          <a:p>
            <a:pPr>
              <a:lnSpc>
                <a:spcPct val="100000"/>
              </a:lnSpc>
              <a:buFont typeface="Arial"/>
              <a:buChar char="•"/>
            </a:pPr>
            <a:r>
              <a:rPr lang="it-IT" sz="3200">
                <a:solidFill>
                  <a:srgbClr val="000000"/>
                </a:solidFill>
                <a:latin typeface="Calibri"/>
              </a:rPr>
              <a:t>I temi delle </a:t>
            </a:r>
            <a:r>
              <a:rPr i="1" lang="it-IT" sz="3200">
                <a:solidFill>
                  <a:srgbClr val="000000"/>
                </a:solidFill>
                <a:latin typeface="Calibri"/>
              </a:rPr>
              <a:t>kharǧat </a:t>
            </a:r>
            <a:r>
              <a:rPr lang="it-IT" sz="3200">
                <a:solidFill>
                  <a:srgbClr val="000000"/>
                </a:solidFill>
                <a:latin typeface="Calibri"/>
              </a:rPr>
              <a:t>sono assai simili a quelli della lirica galego-portoghese: si tratta di lamenti femminili, di canzoni di donna. </a:t>
            </a:r>
            <a:endParaRPr/>
          </a:p>
          <a:p>
            <a:pPr>
              <a:lnSpc>
                <a:spcPct val="100000"/>
              </a:lnSpc>
            </a:pPr>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58" name="TextShape 1"/>
          <p:cNvSpPr txBox="1"/>
          <p:nvPr/>
        </p:nvSpPr>
        <p:spPr>
          <a:xfrm>
            <a:off x="457200" y="188640"/>
            <a:ext cx="8229240" cy="5937120"/>
          </a:xfrm>
          <a:prstGeom prst="rect">
            <a:avLst/>
          </a:prstGeom>
        </p:spPr>
        <p:txBody>
          <a:bodyPr/>
          <a:p>
            <a:pPr>
              <a:lnSpc>
                <a:spcPct val="100000"/>
              </a:lnSpc>
            </a:pPr>
            <a:r>
              <a:rPr lang="it-IT" sz="3200">
                <a:solidFill>
                  <a:srgbClr val="000000"/>
                </a:solidFill>
                <a:latin typeface="Calibri"/>
              </a:rPr>
              <a:t>ya mam(m)a si no lesa al-ginna</a:t>
            </a:r>
            <a:r>
              <a:rPr lang="it-IT" sz="3200">
                <a:solidFill>
                  <a:srgbClr val="000000"/>
                </a:solidFill>
                <a:latin typeface="Calibri"/>
              </a:rPr>
              <a:t>
</a:t>
            </a:r>
            <a:r>
              <a:rPr lang="it-IT" sz="3200">
                <a:solidFill>
                  <a:srgbClr val="000000"/>
                </a:solidFill>
                <a:latin typeface="Calibri"/>
              </a:rPr>
              <a:t>allora mor(r)ey</a:t>
            </a:r>
            <a:r>
              <a:rPr lang="it-IT" sz="3200">
                <a:solidFill>
                  <a:srgbClr val="000000"/>
                </a:solidFill>
                <a:latin typeface="Calibri"/>
              </a:rPr>
              <a:t>
</a:t>
            </a:r>
            <a:r>
              <a:rPr lang="it-IT" sz="3200">
                <a:solidFill>
                  <a:srgbClr val="000000"/>
                </a:solidFill>
                <a:latin typeface="Calibri"/>
              </a:rPr>
              <a:t>traïde el mio bino min ga’far</a:t>
            </a:r>
            <a:r>
              <a:rPr lang="it-IT" sz="3200">
                <a:solidFill>
                  <a:srgbClr val="000000"/>
                </a:solidFill>
                <a:latin typeface="Calibri"/>
              </a:rPr>
              <a:t>
</a:t>
            </a:r>
            <a:r>
              <a:rPr lang="it-IT" sz="3200">
                <a:solidFill>
                  <a:srgbClr val="000000"/>
                </a:solidFill>
                <a:latin typeface="Calibri"/>
              </a:rPr>
              <a:t>‘asà sanarey</a:t>
            </a:r>
            <a:endParaRPr/>
          </a:p>
          <a:p>
            <a:pPr>
              <a:lnSpc>
                <a:spcPct val="100000"/>
              </a:lnSpc>
            </a:pPr>
            <a:endParaRPr/>
          </a:p>
          <a:p>
            <a:pPr>
              <a:lnSpc>
                <a:spcPct val="100000"/>
              </a:lnSpc>
              <a:buFont typeface="Arial"/>
              <a:buChar char="•"/>
            </a:pPr>
            <a:r>
              <a:rPr lang="it-IT" sz="3200">
                <a:solidFill>
                  <a:srgbClr val="000000"/>
                </a:solidFill>
                <a:latin typeface="Calibri"/>
              </a:rPr>
              <a:t>traduzione:</a:t>
            </a:r>
            <a:endParaRPr/>
          </a:p>
          <a:p>
            <a:pPr>
              <a:lnSpc>
                <a:spcPct val="100000"/>
              </a:lnSpc>
            </a:pPr>
            <a:r>
              <a:rPr lang="it-IT" sz="3200">
                <a:solidFill>
                  <a:srgbClr val="000000"/>
                </a:solidFill>
                <a:latin typeface="Calibri"/>
              </a:rPr>
              <a:t>Oh madre, se non cessa la pazzia (dell’amore)</a:t>
            </a:r>
            <a:endParaRPr/>
          </a:p>
          <a:p>
            <a:pPr>
              <a:lnSpc>
                <a:spcPct val="100000"/>
              </a:lnSpc>
            </a:pPr>
            <a:r>
              <a:rPr lang="it-IT" sz="3200">
                <a:solidFill>
                  <a:srgbClr val="000000"/>
                </a:solidFill>
                <a:latin typeface="Calibri"/>
              </a:rPr>
              <a:t>allora moriró.</a:t>
            </a:r>
            <a:endParaRPr/>
          </a:p>
          <a:p>
            <a:pPr>
              <a:lnSpc>
                <a:spcPct val="100000"/>
              </a:lnSpc>
            </a:pPr>
            <a:r>
              <a:rPr lang="it-IT" sz="3200">
                <a:solidFill>
                  <a:srgbClr val="000000"/>
                </a:solidFill>
                <a:latin typeface="Calibri"/>
              </a:rPr>
              <a:t>Portami il vino dalla casa di Ga’far</a:t>
            </a:r>
            <a:endParaRPr/>
          </a:p>
          <a:p>
            <a:pPr>
              <a:lnSpc>
                <a:spcPct val="100000"/>
              </a:lnSpc>
            </a:pPr>
            <a:r>
              <a:rPr lang="it-IT" sz="3200">
                <a:solidFill>
                  <a:srgbClr val="000000"/>
                </a:solidFill>
                <a:latin typeface="Calibri"/>
              </a:rPr>
              <a:t>cosí potró curami.</a:t>
            </a:r>
            <a:endParaRPr/>
          </a:p>
          <a:p>
            <a:pPr>
              <a:lnSpc>
                <a:spcPct val="100000"/>
              </a:lnSpc>
            </a:pP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