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90" r:id="rId8"/>
    <p:sldId id="263" r:id="rId9"/>
    <p:sldId id="264" r:id="rId10"/>
    <p:sldId id="265" r:id="rId11"/>
    <p:sldId id="267" r:id="rId12"/>
    <p:sldId id="268" r:id="rId13"/>
    <p:sldId id="266" r:id="rId14"/>
    <p:sldId id="270" r:id="rId15"/>
    <p:sldId id="276" r:id="rId16"/>
    <p:sldId id="271" r:id="rId17"/>
    <p:sldId id="272" r:id="rId18"/>
    <p:sldId id="273" r:id="rId19"/>
    <p:sldId id="274" r:id="rId20"/>
    <p:sldId id="277" r:id="rId21"/>
    <p:sldId id="278" r:id="rId22"/>
    <p:sldId id="279" r:id="rId23"/>
    <p:sldId id="280" r:id="rId24"/>
    <p:sldId id="282" r:id="rId25"/>
    <p:sldId id="283" r:id="rId26"/>
    <p:sldId id="284" r:id="rId27"/>
    <p:sldId id="285" r:id="rId28"/>
    <p:sldId id="286" r:id="rId29"/>
    <p:sldId id="287" r:id="rId30"/>
    <p:sldId id="288" r:id="rId31"/>
    <p:sldId id="291" r:id="rId32"/>
    <p:sldId id="292" r:id="rId33"/>
    <p:sldId id="293" r:id="rId34"/>
    <p:sldId id="294" r:id="rId35"/>
    <p:sldId id="295" r:id="rId36"/>
    <p:sldId id="296" r:id="rId37"/>
    <p:sldId id="298" r:id="rId38"/>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9" d="100"/>
          <a:sy n="49" d="100"/>
        </p:scale>
        <p:origin x="-102" y="-4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t-IT"/>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t-IT"/>
          </a:p>
        </p:txBody>
      </p:sp>
      <p:sp>
        <p:nvSpPr>
          <p:cNvPr id="4" name="Date Placeholder 3"/>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Date Placeholder 4"/>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7" name="Date Placeholder 6"/>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Date Placeholder 2"/>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t-I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1ABDFDE3-CFCD-4D9C-B674-FC17CA0EBC92}" type="datetimeFigureOut">
              <a:rPr lang="it-IT" smtClean="0"/>
              <a:pPr/>
              <a:t>07/04/2011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D2C2262-C48F-47EC-80B0-DA1333761BA1}" type="slidenum">
              <a:rPr lang="it-IT" smtClean="0"/>
              <a:pPr/>
              <a:t>‹#›</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t-IT"/>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BDFDE3-CFCD-4D9C-B674-FC17CA0EBC92}" type="datetimeFigureOut">
              <a:rPr lang="it-IT" smtClean="0"/>
              <a:pPr/>
              <a:t>07/04/2011</a:t>
            </a:fld>
            <a:endParaRPr lang="it-IT"/>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2C2262-C48F-47EC-80B0-DA1333761BA1}" type="slidenum">
              <a:rPr lang="it-IT" smtClean="0"/>
              <a:pPr/>
              <a:t>‹#›</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dirty="0" smtClean="0"/>
              <a:t/>
            </a:r>
            <a:br>
              <a:rPr lang="it-IT" dirty="0" smtClean="0"/>
            </a:br>
            <a:r>
              <a:rPr lang="it-IT" dirty="0" smtClean="0"/>
              <a:t> </a:t>
            </a:r>
            <a:r>
              <a:rPr lang="it-IT" dirty="0" smtClean="0"/>
              <a:t>F</a:t>
            </a:r>
            <a:r>
              <a:rPr lang="it-IT" dirty="0" smtClean="0"/>
              <a:t>unzione di Regolazione : ESEMPI </a:t>
            </a:r>
            <a:r>
              <a:rPr lang="it-IT" dirty="0" smtClean="0"/>
              <a:t>	</a:t>
            </a:r>
            <a:endParaRPr lang="it-IT" dirty="0"/>
          </a:p>
        </p:txBody>
      </p:sp>
      <p:sp>
        <p:nvSpPr>
          <p:cNvPr id="3" name="Content Placeholder 2"/>
          <p:cNvSpPr>
            <a:spLocks noGrp="1"/>
          </p:cNvSpPr>
          <p:nvPr>
            <p:ph idx="1"/>
          </p:nvPr>
        </p:nvSpPr>
        <p:spPr/>
        <p:txBody>
          <a:bodyPr/>
          <a:lstStyle/>
          <a:p>
            <a:r>
              <a:rPr lang="it-IT" dirty="0" smtClean="0"/>
              <a:t>PIANIFICAZIONE URBANISTICA </a:t>
            </a:r>
          </a:p>
          <a:p>
            <a:r>
              <a:rPr lang="it-IT" dirty="0" smtClean="0"/>
              <a:t>DISCIPLINA ATTIVITA PERICOLOSE</a:t>
            </a:r>
          </a:p>
          <a:p>
            <a:r>
              <a:rPr lang="it-IT" dirty="0" smtClean="0"/>
              <a:t>DISCPLINA DEL MERCATO </a:t>
            </a:r>
          </a:p>
          <a:p>
            <a:pPr algn="ctr">
              <a:buNone/>
            </a:pPr>
            <a:r>
              <a:rPr lang="it-IT" dirty="0"/>
              <a:t> </a:t>
            </a:r>
            <a:r>
              <a:rPr lang="it-IT" dirty="0" smtClean="0"/>
              <a:t> SCOPI</a:t>
            </a:r>
          </a:p>
          <a:p>
            <a:pPr algn="just">
              <a:buNone/>
            </a:pPr>
            <a:r>
              <a:rPr lang="it-IT" dirty="0" smtClean="0"/>
              <a:t>CORRETTO ASSETTO DEL TERRITORIO</a:t>
            </a:r>
          </a:p>
          <a:p>
            <a:pPr algn="just">
              <a:buNone/>
            </a:pPr>
            <a:r>
              <a:rPr lang="it-IT" dirty="0" smtClean="0"/>
              <a:t>TUTELA INCOLUMITà PUBBLICA </a:t>
            </a:r>
          </a:p>
          <a:p>
            <a:pPr algn="just">
              <a:buNone/>
            </a:pPr>
            <a:r>
              <a:rPr lang="it-IT" dirty="0" smtClean="0"/>
              <a:t>TUTELA PARTE ECONOMICAMENTE DEBOLE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dirty="0" smtClean="0"/>
              <a:t>FUNZIONE </a:t>
            </a:r>
            <a:r>
              <a:rPr lang="it-IT" dirty="0" smtClean="0"/>
              <a:t>DI PRESTAZIONE </a:t>
            </a:r>
            <a:br>
              <a:rPr lang="it-IT" dirty="0" smtClean="0"/>
            </a:br>
            <a:endParaRPr lang="it-IT" dirty="0"/>
          </a:p>
        </p:txBody>
      </p:sp>
      <p:sp>
        <p:nvSpPr>
          <p:cNvPr id="3" name="Content Placeholder 2"/>
          <p:cNvSpPr>
            <a:spLocks noGrp="1"/>
          </p:cNvSpPr>
          <p:nvPr>
            <p:ph idx="1"/>
          </p:nvPr>
        </p:nvSpPr>
        <p:spPr/>
        <p:txBody>
          <a:bodyPr/>
          <a:lstStyle/>
          <a:p>
            <a:pPr>
              <a:buNone/>
            </a:pPr>
            <a:r>
              <a:rPr lang="it-IT" dirty="0"/>
              <a:t> </a:t>
            </a:r>
            <a:endParaRPr lang="it-IT" dirty="0" smtClean="0"/>
          </a:p>
          <a:p>
            <a:pPr>
              <a:buNone/>
            </a:pPr>
            <a:endParaRPr lang="it-IT" dirty="0"/>
          </a:p>
          <a:p>
            <a:pPr algn="ctr">
              <a:buNone/>
            </a:pPr>
            <a:r>
              <a:rPr lang="it-IT" dirty="0" smtClean="0"/>
              <a:t> E’ LA FUNZIONE DI EROGAZIONE DEI SERVIZI PUBBLICI , AD ES : SCUOLA , SANITA’</a:t>
            </a:r>
          </a:p>
          <a:p>
            <a:pPr algn="ctr">
              <a:buNone/>
            </a:pPr>
            <a:endParaRPr lang="it-IT" dirty="0"/>
          </a:p>
          <a:p>
            <a:pPr algn="ctr">
              <a:buNone/>
            </a:pPr>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LE CD FUNZIONI FINALI</a:t>
            </a:r>
            <a:endParaRPr lang="it-IT" dirty="0"/>
          </a:p>
        </p:txBody>
      </p:sp>
      <p:sp>
        <p:nvSpPr>
          <p:cNvPr id="3" name="Content Placeholder 2"/>
          <p:cNvSpPr>
            <a:spLocks noGrp="1"/>
          </p:cNvSpPr>
          <p:nvPr>
            <p:ph idx="1"/>
          </p:nvPr>
        </p:nvSpPr>
        <p:spPr/>
        <p:txBody>
          <a:bodyPr/>
          <a:lstStyle/>
          <a:p>
            <a:endParaRPr lang="it-IT" dirty="0" smtClean="0"/>
          </a:p>
          <a:p>
            <a:pPr algn="just"/>
            <a:r>
              <a:rPr lang="it-IT" dirty="0"/>
              <a:t> </a:t>
            </a:r>
            <a:r>
              <a:rPr lang="it-IT" dirty="0" smtClean="0"/>
              <a:t>SIA LE FUNZIONI DI REGOLAZIONE CHE DI PRESTAZIONE SONO LE  </a:t>
            </a:r>
            <a:r>
              <a:rPr lang="it-IT" dirty="0" smtClean="0"/>
              <a:t>FUNZIONI </a:t>
            </a:r>
            <a:r>
              <a:rPr lang="it-IT" dirty="0" smtClean="0"/>
              <a:t>ESSENZIALI DELLA PA VERSO I CITTADINI E SONO PER QUESTO DELLE FINALI</a:t>
            </a: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dirty="0" smtClean="0"/>
              <a:t>FUNZIONI DI REGOLAZIONE IN DETTAGLIO	</a:t>
            </a:r>
            <a:endParaRPr lang="it-IT" dirty="0"/>
          </a:p>
        </p:txBody>
      </p:sp>
      <p:sp>
        <p:nvSpPr>
          <p:cNvPr id="3" name="Content Placeholder 2"/>
          <p:cNvSpPr>
            <a:spLocks noGrp="1"/>
          </p:cNvSpPr>
          <p:nvPr>
            <p:ph idx="1"/>
          </p:nvPr>
        </p:nvSpPr>
        <p:spPr/>
        <p:txBody>
          <a:bodyPr>
            <a:normAutofit fontScale="92500"/>
          </a:bodyPr>
          <a:lstStyle/>
          <a:p>
            <a:endParaRPr lang="it-IT" dirty="0" smtClean="0"/>
          </a:p>
          <a:p>
            <a:pPr algn="just">
              <a:buNone/>
            </a:pPr>
            <a:r>
              <a:rPr lang="it-IT" dirty="0" smtClean="0"/>
              <a:t>	La definizione trae origine dal termine anglosassone “regulation” ed ha riferimento alla parte piu tradizionale dell’attività amministrativa </a:t>
            </a:r>
            <a:r>
              <a:rPr lang="it-IT" dirty="0" smtClean="0"/>
              <a:t>.</a:t>
            </a:r>
            <a:endParaRPr lang="it-IT" dirty="0" smtClean="0"/>
          </a:p>
          <a:p>
            <a:pPr algn="just">
              <a:buNone/>
            </a:pPr>
            <a:r>
              <a:rPr lang="it-IT" dirty="0"/>
              <a:t>	</a:t>
            </a:r>
            <a:r>
              <a:rPr lang="it-IT" dirty="0" smtClean="0"/>
              <a:t>T</a:t>
            </a:r>
            <a:r>
              <a:rPr lang="it-IT" dirty="0" smtClean="0"/>
              <a:t>rattasi </a:t>
            </a:r>
            <a:r>
              <a:rPr lang="it-IT" dirty="0" smtClean="0"/>
              <a:t>della attività della PA finalizzata a far si che le attività dei privati ed i loro diritti vengano esercitati senza pericolo per gli altri cittadini ovvero consentendo l’esercizio dei diritti altrui.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dirty="0" smtClean="0"/>
              <a:t>Esempi :</a:t>
            </a:r>
            <a:br>
              <a:rPr lang="it-IT" dirty="0" smtClean="0"/>
            </a:br>
            <a:endParaRPr lang="it-IT" dirty="0"/>
          </a:p>
        </p:txBody>
      </p:sp>
      <p:sp>
        <p:nvSpPr>
          <p:cNvPr id="3" name="Content Placeholder 2"/>
          <p:cNvSpPr>
            <a:spLocks noGrp="1"/>
          </p:cNvSpPr>
          <p:nvPr>
            <p:ph idx="1"/>
          </p:nvPr>
        </p:nvSpPr>
        <p:spPr/>
        <p:txBody>
          <a:bodyPr/>
          <a:lstStyle/>
          <a:p>
            <a:r>
              <a:rPr lang="it-IT" dirty="0" smtClean="0"/>
              <a:t>Gli esempi possibili sono innumerevoli :</a:t>
            </a:r>
          </a:p>
          <a:p>
            <a:r>
              <a:rPr lang="it-IT" dirty="0" smtClean="0"/>
              <a:t>Processi produttivi con caratteristiche meceologiche </a:t>
            </a:r>
          </a:p>
          <a:p>
            <a:r>
              <a:rPr lang="it-IT" dirty="0" smtClean="0"/>
              <a:t>Smaltimento rifiuti</a:t>
            </a:r>
          </a:p>
          <a:p>
            <a:r>
              <a:rPr lang="it-IT" dirty="0" smtClean="0"/>
              <a:t>etc</a:t>
            </a:r>
          </a:p>
          <a:p>
            <a:endParaRPr lang="it-IT" dirty="0" smtClean="0"/>
          </a:p>
          <a:p>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dirty="0" smtClean="0"/>
              <a:t>Strumenti della regolazione </a:t>
            </a:r>
            <a:br>
              <a:rPr lang="it-IT" dirty="0" smtClean="0"/>
            </a:br>
            <a:endParaRPr lang="it-IT" dirty="0"/>
          </a:p>
        </p:txBody>
      </p:sp>
      <p:sp>
        <p:nvSpPr>
          <p:cNvPr id="3" name="Content Placeholder 2"/>
          <p:cNvSpPr>
            <a:spLocks noGrp="1"/>
          </p:cNvSpPr>
          <p:nvPr>
            <p:ph idx="1"/>
          </p:nvPr>
        </p:nvSpPr>
        <p:spPr/>
        <p:txBody>
          <a:bodyPr/>
          <a:lstStyle/>
          <a:p>
            <a:pPr algn="ctr">
              <a:buNone/>
            </a:pPr>
            <a:r>
              <a:rPr lang="it-IT" dirty="0" smtClean="0"/>
              <a:t>Provvedimenti autoritativi </a:t>
            </a:r>
          </a:p>
          <a:p>
            <a:r>
              <a:rPr lang="it-IT" dirty="0"/>
              <a:t> </a:t>
            </a:r>
            <a:r>
              <a:rPr lang="it-IT" dirty="0" smtClean="0"/>
              <a:t> atto che incide su posizione soggettive dei destinatari </a:t>
            </a:r>
            <a:r>
              <a:rPr lang="it-IT" dirty="0" smtClean="0"/>
              <a:t>conformandole </a:t>
            </a:r>
            <a:endParaRPr lang="it-IT" dirty="0" smtClean="0"/>
          </a:p>
          <a:p>
            <a:endParaRPr lang="it-IT" dirty="0" smtClean="0"/>
          </a:p>
          <a:p>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982133" y="288344"/>
            <a:ext cx="8161867" cy="648433"/>
          </a:xfrm>
        </p:spPr>
        <p:txBody>
          <a:bodyPr>
            <a:normAutofit fontScale="90000"/>
          </a:bodyPr>
          <a:lstStyle/>
          <a:p>
            <a:r>
              <a:rPr lang="it-IT" sz="3600" dirty="0"/>
              <a:t>Caratteri dei provvedimenti </a:t>
            </a:r>
            <a:r>
              <a:rPr lang="it-IT" sz="3600" dirty="0" smtClean="0"/>
              <a:t>amministrativi secondo l’impostazione tradizionale</a:t>
            </a:r>
            <a:endParaRPr lang="it-IT" sz="3600" dirty="0"/>
          </a:p>
        </p:txBody>
      </p:sp>
      <p:sp>
        <p:nvSpPr>
          <p:cNvPr id="3077" name="Text Box 5"/>
          <p:cNvSpPr txBox="1">
            <a:spLocks noChangeArrowheads="1"/>
          </p:cNvSpPr>
          <p:nvPr/>
        </p:nvSpPr>
        <p:spPr bwMode="auto">
          <a:xfrm>
            <a:off x="251884" y="1435345"/>
            <a:ext cx="3361267" cy="369332"/>
          </a:xfrm>
          <a:prstGeom prst="rect">
            <a:avLst/>
          </a:prstGeom>
          <a:noFill/>
          <a:ln w="9525">
            <a:noFill/>
            <a:miter lim="800000"/>
            <a:headEnd/>
            <a:tailEnd/>
          </a:ln>
          <a:effectLst/>
        </p:spPr>
        <p:txBody>
          <a:bodyPr>
            <a:spAutoFit/>
          </a:bodyPr>
          <a:lstStyle/>
          <a:p>
            <a:pPr>
              <a:spcBef>
                <a:spcPct val="50000"/>
              </a:spcBef>
            </a:pPr>
            <a:r>
              <a:rPr lang="it-IT"/>
              <a:t>1) AUTORITARIETA’: </a:t>
            </a:r>
          </a:p>
        </p:txBody>
      </p:sp>
      <p:sp>
        <p:nvSpPr>
          <p:cNvPr id="3078" name="Text Box 6"/>
          <p:cNvSpPr txBox="1">
            <a:spLocks noChangeArrowheads="1"/>
          </p:cNvSpPr>
          <p:nvPr/>
        </p:nvSpPr>
        <p:spPr bwMode="auto">
          <a:xfrm>
            <a:off x="3418418" y="1448533"/>
            <a:ext cx="5532967" cy="923330"/>
          </a:xfrm>
          <a:prstGeom prst="rect">
            <a:avLst/>
          </a:prstGeom>
          <a:noFill/>
          <a:ln w="9525">
            <a:noFill/>
            <a:miter lim="800000"/>
            <a:headEnd/>
            <a:tailEnd/>
          </a:ln>
          <a:effectLst/>
        </p:spPr>
        <p:txBody>
          <a:bodyPr>
            <a:spAutoFit/>
          </a:bodyPr>
          <a:lstStyle/>
          <a:p>
            <a:pPr algn="just"/>
            <a:r>
              <a:rPr lang="it-IT" dirty="0"/>
              <a:t>Imporre unilateralmente modificazioni nella sfera giuridica dei destinatari, indipendentemente dal suo consenso e anche contro la sua volontà</a:t>
            </a:r>
          </a:p>
        </p:txBody>
      </p:sp>
      <p:sp>
        <p:nvSpPr>
          <p:cNvPr id="3079" name="Text Box 7"/>
          <p:cNvSpPr txBox="1">
            <a:spLocks noChangeArrowheads="1"/>
          </p:cNvSpPr>
          <p:nvPr/>
        </p:nvSpPr>
        <p:spPr bwMode="auto">
          <a:xfrm>
            <a:off x="251884" y="2575047"/>
            <a:ext cx="3361267" cy="369332"/>
          </a:xfrm>
          <a:prstGeom prst="rect">
            <a:avLst/>
          </a:prstGeom>
          <a:noFill/>
          <a:ln w="9525">
            <a:noFill/>
            <a:miter lim="800000"/>
            <a:headEnd/>
            <a:tailEnd/>
          </a:ln>
          <a:effectLst/>
        </p:spPr>
        <p:txBody>
          <a:bodyPr>
            <a:spAutoFit/>
          </a:bodyPr>
          <a:lstStyle/>
          <a:p>
            <a:pPr>
              <a:spcBef>
                <a:spcPct val="50000"/>
              </a:spcBef>
            </a:pPr>
            <a:r>
              <a:rPr lang="it-IT"/>
              <a:t>2) ESECUTORIETA’: </a:t>
            </a:r>
          </a:p>
        </p:txBody>
      </p:sp>
      <p:sp>
        <p:nvSpPr>
          <p:cNvPr id="3080" name="Text Box 8"/>
          <p:cNvSpPr txBox="1">
            <a:spLocks noChangeArrowheads="1"/>
          </p:cNvSpPr>
          <p:nvPr/>
        </p:nvSpPr>
        <p:spPr bwMode="auto">
          <a:xfrm>
            <a:off x="3418418" y="2588236"/>
            <a:ext cx="5532967" cy="1204546"/>
          </a:xfrm>
          <a:prstGeom prst="rect">
            <a:avLst/>
          </a:prstGeom>
          <a:noFill/>
          <a:ln w="9525">
            <a:noFill/>
            <a:miter lim="800000"/>
            <a:headEnd/>
            <a:tailEnd/>
          </a:ln>
          <a:effectLst/>
        </p:spPr>
        <p:txBody>
          <a:bodyPr>
            <a:spAutoFit/>
          </a:bodyPr>
          <a:lstStyle/>
          <a:p>
            <a:pPr algn="just"/>
            <a:r>
              <a:rPr lang="it-IT" dirty="0"/>
              <a:t>Consiste nella possibilità, concessa alla  P.A., di dare immediata e diretta esecuzione all’atto amministrativo. Anche contro il volere del destinatario e senza previa pronunzia giurisdizionale</a:t>
            </a:r>
          </a:p>
        </p:txBody>
      </p:sp>
      <p:sp>
        <p:nvSpPr>
          <p:cNvPr id="3081" name="Text Box 9"/>
          <p:cNvSpPr txBox="1">
            <a:spLocks noChangeArrowheads="1"/>
          </p:cNvSpPr>
          <p:nvPr/>
        </p:nvSpPr>
        <p:spPr bwMode="auto">
          <a:xfrm>
            <a:off x="251884" y="3982916"/>
            <a:ext cx="3361267" cy="369332"/>
          </a:xfrm>
          <a:prstGeom prst="rect">
            <a:avLst/>
          </a:prstGeom>
          <a:noFill/>
          <a:ln w="9525">
            <a:noFill/>
            <a:miter lim="800000"/>
            <a:headEnd/>
            <a:tailEnd/>
          </a:ln>
          <a:effectLst/>
        </p:spPr>
        <p:txBody>
          <a:bodyPr>
            <a:spAutoFit/>
          </a:bodyPr>
          <a:lstStyle/>
          <a:p>
            <a:pPr>
              <a:spcBef>
                <a:spcPct val="50000"/>
              </a:spcBef>
            </a:pPr>
            <a:r>
              <a:rPr lang="it-IT"/>
              <a:t>3) TIPICITA’: </a:t>
            </a:r>
          </a:p>
        </p:txBody>
      </p:sp>
      <p:sp>
        <p:nvSpPr>
          <p:cNvPr id="3082" name="Text Box 10"/>
          <p:cNvSpPr txBox="1">
            <a:spLocks noChangeArrowheads="1"/>
          </p:cNvSpPr>
          <p:nvPr/>
        </p:nvSpPr>
        <p:spPr bwMode="auto">
          <a:xfrm>
            <a:off x="3418418" y="3996104"/>
            <a:ext cx="5532967" cy="646331"/>
          </a:xfrm>
          <a:prstGeom prst="rect">
            <a:avLst/>
          </a:prstGeom>
          <a:noFill/>
          <a:ln w="9525">
            <a:noFill/>
            <a:miter lim="800000"/>
            <a:headEnd/>
            <a:tailEnd/>
          </a:ln>
          <a:effectLst/>
        </p:spPr>
        <p:txBody>
          <a:bodyPr>
            <a:spAutoFit/>
          </a:bodyPr>
          <a:lstStyle/>
          <a:p>
            <a:pPr algn="just"/>
            <a:r>
              <a:rPr lang="it-IT"/>
              <a:t>I provvedimenti amm.vi sono solo quelli previsti dall’ordinamento</a:t>
            </a:r>
          </a:p>
        </p:txBody>
      </p:sp>
      <p:sp>
        <p:nvSpPr>
          <p:cNvPr id="3083" name="Text Box 11"/>
          <p:cNvSpPr txBox="1">
            <a:spLocks noChangeArrowheads="1"/>
          </p:cNvSpPr>
          <p:nvPr/>
        </p:nvSpPr>
        <p:spPr bwMode="auto">
          <a:xfrm>
            <a:off x="251884" y="4725866"/>
            <a:ext cx="3361267" cy="369332"/>
          </a:xfrm>
          <a:prstGeom prst="rect">
            <a:avLst/>
          </a:prstGeom>
          <a:noFill/>
          <a:ln w="9525">
            <a:noFill/>
            <a:miter lim="800000"/>
            <a:headEnd/>
            <a:tailEnd/>
          </a:ln>
          <a:effectLst/>
        </p:spPr>
        <p:txBody>
          <a:bodyPr>
            <a:spAutoFit/>
          </a:bodyPr>
          <a:lstStyle/>
          <a:p>
            <a:pPr>
              <a:spcBef>
                <a:spcPct val="50000"/>
              </a:spcBef>
            </a:pPr>
            <a:r>
              <a:rPr lang="it-IT"/>
              <a:t>4) NOMINATIVITA’: </a:t>
            </a:r>
          </a:p>
        </p:txBody>
      </p:sp>
      <p:sp>
        <p:nvSpPr>
          <p:cNvPr id="3084" name="Text Box 12"/>
          <p:cNvSpPr txBox="1">
            <a:spLocks noChangeArrowheads="1"/>
          </p:cNvSpPr>
          <p:nvPr/>
        </p:nvSpPr>
        <p:spPr bwMode="auto">
          <a:xfrm>
            <a:off x="3418418" y="4739054"/>
            <a:ext cx="5532967" cy="646331"/>
          </a:xfrm>
          <a:prstGeom prst="rect">
            <a:avLst/>
          </a:prstGeom>
          <a:noFill/>
          <a:ln w="9525">
            <a:noFill/>
            <a:miter lim="800000"/>
            <a:headEnd/>
            <a:tailEnd/>
          </a:ln>
          <a:effectLst/>
        </p:spPr>
        <p:txBody>
          <a:bodyPr>
            <a:spAutoFit/>
          </a:bodyPr>
          <a:lstStyle/>
          <a:p>
            <a:pPr algn="just"/>
            <a:r>
              <a:rPr lang="it-IT"/>
              <a:t>A ciascun interesse pubblico è preordinato un tipo di atto definito dalla legge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7"/>
                                        </p:tgtEl>
                                        <p:attrNameLst>
                                          <p:attrName>style.visibility</p:attrName>
                                        </p:attrNameLst>
                                      </p:cBhvr>
                                      <p:to>
                                        <p:strVal val="visible"/>
                                      </p:to>
                                    </p:set>
                                    <p:animEffect transition="in" filter="blinds(horizontal)">
                                      <p:cBhvr>
                                        <p:cTn id="7" dur="500"/>
                                        <p:tgtEl>
                                          <p:spTgt spid="307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078"/>
                                        </p:tgtEl>
                                        <p:attrNameLst>
                                          <p:attrName>style.visibility</p:attrName>
                                        </p:attrNameLst>
                                      </p:cBhvr>
                                      <p:to>
                                        <p:strVal val="visible"/>
                                      </p:to>
                                    </p:set>
                                    <p:animEffect transition="in" filter="blinds(horizontal)">
                                      <p:cBhvr>
                                        <p:cTn id="10" dur="500"/>
                                        <p:tgtEl>
                                          <p:spTgt spid="307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079"/>
                                        </p:tgtEl>
                                        <p:attrNameLst>
                                          <p:attrName>style.visibility</p:attrName>
                                        </p:attrNameLst>
                                      </p:cBhvr>
                                      <p:to>
                                        <p:strVal val="visible"/>
                                      </p:to>
                                    </p:set>
                                    <p:animEffect transition="in" filter="blinds(horizontal)">
                                      <p:cBhvr>
                                        <p:cTn id="15" dur="500"/>
                                        <p:tgtEl>
                                          <p:spTgt spid="3079"/>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080"/>
                                        </p:tgtEl>
                                        <p:attrNameLst>
                                          <p:attrName>style.visibility</p:attrName>
                                        </p:attrNameLst>
                                      </p:cBhvr>
                                      <p:to>
                                        <p:strVal val="visible"/>
                                      </p:to>
                                    </p:set>
                                    <p:animEffect transition="in" filter="blinds(horizontal)">
                                      <p:cBhvr>
                                        <p:cTn id="18" dur="500"/>
                                        <p:tgtEl>
                                          <p:spTgt spid="308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081"/>
                                        </p:tgtEl>
                                        <p:attrNameLst>
                                          <p:attrName>style.visibility</p:attrName>
                                        </p:attrNameLst>
                                      </p:cBhvr>
                                      <p:to>
                                        <p:strVal val="visible"/>
                                      </p:to>
                                    </p:set>
                                    <p:animEffect transition="in" filter="blinds(horizontal)">
                                      <p:cBhvr>
                                        <p:cTn id="23" dur="500"/>
                                        <p:tgtEl>
                                          <p:spTgt spid="3081"/>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3082"/>
                                        </p:tgtEl>
                                        <p:attrNameLst>
                                          <p:attrName>style.visibility</p:attrName>
                                        </p:attrNameLst>
                                      </p:cBhvr>
                                      <p:to>
                                        <p:strVal val="visible"/>
                                      </p:to>
                                    </p:set>
                                    <p:animEffect transition="in" filter="blinds(horizontal)">
                                      <p:cBhvr>
                                        <p:cTn id="26" dur="500"/>
                                        <p:tgtEl>
                                          <p:spTgt spid="3082"/>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3083"/>
                                        </p:tgtEl>
                                        <p:attrNameLst>
                                          <p:attrName>style.visibility</p:attrName>
                                        </p:attrNameLst>
                                      </p:cBhvr>
                                      <p:to>
                                        <p:strVal val="visible"/>
                                      </p:to>
                                    </p:set>
                                    <p:animEffect transition="in" filter="blinds(horizontal)">
                                      <p:cBhvr>
                                        <p:cTn id="31" dur="500"/>
                                        <p:tgtEl>
                                          <p:spTgt spid="3083"/>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3084"/>
                                        </p:tgtEl>
                                        <p:attrNameLst>
                                          <p:attrName>style.visibility</p:attrName>
                                        </p:attrNameLst>
                                      </p:cBhvr>
                                      <p:to>
                                        <p:strVal val="visible"/>
                                      </p:to>
                                    </p:set>
                                    <p:animEffect transition="in" filter="blinds(horizontal)">
                                      <p:cBhvr>
                                        <p:cTn id="34" dur="500"/>
                                        <p:tgtEl>
                                          <p:spTgt spid="3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P spid="3078" grpId="0"/>
      <p:bldP spid="3079" grpId="0"/>
      <p:bldP spid="3080" grpId="0"/>
      <p:bldP spid="3081" grpId="0"/>
      <p:bldP spid="3082" grpId="0"/>
      <p:bldP spid="3083" grpId="0"/>
      <p:bldP spid="308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229600" cy="1143000"/>
          </a:xfrm>
        </p:spPr>
        <p:txBody>
          <a:bodyPr>
            <a:normAutofit fontScale="90000"/>
          </a:bodyPr>
          <a:lstStyle/>
          <a:p>
            <a:r>
              <a:rPr lang="it-IT" dirty="0" smtClean="0"/>
              <a:t>Impostazione Sorace</a:t>
            </a:r>
            <a:br>
              <a:rPr lang="it-IT" dirty="0" smtClean="0"/>
            </a:br>
            <a:r>
              <a:rPr lang="it-IT" dirty="0" smtClean="0"/>
              <a:t>Caratteristiche  “Autoritatività”</a:t>
            </a:r>
            <a:br>
              <a:rPr lang="it-IT" dirty="0" smtClean="0"/>
            </a:br>
            <a:endParaRPr lang="it-IT" dirty="0"/>
          </a:p>
        </p:txBody>
      </p:sp>
      <p:sp>
        <p:nvSpPr>
          <p:cNvPr id="3" name="Content Placeholder 2"/>
          <p:cNvSpPr>
            <a:spLocks noGrp="1"/>
          </p:cNvSpPr>
          <p:nvPr>
            <p:ph idx="1"/>
          </p:nvPr>
        </p:nvSpPr>
        <p:spPr/>
        <p:txBody>
          <a:bodyPr/>
          <a:lstStyle/>
          <a:p>
            <a:pPr algn="just"/>
            <a:r>
              <a:rPr lang="it-IT" dirty="0" smtClean="0"/>
              <a:t>Imperatività, dal Sorace è intesa come attitudine del provvedimento amministrativo a produrre effetti nella sfera giuridica del destinatario a prescidende dalla volonta del </a:t>
            </a:r>
            <a:r>
              <a:rPr lang="it-IT" dirty="0" smtClean="0"/>
              <a:t>medesimo </a:t>
            </a:r>
            <a:endParaRPr lang="it-IT" dirty="0" smtClean="0"/>
          </a:p>
          <a:p>
            <a:pPr algn="just"/>
            <a:endParaRPr lang="it-IT" dirty="0" smtClean="0"/>
          </a:p>
          <a:p>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Comparazione con atti privatistici</a:t>
            </a:r>
            <a:endParaRPr lang="it-IT" dirty="0"/>
          </a:p>
        </p:txBody>
      </p:sp>
      <p:sp>
        <p:nvSpPr>
          <p:cNvPr id="3" name="Content Placeholder 2"/>
          <p:cNvSpPr>
            <a:spLocks noGrp="1"/>
          </p:cNvSpPr>
          <p:nvPr>
            <p:ph idx="1"/>
          </p:nvPr>
        </p:nvSpPr>
        <p:spPr/>
        <p:txBody>
          <a:bodyPr/>
          <a:lstStyle/>
          <a:p>
            <a:r>
              <a:rPr lang="it-IT" dirty="0" smtClean="0"/>
              <a:t>Per ottenere il medesimo effetto di incidere sulla  sfera giuridica altrui, nel diritto privato è invece necessario un contratto , salvo alcuni casi particolari ( es. Usucapione , accessione invertita ) </a:t>
            </a:r>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dirty="0"/>
              <a:t> </a:t>
            </a:r>
            <a:r>
              <a:rPr lang="it-IT" dirty="0" smtClean="0"/>
              <a:t>consenso quale elemento </a:t>
            </a:r>
            <a:r>
              <a:rPr lang="it-IT" dirty="0" smtClean="0"/>
              <a:t>discretivo</a:t>
            </a:r>
            <a:endParaRPr lang="it-IT" dirty="0"/>
          </a:p>
        </p:txBody>
      </p:sp>
      <p:sp>
        <p:nvSpPr>
          <p:cNvPr id="3" name="Content Placeholder 2"/>
          <p:cNvSpPr>
            <a:spLocks noGrp="1"/>
          </p:cNvSpPr>
          <p:nvPr>
            <p:ph idx="1"/>
          </p:nvPr>
        </p:nvSpPr>
        <p:spPr/>
        <p:txBody>
          <a:bodyPr/>
          <a:lstStyle/>
          <a:p>
            <a:pPr algn="just"/>
            <a:endParaRPr lang="it-IT" dirty="0" smtClean="0"/>
          </a:p>
          <a:p>
            <a:pPr algn="just"/>
            <a:endParaRPr lang="it-IT" dirty="0"/>
          </a:p>
          <a:p>
            <a:pPr algn="just"/>
            <a:r>
              <a:rPr lang="it-IT" dirty="0" smtClean="0"/>
              <a:t>L’analisi della necessità o meno del consenso  del destinatario, assume valore ai fini della ravvisabilità  o meno di un atto come autoritativo</a:t>
            </a:r>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Irrilevanza situazioni di vantaggio</a:t>
            </a:r>
            <a:endParaRPr lang="it-IT" dirty="0"/>
          </a:p>
        </p:txBody>
      </p:sp>
      <p:sp>
        <p:nvSpPr>
          <p:cNvPr id="3" name="Content Placeholder 2"/>
          <p:cNvSpPr>
            <a:spLocks noGrp="1"/>
          </p:cNvSpPr>
          <p:nvPr>
            <p:ph idx="1"/>
          </p:nvPr>
        </p:nvSpPr>
        <p:spPr/>
        <p:txBody>
          <a:bodyPr/>
          <a:lstStyle/>
          <a:p>
            <a:endParaRPr lang="it-IT" dirty="0" smtClean="0"/>
          </a:p>
          <a:p>
            <a:endParaRPr lang="it-IT" dirty="0"/>
          </a:p>
          <a:p>
            <a:pPr algn="just"/>
            <a:r>
              <a:rPr lang="it-IT" dirty="0" smtClean="0"/>
              <a:t>L’elemento della vantaggio o meno per i destinatari non è invece </a:t>
            </a:r>
            <a:r>
              <a:rPr lang="it-IT" dirty="0" smtClean="0"/>
              <a:t>rilevante </a:t>
            </a:r>
            <a:r>
              <a:rPr lang="it-IT" dirty="0" smtClean="0"/>
              <a:t>atteso che atti imperativi ed autoritativi possono </a:t>
            </a:r>
            <a:r>
              <a:rPr lang="it-IT" dirty="0" smtClean="0"/>
              <a:t>essere </a:t>
            </a:r>
            <a:r>
              <a:rPr lang="it-IT" dirty="0" smtClean="0"/>
              <a:t>anche </a:t>
            </a:r>
            <a:r>
              <a:rPr lang="it-IT" dirty="0" smtClean="0"/>
              <a:t>vantaggiosi ( </a:t>
            </a:r>
            <a:r>
              <a:rPr lang="it-IT" dirty="0" smtClean="0"/>
              <a:t>es PRG che aumenta volumetria </a:t>
            </a:r>
            <a:r>
              <a:rPr lang="it-IT" dirty="0" smtClean="0"/>
              <a:t> edificabile)</a:t>
            </a:r>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ESECUTORIETA’</a:t>
            </a:r>
            <a:endParaRPr lang="it-IT" dirty="0"/>
          </a:p>
        </p:txBody>
      </p:sp>
      <p:sp>
        <p:nvSpPr>
          <p:cNvPr id="3" name="Content Placeholder 2"/>
          <p:cNvSpPr>
            <a:spLocks noGrp="1"/>
          </p:cNvSpPr>
          <p:nvPr>
            <p:ph idx="1"/>
          </p:nvPr>
        </p:nvSpPr>
        <p:spPr/>
        <p:txBody>
          <a:bodyPr/>
          <a:lstStyle/>
          <a:p>
            <a:pPr algn="just"/>
            <a:r>
              <a:rPr lang="it-IT" dirty="0" smtClean="0"/>
              <a:t>ULTERIORE CARATTERISTICA DEI PROVVEDIMENTI AMMINISTRATIVI IMPERATIVI </a:t>
            </a:r>
          </a:p>
          <a:p>
            <a:pPr algn="just"/>
            <a:endParaRPr lang="it-IT" dirty="0"/>
          </a:p>
          <a:p>
            <a:pPr algn="just"/>
            <a:r>
              <a:rPr lang="it-IT" dirty="0" smtClean="0"/>
              <a:t>E’ L’ATTITUDINE DEL PROVVEDIMENTO  DI ESSERE PORTATO AD ESECUZIONE DIRETTAMENTE DALL’ AMMNISTRAZIONE</a:t>
            </a:r>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Segue : esecutorietà</a:t>
            </a:r>
            <a:endParaRPr lang="it-IT" dirty="0"/>
          </a:p>
        </p:txBody>
      </p:sp>
      <p:sp>
        <p:nvSpPr>
          <p:cNvPr id="3" name="Content Placeholder 2"/>
          <p:cNvSpPr>
            <a:spLocks noGrp="1"/>
          </p:cNvSpPr>
          <p:nvPr>
            <p:ph idx="1"/>
          </p:nvPr>
        </p:nvSpPr>
        <p:spPr/>
        <p:txBody>
          <a:bodyPr>
            <a:normAutofit/>
          </a:bodyPr>
          <a:lstStyle/>
          <a:p>
            <a:pPr algn="just"/>
            <a:r>
              <a:rPr lang="it-IT" b="1" dirty="0" smtClean="0"/>
              <a:t>esecutorietà</a:t>
            </a:r>
            <a:r>
              <a:rPr lang="it-IT" dirty="0" smtClean="0"/>
              <a:t> e, cioè, l'idoneità del provvedimento costitutivo di obblighi a carico di terzi ad essere </a:t>
            </a:r>
            <a:r>
              <a:rPr lang="it-IT" b="1" dirty="0" smtClean="0"/>
              <a:t>coattivamente eseguito dalla PA</a:t>
            </a:r>
            <a:r>
              <a:rPr lang="it-IT" dirty="0" smtClean="0"/>
              <a:t>, in caso d'inadempimento del terzo. </a:t>
            </a:r>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Autotutela </a:t>
            </a:r>
            <a:endParaRPr lang="it-IT" dirty="0"/>
          </a:p>
        </p:txBody>
      </p:sp>
      <p:sp>
        <p:nvSpPr>
          <p:cNvPr id="3" name="Content Placeholder 2"/>
          <p:cNvSpPr>
            <a:spLocks noGrp="1"/>
          </p:cNvSpPr>
          <p:nvPr>
            <p:ph idx="1"/>
          </p:nvPr>
        </p:nvSpPr>
        <p:spPr/>
        <p:txBody>
          <a:bodyPr/>
          <a:lstStyle/>
          <a:p>
            <a:pPr algn="just"/>
            <a:r>
              <a:rPr lang="it-IT" dirty="0" smtClean="0"/>
              <a:t>L'esecutorietà del provvedimento amministrativo che, secondo parte della dottrina sarebbe </a:t>
            </a:r>
            <a:r>
              <a:rPr lang="it-IT" b="1" dirty="0" smtClean="0"/>
              <a:t>espressione del principio dell'autotutela</a:t>
            </a:r>
            <a:r>
              <a:rPr lang="it-IT" dirty="0" smtClean="0"/>
              <a:t>, è prevista dall'art. 21 ter della L. n. 241/1990, inserito dalla L. n. 15 del 11 febbraio 2005.</a:t>
            </a:r>
            <a:endParaRPr lang="it-I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b="1" dirty="0" smtClean="0"/>
              <a:t>eseguibilità</a:t>
            </a:r>
            <a:r>
              <a:rPr lang="it-IT" dirty="0" smtClean="0"/>
              <a:t> </a:t>
            </a:r>
            <a:endParaRPr lang="it-IT" dirty="0"/>
          </a:p>
        </p:txBody>
      </p:sp>
      <p:sp>
        <p:nvSpPr>
          <p:cNvPr id="3" name="Content Placeholder 2"/>
          <p:cNvSpPr>
            <a:spLocks noGrp="1"/>
          </p:cNvSpPr>
          <p:nvPr>
            <p:ph idx="1"/>
          </p:nvPr>
        </p:nvSpPr>
        <p:spPr/>
        <p:txBody>
          <a:bodyPr>
            <a:normAutofit fontScale="85000" lnSpcReduction="20000"/>
          </a:bodyPr>
          <a:lstStyle/>
          <a:p>
            <a:pPr algn="just"/>
            <a:r>
              <a:rPr lang="it-IT" dirty="0" smtClean="0"/>
              <a:t>A tala caratteristica si riferisce ipotesi si riferisce l</a:t>
            </a:r>
            <a:r>
              <a:rPr lang="it-IT" b="1" dirty="0" smtClean="0"/>
              <a:t>'art. 21 quater della L. n. 241 </a:t>
            </a:r>
            <a:r>
              <a:rPr lang="it-IT" dirty="0" smtClean="0"/>
              <a:t>del 1990 che dispone: "</a:t>
            </a:r>
            <a:r>
              <a:rPr lang="it-IT" i="1" dirty="0" smtClean="0"/>
              <a:t>per gravi ragioni e per il tempo strettamente necessario</a:t>
            </a:r>
            <a:r>
              <a:rPr lang="it-IT" dirty="0" smtClean="0"/>
              <a:t>", l'esecuzione o l'efficacia del provvedimento possono essere sospese dallo stesso organo che lo ha emanato. In via generale, invece, "i</a:t>
            </a:r>
            <a:r>
              <a:rPr lang="it-IT" i="1" dirty="0" smtClean="0"/>
              <a:t> provvedimenti amministrativi sono immediatamente eseguiti, salvo che sia diversamente stabilito dalla legge o dal provvedimento medesimo</a:t>
            </a:r>
            <a:r>
              <a:rPr lang="it-IT" dirty="0" smtClean="0"/>
              <a:t>" (si discute se tale disposizione, che fonda la responsabilità da ritardo della PA, sia riferibile anche ai) provvedimenti che hanno per oggetto un obbligo dei destinatari.</a:t>
            </a:r>
            <a:endParaRPr lang="it-I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Art 21 ter 241/90</a:t>
            </a:r>
            <a:endParaRPr lang="it-IT" dirty="0"/>
          </a:p>
        </p:txBody>
      </p:sp>
      <p:sp>
        <p:nvSpPr>
          <p:cNvPr id="3" name="Content Placeholder 2"/>
          <p:cNvSpPr>
            <a:spLocks noGrp="1"/>
          </p:cNvSpPr>
          <p:nvPr>
            <p:ph idx="1"/>
          </p:nvPr>
        </p:nvSpPr>
        <p:spPr/>
        <p:txBody>
          <a:bodyPr/>
          <a:lstStyle/>
          <a:p>
            <a:pPr algn="just"/>
            <a:r>
              <a:rPr lang="it-IT" dirty="0" smtClean="0"/>
              <a:t>Il menzionato art. 21 ter prevede che i provvedimenti amministrativi siano provvisti del requisito dell'esecutorietà solo nei </a:t>
            </a:r>
            <a:r>
              <a:rPr lang="it-IT" b="1" dirty="0" smtClean="0"/>
              <a:t>casi espressamente previsti dalla legge</a:t>
            </a:r>
            <a:r>
              <a:rPr lang="it-IT" dirty="0" smtClean="0"/>
              <a:t> e che la PA possa procedere all'esecuzione coattiva degli obblighi posti a carico del terzo con il provvedimento amministrativo solo a </a:t>
            </a:r>
            <a:r>
              <a:rPr lang="it-IT" b="1" dirty="0" smtClean="0"/>
              <a:t>seguito di diffida. </a:t>
            </a:r>
            <a:endParaRPr lang="it-IT" dirty="0" smtClean="0"/>
          </a:p>
          <a:p>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b="1" dirty="0" smtClean="0"/>
              <a:t>forme dell'esecutorietà</a:t>
            </a:r>
            <a:r>
              <a:rPr lang="it-IT" dirty="0" smtClean="0"/>
              <a:t>.</a:t>
            </a:r>
            <a:endParaRPr lang="it-IT" dirty="0"/>
          </a:p>
        </p:txBody>
      </p:sp>
      <p:sp>
        <p:nvSpPr>
          <p:cNvPr id="3" name="Content Placeholder 2"/>
          <p:cNvSpPr>
            <a:spLocks noGrp="1"/>
          </p:cNvSpPr>
          <p:nvPr>
            <p:ph idx="1"/>
          </p:nvPr>
        </p:nvSpPr>
        <p:spPr/>
        <p:txBody>
          <a:bodyPr>
            <a:normAutofit fontScale="85000" lnSpcReduction="20000"/>
          </a:bodyPr>
          <a:lstStyle/>
          <a:p>
            <a:pPr algn="just"/>
            <a:r>
              <a:rPr lang="it-IT" dirty="0" smtClean="0"/>
              <a:t>per  gli obblighi diversi da quello di pagare una somma di denaro, distinguere i casi in cui la PA possa procedere all'esecuzione coattiva </a:t>
            </a:r>
            <a:r>
              <a:rPr lang="it-IT" b="1" dirty="0" smtClean="0"/>
              <a:t>mediante i propri organi</a:t>
            </a:r>
            <a:r>
              <a:rPr lang="it-IT" dirty="0" smtClean="0"/>
              <a:t> dai casi in cui debba procedere con la </a:t>
            </a:r>
            <a:r>
              <a:rPr lang="it-IT" b="1" dirty="0" smtClean="0"/>
              <a:t>c.d. esecuzione in danno</a:t>
            </a:r>
            <a:r>
              <a:rPr lang="it-IT" dirty="0" smtClean="0"/>
              <a:t>. </a:t>
            </a:r>
          </a:p>
          <a:p>
            <a:pPr algn="just"/>
            <a:endParaRPr lang="it-IT" dirty="0"/>
          </a:p>
          <a:p>
            <a:pPr algn="just"/>
            <a:r>
              <a:rPr lang="it-IT" dirty="0" smtClean="0"/>
              <a:t>In quest'ultimo caso, la prestazione che forma l'oggetto dell'obbligo inadempiuto da parte del destinatario del provvedimento esecutorio, sarà</a:t>
            </a:r>
            <a:r>
              <a:rPr lang="it-IT" b="1" dirty="0" smtClean="0"/>
              <a:t> eseguita da un  terzo</a:t>
            </a:r>
            <a:r>
              <a:rPr lang="it-IT" dirty="0" smtClean="0"/>
              <a:t>  incaricato dalla PA ed il privato inadempiente sarà tenuto a </a:t>
            </a:r>
            <a:r>
              <a:rPr lang="it-IT" b="1" dirty="0" smtClean="0"/>
              <a:t>rimborsare alla PA</a:t>
            </a:r>
            <a:r>
              <a:rPr lang="it-IT" dirty="0" smtClean="0"/>
              <a:t> le somme corrisposte al terzo </a:t>
            </a:r>
          </a:p>
          <a:p>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Esecutorietà </a:t>
            </a:r>
            <a:r>
              <a:rPr lang="it-IT" dirty="0" smtClean="0"/>
              <a:t>obblighi di pagamento</a:t>
            </a:r>
            <a:endParaRPr lang="it-IT" dirty="0"/>
          </a:p>
        </p:txBody>
      </p:sp>
      <p:sp>
        <p:nvSpPr>
          <p:cNvPr id="3" name="Content Placeholder 2"/>
          <p:cNvSpPr>
            <a:spLocks noGrp="1"/>
          </p:cNvSpPr>
          <p:nvPr>
            <p:ph idx="1"/>
          </p:nvPr>
        </p:nvSpPr>
        <p:spPr/>
        <p:txBody>
          <a:bodyPr/>
          <a:lstStyle/>
          <a:p>
            <a:pPr algn="just"/>
            <a:r>
              <a:rPr lang="it-IT" dirty="0" smtClean="0"/>
              <a:t>L'esecuzione coattiva di obblighi che hanno per oggetto delle </a:t>
            </a:r>
            <a:r>
              <a:rPr lang="it-IT" b="1" dirty="0" smtClean="0"/>
              <a:t>somme di denaro</a:t>
            </a:r>
            <a:r>
              <a:rPr lang="it-IT" dirty="0" smtClean="0"/>
              <a:t> (sia che si tratti dell'oggetto originario, sia che costituisca la trasformazione di un'originaria obbligazione diversa per effetto di un'esecuzione in danno) segue  la normativa che disciplina  l'</a:t>
            </a:r>
            <a:r>
              <a:rPr lang="it-IT" b="1" dirty="0" smtClean="0"/>
              <a:t>esecuzione coattiva dei crediti dello Stato a mente dell'art. 21 ter</a:t>
            </a:r>
            <a:r>
              <a:rPr lang="it-IT" dirty="0" smtClean="0"/>
              <a:t>, secondo comma. </a:t>
            </a:r>
          </a:p>
          <a:p>
            <a:endParaRPr lang="it-I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Obblighi diversi</a:t>
            </a:r>
            <a:endParaRPr lang="it-IT" dirty="0"/>
          </a:p>
        </p:txBody>
      </p:sp>
      <p:sp>
        <p:nvSpPr>
          <p:cNvPr id="3" name="Content Placeholder 2"/>
          <p:cNvSpPr>
            <a:spLocks noGrp="1"/>
          </p:cNvSpPr>
          <p:nvPr>
            <p:ph idx="1"/>
          </p:nvPr>
        </p:nvSpPr>
        <p:spPr/>
        <p:txBody>
          <a:bodyPr/>
          <a:lstStyle/>
          <a:p>
            <a:pPr algn="just"/>
            <a:r>
              <a:rPr lang="it-IT" dirty="0" smtClean="0"/>
              <a:t>Esempi di provvedimenti esecutori sono </a:t>
            </a:r>
            <a:r>
              <a:rPr lang="it-IT" b="1" dirty="0" smtClean="0"/>
              <a:t>l'ordine di demolizione previsto dall'art.  40 del Testo Unico sull'edilizia</a:t>
            </a:r>
            <a:r>
              <a:rPr lang="it-IT" dirty="0" smtClean="0"/>
              <a:t> in caso di abuso edilizio </a:t>
            </a:r>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Possibilità tutela</a:t>
            </a:r>
            <a:endParaRPr lang="it-IT" dirty="0"/>
          </a:p>
        </p:txBody>
      </p:sp>
      <p:sp>
        <p:nvSpPr>
          <p:cNvPr id="3" name="Content Placeholder 2"/>
          <p:cNvSpPr>
            <a:spLocks noGrp="1"/>
          </p:cNvSpPr>
          <p:nvPr>
            <p:ph idx="1"/>
          </p:nvPr>
        </p:nvSpPr>
        <p:spPr/>
        <p:txBody>
          <a:bodyPr/>
          <a:lstStyle/>
          <a:p>
            <a:pPr algn="just"/>
            <a:r>
              <a:rPr lang="it-IT" dirty="0" smtClean="0"/>
              <a:t>A fronte della </a:t>
            </a:r>
            <a:r>
              <a:rPr lang="it-IT" dirty="0" smtClean="0"/>
              <a:t>esecutorietà </a:t>
            </a:r>
            <a:r>
              <a:rPr lang="it-IT" dirty="0" smtClean="0"/>
              <a:t>i cittadini interessati hanno sempre possibilità di tutela  giurisdizionale </a:t>
            </a:r>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dirty="0" smtClean="0"/>
              <a:t>Revocabilità</a:t>
            </a:r>
            <a:br>
              <a:rPr lang="it-IT" dirty="0" smtClean="0"/>
            </a:br>
            <a:endParaRPr lang="it-IT" dirty="0"/>
          </a:p>
        </p:txBody>
      </p:sp>
      <p:sp>
        <p:nvSpPr>
          <p:cNvPr id="3" name="Content Placeholder 2"/>
          <p:cNvSpPr>
            <a:spLocks noGrp="1"/>
          </p:cNvSpPr>
          <p:nvPr>
            <p:ph idx="1"/>
          </p:nvPr>
        </p:nvSpPr>
        <p:spPr/>
        <p:txBody>
          <a:bodyPr/>
          <a:lstStyle/>
          <a:p>
            <a:pPr algn="just"/>
            <a:r>
              <a:rPr lang="it-IT" dirty="0" smtClean="0"/>
              <a:t>La revoca è il provvedimento di secondo grado con il quale, sulla base di </a:t>
            </a:r>
            <a:r>
              <a:rPr lang="it-IT" b="1" dirty="0" smtClean="0"/>
              <a:t>nuovi presupposti di fatto o di diritto</a:t>
            </a:r>
            <a:r>
              <a:rPr lang="it-IT" dirty="0" smtClean="0"/>
              <a:t> o di </a:t>
            </a:r>
            <a:r>
              <a:rPr lang="it-IT" b="1" dirty="0" smtClean="0"/>
              <a:t>sopravvenuti motivi di pubblico interesse</a:t>
            </a:r>
            <a:r>
              <a:rPr lang="it-IT" dirty="0" smtClean="0"/>
              <a:t> una </a:t>
            </a:r>
            <a:r>
              <a:rPr lang="it-IT" b="1" dirty="0" smtClean="0"/>
              <a:t>nuova valutazione </a:t>
            </a:r>
            <a:r>
              <a:rPr lang="it-IT" dirty="0" smtClean="0"/>
              <a:t>dei fatti originari, la PA rimuove un suo precedente atto, con effetti </a:t>
            </a:r>
            <a:r>
              <a:rPr lang="it-IT" b="1" dirty="0" smtClean="0"/>
              <a:t>ex nunc</a:t>
            </a:r>
            <a:r>
              <a:rPr lang="it-IT" dirty="0" smtClean="0"/>
              <a:t>,ossia non retroattiva</a:t>
            </a:r>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Revoca ed interesse pubblico</a:t>
            </a:r>
            <a:endParaRPr lang="it-IT" dirty="0"/>
          </a:p>
        </p:txBody>
      </p:sp>
      <p:sp>
        <p:nvSpPr>
          <p:cNvPr id="3" name="Content Placeholder 2"/>
          <p:cNvSpPr>
            <a:spLocks noGrp="1"/>
          </p:cNvSpPr>
          <p:nvPr>
            <p:ph idx="1"/>
          </p:nvPr>
        </p:nvSpPr>
        <p:spPr/>
        <p:txBody>
          <a:bodyPr/>
          <a:lstStyle/>
          <a:p>
            <a:pPr algn="just"/>
            <a:r>
              <a:rPr lang="it-IT" dirty="0" smtClean="0"/>
              <a:t>La revoca consegue ad una rinnovata valutazione dell’interesse pubblico tant’è che presuppone contemporaneamente una non  ulteriore rispondenza dell'atto all'interesse pubblico ed un attuale interesse alla rimozione dello stesso. </a:t>
            </a:r>
            <a:br>
              <a:rPr lang="it-IT" dirty="0" smtClean="0"/>
            </a:br>
            <a:endParaRPr lang="it-I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fondamento</a:t>
            </a:r>
            <a:endParaRPr lang="it-IT" dirty="0"/>
          </a:p>
        </p:txBody>
      </p:sp>
      <p:sp>
        <p:nvSpPr>
          <p:cNvPr id="3" name="Content Placeholder 2"/>
          <p:cNvSpPr>
            <a:spLocks noGrp="1"/>
          </p:cNvSpPr>
          <p:nvPr>
            <p:ph idx="1"/>
          </p:nvPr>
        </p:nvSpPr>
        <p:spPr/>
        <p:txBody>
          <a:bodyPr/>
          <a:lstStyle/>
          <a:p>
            <a:pPr algn="just"/>
            <a:r>
              <a:rPr lang="it-IT" dirty="0" smtClean="0"/>
              <a:t>La revoca è espressione dello ius poenitendi che viene riconosciuto in via generale alla PA; il relativo potere spetta, in via generale, all'</a:t>
            </a:r>
            <a:r>
              <a:rPr lang="it-IT" b="1" dirty="0" smtClean="0"/>
              <a:t>organo che ha adottato l'atto di primo grado. </a:t>
            </a:r>
          </a:p>
          <a:p>
            <a:pPr algn="just"/>
            <a:r>
              <a:rPr lang="it-IT" b="1" dirty="0" smtClean="0"/>
              <a:t>Trattasi del rimedio finalizzato alla cancellazione giuridica di un atto che non risponde piu all’interesse pubblico </a:t>
            </a:r>
            <a:endParaRPr lang="it-IT" dirty="0" smtClean="0"/>
          </a:p>
          <a:p>
            <a:endParaRPr lang="it-I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b="1" dirty="0" smtClean="0"/>
              <a:t>La revoca è un provvedimento di autotutela</a:t>
            </a:r>
            <a:endParaRPr lang="it-IT" dirty="0"/>
          </a:p>
        </p:txBody>
      </p:sp>
      <p:sp>
        <p:nvSpPr>
          <p:cNvPr id="3" name="Content Placeholder 2"/>
          <p:cNvSpPr>
            <a:spLocks noGrp="1"/>
          </p:cNvSpPr>
          <p:nvPr>
            <p:ph idx="1"/>
          </p:nvPr>
        </p:nvSpPr>
        <p:spPr/>
        <p:txBody>
          <a:bodyPr>
            <a:normAutofit fontScale="85000" lnSpcReduction="20000"/>
          </a:bodyPr>
          <a:lstStyle/>
          <a:p>
            <a:pPr algn="just"/>
            <a:r>
              <a:rPr lang="it-IT" dirty="0" smtClean="0"/>
              <a:t>Le </a:t>
            </a:r>
            <a:r>
              <a:rPr lang="it-IT" dirty="0"/>
              <a:t>pubbliche amministrazioni hanno potere di autotutela. </a:t>
            </a:r>
            <a:endParaRPr lang="it-IT" dirty="0" smtClean="0"/>
          </a:p>
          <a:p>
            <a:pPr algn="just"/>
            <a:r>
              <a:rPr lang="it-IT" dirty="0" smtClean="0"/>
              <a:t>Attraverso </a:t>
            </a:r>
            <a:r>
              <a:rPr lang="it-IT" dirty="0"/>
              <a:t>il potere di autotutela, le pubbliche amministrazioni possono riesaminare i propri precedenti provvedimenti (o i provvedimenti dei subordinati gerarchicamente) quando ritengono che tali provvedimenti presentino vizi di legittimità o vizi di merito o in base ad una nuova valutazione dell’interesse pubblico. In presenza di dette ragioni, possono adottare provvedimenti di: annullamento, revoca (ma anche di convalida, sospensione).</a:t>
            </a:r>
          </a:p>
          <a:p>
            <a:r>
              <a:rPr lang="it-IT" dirty="0"/>
              <a:t>TAR Lazio, Sez. I quater, 397/2009</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Autotula segue </a:t>
            </a:r>
            <a:endParaRPr lang="it-IT" dirty="0"/>
          </a:p>
        </p:txBody>
      </p:sp>
      <p:sp>
        <p:nvSpPr>
          <p:cNvPr id="3" name="Content Placeholder 2"/>
          <p:cNvSpPr>
            <a:spLocks noGrp="1"/>
          </p:cNvSpPr>
          <p:nvPr>
            <p:ph idx="1"/>
          </p:nvPr>
        </p:nvSpPr>
        <p:spPr/>
        <p:txBody>
          <a:bodyPr>
            <a:normAutofit fontScale="85000" lnSpcReduction="20000"/>
          </a:bodyPr>
          <a:lstStyle/>
          <a:p>
            <a:pPr algn="just"/>
            <a:r>
              <a:rPr lang="it-IT" dirty="0"/>
              <a:t>In via generale deve dirsi che l’esercizio del potere di autotutela può condurre a due tipi di provvedimenti, che richiedono differenti presupposti: annullamento e revoca.</a:t>
            </a:r>
          </a:p>
          <a:p>
            <a:pPr algn="just"/>
            <a:r>
              <a:rPr lang="it-IT" dirty="0"/>
              <a:t>Pur necessitando precipui diversi elementi a fondamento, tuttavia per ambedue è pur sempre necessaria una valutazione, da una parte, della persistenza, al momento dell’adozione del relativo provvedimento, dell’interesse generale a rimuovere l’atto che costituisce oggetto di riesame in autotutela e, dall’altra, un’attenta considerazione dell’affidamento ingenerato nel soggetto destinatario di detto atto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2i quinquies legge 241 </a:t>
            </a:r>
            <a:endParaRPr lang="it-IT" dirty="0"/>
          </a:p>
        </p:txBody>
      </p:sp>
      <p:sp>
        <p:nvSpPr>
          <p:cNvPr id="3" name="Content Placeholder 2"/>
          <p:cNvSpPr>
            <a:spLocks noGrp="1"/>
          </p:cNvSpPr>
          <p:nvPr>
            <p:ph idx="1"/>
          </p:nvPr>
        </p:nvSpPr>
        <p:spPr/>
        <p:txBody>
          <a:bodyPr>
            <a:normAutofit fontScale="70000" lnSpcReduction="20000"/>
          </a:bodyPr>
          <a:lstStyle/>
          <a:p>
            <a:r>
              <a:rPr lang="it-IT" dirty="0"/>
              <a:t>La revoca attualmente trova la propria principale disciplina nell’art. 21 quinquies della legge 241/1990.</a:t>
            </a:r>
          </a:p>
          <a:p>
            <a:pPr algn="just"/>
            <a:r>
              <a:rPr lang="it-IT" dirty="0"/>
              <a:t>Prima dell’entrata in vigore della legge 241/1990 si diceva: con la revoca, la P.A., per motivi di opportunità e di convenienza, fa cessare, </a:t>
            </a:r>
            <a:r>
              <a:rPr lang="it-IT" b="1" dirty="0"/>
              <a:t>ex nunc</a:t>
            </a:r>
            <a:r>
              <a:rPr lang="it-IT" dirty="0"/>
              <a:t>, gli effetti di un precedente provvedimento amministrativo.</a:t>
            </a:r>
          </a:p>
          <a:p>
            <a:pPr algn="just"/>
            <a:r>
              <a:rPr lang="it-IT" dirty="0"/>
              <a:t>Adesso, i primi due periodi dell’art. 21 quinquies, comma 1, circoscrivono meglio i presupposti e gli effetti della revoca:</a:t>
            </a:r>
          </a:p>
          <a:p>
            <a:pPr algn="just"/>
            <a:r>
              <a:rPr lang="it-IT" u="sng" dirty="0"/>
              <a:t>“Per sopravvenuti motivi di pubblico interesse ovvero nel caso di mutamento della situazione di fatto o di nuova valutazione dell'interesse pubblico originario, il provvedimento amministrativo ad efficacia durevole può essere revocato da parte dell'organo che lo ha emanato ovvero da altro organo previsto dalla legge. La revoca determina la inidoneità del provvedimento revocato a produrre ulteriori effetti”</a:t>
            </a:r>
            <a:r>
              <a:rPr lang="it-IT" dirty="0"/>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indennizzo</a:t>
            </a:r>
            <a:endParaRPr lang="it-IT" dirty="0"/>
          </a:p>
        </p:txBody>
      </p:sp>
      <p:sp>
        <p:nvSpPr>
          <p:cNvPr id="3" name="Content Placeholder 2"/>
          <p:cNvSpPr>
            <a:spLocks noGrp="1"/>
          </p:cNvSpPr>
          <p:nvPr>
            <p:ph idx="1"/>
          </p:nvPr>
        </p:nvSpPr>
        <p:spPr/>
        <p:txBody>
          <a:bodyPr>
            <a:normAutofit fontScale="85000" lnSpcReduction="10000"/>
          </a:bodyPr>
          <a:lstStyle/>
          <a:p>
            <a:pPr algn="just"/>
            <a:r>
              <a:rPr lang="it-IT" dirty="0"/>
              <a:t>Abbiamo esaminato finora i primi due periodi del comma 1 dell’art. 21 quinquies sulla revoca.</a:t>
            </a:r>
          </a:p>
          <a:p>
            <a:pPr algn="just"/>
            <a:r>
              <a:rPr lang="it-IT" dirty="0"/>
              <a:t>Il periodo successivo dello stesso comma riguarda l’indennizzo:</a:t>
            </a:r>
          </a:p>
          <a:p>
            <a:pPr algn="just"/>
            <a:r>
              <a:rPr lang="it-IT" dirty="0"/>
              <a:t>Se la revoca comporta pregiudizi in danno dei soggetti direttamente interessati, l'amministrazione ha l'obbligo di provvedere al loro indennizzo. Le controversie in materia di determinazione e corresponsione dell'indennizzo sono attribuite alla giurisdizione esclusiva del giudice amministrativo.</a:t>
            </a:r>
          </a:p>
          <a:p>
            <a:r>
              <a:rPr lang="it-IT" dirty="0"/>
              <a:t> </a:t>
            </a:r>
          </a:p>
          <a:p>
            <a:endParaRPr lang="it-IT"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Indennizzo segue </a:t>
            </a:r>
            <a:endParaRPr lang="it-IT" dirty="0"/>
          </a:p>
        </p:txBody>
      </p:sp>
      <p:sp>
        <p:nvSpPr>
          <p:cNvPr id="3" name="Content Placeholder 2"/>
          <p:cNvSpPr>
            <a:spLocks noGrp="1"/>
          </p:cNvSpPr>
          <p:nvPr>
            <p:ph idx="1"/>
          </p:nvPr>
        </p:nvSpPr>
        <p:spPr/>
        <p:txBody>
          <a:bodyPr>
            <a:normAutofit fontScale="85000" lnSpcReduction="20000"/>
          </a:bodyPr>
          <a:lstStyle/>
          <a:p>
            <a:pPr algn="just"/>
            <a:r>
              <a:rPr lang="it-IT" dirty="0" smtClean="0"/>
              <a:t>Sotto il profilo dell'indennizzo, il D.L. n. 7/2007 ha introdotto un </a:t>
            </a:r>
            <a:r>
              <a:rPr lang="it-IT" b="1" dirty="0" smtClean="0"/>
              <a:t>comma 1 bis</a:t>
            </a:r>
            <a:r>
              <a:rPr lang="it-IT" dirty="0" smtClean="0"/>
              <a:t> all'art. 21 quinquies della L. n. 241/1990 che stabilisce la limitazione dell'indennizzo al </a:t>
            </a:r>
            <a:r>
              <a:rPr lang="it-IT" b="1" dirty="0" smtClean="0"/>
              <a:t>danno emergente</a:t>
            </a:r>
            <a:r>
              <a:rPr lang="it-IT" dirty="0" smtClean="0"/>
              <a:t>, cui l'indennizzo deve essere "parametrato" con esclusione del lucro cessante </a:t>
            </a:r>
            <a:r>
              <a:rPr lang="it-IT" b="1" dirty="0" smtClean="0"/>
              <a:t>ove la revoca incida su rapporti negoziali tra la Pa e il privato. </a:t>
            </a:r>
            <a:endParaRPr lang="it-IT" dirty="0" smtClean="0"/>
          </a:p>
          <a:p>
            <a:pPr algn="just"/>
            <a:r>
              <a:rPr lang="it-IT" dirty="0" smtClean="0"/>
              <a:t>Nella determinazione dell'indennizzo deve, peraltro, tenersi conto della </a:t>
            </a:r>
            <a:r>
              <a:rPr lang="it-IT" b="1" dirty="0" smtClean="0"/>
              <a:t>conoscenza</a:t>
            </a:r>
            <a:r>
              <a:rPr lang="it-IT" dirty="0" smtClean="0"/>
              <a:t>, da parte del destinatario dell'atto revocato, della </a:t>
            </a:r>
            <a:r>
              <a:rPr lang="it-IT" b="1" dirty="0" smtClean="0"/>
              <a:t>contrarietà dell'atto all'interesse pubblico</a:t>
            </a:r>
            <a:r>
              <a:rPr lang="it-IT" dirty="0" smtClean="0"/>
              <a:t> e del </a:t>
            </a:r>
            <a:r>
              <a:rPr lang="it-IT" b="1" dirty="0" smtClean="0"/>
              <a:t>concorso </a:t>
            </a:r>
            <a:r>
              <a:rPr lang="it-IT" dirty="0" smtClean="0"/>
              <a:t>del contraente o di altri soggetti </a:t>
            </a:r>
            <a:r>
              <a:rPr lang="it-IT" b="1" dirty="0" smtClean="0"/>
              <a:t>nell'erronea valutazione</a:t>
            </a:r>
            <a:r>
              <a:rPr lang="it-IT" dirty="0" smtClean="0"/>
              <a:t> della compatibilità dell'atto con l'interesse pubblico. </a:t>
            </a:r>
          </a:p>
          <a:p>
            <a:endParaRPr lang="it-IT"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Principi di garanzia </a:t>
            </a:r>
            <a:endParaRPr lang="it-IT" dirty="0"/>
          </a:p>
        </p:txBody>
      </p:sp>
      <p:sp>
        <p:nvSpPr>
          <p:cNvPr id="3" name="Content Placeholder 2"/>
          <p:cNvSpPr>
            <a:spLocks noGrp="1"/>
          </p:cNvSpPr>
          <p:nvPr>
            <p:ph idx="1"/>
          </p:nvPr>
        </p:nvSpPr>
        <p:spPr/>
        <p:txBody>
          <a:bodyPr/>
          <a:lstStyle/>
          <a:p>
            <a:r>
              <a:rPr lang="it-IT" dirty="0" smtClean="0"/>
              <a:t>Tipicità</a:t>
            </a:r>
          </a:p>
          <a:p>
            <a:r>
              <a:rPr lang="it-IT" dirty="0" smtClean="0"/>
              <a:t>Proporzionalità </a:t>
            </a:r>
            <a:endParaRPr lang="it-I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Tipicità </a:t>
            </a:r>
            <a:endParaRPr lang="it-IT" dirty="0"/>
          </a:p>
        </p:txBody>
      </p:sp>
      <p:sp>
        <p:nvSpPr>
          <p:cNvPr id="3" name="Content Placeholder 2"/>
          <p:cNvSpPr>
            <a:spLocks noGrp="1"/>
          </p:cNvSpPr>
          <p:nvPr>
            <p:ph idx="1"/>
          </p:nvPr>
        </p:nvSpPr>
        <p:spPr/>
        <p:txBody>
          <a:bodyPr>
            <a:normAutofit fontScale="70000" lnSpcReduction="20000"/>
          </a:bodyPr>
          <a:lstStyle/>
          <a:p>
            <a:pPr algn="just"/>
            <a:r>
              <a:rPr lang="it-IT" dirty="0" smtClean="0"/>
              <a:t>Gli atti autoritativi devono essere espressamente previsti dalla legge. </a:t>
            </a:r>
          </a:p>
          <a:p>
            <a:pPr algn="just">
              <a:buNone/>
            </a:pPr>
            <a:endParaRPr lang="it-IT" dirty="0" smtClean="0"/>
          </a:p>
          <a:p>
            <a:pPr algn="just"/>
            <a:r>
              <a:rPr lang="it-IT" dirty="0" smtClean="0"/>
              <a:t>La tipicità in particolare, corollario del principio di legalità, opera riguardo al contenuto ed alla funzione del provvedimento. </a:t>
            </a:r>
          </a:p>
          <a:p>
            <a:pPr algn="just"/>
            <a:endParaRPr lang="it-IT" dirty="0" smtClean="0"/>
          </a:p>
          <a:p>
            <a:pPr algn="just"/>
            <a:r>
              <a:rPr lang="it-IT" dirty="0" smtClean="0"/>
              <a:t>Al contenuto, perché ogni provvedimento deve essere previsto espressamente dalla legge, rispondendo alla figura che questa struttura. </a:t>
            </a:r>
          </a:p>
          <a:p>
            <a:pPr algn="just"/>
            <a:endParaRPr lang="it-IT" dirty="0"/>
          </a:p>
          <a:p>
            <a:pPr algn="just"/>
            <a:r>
              <a:rPr lang="it-IT" dirty="0" smtClean="0"/>
              <a:t>Alla funzione, perché ciascun provvedimento deve estrinsecare un potere che la legge attribuisce già alla pubblica Amministrazione. Deve cioè corredarsi di una causa tipica, come accade nel diritto privato per il negozio giuridico. </a:t>
            </a:r>
          </a:p>
          <a:p>
            <a:pPr algn="just"/>
            <a:endParaRPr lang="it-IT"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Eccezione tipicità provvedimenti</a:t>
            </a:r>
            <a:endParaRPr lang="it-IT" dirty="0"/>
          </a:p>
        </p:txBody>
      </p:sp>
      <p:sp>
        <p:nvSpPr>
          <p:cNvPr id="3" name="Content Placeholder 2"/>
          <p:cNvSpPr>
            <a:spLocks noGrp="1"/>
          </p:cNvSpPr>
          <p:nvPr>
            <p:ph idx="1"/>
          </p:nvPr>
        </p:nvSpPr>
        <p:spPr/>
        <p:txBody>
          <a:bodyPr/>
          <a:lstStyle/>
          <a:p>
            <a:pPr algn="just"/>
            <a:r>
              <a:rPr lang="it-IT" dirty="0" smtClean="0"/>
              <a:t>Ordinanze di necessità ed urgenza  sono atti atipici emanati a fronte di situazioni di necessità </a:t>
            </a:r>
          </a:p>
          <a:p>
            <a:endParaRPr lang="it-IT"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proporzionalità</a:t>
            </a:r>
            <a:endParaRPr lang="it-IT" dirty="0"/>
          </a:p>
        </p:txBody>
      </p:sp>
      <p:sp>
        <p:nvSpPr>
          <p:cNvPr id="3" name="Content Placeholder 2"/>
          <p:cNvSpPr>
            <a:spLocks noGrp="1"/>
          </p:cNvSpPr>
          <p:nvPr>
            <p:ph idx="1"/>
          </p:nvPr>
        </p:nvSpPr>
        <p:spPr/>
        <p:txBody>
          <a:bodyPr/>
          <a:lstStyle/>
          <a:p>
            <a:r>
              <a:rPr lang="it-IT" dirty="0"/>
              <a:t> </a:t>
            </a:r>
            <a:r>
              <a:rPr lang="it-IT" dirty="0" smtClean="0"/>
              <a:t>ulteriore principio connesso all’ esercizio dei poteri autoritativi </a:t>
            </a:r>
          </a:p>
          <a:p>
            <a:endParaRPr lang="it-IT" dirty="0"/>
          </a:p>
          <a:p>
            <a:pPr algn="just"/>
            <a:r>
              <a:rPr lang="it-IT" dirty="0" smtClean="0"/>
              <a:t>La proporzionalità intesa quale criterio dell’esecizio del potere adeguato al raggiungimento del del fine con il minore sacrificio per i destinatari</a:t>
            </a:r>
          </a:p>
          <a:p>
            <a:endParaRPr lang="it-IT"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Segue proporzionalità	</a:t>
            </a:r>
            <a:endParaRPr lang="it-IT" dirty="0"/>
          </a:p>
        </p:txBody>
      </p:sp>
      <p:sp>
        <p:nvSpPr>
          <p:cNvPr id="3" name="Content Placeholder 2"/>
          <p:cNvSpPr>
            <a:spLocks noGrp="1"/>
          </p:cNvSpPr>
          <p:nvPr>
            <p:ph idx="1"/>
          </p:nvPr>
        </p:nvSpPr>
        <p:spPr/>
        <p:txBody>
          <a:bodyPr>
            <a:normAutofit fontScale="92500" lnSpcReduction="20000"/>
          </a:bodyPr>
          <a:lstStyle/>
          <a:p>
            <a:r>
              <a:rPr lang="it-IT" dirty="0" smtClean="0"/>
              <a:t>Principio che nasce in germania , si fa spazio  in europa quale principio cardine dell’azione amministrativa </a:t>
            </a:r>
          </a:p>
          <a:p>
            <a:pPr algn="just"/>
            <a:r>
              <a:rPr lang="it-IT" dirty="0" smtClean="0"/>
              <a:t>Infatti, la dottrina giuridica richiama in proposito il caso Kreuzberg del 1882. Nel predetto caso una Corte amministrativa prussiana aveva ritenuto invalida l’ordinanza di chiusura di un negozio alimentare, nel quale si vendeva alcool, privo di licenza, senza che l’autorità avesse valutato la possibilità di adottare un provvedimento sanzionatorio di minore gravità.</a:t>
            </a:r>
          </a:p>
          <a:p>
            <a:endParaRPr lang="it-IT"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segue</a:t>
            </a:r>
            <a:endParaRPr lang="it-IT" dirty="0"/>
          </a:p>
        </p:txBody>
      </p:sp>
      <p:sp>
        <p:nvSpPr>
          <p:cNvPr id="3" name="Content Placeholder 2"/>
          <p:cNvSpPr>
            <a:spLocks noGrp="1"/>
          </p:cNvSpPr>
          <p:nvPr>
            <p:ph idx="1"/>
          </p:nvPr>
        </p:nvSpPr>
        <p:spPr/>
        <p:txBody>
          <a:bodyPr>
            <a:normAutofit lnSpcReduction="10000"/>
          </a:bodyPr>
          <a:lstStyle/>
          <a:p>
            <a:pPr algn="just"/>
            <a:r>
              <a:rPr lang="it-IT" dirty="0" smtClean="0"/>
              <a:t>In sintesi, il predetto principio di proporzionalità implica che ogni misura indirizzata ad incidere su singole situazioni soggettive private deve essere idonea,  cioè adeguata     all’obiettivo                       da raggiungere in concreto, e necessaria, nel senso che si deve ricorrere ad essa solo se non è disponibile un’altra misura ugualmente efficace, ma meno incidente negativamente sulla singola situazione        privata.</a:t>
            </a:r>
          </a:p>
          <a:p>
            <a:endParaRPr lang="it-IT"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segue</a:t>
            </a:r>
            <a:endParaRPr lang="it-IT" dirty="0"/>
          </a:p>
        </p:txBody>
      </p:sp>
      <p:sp>
        <p:nvSpPr>
          <p:cNvPr id="3" name="Content Placeholder 2"/>
          <p:cNvSpPr>
            <a:spLocks noGrp="1"/>
          </p:cNvSpPr>
          <p:nvPr>
            <p:ph idx="1"/>
          </p:nvPr>
        </p:nvSpPr>
        <p:spPr/>
        <p:txBody>
          <a:bodyPr>
            <a:normAutofit fontScale="77500" lnSpcReduction="20000"/>
          </a:bodyPr>
          <a:lstStyle/>
          <a:p>
            <a:pPr algn="just"/>
            <a:r>
              <a:rPr lang="it-IT" dirty="0" smtClean="0"/>
              <a:t>Queste due articolazioni del principio di proporzionalità, ossia idoneità e necessità, danno risposta all’esigenza di tutelare la libertà dei privati a fronte dell’intervento pubblico. </a:t>
            </a:r>
          </a:p>
          <a:p>
            <a:pPr algn="just"/>
            <a:r>
              <a:rPr lang="it-IT" dirty="0" smtClean="0"/>
              <a:t>Più in particolare, sono volte a tutelare le posizioni private nei confronti di misure che, seppur astrattamente conformi all’interesse pubblico, non sono comunque strettamente necessarie e, di conseguenza, tali da giustificare il sacrificio delle posizioni private. </a:t>
            </a:r>
          </a:p>
          <a:p>
            <a:pPr algn="just"/>
            <a:r>
              <a:rPr lang="it-IT" dirty="0" smtClean="0"/>
              <a:t>Non a caso, tale principio trova maggiore applicazione soprattutto nel caso dei provvedimenti ablatori (che prescindono dalla volontà del privato) o, comunque, restrittivi  dei       diritti   e          delle    libertà  dei       privati.</a:t>
            </a:r>
          </a:p>
          <a:p>
            <a:endParaRPr lang="it-I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segue</a:t>
            </a:r>
            <a:endParaRPr lang="it-IT" dirty="0"/>
          </a:p>
        </p:txBody>
      </p:sp>
      <p:sp>
        <p:nvSpPr>
          <p:cNvPr id="3" name="Content Placeholder 2"/>
          <p:cNvSpPr>
            <a:spLocks noGrp="1"/>
          </p:cNvSpPr>
          <p:nvPr>
            <p:ph idx="1"/>
          </p:nvPr>
        </p:nvSpPr>
        <p:spPr/>
        <p:txBody>
          <a:bodyPr>
            <a:normAutofit fontScale="85000" lnSpcReduction="20000"/>
          </a:bodyPr>
          <a:lstStyle/>
          <a:p>
            <a:pPr algn="just"/>
            <a:r>
              <a:rPr lang="it-IT" dirty="0" smtClean="0"/>
              <a:t> in conclusione, il principio della proporzionalità può essere inteso come una misura del potere amministrativo che attiene essenzialmente all’equo rapporto tra mezzo e fine, tra presupposto e conseguenza e, più in generale, tra interessi, pubblici e privati, compresenti. </a:t>
            </a:r>
          </a:p>
          <a:p>
            <a:pPr algn="just"/>
            <a:r>
              <a:rPr lang="it-IT" dirty="0" smtClean="0"/>
              <a:t>La proporzionalità consiste nell’esercitare la giusta misura del potere in modo tale da assicurare un’azione idonea ed adeguata alle circostanze di fatto, che non alteri il giusto equilibrio tra i valori, gli interessi e le situazioni giuridiche coinvolte nell’azione amministrativa.</a:t>
            </a:r>
            <a:endParaRPr lang="it-IT"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t-IT" dirty="0" smtClean="0"/>
              <a:t>Tipologia provvedimenti</a:t>
            </a:r>
            <a:br>
              <a:rPr lang="it-IT" dirty="0" smtClean="0"/>
            </a:br>
            <a:r>
              <a:rPr lang="it-IT" dirty="0" smtClean="0"/>
              <a:t>e posizioni soggettive dei destinatari </a:t>
            </a:r>
            <a:endParaRPr lang="it-IT" dirty="0"/>
          </a:p>
        </p:txBody>
      </p:sp>
      <p:sp>
        <p:nvSpPr>
          <p:cNvPr id="3" name="Content Placeholder 2"/>
          <p:cNvSpPr>
            <a:spLocks noGrp="1"/>
          </p:cNvSpPr>
          <p:nvPr>
            <p:ph idx="1"/>
          </p:nvPr>
        </p:nvSpPr>
        <p:spPr/>
        <p:txBody>
          <a:bodyPr/>
          <a:lstStyle/>
          <a:p>
            <a:r>
              <a:rPr lang="it-IT" dirty="0" smtClean="0"/>
              <a:t>Indivuali e generali , in funzione del numero dei destinatari </a:t>
            </a:r>
          </a:p>
          <a:p>
            <a:r>
              <a:rPr lang="it-IT" dirty="0" smtClean="0"/>
              <a:t>Provvedimenti conformativi : esempio piani urbanistici ; la posizione è di interesse legittimi </a:t>
            </a:r>
          </a:p>
          <a:p>
            <a:r>
              <a:rPr lang="it-IT" dirty="0" smtClean="0"/>
              <a:t>Provvedimenti ablatori </a:t>
            </a:r>
            <a:r>
              <a:rPr lang="it-IT" smtClean="0"/>
              <a:t>: </a:t>
            </a:r>
            <a:endParaRPr lang="it-IT"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444</TotalTime>
  <Words>1744</Words>
  <Application>Microsoft Office PowerPoint</Application>
  <PresentationFormat>On-screen Show (4:3)</PresentationFormat>
  <Paragraphs>130</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  Funzione di Regolazione : ESEMPI  </vt:lpstr>
      <vt:lpstr>FUNZIONE DI PRESTAZIONE  </vt:lpstr>
      <vt:lpstr>LE CD FUNZIONI FINALI</vt:lpstr>
      <vt:lpstr>FUNZIONI DI REGOLAZIONE IN DETTAGLIO </vt:lpstr>
      <vt:lpstr>Esempi : </vt:lpstr>
      <vt:lpstr>Strumenti della regolazione  </vt:lpstr>
      <vt:lpstr>Caratteri dei provvedimenti amministrativi secondo l’impostazione tradizionale</vt:lpstr>
      <vt:lpstr>Impostazione Sorace Caratteristiche  “Autoritatività” </vt:lpstr>
      <vt:lpstr>Comparazione con atti privatistici</vt:lpstr>
      <vt:lpstr> consenso quale elemento discretivo</vt:lpstr>
      <vt:lpstr>Irrilevanza situazioni di vantaggio</vt:lpstr>
      <vt:lpstr>ESECUTORIETA’</vt:lpstr>
      <vt:lpstr>Segue : esecutorietà</vt:lpstr>
      <vt:lpstr>Autotutela </vt:lpstr>
      <vt:lpstr>eseguibilità </vt:lpstr>
      <vt:lpstr>Art 21 ter 241/90</vt:lpstr>
      <vt:lpstr>forme dell'esecutorietà.</vt:lpstr>
      <vt:lpstr>Esecutorietà obblighi di pagamento</vt:lpstr>
      <vt:lpstr>Obblighi diversi</vt:lpstr>
      <vt:lpstr>Possibilità tutela</vt:lpstr>
      <vt:lpstr>Revocabilità </vt:lpstr>
      <vt:lpstr>Revoca ed interesse pubblico</vt:lpstr>
      <vt:lpstr>fondamento</vt:lpstr>
      <vt:lpstr>La revoca è un provvedimento di autotutela</vt:lpstr>
      <vt:lpstr>Autotula segue </vt:lpstr>
      <vt:lpstr>2i quinquies legge 241 </vt:lpstr>
      <vt:lpstr>indennizzo</vt:lpstr>
      <vt:lpstr>Indennizzo segue </vt:lpstr>
      <vt:lpstr>Principi di garanzia </vt:lpstr>
      <vt:lpstr>Tipicità </vt:lpstr>
      <vt:lpstr>Eccezione tipicità provvedimenti</vt:lpstr>
      <vt:lpstr>proporzionalità</vt:lpstr>
      <vt:lpstr>Segue proporzionalità </vt:lpstr>
      <vt:lpstr>segue</vt:lpstr>
      <vt:lpstr>segue</vt:lpstr>
      <vt:lpstr>segue</vt:lpstr>
      <vt:lpstr>Tipologia provvedimenti e posizioni soggettive dei destinatari </vt:lpstr>
    </vt:vector>
  </TitlesOfParts>
  <Company>Johnson &amp; Johnson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Istituzioni di Diritto Amminstrativo 14-03-2011</dc:title>
  <dc:creator>ftrozzi</dc:creator>
  <cp:lastModifiedBy>ftrozzi</cp:lastModifiedBy>
  <cp:revision>48</cp:revision>
  <dcterms:created xsi:type="dcterms:W3CDTF">2011-03-14T07:30:25Z</dcterms:created>
  <dcterms:modified xsi:type="dcterms:W3CDTF">2011-04-06T23:17:19Z</dcterms:modified>
</cp:coreProperties>
</file>