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vml" ContentType="application/vnd.openxmlformats-officedocument.vmlDrawing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3" r:id="rId1"/>
  </p:sldMasterIdLst>
  <p:notesMasterIdLst>
    <p:notesMasterId r:id="rId31"/>
  </p:notesMasterIdLst>
  <p:sldIdLst>
    <p:sldId id="264" r:id="rId2"/>
    <p:sldId id="265" r:id="rId3"/>
    <p:sldId id="347" r:id="rId4"/>
    <p:sldId id="340" r:id="rId5"/>
    <p:sldId id="321" r:id="rId6"/>
    <p:sldId id="318" r:id="rId7"/>
    <p:sldId id="328" r:id="rId8"/>
    <p:sldId id="353" r:id="rId9"/>
    <p:sldId id="354" r:id="rId10"/>
    <p:sldId id="319" r:id="rId11"/>
    <p:sldId id="320" r:id="rId12"/>
    <p:sldId id="329" r:id="rId13"/>
    <p:sldId id="283" r:id="rId14"/>
    <p:sldId id="350" r:id="rId15"/>
    <p:sldId id="330" r:id="rId16"/>
    <p:sldId id="331" r:id="rId17"/>
    <p:sldId id="332" r:id="rId18"/>
    <p:sldId id="351" r:id="rId19"/>
    <p:sldId id="333" r:id="rId20"/>
    <p:sldId id="334" r:id="rId21"/>
    <p:sldId id="355" r:id="rId22"/>
    <p:sldId id="336" r:id="rId23"/>
    <p:sldId id="338" r:id="rId24"/>
    <p:sldId id="339" r:id="rId25"/>
    <p:sldId id="352" r:id="rId26"/>
    <p:sldId id="341" r:id="rId27"/>
    <p:sldId id="343" r:id="rId28"/>
    <p:sldId id="346" r:id="rId29"/>
    <p:sldId id="345" r:id="rId3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78E25"/>
    <a:srgbClr val="B17D1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34946" autoAdjust="0"/>
  </p:normalViewPr>
  <p:slideViewPr>
    <p:cSldViewPr>
      <p:cViewPr>
        <p:scale>
          <a:sx n="100" d="100"/>
          <a:sy n="100" d="100"/>
        </p:scale>
        <p:origin x="-462" y="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2290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2798A3-5B03-4491-AABD-197AB30153C3}" type="doc">
      <dgm:prSet loTypeId="urn:microsoft.com/office/officeart/2005/8/layout/vList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t-IT"/>
        </a:p>
      </dgm:t>
    </dgm:pt>
    <dgm:pt modelId="{B85C756F-88CF-48FD-A628-55426BC1053E}">
      <dgm:prSet phldrT="[Testo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b="1" u="none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Maghreb</a:t>
          </a:r>
          <a:r>
            <a:rPr lang="it-IT" b="0" u="none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: Marocco, Tunisia, Algeria (</a:t>
          </a:r>
          <a:r>
            <a:rPr lang="it-IT" b="0" u="none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Grand</a:t>
          </a:r>
          <a:r>
            <a:rPr lang="it-IT" b="0" u="none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 </a:t>
          </a:r>
          <a:r>
            <a:rPr lang="it-IT" b="0" u="none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Maghreb</a:t>
          </a:r>
          <a:r>
            <a:rPr lang="it-IT" b="0" u="none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 con  Libia e  in taluni casi con Sahara occidentale e  Mauritania)</a:t>
          </a:r>
          <a:endParaRPr lang="it-IT" b="0" u="none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gm:t>
    </dgm:pt>
    <dgm:pt modelId="{5F03C5C2-926C-48C0-AE47-2DB896A07834}" type="parTrans" cxnId="{076B6AFC-557D-4946-9495-8A8475447AD1}">
      <dgm:prSet/>
      <dgm:spPr/>
      <dgm:t>
        <a:bodyPr/>
        <a:lstStyle/>
        <a:p>
          <a:endParaRPr lang="it-IT"/>
        </a:p>
      </dgm:t>
    </dgm:pt>
    <dgm:pt modelId="{25C393BB-3704-4224-A3D7-61ED7557C217}" type="sibTrans" cxnId="{076B6AFC-557D-4946-9495-8A8475447AD1}">
      <dgm:prSet/>
      <dgm:spPr/>
      <dgm:t>
        <a:bodyPr/>
        <a:lstStyle/>
        <a:p>
          <a:endParaRPr lang="it-IT"/>
        </a:p>
      </dgm:t>
    </dgm:pt>
    <dgm:pt modelId="{A2175AE3-3DF7-4D13-A574-D1D222EFE7A4}">
      <dgm:prSet phldrT="[Tes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b="1" dirty="0" err="1" smtClean="0">
              <a:latin typeface="Century Gothic" pitchFamily="34" charset="0"/>
            </a:rPr>
            <a:t>Mashrek</a:t>
          </a:r>
          <a:r>
            <a:rPr lang="it-IT" b="1" dirty="0" smtClean="0">
              <a:latin typeface="Century Gothic" pitchFamily="34" charset="0"/>
            </a:rPr>
            <a:t> (Medio Oriente):</a:t>
          </a:r>
          <a:r>
            <a:rPr lang="it-IT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Siria, Libano, Israele, Territori Palestinesi, Giordania, Kuwait</a:t>
          </a:r>
          <a:endParaRPr lang="it-IT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gm:t>
    </dgm:pt>
    <dgm:pt modelId="{678CB16D-1946-4202-A998-3FC9A6084483}" type="parTrans" cxnId="{B4DC8C31-54D9-4639-954D-EAB00B37F67C}">
      <dgm:prSet/>
      <dgm:spPr/>
      <dgm:t>
        <a:bodyPr/>
        <a:lstStyle/>
        <a:p>
          <a:endParaRPr lang="it-IT"/>
        </a:p>
      </dgm:t>
    </dgm:pt>
    <dgm:pt modelId="{CCABC6A7-B031-437A-A56D-754ADDE6C343}" type="sibTrans" cxnId="{B4DC8C31-54D9-4639-954D-EAB00B37F67C}">
      <dgm:prSet/>
      <dgm:spPr/>
      <dgm:t>
        <a:bodyPr/>
        <a:lstStyle/>
        <a:p>
          <a:endParaRPr lang="it-IT"/>
        </a:p>
      </dgm:t>
    </dgm:pt>
    <dgm:pt modelId="{8176C7C7-702D-452C-9741-AFB6FF62DFDD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b="1" dirty="0" smtClean="0">
              <a:latin typeface="Century Gothic" pitchFamily="34" charset="0"/>
            </a:rPr>
            <a:t>Medio Oriente (allargato): </a:t>
          </a:r>
          <a:r>
            <a:rPr lang="it-IT" dirty="0" err="1" smtClean="0">
              <a:latin typeface="Century Gothic" pitchFamily="34" charset="0"/>
            </a:rPr>
            <a:t>Mashrek</a:t>
          </a:r>
          <a:r>
            <a:rPr lang="it-IT" dirty="0" smtClean="0">
              <a:latin typeface="Century Gothic" pitchFamily="34" charset="0"/>
            </a:rPr>
            <a:t> + Egitto,  Bahrain, Qatar,Emirati Arabi Uniti, Oman,Yemen, Sudan</a:t>
          </a:r>
          <a:endParaRPr lang="it-IT" dirty="0">
            <a:latin typeface="Century Gothic" pitchFamily="34" charset="0"/>
          </a:endParaRPr>
        </a:p>
      </dgm:t>
    </dgm:pt>
    <dgm:pt modelId="{6DBFFE59-8EC7-4EAE-BBB7-133E1E05A762}" type="parTrans" cxnId="{01EAE371-E487-4AB2-BF6A-99E86CFB4F41}">
      <dgm:prSet/>
      <dgm:spPr/>
      <dgm:t>
        <a:bodyPr/>
        <a:lstStyle/>
        <a:p>
          <a:endParaRPr lang="it-IT"/>
        </a:p>
      </dgm:t>
    </dgm:pt>
    <dgm:pt modelId="{50E210B9-0175-42C7-AB27-AF1444263CA5}" type="sibTrans" cxnId="{01EAE371-E487-4AB2-BF6A-99E86CFB4F41}">
      <dgm:prSet/>
      <dgm:spPr/>
      <dgm:t>
        <a:bodyPr/>
        <a:lstStyle/>
        <a:p>
          <a:endParaRPr lang="it-IT"/>
        </a:p>
      </dgm:t>
    </dgm:pt>
    <dgm:pt modelId="{E195AB78-F29B-4912-9697-CE9EAC88E496}" type="pres">
      <dgm:prSet presAssocID="{EB2798A3-5B03-4491-AABD-197AB30153C3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7F49AC9-FD82-4592-8911-220913E01BC9}" type="pres">
      <dgm:prSet presAssocID="{B85C756F-88CF-48FD-A628-55426BC1053E}" presName="comp" presStyleCnt="0"/>
      <dgm:spPr/>
      <dgm:t>
        <a:bodyPr/>
        <a:lstStyle/>
        <a:p>
          <a:endParaRPr lang="it-IT"/>
        </a:p>
      </dgm:t>
    </dgm:pt>
    <dgm:pt modelId="{2960B858-91DB-4174-BF4D-E3E36F79B668}" type="pres">
      <dgm:prSet presAssocID="{B85C756F-88CF-48FD-A628-55426BC1053E}" presName="box" presStyleLbl="node1" presStyleIdx="0" presStyleCnt="3"/>
      <dgm:spPr/>
      <dgm:t>
        <a:bodyPr/>
        <a:lstStyle/>
        <a:p>
          <a:endParaRPr lang="it-IT"/>
        </a:p>
      </dgm:t>
    </dgm:pt>
    <dgm:pt modelId="{E13DB211-E873-404D-A86B-BBF6C2E9C0CB}" type="pres">
      <dgm:prSet presAssocID="{B85C756F-88CF-48FD-A628-55426BC1053E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395A8D52-96C8-41B2-8420-51BFB69D2D1D}" type="pres">
      <dgm:prSet presAssocID="{B85C756F-88CF-48FD-A628-55426BC1053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1E2AD6-8812-405D-A3C4-FF89AA7690EF}" type="pres">
      <dgm:prSet presAssocID="{25C393BB-3704-4224-A3D7-61ED7557C217}" presName="spacer" presStyleCnt="0"/>
      <dgm:spPr/>
      <dgm:t>
        <a:bodyPr/>
        <a:lstStyle/>
        <a:p>
          <a:endParaRPr lang="it-IT"/>
        </a:p>
      </dgm:t>
    </dgm:pt>
    <dgm:pt modelId="{A361831D-FD96-48F3-8E6B-8043FA3A6C1B}" type="pres">
      <dgm:prSet presAssocID="{A2175AE3-3DF7-4D13-A574-D1D222EFE7A4}" presName="comp" presStyleCnt="0"/>
      <dgm:spPr/>
      <dgm:t>
        <a:bodyPr/>
        <a:lstStyle/>
        <a:p>
          <a:endParaRPr lang="it-IT"/>
        </a:p>
      </dgm:t>
    </dgm:pt>
    <dgm:pt modelId="{282A5102-0C09-49AF-996C-92FFFBAEF618}" type="pres">
      <dgm:prSet presAssocID="{A2175AE3-3DF7-4D13-A574-D1D222EFE7A4}" presName="box" presStyleLbl="node1" presStyleIdx="1" presStyleCnt="3"/>
      <dgm:spPr/>
      <dgm:t>
        <a:bodyPr/>
        <a:lstStyle/>
        <a:p>
          <a:endParaRPr lang="it-IT"/>
        </a:p>
      </dgm:t>
    </dgm:pt>
    <dgm:pt modelId="{A90B6EDA-717C-410C-AFAB-256C376017AC}" type="pres">
      <dgm:prSet presAssocID="{A2175AE3-3DF7-4D13-A574-D1D222EFE7A4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71A8463F-A64F-492C-8552-0F84DC0EFB71}" type="pres">
      <dgm:prSet presAssocID="{A2175AE3-3DF7-4D13-A574-D1D222EFE7A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DFD801-B7CF-4B8B-80D6-B51499CB2C56}" type="pres">
      <dgm:prSet presAssocID="{CCABC6A7-B031-437A-A56D-754ADDE6C343}" presName="spacer" presStyleCnt="0"/>
      <dgm:spPr/>
      <dgm:t>
        <a:bodyPr/>
        <a:lstStyle/>
        <a:p>
          <a:endParaRPr lang="it-IT"/>
        </a:p>
      </dgm:t>
    </dgm:pt>
    <dgm:pt modelId="{B7A09D31-6A6E-43A6-8A9F-C0F4D1CBBC62}" type="pres">
      <dgm:prSet presAssocID="{8176C7C7-702D-452C-9741-AFB6FF62DFDD}" presName="comp" presStyleCnt="0"/>
      <dgm:spPr/>
      <dgm:t>
        <a:bodyPr/>
        <a:lstStyle/>
        <a:p>
          <a:endParaRPr lang="it-IT"/>
        </a:p>
      </dgm:t>
    </dgm:pt>
    <dgm:pt modelId="{56F00D8A-A4E8-4679-B1C9-334D55260182}" type="pres">
      <dgm:prSet presAssocID="{8176C7C7-702D-452C-9741-AFB6FF62DFDD}" presName="box" presStyleLbl="node1" presStyleIdx="2" presStyleCnt="3"/>
      <dgm:spPr/>
      <dgm:t>
        <a:bodyPr/>
        <a:lstStyle/>
        <a:p>
          <a:endParaRPr lang="it-IT"/>
        </a:p>
      </dgm:t>
    </dgm:pt>
    <dgm:pt modelId="{24C6C856-4090-4979-9DAF-862C178CA584}" type="pres">
      <dgm:prSet presAssocID="{8176C7C7-702D-452C-9741-AFB6FF62DFDD}" presName="img" presStyleLbl="fgImgPlace1" presStyleIdx="2" presStyleCnt="3" custLinFactNeighborX="-4294" custLinFactNeighborY="-313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FFB43F97-A4DC-44DE-BD1C-13189374EC7F}" type="pres">
      <dgm:prSet presAssocID="{8176C7C7-702D-452C-9741-AFB6FF62DFD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4C07321-C457-4497-90E7-5883563565B8}" type="presOf" srcId="{A2175AE3-3DF7-4D13-A574-D1D222EFE7A4}" destId="{71A8463F-A64F-492C-8552-0F84DC0EFB71}" srcOrd="1" destOrd="0" presId="urn:microsoft.com/office/officeart/2005/8/layout/vList4"/>
    <dgm:cxn modelId="{06601BBA-CD61-40D5-9520-ECEF3652F94D}" type="presOf" srcId="{EB2798A3-5B03-4491-AABD-197AB30153C3}" destId="{E195AB78-F29B-4912-9697-CE9EAC88E496}" srcOrd="0" destOrd="0" presId="urn:microsoft.com/office/officeart/2005/8/layout/vList4"/>
    <dgm:cxn modelId="{7FA4A100-340F-41E6-96E9-169C861C7F59}" type="presOf" srcId="{B85C756F-88CF-48FD-A628-55426BC1053E}" destId="{395A8D52-96C8-41B2-8420-51BFB69D2D1D}" srcOrd="1" destOrd="0" presId="urn:microsoft.com/office/officeart/2005/8/layout/vList4"/>
    <dgm:cxn modelId="{01EAE371-E487-4AB2-BF6A-99E86CFB4F41}" srcId="{EB2798A3-5B03-4491-AABD-197AB30153C3}" destId="{8176C7C7-702D-452C-9741-AFB6FF62DFDD}" srcOrd="2" destOrd="0" parTransId="{6DBFFE59-8EC7-4EAE-BBB7-133E1E05A762}" sibTransId="{50E210B9-0175-42C7-AB27-AF1444263CA5}"/>
    <dgm:cxn modelId="{BC321661-A1CE-493E-A927-AE61301BF1A0}" type="presOf" srcId="{B85C756F-88CF-48FD-A628-55426BC1053E}" destId="{2960B858-91DB-4174-BF4D-E3E36F79B668}" srcOrd="0" destOrd="0" presId="urn:microsoft.com/office/officeart/2005/8/layout/vList4"/>
    <dgm:cxn modelId="{CED7D84C-8CA5-4E91-A647-B2AF89AD9B0D}" type="presOf" srcId="{A2175AE3-3DF7-4D13-A574-D1D222EFE7A4}" destId="{282A5102-0C09-49AF-996C-92FFFBAEF618}" srcOrd="0" destOrd="0" presId="urn:microsoft.com/office/officeart/2005/8/layout/vList4"/>
    <dgm:cxn modelId="{1F641127-D7A4-453E-89A7-AE41679D405F}" type="presOf" srcId="{8176C7C7-702D-452C-9741-AFB6FF62DFDD}" destId="{56F00D8A-A4E8-4679-B1C9-334D55260182}" srcOrd="0" destOrd="0" presId="urn:microsoft.com/office/officeart/2005/8/layout/vList4"/>
    <dgm:cxn modelId="{B4DC8C31-54D9-4639-954D-EAB00B37F67C}" srcId="{EB2798A3-5B03-4491-AABD-197AB30153C3}" destId="{A2175AE3-3DF7-4D13-A574-D1D222EFE7A4}" srcOrd="1" destOrd="0" parTransId="{678CB16D-1946-4202-A998-3FC9A6084483}" sibTransId="{CCABC6A7-B031-437A-A56D-754ADDE6C343}"/>
    <dgm:cxn modelId="{24784E4F-1D91-4D42-A076-CDE372159C2E}" type="presOf" srcId="{8176C7C7-702D-452C-9741-AFB6FF62DFDD}" destId="{FFB43F97-A4DC-44DE-BD1C-13189374EC7F}" srcOrd="1" destOrd="0" presId="urn:microsoft.com/office/officeart/2005/8/layout/vList4"/>
    <dgm:cxn modelId="{076B6AFC-557D-4946-9495-8A8475447AD1}" srcId="{EB2798A3-5B03-4491-AABD-197AB30153C3}" destId="{B85C756F-88CF-48FD-A628-55426BC1053E}" srcOrd="0" destOrd="0" parTransId="{5F03C5C2-926C-48C0-AE47-2DB896A07834}" sibTransId="{25C393BB-3704-4224-A3D7-61ED7557C217}"/>
    <dgm:cxn modelId="{42DD7A20-4D1A-4911-BCFD-C64C2360E7FB}" type="presParOf" srcId="{E195AB78-F29B-4912-9697-CE9EAC88E496}" destId="{27F49AC9-FD82-4592-8911-220913E01BC9}" srcOrd="0" destOrd="0" presId="urn:microsoft.com/office/officeart/2005/8/layout/vList4"/>
    <dgm:cxn modelId="{1551D727-C848-44BF-8300-82A46F313946}" type="presParOf" srcId="{27F49AC9-FD82-4592-8911-220913E01BC9}" destId="{2960B858-91DB-4174-BF4D-E3E36F79B668}" srcOrd="0" destOrd="0" presId="urn:microsoft.com/office/officeart/2005/8/layout/vList4"/>
    <dgm:cxn modelId="{F1792B88-F110-4D6A-A543-B3C6383AEA7C}" type="presParOf" srcId="{27F49AC9-FD82-4592-8911-220913E01BC9}" destId="{E13DB211-E873-404D-A86B-BBF6C2E9C0CB}" srcOrd="1" destOrd="0" presId="urn:microsoft.com/office/officeart/2005/8/layout/vList4"/>
    <dgm:cxn modelId="{17392CD8-A917-4A48-9711-BA148C6C4120}" type="presParOf" srcId="{27F49AC9-FD82-4592-8911-220913E01BC9}" destId="{395A8D52-96C8-41B2-8420-51BFB69D2D1D}" srcOrd="2" destOrd="0" presId="urn:microsoft.com/office/officeart/2005/8/layout/vList4"/>
    <dgm:cxn modelId="{BF69BDF2-CF0D-4C9F-8335-75CEFCF5ECAE}" type="presParOf" srcId="{E195AB78-F29B-4912-9697-CE9EAC88E496}" destId="{B61E2AD6-8812-405D-A3C4-FF89AA7690EF}" srcOrd="1" destOrd="0" presId="urn:microsoft.com/office/officeart/2005/8/layout/vList4"/>
    <dgm:cxn modelId="{288A6678-CB8A-4395-8D21-5624978913A6}" type="presParOf" srcId="{E195AB78-F29B-4912-9697-CE9EAC88E496}" destId="{A361831D-FD96-48F3-8E6B-8043FA3A6C1B}" srcOrd="2" destOrd="0" presId="urn:microsoft.com/office/officeart/2005/8/layout/vList4"/>
    <dgm:cxn modelId="{F12DA100-20A1-45CE-8635-EBE871BD36D5}" type="presParOf" srcId="{A361831D-FD96-48F3-8E6B-8043FA3A6C1B}" destId="{282A5102-0C09-49AF-996C-92FFFBAEF618}" srcOrd="0" destOrd="0" presId="urn:microsoft.com/office/officeart/2005/8/layout/vList4"/>
    <dgm:cxn modelId="{9B5E3967-5DAC-4F66-B24B-2909DC23D162}" type="presParOf" srcId="{A361831D-FD96-48F3-8E6B-8043FA3A6C1B}" destId="{A90B6EDA-717C-410C-AFAB-256C376017AC}" srcOrd="1" destOrd="0" presId="urn:microsoft.com/office/officeart/2005/8/layout/vList4"/>
    <dgm:cxn modelId="{4C811EB8-7B3A-485D-8D4B-67F8A1D37C9B}" type="presParOf" srcId="{A361831D-FD96-48F3-8E6B-8043FA3A6C1B}" destId="{71A8463F-A64F-492C-8552-0F84DC0EFB71}" srcOrd="2" destOrd="0" presId="urn:microsoft.com/office/officeart/2005/8/layout/vList4"/>
    <dgm:cxn modelId="{828018BD-2B69-42E7-B3B4-B5494F832BAB}" type="presParOf" srcId="{E195AB78-F29B-4912-9697-CE9EAC88E496}" destId="{9EDFD801-B7CF-4B8B-80D6-B51499CB2C56}" srcOrd="3" destOrd="0" presId="urn:microsoft.com/office/officeart/2005/8/layout/vList4"/>
    <dgm:cxn modelId="{484573A8-B895-486E-B59C-9904FE54F81B}" type="presParOf" srcId="{E195AB78-F29B-4912-9697-CE9EAC88E496}" destId="{B7A09D31-6A6E-43A6-8A9F-C0F4D1CBBC62}" srcOrd="4" destOrd="0" presId="urn:microsoft.com/office/officeart/2005/8/layout/vList4"/>
    <dgm:cxn modelId="{D351DD14-292F-4925-900F-34B9EFF5825C}" type="presParOf" srcId="{B7A09D31-6A6E-43A6-8A9F-C0F4D1CBBC62}" destId="{56F00D8A-A4E8-4679-B1C9-334D55260182}" srcOrd="0" destOrd="0" presId="urn:microsoft.com/office/officeart/2005/8/layout/vList4"/>
    <dgm:cxn modelId="{527412C2-FA7B-4FF0-B2EB-AE9703BC18E2}" type="presParOf" srcId="{B7A09D31-6A6E-43A6-8A9F-C0F4D1CBBC62}" destId="{24C6C856-4090-4979-9DAF-862C178CA584}" srcOrd="1" destOrd="0" presId="urn:microsoft.com/office/officeart/2005/8/layout/vList4"/>
    <dgm:cxn modelId="{1A309145-B1C9-4311-97B8-934C6F6C5284}" type="presParOf" srcId="{B7A09D31-6A6E-43A6-8A9F-C0F4D1CBBC62}" destId="{FFB43F97-A4DC-44DE-BD1C-13189374EC7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00F655-E1E2-464C-B5B5-90E9505210F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B1F46F7-526C-4715-902B-BF510FF4B6B7}">
      <dgm:prSet phldrT="[Tes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Paesi produttori di petrolio</a:t>
          </a:r>
          <a:endParaRPr lang="it-IT" dirty="0">
            <a:latin typeface="Century Gothic" pitchFamily="34" charset="0"/>
          </a:endParaRPr>
        </a:p>
      </dgm:t>
    </dgm:pt>
    <dgm:pt modelId="{55AB5172-6A5A-492E-9CD9-FF5D2DCD9FF5}" type="parTrans" cxnId="{9C244559-4659-4434-94F2-A833229E1C02}">
      <dgm:prSet/>
      <dgm:spPr/>
      <dgm:t>
        <a:bodyPr/>
        <a:lstStyle/>
        <a:p>
          <a:endParaRPr lang="it-IT"/>
        </a:p>
      </dgm:t>
    </dgm:pt>
    <dgm:pt modelId="{70B914CE-E8B7-4463-A963-C1D9ABE752B9}" type="sibTrans" cxnId="{9C244559-4659-4434-94F2-A833229E1C02}">
      <dgm:prSet/>
      <dgm:spPr/>
      <dgm:t>
        <a:bodyPr/>
        <a:lstStyle/>
        <a:p>
          <a:endParaRPr lang="it-IT"/>
        </a:p>
      </dgm:t>
    </dgm:pt>
    <dgm:pt modelId="{648E5F46-8BC2-4357-A19F-96C2F92694C1}">
      <dgm:prSet phldrT="[Testo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b="0" dirty="0" smtClean="0">
              <a:latin typeface="Century Gothic" pitchFamily="34" charset="0"/>
            </a:rPr>
            <a:t>Algeria e Libia con concentrazione settoriale dell’export (90% energetici) diretto soprattutto verso la UE + Iran ed economie del Golfo</a:t>
          </a:r>
          <a:endParaRPr lang="it-IT" dirty="0">
            <a:latin typeface="Century Gothic" pitchFamily="34" charset="0"/>
          </a:endParaRPr>
        </a:p>
      </dgm:t>
    </dgm:pt>
    <dgm:pt modelId="{0002B031-0CE2-4A96-BDCE-3AF1C31ECBAE}" type="parTrans" cxnId="{72CD6EB2-D0D3-4168-AD5E-C108FAD4953D}">
      <dgm:prSet/>
      <dgm:spPr/>
      <dgm:t>
        <a:bodyPr/>
        <a:lstStyle/>
        <a:p>
          <a:endParaRPr lang="it-IT"/>
        </a:p>
      </dgm:t>
    </dgm:pt>
    <dgm:pt modelId="{78419149-3339-407F-AAC5-FE590A80D7DF}" type="sibTrans" cxnId="{72CD6EB2-D0D3-4168-AD5E-C108FAD4953D}">
      <dgm:prSet/>
      <dgm:spPr/>
      <dgm:t>
        <a:bodyPr/>
        <a:lstStyle/>
        <a:p>
          <a:endParaRPr lang="it-IT"/>
        </a:p>
      </dgm:t>
    </dgm:pt>
    <dgm:pt modelId="{E0D350A4-89B6-4A9E-A8FD-A3D3E4F86C51}">
      <dgm:prSet phldrT="[Testo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Paesi con economie diversificate</a:t>
          </a:r>
          <a:endParaRPr lang="it-IT" dirty="0">
            <a:latin typeface="Century Gothic" pitchFamily="34" charset="0"/>
          </a:endParaRPr>
        </a:p>
      </dgm:t>
    </dgm:pt>
    <dgm:pt modelId="{02D2272A-E71B-435B-9E9C-E95882554131}" type="parTrans" cxnId="{D05AA8B6-F3EF-4887-AB26-5D30BC663EEA}">
      <dgm:prSet/>
      <dgm:spPr/>
      <dgm:t>
        <a:bodyPr/>
        <a:lstStyle/>
        <a:p>
          <a:endParaRPr lang="it-IT"/>
        </a:p>
      </dgm:t>
    </dgm:pt>
    <dgm:pt modelId="{978A7DA3-AA93-4261-BBA9-D0891F6CF0C2}" type="sibTrans" cxnId="{D05AA8B6-F3EF-4887-AB26-5D30BC663EEA}">
      <dgm:prSet/>
      <dgm:spPr/>
      <dgm:t>
        <a:bodyPr/>
        <a:lstStyle/>
        <a:p>
          <a:endParaRPr lang="it-IT"/>
        </a:p>
      </dgm:t>
    </dgm:pt>
    <dgm:pt modelId="{1514A1E8-7C59-4A67-8307-32D58110772B}">
      <dgm:prSet phldrT="[Tes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b="0" dirty="0" smtClean="0">
              <a:latin typeface="Century Gothic" pitchFamily="34" charset="0"/>
            </a:rPr>
            <a:t>Marocco, Tunisia, Egitto con peso agricoltura sopra il 10% e sviluppo manifatturiero. Giordania, Libano e Siria: paesi con un generale maggior peso dei servizi , con ruolo importante del settore primario</a:t>
          </a:r>
          <a:endParaRPr lang="it-IT" dirty="0">
            <a:latin typeface="Century Gothic" pitchFamily="34" charset="0"/>
          </a:endParaRPr>
        </a:p>
      </dgm:t>
    </dgm:pt>
    <dgm:pt modelId="{AD6D89A6-501F-4218-9FF4-60EFC9283B5B}" type="parTrans" cxnId="{24BC0C55-79C2-4E38-A67F-0F717B35BEAD}">
      <dgm:prSet/>
      <dgm:spPr/>
      <dgm:t>
        <a:bodyPr/>
        <a:lstStyle/>
        <a:p>
          <a:endParaRPr lang="it-IT"/>
        </a:p>
      </dgm:t>
    </dgm:pt>
    <dgm:pt modelId="{57E757E0-02BF-49B2-BF52-D65F01931301}" type="sibTrans" cxnId="{24BC0C55-79C2-4E38-A67F-0F717B35BEAD}">
      <dgm:prSet/>
      <dgm:spPr/>
      <dgm:t>
        <a:bodyPr/>
        <a:lstStyle/>
        <a:p>
          <a:endParaRPr lang="it-IT"/>
        </a:p>
      </dgm:t>
    </dgm:pt>
    <dgm:pt modelId="{6A555C4E-D50E-4985-978E-EFF2CFE74A8B}">
      <dgm:prSet phldrT="[Testo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Altre economie</a:t>
          </a:r>
          <a:endParaRPr lang="it-IT" dirty="0">
            <a:latin typeface="Century Gothic" pitchFamily="34" charset="0"/>
          </a:endParaRPr>
        </a:p>
      </dgm:t>
    </dgm:pt>
    <dgm:pt modelId="{310279E8-16BC-410A-88BF-298E03B12431}" type="parTrans" cxnId="{CC4A42B0-4EDE-4957-BF27-27115A9FF5DE}">
      <dgm:prSet/>
      <dgm:spPr/>
      <dgm:t>
        <a:bodyPr/>
        <a:lstStyle/>
        <a:p>
          <a:endParaRPr lang="it-IT"/>
        </a:p>
      </dgm:t>
    </dgm:pt>
    <dgm:pt modelId="{F792F990-5304-4BE4-9DE4-10A7A2F46602}" type="sibTrans" cxnId="{CC4A42B0-4EDE-4957-BF27-27115A9FF5DE}">
      <dgm:prSet/>
      <dgm:spPr/>
      <dgm:t>
        <a:bodyPr/>
        <a:lstStyle/>
        <a:p>
          <a:endParaRPr lang="it-IT"/>
        </a:p>
      </dgm:t>
    </dgm:pt>
    <dgm:pt modelId="{58A39323-19E5-4D01-A9A3-F3B0F2318580}">
      <dgm:prSet phldrT="[Testo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t-IT" dirty="0"/>
        </a:p>
      </dgm:t>
    </dgm:pt>
    <dgm:pt modelId="{8D607607-F556-477B-A0B2-3706AB297A78}" type="parTrans" cxnId="{9902CDC1-F5D4-4322-A60C-4CF78ADB7D65}">
      <dgm:prSet/>
      <dgm:spPr/>
      <dgm:t>
        <a:bodyPr/>
        <a:lstStyle/>
        <a:p>
          <a:endParaRPr lang="it-IT"/>
        </a:p>
      </dgm:t>
    </dgm:pt>
    <dgm:pt modelId="{214C75B8-592A-4F63-ACBD-D813A0A91F96}" type="sibTrans" cxnId="{9902CDC1-F5D4-4322-A60C-4CF78ADB7D65}">
      <dgm:prSet/>
      <dgm:spPr/>
      <dgm:t>
        <a:bodyPr/>
        <a:lstStyle/>
        <a:p>
          <a:endParaRPr lang="it-IT"/>
        </a:p>
      </dgm:t>
    </dgm:pt>
    <dgm:pt modelId="{D06C999A-1B94-462D-977B-72A3A3D49CD5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b="0" dirty="0" smtClean="0">
              <a:latin typeface="Century Gothic" pitchFamily="34" charset="0"/>
            </a:rPr>
            <a:t>Israele (economia avanzata ed aree di specializzazione settoriale </a:t>
          </a:r>
          <a:r>
            <a:rPr lang="it-IT" b="0" i="1" dirty="0" smtClean="0">
              <a:latin typeface="Century Gothic" pitchFamily="34" charset="0"/>
            </a:rPr>
            <a:t>high </a:t>
          </a:r>
          <a:r>
            <a:rPr lang="it-IT" b="0" i="1" dirty="0" err="1" smtClean="0">
              <a:latin typeface="Century Gothic" pitchFamily="34" charset="0"/>
            </a:rPr>
            <a:t>tech</a:t>
          </a:r>
          <a:r>
            <a:rPr lang="it-IT" b="0" dirty="0" smtClean="0">
              <a:latin typeface="Century Gothic" pitchFamily="34" charset="0"/>
            </a:rPr>
            <a:t>) e Turchia</a:t>
          </a:r>
          <a:endParaRPr lang="it-IT" dirty="0">
            <a:latin typeface="Century Gothic" pitchFamily="34" charset="0"/>
          </a:endParaRPr>
        </a:p>
      </dgm:t>
    </dgm:pt>
    <dgm:pt modelId="{FFF6248E-0543-48F6-993B-EEF2847CA867}" type="parTrans" cxnId="{4B3537B9-7488-4032-8570-3BCC4B9E2C6B}">
      <dgm:prSet/>
      <dgm:spPr/>
      <dgm:t>
        <a:bodyPr/>
        <a:lstStyle/>
        <a:p>
          <a:endParaRPr lang="it-IT"/>
        </a:p>
      </dgm:t>
    </dgm:pt>
    <dgm:pt modelId="{7D2D77E8-9FB2-473E-87EC-64E758023A8C}" type="sibTrans" cxnId="{4B3537B9-7488-4032-8570-3BCC4B9E2C6B}">
      <dgm:prSet/>
      <dgm:spPr/>
      <dgm:t>
        <a:bodyPr/>
        <a:lstStyle/>
        <a:p>
          <a:endParaRPr lang="it-IT"/>
        </a:p>
      </dgm:t>
    </dgm:pt>
    <dgm:pt modelId="{427B4DE5-8CAB-4169-8602-574D6EC4DC7F}" type="pres">
      <dgm:prSet presAssocID="{E600F655-E1E2-464C-B5B5-90E9505210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D8099FA-4816-48FB-87C7-E3EE31E836E6}" type="pres">
      <dgm:prSet presAssocID="{8B1F46F7-526C-4715-902B-BF510FF4B6B7}" presName="linNode" presStyleCnt="0"/>
      <dgm:spPr/>
    </dgm:pt>
    <dgm:pt modelId="{6E297467-E377-4CDB-A606-45B5B9BD6583}" type="pres">
      <dgm:prSet presAssocID="{8B1F46F7-526C-4715-902B-BF510FF4B6B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740467A-CD19-423B-8221-5720FDD2F3E2}" type="pres">
      <dgm:prSet presAssocID="{8B1F46F7-526C-4715-902B-BF510FF4B6B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A88555-56C5-4A3A-B2A8-D423E40627DD}" type="pres">
      <dgm:prSet presAssocID="{70B914CE-E8B7-4463-A963-C1D9ABE752B9}" presName="sp" presStyleCnt="0"/>
      <dgm:spPr/>
    </dgm:pt>
    <dgm:pt modelId="{B87909E3-39D9-4B72-9D6E-B122A088FDA8}" type="pres">
      <dgm:prSet presAssocID="{E0D350A4-89B6-4A9E-A8FD-A3D3E4F86C51}" presName="linNode" presStyleCnt="0"/>
      <dgm:spPr/>
    </dgm:pt>
    <dgm:pt modelId="{81BE3E21-C05C-4C58-9D57-60983FDE1B5A}" type="pres">
      <dgm:prSet presAssocID="{E0D350A4-89B6-4A9E-A8FD-A3D3E4F86C5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3DBF9C-1193-4F9F-B23C-DA6BEEDACDFF}" type="pres">
      <dgm:prSet presAssocID="{E0D350A4-89B6-4A9E-A8FD-A3D3E4F86C5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FB0E35-346A-4A4F-97FE-A302A8A7ACD8}" type="pres">
      <dgm:prSet presAssocID="{978A7DA3-AA93-4261-BBA9-D0891F6CF0C2}" presName="sp" presStyleCnt="0"/>
      <dgm:spPr/>
    </dgm:pt>
    <dgm:pt modelId="{7A73B68E-F0D8-40EE-84C3-827F0019C898}" type="pres">
      <dgm:prSet presAssocID="{6A555C4E-D50E-4985-978E-EFF2CFE74A8B}" presName="linNode" presStyleCnt="0"/>
      <dgm:spPr/>
    </dgm:pt>
    <dgm:pt modelId="{21A5CFE6-89F5-46FF-B886-9EEE66B6FE67}" type="pres">
      <dgm:prSet presAssocID="{6A555C4E-D50E-4985-978E-EFF2CFE74A8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7EB2015-847C-4198-85AF-5D1708A2E478}" type="pres">
      <dgm:prSet presAssocID="{6A555C4E-D50E-4985-978E-EFF2CFE74A8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B3537B9-7488-4032-8570-3BCC4B9E2C6B}" srcId="{6A555C4E-D50E-4985-978E-EFF2CFE74A8B}" destId="{D06C999A-1B94-462D-977B-72A3A3D49CD5}" srcOrd="1" destOrd="0" parTransId="{FFF6248E-0543-48F6-993B-EEF2847CA867}" sibTransId="{7D2D77E8-9FB2-473E-87EC-64E758023A8C}"/>
    <dgm:cxn modelId="{978DF6F2-2B2C-4BB5-8C08-0DDE510316F0}" type="presOf" srcId="{58A39323-19E5-4D01-A9A3-F3B0F2318580}" destId="{87EB2015-847C-4198-85AF-5D1708A2E478}" srcOrd="0" destOrd="0" presId="urn:microsoft.com/office/officeart/2005/8/layout/vList5"/>
    <dgm:cxn modelId="{65F072C8-FE97-4345-B12E-2A1FFFD76935}" type="presOf" srcId="{D06C999A-1B94-462D-977B-72A3A3D49CD5}" destId="{87EB2015-847C-4198-85AF-5D1708A2E478}" srcOrd="0" destOrd="1" presId="urn:microsoft.com/office/officeart/2005/8/layout/vList5"/>
    <dgm:cxn modelId="{5DDC2E40-CF53-43AE-9C41-BC0C07DF8AB1}" type="presOf" srcId="{8B1F46F7-526C-4715-902B-BF510FF4B6B7}" destId="{6E297467-E377-4CDB-A606-45B5B9BD6583}" srcOrd="0" destOrd="0" presId="urn:microsoft.com/office/officeart/2005/8/layout/vList5"/>
    <dgm:cxn modelId="{9C244559-4659-4434-94F2-A833229E1C02}" srcId="{E600F655-E1E2-464C-B5B5-90E9505210FF}" destId="{8B1F46F7-526C-4715-902B-BF510FF4B6B7}" srcOrd="0" destOrd="0" parTransId="{55AB5172-6A5A-492E-9CD9-FF5D2DCD9FF5}" sibTransId="{70B914CE-E8B7-4463-A963-C1D9ABE752B9}"/>
    <dgm:cxn modelId="{24BC0C55-79C2-4E38-A67F-0F717B35BEAD}" srcId="{E0D350A4-89B6-4A9E-A8FD-A3D3E4F86C51}" destId="{1514A1E8-7C59-4A67-8307-32D58110772B}" srcOrd="0" destOrd="0" parTransId="{AD6D89A6-501F-4218-9FF4-60EFC9283B5B}" sibTransId="{57E757E0-02BF-49B2-BF52-D65F01931301}"/>
    <dgm:cxn modelId="{72CD6EB2-D0D3-4168-AD5E-C108FAD4953D}" srcId="{8B1F46F7-526C-4715-902B-BF510FF4B6B7}" destId="{648E5F46-8BC2-4357-A19F-96C2F92694C1}" srcOrd="0" destOrd="0" parTransId="{0002B031-0CE2-4A96-BDCE-3AF1C31ECBAE}" sibTransId="{78419149-3339-407F-AAC5-FE590A80D7DF}"/>
    <dgm:cxn modelId="{D05AA8B6-F3EF-4887-AB26-5D30BC663EEA}" srcId="{E600F655-E1E2-464C-B5B5-90E9505210FF}" destId="{E0D350A4-89B6-4A9E-A8FD-A3D3E4F86C51}" srcOrd="1" destOrd="0" parTransId="{02D2272A-E71B-435B-9E9C-E95882554131}" sibTransId="{978A7DA3-AA93-4261-BBA9-D0891F6CF0C2}"/>
    <dgm:cxn modelId="{A9FF6D45-F042-4B5A-8756-F8E3FA084AD4}" type="presOf" srcId="{648E5F46-8BC2-4357-A19F-96C2F92694C1}" destId="{6740467A-CD19-423B-8221-5720FDD2F3E2}" srcOrd="0" destOrd="0" presId="urn:microsoft.com/office/officeart/2005/8/layout/vList5"/>
    <dgm:cxn modelId="{9902CDC1-F5D4-4322-A60C-4CF78ADB7D65}" srcId="{6A555C4E-D50E-4985-978E-EFF2CFE74A8B}" destId="{58A39323-19E5-4D01-A9A3-F3B0F2318580}" srcOrd="0" destOrd="0" parTransId="{8D607607-F556-477B-A0B2-3706AB297A78}" sibTransId="{214C75B8-592A-4F63-ACBD-D813A0A91F96}"/>
    <dgm:cxn modelId="{E6D84F11-730E-4F8B-BAA8-8004175075F1}" type="presOf" srcId="{1514A1E8-7C59-4A67-8307-32D58110772B}" destId="{343DBF9C-1193-4F9F-B23C-DA6BEEDACDFF}" srcOrd="0" destOrd="0" presId="urn:microsoft.com/office/officeart/2005/8/layout/vList5"/>
    <dgm:cxn modelId="{CBE01207-8D53-4150-98C5-DCDF93C4DBCB}" type="presOf" srcId="{6A555C4E-D50E-4985-978E-EFF2CFE74A8B}" destId="{21A5CFE6-89F5-46FF-B886-9EEE66B6FE67}" srcOrd="0" destOrd="0" presId="urn:microsoft.com/office/officeart/2005/8/layout/vList5"/>
    <dgm:cxn modelId="{CC4A42B0-4EDE-4957-BF27-27115A9FF5DE}" srcId="{E600F655-E1E2-464C-B5B5-90E9505210FF}" destId="{6A555C4E-D50E-4985-978E-EFF2CFE74A8B}" srcOrd="2" destOrd="0" parTransId="{310279E8-16BC-410A-88BF-298E03B12431}" sibTransId="{F792F990-5304-4BE4-9DE4-10A7A2F46602}"/>
    <dgm:cxn modelId="{A33EE8FA-0174-4D90-BAEB-075968839311}" type="presOf" srcId="{E600F655-E1E2-464C-B5B5-90E9505210FF}" destId="{427B4DE5-8CAB-4169-8602-574D6EC4DC7F}" srcOrd="0" destOrd="0" presId="urn:microsoft.com/office/officeart/2005/8/layout/vList5"/>
    <dgm:cxn modelId="{AFBBE241-BBA8-40B6-9CD0-40D3744B1178}" type="presOf" srcId="{E0D350A4-89B6-4A9E-A8FD-A3D3E4F86C51}" destId="{81BE3E21-C05C-4C58-9D57-60983FDE1B5A}" srcOrd="0" destOrd="0" presId="urn:microsoft.com/office/officeart/2005/8/layout/vList5"/>
    <dgm:cxn modelId="{496B5975-DABE-4E20-9FAC-3139533A356D}" type="presParOf" srcId="{427B4DE5-8CAB-4169-8602-574D6EC4DC7F}" destId="{FD8099FA-4816-48FB-87C7-E3EE31E836E6}" srcOrd="0" destOrd="0" presId="urn:microsoft.com/office/officeart/2005/8/layout/vList5"/>
    <dgm:cxn modelId="{808EC46B-6A6C-48BF-A4B2-B3E01419B50C}" type="presParOf" srcId="{FD8099FA-4816-48FB-87C7-E3EE31E836E6}" destId="{6E297467-E377-4CDB-A606-45B5B9BD6583}" srcOrd="0" destOrd="0" presId="urn:microsoft.com/office/officeart/2005/8/layout/vList5"/>
    <dgm:cxn modelId="{DE4E74BD-50E5-4604-97BC-1FD3AF3673CF}" type="presParOf" srcId="{FD8099FA-4816-48FB-87C7-E3EE31E836E6}" destId="{6740467A-CD19-423B-8221-5720FDD2F3E2}" srcOrd="1" destOrd="0" presId="urn:microsoft.com/office/officeart/2005/8/layout/vList5"/>
    <dgm:cxn modelId="{0B0251BE-12BF-49E5-A411-DA17313C570E}" type="presParOf" srcId="{427B4DE5-8CAB-4169-8602-574D6EC4DC7F}" destId="{58A88555-56C5-4A3A-B2A8-D423E40627DD}" srcOrd="1" destOrd="0" presId="urn:microsoft.com/office/officeart/2005/8/layout/vList5"/>
    <dgm:cxn modelId="{8EF2FAED-C5D3-4E8F-9996-95F3053DDA3B}" type="presParOf" srcId="{427B4DE5-8CAB-4169-8602-574D6EC4DC7F}" destId="{B87909E3-39D9-4B72-9D6E-B122A088FDA8}" srcOrd="2" destOrd="0" presId="urn:microsoft.com/office/officeart/2005/8/layout/vList5"/>
    <dgm:cxn modelId="{77446D9B-E37D-4D9A-8CC3-B5CB4FCB9B7E}" type="presParOf" srcId="{B87909E3-39D9-4B72-9D6E-B122A088FDA8}" destId="{81BE3E21-C05C-4C58-9D57-60983FDE1B5A}" srcOrd="0" destOrd="0" presId="urn:microsoft.com/office/officeart/2005/8/layout/vList5"/>
    <dgm:cxn modelId="{B5C9C3F8-0182-4FB8-89B6-AAF14FE9E04D}" type="presParOf" srcId="{B87909E3-39D9-4B72-9D6E-B122A088FDA8}" destId="{343DBF9C-1193-4F9F-B23C-DA6BEEDACDFF}" srcOrd="1" destOrd="0" presId="urn:microsoft.com/office/officeart/2005/8/layout/vList5"/>
    <dgm:cxn modelId="{5B0637AB-BFA2-410B-80C2-B25CD545D15E}" type="presParOf" srcId="{427B4DE5-8CAB-4169-8602-574D6EC4DC7F}" destId="{D6FB0E35-346A-4A4F-97FE-A302A8A7ACD8}" srcOrd="3" destOrd="0" presId="urn:microsoft.com/office/officeart/2005/8/layout/vList5"/>
    <dgm:cxn modelId="{8032EBF1-822F-4E68-8D17-FF361DFE5CF0}" type="presParOf" srcId="{427B4DE5-8CAB-4169-8602-574D6EC4DC7F}" destId="{7A73B68E-F0D8-40EE-84C3-827F0019C898}" srcOrd="4" destOrd="0" presId="urn:microsoft.com/office/officeart/2005/8/layout/vList5"/>
    <dgm:cxn modelId="{A8E10926-351C-480E-A80B-47B27DD3F392}" type="presParOf" srcId="{7A73B68E-F0D8-40EE-84C3-827F0019C898}" destId="{21A5CFE6-89F5-46FF-B886-9EEE66B6FE67}" srcOrd="0" destOrd="0" presId="urn:microsoft.com/office/officeart/2005/8/layout/vList5"/>
    <dgm:cxn modelId="{07F3A067-FB5B-4060-BA5E-9964EC93C51C}" type="presParOf" srcId="{7A73B68E-F0D8-40EE-84C3-827F0019C898}" destId="{87EB2015-847C-4198-85AF-5D1708A2E47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C99DC8-959B-48D0-A2ED-E4195A940A57}" type="doc">
      <dgm:prSet loTypeId="urn:microsoft.com/office/officeart/2005/8/layout/chevron2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it-IT"/>
        </a:p>
      </dgm:t>
    </dgm:pt>
    <dgm:pt modelId="{F70F986B-B336-40EC-957E-EDD26EBB9360}">
      <dgm:prSet phldrT="[Tes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1 fase</a:t>
          </a:r>
          <a:endParaRPr lang="it-IT" dirty="0">
            <a:latin typeface="Century Gothic" pitchFamily="34" charset="0"/>
          </a:endParaRPr>
        </a:p>
      </dgm:t>
    </dgm:pt>
    <dgm:pt modelId="{9A798518-DD4B-4AEF-88ED-D48A24425723}" type="parTrans" cxnId="{F3E12C20-445B-4BA7-BF45-C84F73DBF2A9}">
      <dgm:prSet/>
      <dgm:spPr/>
      <dgm:t>
        <a:bodyPr/>
        <a:lstStyle/>
        <a:p>
          <a:endParaRPr lang="it-IT"/>
        </a:p>
      </dgm:t>
    </dgm:pt>
    <dgm:pt modelId="{D5EC9D9C-E436-4A33-B1E8-CDEE63CA0FAB}" type="sibTrans" cxnId="{F3E12C20-445B-4BA7-BF45-C84F73DBF2A9}">
      <dgm:prSet/>
      <dgm:spPr/>
      <dgm:t>
        <a:bodyPr/>
        <a:lstStyle/>
        <a:p>
          <a:endParaRPr lang="it-IT"/>
        </a:p>
      </dgm:t>
    </dgm:pt>
    <dgm:pt modelId="{67B44117-8CB5-45A8-8EFF-0D32DB0557F2}">
      <dgm:prSet phldrT="[Testo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it-IT" sz="1500" dirty="0"/>
        </a:p>
      </dgm:t>
    </dgm:pt>
    <dgm:pt modelId="{54CF8CC7-6517-4835-9A4F-67B96FA458D3}" type="parTrans" cxnId="{0605BE27-C580-47DF-B0CF-A0B7830442CA}">
      <dgm:prSet/>
      <dgm:spPr/>
      <dgm:t>
        <a:bodyPr/>
        <a:lstStyle/>
        <a:p>
          <a:endParaRPr lang="it-IT"/>
        </a:p>
      </dgm:t>
    </dgm:pt>
    <dgm:pt modelId="{2C7488A6-EF93-498F-8EFF-D3FDDEA0AFA9}" type="sibTrans" cxnId="{0605BE27-C580-47DF-B0CF-A0B7830442CA}">
      <dgm:prSet/>
      <dgm:spPr/>
      <dgm:t>
        <a:bodyPr/>
        <a:lstStyle/>
        <a:p>
          <a:endParaRPr lang="it-IT"/>
        </a:p>
      </dgm:t>
    </dgm:pt>
    <dgm:pt modelId="{4FAFBF7F-5D03-42EA-8B69-70649BDAE7B1}">
      <dgm:prSet phldrT="[Tes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2 fase</a:t>
          </a:r>
          <a:endParaRPr lang="it-IT" dirty="0">
            <a:latin typeface="Century Gothic" pitchFamily="34" charset="0"/>
          </a:endParaRPr>
        </a:p>
      </dgm:t>
    </dgm:pt>
    <dgm:pt modelId="{7D910ED4-E14F-448C-B602-DAE364825725}" type="parTrans" cxnId="{2CD808F1-EFEA-4163-A350-8C8BDD23F39D}">
      <dgm:prSet/>
      <dgm:spPr/>
      <dgm:t>
        <a:bodyPr/>
        <a:lstStyle/>
        <a:p>
          <a:endParaRPr lang="it-IT"/>
        </a:p>
      </dgm:t>
    </dgm:pt>
    <dgm:pt modelId="{A20114C2-45DB-4691-89F9-42CAB330792E}" type="sibTrans" cxnId="{2CD808F1-EFEA-4163-A350-8C8BDD23F39D}">
      <dgm:prSet/>
      <dgm:spPr/>
      <dgm:t>
        <a:bodyPr/>
        <a:lstStyle/>
        <a:p>
          <a:endParaRPr lang="it-IT"/>
        </a:p>
      </dgm:t>
    </dgm:pt>
    <dgm:pt modelId="{6D112821-0453-4AB4-A55A-E1AE9B77402E}">
      <dgm:prSet phldrT="[Testo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3 fase</a:t>
          </a:r>
          <a:endParaRPr lang="it-IT" dirty="0">
            <a:latin typeface="Century Gothic" pitchFamily="34" charset="0"/>
          </a:endParaRPr>
        </a:p>
      </dgm:t>
    </dgm:pt>
    <dgm:pt modelId="{DCE83D9E-373F-4A19-A1E6-DE03E1376AD0}" type="parTrans" cxnId="{002064B6-C720-41F7-B1A6-40B4B6734037}">
      <dgm:prSet/>
      <dgm:spPr/>
      <dgm:t>
        <a:bodyPr/>
        <a:lstStyle/>
        <a:p>
          <a:endParaRPr lang="it-IT"/>
        </a:p>
      </dgm:t>
    </dgm:pt>
    <dgm:pt modelId="{C61E1E46-B348-4E25-94EF-46FB034117D1}" type="sibTrans" cxnId="{002064B6-C720-41F7-B1A6-40B4B6734037}">
      <dgm:prSet/>
      <dgm:spPr/>
      <dgm:t>
        <a:bodyPr/>
        <a:lstStyle/>
        <a:p>
          <a:endParaRPr lang="it-IT"/>
        </a:p>
      </dgm:t>
    </dgm:pt>
    <dgm:pt modelId="{C1EE1A51-5F4A-46D3-B16D-994B5D2FB231}">
      <dgm:prSet phldrT="[Testo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Molti altri Stati furono sottoposti a controllo (protettorato) dopo la prima guerra mondiale con la definitiva caduta dell’impero ottomano</a:t>
          </a:r>
          <a:endParaRPr lang="it-IT" sz="20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73FA6A7A-BF02-4C47-9385-FD4475D6F505}" type="parTrans" cxnId="{98997D2A-0AE3-47FD-811C-C87B6AFA72AC}">
      <dgm:prSet/>
      <dgm:spPr/>
      <dgm:t>
        <a:bodyPr/>
        <a:lstStyle/>
        <a:p>
          <a:endParaRPr lang="it-IT"/>
        </a:p>
      </dgm:t>
    </dgm:pt>
    <dgm:pt modelId="{A901D271-8341-407F-BA35-540F4CF27C86}" type="sibTrans" cxnId="{98997D2A-0AE3-47FD-811C-C87B6AFA72AC}">
      <dgm:prSet/>
      <dgm:spPr/>
      <dgm:t>
        <a:bodyPr/>
        <a:lstStyle/>
        <a:p>
          <a:endParaRPr lang="it-IT"/>
        </a:p>
      </dgm:t>
    </dgm:pt>
    <dgm:pt modelId="{02B94AF1-A3B0-435C-9799-0F134B9A02E8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La colonizzazione da parte delle potenze europee iniziò, in qualche modo,  già nel 1600 con la creazione delle Compagnie delle Indie (dipendenza solo commerciale ed economica)</a:t>
          </a:r>
          <a:endParaRPr lang="it-IT" sz="20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0E806118-A41E-49FB-BCFC-FF7193C87A13}" type="parTrans" cxnId="{F9349F86-D894-46DD-BA38-17DD1E73779E}">
      <dgm:prSet/>
      <dgm:spPr/>
      <dgm:t>
        <a:bodyPr/>
        <a:lstStyle/>
        <a:p>
          <a:endParaRPr lang="it-IT"/>
        </a:p>
      </dgm:t>
    </dgm:pt>
    <dgm:pt modelId="{1FD02300-99AE-4752-88F0-A63DDA07F5B1}" type="sibTrans" cxnId="{F9349F86-D894-46DD-BA38-17DD1E73779E}">
      <dgm:prSet/>
      <dgm:spPr/>
      <dgm:t>
        <a:bodyPr/>
        <a:lstStyle/>
        <a:p>
          <a:endParaRPr lang="it-IT"/>
        </a:p>
      </dgm:t>
    </dgm:pt>
    <dgm:pt modelId="{3EE5DF89-9C3C-41CC-8703-EBB59F0E1E3B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Le potenze europee iniziarono e difendere i propri interessi economici con l’uso delle armi. Il primo territorio arabo-islamico ad essere sottoposto al controllo coloniale fu l’Algeria (da parte della Francia) nel 1830, quindi nel 1881 la Tunisia, nel 1882 l’Egitto, nel 1912 il Marocco</a:t>
          </a:r>
          <a:r>
            <a:rPr lang="it-IT" sz="2000" b="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. </a:t>
          </a:r>
          <a:endParaRPr lang="it-IT" sz="2000" b="0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9C37942D-2EC8-4824-B8A3-20A9FA5E1C30}" type="parTrans" cxnId="{5C2E514F-A595-492F-AA73-9F43579B425F}">
      <dgm:prSet/>
      <dgm:spPr/>
      <dgm:t>
        <a:bodyPr/>
        <a:lstStyle/>
        <a:p>
          <a:endParaRPr lang="it-IT"/>
        </a:p>
      </dgm:t>
    </dgm:pt>
    <dgm:pt modelId="{E5BD4444-E782-4723-84F2-C560FA22E17F}" type="sibTrans" cxnId="{5C2E514F-A595-492F-AA73-9F43579B425F}">
      <dgm:prSet/>
      <dgm:spPr/>
      <dgm:t>
        <a:bodyPr/>
        <a:lstStyle/>
        <a:p>
          <a:endParaRPr lang="it-IT"/>
        </a:p>
      </dgm:t>
    </dgm:pt>
    <dgm:pt modelId="{E84F60F3-843E-4DAD-A495-2AC51D6A31E5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Gli unici a non essere sottoposti a protettorato o a  vera e propria colonizzazione furono l’attuale Turchia e l’Arabia Saudita</a:t>
          </a:r>
        </a:p>
      </dgm:t>
    </dgm:pt>
    <dgm:pt modelId="{0B2948CD-2FC6-4C6A-9832-2D396F7F1CFF}" type="parTrans" cxnId="{93B22A52-8A3D-42D5-9CEA-A6D21470571A}">
      <dgm:prSet/>
      <dgm:spPr/>
      <dgm:t>
        <a:bodyPr/>
        <a:lstStyle/>
        <a:p>
          <a:endParaRPr lang="it-IT"/>
        </a:p>
      </dgm:t>
    </dgm:pt>
    <dgm:pt modelId="{2AEFBB28-D484-4A8D-9D52-2BF855E25749}" type="sibTrans" cxnId="{93B22A52-8A3D-42D5-9CEA-A6D21470571A}">
      <dgm:prSet/>
      <dgm:spPr/>
      <dgm:t>
        <a:bodyPr/>
        <a:lstStyle/>
        <a:p>
          <a:endParaRPr lang="it-IT"/>
        </a:p>
      </dgm:t>
    </dgm:pt>
    <dgm:pt modelId="{1E1EC7F8-284F-4469-A538-0E8A7DBB5330}" type="pres">
      <dgm:prSet presAssocID="{23C99DC8-959B-48D0-A2ED-E4195A940A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84B9D83-9895-44A0-85BD-BCD6589E138B}" type="pres">
      <dgm:prSet presAssocID="{F70F986B-B336-40EC-957E-EDD26EBB9360}" presName="composite" presStyleCnt="0"/>
      <dgm:spPr/>
      <dgm:t>
        <a:bodyPr/>
        <a:lstStyle/>
        <a:p>
          <a:endParaRPr lang="it-IT"/>
        </a:p>
      </dgm:t>
    </dgm:pt>
    <dgm:pt modelId="{BA9B24CA-1CD5-47CC-9AB1-51D47D6A94DC}" type="pres">
      <dgm:prSet presAssocID="{F70F986B-B336-40EC-957E-EDD26EBB9360}" presName="parentText" presStyleLbl="alignNode1" presStyleIdx="0" presStyleCnt="3" custLinFactNeighborX="-4754" custLinFactNeighborY="-18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D503553-14A7-4F33-9F8C-B6BD41216267}" type="pres">
      <dgm:prSet presAssocID="{F70F986B-B336-40EC-957E-EDD26EBB9360}" presName="descendantText" presStyleLbl="alignAcc1" presStyleIdx="0" presStyleCnt="3" custScaleY="133482" custLinFactNeighborX="0" custLinFactNeighborY="542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3A92777-5C70-4D01-B482-6D89BB8FE259}" type="pres">
      <dgm:prSet presAssocID="{D5EC9D9C-E436-4A33-B1E8-CDEE63CA0FAB}" presName="sp" presStyleCnt="0"/>
      <dgm:spPr/>
      <dgm:t>
        <a:bodyPr/>
        <a:lstStyle/>
        <a:p>
          <a:endParaRPr lang="it-IT"/>
        </a:p>
      </dgm:t>
    </dgm:pt>
    <dgm:pt modelId="{8A237925-A2E6-444B-AEC7-AA0159619444}" type="pres">
      <dgm:prSet presAssocID="{4FAFBF7F-5D03-42EA-8B69-70649BDAE7B1}" presName="composite" presStyleCnt="0"/>
      <dgm:spPr/>
      <dgm:t>
        <a:bodyPr/>
        <a:lstStyle/>
        <a:p>
          <a:endParaRPr lang="it-IT"/>
        </a:p>
      </dgm:t>
    </dgm:pt>
    <dgm:pt modelId="{3BAAF482-C48E-4F07-961A-5E9C286DE8AD}" type="pres">
      <dgm:prSet presAssocID="{4FAFBF7F-5D03-42EA-8B69-70649BDAE7B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4370817-CF63-4A3A-860E-0D3CFE1EDBC8}" type="pres">
      <dgm:prSet presAssocID="{4FAFBF7F-5D03-42EA-8B69-70649BDAE7B1}" presName="descendantText" presStyleLbl="alignAcc1" presStyleIdx="1" presStyleCnt="3" custScaleY="1860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C26DF3A-F13B-46B3-BD8B-83BE0038F362}" type="pres">
      <dgm:prSet presAssocID="{A20114C2-45DB-4691-89F9-42CAB330792E}" presName="sp" presStyleCnt="0"/>
      <dgm:spPr/>
      <dgm:t>
        <a:bodyPr/>
        <a:lstStyle/>
        <a:p>
          <a:endParaRPr lang="it-IT"/>
        </a:p>
      </dgm:t>
    </dgm:pt>
    <dgm:pt modelId="{7FE7868A-0D27-4D3A-9250-F874BDE541B8}" type="pres">
      <dgm:prSet presAssocID="{6D112821-0453-4AB4-A55A-E1AE9B77402E}" presName="composite" presStyleCnt="0"/>
      <dgm:spPr/>
      <dgm:t>
        <a:bodyPr/>
        <a:lstStyle/>
        <a:p>
          <a:endParaRPr lang="it-IT"/>
        </a:p>
      </dgm:t>
    </dgm:pt>
    <dgm:pt modelId="{03EA1CDF-9868-4F1E-A81E-82C43221064A}" type="pres">
      <dgm:prSet presAssocID="{6D112821-0453-4AB4-A55A-E1AE9B77402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8D2FB4-C3D2-4071-ACCC-4FE221FB515C}" type="pres">
      <dgm:prSet presAssocID="{6D112821-0453-4AB4-A55A-E1AE9B77402E}" presName="descendantText" presStyleLbl="alignAcc1" presStyleIdx="2" presStyleCnt="3" custScaleY="232866" custLinFactNeighborX="861" custLinFactNeighborY="2338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8997D2A-0AE3-47FD-811C-C87B6AFA72AC}" srcId="{6D112821-0453-4AB4-A55A-E1AE9B77402E}" destId="{C1EE1A51-5F4A-46D3-B16D-994B5D2FB231}" srcOrd="0" destOrd="0" parTransId="{73FA6A7A-BF02-4C47-9385-FD4475D6F505}" sibTransId="{A901D271-8341-407F-BA35-540F4CF27C86}"/>
    <dgm:cxn modelId="{F9349F86-D894-46DD-BA38-17DD1E73779E}" srcId="{F70F986B-B336-40EC-957E-EDD26EBB9360}" destId="{02B94AF1-A3B0-435C-9799-0F134B9A02E8}" srcOrd="1" destOrd="0" parTransId="{0E806118-A41E-49FB-BCFC-FF7193C87A13}" sibTransId="{1FD02300-99AE-4752-88F0-A63DDA07F5B1}"/>
    <dgm:cxn modelId="{F3E12C20-445B-4BA7-BF45-C84F73DBF2A9}" srcId="{23C99DC8-959B-48D0-A2ED-E4195A940A57}" destId="{F70F986B-B336-40EC-957E-EDD26EBB9360}" srcOrd="0" destOrd="0" parTransId="{9A798518-DD4B-4AEF-88ED-D48A24425723}" sibTransId="{D5EC9D9C-E436-4A33-B1E8-CDEE63CA0FAB}"/>
    <dgm:cxn modelId="{9D4B4F1D-9C2D-4D59-99B4-844994F46CFF}" type="presOf" srcId="{6D112821-0453-4AB4-A55A-E1AE9B77402E}" destId="{03EA1CDF-9868-4F1E-A81E-82C43221064A}" srcOrd="0" destOrd="0" presId="urn:microsoft.com/office/officeart/2005/8/layout/chevron2"/>
    <dgm:cxn modelId="{3CFDF4D6-2CC0-4CDA-8924-2856ADD45F5F}" type="presOf" srcId="{F70F986B-B336-40EC-957E-EDD26EBB9360}" destId="{BA9B24CA-1CD5-47CC-9AB1-51D47D6A94DC}" srcOrd="0" destOrd="0" presId="urn:microsoft.com/office/officeart/2005/8/layout/chevron2"/>
    <dgm:cxn modelId="{1B8CBA76-00D4-44F5-A06E-FBD60AE9F2FA}" type="presOf" srcId="{C1EE1A51-5F4A-46D3-B16D-994B5D2FB231}" destId="{AA8D2FB4-C3D2-4071-ACCC-4FE221FB515C}" srcOrd="0" destOrd="0" presId="urn:microsoft.com/office/officeart/2005/8/layout/chevron2"/>
    <dgm:cxn modelId="{537A58A1-6DD7-40F6-8DE6-1E51ED55A942}" type="presOf" srcId="{E84F60F3-843E-4DAD-A495-2AC51D6A31E5}" destId="{AA8D2FB4-C3D2-4071-ACCC-4FE221FB515C}" srcOrd="0" destOrd="1" presId="urn:microsoft.com/office/officeart/2005/8/layout/chevron2"/>
    <dgm:cxn modelId="{BCC95B73-4E6B-4A6A-AABB-99E126319436}" type="presOf" srcId="{02B94AF1-A3B0-435C-9799-0F134B9A02E8}" destId="{BD503553-14A7-4F33-9F8C-B6BD41216267}" srcOrd="0" destOrd="1" presId="urn:microsoft.com/office/officeart/2005/8/layout/chevron2"/>
    <dgm:cxn modelId="{16266C00-6FE8-4446-B48E-B81B9FBCFF10}" type="presOf" srcId="{67B44117-8CB5-45A8-8EFF-0D32DB0557F2}" destId="{BD503553-14A7-4F33-9F8C-B6BD41216267}" srcOrd="0" destOrd="0" presId="urn:microsoft.com/office/officeart/2005/8/layout/chevron2"/>
    <dgm:cxn modelId="{3A975AED-B1FC-4070-85A2-FB8680F98FFD}" type="presOf" srcId="{23C99DC8-959B-48D0-A2ED-E4195A940A57}" destId="{1E1EC7F8-284F-4469-A538-0E8A7DBB5330}" srcOrd="0" destOrd="0" presId="urn:microsoft.com/office/officeart/2005/8/layout/chevron2"/>
    <dgm:cxn modelId="{3E99472B-14A2-474D-ABFB-C533C1C1A60D}" type="presOf" srcId="{3EE5DF89-9C3C-41CC-8703-EBB59F0E1E3B}" destId="{B4370817-CF63-4A3A-860E-0D3CFE1EDBC8}" srcOrd="0" destOrd="0" presId="urn:microsoft.com/office/officeart/2005/8/layout/chevron2"/>
    <dgm:cxn modelId="{93B22A52-8A3D-42D5-9CEA-A6D21470571A}" srcId="{6D112821-0453-4AB4-A55A-E1AE9B77402E}" destId="{E84F60F3-843E-4DAD-A495-2AC51D6A31E5}" srcOrd="1" destOrd="0" parTransId="{0B2948CD-2FC6-4C6A-9832-2D396F7F1CFF}" sibTransId="{2AEFBB28-D484-4A8D-9D52-2BF855E25749}"/>
    <dgm:cxn modelId="{5C2E514F-A595-492F-AA73-9F43579B425F}" srcId="{4FAFBF7F-5D03-42EA-8B69-70649BDAE7B1}" destId="{3EE5DF89-9C3C-41CC-8703-EBB59F0E1E3B}" srcOrd="0" destOrd="0" parTransId="{9C37942D-2EC8-4824-B8A3-20A9FA5E1C30}" sibTransId="{E5BD4444-E782-4723-84F2-C560FA22E17F}"/>
    <dgm:cxn modelId="{0605BE27-C580-47DF-B0CF-A0B7830442CA}" srcId="{F70F986B-B336-40EC-957E-EDD26EBB9360}" destId="{67B44117-8CB5-45A8-8EFF-0D32DB0557F2}" srcOrd="0" destOrd="0" parTransId="{54CF8CC7-6517-4835-9A4F-67B96FA458D3}" sibTransId="{2C7488A6-EF93-498F-8EFF-D3FDDEA0AFA9}"/>
    <dgm:cxn modelId="{2CD808F1-EFEA-4163-A350-8C8BDD23F39D}" srcId="{23C99DC8-959B-48D0-A2ED-E4195A940A57}" destId="{4FAFBF7F-5D03-42EA-8B69-70649BDAE7B1}" srcOrd="1" destOrd="0" parTransId="{7D910ED4-E14F-448C-B602-DAE364825725}" sibTransId="{A20114C2-45DB-4691-89F9-42CAB330792E}"/>
    <dgm:cxn modelId="{002064B6-C720-41F7-B1A6-40B4B6734037}" srcId="{23C99DC8-959B-48D0-A2ED-E4195A940A57}" destId="{6D112821-0453-4AB4-A55A-E1AE9B77402E}" srcOrd="2" destOrd="0" parTransId="{DCE83D9E-373F-4A19-A1E6-DE03E1376AD0}" sibTransId="{C61E1E46-B348-4E25-94EF-46FB034117D1}"/>
    <dgm:cxn modelId="{E77F944E-295B-4B93-A6FF-F415B69F30C7}" type="presOf" srcId="{4FAFBF7F-5D03-42EA-8B69-70649BDAE7B1}" destId="{3BAAF482-C48E-4F07-961A-5E9C286DE8AD}" srcOrd="0" destOrd="0" presId="urn:microsoft.com/office/officeart/2005/8/layout/chevron2"/>
    <dgm:cxn modelId="{9581981E-9F2D-41AE-AD6B-E1DA062A2B29}" type="presParOf" srcId="{1E1EC7F8-284F-4469-A538-0E8A7DBB5330}" destId="{884B9D83-9895-44A0-85BD-BCD6589E138B}" srcOrd="0" destOrd="0" presId="urn:microsoft.com/office/officeart/2005/8/layout/chevron2"/>
    <dgm:cxn modelId="{423FEA25-878A-4008-88B7-713D3736EDAF}" type="presParOf" srcId="{884B9D83-9895-44A0-85BD-BCD6589E138B}" destId="{BA9B24CA-1CD5-47CC-9AB1-51D47D6A94DC}" srcOrd="0" destOrd="0" presId="urn:microsoft.com/office/officeart/2005/8/layout/chevron2"/>
    <dgm:cxn modelId="{0C667973-39A8-4138-B765-1BFB15DD26C9}" type="presParOf" srcId="{884B9D83-9895-44A0-85BD-BCD6589E138B}" destId="{BD503553-14A7-4F33-9F8C-B6BD41216267}" srcOrd="1" destOrd="0" presId="urn:microsoft.com/office/officeart/2005/8/layout/chevron2"/>
    <dgm:cxn modelId="{43099BE7-8B88-4AC4-BECB-E6B75FA676FC}" type="presParOf" srcId="{1E1EC7F8-284F-4469-A538-0E8A7DBB5330}" destId="{63A92777-5C70-4D01-B482-6D89BB8FE259}" srcOrd="1" destOrd="0" presId="urn:microsoft.com/office/officeart/2005/8/layout/chevron2"/>
    <dgm:cxn modelId="{84F2BF27-0E1D-4BF4-8D33-797370211934}" type="presParOf" srcId="{1E1EC7F8-284F-4469-A538-0E8A7DBB5330}" destId="{8A237925-A2E6-444B-AEC7-AA0159619444}" srcOrd="2" destOrd="0" presId="urn:microsoft.com/office/officeart/2005/8/layout/chevron2"/>
    <dgm:cxn modelId="{394BC571-C2F4-4C56-BA31-FED1EDABF6B6}" type="presParOf" srcId="{8A237925-A2E6-444B-AEC7-AA0159619444}" destId="{3BAAF482-C48E-4F07-961A-5E9C286DE8AD}" srcOrd="0" destOrd="0" presId="urn:microsoft.com/office/officeart/2005/8/layout/chevron2"/>
    <dgm:cxn modelId="{C1971DB5-D325-41E4-88C1-F26BE008F189}" type="presParOf" srcId="{8A237925-A2E6-444B-AEC7-AA0159619444}" destId="{B4370817-CF63-4A3A-860E-0D3CFE1EDBC8}" srcOrd="1" destOrd="0" presId="urn:microsoft.com/office/officeart/2005/8/layout/chevron2"/>
    <dgm:cxn modelId="{2FA22F96-B32E-4AC1-9FA9-E4CB5D243B2D}" type="presParOf" srcId="{1E1EC7F8-284F-4469-A538-0E8A7DBB5330}" destId="{FC26DF3A-F13B-46B3-BD8B-83BE0038F362}" srcOrd="3" destOrd="0" presId="urn:microsoft.com/office/officeart/2005/8/layout/chevron2"/>
    <dgm:cxn modelId="{FDE03C52-1BC8-4EDA-A508-3DD3FC9738BE}" type="presParOf" srcId="{1E1EC7F8-284F-4469-A538-0E8A7DBB5330}" destId="{7FE7868A-0D27-4D3A-9250-F874BDE541B8}" srcOrd="4" destOrd="0" presId="urn:microsoft.com/office/officeart/2005/8/layout/chevron2"/>
    <dgm:cxn modelId="{D2AA581E-2B05-4125-A678-251D115E8F6B}" type="presParOf" srcId="{7FE7868A-0D27-4D3A-9250-F874BDE541B8}" destId="{03EA1CDF-9868-4F1E-A81E-82C43221064A}" srcOrd="0" destOrd="0" presId="urn:microsoft.com/office/officeart/2005/8/layout/chevron2"/>
    <dgm:cxn modelId="{D7D40C29-4CE3-4589-A903-F10BFF794AFB}" type="presParOf" srcId="{7FE7868A-0D27-4D3A-9250-F874BDE541B8}" destId="{AA8D2FB4-C3D2-4071-ACCC-4FE221FB515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27EB17-8006-4D35-9E9C-138B260B1462}" type="doc">
      <dgm:prSet loTypeId="urn:microsoft.com/office/officeart/2005/8/layout/vList5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9F5440E0-14DE-4C6C-AB54-C2B2F3F7E8FD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just" rtl="0"/>
          <a:r>
            <a:rPr lang="it-IT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Tempi. </a:t>
          </a:r>
          <a:r>
            <a:rPr lang="it-IT" sz="20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Indipendenza:</a:t>
          </a:r>
          <a:r>
            <a:rPr lang="it-IT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 1919- Iraq, 1943 -Libano; 1946- Libia; 1922- Egitto; 1956- Marocco e Tunisia; 1962-Algeria, etc.</a:t>
          </a:r>
          <a:endParaRPr lang="it-IT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A762267F-4EB7-4CC6-B042-05664B673A21}" type="parTrans" cxnId="{806889ED-0D96-4E73-9F83-06462E6427D7}">
      <dgm:prSet/>
      <dgm:spPr/>
      <dgm:t>
        <a:bodyPr/>
        <a:lstStyle/>
        <a:p>
          <a:endParaRPr lang="it-IT"/>
        </a:p>
      </dgm:t>
    </dgm:pt>
    <dgm:pt modelId="{BFF2EEDA-B6CA-4956-A138-62FFE82FBD8A}" type="sibTrans" cxnId="{806889ED-0D96-4E73-9F83-06462E6427D7}">
      <dgm:prSet/>
      <dgm:spPr/>
      <dgm:t>
        <a:bodyPr/>
        <a:lstStyle/>
        <a:p>
          <a:endParaRPr lang="it-IT"/>
        </a:p>
      </dgm:t>
    </dgm:pt>
    <dgm:pt modelId="{DBED83B0-33C0-4EE1-9BF2-DD95D7CD2A8F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just" rtl="0"/>
          <a:r>
            <a:rPr lang="it-IT" sz="2000" b="1" dirty="0" smtClean="0">
              <a:effectLst/>
              <a:latin typeface="Century Gothic" pitchFamily="34" charset="0"/>
            </a:rPr>
            <a:t>Cause. </a:t>
          </a:r>
          <a:r>
            <a:rPr lang="it-IT" sz="2000" dirty="0" smtClean="0">
              <a:effectLst/>
              <a:latin typeface="Century Gothic" pitchFamily="34" charset="0"/>
            </a:rPr>
            <a:t>Debolezza dell'Europa e crisi delle “vecchie” potenze colonialiste; nascita di un “nuovo” mondo bipolare; posizione di principio anticolonialista degli USA; sostegno dell'ONU all'autodeterminazione dei popoli</a:t>
          </a:r>
          <a:endParaRPr lang="it-IT" sz="2000" dirty="0">
            <a:effectLst/>
            <a:latin typeface="Century Gothic" pitchFamily="34" charset="0"/>
          </a:endParaRPr>
        </a:p>
      </dgm:t>
    </dgm:pt>
    <dgm:pt modelId="{F4AA9889-451E-406E-9196-3BA8711ED296}" type="parTrans" cxnId="{09327F9F-E310-4257-BE3E-7D10DF09A2A2}">
      <dgm:prSet/>
      <dgm:spPr/>
      <dgm:t>
        <a:bodyPr/>
        <a:lstStyle/>
        <a:p>
          <a:endParaRPr lang="it-IT"/>
        </a:p>
      </dgm:t>
    </dgm:pt>
    <dgm:pt modelId="{840505DE-7BB7-426B-BA6F-52F9430C1D68}" type="sibTrans" cxnId="{09327F9F-E310-4257-BE3E-7D10DF09A2A2}">
      <dgm:prSet/>
      <dgm:spPr/>
      <dgm:t>
        <a:bodyPr/>
        <a:lstStyle/>
        <a:p>
          <a:endParaRPr lang="it-IT"/>
        </a:p>
      </dgm:t>
    </dgm:pt>
    <dgm:pt modelId="{76C8D8C0-7D93-4DAA-8CBD-03AFA76A4083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just" rtl="0"/>
          <a:r>
            <a:rPr lang="it-IT" sz="2000" b="1" dirty="0" smtClean="0">
              <a:effectLst/>
              <a:latin typeface="Century Gothic" pitchFamily="34" charset="0"/>
            </a:rPr>
            <a:t>Modalità. </a:t>
          </a:r>
          <a:r>
            <a:rPr lang="it-IT" sz="2000" dirty="0" smtClean="0">
              <a:effectLst/>
              <a:latin typeface="Century Gothic" pitchFamily="34" charset="0"/>
            </a:rPr>
            <a:t>In alcuni casi le potenze colonizzatrici hanno abbandonato spontaneamente i possedimenti coloniali. In altri casi l'indipendenza è stata conquistata a prezzo di lotte lunghe e sanguinose (</a:t>
          </a:r>
          <a:r>
            <a:rPr lang="it-IT" sz="2000" dirty="0" err="1" smtClean="0">
              <a:effectLst/>
              <a:latin typeface="Century Gothic" pitchFamily="34" charset="0"/>
            </a:rPr>
            <a:t>es</a:t>
          </a:r>
          <a:r>
            <a:rPr lang="it-IT" sz="2000" dirty="0" smtClean="0">
              <a:effectLst/>
              <a:latin typeface="Century Gothic" pitchFamily="34" charset="0"/>
            </a:rPr>
            <a:t>: Algeria). Dove il processo di decolonizzazione si realizzò in modo cruento, i principali attori furono i movimenti di liberazione nazionale che spesso ricorsero alla guerriglia e al terrorismo </a:t>
          </a:r>
          <a:r>
            <a:rPr lang="it-IT" sz="2000" b="1" dirty="0" smtClean="0">
              <a:effectLst/>
              <a:latin typeface="Century Gothic" pitchFamily="34" charset="0"/>
            </a:rPr>
            <a:t> </a:t>
          </a:r>
          <a:endParaRPr lang="it-IT" sz="2000" dirty="0">
            <a:effectLst/>
            <a:latin typeface="Century Gothic" pitchFamily="34" charset="0"/>
          </a:endParaRPr>
        </a:p>
      </dgm:t>
    </dgm:pt>
    <dgm:pt modelId="{440717DA-9365-449D-AD3B-60972C550292}" type="parTrans" cxnId="{62B3939A-9DB6-4957-A696-A5ED701C3C68}">
      <dgm:prSet/>
      <dgm:spPr/>
      <dgm:t>
        <a:bodyPr/>
        <a:lstStyle/>
        <a:p>
          <a:endParaRPr lang="it-IT"/>
        </a:p>
      </dgm:t>
    </dgm:pt>
    <dgm:pt modelId="{E5F17394-B598-4241-ACBD-367EE9AC3614}" type="sibTrans" cxnId="{62B3939A-9DB6-4957-A696-A5ED701C3C68}">
      <dgm:prSet/>
      <dgm:spPr/>
      <dgm:t>
        <a:bodyPr/>
        <a:lstStyle/>
        <a:p>
          <a:endParaRPr lang="it-IT"/>
        </a:p>
      </dgm:t>
    </dgm:pt>
    <dgm:pt modelId="{AC562A42-FE60-424E-8F1C-84B299217808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just" rtl="0"/>
          <a:r>
            <a:rPr lang="it-IT" sz="2000" b="1" dirty="0" smtClean="0">
              <a:effectLst/>
              <a:latin typeface="Century Gothic" pitchFamily="34" charset="0"/>
            </a:rPr>
            <a:t>Conseguenze.</a:t>
          </a:r>
          <a:r>
            <a:rPr lang="it-IT" sz="2000" dirty="0" smtClean="0">
              <a:effectLst/>
              <a:latin typeface="Century Gothic" pitchFamily="34" charset="0"/>
            </a:rPr>
            <a:t> Diverse in tutti i Paesi della Regione. In linea generale: difficile democratizzazione, conflitti regionali, lento sviluppo economico</a:t>
          </a:r>
          <a:endParaRPr lang="it-IT" sz="2600" dirty="0">
            <a:effectLst/>
            <a:latin typeface="Century Gothic" pitchFamily="34" charset="0"/>
          </a:endParaRPr>
        </a:p>
      </dgm:t>
    </dgm:pt>
    <dgm:pt modelId="{C71BD13A-A6CC-4E4B-BF47-0BF299455638}" type="parTrans" cxnId="{40944807-C7C9-4EF7-8695-D2F5C6FCB07D}">
      <dgm:prSet/>
      <dgm:spPr/>
      <dgm:t>
        <a:bodyPr/>
        <a:lstStyle/>
        <a:p>
          <a:endParaRPr lang="it-IT"/>
        </a:p>
      </dgm:t>
    </dgm:pt>
    <dgm:pt modelId="{1846402C-CA2D-4B43-B2E4-83D332D80EC6}" type="sibTrans" cxnId="{40944807-C7C9-4EF7-8695-D2F5C6FCB07D}">
      <dgm:prSet/>
      <dgm:spPr/>
      <dgm:t>
        <a:bodyPr/>
        <a:lstStyle/>
        <a:p>
          <a:endParaRPr lang="it-IT"/>
        </a:p>
      </dgm:t>
    </dgm:pt>
    <dgm:pt modelId="{7FD84A09-7B1F-4F2F-A0CF-0677FB474348}" type="pres">
      <dgm:prSet presAssocID="{3527EB17-8006-4D35-9E9C-138B260B146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52302E9-7A9E-4482-91C4-2D18EBCD7C34}" type="pres">
      <dgm:prSet presAssocID="{9F5440E0-14DE-4C6C-AB54-C2B2F3F7E8FD}" presName="linNode" presStyleCnt="0"/>
      <dgm:spPr/>
      <dgm:t>
        <a:bodyPr/>
        <a:lstStyle/>
        <a:p>
          <a:endParaRPr lang="it-IT"/>
        </a:p>
      </dgm:t>
    </dgm:pt>
    <dgm:pt modelId="{B9671B1F-04F8-4A52-9C19-92A0522964D5}" type="pres">
      <dgm:prSet presAssocID="{9F5440E0-14DE-4C6C-AB54-C2B2F3F7E8FD}" presName="parentText" presStyleLbl="node1" presStyleIdx="0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510A1F-4BD6-4023-90A6-3225E8E49EF8}" type="pres">
      <dgm:prSet presAssocID="{BFF2EEDA-B6CA-4956-A138-62FFE82FBD8A}" presName="sp" presStyleCnt="0"/>
      <dgm:spPr/>
      <dgm:t>
        <a:bodyPr/>
        <a:lstStyle/>
        <a:p>
          <a:endParaRPr lang="it-IT"/>
        </a:p>
      </dgm:t>
    </dgm:pt>
    <dgm:pt modelId="{5B342838-F987-49FD-8C8C-867994484841}" type="pres">
      <dgm:prSet presAssocID="{DBED83B0-33C0-4EE1-9BF2-DD95D7CD2A8F}" presName="linNode" presStyleCnt="0"/>
      <dgm:spPr/>
      <dgm:t>
        <a:bodyPr/>
        <a:lstStyle/>
        <a:p>
          <a:endParaRPr lang="it-IT"/>
        </a:p>
      </dgm:t>
    </dgm:pt>
    <dgm:pt modelId="{D82B78D6-D1CF-483F-B0DE-317428CCF65F}" type="pres">
      <dgm:prSet presAssocID="{DBED83B0-33C0-4EE1-9BF2-DD95D7CD2A8F}" presName="parentText" presStyleLbl="node1" presStyleIdx="1" presStyleCnt="4" custScaleX="278321" custScaleY="13387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35C6AC9-9027-44FE-BC55-64D5BDB39306}" type="pres">
      <dgm:prSet presAssocID="{840505DE-7BB7-426B-BA6F-52F9430C1D68}" presName="sp" presStyleCnt="0"/>
      <dgm:spPr/>
      <dgm:t>
        <a:bodyPr/>
        <a:lstStyle/>
        <a:p>
          <a:endParaRPr lang="it-IT"/>
        </a:p>
      </dgm:t>
    </dgm:pt>
    <dgm:pt modelId="{A331B390-476D-4BF6-9DD8-7C27BB1AD34E}" type="pres">
      <dgm:prSet presAssocID="{76C8D8C0-7D93-4DAA-8CBD-03AFA76A4083}" presName="linNode" presStyleCnt="0"/>
      <dgm:spPr/>
      <dgm:t>
        <a:bodyPr/>
        <a:lstStyle/>
        <a:p>
          <a:endParaRPr lang="it-IT"/>
        </a:p>
      </dgm:t>
    </dgm:pt>
    <dgm:pt modelId="{1CD6A18E-89B5-4EA0-853E-C45677D5F3A2}" type="pres">
      <dgm:prSet presAssocID="{76C8D8C0-7D93-4DAA-8CBD-03AFA76A4083}" presName="parentText" presStyleLbl="node1" presStyleIdx="2" presStyleCnt="4" custScaleX="277778" custScaleY="224502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96E7BA4-A4D7-4FA3-8EA7-A98812EF9246}" type="pres">
      <dgm:prSet presAssocID="{E5F17394-B598-4241-ACBD-367EE9AC3614}" presName="sp" presStyleCnt="0"/>
      <dgm:spPr/>
      <dgm:t>
        <a:bodyPr/>
        <a:lstStyle/>
        <a:p>
          <a:endParaRPr lang="it-IT"/>
        </a:p>
      </dgm:t>
    </dgm:pt>
    <dgm:pt modelId="{F354EC5A-A790-4410-A8A0-7B9DB60009E2}" type="pres">
      <dgm:prSet presAssocID="{AC562A42-FE60-424E-8F1C-84B299217808}" presName="linNode" presStyleCnt="0"/>
      <dgm:spPr/>
      <dgm:t>
        <a:bodyPr/>
        <a:lstStyle/>
        <a:p>
          <a:endParaRPr lang="it-IT"/>
        </a:p>
      </dgm:t>
    </dgm:pt>
    <dgm:pt modelId="{5EA9EEC0-587A-4971-ADD5-C9478DBEB258}" type="pres">
      <dgm:prSet presAssocID="{AC562A42-FE60-424E-8F1C-84B299217808}" presName="parentText" presStyleLbl="node1" presStyleIdx="3" presStyleCnt="4" custScaleX="277778" custLinFactNeighborX="271" custLinFactNeighborY="14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06889ED-0D96-4E73-9F83-06462E6427D7}" srcId="{3527EB17-8006-4D35-9E9C-138B260B1462}" destId="{9F5440E0-14DE-4C6C-AB54-C2B2F3F7E8FD}" srcOrd="0" destOrd="0" parTransId="{A762267F-4EB7-4CC6-B042-05664B673A21}" sibTransId="{BFF2EEDA-B6CA-4956-A138-62FFE82FBD8A}"/>
    <dgm:cxn modelId="{88235C59-6118-47BF-9286-CC421A9E84D1}" type="presOf" srcId="{AC562A42-FE60-424E-8F1C-84B299217808}" destId="{5EA9EEC0-587A-4971-ADD5-C9478DBEB258}" srcOrd="0" destOrd="0" presId="urn:microsoft.com/office/officeart/2005/8/layout/vList5"/>
    <dgm:cxn modelId="{DB54A2AB-EE3E-4A28-AC43-2FF787B99550}" type="presOf" srcId="{DBED83B0-33C0-4EE1-9BF2-DD95D7CD2A8F}" destId="{D82B78D6-D1CF-483F-B0DE-317428CCF65F}" srcOrd="0" destOrd="0" presId="urn:microsoft.com/office/officeart/2005/8/layout/vList5"/>
    <dgm:cxn modelId="{09327F9F-E310-4257-BE3E-7D10DF09A2A2}" srcId="{3527EB17-8006-4D35-9E9C-138B260B1462}" destId="{DBED83B0-33C0-4EE1-9BF2-DD95D7CD2A8F}" srcOrd="1" destOrd="0" parTransId="{F4AA9889-451E-406E-9196-3BA8711ED296}" sibTransId="{840505DE-7BB7-426B-BA6F-52F9430C1D68}"/>
    <dgm:cxn modelId="{C8A3835C-BB5B-4D20-A78C-16ECF1B7C972}" type="presOf" srcId="{76C8D8C0-7D93-4DAA-8CBD-03AFA76A4083}" destId="{1CD6A18E-89B5-4EA0-853E-C45677D5F3A2}" srcOrd="0" destOrd="0" presId="urn:microsoft.com/office/officeart/2005/8/layout/vList5"/>
    <dgm:cxn modelId="{1084AD3E-EC6A-4B9E-8BEE-1811C0824387}" type="presOf" srcId="{3527EB17-8006-4D35-9E9C-138B260B1462}" destId="{7FD84A09-7B1F-4F2F-A0CF-0677FB474348}" srcOrd="0" destOrd="0" presId="urn:microsoft.com/office/officeart/2005/8/layout/vList5"/>
    <dgm:cxn modelId="{72F21A57-FAF8-4B6D-9B53-4D1948A4322D}" type="presOf" srcId="{9F5440E0-14DE-4C6C-AB54-C2B2F3F7E8FD}" destId="{B9671B1F-04F8-4A52-9C19-92A0522964D5}" srcOrd="0" destOrd="0" presId="urn:microsoft.com/office/officeart/2005/8/layout/vList5"/>
    <dgm:cxn modelId="{40944807-C7C9-4EF7-8695-D2F5C6FCB07D}" srcId="{3527EB17-8006-4D35-9E9C-138B260B1462}" destId="{AC562A42-FE60-424E-8F1C-84B299217808}" srcOrd="3" destOrd="0" parTransId="{C71BD13A-A6CC-4E4B-BF47-0BF299455638}" sibTransId="{1846402C-CA2D-4B43-B2E4-83D332D80EC6}"/>
    <dgm:cxn modelId="{62B3939A-9DB6-4957-A696-A5ED701C3C68}" srcId="{3527EB17-8006-4D35-9E9C-138B260B1462}" destId="{76C8D8C0-7D93-4DAA-8CBD-03AFA76A4083}" srcOrd="2" destOrd="0" parTransId="{440717DA-9365-449D-AD3B-60972C550292}" sibTransId="{E5F17394-B598-4241-ACBD-367EE9AC3614}"/>
    <dgm:cxn modelId="{21E4E37B-7DE1-4BF8-88BA-33B06EA1632E}" type="presParOf" srcId="{7FD84A09-7B1F-4F2F-A0CF-0677FB474348}" destId="{B52302E9-7A9E-4482-91C4-2D18EBCD7C34}" srcOrd="0" destOrd="0" presId="urn:microsoft.com/office/officeart/2005/8/layout/vList5"/>
    <dgm:cxn modelId="{099BB3B3-CEF7-434A-B7BE-15A11FBC7F67}" type="presParOf" srcId="{B52302E9-7A9E-4482-91C4-2D18EBCD7C34}" destId="{B9671B1F-04F8-4A52-9C19-92A0522964D5}" srcOrd="0" destOrd="0" presId="urn:microsoft.com/office/officeart/2005/8/layout/vList5"/>
    <dgm:cxn modelId="{7304DF62-3D30-499F-A85C-556A191ECD39}" type="presParOf" srcId="{7FD84A09-7B1F-4F2F-A0CF-0677FB474348}" destId="{66510A1F-4BD6-4023-90A6-3225E8E49EF8}" srcOrd="1" destOrd="0" presId="urn:microsoft.com/office/officeart/2005/8/layout/vList5"/>
    <dgm:cxn modelId="{DD618559-555E-4179-BA1B-146347E40A3E}" type="presParOf" srcId="{7FD84A09-7B1F-4F2F-A0CF-0677FB474348}" destId="{5B342838-F987-49FD-8C8C-867994484841}" srcOrd="2" destOrd="0" presId="urn:microsoft.com/office/officeart/2005/8/layout/vList5"/>
    <dgm:cxn modelId="{BEE80447-7D52-46B4-B28F-A62324A2AAFE}" type="presParOf" srcId="{5B342838-F987-49FD-8C8C-867994484841}" destId="{D82B78D6-D1CF-483F-B0DE-317428CCF65F}" srcOrd="0" destOrd="0" presId="urn:microsoft.com/office/officeart/2005/8/layout/vList5"/>
    <dgm:cxn modelId="{547D22FB-1089-4695-955F-F2E4F0F6625F}" type="presParOf" srcId="{7FD84A09-7B1F-4F2F-A0CF-0677FB474348}" destId="{D35C6AC9-9027-44FE-BC55-64D5BDB39306}" srcOrd="3" destOrd="0" presId="urn:microsoft.com/office/officeart/2005/8/layout/vList5"/>
    <dgm:cxn modelId="{E76F68E6-FB67-4D66-80D9-D309CF4B1B83}" type="presParOf" srcId="{7FD84A09-7B1F-4F2F-A0CF-0677FB474348}" destId="{A331B390-476D-4BF6-9DD8-7C27BB1AD34E}" srcOrd="4" destOrd="0" presId="urn:microsoft.com/office/officeart/2005/8/layout/vList5"/>
    <dgm:cxn modelId="{977CAD64-05CE-4DC8-BA54-B284E74D2465}" type="presParOf" srcId="{A331B390-476D-4BF6-9DD8-7C27BB1AD34E}" destId="{1CD6A18E-89B5-4EA0-853E-C45677D5F3A2}" srcOrd="0" destOrd="0" presId="urn:microsoft.com/office/officeart/2005/8/layout/vList5"/>
    <dgm:cxn modelId="{13255B76-1463-4A42-BC72-4F1A71085A26}" type="presParOf" srcId="{7FD84A09-7B1F-4F2F-A0CF-0677FB474348}" destId="{196E7BA4-A4D7-4FA3-8EA7-A98812EF9246}" srcOrd="5" destOrd="0" presId="urn:microsoft.com/office/officeart/2005/8/layout/vList5"/>
    <dgm:cxn modelId="{F02ADBD0-4021-4633-A5F1-E016012671DD}" type="presParOf" srcId="{7FD84A09-7B1F-4F2F-A0CF-0677FB474348}" destId="{F354EC5A-A790-4410-A8A0-7B9DB60009E2}" srcOrd="6" destOrd="0" presId="urn:microsoft.com/office/officeart/2005/8/layout/vList5"/>
    <dgm:cxn modelId="{66750325-4B00-467F-947A-BCC8309CADE3}" type="presParOf" srcId="{F354EC5A-A790-4410-A8A0-7B9DB60009E2}" destId="{5EA9EEC0-587A-4971-ADD5-C9478DBEB258}" srcOrd="0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CC48AC-0374-4CEF-9608-C5386238F3F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C83EB91-4705-406F-8C05-71064B19698C}">
      <dgm:prSet phldrT="[Tes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Fase I: Fine dell’impero ottomano e processi di colonizzazione (prima metà dell’800- primi 900) </a:t>
          </a:r>
          <a:endParaRPr lang="it-IT" sz="1600" dirty="0">
            <a:latin typeface="Century Gothic" pitchFamily="34" charset="0"/>
          </a:endParaRPr>
        </a:p>
      </dgm:t>
    </dgm:pt>
    <dgm:pt modelId="{CD7C935B-56B2-4218-BDB7-301E00638268}" type="parTrans" cxnId="{E0FAE347-B669-46CF-9C04-D551E04B7495}">
      <dgm:prSet/>
      <dgm:spPr/>
      <dgm:t>
        <a:bodyPr/>
        <a:lstStyle/>
        <a:p>
          <a:endParaRPr lang="it-IT"/>
        </a:p>
      </dgm:t>
    </dgm:pt>
    <dgm:pt modelId="{02F1D491-E953-4ABA-A28F-505E0EB45661}" type="sibTrans" cxnId="{E0FAE347-B669-46CF-9C04-D551E04B7495}">
      <dgm:prSet/>
      <dgm:spPr/>
      <dgm:t>
        <a:bodyPr/>
        <a:lstStyle/>
        <a:p>
          <a:endParaRPr lang="it-IT"/>
        </a:p>
      </dgm:t>
    </dgm:pt>
    <dgm:pt modelId="{F905F049-509B-48FD-B533-DE0AD1128D6B}">
      <dgm:prSet phldrT="[Testo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Fase II : dominazione coloniale europea – fino alla metà del 900 (decolonizzazione con tempi e modalità diverse )</a:t>
          </a:r>
          <a:endParaRPr lang="it-IT" dirty="0">
            <a:solidFill>
              <a:schemeClr val="bg1"/>
            </a:solidFill>
            <a:latin typeface="Century Gothic" pitchFamily="34" charset="0"/>
          </a:endParaRPr>
        </a:p>
      </dgm:t>
    </dgm:pt>
    <dgm:pt modelId="{6F7B03B9-49B5-4871-BB0E-C4F5C95B7D45}" type="parTrans" cxnId="{4F034031-5C93-44DB-A6F4-1D6089BABBE3}">
      <dgm:prSet/>
      <dgm:spPr/>
      <dgm:t>
        <a:bodyPr/>
        <a:lstStyle/>
        <a:p>
          <a:endParaRPr lang="it-IT"/>
        </a:p>
      </dgm:t>
    </dgm:pt>
    <dgm:pt modelId="{D4B1931C-C2D8-4590-908F-4B01F42470D9}" type="sibTrans" cxnId="{4F034031-5C93-44DB-A6F4-1D6089BABBE3}">
      <dgm:prSet/>
      <dgm:spPr/>
      <dgm:t>
        <a:bodyPr/>
        <a:lstStyle/>
        <a:p>
          <a:endParaRPr lang="it-IT"/>
        </a:p>
      </dgm:t>
    </dgm:pt>
    <dgm:pt modelId="{E870FE7A-3015-4C2D-8346-9031B72BD7EC}">
      <dgm:prSet phldrT="[Testo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dirty="0" smtClean="0">
              <a:latin typeface="Century Gothic" pitchFamily="34" charset="0"/>
            </a:rPr>
            <a:t>Fase III. Inizio dei processi di formazione degli stati-nazione e collocazione nel sistema di “alleanze bipolari</a:t>
          </a:r>
          <a:r>
            <a:rPr lang="it-IT" dirty="0" smtClean="0"/>
            <a:t>” </a:t>
          </a:r>
          <a:endParaRPr lang="it-IT" dirty="0"/>
        </a:p>
      </dgm:t>
    </dgm:pt>
    <dgm:pt modelId="{F3CCC07F-71D2-48FD-9044-242809325035}" type="parTrans" cxnId="{7E2D5944-C67B-4E87-99D1-3FC850519A31}">
      <dgm:prSet/>
      <dgm:spPr/>
      <dgm:t>
        <a:bodyPr/>
        <a:lstStyle/>
        <a:p>
          <a:endParaRPr lang="it-IT"/>
        </a:p>
      </dgm:t>
    </dgm:pt>
    <dgm:pt modelId="{730FFCFA-75F7-468C-AE4A-EAD166C92B33}" type="sibTrans" cxnId="{7E2D5944-C67B-4E87-99D1-3FC850519A31}">
      <dgm:prSet/>
      <dgm:spPr/>
      <dgm:t>
        <a:bodyPr/>
        <a:lstStyle/>
        <a:p>
          <a:endParaRPr lang="it-IT"/>
        </a:p>
      </dgm:t>
    </dgm:pt>
    <dgm:pt modelId="{916D8D40-3AC5-4F5B-9CE9-FC46FF392187}">
      <dgm:prSet phldrT="[Testo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sz="3200" b="1" dirty="0" smtClean="0">
              <a:latin typeface="Century Gothic" pitchFamily="34" charset="0"/>
            </a:rPr>
            <a:t>OGGI?</a:t>
          </a:r>
          <a:endParaRPr lang="it-IT" sz="3200" b="1" dirty="0">
            <a:latin typeface="Century Gothic" pitchFamily="34" charset="0"/>
          </a:endParaRPr>
        </a:p>
      </dgm:t>
    </dgm:pt>
    <dgm:pt modelId="{EC85E1C8-0A36-49ED-B289-EA965A243580}" type="parTrans" cxnId="{2049496B-FD4D-4992-9241-361BE855A048}">
      <dgm:prSet/>
      <dgm:spPr/>
      <dgm:t>
        <a:bodyPr/>
        <a:lstStyle/>
        <a:p>
          <a:endParaRPr lang="it-IT"/>
        </a:p>
      </dgm:t>
    </dgm:pt>
    <dgm:pt modelId="{D5937B2A-ECF6-4219-980A-2B72817A2097}" type="sibTrans" cxnId="{2049496B-FD4D-4992-9241-361BE855A048}">
      <dgm:prSet/>
      <dgm:spPr/>
      <dgm:t>
        <a:bodyPr/>
        <a:lstStyle/>
        <a:p>
          <a:endParaRPr lang="it-IT"/>
        </a:p>
      </dgm:t>
    </dgm:pt>
    <dgm:pt modelId="{9A2084D5-0248-463C-9867-E3E019E54682}" type="pres">
      <dgm:prSet presAssocID="{18CC48AC-0374-4CEF-9608-C5386238F3F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8DF9A68-01E7-4659-B67E-482C3C88F895}" type="pres">
      <dgm:prSet presAssocID="{AC83EB91-4705-406F-8C05-71064B19698C}" presName="node" presStyleLbl="node1" presStyleIdx="0" presStyleCnt="4" custScaleX="150427" custScaleY="137655" custRadScaleRad="106976" custRadScaleInc="616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11B70-6529-487D-A253-8BF1444A3F8C}" type="pres">
      <dgm:prSet presAssocID="{02F1D491-E953-4ABA-A28F-505E0EB45661}" presName="sibTrans" presStyleLbl="sibTrans2D1" presStyleIdx="0" presStyleCnt="4"/>
      <dgm:spPr/>
      <dgm:t>
        <a:bodyPr/>
        <a:lstStyle/>
        <a:p>
          <a:endParaRPr lang="it-IT"/>
        </a:p>
      </dgm:t>
    </dgm:pt>
    <dgm:pt modelId="{87C11501-75F5-42AA-A465-72B8F601B324}" type="pres">
      <dgm:prSet presAssocID="{02F1D491-E953-4ABA-A28F-505E0EB45661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56502E51-BA91-4E60-A765-72AA940C6264}" type="pres">
      <dgm:prSet presAssocID="{F905F049-509B-48FD-B533-DE0AD1128D6B}" presName="node" presStyleLbl="node1" presStyleIdx="1" presStyleCnt="4" custScaleX="148796" custScaleY="144791" custRadScaleRad="167019" custRadScaleInc="-148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F01E3F4-FC23-4EA6-BBAD-5C476EEA0FCE}" type="pres">
      <dgm:prSet presAssocID="{D4B1931C-C2D8-4590-908F-4B01F42470D9}" presName="sibTrans" presStyleLbl="sibTrans2D1" presStyleIdx="1" presStyleCnt="4" custScaleX="215988" custLinFactNeighborX="1698" custLinFactNeighborY="6031"/>
      <dgm:spPr/>
      <dgm:t>
        <a:bodyPr/>
        <a:lstStyle/>
        <a:p>
          <a:endParaRPr lang="it-IT"/>
        </a:p>
      </dgm:t>
    </dgm:pt>
    <dgm:pt modelId="{01A39305-3F2E-486B-A65F-5D047E2F3DEA}" type="pres">
      <dgm:prSet presAssocID="{D4B1931C-C2D8-4590-908F-4B01F42470D9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5DCD9C66-4117-432D-998E-12FB29219003}" type="pres">
      <dgm:prSet presAssocID="{E870FE7A-3015-4C2D-8346-9031B72BD7EC}" presName="node" presStyleLbl="node1" presStyleIdx="2" presStyleCnt="4" custScaleX="158127" custScaleY="145671" custRadScaleRad="84016" custRadScaleInc="-3749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861E1DE-BFB1-43ED-BEAE-D1F4AFB6AA09}" type="pres">
      <dgm:prSet presAssocID="{730FFCFA-75F7-468C-AE4A-EAD166C92B33}" presName="sibTrans" presStyleLbl="sibTrans2D1" presStyleIdx="2" presStyleCnt="4"/>
      <dgm:spPr/>
      <dgm:t>
        <a:bodyPr/>
        <a:lstStyle/>
        <a:p>
          <a:endParaRPr lang="it-IT"/>
        </a:p>
      </dgm:t>
    </dgm:pt>
    <dgm:pt modelId="{B4D98693-80CB-4385-A7BE-ECE579FA276F}" type="pres">
      <dgm:prSet presAssocID="{730FFCFA-75F7-468C-AE4A-EAD166C92B33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AB174579-4EE5-4A6C-8844-0311D92C64A2}" type="pres">
      <dgm:prSet presAssocID="{916D8D40-3AC5-4F5B-9CE9-FC46FF392187}" presName="node" presStyleLbl="node1" presStyleIdx="3" presStyleCnt="4" custScaleX="124911" custScaleY="118684" custRadScaleRad="142974" custRadScaleInc="29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20526A2-84A0-4F08-9444-B64257E802D3}" type="pres">
      <dgm:prSet presAssocID="{D5937B2A-ECF6-4219-980A-2B72817A2097}" presName="sibTrans" presStyleLbl="sibTrans2D1" presStyleIdx="3" presStyleCnt="4"/>
      <dgm:spPr/>
      <dgm:t>
        <a:bodyPr/>
        <a:lstStyle/>
        <a:p>
          <a:endParaRPr lang="it-IT"/>
        </a:p>
      </dgm:t>
    </dgm:pt>
    <dgm:pt modelId="{70BB042E-D72D-4155-A090-52C0316E738C}" type="pres">
      <dgm:prSet presAssocID="{D5937B2A-ECF6-4219-980A-2B72817A2097}" presName="connectorText" presStyleLbl="sibTrans2D1" presStyleIdx="3" presStyleCnt="4"/>
      <dgm:spPr/>
      <dgm:t>
        <a:bodyPr/>
        <a:lstStyle/>
        <a:p>
          <a:endParaRPr lang="it-IT"/>
        </a:p>
      </dgm:t>
    </dgm:pt>
  </dgm:ptLst>
  <dgm:cxnLst>
    <dgm:cxn modelId="{878F1E60-4A26-4D0F-A182-05E5E9952B82}" type="presOf" srcId="{916D8D40-3AC5-4F5B-9CE9-FC46FF392187}" destId="{AB174579-4EE5-4A6C-8844-0311D92C64A2}" srcOrd="0" destOrd="0" presId="urn:microsoft.com/office/officeart/2005/8/layout/cycle2"/>
    <dgm:cxn modelId="{E0FAE347-B669-46CF-9C04-D551E04B7495}" srcId="{18CC48AC-0374-4CEF-9608-C5386238F3F7}" destId="{AC83EB91-4705-406F-8C05-71064B19698C}" srcOrd="0" destOrd="0" parTransId="{CD7C935B-56B2-4218-BDB7-301E00638268}" sibTransId="{02F1D491-E953-4ABA-A28F-505E0EB45661}"/>
    <dgm:cxn modelId="{7E2D5944-C67B-4E87-99D1-3FC850519A31}" srcId="{18CC48AC-0374-4CEF-9608-C5386238F3F7}" destId="{E870FE7A-3015-4C2D-8346-9031B72BD7EC}" srcOrd="2" destOrd="0" parTransId="{F3CCC07F-71D2-48FD-9044-242809325035}" sibTransId="{730FFCFA-75F7-468C-AE4A-EAD166C92B33}"/>
    <dgm:cxn modelId="{24FC612A-8252-41B1-B85F-EB50DBB7BDB5}" type="presOf" srcId="{730FFCFA-75F7-468C-AE4A-EAD166C92B33}" destId="{B4D98693-80CB-4385-A7BE-ECE579FA276F}" srcOrd="1" destOrd="0" presId="urn:microsoft.com/office/officeart/2005/8/layout/cycle2"/>
    <dgm:cxn modelId="{26098D32-C8B2-40BD-AC3F-79F31F247DD0}" type="presOf" srcId="{D5937B2A-ECF6-4219-980A-2B72817A2097}" destId="{70BB042E-D72D-4155-A090-52C0316E738C}" srcOrd="1" destOrd="0" presId="urn:microsoft.com/office/officeart/2005/8/layout/cycle2"/>
    <dgm:cxn modelId="{E8A64C41-5A3F-4CD2-8642-B867F9B9D0A0}" type="presOf" srcId="{F905F049-509B-48FD-B533-DE0AD1128D6B}" destId="{56502E51-BA91-4E60-A765-72AA940C6264}" srcOrd="0" destOrd="0" presId="urn:microsoft.com/office/officeart/2005/8/layout/cycle2"/>
    <dgm:cxn modelId="{A2FBACAD-26EE-4512-BBDE-6B11D1E63E9B}" type="presOf" srcId="{18CC48AC-0374-4CEF-9608-C5386238F3F7}" destId="{9A2084D5-0248-463C-9867-E3E019E54682}" srcOrd="0" destOrd="0" presId="urn:microsoft.com/office/officeart/2005/8/layout/cycle2"/>
    <dgm:cxn modelId="{9B691244-1FAE-44B1-B2A0-846B264DF27D}" type="presOf" srcId="{E870FE7A-3015-4C2D-8346-9031B72BD7EC}" destId="{5DCD9C66-4117-432D-998E-12FB29219003}" srcOrd="0" destOrd="0" presId="urn:microsoft.com/office/officeart/2005/8/layout/cycle2"/>
    <dgm:cxn modelId="{308A6383-164B-4858-A835-BF7227569705}" type="presOf" srcId="{AC83EB91-4705-406F-8C05-71064B19698C}" destId="{F8DF9A68-01E7-4659-B67E-482C3C88F895}" srcOrd="0" destOrd="0" presId="urn:microsoft.com/office/officeart/2005/8/layout/cycle2"/>
    <dgm:cxn modelId="{CCCDD868-260C-4205-A35E-E15ADB6238BB}" type="presOf" srcId="{02F1D491-E953-4ABA-A28F-505E0EB45661}" destId="{84F11B70-6529-487D-A253-8BF1444A3F8C}" srcOrd="0" destOrd="0" presId="urn:microsoft.com/office/officeart/2005/8/layout/cycle2"/>
    <dgm:cxn modelId="{24AE8B3F-6B63-4757-8FCF-0D43BEFCEF14}" type="presOf" srcId="{D4B1931C-C2D8-4590-908F-4B01F42470D9}" destId="{1F01E3F4-FC23-4EA6-BBAD-5C476EEA0FCE}" srcOrd="0" destOrd="0" presId="urn:microsoft.com/office/officeart/2005/8/layout/cycle2"/>
    <dgm:cxn modelId="{B1E211B6-BAD0-47F0-BC2D-053F6EF097D5}" type="presOf" srcId="{02F1D491-E953-4ABA-A28F-505E0EB45661}" destId="{87C11501-75F5-42AA-A465-72B8F601B324}" srcOrd="1" destOrd="0" presId="urn:microsoft.com/office/officeart/2005/8/layout/cycle2"/>
    <dgm:cxn modelId="{A4FF4C64-618D-43AD-8F3C-2B4D9B434BFC}" type="presOf" srcId="{D4B1931C-C2D8-4590-908F-4B01F42470D9}" destId="{01A39305-3F2E-486B-A65F-5D047E2F3DEA}" srcOrd="1" destOrd="0" presId="urn:microsoft.com/office/officeart/2005/8/layout/cycle2"/>
    <dgm:cxn modelId="{74B1C0A9-2049-43F0-B634-A679BFEEA2EA}" type="presOf" srcId="{730FFCFA-75F7-468C-AE4A-EAD166C92B33}" destId="{3861E1DE-BFB1-43ED-BEAE-D1F4AFB6AA09}" srcOrd="0" destOrd="0" presId="urn:microsoft.com/office/officeart/2005/8/layout/cycle2"/>
    <dgm:cxn modelId="{2049496B-FD4D-4992-9241-361BE855A048}" srcId="{18CC48AC-0374-4CEF-9608-C5386238F3F7}" destId="{916D8D40-3AC5-4F5B-9CE9-FC46FF392187}" srcOrd="3" destOrd="0" parTransId="{EC85E1C8-0A36-49ED-B289-EA965A243580}" sibTransId="{D5937B2A-ECF6-4219-980A-2B72817A2097}"/>
    <dgm:cxn modelId="{4F034031-5C93-44DB-A6F4-1D6089BABBE3}" srcId="{18CC48AC-0374-4CEF-9608-C5386238F3F7}" destId="{F905F049-509B-48FD-B533-DE0AD1128D6B}" srcOrd="1" destOrd="0" parTransId="{6F7B03B9-49B5-4871-BB0E-C4F5C95B7D45}" sibTransId="{D4B1931C-C2D8-4590-908F-4B01F42470D9}"/>
    <dgm:cxn modelId="{2CD31A9D-BCB5-45EC-BFE3-00595C1DF907}" type="presOf" srcId="{D5937B2A-ECF6-4219-980A-2B72817A2097}" destId="{920526A2-84A0-4F08-9444-B64257E802D3}" srcOrd="0" destOrd="0" presId="urn:microsoft.com/office/officeart/2005/8/layout/cycle2"/>
    <dgm:cxn modelId="{37094F9A-FBC6-4FDC-8553-C93F9478EB44}" type="presParOf" srcId="{9A2084D5-0248-463C-9867-E3E019E54682}" destId="{F8DF9A68-01E7-4659-B67E-482C3C88F895}" srcOrd="0" destOrd="0" presId="urn:microsoft.com/office/officeart/2005/8/layout/cycle2"/>
    <dgm:cxn modelId="{7695314A-4123-4241-8461-D614BA7B91BE}" type="presParOf" srcId="{9A2084D5-0248-463C-9867-E3E019E54682}" destId="{84F11B70-6529-487D-A253-8BF1444A3F8C}" srcOrd="1" destOrd="0" presId="urn:microsoft.com/office/officeart/2005/8/layout/cycle2"/>
    <dgm:cxn modelId="{C5179344-F670-4D42-A03C-DCBB83299C94}" type="presParOf" srcId="{84F11B70-6529-487D-A253-8BF1444A3F8C}" destId="{87C11501-75F5-42AA-A465-72B8F601B324}" srcOrd="0" destOrd="0" presId="urn:microsoft.com/office/officeart/2005/8/layout/cycle2"/>
    <dgm:cxn modelId="{154EA690-3B81-4A51-AD5A-BB825167EA13}" type="presParOf" srcId="{9A2084D5-0248-463C-9867-E3E019E54682}" destId="{56502E51-BA91-4E60-A765-72AA940C6264}" srcOrd="2" destOrd="0" presId="urn:microsoft.com/office/officeart/2005/8/layout/cycle2"/>
    <dgm:cxn modelId="{0531300C-6BA9-4628-B6A3-81BBD159EDEA}" type="presParOf" srcId="{9A2084D5-0248-463C-9867-E3E019E54682}" destId="{1F01E3F4-FC23-4EA6-BBAD-5C476EEA0FCE}" srcOrd="3" destOrd="0" presId="urn:microsoft.com/office/officeart/2005/8/layout/cycle2"/>
    <dgm:cxn modelId="{CB12C4AD-53B0-4EFE-87CA-F0A371D42846}" type="presParOf" srcId="{1F01E3F4-FC23-4EA6-BBAD-5C476EEA0FCE}" destId="{01A39305-3F2E-486B-A65F-5D047E2F3DEA}" srcOrd="0" destOrd="0" presId="urn:microsoft.com/office/officeart/2005/8/layout/cycle2"/>
    <dgm:cxn modelId="{080A45BF-CBA5-46D0-9EFD-20194A1C740D}" type="presParOf" srcId="{9A2084D5-0248-463C-9867-E3E019E54682}" destId="{5DCD9C66-4117-432D-998E-12FB29219003}" srcOrd="4" destOrd="0" presId="urn:microsoft.com/office/officeart/2005/8/layout/cycle2"/>
    <dgm:cxn modelId="{B4508989-7B14-41E9-9D36-3D3C9D7D109D}" type="presParOf" srcId="{9A2084D5-0248-463C-9867-E3E019E54682}" destId="{3861E1DE-BFB1-43ED-BEAE-D1F4AFB6AA09}" srcOrd="5" destOrd="0" presId="urn:microsoft.com/office/officeart/2005/8/layout/cycle2"/>
    <dgm:cxn modelId="{2485722B-0178-4A34-8DE6-80D6D2BED6D5}" type="presParOf" srcId="{3861E1DE-BFB1-43ED-BEAE-D1F4AFB6AA09}" destId="{B4D98693-80CB-4385-A7BE-ECE579FA276F}" srcOrd="0" destOrd="0" presId="urn:microsoft.com/office/officeart/2005/8/layout/cycle2"/>
    <dgm:cxn modelId="{E9C6BE99-6E3F-4EDF-98DB-B15DC24B012E}" type="presParOf" srcId="{9A2084D5-0248-463C-9867-E3E019E54682}" destId="{AB174579-4EE5-4A6C-8844-0311D92C64A2}" srcOrd="6" destOrd="0" presId="urn:microsoft.com/office/officeart/2005/8/layout/cycle2"/>
    <dgm:cxn modelId="{BCB5AF8A-8C07-4402-92D5-537B10A893A6}" type="presParOf" srcId="{9A2084D5-0248-463C-9867-E3E019E54682}" destId="{920526A2-84A0-4F08-9444-B64257E802D3}" srcOrd="7" destOrd="0" presId="urn:microsoft.com/office/officeart/2005/8/layout/cycle2"/>
    <dgm:cxn modelId="{AC23EF9C-F052-4062-AAB6-CBF561045800}" type="presParOf" srcId="{920526A2-84A0-4F08-9444-B64257E802D3}" destId="{70BB042E-D72D-4155-A090-52C0316E738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60B858-91DB-4174-BF4D-E3E36F79B668}">
      <dsp:nvSpPr>
        <dsp:cNvPr id="0" name=""/>
        <dsp:cNvSpPr/>
      </dsp:nvSpPr>
      <dsp:spPr>
        <a:xfrm>
          <a:off x="0" y="0"/>
          <a:ext cx="8280920" cy="15076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45000"/>
                <a:satMod val="155000"/>
              </a:schemeClr>
            </a:gs>
            <a:gs pos="60000">
              <a:schemeClr val="accent4">
                <a:shade val="95000"/>
                <a:satMod val="150000"/>
              </a:schemeClr>
            </a:gs>
            <a:gs pos="100000">
              <a:schemeClr val="accent4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u="none" kern="120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Maghreb</a:t>
          </a:r>
          <a:r>
            <a:rPr lang="it-IT" sz="2300" b="0" u="none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: Marocco, Tunisia, Algeria (</a:t>
          </a:r>
          <a:r>
            <a:rPr lang="it-IT" sz="2300" b="0" u="none" kern="120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Grand</a:t>
          </a:r>
          <a:r>
            <a:rPr lang="it-IT" sz="2300" b="0" u="none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 </a:t>
          </a:r>
          <a:r>
            <a:rPr lang="it-IT" sz="2300" b="0" u="none" kern="120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Maghreb</a:t>
          </a:r>
          <a:r>
            <a:rPr lang="it-IT" sz="2300" b="0" u="none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 con  Libia e  in taluni casi con Sahara occidentale e  Mauritania)</a:t>
          </a:r>
          <a:endParaRPr lang="it-IT" sz="2300" b="0" u="none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sp:txBody>
      <dsp:txXfrm>
        <a:off x="1806950" y="0"/>
        <a:ext cx="6473969" cy="1507667"/>
      </dsp:txXfrm>
    </dsp:sp>
    <dsp:sp modelId="{E13DB211-E873-404D-A86B-BBF6C2E9C0CB}">
      <dsp:nvSpPr>
        <dsp:cNvPr id="0" name=""/>
        <dsp:cNvSpPr/>
      </dsp:nvSpPr>
      <dsp:spPr>
        <a:xfrm>
          <a:off x="150766" y="150766"/>
          <a:ext cx="1656184" cy="120613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A5102-0C09-49AF-996C-92FFFBAEF618}">
      <dsp:nvSpPr>
        <dsp:cNvPr id="0" name=""/>
        <dsp:cNvSpPr/>
      </dsp:nvSpPr>
      <dsp:spPr>
        <a:xfrm>
          <a:off x="0" y="1658434"/>
          <a:ext cx="8280920" cy="15076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kern="1200" dirty="0" err="1" smtClean="0">
              <a:latin typeface="Century Gothic" pitchFamily="34" charset="0"/>
            </a:rPr>
            <a:t>Mashrek</a:t>
          </a:r>
          <a:r>
            <a:rPr lang="it-IT" sz="2300" b="1" kern="1200" dirty="0" smtClean="0">
              <a:latin typeface="Century Gothic" pitchFamily="34" charset="0"/>
            </a:rPr>
            <a:t> (Medio Oriente):</a:t>
          </a:r>
          <a:r>
            <a:rPr lang="it-IT" sz="23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rPr>
            <a:t>Siria, Libano, Israele, Territori Palestinesi, Giordania, Kuwait</a:t>
          </a:r>
          <a:endParaRPr lang="it-IT" sz="23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Century Gothic" pitchFamily="34" charset="0"/>
          </a:endParaRPr>
        </a:p>
      </dsp:txBody>
      <dsp:txXfrm>
        <a:off x="1806950" y="1658434"/>
        <a:ext cx="6473969" cy="1507667"/>
      </dsp:txXfrm>
    </dsp:sp>
    <dsp:sp modelId="{A90B6EDA-717C-410C-AFAB-256C376017AC}">
      <dsp:nvSpPr>
        <dsp:cNvPr id="0" name=""/>
        <dsp:cNvSpPr/>
      </dsp:nvSpPr>
      <dsp:spPr>
        <a:xfrm>
          <a:off x="150766" y="1809200"/>
          <a:ext cx="1656184" cy="120613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F00D8A-A4E8-4679-B1C9-334D55260182}">
      <dsp:nvSpPr>
        <dsp:cNvPr id="0" name=""/>
        <dsp:cNvSpPr/>
      </dsp:nvSpPr>
      <dsp:spPr>
        <a:xfrm>
          <a:off x="0" y="3316868"/>
          <a:ext cx="8280920" cy="150766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45000"/>
                <a:satMod val="155000"/>
              </a:schemeClr>
            </a:gs>
            <a:gs pos="60000">
              <a:schemeClr val="accent3">
                <a:shade val="95000"/>
                <a:satMod val="150000"/>
              </a:schemeClr>
            </a:gs>
            <a:gs pos="100000">
              <a:schemeClr val="accent3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b="1" kern="1200" dirty="0" smtClean="0">
              <a:latin typeface="Century Gothic" pitchFamily="34" charset="0"/>
            </a:rPr>
            <a:t>Medio Oriente (allargato): </a:t>
          </a:r>
          <a:r>
            <a:rPr lang="it-IT" sz="2300" kern="1200" dirty="0" err="1" smtClean="0">
              <a:latin typeface="Century Gothic" pitchFamily="34" charset="0"/>
            </a:rPr>
            <a:t>Mashrek</a:t>
          </a:r>
          <a:r>
            <a:rPr lang="it-IT" sz="2300" kern="1200" dirty="0" smtClean="0">
              <a:latin typeface="Century Gothic" pitchFamily="34" charset="0"/>
            </a:rPr>
            <a:t> + Egitto,  Bahrain, Qatar,Emirati Arabi Uniti, Oman,Yemen, Sudan</a:t>
          </a:r>
          <a:endParaRPr lang="it-IT" sz="2300" kern="1200" dirty="0">
            <a:latin typeface="Century Gothic" pitchFamily="34" charset="0"/>
          </a:endParaRPr>
        </a:p>
      </dsp:txBody>
      <dsp:txXfrm>
        <a:off x="1806950" y="3316868"/>
        <a:ext cx="6473969" cy="1507667"/>
      </dsp:txXfrm>
    </dsp:sp>
    <dsp:sp modelId="{24C6C856-4090-4979-9DAF-862C178CA584}">
      <dsp:nvSpPr>
        <dsp:cNvPr id="0" name=""/>
        <dsp:cNvSpPr/>
      </dsp:nvSpPr>
      <dsp:spPr>
        <a:xfrm>
          <a:off x="79650" y="3429786"/>
          <a:ext cx="1656184" cy="120613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40467A-CD19-423B-8221-5720FDD2F3E2}">
      <dsp:nvSpPr>
        <dsp:cNvPr id="0" name=""/>
        <dsp:cNvSpPr/>
      </dsp:nvSpPr>
      <dsp:spPr>
        <a:xfrm rot="5400000">
          <a:off x="5035339" y="-1787981"/>
          <a:ext cx="1485165" cy="5438044"/>
        </a:xfrm>
        <a:prstGeom prst="round2Same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0" kern="1200" dirty="0" smtClean="0">
              <a:latin typeface="Century Gothic" pitchFamily="34" charset="0"/>
            </a:rPr>
            <a:t>Algeria e Libia con concentrazione settoriale dell’export (90% energetici) diretto soprattutto verso la UE + Iran ed economie del Golfo</a:t>
          </a:r>
          <a:endParaRPr lang="it-IT" sz="1800" kern="1200" dirty="0">
            <a:latin typeface="Century Gothic" pitchFamily="34" charset="0"/>
          </a:endParaRPr>
        </a:p>
      </dsp:txBody>
      <dsp:txXfrm rot="5400000">
        <a:off x="5035339" y="-1787981"/>
        <a:ext cx="1485165" cy="5438044"/>
      </dsp:txXfrm>
    </dsp:sp>
    <dsp:sp modelId="{6E297467-E377-4CDB-A606-45B5B9BD6583}">
      <dsp:nvSpPr>
        <dsp:cNvPr id="0" name=""/>
        <dsp:cNvSpPr/>
      </dsp:nvSpPr>
      <dsp:spPr>
        <a:xfrm>
          <a:off x="0" y="2812"/>
          <a:ext cx="3058899" cy="1856456"/>
        </a:xfrm>
        <a:prstGeom prst="roundRect">
          <a:avLst/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300" kern="1200" dirty="0" smtClean="0">
              <a:latin typeface="Century Gothic" pitchFamily="34" charset="0"/>
            </a:rPr>
            <a:t>Paesi produttori di petrolio</a:t>
          </a:r>
          <a:endParaRPr lang="it-IT" sz="3300" kern="1200" dirty="0">
            <a:latin typeface="Century Gothic" pitchFamily="34" charset="0"/>
          </a:endParaRPr>
        </a:p>
      </dsp:txBody>
      <dsp:txXfrm>
        <a:off x="0" y="2812"/>
        <a:ext cx="3058899" cy="1856456"/>
      </dsp:txXfrm>
    </dsp:sp>
    <dsp:sp modelId="{343DBF9C-1193-4F9F-B23C-DA6BEEDACDFF}">
      <dsp:nvSpPr>
        <dsp:cNvPr id="0" name=""/>
        <dsp:cNvSpPr/>
      </dsp:nvSpPr>
      <dsp:spPr>
        <a:xfrm rot="5400000">
          <a:off x="5035339" y="161297"/>
          <a:ext cx="1485165" cy="5438044"/>
        </a:xfrm>
        <a:prstGeom prst="round2SameRect">
          <a:avLst/>
        </a:prstGeom>
        <a:gradFill rotWithShape="1">
          <a:gsLst>
            <a:gs pos="0">
              <a:schemeClr val="accent4">
                <a:tint val="65000"/>
                <a:satMod val="270000"/>
              </a:schemeClr>
            </a:gs>
            <a:gs pos="25000">
              <a:schemeClr val="accent4">
                <a:tint val="60000"/>
                <a:satMod val="300000"/>
              </a:schemeClr>
            </a:gs>
            <a:gs pos="100000">
              <a:schemeClr val="accent4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0" kern="1200" dirty="0" smtClean="0">
              <a:latin typeface="Century Gothic" pitchFamily="34" charset="0"/>
            </a:rPr>
            <a:t>Marocco, Tunisia, Egitto con peso agricoltura sopra il 10% e sviluppo manifatturiero. Giordania, Libano e Siria: paesi con un generale maggior peso dei servizi , con ruolo importante del settore primario</a:t>
          </a:r>
          <a:endParaRPr lang="it-IT" sz="1800" kern="1200" dirty="0">
            <a:latin typeface="Century Gothic" pitchFamily="34" charset="0"/>
          </a:endParaRPr>
        </a:p>
      </dsp:txBody>
      <dsp:txXfrm rot="5400000">
        <a:off x="5035339" y="161297"/>
        <a:ext cx="1485165" cy="5438044"/>
      </dsp:txXfrm>
    </dsp:sp>
    <dsp:sp modelId="{81BE3E21-C05C-4C58-9D57-60983FDE1B5A}">
      <dsp:nvSpPr>
        <dsp:cNvPr id="0" name=""/>
        <dsp:cNvSpPr/>
      </dsp:nvSpPr>
      <dsp:spPr>
        <a:xfrm>
          <a:off x="0" y="1952091"/>
          <a:ext cx="3058899" cy="1856456"/>
        </a:xfrm>
        <a:prstGeom prst="roundRect">
          <a:avLst/>
        </a:prstGeom>
        <a:gradFill rotWithShape="1">
          <a:gsLst>
            <a:gs pos="0">
              <a:schemeClr val="accent4">
                <a:shade val="45000"/>
                <a:satMod val="155000"/>
              </a:schemeClr>
            </a:gs>
            <a:gs pos="60000">
              <a:schemeClr val="accent4">
                <a:shade val="95000"/>
                <a:satMod val="150000"/>
              </a:schemeClr>
            </a:gs>
            <a:gs pos="100000">
              <a:schemeClr val="accent4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300" kern="1200" dirty="0" smtClean="0">
              <a:latin typeface="Century Gothic" pitchFamily="34" charset="0"/>
            </a:rPr>
            <a:t>Paesi con economie diversificate</a:t>
          </a:r>
          <a:endParaRPr lang="it-IT" sz="3300" kern="1200" dirty="0">
            <a:latin typeface="Century Gothic" pitchFamily="34" charset="0"/>
          </a:endParaRPr>
        </a:p>
      </dsp:txBody>
      <dsp:txXfrm>
        <a:off x="0" y="1952091"/>
        <a:ext cx="3058899" cy="1856456"/>
      </dsp:txXfrm>
    </dsp:sp>
    <dsp:sp modelId="{87EB2015-847C-4198-85AF-5D1708A2E478}">
      <dsp:nvSpPr>
        <dsp:cNvPr id="0" name=""/>
        <dsp:cNvSpPr/>
      </dsp:nvSpPr>
      <dsp:spPr>
        <a:xfrm rot="5400000">
          <a:off x="5035339" y="2110576"/>
          <a:ext cx="1485165" cy="5438044"/>
        </a:xfrm>
        <a:prstGeom prst="round2SameRect">
          <a:avLst/>
        </a:prstGeom>
        <a:gradFill rotWithShape="1">
          <a:gsLst>
            <a:gs pos="0">
              <a:schemeClr val="accent5">
                <a:tint val="65000"/>
                <a:satMod val="270000"/>
              </a:schemeClr>
            </a:gs>
            <a:gs pos="25000">
              <a:schemeClr val="accent5">
                <a:tint val="60000"/>
                <a:satMod val="300000"/>
              </a:schemeClr>
            </a:gs>
            <a:gs pos="100000">
              <a:schemeClr val="accent5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800" b="0" kern="1200" dirty="0" smtClean="0">
              <a:latin typeface="Century Gothic" pitchFamily="34" charset="0"/>
            </a:rPr>
            <a:t>Israele (economia avanzata ed aree di specializzazione settoriale </a:t>
          </a:r>
          <a:r>
            <a:rPr lang="it-IT" sz="1800" b="0" i="1" kern="1200" dirty="0" smtClean="0">
              <a:latin typeface="Century Gothic" pitchFamily="34" charset="0"/>
            </a:rPr>
            <a:t>high </a:t>
          </a:r>
          <a:r>
            <a:rPr lang="it-IT" sz="1800" b="0" i="1" kern="1200" dirty="0" err="1" smtClean="0">
              <a:latin typeface="Century Gothic" pitchFamily="34" charset="0"/>
            </a:rPr>
            <a:t>tech</a:t>
          </a:r>
          <a:r>
            <a:rPr lang="it-IT" sz="1800" b="0" kern="1200" dirty="0" smtClean="0">
              <a:latin typeface="Century Gothic" pitchFamily="34" charset="0"/>
            </a:rPr>
            <a:t>) e Turchia</a:t>
          </a:r>
          <a:endParaRPr lang="it-IT" sz="1800" kern="1200" dirty="0">
            <a:latin typeface="Century Gothic" pitchFamily="34" charset="0"/>
          </a:endParaRPr>
        </a:p>
      </dsp:txBody>
      <dsp:txXfrm rot="5400000">
        <a:off x="5035339" y="2110576"/>
        <a:ext cx="1485165" cy="5438044"/>
      </dsp:txXfrm>
    </dsp:sp>
    <dsp:sp modelId="{21A5CFE6-89F5-46FF-B886-9EEE66B6FE67}">
      <dsp:nvSpPr>
        <dsp:cNvPr id="0" name=""/>
        <dsp:cNvSpPr/>
      </dsp:nvSpPr>
      <dsp:spPr>
        <a:xfrm>
          <a:off x="0" y="3901370"/>
          <a:ext cx="3058899" cy="1856456"/>
        </a:xfrm>
        <a:prstGeom prst="roundRect">
          <a:avLst/>
        </a:prstGeom>
        <a:gradFill rotWithShape="1">
          <a:gsLst>
            <a:gs pos="0">
              <a:schemeClr val="accent5">
                <a:shade val="45000"/>
                <a:satMod val="155000"/>
              </a:schemeClr>
            </a:gs>
            <a:gs pos="60000">
              <a:schemeClr val="accent5">
                <a:shade val="95000"/>
                <a:satMod val="150000"/>
              </a:schemeClr>
            </a:gs>
            <a:gs pos="100000">
              <a:schemeClr val="accent5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300" kern="1200" dirty="0" smtClean="0">
              <a:latin typeface="Century Gothic" pitchFamily="34" charset="0"/>
            </a:rPr>
            <a:t>Altre economie</a:t>
          </a:r>
          <a:endParaRPr lang="it-IT" sz="3300" kern="1200" dirty="0">
            <a:latin typeface="Century Gothic" pitchFamily="34" charset="0"/>
          </a:endParaRPr>
        </a:p>
      </dsp:txBody>
      <dsp:txXfrm>
        <a:off x="0" y="3901370"/>
        <a:ext cx="3058899" cy="18564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9B24CA-1CD5-47CC-9AB1-51D47D6A94DC}">
      <dsp:nvSpPr>
        <dsp:cNvPr id="0" name=""/>
        <dsp:cNvSpPr/>
      </dsp:nvSpPr>
      <dsp:spPr>
        <a:xfrm rot="5400000">
          <a:off x="-215834" y="473637"/>
          <a:ext cx="1438894" cy="1007225"/>
        </a:xfrm>
        <a:prstGeom prst="chevron">
          <a:avLst/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Century Gothic" pitchFamily="34" charset="0"/>
            </a:rPr>
            <a:t>1 fase</a:t>
          </a:r>
          <a:endParaRPr lang="it-IT" sz="2600" kern="1200" dirty="0">
            <a:latin typeface="Century Gothic" pitchFamily="34" charset="0"/>
          </a:endParaRPr>
        </a:p>
      </dsp:txBody>
      <dsp:txXfrm rot="5400000">
        <a:off x="-215834" y="473637"/>
        <a:ext cx="1438894" cy="1007225"/>
      </dsp:txXfrm>
    </dsp:sp>
    <dsp:sp modelId="{BD503553-14A7-4F33-9F8C-B6BD41216267}">
      <dsp:nvSpPr>
        <dsp:cNvPr id="0" name=""/>
        <dsp:cNvSpPr/>
      </dsp:nvSpPr>
      <dsp:spPr>
        <a:xfrm rot="5400000">
          <a:off x="4091864" y="-2929957"/>
          <a:ext cx="1248432" cy="7417710"/>
        </a:xfrm>
        <a:prstGeom prst="round2SameRect">
          <a:avLst/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La colonizzazione da parte delle potenze europee iniziò, in qualche modo,  già nel 1600 con la creazione delle Compagnie delle Indie (dipendenza solo commerciale ed economica)</a:t>
          </a:r>
          <a:endParaRPr lang="it-IT" sz="20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sp:txBody>
      <dsp:txXfrm rot="5400000">
        <a:off x="4091864" y="-2929957"/>
        <a:ext cx="1248432" cy="7417710"/>
      </dsp:txXfrm>
    </dsp:sp>
    <dsp:sp modelId="{3BAAF482-C48E-4F07-961A-5E9C286DE8AD}">
      <dsp:nvSpPr>
        <dsp:cNvPr id="0" name=""/>
        <dsp:cNvSpPr/>
      </dsp:nvSpPr>
      <dsp:spPr>
        <a:xfrm rot="5400000">
          <a:off x="-215834" y="2178686"/>
          <a:ext cx="1438894" cy="1007225"/>
        </a:xfrm>
        <a:prstGeom prst="chevron">
          <a:avLst/>
        </a:prstGeom>
        <a:gradFill rotWithShape="1">
          <a:gsLst>
            <a:gs pos="0">
              <a:schemeClr val="accent3">
                <a:shade val="45000"/>
                <a:satMod val="155000"/>
              </a:schemeClr>
            </a:gs>
            <a:gs pos="60000">
              <a:schemeClr val="accent3">
                <a:shade val="95000"/>
                <a:satMod val="150000"/>
              </a:schemeClr>
            </a:gs>
            <a:gs pos="100000">
              <a:schemeClr val="accent3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Century Gothic" pitchFamily="34" charset="0"/>
            </a:rPr>
            <a:t>2 fase</a:t>
          </a:r>
          <a:endParaRPr lang="it-IT" sz="2600" kern="1200" dirty="0">
            <a:latin typeface="Century Gothic" pitchFamily="34" charset="0"/>
          </a:endParaRPr>
        </a:p>
      </dsp:txBody>
      <dsp:txXfrm rot="5400000">
        <a:off x="-215834" y="2178686"/>
        <a:ext cx="1438894" cy="1007225"/>
      </dsp:txXfrm>
    </dsp:sp>
    <dsp:sp modelId="{B4370817-CF63-4A3A-860E-0D3CFE1EDBC8}">
      <dsp:nvSpPr>
        <dsp:cNvPr id="0" name=""/>
        <dsp:cNvSpPr/>
      </dsp:nvSpPr>
      <dsp:spPr>
        <a:xfrm rot="5400000">
          <a:off x="3845974" y="-1278361"/>
          <a:ext cx="1740212" cy="7417710"/>
        </a:xfrm>
        <a:prstGeom prst="round2SameRect">
          <a:avLst/>
        </a:prstGeom>
        <a:gradFill rotWithShape="1">
          <a:gsLst>
            <a:gs pos="0">
              <a:schemeClr val="accent3">
                <a:shade val="45000"/>
                <a:satMod val="155000"/>
              </a:schemeClr>
            </a:gs>
            <a:gs pos="60000">
              <a:schemeClr val="accent3">
                <a:shade val="95000"/>
                <a:satMod val="150000"/>
              </a:schemeClr>
            </a:gs>
            <a:gs pos="100000">
              <a:schemeClr val="accent3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Le potenze europee iniziarono e difendere i propri interessi economici con l’uso delle armi. Il primo territorio arabo-islamico ad essere sottoposto al controllo coloniale fu l’Algeria (da parte della Francia) nel 1830, quindi nel 1881 la Tunisia, nel 1882 l’Egitto, nel 1912 il Marocco</a:t>
          </a:r>
          <a:r>
            <a:rPr lang="it-IT" sz="2000" b="0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. </a:t>
          </a:r>
          <a:endParaRPr lang="it-IT" sz="2000" b="0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sp:txBody>
      <dsp:txXfrm rot="5400000">
        <a:off x="3845974" y="-1278361"/>
        <a:ext cx="1740212" cy="7417710"/>
      </dsp:txXfrm>
    </dsp:sp>
    <dsp:sp modelId="{03EA1CDF-9868-4F1E-A81E-82C43221064A}">
      <dsp:nvSpPr>
        <dsp:cNvPr id="0" name=""/>
        <dsp:cNvSpPr/>
      </dsp:nvSpPr>
      <dsp:spPr>
        <a:xfrm rot="5400000">
          <a:off x="-215834" y="4099900"/>
          <a:ext cx="1438894" cy="1007225"/>
        </a:xfrm>
        <a:prstGeom prst="chevron">
          <a:avLst/>
        </a:prstGeom>
        <a:gradFill rotWithShape="1">
          <a:gsLst>
            <a:gs pos="0">
              <a:schemeClr val="accent5">
                <a:shade val="45000"/>
                <a:satMod val="155000"/>
              </a:schemeClr>
            </a:gs>
            <a:gs pos="60000">
              <a:schemeClr val="accent5">
                <a:shade val="95000"/>
                <a:satMod val="150000"/>
              </a:schemeClr>
            </a:gs>
            <a:gs pos="100000">
              <a:schemeClr val="accent5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12000000"/>
          </a:lightRig>
        </a:scene3d>
        <a:sp3d prstMaterial="powder">
          <a:bevelT h="508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Century Gothic" pitchFamily="34" charset="0"/>
            </a:rPr>
            <a:t>3 fase</a:t>
          </a:r>
          <a:endParaRPr lang="it-IT" sz="2600" kern="1200" dirty="0">
            <a:latin typeface="Century Gothic" pitchFamily="34" charset="0"/>
          </a:endParaRPr>
        </a:p>
      </dsp:txBody>
      <dsp:txXfrm rot="5400000">
        <a:off x="-215834" y="4099900"/>
        <a:ext cx="1438894" cy="1007225"/>
      </dsp:txXfrm>
    </dsp:sp>
    <dsp:sp modelId="{AA8D2FB4-C3D2-4071-ACCC-4FE221FB515C}">
      <dsp:nvSpPr>
        <dsp:cNvPr id="0" name=""/>
        <dsp:cNvSpPr/>
      </dsp:nvSpPr>
      <dsp:spPr>
        <a:xfrm rot="5400000">
          <a:off x="3627105" y="746785"/>
          <a:ext cx="2177951" cy="7417710"/>
        </a:xfrm>
        <a:prstGeom prst="round2SameRect">
          <a:avLst/>
        </a:prstGeom>
        <a:gradFill rotWithShape="1">
          <a:gsLst>
            <a:gs pos="0">
              <a:schemeClr val="accent5">
                <a:shade val="45000"/>
                <a:satMod val="155000"/>
              </a:schemeClr>
            </a:gs>
            <a:gs pos="60000">
              <a:schemeClr val="accent5">
                <a:shade val="95000"/>
                <a:satMod val="150000"/>
              </a:schemeClr>
            </a:gs>
            <a:gs pos="100000">
              <a:schemeClr val="accent5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Molti altri Stati furono sottoposti a controllo (protettorato) dopo la prima guerra mondiale con la definitiva caduta dell’impero ottomano</a:t>
          </a:r>
          <a:endParaRPr lang="it-IT" sz="20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Gli unici a non essere sottoposti a protettorato o a  vera e propria colonizzazione furono l’attuale Turchia e l’Arabia Saudita</a:t>
          </a:r>
        </a:p>
      </dsp:txBody>
      <dsp:txXfrm rot="5400000">
        <a:off x="3627105" y="746785"/>
        <a:ext cx="2177951" cy="741771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671B1F-04F8-4A52-9C19-92A0522964D5}">
      <dsp:nvSpPr>
        <dsp:cNvPr id="0" name=""/>
        <dsp:cNvSpPr/>
      </dsp:nvSpPr>
      <dsp:spPr>
        <a:xfrm>
          <a:off x="5" y="1508"/>
          <a:ext cx="8632528" cy="1024504"/>
        </a:xfrm>
        <a:prstGeom prst="roundRect">
          <a:avLst/>
        </a:prstGeom>
        <a:gradFill rotWithShape="1">
          <a:gsLst>
            <a:gs pos="0">
              <a:schemeClr val="accent4">
                <a:shade val="45000"/>
                <a:satMod val="155000"/>
              </a:schemeClr>
            </a:gs>
            <a:gs pos="60000">
              <a:schemeClr val="accent4">
                <a:shade val="95000"/>
                <a:satMod val="150000"/>
              </a:schemeClr>
            </a:gs>
            <a:gs pos="100000">
              <a:schemeClr val="accent4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 prstMaterial="powder">
          <a:bevelT h="508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Tempi. </a:t>
          </a:r>
          <a:r>
            <a:rPr lang="it-IT" sz="20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Indipendenza:</a:t>
          </a:r>
          <a:r>
            <a:rPr lang="it-IT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 1919- Iraq, 1943 -Libano; 1946- Libia; 1922- Egitto; 1956- Marocco e Tunisia; 1962-Algeria, etc.</a:t>
          </a:r>
          <a:endParaRPr lang="it-IT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sp:txBody>
      <dsp:txXfrm>
        <a:off x="5" y="1508"/>
        <a:ext cx="8632528" cy="1024504"/>
      </dsp:txXfrm>
    </dsp:sp>
    <dsp:sp modelId="{D82B78D6-D1CF-483F-B0DE-317428CCF65F}">
      <dsp:nvSpPr>
        <dsp:cNvPr id="0" name=""/>
        <dsp:cNvSpPr/>
      </dsp:nvSpPr>
      <dsp:spPr>
        <a:xfrm>
          <a:off x="5" y="1077238"/>
          <a:ext cx="8640948" cy="1371535"/>
        </a:xfrm>
        <a:prstGeom prst="roundRect">
          <a:avLst/>
        </a:prstGeom>
        <a:gradFill rotWithShape="1">
          <a:gsLst>
            <a:gs pos="0">
              <a:schemeClr val="accent3">
                <a:shade val="45000"/>
                <a:satMod val="155000"/>
              </a:schemeClr>
            </a:gs>
            <a:gs pos="60000">
              <a:schemeClr val="accent3">
                <a:shade val="95000"/>
                <a:satMod val="150000"/>
              </a:schemeClr>
            </a:gs>
            <a:gs pos="100000">
              <a:schemeClr val="accent3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 prstMaterial="powder">
          <a:bevelT h="508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effectLst/>
              <a:latin typeface="Century Gothic" pitchFamily="34" charset="0"/>
            </a:rPr>
            <a:t>Cause. </a:t>
          </a:r>
          <a:r>
            <a:rPr lang="it-IT" sz="2000" kern="1200" dirty="0" smtClean="0">
              <a:effectLst/>
              <a:latin typeface="Century Gothic" pitchFamily="34" charset="0"/>
            </a:rPr>
            <a:t>Debolezza dell'Europa e crisi delle “vecchie” potenze colonialiste; nascita di un “nuovo” mondo bipolare; posizione di principio anticolonialista degli USA; sostegno dell'ONU all'autodeterminazione dei popoli</a:t>
          </a:r>
          <a:endParaRPr lang="it-IT" sz="2000" kern="1200" dirty="0">
            <a:effectLst/>
            <a:latin typeface="Century Gothic" pitchFamily="34" charset="0"/>
          </a:endParaRPr>
        </a:p>
      </dsp:txBody>
      <dsp:txXfrm>
        <a:off x="5" y="1077238"/>
        <a:ext cx="8640948" cy="1371535"/>
      </dsp:txXfrm>
    </dsp:sp>
    <dsp:sp modelId="{1CD6A18E-89B5-4EA0-853E-C45677D5F3A2}">
      <dsp:nvSpPr>
        <dsp:cNvPr id="0" name=""/>
        <dsp:cNvSpPr/>
      </dsp:nvSpPr>
      <dsp:spPr>
        <a:xfrm>
          <a:off x="5" y="2499999"/>
          <a:ext cx="8632528" cy="2300034"/>
        </a:xfrm>
        <a:prstGeom prst="roundRect">
          <a:avLst/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 prstMaterial="powder">
          <a:bevelT h="508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effectLst/>
              <a:latin typeface="Century Gothic" pitchFamily="34" charset="0"/>
            </a:rPr>
            <a:t>Modalità. </a:t>
          </a:r>
          <a:r>
            <a:rPr lang="it-IT" sz="2000" kern="1200" dirty="0" smtClean="0">
              <a:effectLst/>
              <a:latin typeface="Century Gothic" pitchFamily="34" charset="0"/>
            </a:rPr>
            <a:t>In alcuni casi le potenze colonizzatrici hanno abbandonato spontaneamente i possedimenti coloniali. In altri casi l'indipendenza è stata conquistata a prezzo di lotte lunghe e sanguinose (</a:t>
          </a:r>
          <a:r>
            <a:rPr lang="it-IT" sz="2000" kern="1200" dirty="0" err="1" smtClean="0">
              <a:effectLst/>
              <a:latin typeface="Century Gothic" pitchFamily="34" charset="0"/>
            </a:rPr>
            <a:t>es</a:t>
          </a:r>
          <a:r>
            <a:rPr lang="it-IT" sz="2000" kern="1200" dirty="0" smtClean="0">
              <a:effectLst/>
              <a:latin typeface="Century Gothic" pitchFamily="34" charset="0"/>
            </a:rPr>
            <a:t>: Algeria). Dove il processo di decolonizzazione si realizzò in modo cruento, i principali attori furono i movimenti di liberazione nazionale che spesso ricorsero alla guerriglia e al terrorismo </a:t>
          </a:r>
          <a:r>
            <a:rPr lang="it-IT" sz="2000" b="1" kern="1200" dirty="0" smtClean="0">
              <a:effectLst/>
              <a:latin typeface="Century Gothic" pitchFamily="34" charset="0"/>
            </a:rPr>
            <a:t> </a:t>
          </a:r>
          <a:endParaRPr lang="it-IT" sz="2000" kern="1200" dirty="0">
            <a:effectLst/>
            <a:latin typeface="Century Gothic" pitchFamily="34" charset="0"/>
          </a:endParaRPr>
        </a:p>
      </dsp:txBody>
      <dsp:txXfrm>
        <a:off x="5" y="2499999"/>
        <a:ext cx="8632528" cy="2300034"/>
      </dsp:txXfrm>
    </dsp:sp>
    <dsp:sp modelId="{5EA9EEC0-587A-4971-ADD5-C9478DBEB258}">
      <dsp:nvSpPr>
        <dsp:cNvPr id="0" name=""/>
        <dsp:cNvSpPr/>
      </dsp:nvSpPr>
      <dsp:spPr>
        <a:xfrm>
          <a:off x="8427" y="4852764"/>
          <a:ext cx="8632528" cy="1024504"/>
        </a:xfrm>
        <a:prstGeom prst="roundRect">
          <a:avLst/>
        </a:prstGeom>
        <a:gradFill rotWithShape="1">
          <a:gsLst>
            <a:gs pos="0">
              <a:schemeClr val="accent5">
                <a:shade val="45000"/>
                <a:satMod val="155000"/>
              </a:schemeClr>
            </a:gs>
            <a:gs pos="60000">
              <a:schemeClr val="accent5">
                <a:shade val="95000"/>
                <a:satMod val="150000"/>
              </a:schemeClr>
            </a:gs>
            <a:gs pos="100000">
              <a:schemeClr val="accent5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chilly" dir="t"/>
        </a:scene3d>
        <a:sp3d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>
              <a:effectLst/>
              <a:latin typeface="Century Gothic" pitchFamily="34" charset="0"/>
            </a:rPr>
            <a:t>Conseguenze.</a:t>
          </a:r>
          <a:r>
            <a:rPr lang="it-IT" sz="2000" kern="1200" dirty="0" smtClean="0">
              <a:effectLst/>
              <a:latin typeface="Century Gothic" pitchFamily="34" charset="0"/>
            </a:rPr>
            <a:t> Diverse in tutti i Paesi della Regione. In linea generale: difficile democratizzazione, conflitti regionali, lento sviluppo economico</a:t>
          </a:r>
          <a:endParaRPr lang="it-IT" sz="2600" kern="1200" dirty="0">
            <a:effectLst/>
            <a:latin typeface="Century Gothic" pitchFamily="34" charset="0"/>
          </a:endParaRPr>
        </a:p>
      </dsp:txBody>
      <dsp:txXfrm>
        <a:off x="8427" y="4852764"/>
        <a:ext cx="8632528" cy="102450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DF9A68-01E7-4659-B67E-482C3C88F895}">
      <dsp:nvSpPr>
        <dsp:cNvPr id="0" name=""/>
        <dsp:cNvSpPr/>
      </dsp:nvSpPr>
      <dsp:spPr>
        <a:xfrm>
          <a:off x="2948147" y="-367615"/>
          <a:ext cx="2656048" cy="2430536"/>
        </a:xfrm>
        <a:prstGeom prst="ellipse">
          <a:avLst/>
        </a:prstGeom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Fase I: Fine dell’impero ottomano e processi di colonizzazione (prima metà dell’800- primi 900) </a:t>
          </a:r>
          <a:endParaRPr lang="it-IT" sz="1600" kern="1200" dirty="0">
            <a:latin typeface="Century Gothic" pitchFamily="34" charset="0"/>
          </a:endParaRPr>
        </a:p>
      </dsp:txBody>
      <dsp:txXfrm>
        <a:off x="2948147" y="-367615"/>
        <a:ext cx="2656048" cy="2430536"/>
      </dsp:txXfrm>
    </dsp:sp>
    <dsp:sp modelId="{84F11B70-6529-487D-A253-8BF1444A3F8C}">
      <dsp:nvSpPr>
        <dsp:cNvPr id="0" name=""/>
        <dsp:cNvSpPr/>
      </dsp:nvSpPr>
      <dsp:spPr>
        <a:xfrm rot="1613376">
          <a:off x="5560378" y="1299251"/>
          <a:ext cx="387825" cy="59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 rot="1613376">
        <a:off x="5560378" y="1299251"/>
        <a:ext cx="387825" cy="595914"/>
      </dsp:txXfrm>
    </dsp:sp>
    <dsp:sp modelId="{56502E51-BA91-4E60-A765-72AA940C6264}">
      <dsp:nvSpPr>
        <dsp:cNvPr id="0" name=""/>
        <dsp:cNvSpPr/>
      </dsp:nvSpPr>
      <dsp:spPr>
        <a:xfrm>
          <a:off x="5941701" y="1080117"/>
          <a:ext cx="2627250" cy="2556535"/>
        </a:xfrm>
        <a:prstGeom prst="ellipse">
          <a:avLst/>
        </a:prstGeom>
        <a:gradFill rotWithShape="1">
          <a:gsLst>
            <a:gs pos="0">
              <a:schemeClr val="accent4">
                <a:shade val="45000"/>
                <a:satMod val="155000"/>
              </a:schemeClr>
            </a:gs>
            <a:gs pos="60000">
              <a:schemeClr val="accent4">
                <a:shade val="95000"/>
                <a:satMod val="150000"/>
              </a:schemeClr>
            </a:gs>
            <a:gs pos="100000">
              <a:schemeClr val="accent4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Fase II : dominazione coloniale europea – fino alla metà del 900 (decolonizzazione con tempi e modalità diverse )</a:t>
          </a:r>
          <a:endParaRPr lang="it-IT" sz="1500" kern="1200" dirty="0">
            <a:solidFill>
              <a:schemeClr val="bg1"/>
            </a:solidFill>
            <a:latin typeface="Century Gothic" pitchFamily="34" charset="0"/>
          </a:endParaRPr>
        </a:p>
      </dsp:txBody>
      <dsp:txXfrm>
        <a:off x="5941701" y="1080117"/>
        <a:ext cx="2627250" cy="2556535"/>
      </dsp:txXfrm>
    </dsp:sp>
    <dsp:sp modelId="{1F01E3F4-FC23-4EA6-BBAD-5C476EEA0FCE}">
      <dsp:nvSpPr>
        <dsp:cNvPr id="0" name=""/>
        <dsp:cNvSpPr/>
      </dsp:nvSpPr>
      <dsp:spPr>
        <a:xfrm rot="8665894">
          <a:off x="5657841" y="3012052"/>
          <a:ext cx="644086" cy="59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 rot="8665894">
        <a:off x="5657841" y="3012052"/>
        <a:ext cx="644086" cy="595914"/>
      </dsp:txXfrm>
    </dsp:sp>
    <dsp:sp modelId="{5DCD9C66-4117-432D-998E-12FB29219003}">
      <dsp:nvSpPr>
        <dsp:cNvPr id="0" name=""/>
        <dsp:cNvSpPr/>
      </dsp:nvSpPr>
      <dsp:spPr>
        <a:xfrm>
          <a:off x="3240360" y="2945161"/>
          <a:ext cx="2792005" cy="2572073"/>
        </a:xfrm>
        <a:prstGeom prst="ellipse">
          <a:avLst/>
        </a:prstGeom>
        <a:gradFill rotWithShape="1">
          <a:gsLst>
            <a:gs pos="0">
              <a:schemeClr val="accent5">
                <a:shade val="45000"/>
                <a:satMod val="155000"/>
              </a:schemeClr>
            </a:gs>
            <a:gs pos="60000">
              <a:schemeClr val="accent5">
                <a:shade val="95000"/>
                <a:satMod val="150000"/>
              </a:schemeClr>
            </a:gs>
            <a:gs pos="100000">
              <a:schemeClr val="accent5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>
              <a:latin typeface="Century Gothic" pitchFamily="34" charset="0"/>
            </a:rPr>
            <a:t>Fase III. Inizio dei processi di formazione degli stati-nazione e collocazione nel sistema di “alleanze bipolari</a:t>
          </a:r>
          <a:r>
            <a:rPr lang="it-IT" sz="1500" kern="1200" dirty="0" smtClean="0"/>
            <a:t>” </a:t>
          </a:r>
          <a:endParaRPr lang="it-IT" sz="1500" kern="1200" dirty="0"/>
        </a:p>
      </dsp:txBody>
      <dsp:txXfrm>
        <a:off x="3240360" y="2945161"/>
        <a:ext cx="2792005" cy="2572073"/>
      </dsp:txXfrm>
    </dsp:sp>
    <dsp:sp modelId="{3861E1DE-BFB1-43ED-BEAE-D1F4AFB6AA09}">
      <dsp:nvSpPr>
        <dsp:cNvPr id="0" name=""/>
        <dsp:cNvSpPr/>
      </dsp:nvSpPr>
      <dsp:spPr>
        <a:xfrm rot="12394010">
          <a:off x="2678615" y="3092876"/>
          <a:ext cx="554304" cy="59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 rot="12394010">
        <a:off x="2678615" y="3092876"/>
        <a:ext cx="554304" cy="595914"/>
      </dsp:txXfrm>
    </dsp:sp>
    <dsp:sp modelId="{AB174579-4EE5-4A6C-8844-0311D92C64A2}">
      <dsp:nvSpPr>
        <dsp:cNvPr id="0" name=""/>
        <dsp:cNvSpPr/>
      </dsp:nvSpPr>
      <dsp:spPr>
        <a:xfrm>
          <a:off x="395393" y="1614184"/>
          <a:ext cx="2205519" cy="2095571"/>
        </a:xfrm>
        <a:prstGeom prst="ellipse">
          <a:avLst/>
        </a:prstGeom>
        <a:gradFill rotWithShape="1">
          <a:gsLst>
            <a:gs pos="0">
              <a:schemeClr val="accent1">
                <a:shade val="45000"/>
                <a:satMod val="155000"/>
              </a:schemeClr>
            </a:gs>
            <a:gs pos="60000">
              <a:schemeClr val="accent1">
                <a:shade val="95000"/>
                <a:satMod val="150000"/>
              </a:schemeClr>
            </a:gs>
            <a:gs pos="100000">
              <a:schemeClr val="accent1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latin typeface="Century Gothic" pitchFamily="34" charset="0"/>
            </a:rPr>
            <a:t>OGGI?</a:t>
          </a:r>
          <a:endParaRPr lang="it-IT" sz="3200" b="1" kern="1200" dirty="0">
            <a:latin typeface="Century Gothic" pitchFamily="34" charset="0"/>
          </a:endParaRPr>
        </a:p>
      </dsp:txBody>
      <dsp:txXfrm>
        <a:off x="395393" y="1614184"/>
        <a:ext cx="2205519" cy="2095571"/>
      </dsp:txXfrm>
    </dsp:sp>
    <dsp:sp modelId="{920526A2-84A0-4F08-9444-B64257E802D3}">
      <dsp:nvSpPr>
        <dsp:cNvPr id="0" name=""/>
        <dsp:cNvSpPr/>
      </dsp:nvSpPr>
      <dsp:spPr>
        <a:xfrm rot="19611093">
          <a:off x="2539748" y="1520802"/>
          <a:ext cx="498996" cy="5959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200" kern="1200"/>
        </a:p>
      </dsp:txBody>
      <dsp:txXfrm rot="19611093">
        <a:off x="2539748" y="1520802"/>
        <a:ext cx="498996" cy="595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2450643-D822-48F5-A9DF-7220CD8D48F6}" type="datetimeFigureOut">
              <a:rPr lang="it-IT"/>
              <a:pPr>
                <a:defRPr/>
              </a:pPr>
              <a:t>28/05/2013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29CE6A4-69B3-41DC-A07A-F72C83C7A2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E6A4-69B3-41DC-A07A-F72C83C7A239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3994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581034-38C6-4B78-8EA1-A85ED04EAE91}" type="slidenum">
              <a:rPr lang="it-IT" smtClean="0"/>
              <a:pPr/>
              <a:t>15</a:t>
            </a:fld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09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BFCF250-A2AF-4CD2-83A5-5556FA571BF0}" type="slidenum">
              <a:rPr lang="it-IT" smtClean="0"/>
              <a:pPr/>
              <a:t>20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5CEA7E-6931-4FC3-9F9E-616D83594C2D}" type="slidenum">
              <a:rPr lang="de-DE" smtClean="0"/>
              <a:pPr>
                <a:defRPr/>
              </a:pPr>
              <a:t>29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1394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ttangolo arrotondato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7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EFF795-5F64-413E-9F21-CFA3DBB058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942F6-8387-4B0C-8994-C596785C32B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ttangolo arrotondato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BC09CC-6C57-42A8-8B3D-DA3908D363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4FC10-1A62-4CE6-9E2E-A8A81B3F11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F718-66AE-4CF7-A4A9-A292913AE0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6D4D3-AF47-4200-A7C8-E49B45973DA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301082-A8EB-4311-9BDD-3AA1DD1D0C1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9B5AD-1E7E-4218-A6AB-34512C499F0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Arrotonda singolo angolo rettangolo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/>
          </a:p>
        </p:txBody>
      </p:sp>
      <p:sp>
        <p:nvSpPr>
          <p:cNvPr id="7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723E53-F62D-4F48-80F8-940B6ADB70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C836-5DB0-4D0D-8287-B778380A3B5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D87A5-8AE9-469C-B673-7B55D5E236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31" name="Segnaposto testo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917B64DC-6162-4085-A9BD-AF296367123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24" r:id="rId2"/>
    <p:sldLayoutId id="2147484232" r:id="rId3"/>
    <p:sldLayoutId id="2147484225" r:id="rId4"/>
    <p:sldLayoutId id="2147484226" r:id="rId5"/>
    <p:sldLayoutId id="2147484227" r:id="rId6"/>
    <p:sldLayoutId id="2147484233" r:id="rId7"/>
    <p:sldLayoutId id="2147484228" r:id="rId8"/>
    <p:sldLayoutId id="2147484234" r:id="rId9"/>
    <p:sldLayoutId id="2147484229" r:id="rId10"/>
    <p:sldLayoutId id="21474842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Documento_di_Microsoft_Office_Word1.docx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_africa_mid_east_pol_95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179512" y="3861048"/>
            <a:ext cx="914400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STORIA CONTEMPORANEA DEI PAESI MEDITERRANEI</a:t>
            </a:r>
            <a:br>
              <a:rPr lang="it-I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it-I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6425" cy="11525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</a:rPr>
              <a:t>TEMI DELLE LEZIONI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557338"/>
            <a:ext cx="8183563" cy="46085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it-IT" dirty="0" smtClean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Ø"/>
            </a:pPr>
            <a:r>
              <a:rPr lang="it-IT" dirty="0" smtClean="0">
                <a:latin typeface="Arial" charset="0"/>
                <a:cs typeface="Arial" charset="0"/>
              </a:rPr>
              <a:t>La “regione mediterranea”: un’analisi generale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Ø"/>
            </a:pPr>
            <a:r>
              <a:rPr lang="it-IT" dirty="0" smtClean="0">
                <a:latin typeface="Arial" charset="0"/>
                <a:cs typeface="Arial" charset="0"/>
              </a:rPr>
              <a:t>Evoluzione storica e politica dei Paesi mediterranei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Ø"/>
            </a:pPr>
            <a:r>
              <a:rPr lang="it-IT" dirty="0" smtClean="0">
                <a:latin typeface="Arial" charset="0"/>
                <a:cs typeface="Arial" charset="0"/>
              </a:rPr>
              <a:t>Il conflitto arabo-israeliano e il (difficile) processo di pace in Medio Oriente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Ø"/>
            </a:pPr>
            <a:r>
              <a:rPr lang="it-IT" dirty="0" smtClean="0">
                <a:latin typeface="Arial" charset="0"/>
                <a:cs typeface="Arial" charset="0"/>
              </a:rPr>
              <a:t>L’islam e il fondamentalismo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Char char="Ø"/>
            </a:pPr>
            <a:r>
              <a:rPr lang="it-IT" dirty="0" smtClean="0">
                <a:latin typeface="Arial" charset="0"/>
                <a:cs typeface="Arial" charset="0"/>
              </a:rPr>
              <a:t>La primavera araba e il “nuovo” mediterraneo</a:t>
            </a:r>
          </a:p>
          <a:p>
            <a:pPr eaLnBrk="1" hangingPunct="1">
              <a:buClr>
                <a:srgbClr val="0070C0"/>
              </a:buClr>
              <a:buFont typeface="Wingdings" pitchFamily="2" charset="2"/>
              <a:buNone/>
            </a:pPr>
            <a:endParaRPr lang="it-IT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02920" y="404664"/>
            <a:ext cx="8183880" cy="1152128"/>
          </a:xfrm>
        </p:spPr>
        <p:txBody>
          <a:bodyPr/>
          <a:lstStyle/>
          <a:p>
            <a:r>
              <a:rPr lang="it-IT" dirty="0" smtClean="0">
                <a:solidFill>
                  <a:srgbClr val="0070C0"/>
                </a:solidFill>
              </a:rPr>
              <a:t>Testi per frequentanti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502920" y="1556792"/>
            <a:ext cx="8183880" cy="4680520"/>
          </a:xfrm>
        </p:spPr>
        <p:txBody>
          <a:bodyPr/>
          <a:lstStyle/>
          <a:p>
            <a:pPr marL="457200" indent="-457200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1. </a:t>
            </a:r>
            <a:r>
              <a:rPr lang="it-IT" sz="2400" dirty="0" smtClean="0">
                <a:latin typeface="Century Gothic" pitchFamily="34" charset="0"/>
              </a:rPr>
              <a:t>MASSIMO CAMPANINI </a:t>
            </a:r>
            <a:r>
              <a:rPr lang="it-IT" sz="2400" i="1" dirty="0" smtClean="0">
                <a:latin typeface="Century Gothic" pitchFamily="34" charset="0"/>
              </a:rPr>
              <a:t>Storia del Medio Oriente</a:t>
            </a:r>
            <a:r>
              <a:rPr lang="it-IT" sz="2400" dirty="0" smtClean="0">
                <a:latin typeface="Century Gothic" pitchFamily="34" charset="0"/>
              </a:rPr>
              <a:t> Il mulino 2007  : tutto il testo</a:t>
            </a:r>
          </a:p>
          <a:p>
            <a:pPr marL="457200" indent="-457200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2. </a:t>
            </a:r>
            <a:r>
              <a:rPr lang="it-IT" sz="2400" dirty="0" smtClean="0">
                <a:latin typeface="Century Gothic" pitchFamily="34" charset="0"/>
              </a:rPr>
              <a:t> MICHELA MERCURI, STEFANO MARIA TORELLI (a cura di) </a:t>
            </a:r>
            <a:r>
              <a:rPr lang="it-IT" sz="2400" i="1" dirty="0" smtClean="0">
                <a:latin typeface="Century Gothic" pitchFamily="34" charset="0"/>
              </a:rPr>
              <a:t>La primavera araba. Origini ed effetti delle rivolte che stanno cambiando il Medio Oriente</a:t>
            </a:r>
            <a:r>
              <a:rPr lang="it-IT" sz="2400" dirty="0" smtClean="0">
                <a:latin typeface="Century Gothic" pitchFamily="34" charset="0"/>
              </a:rPr>
              <a:t> Vita e pensiero 2012 </a:t>
            </a:r>
            <a:r>
              <a:rPr lang="it-IT" sz="2400" b="1" dirty="0" smtClean="0">
                <a:latin typeface="Century Gothic" pitchFamily="34" charset="0"/>
              </a:rPr>
              <a:t>,</a:t>
            </a:r>
            <a:r>
              <a:rPr lang="it-IT" sz="2400" dirty="0" smtClean="0">
                <a:latin typeface="Century Gothic" pitchFamily="34" charset="0"/>
              </a:rPr>
              <a:t> Capitoli: Introduzione e </a:t>
            </a:r>
            <a:r>
              <a:rPr lang="it-IT" sz="2400" dirty="0" err="1" smtClean="0">
                <a:latin typeface="Century Gothic" pitchFamily="34" charset="0"/>
              </a:rPr>
              <a:t>capp</a:t>
            </a:r>
            <a:r>
              <a:rPr lang="it-IT" sz="2400" dirty="0" smtClean="0">
                <a:latin typeface="Century Gothic" pitchFamily="34" charset="0"/>
              </a:rPr>
              <a:t>: 1, 2, 3, 6</a:t>
            </a:r>
          </a:p>
          <a:p>
            <a:pPr marL="457200" indent="-457200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Redazione di un breve </a:t>
            </a:r>
            <a:r>
              <a:rPr lang="it-IT" sz="2400" b="1" dirty="0" err="1" smtClean="0">
                <a:latin typeface="Century Gothic" pitchFamily="34" charset="0"/>
              </a:rPr>
              <a:t>paper</a:t>
            </a:r>
            <a:r>
              <a:rPr lang="it-IT" sz="2400" b="1" dirty="0" smtClean="0">
                <a:latin typeface="Century Gothic" pitchFamily="34" charset="0"/>
              </a:rPr>
              <a:t> conclusivo che sostituisce una parte del testo n.1;</a:t>
            </a:r>
          </a:p>
          <a:p>
            <a:pPr marL="457200" indent="-457200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Letture di articoli di rivista che sostituiscono una parte del testo n. 2</a:t>
            </a:r>
          </a:p>
          <a:p>
            <a:pPr marL="457200" indent="-457200">
              <a:buClr>
                <a:srgbClr val="002060"/>
              </a:buClr>
              <a:buFont typeface="Wingdings" pitchFamily="2" charset="2"/>
              <a:buChar char="Ø"/>
            </a:pPr>
            <a:endParaRPr lang="it-IT" sz="2400" dirty="0" smtClean="0">
              <a:latin typeface="Century Gothic" pitchFamily="34" charset="0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rc_mi" descr="http://1.bp.blogspot.com/_yUTO4wakzSU/TUhT0jg4GTI/AAAAAAAACC0/k_st3z84uOY/s1600/350px-MENA_map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64096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827584" y="4509120"/>
            <a:ext cx="7632848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Parte prima.</a:t>
            </a:r>
          </a:p>
          <a:p>
            <a:pPr algn="ctr"/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latin typeface="Century Gothic" pitchFamily="34" charset="0"/>
              </a:rPr>
              <a:t>La Regione Mediterranea: un’analisi generale</a:t>
            </a:r>
            <a:endParaRPr lang="it-IT" sz="3600" dirty="0">
              <a:solidFill>
                <a:schemeClr val="accent3">
                  <a:lumMod val="75000"/>
                </a:schemeClr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960438" y="549275"/>
            <a:ext cx="7572375" cy="5688013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4000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rgbClr val="0070C0"/>
              </a:buClr>
              <a:buSzPct val="92000"/>
              <a:buFont typeface="+mj-lt"/>
              <a:buAutoNum type="arabicPeriod"/>
              <a:defRPr/>
            </a:pPr>
            <a:r>
              <a:rPr lang="it-IT" sz="3200" dirty="0" smtClean="0">
                <a:latin typeface="Century Gothic" pitchFamily="34" charset="0"/>
                <a:cs typeface="Arial" pitchFamily="34" charset="0"/>
              </a:rPr>
              <a:t>Quali sono i Paesi del Mediterraneo?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rgbClr val="0070C0"/>
              </a:buClr>
              <a:buSzPct val="92000"/>
              <a:buFont typeface="+mj-lt"/>
              <a:buAutoNum type="arabicPeriod"/>
              <a:defRPr/>
            </a:pPr>
            <a:r>
              <a:rPr lang="it-IT" sz="3200" dirty="0" smtClean="0">
                <a:latin typeface="Century Gothic" pitchFamily="34" charset="0"/>
                <a:cs typeface="Arial" pitchFamily="34" charset="0"/>
              </a:rPr>
              <a:t>Quali sono le caratteristiche e le problematiche generali?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rgbClr val="0070C0"/>
              </a:buClr>
              <a:buSzPct val="92000"/>
              <a:buFont typeface="+mj-lt"/>
              <a:buAutoNum type="arabicPeriod"/>
              <a:defRPr/>
            </a:pPr>
            <a:r>
              <a:rPr lang="it-IT" sz="3200" dirty="0" smtClean="0">
                <a:latin typeface="Century Gothic" pitchFamily="34" charset="0"/>
                <a:cs typeface="Arial" pitchFamily="34" charset="0"/>
              </a:rPr>
              <a:t>Quale è stata l’evoluzione </a:t>
            </a:r>
            <a:r>
              <a:rPr lang="it-IT" sz="3200" dirty="0" err="1" smtClean="0">
                <a:latin typeface="Century Gothic" pitchFamily="34" charset="0"/>
                <a:cs typeface="Arial" pitchFamily="34" charset="0"/>
              </a:rPr>
              <a:t>storico-politica</a:t>
            </a:r>
            <a:r>
              <a:rPr lang="it-IT" sz="3200" dirty="0" smtClean="0">
                <a:latin typeface="Century Gothic" pitchFamily="34" charset="0"/>
                <a:cs typeface="Arial" pitchFamily="34" charset="0"/>
              </a:rPr>
              <a:t> dell’area?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rgbClr val="0070C0"/>
              </a:buClr>
              <a:buSzPct val="92000"/>
              <a:buFont typeface="+mj-lt"/>
              <a:buAutoNum type="arabicPeriod"/>
              <a:defRPr/>
            </a:pPr>
            <a:r>
              <a:rPr lang="it-IT" sz="3200" dirty="0" smtClean="0">
                <a:latin typeface="Century Gothic" pitchFamily="34" charset="0"/>
                <a:cs typeface="Arial" pitchFamily="34" charset="0"/>
              </a:rPr>
              <a:t>Come si presenta oggi l’area mediterranea?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LcParenR"/>
              <a:defRPr/>
            </a:pPr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LcParenR"/>
              <a:defRPr/>
            </a:pPr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 2"/>
              <a:buAutoNum type="alphaLcParenR"/>
              <a:defRPr/>
            </a:pPr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960438" y="549275"/>
            <a:ext cx="7427912" cy="7921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</a:rPr>
              <a:t>1. I PAESI DEL MEDITERRANEO</a:t>
            </a:r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9219" name="Segnaposto contenuto 4" descr="map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188" y="1484313"/>
            <a:ext cx="7848600" cy="4321175"/>
          </a:xfrm>
          <a:effectLst>
            <a:softEdge rad="112500"/>
          </a:effectLst>
        </p:spPr>
      </p:pic>
      <p:grpSp>
        <p:nvGrpSpPr>
          <p:cNvPr id="3" name="Gruppo 63"/>
          <p:cNvGrpSpPr>
            <a:grpSpLocks/>
          </p:cNvGrpSpPr>
          <p:nvPr/>
        </p:nvGrpSpPr>
        <p:grpSpPr bwMode="auto">
          <a:xfrm>
            <a:off x="1042988" y="2205038"/>
            <a:ext cx="2449512" cy="1909762"/>
            <a:chOff x="971600" y="2204864"/>
            <a:chExt cx="2448272" cy="1909936"/>
          </a:xfrm>
        </p:grpSpPr>
        <p:grpSp>
          <p:nvGrpSpPr>
            <p:cNvPr id="10360" name="Gruppo 49"/>
            <p:cNvGrpSpPr>
              <a:grpSpLocks/>
            </p:cNvGrpSpPr>
            <p:nvPr/>
          </p:nvGrpSpPr>
          <p:grpSpPr bwMode="auto">
            <a:xfrm>
              <a:off x="971600" y="2204864"/>
              <a:ext cx="2448272" cy="1909936"/>
              <a:chOff x="971600" y="2204864"/>
              <a:chExt cx="2448272" cy="1909936"/>
            </a:xfrm>
          </p:grpSpPr>
          <p:cxnSp>
            <p:nvCxnSpPr>
              <p:cNvPr id="12" name="Connettore 1 11"/>
              <p:cNvCxnSpPr/>
              <p:nvPr/>
            </p:nvCxnSpPr>
            <p:spPr>
              <a:xfrm flipH="1">
                <a:off x="971600" y="2420784"/>
                <a:ext cx="647372" cy="863679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ttore 1 13"/>
              <p:cNvCxnSpPr/>
              <p:nvPr/>
            </p:nvCxnSpPr>
            <p:spPr>
              <a:xfrm>
                <a:off x="971600" y="3284462"/>
                <a:ext cx="431581" cy="0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1 17"/>
              <p:cNvCxnSpPr/>
              <p:nvPr/>
            </p:nvCxnSpPr>
            <p:spPr>
              <a:xfrm>
                <a:off x="1331780" y="3284462"/>
                <a:ext cx="1283638" cy="830338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ttore 1 19"/>
              <p:cNvCxnSpPr/>
              <p:nvPr/>
            </p:nvCxnSpPr>
            <p:spPr>
              <a:xfrm flipV="1">
                <a:off x="2615417" y="3746466"/>
                <a:ext cx="712426" cy="368334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ttore 1 22"/>
              <p:cNvCxnSpPr/>
              <p:nvPr/>
            </p:nvCxnSpPr>
            <p:spPr>
              <a:xfrm flipH="1" flipV="1">
                <a:off x="3131093" y="3428938"/>
                <a:ext cx="196750" cy="317529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ttore 1 24"/>
              <p:cNvCxnSpPr/>
              <p:nvPr/>
            </p:nvCxnSpPr>
            <p:spPr>
              <a:xfrm flipV="1">
                <a:off x="3131093" y="2997098"/>
                <a:ext cx="0" cy="431839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1 26"/>
              <p:cNvCxnSpPr/>
              <p:nvPr/>
            </p:nvCxnSpPr>
            <p:spPr>
              <a:xfrm flipV="1">
                <a:off x="3131093" y="2666868"/>
                <a:ext cx="247525" cy="330230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ttore 1 28"/>
              <p:cNvCxnSpPr/>
              <p:nvPr/>
            </p:nvCxnSpPr>
            <p:spPr>
              <a:xfrm flipH="1" flipV="1">
                <a:off x="3204081" y="2565259"/>
                <a:ext cx="215791" cy="142888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1 30"/>
              <p:cNvCxnSpPr/>
              <p:nvPr/>
            </p:nvCxnSpPr>
            <p:spPr>
              <a:xfrm flipV="1">
                <a:off x="3204081" y="2349339"/>
                <a:ext cx="71402" cy="215920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ttore 1 34"/>
              <p:cNvCxnSpPr/>
              <p:nvPr/>
            </p:nvCxnSpPr>
            <p:spPr>
              <a:xfrm flipH="1">
                <a:off x="2339332" y="2204864"/>
                <a:ext cx="864749" cy="144475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ttore 1 36"/>
              <p:cNvCxnSpPr/>
              <p:nvPr/>
            </p:nvCxnSpPr>
            <p:spPr>
              <a:xfrm flipH="1">
                <a:off x="1979152" y="2349339"/>
                <a:ext cx="360181" cy="142888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ttore 1 38"/>
              <p:cNvCxnSpPr/>
              <p:nvPr/>
            </p:nvCxnSpPr>
            <p:spPr>
              <a:xfrm flipH="1" flipV="1">
                <a:off x="1618972" y="2420784"/>
                <a:ext cx="360180" cy="71444"/>
              </a:xfrm>
              <a:prstGeom prst="line">
                <a:avLst/>
              </a:prstGeom>
              <a:ln w="1016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Connettore 1 44"/>
            <p:cNvCxnSpPr/>
            <p:nvPr/>
          </p:nvCxnSpPr>
          <p:spPr>
            <a:xfrm>
              <a:off x="3204081" y="2204864"/>
              <a:ext cx="71402" cy="144475"/>
            </a:xfrm>
            <a:prstGeom prst="line">
              <a:avLst/>
            </a:prstGeom>
            <a:ln w="1016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o 346"/>
          <p:cNvGrpSpPr>
            <a:grpSpLocks/>
          </p:cNvGrpSpPr>
          <p:nvPr/>
        </p:nvGrpSpPr>
        <p:grpSpPr bwMode="auto">
          <a:xfrm>
            <a:off x="1042988" y="2205038"/>
            <a:ext cx="3702050" cy="1909762"/>
            <a:chOff x="1043608" y="2204864"/>
            <a:chExt cx="3700983" cy="1909936"/>
          </a:xfrm>
        </p:grpSpPr>
        <p:cxnSp>
          <p:nvCxnSpPr>
            <p:cNvPr id="69" name="Connettore 1 68"/>
            <p:cNvCxnSpPr/>
            <p:nvPr/>
          </p:nvCxnSpPr>
          <p:spPr>
            <a:xfrm>
              <a:off x="1043608" y="3284462"/>
              <a:ext cx="360258" cy="0"/>
            </a:xfrm>
            <a:prstGeom prst="line">
              <a:avLst/>
            </a:prstGeom>
            <a:ln w="1016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40" name="Gruppo 344"/>
            <p:cNvGrpSpPr>
              <a:grpSpLocks/>
            </p:cNvGrpSpPr>
            <p:nvPr/>
          </p:nvGrpSpPr>
          <p:grpSpPr bwMode="auto">
            <a:xfrm>
              <a:off x="1043608" y="2204864"/>
              <a:ext cx="3700983" cy="1909936"/>
              <a:chOff x="1015033" y="2204864"/>
              <a:chExt cx="3700983" cy="1909936"/>
            </a:xfrm>
          </p:grpSpPr>
          <p:cxnSp>
            <p:nvCxnSpPr>
              <p:cNvPr id="68" name="Connettore 1 67"/>
              <p:cNvCxnSpPr/>
              <p:nvPr/>
            </p:nvCxnSpPr>
            <p:spPr>
              <a:xfrm flipH="1">
                <a:off x="1015033" y="2420784"/>
                <a:ext cx="647513" cy="863679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ttore 1 69"/>
              <p:cNvCxnSpPr/>
              <p:nvPr/>
            </p:nvCxnSpPr>
            <p:spPr>
              <a:xfrm>
                <a:off x="1330854" y="3284462"/>
                <a:ext cx="1285504" cy="830338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ttore 1 70"/>
              <p:cNvCxnSpPr/>
              <p:nvPr/>
            </p:nvCxnSpPr>
            <p:spPr>
              <a:xfrm flipV="1">
                <a:off x="2616358" y="3716302"/>
                <a:ext cx="731627" cy="398498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ttore 1 76"/>
              <p:cNvCxnSpPr/>
              <p:nvPr/>
            </p:nvCxnSpPr>
            <p:spPr>
              <a:xfrm flipH="1">
                <a:off x="2340213" y="2204864"/>
                <a:ext cx="863351" cy="144475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ttore 1 77"/>
              <p:cNvCxnSpPr/>
              <p:nvPr/>
            </p:nvCxnSpPr>
            <p:spPr>
              <a:xfrm flipH="1">
                <a:off x="1979955" y="2349339"/>
                <a:ext cx="360258" cy="142888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ttore 1 78"/>
              <p:cNvCxnSpPr/>
              <p:nvPr/>
            </p:nvCxnSpPr>
            <p:spPr>
              <a:xfrm flipH="1" flipV="1">
                <a:off x="1619696" y="2420784"/>
                <a:ext cx="360259" cy="71444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ttore 1 84"/>
              <p:cNvCxnSpPr/>
              <p:nvPr/>
            </p:nvCxnSpPr>
            <p:spPr>
              <a:xfrm>
                <a:off x="3347985" y="3716302"/>
                <a:ext cx="431676" cy="0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ttore 1 86"/>
              <p:cNvCxnSpPr/>
              <p:nvPr/>
            </p:nvCxnSpPr>
            <p:spPr>
              <a:xfrm>
                <a:off x="3779661" y="3716302"/>
                <a:ext cx="720517" cy="360395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ttore 1 88"/>
              <p:cNvCxnSpPr/>
              <p:nvPr/>
            </p:nvCxnSpPr>
            <p:spPr>
              <a:xfrm>
                <a:off x="4500178" y="4076697"/>
                <a:ext cx="215838" cy="0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ttore 1 92"/>
              <p:cNvCxnSpPr/>
              <p:nvPr/>
            </p:nvCxnSpPr>
            <p:spPr>
              <a:xfrm flipV="1">
                <a:off x="4716016" y="2852623"/>
                <a:ext cx="0" cy="1224074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Connettore 1 97"/>
              <p:cNvCxnSpPr/>
              <p:nvPr/>
            </p:nvCxnSpPr>
            <p:spPr>
              <a:xfrm flipH="1" flipV="1">
                <a:off x="4355757" y="2708147"/>
                <a:ext cx="360259" cy="144476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nettore 1 99"/>
              <p:cNvCxnSpPr/>
              <p:nvPr/>
            </p:nvCxnSpPr>
            <p:spPr>
              <a:xfrm flipH="1">
                <a:off x="4211337" y="2708147"/>
                <a:ext cx="144420" cy="73032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ttore 1 103"/>
              <p:cNvCxnSpPr/>
              <p:nvPr/>
            </p:nvCxnSpPr>
            <p:spPr>
              <a:xfrm flipH="1">
                <a:off x="4139919" y="2781179"/>
                <a:ext cx="71417" cy="215920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Connettore 1 105"/>
              <p:cNvCxnSpPr/>
              <p:nvPr/>
            </p:nvCxnSpPr>
            <p:spPr>
              <a:xfrm flipH="1" flipV="1">
                <a:off x="3563823" y="2708147"/>
                <a:ext cx="576096" cy="288951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Connettore 1 107"/>
              <p:cNvCxnSpPr/>
              <p:nvPr/>
            </p:nvCxnSpPr>
            <p:spPr>
              <a:xfrm flipH="1">
                <a:off x="3419402" y="2708147"/>
                <a:ext cx="144421" cy="0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Connettore 1 112"/>
              <p:cNvCxnSpPr/>
              <p:nvPr/>
            </p:nvCxnSpPr>
            <p:spPr>
              <a:xfrm>
                <a:off x="3203564" y="2204864"/>
                <a:ext cx="144421" cy="71444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Connettore 1 114"/>
              <p:cNvCxnSpPr/>
              <p:nvPr/>
            </p:nvCxnSpPr>
            <p:spPr>
              <a:xfrm flipH="1">
                <a:off x="3276568" y="2349339"/>
                <a:ext cx="71417" cy="215920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Connettore 1 116"/>
              <p:cNvCxnSpPr/>
              <p:nvPr/>
            </p:nvCxnSpPr>
            <p:spPr>
              <a:xfrm>
                <a:off x="3276568" y="2565259"/>
                <a:ext cx="142834" cy="142888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Connettore 1 118"/>
              <p:cNvCxnSpPr/>
              <p:nvPr/>
            </p:nvCxnSpPr>
            <p:spPr>
              <a:xfrm>
                <a:off x="3347985" y="2276308"/>
                <a:ext cx="0" cy="144476"/>
              </a:xfrm>
              <a:prstGeom prst="line">
                <a:avLst/>
              </a:prstGeom>
              <a:ln w="1016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uppo 209"/>
          <p:cNvGrpSpPr>
            <a:grpSpLocks/>
          </p:cNvGrpSpPr>
          <p:nvPr/>
        </p:nvGrpSpPr>
        <p:grpSpPr bwMode="auto">
          <a:xfrm>
            <a:off x="4716463" y="2205038"/>
            <a:ext cx="1655762" cy="1655762"/>
            <a:chOff x="4716016" y="2204864"/>
            <a:chExt cx="1656184" cy="1656184"/>
          </a:xfrm>
        </p:grpSpPr>
        <p:cxnSp>
          <p:nvCxnSpPr>
            <p:cNvPr id="135" name="Connettore 1 134"/>
            <p:cNvCxnSpPr/>
            <p:nvPr/>
          </p:nvCxnSpPr>
          <p:spPr>
            <a:xfrm flipV="1">
              <a:off x="5724335" y="3645093"/>
              <a:ext cx="0" cy="71456"/>
            </a:xfrm>
            <a:prstGeom prst="line">
              <a:avLst/>
            </a:prstGeom>
            <a:ln w="101600">
              <a:solidFill>
                <a:srgbClr val="1EDD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ttore 1 151"/>
            <p:cNvCxnSpPr/>
            <p:nvPr/>
          </p:nvCxnSpPr>
          <p:spPr>
            <a:xfrm>
              <a:off x="5652880" y="3141728"/>
              <a:ext cx="142911" cy="0"/>
            </a:xfrm>
            <a:prstGeom prst="line">
              <a:avLst/>
            </a:prstGeom>
            <a:ln w="101600">
              <a:solidFill>
                <a:srgbClr val="1EDD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ttore 1 183"/>
            <p:cNvCxnSpPr/>
            <p:nvPr/>
          </p:nvCxnSpPr>
          <p:spPr>
            <a:xfrm flipH="1">
              <a:off x="5652880" y="2492274"/>
              <a:ext cx="142911" cy="215955"/>
            </a:xfrm>
            <a:prstGeom prst="line">
              <a:avLst/>
            </a:prstGeom>
            <a:ln w="101600">
              <a:solidFill>
                <a:srgbClr val="1EDD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16" name="Gruppo 208"/>
            <p:cNvGrpSpPr>
              <a:grpSpLocks/>
            </p:cNvGrpSpPr>
            <p:nvPr/>
          </p:nvGrpSpPr>
          <p:grpSpPr bwMode="auto">
            <a:xfrm>
              <a:off x="4716016" y="2204864"/>
              <a:ext cx="1656184" cy="1656184"/>
              <a:chOff x="4716016" y="2204864"/>
              <a:chExt cx="1656184" cy="1656184"/>
            </a:xfrm>
          </p:grpSpPr>
          <p:cxnSp>
            <p:nvCxnSpPr>
              <p:cNvPr id="121" name="Connettore 1 120"/>
              <p:cNvCxnSpPr/>
              <p:nvPr/>
            </p:nvCxnSpPr>
            <p:spPr>
              <a:xfrm>
                <a:off x="4716016" y="3861048"/>
                <a:ext cx="863820" cy="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ttore 1 132"/>
              <p:cNvCxnSpPr/>
              <p:nvPr/>
            </p:nvCxnSpPr>
            <p:spPr>
              <a:xfrm flipV="1">
                <a:off x="5579836" y="3716549"/>
                <a:ext cx="144499" cy="144499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Connettore 1 136"/>
              <p:cNvCxnSpPr/>
              <p:nvPr/>
            </p:nvCxnSpPr>
            <p:spPr>
              <a:xfrm flipH="1" flipV="1">
                <a:off x="5435336" y="3068684"/>
                <a:ext cx="288999" cy="576409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ttore 1 138"/>
              <p:cNvCxnSpPr/>
              <p:nvPr/>
            </p:nvCxnSpPr>
            <p:spPr>
              <a:xfrm>
                <a:off x="5435336" y="3068684"/>
                <a:ext cx="144500" cy="2159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Connettore 1 149"/>
              <p:cNvCxnSpPr/>
              <p:nvPr/>
            </p:nvCxnSpPr>
            <p:spPr>
              <a:xfrm flipV="1">
                <a:off x="5579836" y="3141728"/>
                <a:ext cx="73044" cy="142911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Connettore 1 157"/>
              <p:cNvCxnSpPr/>
              <p:nvPr/>
            </p:nvCxnSpPr>
            <p:spPr>
              <a:xfrm flipV="1">
                <a:off x="5795791" y="2997228"/>
                <a:ext cx="144499" cy="14450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nettore 1 161"/>
              <p:cNvCxnSpPr/>
              <p:nvPr/>
            </p:nvCxnSpPr>
            <p:spPr>
              <a:xfrm>
                <a:off x="5868835" y="2852729"/>
                <a:ext cx="71455" cy="144499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ttore 1 164"/>
              <p:cNvCxnSpPr/>
              <p:nvPr/>
            </p:nvCxnSpPr>
            <p:spPr>
              <a:xfrm>
                <a:off x="5868835" y="2852729"/>
                <a:ext cx="215955" cy="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Connettore 1 166"/>
              <p:cNvCxnSpPr/>
              <p:nvPr/>
            </p:nvCxnSpPr>
            <p:spPr>
              <a:xfrm flipH="1" flipV="1">
                <a:off x="6011746" y="2636774"/>
                <a:ext cx="73044" cy="2159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Connettore 1 168"/>
              <p:cNvCxnSpPr/>
              <p:nvPr/>
            </p:nvCxnSpPr>
            <p:spPr>
              <a:xfrm flipV="1">
                <a:off x="6011746" y="2565318"/>
                <a:ext cx="215955" cy="71456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Connettore 1 170"/>
              <p:cNvCxnSpPr/>
              <p:nvPr/>
            </p:nvCxnSpPr>
            <p:spPr>
              <a:xfrm flipH="1">
                <a:off x="6227701" y="2204864"/>
                <a:ext cx="144499" cy="360454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Connettore 1 172"/>
              <p:cNvCxnSpPr/>
              <p:nvPr/>
            </p:nvCxnSpPr>
            <p:spPr>
              <a:xfrm flipH="1">
                <a:off x="5868835" y="2204864"/>
                <a:ext cx="503365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nettore 1 175"/>
              <p:cNvCxnSpPr/>
              <p:nvPr/>
            </p:nvCxnSpPr>
            <p:spPr>
              <a:xfrm flipH="1">
                <a:off x="5795791" y="2276319"/>
                <a:ext cx="73044" cy="14450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ttore 1 181"/>
              <p:cNvCxnSpPr/>
              <p:nvPr/>
            </p:nvCxnSpPr>
            <p:spPr>
              <a:xfrm>
                <a:off x="5795791" y="2420819"/>
                <a:ext cx="0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Connettore 1 185"/>
              <p:cNvCxnSpPr/>
              <p:nvPr/>
            </p:nvCxnSpPr>
            <p:spPr>
              <a:xfrm>
                <a:off x="4716016" y="2852729"/>
                <a:ext cx="215955" cy="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nettore 1 187"/>
              <p:cNvCxnSpPr/>
              <p:nvPr/>
            </p:nvCxnSpPr>
            <p:spPr>
              <a:xfrm>
                <a:off x="4931971" y="2852729"/>
                <a:ext cx="144499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ttore 1 189"/>
              <p:cNvCxnSpPr/>
              <p:nvPr/>
            </p:nvCxnSpPr>
            <p:spPr>
              <a:xfrm flipV="1">
                <a:off x="5076470" y="2852729"/>
                <a:ext cx="142911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Connettore 1 193"/>
              <p:cNvCxnSpPr/>
              <p:nvPr/>
            </p:nvCxnSpPr>
            <p:spPr>
              <a:xfrm>
                <a:off x="5219381" y="2852729"/>
                <a:ext cx="144500" cy="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Connettore 1 195"/>
              <p:cNvCxnSpPr/>
              <p:nvPr/>
            </p:nvCxnSpPr>
            <p:spPr>
              <a:xfrm>
                <a:off x="5363881" y="2852729"/>
                <a:ext cx="71455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nettore 1 197"/>
              <p:cNvCxnSpPr/>
              <p:nvPr/>
            </p:nvCxnSpPr>
            <p:spPr>
              <a:xfrm flipV="1">
                <a:off x="5435336" y="2852729"/>
                <a:ext cx="144500" cy="71455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nettore 1 199"/>
              <p:cNvCxnSpPr/>
              <p:nvPr/>
            </p:nvCxnSpPr>
            <p:spPr>
              <a:xfrm flipV="1">
                <a:off x="5579836" y="2708229"/>
                <a:ext cx="73044" cy="144500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Connettore 1 201"/>
              <p:cNvCxnSpPr/>
              <p:nvPr/>
            </p:nvCxnSpPr>
            <p:spPr>
              <a:xfrm>
                <a:off x="4739834" y="2852729"/>
                <a:ext cx="0" cy="1008319"/>
              </a:xfrm>
              <a:prstGeom prst="line">
                <a:avLst/>
              </a:prstGeom>
              <a:ln w="101600">
                <a:solidFill>
                  <a:srgbClr val="1EDD0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uppo 334"/>
          <p:cNvGrpSpPr>
            <a:grpSpLocks/>
          </p:cNvGrpSpPr>
          <p:nvPr/>
        </p:nvGrpSpPr>
        <p:grpSpPr bwMode="auto">
          <a:xfrm>
            <a:off x="4716463" y="1916113"/>
            <a:ext cx="3671887" cy="2881312"/>
            <a:chOff x="4716016" y="1916832"/>
            <a:chExt cx="3672408" cy="2880320"/>
          </a:xfrm>
        </p:grpSpPr>
        <p:cxnSp>
          <p:nvCxnSpPr>
            <p:cNvPr id="323" name="Connettore 1 322"/>
            <p:cNvCxnSpPr/>
            <p:nvPr/>
          </p:nvCxnSpPr>
          <p:spPr>
            <a:xfrm>
              <a:off x="7164288" y="3429198"/>
              <a:ext cx="0" cy="71413"/>
            </a:xfrm>
            <a:prstGeom prst="line">
              <a:avLst/>
            </a:prstGeom>
            <a:ln w="1016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49" name="Gruppo 333"/>
            <p:cNvGrpSpPr>
              <a:grpSpLocks/>
            </p:cNvGrpSpPr>
            <p:nvPr/>
          </p:nvGrpSpPr>
          <p:grpSpPr bwMode="auto">
            <a:xfrm>
              <a:off x="4716016" y="1916832"/>
              <a:ext cx="3672408" cy="2880320"/>
              <a:chOff x="4716016" y="1916832"/>
              <a:chExt cx="3672408" cy="2880320"/>
            </a:xfrm>
          </p:grpSpPr>
          <p:cxnSp>
            <p:nvCxnSpPr>
              <p:cNvPr id="313" name="Connettore 1 312"/>
              <p:cNvCxnSpPr/>
              <p:nvPr/>
            </p:nvCxnSpPr>
            <p:spPr>
              <a:xfrm flipV="1">
                <a:off x="7740632" y="3429198"/>
                <a:ext cx="0" cy="144413"/>
              </a:xfrm>
              <a:prstGeom prst="line">
                <a:avLst/>
              </a:prstGeom>
              <a:ln w="1016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251" name="Gruppo 332"/>
              <p:cNvGrpSpPr>
                <a:grpSpLocks/>
              </p:cNvGrpSpPr>
              <p:nvPr/>
            </p:nvGrpSpPr>
            <p:grpSpPr bwMode="auto">
              <a:xfrm>
                <a:off x="4716016" y="1916832"/>
                <a:ext cx="3672408" cy="2880320"/>
                <a:chOff x="4716016" y="1916832"/>
                <a:chExt cx="3672408" cy="2880320"/>
              </a:xfrm>
            </p:grpSpPr>
            <p:cxnSp>
              <p:nvCxnSpPr>
                <p:cNvPr id="295" name="Connettore 1 294"/>
                <p:cNvCxnSpPr/>
                <p:nvPr/>
              </p:nvCxnSpPr>
              <p:spPr>
                <a:xfrm flipH="1">
                  <a:off x="7308771" y="4436914"/>
                  <a:ext cx="71448" cy="73000"/>
                </a:xfrm>
                <a:prstGeom prst="line">
                  <a:avLst/>
                </a:prstGeom>
                <a:ln w="1016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53" name="Gruppo 331"/>
                <p:cNvGrpSpPr>
                  <a:grpSpLocks/>
                </p:cNvGrpSpPr>
                <p:nvPr/>
              </p:nvGrpSpPr>
              <p:grpSpPr bwMode="auto">
                <a:xfrm>
                  <a:off x="4716016" y="1916832"/>
                  <a:ext cx="3672408" cy="2880320"/>
                  <a:chOff x="4716016" y="1916832"/>
                  <a:chExt cx="3672408" cy="2880320"/>
                </a:xfrm>
              </p:grpSpPr>
              <p:cxnSp>
                <p:nvCxnSpPr>
                  <p:cNvPr id="247" name="Connettore 1 246"/>
                  <p:cNvCxnSpPr/>
                  <p:nvPr/>
                </p:nvCxnSpPr>
                <p:spPr>
                  <a:xfrm>
                    <a:off x="6948358" y="1916832"/>
                    <a:ext cx="0" cy="144412"/>
                  </a:xfrm>
                  <a:prstGeom prst="line">
                    <a:avLst/>
                  </a:prstGeom>
                  <a:ln w="10160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255" name="Gruppo 330"/>
                  <p:cNvGrpSpPr>
                    <a:grpSpLocks/>
                  </p:cNvGrpSpPr>
                  <p:nvPr/>
                </p:nvGrpSpPr>
                <p:grpSpPr bwMode="auto">
                  <a:xfrm>
                    <a:off x="4716016" y="1916832"/>
                    <a:ext cx="3672408" cy="2880320"/>
                    <a:chOff x="4716016" y="1916832"/>
                    <a:chExt cx="3672408" cy="2880320"/>
                  </a:xfrm>
                </p:grpSpPr>
                <p:cxnSp>
                  <p:nvCxnSpPr>
                    <p:cNvPr id="255" name="Connettore 1 254"/>
                    <p:cNvCxnSpPr/>
                    <p:nvPr/>
                  </p:nvCxnSpPr>
                  <p:spPr>
                    <a:xfrm>
                      <a:off x="7596150" y="2132658"/>
                      <a:ext cx="215931" cy="0"/>
                    </a:xfrm>
                    <a:prstGeom prst="line">
                      <a:avLst/>
                    </a:prstGeom>
                    <a:ln w="101600">
                      <a:solidFill>
                        <a:srgbClr val="FFFF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0257" name="Gruppo 3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716016" y="1916832"/>
                      <a:ext cx="3672408" cy="2880320"/>
                      <a:chOff x="4716016" y="1916832"/>
                      <a:chExt cx="3672408" cy="2880320"/>
                    </a:xfrm>
                  </p:grpSpPr>
                  <p:grpSp>
                    <p:nvGrpSpPr>
                      <p:cNvPr id="10258" name="Gruppo 3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716016" y="2204864"/>
                        <a:ext cx="1656184" cy="1656184"/>
                        <a:chOff x="4716016" y="2204864"/>
                        <a:chExt cx="1656184" cy="1656184"/>
                      </a:xfrm>
                    </p:grpSpPr>
                    <p:cxnSp>
                      <p:nvCxnSpPr>
                        <p:cNvPr id="230" name="Connettore 1 229"/>
                        <p:cNvCxnSpPr/>
                        <p:nvPr/>
                      </p:nvCxnSpPr>
                      <p:spPr>
                        <a:xfrm>
                          <a:off x="4716016" y="2853135"/>
                          <a:ext cx="215931" cy="0"/>
                        </a:xfrm>
                        <a:prstGeom prst="line">
                          <a:avLst/>
                        </a:prstGeom>
                        <a:ln w="101600">
                          <a:solidFill>
                            <a:srgbClr val="FFFF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234" name="Connettore 1 233"/>
                        <p:cNvCxnSpPr/>
                        <p:nvPr/>
                      </p:nvCxnSpPr>
                      <p:spPr>
                        <a:xfrm>
                          <a:off x="5363808" y="2853135"/>
                          <a:ext cx="71447" cy="71412"/>
                        </a:xfrm>
                        <a:prstGeom prst="line">
                          <a:avLst/>
                        </a:prstGeom>
                        <a:ln w="101600">
                          <a:solidFill>
                            <a:srgbClr val="FFFF00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0295" name="Gruppo 30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716016" y="2204864"/>
                          <a:ext cx="1656184" cy="1656184"/>
                          <a:chOff x="4716016" y="2204864"/>
                          <a:chExt cx="1656184" cy="1656184"/>
                        </a:xfrm>
                      </p:grpSpPr>
                      <p:cxnSp>
                        <p:nvCxnSpPr>
                          <p:cNvPr id="212" name="Connettore 1 211"/>
                          <p:cNvCxnSpPr/>
                          <p:nvPr/>
                        </p:nvCxnSpPr>
                        <p:spPr>
                          <a:xfrm flipV="1">
                            <a:off x="5724221" y="3645024"/>
                            <a:ext cx="0" cy="71413"/>
                          </a:xfrm>
                          <a:prstGeom prst="line">
                            <a:avLst/>
                          </a:prstGeom>
                          <a:ln w="101600">
                            <a:solidFill>
                              <a:srgbClr val="FFFF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29" name="Connettore 1 228"/>
                          <p:cNvCxnSpPr/>
                          <p:nvPr/>
                        </p:nvCxnSpPr>
                        <p:spPr>
                          <a:xfrm>
                            <a:off x="5795669" y="2421483"/>
                            <a:ext cx="0" cy="71412"/>
                          </a:xfrm>
                          <a:prstGeom prst="line">
                            <a:avLst/>
                          </a:prstGeom>
                          <a:ln w="101600">
                            <a:solidFill>
                              <a:srgbClr val="FFFF00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grpSp>
                        <p:nvGrpSpPr>
                          <p:cNvPr id="10298" name="Gruppo 30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716016" y="2204864"/>
                            <a:ext cx="1656184" cy="1656184"/>
                            <a:chOff x="4716016" y="2204864"/>
                            <a:chExt cx="1656184" cy="1656184"/>
                          </a:xfrm>
                        </p:grpSpPr>
                        <p:cxnSp>
                          <p:nvCxnSpPr>
                            <p:cNvPr id="214" name="Connettore 1 213"/>
                            <p:cNvCxnSpPr/>
                            <p:nvPr/>
                          </p:nvCxnSpPr>
                          <p:spPr>
                            <a:xfrm flipH="1">
                              <a:off x="5652774" y="2492896"/>
                              <a:ext cx="142895" cy="215826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16" name="Connettore 1 215"/>
                            <p:cNvCxnSpPr/>
                            <p:nvPr/>
                          </p:nvCxnSpPr>
                          <p:spPr>
                            <a:xfrm>
                              <a:off x="4716016" y="3860850"/>
                              <a:ext cx="863723" cy="0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17" name="Connettore 1 216"/>
                            <p:cNvCxnSpPr/>
                            <p:nvPr/>
                          </p:nvCxnSpPr>
                          <p:spPr>
                            <a:xfrm flipV="1">
                              <a:off x="5579739" y="3716438"/>
                              <a:ext cx="144483" cy="144412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18" name="Connettore 1 217"/>
                            <p:cNvCxnSpPr/>
                            <p:nvPr/>
                          </p:nvCxnSpPr>
                          <p:spPr>
                            <a:xfrm flipH="1" flipV="1">
                              <a:off x="5435255" y="3068961"/>
                              <a:ext cx="288966" cy="576064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19" name="Connettore 1 218"/>
                            <p:cNvCxnSpPr/>
                            <p:nvPr/>
                          </p:nvCxnSpPr>
                          <p:spPr>
                            <a:xfrm>
                              <a:off x="5435255" y="3068961"/>
                              <a:ext cx="144484" cy="215826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20" name="Connettore 1 219"/>
                            <p:cNvCxnSpPr/>
                            <p:nvPr/>
                          </p:nvCxnSpPr>
                          <p:spPr>
                            <a:xfrm flipV="1">
                              <a:off x="5579739" y="3141960"/>
                              <a:ext cx="73035" cy="142826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27" name="Connettore 1 226"/>
                            <p:cNvCxnSpPr/>
                            <p:nvPr/>
                          </p:nvCxnSpPr>
                          <p:spPr>
                            <a:xfrm flipH="1">
                              <a:off x="5868705" y="2207244"/>
                              <a:ext cx="503308" cy="69826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28" name="Connettore 1 227"/>
                            <p:cNvCxnSpPr/>
                            <p:nvPr/>
                          </p:nvCxnSpPr>
                          <p:spPr>
                            <a:xfrm flipH="1">
                              <a:off x="5795669" y="2277070"/>
                              <a:ext cx="73035" cy="144413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1" name="Connettore 1 230"/>
                            <p:cNvCxnSpPr/>
                            <p:nvPr/>
                          </p:nvCxnSpPr>
                          <p:spPr>
                            <a:xfrm>
                              <a:off x="4931947" y="2853135"/>
                              <a:ext cx="144483" cy="71412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2" name="Connettore 1 231"/>
                            <p:cNvCxnSpPr/>
                            <p:nvPr/>
                          </p:nvCxnSpPr>
                          <p:spPr>
                            <a:xfrm flipV="1">
                              <a:off x="5076429" y="2853135"/>
                              <a:ext cx="142895" cy="71412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3" name="Connettore 1 232"/>
                            <p:cNvCxnSpPr/>
                            <p:nvPr/>
                          </p:nvCxnSpPr>
                          <p:spPr>
                            <a:xfrm>
                              <a:off x="5219324" y="2853135"/>
                              <a:ext cx="144484" cy="0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5" name="Connettore 1 234"/>
                            <p:cNvCxnSpPr/>
                            <p:nvPr/>
                          </p:nvCxnSpPr>
                          <p:spPr>
                            <a:xfrm flipV="1">
                              <a:off x="5435255" y="2853135"/>
                              <a:ext cx="144484" cy="71412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6" name="Connettore 1 235"/>
                            <p:cNvCxnSpPr/>
                            <p:nvPr/>
                          </p:nvCxnSpPr>
                          <p:spPr>
                            <a:xfrm flipV="1">
                              <a:off x="5579739" y="2708722"/>
                              <a:ext cx="73035" cy="144413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237" name="Connettore 1 236"/>
                            <p:cNvCxnSpPr/>
                            <p:nvPr/>
                          </p:nvCxnSpPr>
                          <p:spPr>
                            <a:xfrm>
                              <a:off x="4739831" y="2853135"/>
                              <a:ext cx="0" cy="1007715"/>
                            </a:xfrm>
                            <a:prstGeom prst="line">
                              <a:avLst/>
                            </a:prstGeom>
                            <a:ln w="101600">
                              <a:solidFill>
                                <a:srgbClr val="FFFF00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</p:grpSp>
                  <p:cxnSp>
                    <p:nvCxnSpPr>
                      <p:cNvPr id="239" name="Connettore 1 238"/>
                      <p:cNvCxnSpPr/>
                      <p:nvPr/>
                    </p:nvCxnSpPr>
                    <p:spPr>
                      <a:xfrm>
                        <a:off x="6372013" y="2205658"/>
                        <a:ext cx="215931" cy="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1" name="Connettore 1 240"/>
                      <p:cNvCxnSpPr/>
                      <p:nvPr/>
                    </p:nvCxnSpPr>
                    <p:spPr>
                      <a:xfrm>
                        <a:off x="6587944" y="1988244"/>
                        <a:ext cx="0" cy="217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3" name="Connettore 1 242"/>
                      <p:cNvCxnSpPr/>
                      <p:nvPr/>
                    </p:nvCxnSpPr>
                    <p:spPr>
                      <a:xfrm>
                        <a:off x="6587944" y="1988244"/>
                        <a:ext cx="215931" cy="7300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5" name="Connettore 1 244"/>
                      <p:cNvCxnSpPr/>
                      <p:nvPr/>
                    </p:nvCxnSpPr>
                    <p:spPr>
                      <a:xfrm flipV="1">
                        <a:off x="6803874" y="1916832"/>
                        <a:ext cx="144483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9" name="Connettore 1 248"/>
                      <p:cNvCxnSpPr/>
                      <p:nvPr/>
                    </p:nvCxnSpPr>
                    <p:spPr>
                      <a:xfrm>
                        <a:off x="6948358" y="2061244"/>
                        <a:ext cx="215931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1" name="Connettore 1 250"/>
                      <p:cNvCxnSpPr/>
                      <p:nvPr/>
                    </p:nvCxnSpPr>
                    <p:spPr>
                      <a:xfrm>
                        <a:off x="7164288" y="2277070"/>
                        <a:ext cx="287378" cy="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3" name="Connettore 1 252"/>
                      <p:cNvCxnSpPr/>
                      <p:nvPr/>
                    </p:nvCxnSpPr>
                    <p:spPr>
                      <a:xfrm flipV="1">
                        <a:off x="7451666" y="2132658"/>
                        <a:ext cx="144483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7" name="Connettore 1 256"/>
                      <p:cNvCxnSpPr/>
                      <p:nvPr/>
                    </p:nvCxnSpPr>
                    <p:spPr>
                      <a:xfrm>
                        <a:off x="7812080" y="2132658"/>
                        <a:ext cx="360413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9" name="Connettore 1 258"/>
                      <p:cNvCxnSpPr/>
                      <p:nvPr/>
                    </p:nvCxnSpPr>
                    <p:spPr>
                      <a:xfrm>
                        <a:off x="8172493" y="2277070"/>
                        <a:ext cx="71448" cy="144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3" name="Connettore 1 262"/>
                      <p:cNvCxnSpPr/>
                      <p:nvPr/>
                    </p:nvCxnSpPr>
                    <p:spPr>
                      <a:xfrm flipH="1">
                        <a:off x="8172493" y="2421483"/>
                        <a:ext cx="71448" cy="142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5" name="Connettore 1 264"/>
                      <p:cNvCxnSpPr/>
                      <p:nvPr/>
                    </p:nvCxnSpPr>
                    <p:spPr>
                      <a:xfrm>
                        <a:off x="8172493" y="2564309"/>
                        <a:ext cx="0" cy="288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7" name="Connettore 1 266"/>
                      <p:cNvCxnSpPr/>
                      <p:nvPr/>
                    </p:nvCxnSpPr>
                    <p:spPr>
                      <a:xfrm>
                        <a:off x="8172493" y="2853135"/>
                        <a:ext cx="71448" cy="71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9" name="Connettore 1 268"/>
                      <p:cNvCxnSpPr/>
                      <p:nvPr/>
                    </p:nvCxnSpPr>
                    <p:spPr>
                      <a:xfrm flipH="1">
                        <a:off x="8172493" y="2924547"/>
                        <a:ext cx="71448" cy="144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1" name="Connettore 1 270"/>
                      <p:cNvCxnSpPr/>
                      <p:nvPr/>
                    </p:nvCxnSpPr>
                    <p:spPr>
                      <a:xfrm>
                        <a:off x="8172493" y="3068960"/>
                        <a:ext cx="144483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4" name="Connettore 1 273"/>
                      <p:cNvCxnSpPr/>
                      <p:nvPr/>
                    </p:nvCxnSpPr>
                    <p:spPr>
                      <a:xfrm>
                        <a:off x="8316977" y="3213372"/>
                        <a:ext cx="71447" cy="144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6" name="Connettore 1 275"/>
                      <p:cNvCxnSpPr/>
                      <p:nvPr/>
                    </p:nvCxnSpPr>
                    <p:spPr>
                      <a:xfrm flipH="1">
                        <a:off x="8172493" y="3357786"/>
                        <a:ext cx="215931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2" name="Connettore 1 281"/>
                      <p:cNvCxnSpPr/>
                      <p:nvPr/>
                    </p:nvCxnSpPr>
                    <p:spPr>
                      <a:xfrm>
                        <a:off x="7740632" y="3357786"/>
                        <a:ext cx="431861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5" name="Connettore 1 284"/>
                      <p:cNvCxnSpPr/>
                      <p:nvPr/>
                    </p:nvCxnSpPr>
                    <p:spPr>
                      <a:xfrm>
                        <a:off x="7451666" y="3357786"/>
                        <a:ext cx="288966" cy="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7" name="Connettore 1 286"/>
                      <p:cNvCxnSpPr/>
                      <p:nvPr/>
                    </p:nvCxnSpPr>
                    <p:spPr>
                      <a:xfrm>
                        <a:off x="7235735" y="3213372"/>
                        <a:ext cx="215931" cy="144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89" name="Connettore 1 288"/>
                      <p:cNvCxnSpPr/>
                      <p:nvPr/>
                    </p:nvCxnSpPr>
                    <p:spPr>
                      <a:xfrm>
                        <a:off x="5652774" y="3140373"/>
                        <a:ext cx="719239" cy="1296541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1" name="Connettore 1 290"/>
                      <p:cNvCxnSpPr/>
                      <p:nvPr/>
                    </p:nvCxnSpPr>
                    <p:spPr>
                      <a:xfrm>
                        <a:off x="6372013" y="4436914"/>
                        <a:ext cx="144483" cy="360238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3" name="Connettore 1 292"/>
                      <p:cNvCxnSpPr/>
                      <p:nvPr/>
                    </p:nvCxnSpPr>
                    <p:spPr>
                      <a:xfrm flipV="1">
                        <a:off x="6516496" y="4509914"/>
                        <a:ext cx="792274" cy="287238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8" name="Connettore 1 297"/>
                      <p:cNvCxnSpPr/>
                      <p:nvPr/>
                    </p:nvCxnSpPr>
                    <p:spPr>
                      <a:xfrm flipV="1">
                        <a:off x="7380219" y="4365501"/>
                        <a:ext cx="215931" cy="71413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0" name="Connettore 1 299"/>
                      <p:cNvCxnSpPr/>
                      <p:nvPr/>
                    </p:nvCxnSpPr>
                    <p:spPr>
                      <a:xfrm flipV="1">
                        <a:off x="7596150" y="4149675"/>
                        <a:ext cx="288966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2" name="Connettore 1 301"/>
                      <p:cNvCxnSpPr/>
                      <p:nvPr/>
                    </p:nvCxnSpPr>
                    <p:spPr>
                      <a:xfrm>
                        <a:off x="7740632" y="3573611"/>
                        <a:ext cx="287379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4" name="Connettore 1 303"/>
                      <p:cNvCxnSpPr/>
                      <p:nvPr/>
                    </p:nvCxnSpPr>
                    <p:spPr>
                      <a:xfrm flipH="1">
                        <a:off x="7956563" y="3789437"/>
                        <a:ext cx="71448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6" name="Connettore 1 305"/>
                      <p:cNvCxnSpPr/>
                      <p:nvPr/>
                    </p:nvCxnSpPr>
                    <p:spPr>
                      <a:xfrm flipV="1">
                        <a:off x="7885116" y="4005263"/>
                        <a:ext cx="71447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5" name="Connettore 1 314"/>
                      <p:cNvCxnSpPr/>
                      <p:nvPr/>
                    </p:nvCxnSpPr>
                    <p:spPr>
                      <a:xfrm>
                        <a:off x="6948358" y="2997547"/>
                        <a:ext cx="144482" cy="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7" name="Connettore 1 316"/>
                      <p:cNvCxnSpPr/>
                      <p:nvPr/>
                    </p:nvCxnSpPr>
                    <p:spPr>
                      <a:xfrm>
                        <a:off x="7092840" y="2997547"/>
                        <a:ext cx="142895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9" name="Connettore 1 318"/>
                      <p:cNvCxnSpPr/>
                      <p:nvPr/>
                    </p:nvCxnSpPr>
                    <p:spPr>
                      <a:xfrm>
                        <a:off x="6948358" y="2997547"/>
                        <a:ext cx="0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1" name="Connettore 1 320"/>
                      <p:cNvCxnSpPr/>
                      <p:nvPr/>
                    </p:nvCxnSpPr>
                    <p:spPr>
                      <a:xfrm>
                        <a:off x="6948358" y="3213372"/>
                        <a:ext cx="215931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5" name="Connettore 1 324"/>
                      <p:cNvCxnSpPr/>
                      <p:nvPr/>
                    </p:nvCxnSpPr>
                    <p:spPr>
                      <a:xfrm flipH="1">
                        <a:off x="7524701" y="3429198"/>
                        <a:ext cx="215931" cy="215826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7" name="Connettore 1 326"/>
                      <p:cNvCxnSpPr/>
                      <p:nvPr/>
                    </p:nvCxnSpPr>
                    <p:spPr>
                      <a:xfrm>
                        <a:off x="7235735" y="3645024"/>
                        <a:ext cx="288966" cy="0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29" name="Connettore 1 328"/>
                      <p:cNvCxnSpPr/>
                      <p:nvPr/>
                    </p:nvCxnSpPr>
                    <p:spPr>
                      <a:xfrm>
                        <a:off x="7164288" y="3500612"/>
                        <a:ext cx="71447" cy="144412"/>
                      </a:xfrm>
                      <a:prstGeom prst="line">
                        <a:avLst/>
                      </a:prstGeom>
                      <a:ln w="101600">
                        <a:solidFill>
                          <a:srgbClr val="FFFF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</p:grpSp>
        </p:grpSp>
      </p:grpSp>
      <p:sp>
        <p:nvSpPr>
          <p:cNvPr id="134" name="CasellaDiTesto 133"/>
          <p:cNvSpPr txBox="1"/>
          <p:nvPr/>
        </p:nvSpPr>
        <p:spPr>
          <a:xfrm>
            <a:off x="467544" y="134076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36" name="CasellaDiTesto 135"/>
          <p:cNvSpPr txBox="1"/>
          <p:nvPr/>
        </p:nvSpPr>
        <p:spPr>
          <a:xfrm>
            <a:off x="251520" y="1412776"/>
            <a:ext cx="446449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1</a:t>
            </a:r>
            <a:r>
              <a:rPr lang="it-IT" dirty="0" smtClean="0">
                <a:latin typeface="Century Gothic" pitchFamily="34" charset="0"/>
              </a:rPr>
              <a:t>. Classificazione per “aree </a:t>
            </a:r>
            <a:r>
              <a:rPr lang="it-IT" dirty="0" smtClean="0">
                <a:latin typeface="Century Gothic" pitchFamily="34" charset="0"/>
              </a:rPr>
              <a:t>regionali”</a:t>
            </a:r>
            <a:endParaRPr lang="it-IT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323528" y="332656"/>
          <a:ext cx="828092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395288" y="5805488"/>
            <a:ext cx="8424862" cy="4619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chemeClr val="tx1"/>
                </a:solidFill>
                <a:latin typeface="Century Gothic" pitchFamily="34" charset="0"/>
              </a:rPr>
              <a:t>La </a:t>
            </a:r>
            <a:r>
              <a:rPr lang="it-IT" sz="2400" b="1" dirty="0">
                <a:solidFill>
                  <a:schemeClr val="tx1"/>
                </a:solidFill>
                <a:latin typeface="Century Gothic" pitchFamily="34" charset="0"/>
              </a:rPr>
              <a:t>Turchia</a:t>
            </a:r>
            <a:r>
              <a:rPr lang="it-IT" sz="2400" dirty="0">
                <a:solidFill>
                  <a:schemeClr val="tx1"/>
                </a:solidFill>
                <a:latin typeface="Century Gothic" pitchFamily="34" charset="0"/>
              </a:rPr>
              <a:t> viene considerata al di fuori di questi gruppi</a:t>
            </a:r>
          </a:p>
        </p:txBody>
      </p:sp>
      <p:sp>
        <p:nvSpPr>
          <p:cNvPr id="4" name="Freccia in giù 3"/>
          <p:cNvSpPr/>
          <p:nvPr/>
        </p:nvSpPr>
        <p:spPr>
          <a:xfrm>
            <a:off x="4067175" y="5084763"/>
            <a:ext cx="576263" cy="792162"/>
          </a:xfrm>
          <a:prstGeom prst="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9042" y="1268760"/>
            <a:ext cx="6984776" cy="381642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916234" y="5389992"/>
            <a:ext cx="360040" cy="216024"/>
          </a:xfrm>
          <a:prstGeom prst="rect">
            <a:avLst/>
          </a:prstGeom>
          <a:solidFill>
            <a:srgbClr val="B8860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916233" y="5791646"/>
            <a:ext cx="360040" cy="216024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647554" y="5373216"/>
            <a:ext cx="343395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dirty="0" smtClean="0">
                <a:latin typeface="Century Gothic" pitchFamily="34" charset="0"/>
                <a:cs typeface="Arial" pitchFamily="34" charset="0"/>
              </a:rPr>
              <a:t>Paesi ad economia diversificata del MO</a:t>
            </a:r>
            <a:endParaRPr lang="it-IT" sz="13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308722" y="5389992"/>
            <a:ext cx="360040" cy="216024"/>
          </a:xfrm>
          <a:prstGeom prst="rect">
            <a:avLst/>
          </a:prstGeom>
          <a:solidFill>
            <a:srgbClr val="ADFF2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5308722" y="5805264"/>
            <a:ext cx="360040" cy="216024"/>
          </a:xfrm>
          <a:prstGeom prst="rect">
            <a:avLst/>
          </a:prstGeom>
          <a:solidFill>
            <a:srgbClr val="0000CD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980728"/>
            <a:ext cx="446449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2</a:t>
            </a:r>
            <a:r>
              <a:rPr lang="it-IT" dirty="0" smtClean="0">
                <a:latin typeface="Century Gothic" pitchFamily="34" charset="0"/>
              </a:rPr>
              <a:t>. Classificazione per “specializzazione economica”</a:t>
            </a:r>
            <a:endParaRPr lang="it-IT" dirty="0">
              <a:latin typeface="Century Gothic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19672" y="2852936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Century Gothic" pitchFamily="34" charset="0"/>
              </a:rPr>
              <a:t>Marocco</a:t>
            </a:r>
            <a:endParaRPr lang="it-IT" sz="1000" b="1" dirty="0">
              <a:latin typeface="Century Gothic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555776" y="28529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635896" y="27089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995936" y="335699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5652120" y="3501008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Egitto</a:t>
            </a:r>
            <a:endParaRPr lang="it-IT" sz="1000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6300192" y="30689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2483768" y="270892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latin typeface="Century Gothic" pitchFamily="34" charset="0"/>
              </a:rPr>
              <a:t>Algeria</a:t>
            </a:r>
            <a:endParaRPr lang="it-IT" sz="1000" b="1" dirty="0">
              <a:latin typeface="Century Gothic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635896" y="263691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Tunisia</a:t>
            </a:r>
            <a:endParaRPr lang="it-IT" sz="1000" b="1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3851920" y="3573016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Libia</a:t>
            </a:r>
            <a:endParaRPr lang="it-IT" sz="1000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6084168" y="2996952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Israele</a:t>
            </a:r>
            <a:endParaRPr lang="it-IT" sz="1000" b="1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5508104" y="1844824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Turchia</a:t>
            </a:r>
            <a:endParaRPr lang="it-IT" sz="1000" b="1" dirty="0"/>
          </a:p>
        </p:txBody>
      </p:sp>
      <p:cxnSp>
        <p:nvCxnSpPr>
          <p:cNvPr id="22" name="Connettore 1 21"/>
          <p:cNvCxnSpPr/>
          <p:nvPr/>
        </p:nvCxnSpPr>
        <p:spPr>
          <a:xfrm>
            <a:off x="6588224" y="3140968"/>
            <a:ext cx="144016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6372200" y="285293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Libano</a:t>
            </a:r>
            <a:endParaRPr lang="it-IT" sz="1000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6732240" y="2636912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Siria</a:t>
            </a:r>
            <a:endParaRPr lang="it-IT" sz="10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6876256" y="3212976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Giordania</a:t>
            </a:r>
            <a:endParaRPr lang="it-IT" sz="1000" b="1" dirty="0"/>
          </a:p>
        </p:txBody>
      </p:sp>
      <p:sp>
        <p:nvSpPr>
          <p:cNvPr id="26" name="Rettangolo 25"/>
          <p:cNvSpPr/>
          <p:nvPr/>
        </p:nvSpPr>
        <p:spPr>
          <a:xfrm>
            <a:off x="5796136" y="5733256"/>
            <a:ext cx="10038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dirty="0" smtClean="0">
                <a:latin typeface="Century Gothic" pitchFamily="34" charset="0"/>
                <a:cs typeface="Arial" pitchFamily="34" charset="0"/>
              </a:rPr>
              <a:t>Altri Paesi</a:t>
            </a:r>
            <a:endParaRPr lang="it-IT" sz="14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265817" y="5384249"/>
            <a:ext cx="279756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dirty="0" smtClean="0">
                <a:latin typeface="Century Gothic" pitchFamily="34" charset="0"/>
                <a:cs typeface="Arial" pitchFamily="34" charset="0"/>
              </a:rPr>
              <a:t>Paesi esportatori netti di petrolio</a:t>
            </a:r>
            <a:endParaRPr lang="it-IT" sz="13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1255066" y="5733256"/>
            <a:ext cx="405912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00" dirty="0" smtClean="0">
                <a:latin typeface="Century Gothic" pitchFamily="34" charset="0"/>
                <a:cs typeface="Arial" pitchFamily="34" charset="0"/>
              </a:rPr>
              <a:t>Paesi ad economia diversificata del Nord Africa</a:t>
            </a:r>
            <a:endParaRPr lang="it-IT" sz="1300" dirty="0">
              <a:latin typeface="Century Gothic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251520" y="620688"/>
          <a:ext cx="8496944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4294967295"/>
          </p:nvPr>
        </p:nvSpPr>
        <p:spPr>
          <a:xfrm>
            <a:off x="395288" y="765175"/>
            <a:ext cx="8424862" cy="5759450"/>
          </a:xfrm>
        </p:spPr>
        <p:txBody>
          <a:bodyPr>
            <a:normAutofit fontScale="85000" lnSpcReduction="20000"/>
          </a:bodyPr>
          <a:lstStyle/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sz="1800" dirty="0" smtClean="0"/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sz="2200" dirty="0" smtClean="0">
              <a:latin typeface="Century Gothic" pitchFamily="34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dirty="0" smtClean="0">
                <a:latin typeface="Century Gothic" pitchFamily="34" charset="0"/>
              </a:rPr>
              <a:t>Paesi legati da vicende storiche comuni e affinità linguistiche, culturali e religiose ma diversi per struttura economica, disponibilità di risorse, modelli di gestione dell’economia, problemi demografici, situazioni sociali e politiche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dirty="0" smtClean="0">
                <a:latin typeface="Century Gothic" pitchFamily="34" charset="0"/>
              </a:rPr>
              <a:t>Economie collegate con i “paesi avanzati” ma isolate fra loro. Ciò riflette i gravi contrasti politici e religiosi dell’area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b="1" dirty="0" smtClean="0">
                <a:latin typeface="Century Gothic" pitchFamily="34" charset="0"/>
              </a:rPr>
              <a:t>Sul piano economico</a:t>
            </a:r>
            <a:r>
              <a:rPr lang="it-IT" sz="2200" dirty="0" smtClean="0">
                <a:latin typeface="Century Gothic" pitchFamily="34" charset="0"/>
              </a:rPr>
              <a:t>: escludendo Israele (e parzialmente la Turchia), economie caratterizzate da difficoltà tipiche dei paesi in via di sviluppo (bassi livelli di reddito pro capite, alti livelli di inflazione etc.)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b="1" dirty="0" smtClean="0">
                <a:latin typeface="Century Gothic" pitchFamily="34" charset="0"/>
              </a:rPr>
              <a:t>Sul piano politico: </a:t>
            </a:r>
            <a:r>
              <a:rPr lang="it-IT" sz="2200" dirty="0" smtClean="0">
                <a:latin typeface="Century Gothic" pitchFamily="34" charset="0"/>
              </a:rPr>
              <a:t>problemi di “carenza di democrazia”, (alta corruzione delle élite al potere) in taluni casi acutizzati dal problema dell’integralismo islamico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b="1" dirty="0" smtClean="0">
                <a:latin typeface="Century Gothic" pitchFamily="34" charset="0"/>
              </a:rPr>
              <a:t>Sul piano sociale: </a:t>
            </a:r>
            <a:r>
              <a:rPr lang="it-IT" sz="2200" dirty="0" smtClean="0">
                <a:latin typeface="Century Gothic" pitchFamily="34" charset="0"/>
              </a:rPr>
              <a:t>crescente disoccupazione, aumento della percentuale di giovani alfabetizzati (media 85%), aumento dell’accesso a internet (es. Siria 13.000%, Marocco 10.000%, Egitto 4.000% </a:t>
            </a:r>
            <a:r>
              <a:rPr lang="it-IT" sz="2200" i="1" dirty="0" err="1" smtClean="0">
                <a:latin typeface="Century Gothic" pitchFamily="34" charset="0"/>
              </a:rPr>
              <a:t>ca</a:t>
            </a:r>
            <a:r>
              <a:rPr lang="it-IT" sz="2200" i="1" dirty="0" smtClean="0">
                <a:latin typeface="Century Gothic" pitchFamily="34" charset="0"/>
              </a:rPr>
              <a:t>. </a:t>
            </a:r>
            <a:r>
              <a:rPr lang="it-IT" sz="2200" dirty="0" smtClean="0">
                <a:latin typeface="Century Gothic" pitchFamily="34" charset="0"/>
              </a:rPr>
              <a:t>dal 2000 al 2011), aumento dei flussi migratori 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sz="2200" dirty="0" smtClean="0">
                <a:latin typeface="Century Gothic" pitchFamily="34" charset="0"/>
              </a:rPr>
              <a:t> Le recenti </a:t>
            </a:r>
            <a:r>
              <a:rPr lang="it-IT" sz="2200" b="1" dirty="0" smtClean="0">
                <a:latin typeface="Century Gothic" pitchFamily="34" charset="0"/>
              </a:rPr>
              <a:t>“rivolte arabe” </a:t>
            </a:r>
            <a:r>
              <a:rPr lang="it-IT" sz="2200" dirty="0" smtClean="0">
                <a:latin typeface="Century Gothic" pitchFamily="34" charset="0"/>
              </a:rPr>
              <a:t>stanno mettendo in discussione, in quasi tutti i Paesi dell’area, modelli politici, sociali ed economici che sembravano radicati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sz="1800" dirty="0"/>
          </a:p>
        </p:txBody>
      </p:sp>
      <p:sp>
        <p:nvSpPr>
          <p:cNvPr id="3" name="Titolo 2"/>
          <p:cNvSpPr>
            <a:spLocks noGrp="1"/>
          </p:cNvSpPr>
          <p:nvPr>
            <p:ph type="title" idx="4294967295"/>
          </p:nvPr>
        </p:nvSpPr>
        <p:spPr>
          <a:xfrm>
            <a:off x="0" y="476250"/>
            <a:ext cx="8229600" cy="8651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3200" dirty="0" smtClean="0">
                <a:solidFill>
                  <a:srgbClr val="0070C0"/>
                </a:solidFill>
              </a:rPr>
              <a:t>2</a:t>
            </a:r>
            <a:r>
              <a:rPr lang="it-IT" sz="4000" dirty="0" smtClean="0">
                <a:solidFill>
                  <a:srgbClr val="0070C0"/>
                </a:solidFill>
                <a:latin typeface="Century Gothic" pitchFamily="34" charset="0"/>
              </a:rPr>
              <a:t>. </a:t>
            </a: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CARATTERISTICHE DEI PAESI MEDITERRANEI</a:t>
            </a:r>
            <a:endParaRPr lang="it-IT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0" y="44450"/>
          <a:ext cx="9144000" cy="59766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62401"/>
                <a:gridCol w="1631099"/>
                <a:gridCol w="2104808"/>
                <a:gridCol w="1922846"/>
                <a:gridCol w="1922846"/>
              </a:tblGrid>
              <a:tr h="1553871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Indicatori socio-politici (alcuni paesi)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Century Gothic" pitchFamily="34" charset="0"/>
                        </a:rPr>
                        <a:t>Tasso di disoccupazione giovanile (su</a:t>
                      </a:r>
                      <a:r>
                        <a:rPr lang="it-IT" sz="1400" baseline="0" dirty="0" smtClean="0">
                          <a:latin typeface="Century Gothic" pitchFamily="34" charset="0"/>
                        </a:rPr>
                        <a:t> totale)</a:t>
                      </a:r>
                      <a:r>
                        <a:rPr lang="it-IT" sz="1400" dirty="0" smtClean="0">
                          <a:latin typeface="Century Gothic" pitchFamily="34" charset="0"/>
                        </a:rPr>
                        <a:t>*</a:t>
                      </a:r>
                      <a:endParaRPr lang="it-IT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Century Gothic" pitchFamily="34" charset="0"/>
                        </a:rPr>
                        <a:t>Indice di corruzione</a:t>
                      </a:r>
                      <a:endParaRPr kumimoji="0" lang="it-IT" sz="1400" kern="1200" baseline="0" dirty="0" smtClean="0">
                        <a:latin typeface="Century Gothic" pitchFamily="34" charset="0"/>
                      </a:endParaRPr>
                    </a:p>
                    <a:p>
                      <a:r>
                        <a:rPr kumimoji="0" lang="it-IT" sz="1400" kern="1200" baseline="0" dirty="0" smtClean="0">
                          <a:latin typeface="Century Gothic" pitchFamily="34" charset="0"/>
                        </a:rPr>
                        <a:t>percepita </a:t>
                      </a:r>
                      <a:r>
                        <a:rPr kumimoji="0" lang="it-IT" sz="1200" kern="1200" baseline="0" dirty="0" smtClean="0">
                          <a:latin typeface="Century Gothic" pitchFamily="34" charset="0"/>
                        </a:rPr>
                        <a:t>(valore compreso tra 0, molto</a:t>
                      </a:r>
                    </a:p>
                    <a:p>
                      <a:r>
                        <a:rPr kumimoji="0" lang="it-IT" sz="1200" kern="1200" baseline="0" dirty="0" smtClean="0">
                          <a:latin typeface="Century Gothic" pitchFamily="34" charset="0"/>
                        </a:rPr>
                        <a:t>corrotto e 10, poco corrotto)</a:t>
                      </a:r>
                      <a:r>
                        <a:rPr kumimoji="0" lang="it-IT" sz="1400" kern="1200" baseline="0" dirty="0" smtClean="0">
                          <a:latin typeface="Century Gothic" pitchFamily="34" charset="0"/>
                        </a:rPr>
                        <a:t>**</a:t>
                      </a:r>
                      <a:endParaRPr lang="it-IT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>
                          <a:latin typeface="Century Gothic" pitchFamily="34" charset="0"/>
                        </a:rPr>
                        <a:t>Libertà di stampa/Libertà</a:t>
                      </a:r>
                      <a:r>
                        <a:rPr lang="it-IT" sz="1400" baseline="0" dirty="0" smtClean="0">
                          <a:latin typeface="Century Gothic" pitchFamily="34" charset="0"/>
                        </a:rPr>
                        <a:t>  di accesso a siti internet </a:t>
                      </a:r>
                      <a:r>
                        <a:rPr lang="it-IT" sz="1600" baseline="0" dirty="0" smtClean="0">
                          <a:latin typeface="Century Gothic" pitchFamily="34" charset="0"/>
                        </a:rPr>
                        <a:t>(</a:t>
                      </a:r>
                      <a:r>
                        <a:rPr lang="it-IT" sz="1200" baseline="0" dirty="0" smtClean="0">
                          <a:latin typeface="Century Gothic" pitchFamily="34" charset="0"/>
                        </a:rPr>
                        <a:t>dove 100 è il grado minimo di libertà)*** </a:t>
                      </a:r>
                      <a:endParaRPr lang="it-IT" sz="12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</a:rPr>
                        <a:t>Tasso di alfabetizzazione****</a:t>
                      </a:r>
                      <a:endParaRPr lang="it-IT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Algeria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</a:rPr>
                        <a:t>70,0%</a:t>
                      </a:r>
                      <a:endParaRPr lang="it-IT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2,8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62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73%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(50% nel 1987)</a:t>
                      </a:r>
                      <a:endParaRPr lang="it-IT" sz="1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Egitto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</a:rPr>
                        <a:t>60,0%</a:t>
                      </a:r>
                      <a:endParaRPr lang="it-IT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2,8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59; 54</a:t>
                      </a:r>
                      <a:endParaRPr lang="it-IT" sz="14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66%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(44% nel 1986)</a:t>
                      </a:r>
                      <a:endParaRPr lang="it-IT" sz="1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Giordania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66,0%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5,0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42; </a:t>
                      </a:r>
                      <a:r>
                        <a:rPr lang="it-IT" dirty="0" err="1" smtClean="0">
                          <a:latin typeface="Century Gothic" pitchFamily="34" charset="0"/>
                        </a:rPr>
                        <a:t>42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92%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Libano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55,0%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2,5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55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90%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Libia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48, 0%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2,5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94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89% 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(60% nel</a:t>
                      </a:r>
                      <a:r>
                        <a:rPr lang="it-IT" sz="1200" baseline="0" dirty="0" smtClean="0">
                          <a:latin typeface="Century Gothic" pitchFamily="34" charset="0"/>
                        </a:rPr>
                        <a:t> 1984)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Marocco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35,5%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3,3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64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56% 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(30%</a:t>
                      </a:r>
                      <a:r>
                        <a:rPr lang="it-IT" sz="1200" baseline="0" dirty="0" smtClean="0">
                          <a:latin typeface="Century Gothic" pitchFamily="34" charset="0"/>
                        </a:rPr>
                        <a:t> nel 1982)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16193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Siria 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57,0%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000" dirty="0" smtClean="0">
                          <a:latin typeface="Century Gothic" pitchFamily="34" charset="0"/>
                        </a:rPr>
                        <a:t>/</a:t>
                      </a:r>
                      <a:endParaRPr lang="it-IT" sz="20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83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84 %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(56% nel 1981)</a:t>
                      </a:r>
                      <a:endParaRPr lang="it-IT" sz="1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649934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Territori Palestinesi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35,0%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2,6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84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96%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39910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latin typeface="Century Gothic" pitchFamily="34" charset="0"/>
                        </a:rPr>
                        <a:t>Tunisia</a:t>
                      </a:r>
                      <a:endParaRPr lang="it-IT" sz="16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65,0%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4,2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81;80</a:t>
                      </a:r>
                      <a:endParaRPr lang="it-IT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latin typeface="Century Gothic" pitchFamily="34" charset="0"/>
                        </a:rPr>
                        <a:t>78%  </a:t>
                      </a:r>
                      <a:r>
                        <a:rPr lang="it-IT" sz="1200" dirty="0" smtClean="0">
                          <a:latin typeface="Century Gothic" pitchFamily="34" charset="0"/>
                        </a:rPr>
                        <a:t>(48% nel 1984)</a:t>
                      </a:r>
                      <a:endParaRPr lang="it-IT" sz="12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62917">
                <a:tc>
                  <a:txBody>
                    <a:bodyPr/>
                    <a:lstStyle/>
                    <a:p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Germania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Meno del</a:t>
                      </a:r>
                      <a:r>
                        <a:rPr lang="it-IT" sz="1600" baseline="0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it-IT" sz="1600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9%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8,0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10</a:t>
                      </a:r>
                      <a:r>
                        <a:rPr lang="it-IT" baseline="0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 (media)</a:t>
                      </a:r>
                      <a:endParaRPr lang="it-IT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99%</a:t>
                      </a:r>
                      <a:endParaRPr lang="it-IT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0" y="6237288"/>
            <a:ext cx="9144000" cy="6207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200" b="1" dirty="0"/>
              <a:t>Fonte:1) dati * : </a:t>
            </a:r>
            <a:r>
              <a:rPr lang="it-IT" sz="1200" b="1" dirty="0" err="1"/>
              <a:t>United</a:t>
            </a:r>
            <a:r>
              <a:rPr lang="it-IT" sz="1200" b="1" dirty="0"/>
              <a:t> </a:t>
            </a:r>
            <a:r>
              <a:rPr lang="it-IT" sz="1200" b="1" dirty="0" err="1"/>
              <a:t>Nations</a:t>
            </a:r>
            <a:r>
              <a:rPr lang="it-IT" sz="1200" b="1" dirty="0"/>
              <a:t> </a:t>
            </a:r>
            <a:r>
              <a:rPr lang="it-IT" sz="1200" b="1" dirty="0" err="1"/>
              <a:t>Development</a:t>
            </a:r>
            <a:r>
              <a:rPr lang="it-IT" sz="1200" b="1" dirty="0"/>
              <a:t> </a:t>
            </a:r>
            <a:r>
              <a:rPr lang="it-IT" sz="1200" b="1" dirty="0" err="1"/>
              <a:t>Programme</a:t>
            </a:r>
            <a:r>
              <a:rPr lang="it-IT" sz="1200" b="1" dirty="0"/>
              <a:t>, </a:t>
            </a:r>
            <a:r>
              <a:rPr lang="en-US" sz="1200" b="1" i="1" dirty="0"/>
              <a:t>Arab Human Rights Development Report, 2008, </a:t>
            </a:r>
            <a:r>
              <a:rPr lang="en-US" sz="1200" b="1" dirty="0"/>
              <a:t>2) </a:t>
            </a:r>
            <a:r>
              <a:rPr lang="en-US" sz="1200" b="1" dirty="0" err="1"/>
              <a:t>dati</a:t>
            </a:r>
            <a:r>
              <a:rPr lang="en-US" sz="1200" b="1" dirty="0"/>
              <a:t> **</a:t>
            </a:r>
            <a:r>
              <a:rPr lang="en-US" sz="1200" b="1" i="1" dirty="0"/>
              <a:t>: </a:t>
            </a:r>
            <a:r>
              <a:rPr lang="it-IT" sz="1200" b="1" dirty="0" err="1"/>
              <a:t>Transparency</a:t>
            </a:r>
            <a:r>
              <a:rPr lang="it-IT" sz="1200" b="1" dirty="0"/>
              <a:t> International, </a:t>
            </a:r>
            <a:r>
              <a:rPr lang="it-IT" sz="1200" b="1" i="1" dirty="0" err="1"/>
              <a:t>Annual</a:t>
            </a:r>
            <a:r>
              <a:rPr lang="it-IT" sz="1200" b="1" i="1" dirty="0"/>
              <a:t> Report 2009</a:t>
            </a:r>
            <a:r>
              <a:rPr lang="it-IT" sz="1200" b="1" dirty="0"/>
              <a:t>; 3) dati*** : </a:t>
            </a:r>
            <a:r>
              <a:rPr lang="it-IT" sz="1200" b="1" dirty="0" err="1"/>
              <a:t>Freedom</a:t>
            </a:r>
            <a:r>
              <a:rPr lang="it-IT" sz="1200" b="1" dirty="0"/>
              <a:t> House,</a:t>
            </a:r>
            <a:r>
              <a:rPr lang="en-US" sz="1200" b="1" dirty="0"/>
              <a:t> </a:t>
            </a:r>
            <a:r>
              <a:rPr lang="en-US" sz="1200" b="1" i="1" dirty="0"/>
              <a:t>Freedom of the Press: MENA, 2011</a:t>
            </a:r>
            <a:r>
              <a:rPr lang="en-US" sz="1200" b="1" dirty="0"/>
              <a:t> e </a:t>
            </a:r>
            <a:r>
              <a:rPr lang="en-US" sz="1200" b="1" i="1" dirty="0"/>
              <a:t>Freedom on the Net 2011;</a:t>
            </a:r>
            <a:r>
              <a:rPr lang="en-US" sz="1200" b="1" dirty="0"/>
              <a:t> 4) </a:t>
            </a:r>
            <a:r>
              <a:rPr lang="en-US" sz="1200" b="1" dirty="0" err="1"/>
              <a:t>dati</a:t>
            </a:r>
            <a:r>
              <a:rPr lang="en-US" sz="1200" b="1" dirty="0"/>
              <a:t>**** :World Bank, </a:t>
            </a:r>
            <a:r>
              <a:rPr lang="en-US" sz="1200" b="1" dirty="0" err="1"/>
              <a:t>anni</a:t>
            </a:r>
            <a:r>
              <a:rPr lang="en-US" sz="1200" b="1" dirty="0"/>
              <a:t> </a:t>
            </a:r>
            <a:r>
              <a:rPr lang="en-US" sz="1200" b="1" dirty="0" err="1"/>
              <a:t>vari</a:t>
            </a:r>
            <a:endParaRPr lang="it-IT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250825" y="260350"/>
          <a:ext cx="8712967" cy="57609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25668"/>
                <a:gridCol w="2063524"/>
                <a:gridCol w="2172131"/>
                <a:gridCol w="2251644"/>
              </a:tblGrid>
              <a:tr h="1388514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</a:rPr>
                        <a:t>INDICATORI ECONOMICI (alcuni paesi)*</a:t>
                      </a:r>
                      <a:endParaRPr lang="it-IT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</a:rPr>
                        <a:t>Popolazione (</a:t>
                      </a:r>
                      <a:r>
                        <a:rPr lang="it-IT" sz="1600" dirty="0" err="1" smtClean="0">
                          <a:latin typeface="Century Gothic" pitchFamily="34" charset="0"/>
                        </a:rPr>
                        <a:t>Mln</a:t>
                      </a:r>
                      <a:r>
                        <a:rPr lang="it-IT" sz="1600" dirty="0" smtClean="0">
                          <a:latin typeface="Century Gothic" pitchFamily="34" charset="0"/>
                        </a:rPr>
                        <a:t>)</a:t>
                      </a:r>
                      <a:endParaRPr lang="it-IT" sz="16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  <a:cs typeface="Aharoni" pitchFamily="2" charset="-79"/>
                        </a:rPr>
                        <a:t>PIL-PRO</a:t>
                      </a:r>
                      <a:r>
                        <a:rPr lang="it-IT" sz="1600" baseline="0" dirty="0" smtClean="0">
                          <a:latin typeface="Century Gothic" pitchFamily="34" charset="0"/>
                          <a:cs typeface="Aharoni" pitchFamily="2" charset="-79"/>
                        </a:rPr>
                        <a:t> CAPITE (sett. 2011)</a:t>
                      </a:r>
                      <a:r>
                        <a:rPr lang="it-IT" sz="1600" baseline="0" dirty="0" err="1" smtClean="0">
                          <a:latin typeface="Century Gothic" pitchFamily="34" charset="0"/>
                          <a:cs typeface="Aharoni" pitchFamily="2" charset="-79"/>
                        </a:rPr>
                        <a:t>US$</a:t>
                      </a:r>
                      <a:endParaRPr lang="it-IT" sz="1600" dirty="0">
                        <a:latin typeface="Century Gothic" pitchFamily="34" charset="0"/>
                        <a:cs typeface="Aharoni" pitchFamily="2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entury Gothic" pitchFamily="34" charset="0"/>
                        </a:rPr>
                        <a:t>Tasso</a:t>
                      </a:r>
                      <a:r>
                        <a:rPr lang="it-IT" sz="1600" baseline="0" dirty="0" smtClean="0">
                          <a:latin typeface="Century Gothic" pitchFamily="34" charset="0"/>
                        </a:rPr>
                        <a:t> di inflazione 2011</a:t>
                      </a:r>
                      <a:endParaRPr lang="it-IT" sz="16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Algeria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34,3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kern="1200" dirty="0" smtClean="0">
                          <a:latin typeface="Century Gothic" pitchFamily="34" charset="0"/>
                        </a:rPr>
                        <a:t>8.668</a:t>
                      </a:r>
                      <a:endParaRPr lang="it-IT" sz="1800" b="0" dirty="0" smtClean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5%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Libia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6,2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latin typeface="Century Gothic" pitchFamily="34" charset="0"/>
                        </a:rPr>
                        <a:t>9.750</a:t>
                      </a:r>
                      <a:endParaRPr lang="it-IT" sz="1800" b="0" dirty="0" smtClean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4,5%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Giordania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6,1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4.183</a:t>
                      </a:r>
                      <a:endParaRPr lang="it-IT" sz="1800" b="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4,6%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700494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Egitto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81,5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latin typeface="Century Gothic" pitchFamily="34" charset="0"/>
                        </a:rPr>
                        <a:t>4.270</a:t>
                      </a:r>
                      <a:endParaRPr lang="it-IT" sz="1800" b="0" dirty="0" smtClean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9,8%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Libano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4,2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8.214</a:t>
                      </a:r>
                      <a:endParaRPr lang="it-IT" sz="1800" b="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3,7%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Marocco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31,6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3.856</a:t>
                      </a:r>
                      <a:endParaRPr lang="it-IT" sz="1800" b="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2,1%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43692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Siria 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21,2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>
                          <a:latin typeface="Century Gothic" pitchFamily="34" charset="0"/>
                        </a:rPr>
                        <a:t>3.474</a:t>
                      </a:r>
                      <a:endParaRPr lang="it-IT" sz="1800" b="0" dirty="0" smtClean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4,4%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latin typeface="Century Gothic" pitchFamily="34" charset="0"/>
                        </a:rPr>
                        <a:t>Tunisia</a:t>
                      </a:r>
                      <a:endParaRPr lang="it-IT" sz="18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10,2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8.687</a:t>
                      </a:r>
                      <a:endParaRPr lang="it-IT" sz="1800" b="0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latin typeface="Century Gothic" pitchFamily="34" charset="0"/>
                        </a:rPr>
                        <a:t>3,8%</a:t>
                      </a:r>
                      <a:endParaRPr lang="it-IT" sz="1800" dirty="0"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0" y="6308725"/>
            <a:ext cx="9144000" cy="30797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t-IT" sz="1400" dirty="0" err="1">
                <a:solidFill>
                  <a:schemeClr val="bg1"/>
                </a:solidFill>
              </a:rPr>
              <a:t>*</a:t>
            </a:r>
            <a:r>
              <a:rPr lang="it-IT" sz="1400" dirty="0" err="1">
                <a:solidFill>
                  <a:schemeClr val="bg1"/>
                </a:solidFill>
                <a:latin typeface="Century Gothic" pitchFamily="34" charset="0"/>
              </a:rPr>
              <a:t>Dati</a:t>
            </a:r>
            <a:r>
              <a:rPr lang="it-IT" sz="1400" dirty="0">
                <a:solidFill>
                  <a:schemeClr val="bg1"/>
                </a:solidFill>
                <a:latin typeface="Century Gothic" pitchFamily="34" charset="0"/>
              </a:rPr>
              <a:t> –</a:t>
            </a:r>
            <a:r>
              <a:rPr lang="en-US" sz="1400" dirty="0">
                <a:solidFill>
                  <a:schemeClr val="bg1"/>
                </a:solidFill>
                <a:latin typeface="Century Gothic" pitchFamily="34" charset="0"/>
              </a:rPr>
              <a:t>IMF, </a:t>
            </a:r>
            <a:r>
              <a:rPr lang="en-US" sz="1400" i="1" dirty="0">
                <a:solidFill>
                  <a:schemeClr val="bg1"/>
                </a:solidFill>
                <a:latin typeface="Century Gothic" pitchFamily="34" charset="0"/>
              </a:rPr>
              <a:t>World Economic Outlook</a:t>
            </a:r>
            <a:r>
              <a:rPr lang="en-US" sz="1400" dirty="0">
                <a:solidFill>
                  <a:schemeClr val="bg1"/>
                </a:solidFill>
                <a:latin typeface="Century Gothic" pitchFamily="34" charset="0"/>
              </a:rPr>
              <a:t>; CIA,</a:t>
            </a:r>
            <a:r>
              <a:rPr lang="it-IT" sz="1400" dirty="0">
                <a:solidFill>
                  <a:schemeClr val="bg1"/>
                </a:solidFill>
                <a:latin typeface="Century Gothic" pitchFamily="34" charset="0"/>
              </a:rPr>
              <a:t> CIA World </a:t>
            </a:r>
            <a:r>
              <a:rPr lang="it-IT" sz="1400" dirty="0" err="1">
                <a:solidFill>
                  <a:schemeClr val="bg1"/>
                </a:solidFill>
                <a:latin typeface="Century Gothic" pitchFamily="34" charset="0"/>
              </a:rPr>
              <a:t>Factbook</a:t>
            </a:r>
            <a:r>
              <a:rPr lang="it-IT" sz="14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 idx="4294967295"/>
          </p:nvPr>
        </p:nvSpPr>
        <p:spPr>
          <a:xfrm>
            <a:off x="684213" y="549275"/>
            <a:ext cx="7499350" cy="6492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sz="4000" dirty="0" smtClean="0">
                <a:solidFill>
                  <a:srgbClr val="0070C0"/>
                </a:solidFill>
                <a:latin typeface="Century Gothic" pitchFamily="34" charset="0"/>
              </a:rPr>
              <a:t>3. L’EVOLUZIONE STORICA</a:t>
            </a:r>
          </a:p>
        </p:txBody>
      </p:sp>
      <p:pic>
        <p:nvPicPr>
          <p:cNvPr id="15363" name="Picture 2" descr="C:\Users\Michela\Desktop\impero-turco-168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>
          <a:xfrm>
            <a:off x="395288" y="1196975"/>
            <a:ext cx="8351837" cy="5327650"/>
          </a:xfrm>
        </p:spPr>
      </p:pic>
      <p:sp>
        <p:nvSpPr>
          <p:cNvPr id="4" name="CasellaDiTesto 3"/>
          <p:cNvSpPr txBox="1"/>
          <p:nvPr/>
        </p:nvSpPr>
        <p:spPr>
          <a:xfrm>
            <a:off x="684213" y="1557338"/>
            <a:ext cx="2592387" cy="8302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400" b="1" dirty="0">
                <a:latin typeface="Century Gothic" pitchFamily="34" charset="0"/>
              </a:rPr>
              <a:t>L’impero ottomano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 idx="4294967295"/>
          </p:nvPr>
        </p:nvSpPr>
        <p:spPr>
          <a:xfrm>
            <a:off x="960438" y="549275"/>
            <a:ext cx="8183562" cy="9350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Focus: le “fasi” dell’impero ottomano</a:t>
            </a:r>
            <a:endParaRPr lang="it-IT" sz="13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2924944"/>
            <a:ext cx="2162678" cy="2088000"/>
          </a:xfrm>
          <a:ln>
            <a:solidFill>
              <a:srgbClr val="0070C0"/>
            </a:solidFill>
          </a:ln>
        </p:spPr>
      </p:pic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844824"/>
            <a:ext cx="2232248" cy="194421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7" y="1772816"/>
            <a:ext cx="2086465" cy="20880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246" name="Picture 6" descr="File:Territorial changes of the Ottoman Empire 19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1" y="4653137"/>
            <a:ext cx="2124000" cy="198587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247" name="Picture 8" descr="File:Territorial changes of the Ottoman Empire 19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4725144"/>
            <a:ext cx="2449512" cy="19177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21" name="Connettore 2 20"/>
          <p:cNvCxnSpPr/>
          <p:nvPr/>
        </p:nvCxnSpPr>
        <p:spPr>
          <a:xfrm flipV="1">
            <a:off x="1259632" y="2348880"/>
            <a:ext cx="1152128" cy="50405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5076056" y="2348880"/>
            <a:ext cx="936104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7164288" y="4005064"/>
            <a:ext cx="0" cy="57606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H="1">
            <a:off x="5364088" y="5661248"/>
            <a:ext cx="792088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252" name="CasellaDiTesto 32"/>
          <p:cNvSpPr txBox="1">
            <a:spLocks noChangeArrowheads="1"/>
          </p:cNvSpPr>
          <p:nvPr/>
        </p:nvSpPr>
        <p:spPr bwMode="auto">
          <a:xfrm flipH="1">
            <a:off x="323528" y="4653136"/>
            <a:ext cx="936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 smtClean="0">
                <a:latin typeface="Calibri" pitchFamily="34" charset="0"/>
              </a:rPr>
              <a:t>Fig. 1</a:t>
            </a:r>
            <a:endParaRPr lang="it-IT" dirty="0">
              <a:latin typeface="Calibri" pitchFamily="34" charset="0"/>
            </a:endParaRPr>
          </a:p>
        </p:txBody>
      </p:sp>
      <p:sp>
        <p:nvSpPr>
          <p:cNvPr id="10253" name="CasellaDiTesto 33"/>
          <p:cNvSpPr txBox="1">
            <a:spLocks noChangeArrowheads="1"/>
          </p:cNvSpPr>
          <p:nvPr/>
        </p:nvSpPr>
        <p:spPr bwMode="auto">
          <a:xfrm>
            <a:off x="2627784" y="3501008"/>
            <a:ext cx="936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Calibri" pitchFamily="34" charset="0"/>
              </a:rPr>
              <a:t>Fig. 2</a:t>
            </a:r>
          </a:p>
        </p:txBody>
      </p:sp>
      <p:sp>
        <p:nvSpPr>
          <p:cNvPr id="10254" name="CasellaDiTesto 35"/>
          <p:cNvSpPr txBox="1">
            <a:spLocks noChangeArrowheads="1"/>
          </p:cNvSpPr>
          <p:nvPr/>
        </p:nvSpPr>
        <p:spPr bwMode="auto">
          <a:xfrm>
            <a:off x="6228184" y="6309320"/>
            <a:ext cx="8270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Calibri" pitchFamily="34" charset="0"/>
              </a:rPr>
              <a:t>Fig. 4</a:t>
            </a:r>
          </a:p>
        </p:txBody>
      </p:sp>
      <p:sp>
        <p:nvSpPr>
          <p:cNvPr id="10255" name="CasellaDiTesto 36"/>
          <p:cNvSpPr txBox="1">
            <a:spLocks noChangeArrowheads="1"/>
          </p:cNvSpPr>
          <p:nvPr/>
        </p:nvSpPr>
        <p:spPr bwMode="auto">
          <a:xfrm>
            <a:off x="2843808" y="6237312"/>
            <a:ext cx="720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Calibri" pitchFamily="34" charset="0"/>
              </a:rPr>
              <a:t>Fig. 5</a:t>
            </a:r>
          </a:p>
        </p:txBody>
      </p:sp>
      <p:sp>
        <p:nvSpPr>
          <p:cNvPr id="10256" name="CasellaDiTesto 37"/>
          <p:cNvSpPr txBox="1">
            <a:spLocks noChangeArrowheads="1"/>
          </p:cNvSpPr>
          <p:nvPr/>
        </p:nvSpPr>
        <p:spPr bwMode="auto">
          <a:xfrm>
            <a:off x="6084168" y="3501008"/>
            <a:ext cx="900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latin typeface="Calibri" pitchFamily="34" charset="0"/>
              </a:rPr>
              <a:t>Fig. 3</a:t>
            </a:r>
          </a:p>
        </p:txBody>
      </p:sp>
      <p:sp>
        <p:nvSpPr>
          <p:cNvPr id="19" name="CasellaDiTesto 18"/>
          <p:cNvSpPr txBox="1"/>
          <p:nvPr/>
        </p:nvSpPr>
        <p:spPr>
          <a:xfrm rot="18074673">
            <a:off x="7747657" y="4733026"/>
            <a:ext cx="122413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Century Gothic" pitchFamily="34" charset="0"/>
              </a:rPr>
              <a:t>Accordi di </a:t>
            </a:r>
            <a:r>
              <a:rPr lang="it-IT" dirty="0" err="1" smtClean="0">
                <a:latin typeface="Century Gothic" pitchFamily="34" charset="0"/>
              </a:rPr>
              <a:t>Sèvres</a:t>
            </a:r>
            <a:r>
              <a:rPr lang="it-IT" dirty="0" smtClean="0">
                <a:latin typeface="Century Gothic" pitchFamily="34" charset="0"/>
              </a:rPr>
              <a:t> </a:t>
            </a:r>
            <a:endParaRPr lang="it-IT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468313" y="1052513"/>
            <a:ext cx="7704137" cy="5329237"/>
          </a:xfrm>
        </p:spPr>
        <p:txBody>
          <a:bodyPr>
            <a:normAutofit fontScale="925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endParaRPr lang="it-IT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L’impero ottomano è stato uno dei più longevi della storia </a:t>
            </a:r>
            <a:r>
              <a:rPr lang="it-IT" dirty="0" smtClean="0">
                <a:latin typeface="Century Gothic" pitchFamily="34" charset="0"/>
              </a:rPr>
              <a:t>– con </a:t>
            </a:r>
            <a:r>
              <a:rPr lang="it-IT" dirty="0" smtClean="0">
                <a:latin typeface="Century Gothic" pitchFamily="34" charset="0"/>
              </a:rPr>
              <a:t>inizio nelle metà del 1300 e con la fine ufficiale nel 1923, con la proclamazione della Repubblica di Turchia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Agli inizi del XIX Sec. l’area comprende: Anatolia, Armenia, mezzaluna fertile, Nord Africa fino all’Algeria, in modo parziale anche la penisola arabica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dirty="0" smtClean="0">
                <a:latin typeface="Century Gothic" pitchFamily="34" charset="0"/>
              </a:rPr>
              <a:t>In questo periodo, però, il controllo ottomano era già labile. In quasi tutte le “regioni”, erano al potere sovrani (provenienti dalle truppe turche) con un controllo oramai debole sulla </a:t>
            </a:r>
            <a:r>
              <a:rPr lang="it-IT" dirty="0" smtClean="0">
                <a:latin typeface="Century Gothic" pitchFamily="34" charset="0"/>
              </a:rPr>
              <a:t>popolazione e sui territori</a:t>
            </a:r>
            <a:endParaRPr lang="it-IT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dirty="0" smtClean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dirty="0" smtClean="0"/>
          </a:p>
        </p:txBody>
      </p:sp>
      <p:sp>
        <p:nvSpPr>
          <p:cNvPr id="4" name="Titolo 6"/>
          <p:cNvSpPr txBox="1">
            <a:spLocks/>
          </p:cNvSpPr>
          <p:nvPr/>
        </p:nvSpPr>
        <p:spPr bwMode="auto">
          <a:xfrm>
            <a:off x="608013" y="981075"/>
            <a:ext cx="8226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defRPr/>
            </a:pPr>
            <a:r>
              <a:rPr lang="it-IT" sz="4400" b="1" kern="0" dirty="0">
                <a:solidFill>
                  <a:srgbClr val="0070C0"/>
                </a:solidFill>
                <a:latin typeface="Century Gothic" pitchFamily="34" charset="0"/>
                <a:ea typeface="+mj-ea"/>
                <a:cs typeface="+mj-cs"/>
              </a:rPr>
              <a:t>L’impero ottomano </a:t>
            </a:r>
            <a:r>
              <a:rPr lang="it-IT" sz="3600" b="1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3600" b="1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endParaRPr lang="it-IT" sz="3600" b="1" kern="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960438" y="620713"/>
            <a:ext cx="8183562" cy="7207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it-IT" sz="3200" dirty="0" smtClean="0">
              <a:solidFill>
                <a:srgbClr val="FFC000"/>
              </a:solidFill>
            </a:endParaRPr>
          </a:p>
        </p:txBody>
      </p:sp>
      <p:pic>
        <p:nvPicPr>
          <p:cNvPr id="18435" name="Picture 2" descr="C:\Users\Michela\Desktop\imperi_coloniali191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8642350" cy="6408737"/>
          </a:xfrm>
        </p:spPr>
      </p:pic>
      <p:sp>
        <p:nvSpPr>
          <p:cNvPr id="4" name="CasellaDiTesto 3"/>
          <p:cNvSpPr txBox="1"/>
          <p:nvPr/>
        </p:nvSpPr>
        <p:spPr>
          <a:xfrm>
            <a:off x="6084888" y="476250"/>
            <a:ext cx="2519362" cy="83185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400" b="1" dirty="0">
                <a:latin typeface="Century Gothic" pitchFamily="34" charset="0"/>
              </a:rPr>
              <a:t>L’epoca coloniale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67544" y="6021288"/>
            <a:ext cx="6984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http://upload.wikimedia.org/wikipedia/commons/8/89/Colonisation2.gif</a:t>
            </a:r>
            <a:endParaRPr lang="it-IT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323528" y="1052736"/>
          <a:ext cx="842493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CasellaDiTesto 2"/>
          <p:cNvSpPr txBox="1">
            <a:spLocks noChangeArrowheads="1"/>
          </p:cNvSpPr>
          <p:nvPr/>
        </p:nvSpPr>
        <p:spPr bwMode="auto">
          <a:xfrm>
            <a:off x="395288" y="404813"/>
            <a:ext cx="82804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4400" b="1">
                <a:solidFill>
                  <a:srgbClr val="0070C0"/>
                </a:solidFill>
                <a:latin typeface="Century Gothic" pitchFamily="34" charset="0"/>
              </a:rPr>
              <a:t>L’Epoca coloniale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3568" y="404665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Il crollo dell’impero ottomano e la “conquista europea”</a:t>
            </a:r>
            <a:endParaRPr lang="it-IT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95536" y="1052736"/>
            <a:ext cx="8748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Quando l’impero ottomano inizia a sfaldarsi la Francia e la Gran Bretagna sostengono le iniziative indipendentiste  di tutti gli “attori” dominati dall’impero ottomano, sostenendo le popolazioni arabe contro il dominio ottomano e promettendo l’indipendenza in cambio del sostegno contro gli avversari (in particolare la Germania alleata con i turchi-ottomani)</a:t>
            </a:r>
          </a:p>
          <a:p>
            <a:pPr>
              <a:buFont typeface="Wingdings" pitchFamily="2" charset="2"/>
              <a:buChar char="Ø"/>
            </a:pPr>
            <a:endParaRPr lang="it-IT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Al contempo, però, le potenze occidentali intraprendono la colonizzazione dell'Africa del Nord e  altri stati del Medio Oriente in nome di una missione civilizzatrice dei popoli latini che mette fine alla "</a:t>
            </a:r>
            <a:r>
              <a:rPr lang="it-IT" dirty="0" err="1" smtClean="0">
                <a:latin typeface="Century Gothic" pitchFamily="34" charset="0"/>
              </a:rPr>
              <a:t>Barbaria</a:t>
            </a:r>
            <a:r>
              <a:rPr lang="it-IT" dirty="0" smtClean="0">
                <a:latin typeface="Century Gothic" pitchFamily="34" charset="0"/>
              </a:rPr>
              <a:t>“</a:t>
            </a:r>
          </a:p>
          <a:p>
            <a:pPr>
              <a:buFont typeface="Wingdings" pitchFamily="2" charset="2"/>
              <a:buChar char="Ø"/>
            </a:pPr>
            <a:endParaRPr lang="it-IT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Da qui nascono, poi,  i principali accordi di spartizione dell’area da parte delle potenze europee (rif. Accordo di </a:t>
            </a:r>
            <a:r>
              <a:rPr lang="it-IT" dirty="0" err="1" smtClean="0">
                <a:latin typeface="Century Gothic" pitchFamily="34" charset="0"/>
              </a:rPr>
              <a:t>Sikes-Pikot</a:t>
            </a:r>
            <a:r>
              <a:rPr lang="it-IT" dirty="0" smtClean="0">
                <a:latin typeface="Century Gothic" pitchFamily="34" charset="0"/>
              </a:rPr>
              <a:t> e dichiarazione </a:t>
            </a:r>
            <a:r>
              <a:rPr lang="it-IT" dirty="0" err="1" smtClean="0">
                <a:latin typeface="Century Gothic" pitchFamily="34" charset="0"/>
              </a:rPr>
              <a:t>Balfour</a:t>
            </a:r>
            <a:r>
              <a:rPr lang="it-IT" dirty="0" smtClean="0">
                <a:latin typeface="Century Gothic" pitchFamily="34" charset="0"/>
              </a:rPr>
              <a:t>)  che culminano nei “mandati” stabiliti dalla Società delle Nazioni  nel 1919.</a:t>
            </a:r>
          </a:p>
          <a:p>
            <a:endParaRPr lang="it-IT" dirty="0" smtClean="0">
              <a:latin typeface="Century Gothi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95536" y="5013176"/>
            <a:ext cx="8496944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i="1" dirty="0" smtClean="0">
                <a:latin typeface="Century Gothic" pitchFamily="34" charset="0"/>
              </a:rPr>
              <a:t>Secondo tali mandati “Alcuni territori, i cui popoli non erano ritenuti in grado di autogovernarsi, sarebbero stati affidati in temporanea amministrazione alle Potenze, quali mandatarie della Società.  Si suddividevano  i mandati in tre categorie (A, B e C), secondo il «grado di civiltà» conseguito dal popolo del territorio a giudizio delle Potenze e secondo l'ampiezza dei poteri di amministrazione della Potenza </a:t>
            </a:r>
            <a:r>
              <a:rPr lang="it-IT" sz="1600" i="1" dirty="0" err="1" smtClean="0">
                <a:latin typeface="Century Gothic" pitchFamily="34" charset="0"/>
              </a:rPr>
              <a:t>mandataria……</a:t>
            </a:r>
            <a:r>
              <a:rPr lang="it-IT" sz="1600" i="1" dirty="0" smtClean="0">
                <a:latin typeface="Century Gothic" pitchFamily="34" charset="0"/>
              </a:rPr>
              <a:t>”</a:t>
            </a:r>
            <a:endParaRPr lang="it-IT" sz="1600" i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323527" y="188641"/>
            <a:ext cx="8820473" cy="1008111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0070C0"/>
                </a:solidFill>
                <a:latin typeface="Century Gothic" pitchFamily="34" charset="0"/>
              </a:rPr>
              <a:t>Focus: Il Mediterraneo nella prima guerra mondiale</a:t>
            </a:r>
            <a:endParaRPr lang="it-IT" sz="28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sz="quarter" idx="4294967295"/>
          </p:nvPr>
        </p:nvSpPr>
        <p:spPr>
          <a:xfrm>
            <a:off x="323850" y="2060848"/>
            <a:ext cx="8569325" cy="4536504"/>
          </a:xfrm>
        </p:spPr>
        <p:txBody>
          <a:bodyPr>
            <a:normAutofit fontScale="700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None/>
              <a:defRPr/>
            </a:pPr>
            <a:endParaRPr lang="it-IT" sz="2900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Ø"/>
              <a:defRPr/>
            </a:pPr>
            <a:endParaRPr lang="it-IT" sz="2900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Ø"/>
              <a:defRPr/>
            </a:pPr>
            <a:endParaRPr lang="it-IT" sz="2600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Ø"/>
              <a:defRPr/>
            </a:pPr>
            <a:endParaRPr lang="it-IT" sz="2600" dirty="0" smtClean="0"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it-IT" sz="2600" dirty="0" smtClean="0">
                <a:latin typeface="Century Gothic" pitchFamily="34" charset="0"/>
              </a:rPr>
              <a:t>Le popolazioni della regione furono coinvolte nelle operazioni belliche, accanto alle potenze colonizzatrici. Ciò causò un peggioramento delle condizioni di vita delle popolazioni locali e il conseguente rafforzamento della coscienza nazionalistica, acuita, ancor di più dall’”azione coloniale"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Ø"/>
              <a:defRPr/>
            </a:pPr>
            <a:r>
              <a:rPr lang="it-IT" sz="2600" dirty="0" smtClean="0">
                <a:latin typeface="Century Gothic" pitchFamily="34" charset="0"/>
              </a:rPr>
              <a:t>I governi dell’Intesa aspiravano sempre di più a un Medio Oriente assoggettato a sfere di influenza: la Russia a nord (Asia e Anatolia); la Gran Bretagna nel Golfo Persico e nell’Oceano indiano e la Francia a sud</a:t>
            </a:r>
          </a:p>
          <a:p>
            <a:pPr marL="265176" indent="-265176" algn="ctr" eaLnBrk="1" fontAlgn="auto" hangingPunct="1">
              <a:spcAft>
                <a:spcPts val="0"/>
              </a:spcAft>
              <a:buClr>
                <a:srgbClr val="0070C0"/>
              </a:buClr>
              <a:buFont typeface="Wingdings 2" pitchFamily="18" charset="2"/>
              <a:buNone/>
              <a:defRPr/>
            </a:pPr>
            <a:endParaRPr lang="it-IT" sz="31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76" indent="-265176" algn="ctr" eaLnBrk="1" fontAlgn="auto" hangingPunct="1">
              <a:spcAft>
                <a:spcPts val="0"/>
              </a:spcAft>
              <a:buClr>
                <a:srgbClr val="0070C0"/>
              </a:buClr>
              <a:buFont typeface="Wingdings 2" pitchFamily="18" charset="2"/>
              <a:buNone/>
              <a:defRPr/>
            </a:pPr>
            <a:r>
              <a:rPr lang="it-IT" sz="29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Queste decisioni vennero tracciate “a tavolino” attraverso accordi di spartizione territoriale tra le grandi potenze senza il coinvolgimento delle popolazioni locali</a:t>
            </a:r>
          </a:p>
        </p:txBody>
      </p:sp>
      <p:sp>
        <p:nvSpPr>
          <p:cNvPr id="10" name="Freccia in giù 9"/>
          <p:cNvSpPr/>
          <p:nvPr/>
        </p:nvSpPr>
        <p:spPr>
          <a:xfrm>
            <a:off x="4211960" y="5085184"/>
            <a:ext cx="360040" cy="50413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971600" y="1484784"/>
            <a:ext cx="7344816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76" indent="-265176" algn="ctr" eaLnBrk="1" fontAlgn="auto" hangingPunct="1">
              <a:spcAft>
                <a:spcPts val="0"/>
              </a:spcAft>
              <a:buClr>
                <a:srgbClr val="0070C0"/>
              </a:buClr>
              <a:buNone/>
              <a:defRPr/>
            </a:pPr>
            <a:r>
              <a:rPr lang="it-IT" b="1" dirty="0" smtClean="0">
                <a:latin typeface="Century Gothic" pitchFamily="34" charset="0"/>
              </a:rPr>
              <a:t>L’AREA MEDITERRANEA DIVENTA  UNO DEGLI SCENARI DELLA GUERRA TRA GLI IMPERI CENTRALI ( PRINCIPALMENTE GERMANIA, AUSTRIA-UNGHERIA, IMPERO OTTOMANO) CONTRO LE POTENZE ALLEATE (PRINCIPALMENTE FRANCIA, GRAN BRETAGNA, IMPERO RUSSO E ITALIA).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893175" cy="1295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C000"/>
                </a:solidFill>
              </a:rPr>
              <a:t>   </a:t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FFC000"/>
                </a:solidFill>
              </a:rPr>
              <a:t/>
            </a:r>
            <a:br>
              <a:rPr lang="it-IT" dirty="0" smtClean="0">
                <a:solidFill>
                  <a:srgbClr val="FFC000"/>
                </a:solidFill>
              </a:rPr>
            </a:b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Gli accordi di “spartizione”</a:t>
            </a:r>
            <a:b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</a:br>
            <a:endParaRPr lang="it-IT" sz="31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3" name="Segnaposto contenuto 7"/>
          <p:cNvSpPr>
            <a:spLocks noGrp="1"/>
          </p:cNvSpPr>
          <p:nvPr>
            <p:ph sz="half" idx="4294967295"/>
          </p:nvPr>
        </p:nvSpPr>
        <p:spPr>
          <a:xfrm>
            <a:off x="0" y="981075"/>
            <a:ext cx="5003800" cy="5876925"/>
          </a:xfrm>
        </p:spPr>
        <p:txBody>
          <a:bodyPr/>
          <a:lstStyle/>
          <a:p>
            <a:pPr eaLnBrk="1" hangingPunct="1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Stipulato fra i governi del </a:t>
            </a:r>
            <a:r>
              <a:rPr lang="it-IT" sz="2000" b="1" dirty="0" smtClean="0">
                <a:latin typeface="Century Gothic" pitchFamily="34" charset="0"/>
              </a:rPr>
              <a:t>Regno Unito</a:t>
            </a:r>
            <a:r>
              <a:rPr lang="it-IT" sz="2000" dirty="0" smtClean="0">
                <a:latin typeface="Century Gothic" pitchFamily="34" charset="0"/>
              </a:rPr>
              <a:t> e della </a:t>
            </a:r>
            <a:r>
              <a:rPr lang="it-IT" sz="2000" b="1" dirty="0" smtClean="0">
                <a:latin typeface="Century Gothic" pitchFamily="34" charset="0"/>
              </a:rPr>
              <a:t>Francia</a:t>
            </a:r>
            <a:r>
              <a:rPr lang="it-IT" sz="2000" dirty="0" smtClean="0">
                <a:latin typeface="Century Gothic" pitchFamily="34" charset="0"/>
              </a:rPr>
              <a:t> per definire segretamente, dopo la fine della prima guerra mondiale, le rispettive sfere d' influenza e controllo sul Medio Oriente.</a:t>
            </a:r>
          </a:p>
          <a:p>
            <a:pPr eaLnBrk="1" hangingPunct="1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Alla Francia fu assegnato il controllo della zona che attualmente fa riferimento a: parte settentrionale dell'Iraq, Siria e Libano. Il resto alla Gran Bretagna </a:t>
            </a:r>
          </a:p>
          <a:p>
            <a:pPr eaLnBrk="1" hangingPunct="1">
              <a:buClr>
                <a:srgbClr val="002060"/>
              </a:buClr>
              <a:buFont typeface="Wingdings" pitchFamily="2" charset="2"/>
              <a:buChar char="Ø"/>
            </a:pPr>
            <a:r>
              <a:rPr lang="it-IT" sz="2000" dirty="0" smtClean="0">
                <a:latin typeface="Century Gothic" pitchFamily="34" charset="0"/>
              </a:rPr>
              <a:t> La zona che successivamente venne riconosciuta come Palestina doveva essere destinata ad un' amministrazione internazionale che avrebbe coinvolto l'Impero russo e altre potenze</a:t>
            </a:r>
          </a:p>
        </p:txBody>
      </p:sp>
      <p:pic>
        <p:nvPicPr>
          <p:cNvPr id="20484" name="Segnaposto contenuto 5" descr="sykespicot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2363" y="1052513"/>
            <a:ext cx="3887787" cy="5400675"/>
          </a:xfrm>
        </p:spPr>
      </p:pic>
      <p:sp>
        <p:nvSpPr>
          <p:cNvPr id="5" name="CasellaDiTesto 4"/>
          <p:cNvSpPr txBox="1"/>
          <p:nvPr/>
        </p:nvSpPr>
        <p:spPr>
          <a:xfrm>
            <a:off x="5076825" y="6021388"/>
            <a:ext cx="3527425" cy="70802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1) Accordo </a:t>
            </a: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Sykes-Picot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– Maggio 1916</a:t>
            </a:r>
            <a:endParaRPr lang="it-IT" sz="20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5" descr="sykespico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887787" cy="482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395536" y="332656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Principi</a:t>
            </a:r>
            <a:endParaRPr lang="it-IT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9512" y="836712"/>
            <a:ext cx="896448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hangingPunct="1">
              <a:buClr>
                <a:srgbClr val="002060"/>
              </a:buClr>
              <a:buSzPct val="91000"/>
            </a:pPr>
            <a:r>
              <a:rPr lang="it-IT" sz="1600" dirty="0" smtClean="0">
                <a:latin typeface="Century Gothic" pitchFamily="34" charset="0"/>
              </a:rPr>
              <a:t>Francia e Regno Unito sono pronti a riconoscere e proteggere uno Stato arabo indipendente o una confederazione di Stati arabi sotto la sovranità di un capo arabo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51520" y="1772816"/>
            <a:ext cx="4320480" cy="156966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1" hangingPunct="1">
              <a:buClr>
                <a:srgbClr val="002060"/>
              </a:buClr>
              <a:buSzPct val="91000"/>
            </a:pPr>
            <a:r>
              <a:rPr lang="it-IT" sz="1600" dirty="0" smtClean="0">
                <a:latin typeface="Century Gothic" pitchFamily="34" charset="0"/>
              </a:rPr>
              <a:t>Nell’area “A” la Francia e nell’area “B” la Gran Bretagna hanno la preminenza su diritti d’impresa e sui prestiti locali. Nell’area A solo la Francia e nell’area B solo la Gran Bretagna possono fornire consiglieri o funzionari stranieri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51520" y="3645024"/>
            <a:ext cx="424847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44000" eaLnBrk="1" hangingPunct="1">
              <a:buClr>
                <a:srgbClr val="002060"/>
              </a:buClr>
              <a:buSzPct val="91000"/>
            </a:pPr>
            <a:r>
              <a:rPr lang="it-IT" sz="1600" dirty="0" smtClean="0">
                <a:latin typeface="Century Gothic" pitchFamily="34" charset="0"/>
              </a:rPr>
              <a:t>Nella zona blu alla Francia e nella zona rossa alla Gran Bretagna è permesso istituire un controllo o un’amministrazione diretta o indiretta a loro discrezione 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23528" y="5229200"/>
            <a:ext cx="4248472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 Gothic" pitchFamily="34" charset="0"/>
              </a:rPr>
              <a:t>Nella zona “internazionale” è istituita un’amministrazione internazionale </a:t>
            </a:r>
            <a:endParaRPr lang="it-IT" sz="1600" dirty="0"/>
          </a:p>
        </p:txBody>
      </p:sp>
      <p:cxnSp>
        <p:nvCxnSpPr>
          <p:cNvPr id="24" name="Connettore 2 23"/>
          <p:cNvCxnSpPr>
            <a:stCxn id="8" idx="3"/>
          </p:cNvCxnSpPr>
          <p:nvPr/>
        </p:nvCxnSpPr>
        <p:spPr>
          <a:xfrm>
            <a:off x="4572000" y="2557646"/>
            <a:ext cx="1728192" cy="43930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8" idx="3"/>
          </p:cNvCxnSpPr>
          <p:nvPr/>
        </p:nvCxnSpPr>
        <p:spPr>
          <a:xfrm>
            <a:off x="4572000" y="2557646"/>
            <a:ext cx="2448272" cy="1375410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0" idx="3"/>
          </p:cNvCxnSpPr>
          <p:nvPr/>
        </p:nvCxnSpPr>
        <p:spPr>
          <a:xfrm flipV="1">
            <a:off x="4499992" y="2636912"/>
            <a:ext cx="1440160" cy="16698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20" idx="3"/>
          </p:cNvCxnSpPr>
          <p:nvPr/>
        </p:nvCxnSpPr>
        <p:spPr>
          <a:xfrm flipV="1">
            <a:off x="4499992" y="4221088"/>
            <a:ext cx="3456384" cy="856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2" idx="3"/>
          </p:cNvCxnSpPr>
          <p:nvPr/>
        </p:nvCxnSpPr>
        <p:spPr>
          <a:xfrm flipV="1">
            <a:off x="4572000" y="4509120"/>
            <a:ext cx="1224136" cy="1012468"/>
          </a:xfrm>
          <a:prstGeom prst="straightConnector1">
            <a:avLst/>
          </a:prstGeom>
          <a:ln w="254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/>
          <p:cNvSpPr>
            <a:spLocks noGrp="1"/>
          </p:cNvSpPr>
          <p:nvPr>
            <p:ph sz="half" idx="4294967295"/>
          </p:nvPr>
        </p:nvSpPr>
        <p:spPr>
          <a:xfrm>
            <a:off x="0" y="333375"/>
            <a:ext cx="5651500" cy="6335713"/>
          </a:xfrm>
        </p:spPr>
        <p:txBody>
          <a:bodyPr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sz="2000" dirty="0" smtClean="0"/>
              <a:t>E</a:t>
            </a:r>
            <a:r>
              <a:rPr lang="it-IT" sz="2200" dirty="0" smtClean="0"/>
              <a:t>’ </a:t>
            </a:r>
            <a:r>
              <a:rPr lang="it-IT" sz="2200" dirty="0" smtClean="0">
                <a:latin typeface="Century Gothic" pitchFamily="34" charset="0"/>
              </a:rPr>
              <a:t>un documento ufficiale del governo britannico inviato dal ministro Lord </a:t>
            </a:r>
            <a:r>
              <a:rPr lang="it-IT" sz="2200" dirty="0" err="1" smtClean="0">
                <a:latin typeface="Century Gothic" pitchFamily="34" charset="0"/>
              </a:rPr>
              <a:t>Balfour</a:t>
            </a:r>
            <a:r>
              <a:rPr lang="it-IT" sz="2200" dirty="0" smtClean="0">
                <a:latin typeface="Century Gothic" pitchFamily="34" charset="0"/>
              </a:rPr>
              <a:t> a  Lord Rothschild - leader dell’ebraismo inglese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sz="2200" dirty="0" smtClean="0">
                <a:latin typeface="Century Gothic" pitchFamily="34" charset="0"/>
              </a:rPr>
              <a:t>La dichiarazione prevedeva l’impegno britannico per “</a:t>
            </a:r>
            <a:r>
              <a:rPr lang="it-IT" sz="2200" u="sng" dirty="0" smtClean="0">
                <a:latin typeface="Century Gothic" pitchFamily="34" charset="0"/>
              </a:rPr>
              <a:t>la costituzione in Palestina di un focolare nazionale per il popolo ebraico”</a:t>
            </a:r>
          </a:p>
          <a:p>
            <a:pPr marL="265176" indent="-265176" eaLnBrk="1" fontAlgn="auto" hangingPunct="1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Ø"/>
              <a:defRPr/>
            </a:pPr>
            <a:r>
              <a:rPr lang="it-IT" sz="2200" dirty="0" smtClean="0">
                <a:latin typeface="Century Gothic" pitchFamily="34" charset="0"/>
              </a:rPr>
              <a:t>Gli storici sottolineano che i motivi che portarono il governo inglese a prendere questo impegno, derivarono, in buona parte, dall’influenza di sionisti americani presso il governo statunitense per farlo entrare in guerra a fianco della Gran Bretagna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2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it-IT" sz="22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</a:t>
            </a: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it-IT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 molti ritengono questa dichiarazione la causa scatenante dell’attuale conflitto </a:t>
            </a:r>
            <a:r>
              <a:rPr lang="it-IT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arabo-israeliano</a:t>
            </a:r>
            <a:endParaRPr lang="it-IT" sz="2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Freccia in giù 4"/>
          <p:cNvSpPr/>
          <p:nvPr/>
        </p:nvSpPr>
        <p:spPr>
          <a:xfrm>
            <a:off x="2484438" y="4581525"/>
            <a:ext cx="576262" cy="792163"/>
          </a:xfrm>
          <a:prstGeom prst="downArrow">
            <a:avLst/>
          </a:prstGeom>
          <a:solidFill>
            <a:srgbClr val="0070C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22532" name="Picture 2" descr="http://www.infopal.it/wp-content/uploads/img/balfou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413"/>
            <a:ext cx="3457079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5651500" y="333375"/>
            <a:ext cx="3241675" cy="7064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2) La Dichiarazione  di </a:t>
            </a: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Balfour-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Novembre 1917</a:t>
            </a:r>
            <a:endParaRPr lang="it-IT" sz="20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egnaposto contenuto 3"/>
          <p:cNvGraphicFramePr>
            <a:graphicFrameLocks/>
          </p:cNvGraphicFramePr>
          <p:nvPr/>
        </p:nvGraphicFramePr>
        <p:xfrm>
          <a:off x="251520" y="980728"/>
          <a:ext cx="864096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5" name="CasellaDiTesto 2"/>
          <p:cNvSpPr txBox="1">
            <a:spLocks noChangeArrowheads="1"/>
          </p:cNvSpPr>
          <p:nvPr/>
        </p:nvSpPr>
        <p:spPr bwMode="auto">
          <a:xfrm>
            <a:off x="468313" y="188913"/>
            <a:ext cx="7991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4000" b="1">
                <a:solidFill>
                  <a:srgbClr val="0070C0"/>
                </a:solidFill>
                <a:latin typeface="Century Gothic" pitchFamily="34" charset="0"/>
              </a:rPr>
              <a:t>La decolonizzazione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 idx="4294967295"/>
          </p:nvPr>
        </p:nvSpPr>
        <p:spPr>
          <a:xfrm>
            <a:off x="395288" y="476250"/>
            <a:ext cx="8064500" cy="10080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0070C0"/>
                </a:solidFill>
                <a:latin typeface="Century Gothic" pitchFamily="34" charset="0"/>
              </a:rPr>
              <a:t>L’epoca post coloniale e la guerra fredda </a:t>
            </a:r>
            <a:endParaRPr lang="it-IT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288" y="1412875"/>
            <a:ext cx="8064500" cy="52562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002060"/>
              </a:buClr>
              <a:buFont typeface="Wingdings 2" pitchFamily="18" charset="2"/>
              <a:buNone/>
            </a:pPr>
            <a:r>
              <a:rPr lang="it-IT" sz="2400" dirty="0" smtClean="0">
                <a:latin typeface="Century Gothic" pitchFamily="34" charset="0"/>
              </a:rPr>
              <a:t>    Dopo la decolonizzazione </a:t>
            </a:r>
            <a:r>
              <a:rPr lang="it-IT" sz="2400" dirty="0" smtClean="0">
                <a:latin typeface="Century Gothic" pitchFamily="34" charset="0"/>
              </a:rPr>
              <a:t>possono essere rinvenute due </a:t>
            </a:r>
            <a:r>
              <a:rPr lang="it-IT" sz="2400" dirty="0" smtClean="0">
                <a:latin typeface="Century Gothic" pitchFamily="34" charset="0"/>
              </a:rPr>
              <a:t>tendenze “comuni” nell’area:</a:t>
            </a:r>
          </a:p>
          <a:p>
            <a:pPr eaLnBrk="1" hangingPunct="1">
              <a:lnSpc>
                <a:spcPct val="90000"/>
              </a:lnSpc>
              <a:buClr>
                <a:srgbClr val="002060"/>
              </a:buClr>
              <a:buFont typeface="Wingdings 2" pitchFamily="18" charset="2"/>
              <a:buNone/>
            </a:pPr>
            <a:endParaRPr lang="it-IT" sz="2400" dirty="0" smtClean="0">
              <a:latin typeface="Century Gothic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2060"/>
              </a:buClr>
              <a:buFont typeface="Wingdings 2" pitchFamily="18" charset="2"/>
              <a:buNone/>
            </a:pPr>
            <a:endParaRPr lang="it-IT" sz="2400" dirty="0" smtClean="0">
              <a:latin typeface="Century Gothic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it-IT" sz="2400" dirty="0" smtClean="0">
                <a:latin typeface="Century Gothic" pitchFamily="34" charset="0"/>
              </a:rPr>
              <a:t>Fase di strutturazione dei diversi Stati-Nazione –processi di State Building (con tempi e modalità diverse per ogni Paese dell’area) </a:t>
            </a:r>
            <a:r>
              <a:rPr lang="it-IT" sz="2400" b="1" dirty="0" smtClean="0">
                <a:latin typeface="Century Gothic" pitchFamily="34" charset="0"/>
              </a:rPr>
              <a:t>– </a:t>
            </a:r>
            <a:r>
              <a:rPr lang="it-IT" sz="1800" i="1" dirty="0" smtClean="0">
                <a:latin typeface="Century Gothic" pitchFamily="34" charset="0"/>
              </a:rPr>
              <a:t>[</a:t>
            </a:r>
            <a:r>
              <a:rPr lang="it-IT" sz="1800" i="1" dirty="0" err="1" smtClean="0">
                <a:latin typeface="Century Gothic" pitchFamily="34" charset="0"/>
              </a:rPr>
              <a:t>Nb</a:t>
            </a:r>
            <a:r>
              <a:rPr lang="it-IT" sz="1800" i="1" dirty="0" smtClean="0">
                <a:latin typeface="Century Gothic" pitchFamily="34" charset="0"/>
              </a:rPr>
              <a:t>: questo tema verrà affrontato nel dettaglio nell’analisi dei singoli paesi]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002060"/>
              </a:buClr>
              <a:buFont typeface="+mj-lt"/>
              <a:buAutoNum type="arabicPeriod"/>
            </a:pPr>
            <a:r>
              <a:rPr lang="it-IT" sz="2400" dirty="0" smtClean="0">
                <a:latin typeface="Century Gothic" pitchFamily="34" charset="0"/>
              </a:rPr>
              <a:t>Perdita di peso delle ex potenze coloniali a favore del blocco USA-URSS. Le logiche conflittuali del Mediterraneo  e Medio Oriente vengono “inglobate” nel più ampio conflitto ideologico USA-URSS e gli Stati dell’area si “schierano” a fianco dell’una o dell’altra super potenza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endParaRPr lang="it-IT" sz="2400" dirty="0" smtClean="0"/>
          </a:p>
        </p:txBody>
      </p:sp>
      <p:sp>
        <p:nvSpPr>
          <p:cNvPr id="4" name="Freccia in giù 3"/>
          <p:cNvSpPr/>
          <p:nvPr/>
        </p:nvSpPr>
        <p:spPr>
          <a:xfrm>
            <a:off x="3707904" y="2204864"/>
            <a:ext cx="576064" cy="720080"/>
          </a:xfrm>
          <a:prstGeom prst="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95536" y="764704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70C0"/>
                </a:solidFill>
                <a:latin typeface="Century Gothic" pitchFamily="34" charset="0"/>
              </a:rPr>
              <a:t>1) I difficili processi di State building</a:t>
            </a:r>
            <a:endParaRPr lang="it-IT" sz="28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119675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340768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 Gothic" pitchFamily="34" charset="0"/>
              </a:rPr>
              <a:t>Dopo la decolonizzazione ogni  paese dell’area si trova “a fare i conti” con il difficile processo di creazione di un vero e proprio Stato (processo di State building)</a:t>
            </a:r>
          </a:p>
          <a:p>
            <a:endParaRPr lang="it-IT" dirty="0" smtClean="0">
              <a:latin typeface="Century Gothic" pitchFamily="34" charset="0"/>
            </a:endParaRPr>
          </a:p>
          <a:p>
            <a:r>
              <a:rPr lang="it-IT" dirty="0" smtClean="0">
                <a:latin typeface="Century Gothic" pitchFamily="34" charset="0"/>
              </a:rPr>
              <a:t>Si tratta di un percorso diverso da paese a paese </a:t>
            </a:r>
            <a:r>
              <a:rPr lang="it-IT" dirty="0" err="1" smtClean="0">
                <a:latin typeface="Century Gothic" pitchFamily="34" charset="0"/>
              </a:rPr>
              <a:t>es</a:t>
            </a:r>
            <a:r>
              <a:rPr lang="it-IT" dirty="0" smtClean="0">
                <a:latin typeface="Century Gothic" pitchFamily="34" charset="0"/>
              </a:rPr>
              <a:t>: </a:t>
            </a:r>
            <a:endParaRPr lang="it-IT" dirty="0">
              <a:latin typeface="Century Gothic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39552" y="3789040"/>
            <a:ext cx="2088232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Century Gothic" pitchFamily="34" charset="0"/>
              </a:rPr>
              <a:t>Egitto e Libia: colpi di Stato post-monarchie</a:t>
            </a:r>
            <a:endParaRPr lang="it-IT" dirty="0">
              <a:latin typeface="Century Gothi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87824" y="3789040"/>
            <a:ext cx="2376264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 Gothic" pitchFamily="34" charset="0"/>
              </a:rPr>
              <a:t>Marocco e Giordania: monarchie a legittimazione religiosa</a:t>
            </a:r>
            <a:endParaRPr lang="it-IT" sz="1600" dirty="0">
              <a:latin typeface="Century Gothic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012160" y="3789040"/>
            <a:ext cx="216024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1600" dirty="0" smtClean="0">
                <a:latin typeface="Century Gothic" pitchFamily="34" charset="0"/>
              </a:rPr>
              <a:t>Iran: Governo dello </a:t>
            </a:r>
            <a:r>
              <a:rPr lang="it-IT" sz="1600" dirty="0" err="1" smtClean="0">
                <a:latin typeface="Century Gothic" pitchFamily="34" charset="0"/>
              </a:rPr>
              <a:t>shah</a:t>
            </a:r>
            <a:r>
              <a:rPr lang="it-IT" sz="1600" dirty="0" smtClean="0">
                <a:latin typeface="Century Gothic" pitchFamily="34" charset="0"/>
              </a:rPr>
              <a:t> e poi Repubblica islamica</a:t>
            </a:r>
            <a:endParaRPr lang="it-IT" sz="1600" dirty="0">
              <a:latin typeface="Century Gothic" pitchFamily="34" charset="0"/>
            </a:endParaRPr>
          </a:p>
        </p:txBody>
      </p:sp>
      <p:cxnSp>
        <p:nvCxnSpPr>
          <p:cNvPr id="10" name="Connettore 2 9"/>
          <p:cNvCxnSpPr/>
          <p:nvPr/>
        </p:nvCxnSpPr>
        <p:spPr>
          <a:xfrm flipH="1">
            <a:off x="1475656" y="2924944"/>
            <a:ext cx="360040" cy="648072"/>
          </a:xfrm>
          <a:prstGeom prst="straightConnector1">
            <a:avLst/>
          </a:prstGeom>
          <a:ln w="317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4211960" y="2852936"/>
            <a:ext cx="0" cy="7920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6156176" y="2852936"/>
            <a:ext cx="842392" cy="770384"/>
          </a:xfrm>
          <a:prstGeom prst="straightConnector1">
            <a:avLst/>
          </a:prstGeom>
          <a:ln w="349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95536" y="508518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entury Gothic" pitchFamily="34" charset="0"/>
              </a:rPr>
              <a:t>Seppur nelle differenze tra paesi, l’epoca coloniale lascia in eredità problemi </a:t>
            </a:r>
            <a:r>
              <a:rPr lang="it-IT" b="1" dirty="0" smtClean="0">
                <a:latin typeface="Century Gothic" pitchFamily="34" charset="0"/>
              </a:rPr>
              <a:t>economici </a:t>
            </a:r>
            <a:r>
              <a:rPr lang="it-IT" dirty="0" smtClean="0">
                <a:latin typeface="Century Gothic" pitchFamily="34" charset="0"/>
              </a:rPr>
              <a:t>(dipendenza economica),  sociali  (convivenza tra popoli diversi per religione e identità), e </a:t>
            </a:r>
            <a:r>
              <a:rPr lang="it-IT" b="1" dirty="0" smtClean="0">
                <a:latin typeface="Century Gothic" pitchFamily="34" charset="0"/>
              </a:rPr>
              <a:t>politici </a:t>
            </a:r>
            <a:r>
              <a:rPr lang="it-IT" dirty="0" smtClean="0">
                <a:latin typeface="Century Gothic" pitchFamily="34" charset="0"/>
              </a:rPr>
              <a:t>(assenza di istituzioni locali, vuoto di potere, facilità all’instaurazione di regimi dittatoriali etc.) che ancora oggi caratterizzano l’area mediterranea</a:t>
            </a:r>
            <a:endParaRPr lang="it-IT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960438" y="620713"/>
            <a:ext cx="7716018" cy="504031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0070C0"/>
                </a:solidFill>
                <a:latin typeface="Century Gothic" pitchFamily="34" charset="0"/>
              </a:rPr>
              <a:t>2) Le dinamiche della guerra fredda</a:t>
            </a:r>
            <a:endParaRPr lang="it-IT" sz="28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5603" name="Segnaposto testo 6"/>
          <p:cNvSpPr>
            <a:spLocks noGrp="1"/>
          </p:cNvSpPr>
          <p:nvPr>
            <p:ph type="body" idx="4294967295"/>
          </p:nvPr>
        </p:nvSpPr>
        <p:spPr>
          <a:xfrm>
            <a:off x="0" y="5949950"/>
            <a:ext cx="3930650" cy="431800"/>
          </a:xfrm>
        </p:spPr>
        <p:txBody>
          <a:bodyPr/>
          <a:lstStyle/>
          <a:p>
            <a:pPr eaLnBrk="1" hangingPunct="1"/>
            <a:r>
              <a:rPr lang="it-IT" sz="1100" smtClean="0"/>
              <a:t>Fonte: www.eurasia-rivista.org</a:t>
            </a:r>
          </a:p>
        </p:txBody>
      </p:sp>
      <p:sp>
        <p:nvSpPr>
          <p:cNvPr id="25604" name="Segnaposto testo 7"/>
          <p:cNvSpPr>
            <a:spLocks noGrp="1"/>
          </p:cNvSpPr>
          <p:nvPr>
            <p:ph type="body" sz="half" idx="4294967295"/>
          </p:nvPr>
        </p:nvSpPr>
        <p:spPr>
          <a:xfrm>
            <a:off x="5213350" y="5949950"/>
            <a:ext cx="3930650" cy="431800"/>
          </a:xfrm>
        </p:spPr>
        <p:txBody>
          <a:bodyPr/>
          <a:lstStyle/>
          <a:p>
            <a:pPr eaLnBrk="1" hangingPunct="1"/>
            <a:r>
              <a:rPr lang="it-IT" sz="1100" smtClean="0"/>
              <a:t>Fonte: www.eurasia-rivista.org</a:t>
            </a:r>
          </a:p>
          <a:p>
            <a:pPr eaLnBrk="1" hangingPunct="1"/>
            <a:endParaRPr lang="it-IT" smtClean="0"/>
          </a:p>
        </p:txBody>
      </p:sp>
      <p:pic>
        <p:nvPicPr>
          <p:cNvPr id="27653" name="Segnaposto contenuto 3" descr="Trieste-Iran5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556792"/>
            <a:ext cx="4146674" cy="4248472"/>
          </a:xfrm>
          <a:effectLst>
            <a:softEdge rad="112500"/>
          </a:effectLst>
        </p:spPr>
      </p:pic>
      <p:pic>
        <p:nvPicPr>
          <p:cNvPr id="25606" name="Segnaposto contenuto 5" descr="Trieste-Iran6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1557338"/>
            <a:ext cx="4103687" cy="4464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/>
        </p:nvGraphicFramePr>
        <p:xfrm>
          <a:off x="251520" y="1340768"/>
          <a:ext cx="8568952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971600" y="40466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err="1" smtClean="0">
                <a:solidFill>
                  <a:srgbClr val="0070C0"/>
                </a:solidFill>
                <a:latin typeface="Century Gothic" pitchFamily="34" charset="0"/>
              </a:rPr>
              <a:t>Ricapitolando…</a:t>
            </a:r>
            <a:endParaRPr lang="it-IT" sz="36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http://tribunodelpopolo.files.wordpress.com/2012/06/primavera_araba.jpg?w=540&amp;h=345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179512" y="188640"/>
            <a:ext cx="8640960" cy="6094438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395536" y="2636912"/>
            <a:ext cx="66967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Negli ultimi due anni l’area è stata investita da una serie di rivolte denominate “primavera araba” 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Le rivolte hanno investito la maggior parte dei paesi dell’area con intensità ed effetti diversi, causando, in alcuni casi veri </a:t>
            </a:r>
            <a:r>
              <a:rPr lang="it-IT" smtClean="0">
                <a:latin typeface="Century Gothic" pitchFamily="34" charset="0"/>
              </a:rPr>
              <a:t>e </a:t>
            </a:r>
            <a:r>
              <a:rPr lang="it-IT" smtClean="0">
                <a:latin typeface="Century Gothic" pitchFamily="34" charset="0"/>
              </a:rPr>
              <a:t>propri cambi </a:t>
            </a:r>
            <a:r>
              <a:rPr lang="it-IT" dirty="0" smtClean="0">
                <a:latin typeface="Century Gothic" pitchFamily="34" charset="0"/>
              </a:rPr>
              <a:t>di regime (Egitto, Libia, Tunisia)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In molti paesi si sono svolte elezioni che hanno portato al potere nuove leadership, spesso rappresentate dai partiti dell’islam politico (Egitto, Tunisia)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entury Gothic" pitchFamily="34" charset="0"/>
              </a:rPr>
              <a:t>Nella maggior parte dei paesi dell’area (specie in quelli maggiormente investiti dalle rivolte) sono in corso profondi cambiamenti politico-sociali ed economici di cui non si conoscono con certezza gli esiti</a:t>
            </a:r>
          </a:p>
        </p:txBody>
      </p:sp>
      <p:sp>
        <p:nvSpPr>
          <p:cNvPr id="4" name="CasellaDiTesto 1"/>
          <p:cNvSpPr txBox="1">
            <a:spLocks noChangeArrowheads="1"/>
          </p:cNvSpPr>
          <p:nvPr/>
        </p:nvSpPr>
        <p:spPr bwMode="auto">
          <a:xfrm>
            <a:off x="611188" y="188641"/>
            <a:ext cx="80645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0070C0"/>
                </a:solidFill>
                <a:latin typeface="Century Gothic" pitchFamily="34" charset="0"/>
              </a:rPr>
              <a:t>4. Il contesto </a:t>
            </a:r>
            <a:r>
              <a:rPr lang="it-IT" sz="3200" b="1" dirty="0" smtClean="0">
                <a:solidFill>
                  <a:srgbClr val="0070C0"/>
                </a:solidFill>
                <a:latin typeface="Century Gothic" pitchFamily="34" charset="0"/>
              </a:rPr>
              <a:t>attuale e la primavera araba </a:t>
            </a:r>
            <a:endParaRPr lang="it-IT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C:\Users\Utente\Desktop\700px-Arab_Spring_map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6712"/>
            <a:ext cx="9144000" cy="4548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itolo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 eaLnBrk="1" hangingPunct="1"/>
            <a:r>
              <a:rPr lang="it-IT" sz="3600" dirty="0" smtClean="0"/>
              <a:t>Lo scenario attuale</a:t>
            </a:r>
          </a:p>
        </p:txBody>
      </p:sp>
      <p:sp>
        <p:nvSpPr>
          <p:cNvPr id="5124" name="CasellaDiTesto 4"/>
          <p:cNvSpPr txBox="1">
            <a:spLocks noChangeArrowheads="1"/>
          </p:cNvSpPr>
          <p:nvPr/>
        </p:nvSpPr>
        <p:spPr bwMode="auto">
          <a:xfrm>
            <a:off x="1093788" y="1440873"/>
            <a:ext cx="914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200" b="1" dirty="0" smtClean="0"/>
              <a:t>Marocco</a:t>
            </a:r>
            <a:endParaRPr lang="it-IT" sz="1200" b="1" dirty="0"/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86571758"/>
              </p:ext>
            </p:extLst>
          </p:nvPr>
        </p:nvGraphicFramePr>
        <p:xfrm>
          <a:off x="0" y="4797152"/>
          <a:ext cx="9144000" cy="2304256"/>
        </p:xfrm>
        <a:graphic>
          <a:graphicData uri="http://schemas.openxmlformats.org/presentationml/2006/ole">
            <p:oleObj spid="_x0000_s53250" name="Documento" r:id="rId5" imgW="6196782" imgH="2056754" progId="Word.Document.12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184072" y="167639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Libia</a:t>
            </a:r>
            <a:endParaRPr lang="it-IT" sz="12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505199" y="1482436"/>
            <a:ext cx="734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/>
              <a:t>Tunisia</a:t>
            </a:r>
            <a:endParaRPr lang="it-IT" sz="1100" b="1" dirty="0"/>
          </a:p>
        </p:txBody>
      </p:sp>
      <p:cxnSp>
        <p:nvCxnSpPr>
          <p:cNvPr id="9" name="Connettore 1 8"/>
          <p:cNvCxnSpPr/>
          <p:nvPr/>
        </p:nvCxnSpPr>
        <p:spPr bwMode="auto">
          <a:xfrm flipH="1">
            <a:off x="4350327" y="1870364"/>
            <a:ext cx="96982" cy="3186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/>
          <p:nvPr/>
        </p:nvCxnSpPr>
        <p:spPr bwMode="auto">
          <a:xfrm flipH="1">
            <a:off x="3338945" y="1648691"/>
            <a:ext cx="290946" cy="1246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asellaDiTesto 9"/>
          <p:cNvSpPr txBox="1"/>
          <p:nvPr/>
        </p:nvSpPr>
        <p:spPr>
          <a:xfrm>
            <a:off x="2369127" y="1648691"/>
            <a:ext cx="803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Algeria</a:t>
            </a:r>
            <a:endParaRPr lang="it-IT" sz="1200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250872" y="1704109"/>
            <a:ext cx="692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Egitto</a:t>
            </a:r>
            <a:endParaRPr lang="it-IT" sz="1200" b="1" dirty="0"/>
          </a:p>
        </p:txBody>
      </p:sp>
      <p:cxnSp>
        <p:nvCxnSpPr>
          <p:cNvPr id="14" name="Connettore 1 13"/>
          <p:cNvCxnSpPr/>
          <p:nvPr/>
        </p:nvCxnSpPr>
        <p:spPr bwMode="auto">
          <a:xfrm flipH="1">
            <a:off x="5569527" y="1842563"/>
            <a:ext cx="27709" cy="249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CasellaDiTesto 14"/>
          <p:cNvSpPr txBox="1"/>
          <p:nvPr/>
        </p:nvSpPr>
        <p:spPr>
          <a:xfrm>
            <a:off x="5985164" y="1094509"/>
            <a:ext cx="595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Siria</a:t>
            </a:r>
            <a:endParaRPr lang="it-IT" sz="1200" b="1" dirty="0"/>
          </a:p>
        </p:txBody>
      </p:sp>
      <p:cxnSp>
        <p:nvCxnSpPr>
          <p:cNvPr id="17" name="Connettore 1 16"/>
          <p:cNvCxnSpPr/>
          <p:nvPr/>
        </p:nvCxnSpPr>
        <p:spPr bwMode="auto">
          <a:xfrm flipH="1" flipV="1">
            <a:off x="6289963" y="1288473"/>
            <a:ext cx="193964" cy="1801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asellaDiTesto 17"/>
          <p:cNvSpPr txBox="1"/>
          <p:nvPr/>
        </p:nvSpPr>
        <p:spPr>
          <a:xfrm>
            <a:off x="6262254" y="1925782"/>
            <a:ext cx="969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Giordania</a:t>
            </a:r>
            <a:endParaRPr lang="it-IT" sz="1200" b="1" dirty="0"/>
          </a:p>
        </p:txBody>
      </p:sp>
      <p:cxnSp>
        <p:nvCxnSpPr>
          <p:cNvPr id="23" name="Connettore 1 22"/>
          <p:cNvCxnSpPr/>
          <p:nvPr/>
        </p:nvCxnSpPr>
        <p:spPr bwMode="auto">
          <a:xfrm flipH="1" flipV="1">
            <a:off x="6289964" y="1856509"/>
            <a:ext cx="96982" cy="1246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CasellaDiTesto 23"/>
          <p:cNvSpPr txBox="1"/>
          <p:nvPr/>
        </p:nvSpPr>
        <p:spPr>
          <a:xfrm>
            <a:off x="6844145" y="1413164"/>
            <a:ext cx="554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Iraq</a:t>
            </a:r>
            <a:endParaRPr lang="it-IT" sz="12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6816436" y="2521527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Arabia Saudita</a:t>
            </a:r>
            <a:endParaRPr lang="it-IT" sz="1200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5514109" y="3394364"/>
            <a:ext cx="831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Sudan</a:t>
            </a:r>
            <a:endParaRPr lang="it-IT" sz="1200" b="1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526473" y="3006436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Mauritania</a:t>
            </a:r>
            <a:endParaRPr lang="it-IT" sz="1200" b="1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0" y="2147455"/>
            <a:ext cx="113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Sahara occidentale</a:t>
            </a:r>
            <a:endParaRPr lang="it-IT" sz="1200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8146472" y="3560619"/>
            <a:ext cx="775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Yemen</a:t>
            </a:r>
            <a:endParaRPr lang="it-IT" sz="1200" b="1" dirty="0"/>
          </a:p>
        </p:txBody>
      </p:sp>
      <p:cxnSp>
        <p:nvCxnSpPr>
          <p:cNvPr id="31" name="Connettore 1 30"/>
          <p:cNvCxnSpPr/>
          <p:nvPr/>
        </p:nvCxnSpPr>
        <p:spPr bwMode="auto">
          <a:xfrm flipH="1" flipV="1">
            <a:off x="7952508" y="3505202"/>
            <a:ext cx="304800" cy="1246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CasellaDiTesto 32"/>
          <p:cNvSpPr txBox="1"/>
          <p:nvPr/>
        </p:nvSpPr>
        <p:spPr>
          <a:xfrm>
            <a:off x="5569527" y="1482436"/>
            <a:ext cx="706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Libano</a:t>
            </a:r>
            <a:endParaRPr lang="it-IT" sz="1200" b="1" dirty="0"/>
          </a:p>
        </p:txBody>
      </p:sp>
      <p:cxnSp>
        <p:nvCxnSpPr>
          <p:cNvPr id="35" name="Connettore 1 34"/>
          <p:cNvCxnSpPr>
            <a:stCxn id="33" idx="3"/>
            <a:endCxn id="33" idx="3"/>
          </p:cNvCxnSpPr>
          <p:nvPr/>
        </p:nvCxnSpPr>
        <p:spPr bwMode="auto">
          <a:xfrm>
            <a:off x="6276109" y="1620936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CasellaDiTesto 35"/>
          <p:cNvSpPr txBox="1"/>
          <p:nvPr/>
        </p:nvSpPr>
        <p:spPr>
          <a:xfrm>
            <a:off x="7426036" y="1801091"/>
            <a:ext cx="845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Kuwait</a:t>
            </a:r>
            <a:endParaRPr lang="it-IT" sz="1200" b="1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7689273" y="1163782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Iran</a:t>
            </a:r>
            <a:endParaRPr lang="it-IT" sz="1200" b="1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8394700" y="3048000"/>
            <a:ext cx="749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/>
              <a:t>Oman</a:t>
            </a:r>
            <a:endParaRPr lang="it-IT" sz="1100" b="1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8178800" y="2298700"/>
            <a:ext cx="55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/>
              <a:t>EAU</a:t>
            </a:r>
            <a:endParaRPr lang="it-IT" sz="1100" b="1" dirty="0"/>
          </a:p>
        </p:txBody>
      </p:sp>
      <p:sp>
        <p:nvSpPr>
          <p:cNvPr id="38" name="CasellaDiTesto 37"/>
          <p:cNvSpPr txBox="1"/>
          <p:nvPr/>
        </p:nvSpPr>
        <p:spPr>
          <a:xfrm>
            <a:off x="7556500" y="2019300"/>
            <a:ext cx="812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 err="1" smtClean="0"/>
              <a:t>Baharain</a:t>
            </a:r>
            <a:endParaRPr lang="it-IT" sz="1050" b="1" dirty="0"/>
          </a:p>
        </p:txBody>
      </p:sp>
      <p:sp>
        <p:nvSpPr>
          <p:cNvPr id="42" name="CasellaDiTesto 41"/>
          <p:cNvSpPr txBox="1"/>
          <p:nvPr/>
        </p:nvSpPr>
        <p:spPr>
          <a:xfrm>
            <a:off x="7810500" y="2222500"/>
            <a:ext cx="673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/>
              <a:t>Qatar</a:t>
            </a:r>
            <a:endParaRPr lang="it-IT" sz="1100" b="1" dirty="0"/>
          </a:p>
        </p:txBody>
      </p:sp>
      <p:cxnSp>
        <p:nvCxnSpPr>
          <p:cNvPr id="44" name="Connettore 1 43"/>
          <p:cNvCxnSpPr/>
          <p:nvPr/>
        </p:nvCxnSpPr>
        <p:spPr bwMode="auto">
          <a:xfrm>
            <a:off x="7912100" y="2222500"/>
            <a:ext cx="88900" cy="76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CasellaDiTesto 38"/>
          <p:cNvSpPr txBox="1"/>
          <p:nvPr/>
        </p:nvSpPr>
        <p:spPr>
          <a:xfrm>
            <a:off x="0" y="26064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0070C0"/>
                </a:solidFill>
                <a:latin typeface="Century Gothic" pitchFamily="34" charset="0"/>
              </a:rPr>
              <a:t>Lo scenario attuale</a:t>
            </a:r>
            <a:endParaRPr lang="it-IT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2628</TotalTime>
  <Words>2263</Words>
  <Application>Microsoft Office PowerPoint</Application>
  <PresentationFormat>Presentazione su schermo (4:3)</PresentationFormat>
  <Paragraphs>271</Paragraphs>
  <Slides>29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Astro</vt:lpstr>
      <vt:lpstr>Documento</vt:lpstr>
      <vt:lpstr>Diapositiva 1</vt:lpstr>
      <vt:lpstr>TEMI DELLE LEZIONI </vt:lpstr>
      <vt:lpstr>Testi per frequentanti</vt:lpstr>
      <vt:lpstr>Diapositiva 4</vt:lpstr>
      <vt:lpstr>Diapositiva 5</vt:lpstr>
      <vt:lpstr>1. I PAESI DEL MEDITERRANEO</vt:lpstr>
      <vt:lpstr>Diapositiva 7</vt:lpstr>
      <vt:lpstr>Diapositiva 8</vt:lpstr>
      <vt:lpstr>Diapositiva 9</vt:lpstr>
      <vt:lpstr>2. CARATTERISTICHE DEI PAESI MEDITERRANEI</vt:lpstr>
      <vt:lpstr>Diapositiva 11</vt:lpstr>
      <vt:lpstr>Diapositiva 12</vt:lpstr>
      <vt:lpstr> 3. L’EVOLUZIONE STORICA</vt:lpstr>
      <vt:lpstr>Focus: le “fasi” dell’impero ottomano</vt:lpstr>
      <vt:lpstr>Diapositiva 15</vt:lpstr>
      <vt:lpstr>Diapositiva 16</vt:lpstr>
      <vt:lpstr>Diapositiva 17</vt:lpstr>
      <vt:lpstr>Diapositiva 18</vt:lpstr>
      <vt:lpstr>Focus: Il Mediterraneo nella prima guerra mondiale</vt:lpstr>
      <vt:lpstr>     Gli accordi di “spartizione” </vt:lpstr>
      <vt:lpstr>Diapositiva 21</vt:lpstr>
      <vt:lpstr>Diapositiva 22</vt:lpstr>
      <vt:lpstr>Diapositiva 23</vt:lpstr>
      <vt:lpstr>L’epoca post coloniale e la guerra fredda </vt:lpstr>
      <vt:lpstr>Diapositiva 25</vt:lpstr>
      <vt:lpstr>2) Le dinamiche della guerra fredda</vt:lpstr>
      <vt:lpstr>Diapositiva 27</vt:lpstr>
      <vt:lpstr>Diapositiva 28</vt:lpstr>
      <vt:lpstr>Lo scenario attuale</vt:lpstr>
    </vt:vector>
  </TitlesOfParts>
  <Company>irer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CONTEMPORANERI DEI PAESI DEL MEDITERRANEO II MODULO</dc:title>
  <dc:creator>irer</dc:creator>
  <cp:lastModifiedBy>Utente</cp:lastModifiedBy>
  <cp:revision>262</cp:revision>
  <dcterms:created xsi:type="dcterms:W3CDTF">2009-11-17T09:29:04Z</dcterms:created>
  <dcterms:modified xsi:type="dcterms:W3CDTF">2013-05-28T08:41:09Z</dcterms:modified>
</cp:coreProperties>
</file>