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9" r:id="rId3"/>
    <p:sldId id="262" r:id="rId4"/>
    <p:sldId id="261" r:id="rId5"/>
    <p:sldId id="257" r:id="rId6"/>
    <p:sldId id="263" r:id="rId7"/>
    <p:sldId id="264" r:id="rId8"/>
    <p:sldId id="265" r:id="rId9"/>
    <p:sldId id="266" r:id="rId10"/>
    <p:sldId id="267" r:id="rId11"/>
    <p:sldId id="268" r:id="rId12"/>
    <p:sldId id="269" r:id="rId13"/>
    <p:sldId id="270" r:id="rId14"/>
    <p:sldId id="271" r:id="rId15"/>
    <p:sldId id="272" r:id="rId16"/>
    <p:sldId id="274" r:id="rId17"/>
    <p:sldId id="273" r:id="rId18"/>
    <p:sldId id="275" r:id="rId19"/>
    <p:sldId id="276" r:id="rId20"/>
    <p:sldId id="277" r:id="rId21"/>
    <p:sldId id="278" r:id="rId2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2F94"/>
    <a:srgbClr val="FF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00" autoAdjust="0"/>
    <p:restoredTop sz="93667" autoAdjust="0"/>
  </p:normalViewPr>
  <p:slideViewPr>
    <p:cSldViewPr>
      <p:cViewPr>
        <p:scale>
          <a:sx n="82" d="100"/>
          <a:sy n="82" d="100"/>
        </p:scale>
        <p:origin x="-1152" y="49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B64977-8988-4E6C-8763-9509C95D9AD7}" type="doc">
      <dgm:prSet loTypeId="urn:microsoft.com/office/officeart/2005/8/layout/chevron2" loCatId="list" qsTypeId="urn:microsoft.com/office/officeart/2005/8/quickstyle/simple1" qsCatId="simple" csTypeId="urn:microsoft.com/office/officeart/2005/8/colors/accent0_3" csCatId="mainScheme" phldr="1"/>
      <dgm:spPr/>
      <dgm:t>
        <a:bodyPr/>
        <a:lstStyle/>
        <a:p>
          <a:endParaRPr lang="it-IT"/>
        </a:p>
      </dgm:t>
    </dgm:pt>
    <dgm:pt modelId="{0D63D2E5-CF39-4FC2-AF38-A848C4728F42}">
      <dgm:prSet phldrT="[Testo]"/>
      <dgm:spPr/>
      <dgm:t>
        <a:bodyPr/>
        <a:lstStyle/>
        <a:p>
          <a:r>
            <a:rPr lang="it-IT" dirty="0" smtClean="0"/>
            <a:t>1</a:t>
          </a:r>
          <a:endParaRPr lang="it-IT" dirty="0"/>
        </a:p>
      </dgm:t>
    </dgm:pt>
    <dgm:pt modelId="{2C123279-C83D-45ED-B45F-E1ABC29ECB2F}" type="parTrans" cxnId="{F8598F70-8D00-49BC-9E4D-3C74A074BDB6}">
      <dgm:prSet/>
      <dgm:spPr/>
      <dgm:t>
        <a:bodyPr/>
        <a:lstStyle/>
        <a:p>
          <a:endParaRPr lang="it-IT"/>
        </a:p>
      </dgm:t>
    </dgm:pt>
    <dgm:pt modelId="{E561BE76-6A5B-4994-9B60-A87C3F3DC06E}" type="sibTrans" cxnId="{F8598F70-8D00-49BC-9E4D-3C74A074BDB6}">
      <dgm:prSet/>
      <dgm:spPr/>
      <dgm:t>
        <a:bodyPr/>
        <a:lstStyle/>
        <a:p>
          <a:endParaRPr lang="it-IT"/>
        </a:p>
      </dgm:t>
    </dgm:pt>
    <dgm:pt modelId="{5420C95F-2D1C-4D0A-942E-B6BFC9C079E9}">
      <dgm:prSet phldrT="[Testo]" custT="1"/>
      <dgm:spPr/>
      <dgm:t>
        <a:bodyPr/>
        <a:lstStyle/>
        <a:p>
          <a:r>
            <a:rPr lang="it-IT" sz="1500" dirty="0" smtClean="0">
              <a:latin typeface="Century Gothic" pitchFamily="34" charset="0"/>
            </a:rPr>
            <a:t>La </a:t>
          </a:r>
          <a:r>
            <a:rPr lang="it-IT" sz="1600" dirty="0" smtClean="0">
              <a:latin typeface="Century Gothic" pitchFamily="34" charset="0"/>
            </a:rPr>
            <a:t>Turchia deve uscire dallo stato di passività derivante dai decenni del confronto bipolare per riproporsi come attore decisivo in Medio Oriente</a:t>
          </a:r>
          <a:endParaRPr lang="it-IT" sz="1600" dirty="0">
            <a:latin typeface="Century Gothic" pitchFamily="34" charset="0"/>
          </a:endParaRPr>
        </a:p>
      </dgm:t>
    </dgm:pt>
    <dgm:pt modelId="{3B79CAD8-5659-4F47-B7F3-CC6BB76E3BBB}" type="parTrans" cxnId="{28A1FBE7-7EA5-42A7-A2D9-0BFE55AC5729}">
      <dgm:prSet/>
      <dgm:spPr/>
      <dgm:t>
        <a:bodyPr/>
        <a:lstStyle/>
        <a:p>
          <a:endParaRPr lang="it-IT"/>
        </a:p>
      </dgm:t>
    </dgm:pt>
    <dgm:pt modelId="{DF3D802A-B2FE-49DB-A7E0-0AE3D5B287E9}" type="sibTrans" cxnId="{28A1FBE7-7EA5-42A7-A2D9-0BFE55AC5729}">
      <dgm:prSet/>
      <dgm:spPr/>
      <dgm:t>
        <a:bodyPr/>
        <a:lstStyle/>
        <a:p>
          <a:endParaRPr lang="it-IT"/>
        </a:p>
      </dgm:t>
    </dgm:pt>
    <dgm:pt modelId="{7F25FC1C-64E7-471E-90B4-C55834CED70D}">
      <dgm:prSet phldrT="[Testo]"/>
      <dgm:spPr/>
      <dgm:t>
        <a:bodyPr/>
        <a:lstStyle/>
        <a:p>
          <a:r>
            <a:rPr lang="it-IT" dirty="0" smtClean="0"/>
            <a:t>2</a:t>
          </a:r>
          <a:endParaRPr lang="it-IT" dirty="0"/>
        </a:p>
      </dgm:t>
    </dgm:pt>
    <dgm:pt modelId="{D6863C91-65D4-4352-B8FF-331CAE1DF5B2}" type="parTrans" cxnId="{2F9FBFF7-0E25-4A11-AAF1-E029E79B9041}">
      <dgm:prSet/>
      <dgm:spPr/>
      <dgm:t>
        <a:bodyPr/>
        <a:lstStyle/>
        <a:p>
          <a:endParaRPr lang="it-IT"/>
        </a:p>
      </dgm:t>
    </dgm:pt>
    <dgm:pt modelId="{754856B0-6AAD-43F9-8033-2FD798819134}" type="sibTrans" cxnId="{2F9FBFF7-0E25-4A11-AAF1-E029E79B9041}">
      <dgm:prSet/>
      <dgm:spPr/>
      <dgm:t>
        <a:bodyPr/>
        <a:lstStyle/>
        <a:p>
          <a:endParaRPr lang="it-IT"/>
        </a:p>
      </dgm:t>
    </dgm:pt>
    <dgm:pt modelId="{31974253-94C6-4B39-8BE8-8991F9AC0BE3}">
      <dgm:prSet phldrT="[Testo]" custT="1"/>
      <dgm:spPr/>
      <dgm:t>
        <a:bodyPr/>
        <a:lstStyle/>
        <a:p>
          <a:r>
            <a:rPr lang="it-IT" sz="1500" dirty="0" smtClean="0">
              <a:latin typeface="Century Gothic" pitchFamily="34" charset="0"/>
            </a:rPr>
            <a:t>I </a:t>
          </a:r>
          <a:r>
            <a:rPr lang="it-IT" sz="1600" dirty="0" smtClean="0">
              <a:latin typeface="Century Gothic" pitchFamily="34" charset="0"/>
            </a:rPr>
            <a:t>rapporti che la Turchia instaura con le aree di influenza individuate sono all’insegna del </a:t>
          </a:r>
          <a:r>
            <a:rPr lang="it-IT" sz="1600" i="1" dirty="0" smtClean="0">
              <a:latin typeface="Century Gothic" pitchFamily="34" charset="0"/>
            </a:rPr>
            <a:t>soft </a:t>
          </a:r>
          <a:r>
            <a:rPr lang="it-IT" sz="1600" i="1" dirty="0" err="1" smtClean="0">
              <a:latin typeface="Century Gothic" pitchFamily="34" charset="0"/>
            </a:rPr>
            <a:t>power</a:t>
          </a:r>
          <a:r>
            <a:rPr lang="it-IT" sz="1600" dirty="0" smtClean="0">
              <a:latin typeface="Century Gothic" pitchFamily="34" charset="0"/>
            </a:rPr>
            <a:t>: una rete di relazioni basate sulla cultura e l’economia, all’insegna dello slogan “zero problemi con i vicini”</a:t>
          </a:r>
          <a:endParaRPr lang="it-IT" sz="1600" dirty="0">
            <a:latin typeface="Century Gothic" pitchFamily="34" charset="0"/>
          </a:endParaRPr>
        </a:p>
      </dgm:t>
    </dgm:pt>
    <dgm:pt modelId="{55E2B737-185E-4E4D-A59A-AEBA3ADCEF7A}" type="parTrans" cxnId="{9A750F35-48B5-44D8-ABEE-6061D6650121}">
      <dgm:prSet/>
      <dgm:spPr/>
      <dgm:t>
        <a:bodyPr/>
        <a:lstStyle/>
        <a:p>
          <a:endParaRPr lang="it-IT"/>
        </a:p>
      </dgm:t>
    </dgm:pt>
    <dgm:pt modelId="{E6A95516-379E-4405-A056-9FE6A288B995}" type="sibTrans" cxnId="{9A750F35-48B5-44D8-ABEE-6061D6650121}">
      <dgm:prSet/>
      <dgm:spPr/>
      <dgm:t>
        <a:bodyPr/>
        <a:lstStyle/>
        <a:p>
          <a:endParaRPr lang="it-IT"/>
        </a:p>
      </dgm:t>
    </dgm:pt>
    <dgm:pt modelId="{7F408A7D-F9AD-4301-AEC1-A01F8DEAD257}">
      <dgm:prSet phldrT="[Testo]"/>
      <dgm:spPr/>
      <dgm:t>
        <a:bodyPr/>
        <a:lstStyle/>
        <a:p>
          <a:r>
            <a:rPr lang="it-IT" dirty="0" smtClean="0"/>
            <a:t>3</a:t>
          </a:r>
          <a:endParaRPr lang="it-IT" dirty="0"/>
        </a:p>
      </dgm:t>
    </dgm:pt>
    <dgm:pt modelId="{46867586-176E-4F36-87D0-3439151805BC}" type="parTrans" cxnId="{E47DBF24-702F-463D-BA19-348DB6F44ED1}">
      <dgm:prSet/>
      <dgm:spPr/>
      <dgm:t>
        <a:bodyPr/>
        <a:lstStyle/>
        <a:p>
          <a:endParaRPr lang="it-IT"/>
        </a:p>
      </dgm:t>
    </dgm:pt>
    <dgm:pt modelId="{A0ECED50-43FA-4BE3-B967-726D122D1349}" type="sibTrans" cxnId="{E47DBF24-702F-463D-BA19-348DB6F44ED1}">
      <dgm:prSet/>
      <dgm:spPr/>
      <dgm:t>
        <a:bodyPr/>
        <a:lstStyle/>
        <a:p>
          <a:endParaRPr lang="it-IT"/>
        </a:p>
      </dgm:t>
    </dgm:pt>
    <dgm:pt modelId="{33BCDABF-61D9-44A4-89AF-6F2C6AD8E2D9}">
      <dgm:prSet phldrT="[Testo]" custT="1"/>
      <dgm:spPr/>
      <dgm:t>
        <a:bodyPr/>
        <a:lstStyle/>
        <a:p>
          <a:r>
            <a:rPr lang="it-IT" sz="1600" dirty="0" smtClean="0">
              <a:latin typeface="Century Gothic" pitchFamily="34" charset="0"/>
            </a:rPr>
            <a:t>Il motore propulsivo dell’intera strategia estera di Ankara è l’economia</a:t>
          </a:r>
          <a:endParaRPr lang="it-IT" sz="1600" dirty="0">
            <a:latin typeface="Century Gothic" pitchFamily="34" charset="0"/>
          </a:endParaRPr>
        </a:p>
      </dgm:t>
    </dgm:pt>
    <dgm:pt modelId="{E3DC6AF8-1692-4B85-B8B2-48F2B1FBD2EE}" type="parTrans" cxnId="{16A0847B-8B9F-4558-8BA9-700FF4EAEFD7}">
      <dgm:prSet/>
      <dgm:spPr/>
      <dgm:t>
        <a:bodyPr/>
        <a:lstStyle/>
        <a:p>
          <a:endParaRPr lang="it-IT"/>
        </a:p>
      </dgm:t>
    </dgm:pt>
    <dgm:pt modelId="{6942942D-945E-46D9-B95B-BC4F18C2DE70}" type="sibTrans" cxnId="{16A0847B-8B9F-4558-8BA9-700FF4EAEFD7}">
      <dgm:prSet/>
      <dgm:spPr/>
      <dgm:t>
        <a:bodyPr/>
        <a:lstStyle/>
        <a:p>
          <a:endParaRPr lang="it-IT"/>
        </a:p>
      </dgm:t>
    </dgm:pt>
    <dgm:pt modelId="{29617610-80EB-449F-9D1B-1ACA88E92C14}">
      <dgm:prSet/>
      <dgm:spPr/>
      <dgm:t>
        <a:bodyPr/>
        <a:lstStyle/>
        <a:p>
          <a:r>
            <a:rPr lang="it-IT" dirty="0" smtClean="0"/>
            <a:t>4</a:t>
          </a:r>
          <a:endParaRPr lang="it-IT" dirty="0"/>
        </a:p>
      </dgm:t>
    </dgm:pt>
    <dgm:pt modelId="{509F1F0F-CC8E-425B-AAD7-0AD4222E67E8}" type="parTrans" cxnId="{C24F04B4-6FAE-46D3-BE6F-6A8A4A135057}">
      <dgm:prSet/>
      <dgm:spPr/>
      <dgm:t>
        <a:bodyPr/>
        <a:lstStyle/>
        <a:p>
          <a:endParaRPr lang="it-IT"/>
        </a:p>
      </dgm:t>
    </dgm:pt>
    <dgm:pt modelId="{84701533-0881-4821-9888-306EAFA96A86}" type="sibTrans" cxnId="{C24F04B4-6FAE-46D3-BE6F-6A8A4A135057}">
      <dgm:prSet/>
      <dgm:spPr/>
      <dgm:t>
        <a:bodyPr/>
        <a:lstStyle/>
        <a:p>
          <a:endParaRPr lang="it-IT"/>
        </a:p>
      </dgm:t>
    </dgm:pt>
    <dgm:pt modelId="{7B6D53B7-E8B3-4712-BD40-05A8758A8C72}">
      <dgm:prSet custT="1"/>
      <dgm:spPr/>
      <dgm:t>
        <a:bodyPr/>
        <a:lstStyle/>
        <a:p>
          <a:r>
            <a:rPr lang="it-IT" sz="1600" dirty="0" smtClean="0">
              <a:latin typeface="Century Gothic" pitchFamily="34" charset="0"/>
            </a:rPr>
            <a:t>La Turchia non guarda più solo a Occidente, il che non implica la fine dello storico rapporto con gli Stati Uniti, ma piuttosto un suo bilanciamento alla  luce della nuova strategia mirante a fare della Turchia una potenza dotata di una propria autonomia</a:t>
          </a:r>
          <a:endParaRPr lang="it-IT" sz="1600" dirty="0">
            <a:latin typeface="Century Gothic" pitchFamily="34" charset="0"/>
          </a:endParaRPr>
        </a:p>
      </dgm:t>
    </dgm:pt>
    <dgm:pt modelId="{23CCFE8C-46FB-4FEF-9F44-BCA6C2006494}" type="parTrans" cxnId="{6D0B6DEE-32B3-46A0-91DD-DC7CC60247BD}">
      <dgm:prSet/>
      <dgm:spPr/>
      <dgm:t>
        <a:bodyPr/>
        <a:lstStyle/>
        <a:p>
          <a:endParaRPr lang="it-IT"/>
        </a:p>
      </dgm:t>
    </dgm:pt>
    <dgm:pt modelId="{B779C70D-4995-4EDF-9F1B-BA402857EBFA}" type="sibTrans" cxnId="{6D0B6DEE-32B3-46A0-91DD-DC7CC60247BD}">
      <dgm:prSet/>
      <dgm:spPr/>
      <dgm:t>
        <a:bodyPr/>
        <a:lstStyle/>
        <a:p>
          <a:endParaRPr lang="it-IT"/>
        </a:p>
      </dgm:t>
    </dgm:pt>
    <dgm:pt modelId="{0A516060-D26F-4847-8BB0-54A58D69F95C}" type="pres">
      <dgm:prSet presAssocID="{E7B64977-8988-4E6C-8763-9509C95D9AD7}" presName="linearFlow" presStyleCnt="0">
        <dgm:presLayoutVars>
          <dgm:dir/>
          <dgm:animLvl val="lvl"/>
          <dgm:resizeHandles val="exact"/>
        </dgm:presLayoutVars>
      </dgm:prSet>
      <dgm:spPr/>
      <dgm:t>
        <a:bodyPr/>
        <a:lstStyle/>
        <a:p>
          <a:endParaRPr lang="it-IT"/>
        </a:p>
      </dgm:t>
    </dgm:pt>
    <dgm:pt modelId="{A76C31B6-152B-4AD9-954C-DCCC162B76D4}" type="pres">
      <dgm:prSet presAssocID="{0D63D2E5-CF39-4FC2-AF38-A848C4728F42}" presName="composite" presStyleCnt="0"/>
      <dgm:spPr/>
      <dgm:t>
        <a:bodyPr/>
        <a:lstStyle/>
        <a:p>
          <a:endParaRPr lang="it-IT"/>
        </a:p>
      </dgm:t>
    </dgm:pt>
    <dgm:pt modelId="{BD34D062-09F3-4785-91D0-3CAB1C259190}" type="pres">
      <dgm:prSet presAssocID="{0D63D2E5-CF39-4FC2-AF38-A848C4728F42}" presName="parentText" presStyleLbl="alignNode1" presStyleIdx="0" presStyleCnt="4">
        <dgm:presLayoutVars>
          <dgm:chMax val="1"/>
          <dgm:bulletEnabled val="1"/>
        </dgm:presLayoutVars>
      </dgm:prSet>
      <dgm:spPr/>
      <dgm:t>
        <a:bodyPr/>
        <a:lstStyle/>
        <a:p>
          <a:endParaRPr lang="it-IT"/>
        </a:p>
      </dgm:t>
    </dgm:pt>
    <dgm:pt modelId="{BD1390C6-3C09-474A-B2CE-18580C38FDC4}" type="pres">
      <dgm:prSet presAssocID="{0D63D2E5-CF39-4FC2-AF38-A848C4728F42}" presName="descendantText" presStyleLbl="alignAcc1" presStyleIdx="0" presStyleCnt="4">
        <dgm:presLayoutVars>
          <dgm:bulletEnabled val="1"/>
        </dgm:presLayoutVars>
      </dgm:prSet>
      <dgm:spPr/>
      <dgm:t>
        <a:bodyPr/>
        <a:lstStyle/>
        <a:p>
          <a:endParaRPr lang="it-IT"/>
        </a:p>
      </dgm:t>
    </dgm:pt>
    <dgm:pt modelId="{17A905AD-9190-446E-A406-AFA5BB4AD4F6}" type="pres">
      <dgm:prSet presAssocID="{E561BE76-6A5B-4994-9B60-A87C3F3DC06E}" presName="sp" presStyleCnt="0"/>
      <dgm:spPr/>
      <dgm:t>
        <a:bodyPr/>
        <a:lstStyle/>
        <a:p>
          <a:endParaRPr lang="it-IT"/>
        </a:p>
      </dgm:t>
    </dgm:pt>
    <dgm:pt modelId="{8D61F604-DE76-4BAB-BE73-43E61571C3F8}" type="pres">
      <dgm:prSet presAssocID="{7F25FC1C-64E7-471E-90B4-C55834CED70D}" presName="composite" presStyleCnt="0"/>
      <dgm:spPr/>
      <dgm:t>
        <a:bodyPr/>
        <a:lstStyle/>
        <a:p>
          <a:endParaRPr lang="it-IT"/>
        </a:p>
      </dgm:t>
    </dgm:pt>
    <dgm:pt modelId="{CE365CE2-51C2-44C8-8078-D445BDCB17E5}" type="pres">
      <dgm:prSet presAssocID="{7F25FC1C-64E7-471E-90B4-C55834CED70D}" presName="parentText" presStyleLbl="alignNode1" presStyleIdx="1" presStyleCnt="4">
        <dgm:presLayoutVars>
          <dgm:chMax val="1"/>
          <dgm:bulletEnabled val="1"/>
        </dgm:presLayoutVars>
      </dgm:prSet>
      <dgm:spPr/>
      <dgm:t>
        <a:bodyPr/>
        <a:lstStyle/>
        <a:p>
          <a:endParaRPr lang="it-IT"/>
        </a:p>
      </dgm:t>
    </dgm:pt>
    <dgm:pt modelId="{2B2045A3-3E24-4CE0-B935-FCDD9C10C263}" type="pres">
      <dgm:prSet presAssocID="{7F25FC1C-64E7-471E-90B4-C55834CED70D}" presName="descendantText" presStyleLbl="alignAcc1" presStyleIdx="1" presStyleCnt="4" custScaleY="134410">
        <dgm:presLayoutVars>
          <dgm:bulletEnabled val="1"/>
        </dgm:presLayoutVars>
      </dgm:prSet>
      <dgm:spPr/>
      <dgm:t>
        <a:bodyPr/>
        <a:lstStyle/>
        <a:p>
          <a:endParaRPr lang="it-IT"/>
        </a:p>
      </dgm:t>
    </dgm:pt>
    <dgm:pt modelId="{46751786-9599-4A8E-A3F4-6F4CC4100841}" type="pres">
      <dgm:prSet presAssocID="{754856B0-6AAD-43F9-8033-2FD798819134}" presName="sp" presStyleCnt="0"/>
      <dgm:spPr/>
      <dgm:t>
        <a:bodyPr/>
        <a:lstStyle/>
        <a:p>
          <a:endParaRPr lang="it-IT"/>
        </a:p>
      </dgm:t>
    </dgm:pt>
    <dgm:pt modelId="{A5264A29-D00C-4F59-8574-907A6B19960E}" type="pres">
      <dgm:prSet presAssocID="{7F408A7D-F9AD-4301-AEC1-A01F8DEAD257}" presName="composite" presStyleCnt="0"/>
      <dgm:spPr/>
      <dgm:t>
        <a:bodyPr/>
        <a:lstStyle/>
        <a:p>
          <a:endParaRPr lang="it-IT"/>
        </a:p>
      </dgm:t>
    </dgm:pt>
    <dgm:pt modelId="{A7468874-C9E2-44B6-9F4E-5B891AB37499}" type="pres">
      <dgm:prSet presAssocID="{7F408A7D-F9AD-4301-AEC1-A01F8DEAD257}" presName="parentText" presStyleLbl="alignNode1" presStyleIdx="2" presStyleCnt="4">
        <dgm:presLayoutVars>
          <dgm:chMax val="1"/>
          <dgm:bulletEnabled val="1"/>
        </dgm:presLayoutVars>
      </dgm:prSet>
      <dgm:spPr/>
      <dgm:t>
        <a:bodyPr/>
        <a:lstStyle/>
        <a:p>
          <a:endParaRPr lang="it-IT"/>
        </a:p>
      </dgm:t>
    </dgm:pt>
    <dgm:pt modelId="{893C0430-5021-4D97-A680-24A180A72958}" type="pres">
      <dgm:prSet presAssocID="{7F408A7D-F9AD-4301-AEC1-A01F8DEAD257}" presName="descendantText" presStyleLbl="alignAcc1" presStyleIdx="2" presStyleCnt="4">
        <dgm:presLayoutVars>
          <dgm:bulletEnabled val="1"/>
        </dgm:presLayoutVars>
      </dgm:prSet>
      <dgm:spPr/>
      <dgm:t>
        <a:bodyPr/>
        <a:lstStyle/>
        <a:p>
          <a:endParaRPr lang="it-IT"/>
        </a:p>
      </dgm:t>
    </dgm:pt>
    <dgm:pt modelId="{EDB918BA-1F4D-4FD1-867B-B30551D9DEE6}" type="pres">
      <dgm:prSet presAssocID="{A0ECED50-43FA-4BE3-B967-726D122D1349}" presName="sp" presStyleCnt="0"/>
      <dgm:spPr/>
      <dgm:t>
        <a:bodyPr/>
        <a:lstStyle/>
        <a:p>
          <a:endParaRPr lang="it-IT"/>
        </a:p>
      </dgm:t>
    </dgm:pt>
    <dgm:pt modelId="{C37BB69A-D50D-4DB4-BA64-7F141789C63C}" type="pres">
      <dgm:prSet presAssocID="{29617610-80EB-449F-9D1B-1ACA88E92C14}" presName="composite" presStyleCnt="0"/>
      <dgm:spPr/>
      <dgm:t>
        <a:bodyPr/>
        <a:lstStyle/>
        <a:p>
          <a:endParaRPr lang="it-IT"/>
        </a:p>
      </dgm:t>
    </dgm:pt>
    <dgm:pt modelId="{0D6A2A88-2A8E-4A1A-93E8-A3816CE12A8B}" type="pres">
      <dgm:prSet presAssocID="{29617610-80EB-449F-9D1B-1ACA88E92C14}" presName="parentText" presStyleLbl="alignNode1" presStyleIdx="3" presStyleCnt="4">
        <dgm:presLayoutVars>
          <dgm:chMax val="1"/>
          <dgm:bulletEnabled val="1"/>
        </dgm:presLayoutVars>
      </dgm:prSet>
      <dgm:spPr/>
      <dgm:t>
        <a:bodyPr/>
        <a:lstStyle/>
        <a:p>
          <a:endParaRPr lang="it-IT"/>
        </a:p>
      </dgm:t>
    </dgm:pt>
    <dgm:pt modelId="{19F2E773-0572-4230-AC7C-17A29B70360F}" type="pres">
      <dgm:prSet presAssocID="{29617610-80EB-449F-9D1B-1ACA88E92C14}" presName="descendantText" presStyleLbl="alignAcc1" presStyleIdx="3" presStyleCnt="4" custScaleY="159243">
        <dgm:presLayoutVars>
          <dgm:bulletEnabled val="1"/>
        </dgm:presLayoutVars>
      </dgm:prSet>
      <dgm:spPr/>
      <dgm:t>
        <a:bodyPr/>
        <a:lstStyle/>
        <a:p>
          <a:endParaRPr lang="it-IT"/>
        </a:p>
      </dgm:t>
    </dgm:pt>
  </dgm:ptLst>
  <dgm:cxnLst>
    <dgm:cxn modelId="{16A0847B-8B9F-4558-8BA9-700FF4EAEFD7}" srcId="{7F408A7D-F9AD-4301-AEC1-A01F8DEAD257}" destId="{33BCDABF-61D9-44A4-89AF-6F2C6AD8E2D9}" srcOrd="0" destOrd="0" parTransId="{E3DC6AF8-1692-4B85-B8B2-48F2B1FBD2EE}" sibTransId="{6942942D-945E-46D9-B95B-BC4F18C2DE70}"/>
    <dgm:cxn modelId="{0B6CED17-0B37-4DCF-B8EF-322532545CCE}" type="presOf" srcId="{7F25FC1C-64E7-471E-90B4-C55834CED70D}" destId="{CE365CE2-51C2-44C8-8078-D445BDCB17E5}" srcOrd="0" destOrd="0" presId="urn:microsoft.com/office/officeart/2005/8/layout/chevron2"/>
    <dgm:cxn modelId="{AF394B16-0DC0-47B4-8E4B-A750568C1151}" type="presOf" srcId="{0D63D2E5-CF39-4FC2-AF38-A848C4728F42}" destId="{BD34D062-09F3-4785-91D0-3CAB1C259190}" srcOrd="0" destOrd="0" presId="urn:microsoft.com/office/officeart/2005/8/layout/chevron2"/>
    <dgm:cxn modelId="{28A1FBE7-7EA5-42A7-A2D9-0BFE55AC5729}" srcId="{0D63D2E5-CF39-4FC2-AF38-A848C4728F42}" destId="{5420C95F-2D1C-4D0A-942E-B6BFC9C079E9}" srcOrd="0" destOrd="0" parTransId="{3B79CAD8-5659-4F47-B7F3-CC6BB76E3BBB}" sibTransId="{DF3D802A-B2FE-49DB-A7E0-0AE3D5B287E9}"/>
    <dgm:cxn modelId="{E47DBF24-702F-463D-BA19-348DB6F44ED1}" srcId="{E7B64977-8988-4E6C-8763-9509C95D9AD7}" destId="{7F408A7D-F9AD-4301-AEC1-A01F8DEAD257}" srcOrd="2" destOrd="0" parTransId="{46867586-176E-4F36-87D0-3439151805BC}" sibTransId="{A0ECED50-43FA-4BE3-B967-726D122D1349}"/>
    <dgm:cxn modelId="{9A750F35-48B5-44D8-ABEE-6061D6650121}" srcId="{7F25FC1C-64E7-471E-90B4-C55834CED70D}" destId="{31974253-94C6-4B39-8BE8-8991F9AC0BE3}" srcOrd="0" destOrd="0" parTransId="{55E2B737-185E-4E4D-A59A-AEBA3ADCEF7A}" sibTransId="{E6A95516-379E-4405-A056-9FE6A288B995}"/>
    <dgm:cxn modelId="{58D2CB8A-A0ED-4D52-897A-540784882A46}" type="presOf" srcId="{33BCDABF-61D9-44A4-89AF-6F2C6AD8E2D9}" destId="{893C0430-5021-4D97-A680-24A180A72958}" srcOrd="0" destOrd="0" presId="urn:microsoft.com/office/officeart/2005/8/layout/chevron2"/>
    <dgm:cxn modelId="{5DA07895-49BA-4CC9-A2B4-EE7B28F98525}" type="presOf" srcId="{7F408A7D-F9AD-4301-AEC1-A01F8DEAD257}" destId="{A7468874-C9E2-44B6-9F4E-5B891AB37499}" srcOrd="0" destOrd="0" presId="urn:microsoft.com/office/officeart/2005/8/layout/chevron2"/>
    <dgm:cxn modelId="{11A810AB-F62C-45B7-8D35-C97207480DA2}" type="presOf" srcId="{E7B64977-8988-4E6C-8763-9509C95D9AD7}" destId="{0A516060-D26F-4847-8BB0-54A58D69F95C}" srcOrd="0" destOrd="0" presId="urn:microsoft.com/office/officeart/2005/8/layout/chevron2"/>
    <dgm:cxn modelId="{F8598F70-8D00-49BC-9E4D-3C74A074BDB6}" srcId="{E7B64977-8988-4E6C-8763-9509C95D9AD7}" destId="{0D63D2E5-CF39-4FC2-AF38-A848C4728F42}" srcOrd="0" destOrd="0" parTransId="{2C123279-C83D-45ED-B45F-E1ABC29ECB2F}" sibTransId="{E561BE76-6A5B-4994-9B60-A87C3F3DC06E}"/>
    <dgm:cxn modelId="{F0F298B8-8E6E-4AEE-93ED-978F41E68259}" type="presOf" srcId="{7B6D53B7-E8B3-4712-BD40-05A8758A8C72}" destId="{19F2E773-0572-4230-AC7C-17A29B70360F}" srcOrd="0" destOrd="0" presId="urn:microsoft.com/office/officeart/2005/8/layout/chevron2"/>
    <dgm:cxn modelId="{73558CD4-0AD0-4003-B8C7-8ADA8F3DFF5D}" type="presOf" srcId="{29617610-80EB-449F-9D1B-1ACA88E92C14}" destId="{0D6A2A88-2A8E-4A1A-93E8-A3816CE12A8B}" srcOrd="0" destOrd="0" presId="urn:microsoft.com/office/officeart/2005/8/layout/chevron2"/>
    <dgm:cxn modelId="{1F25DD8F-5703-4987-A9C8-14A478A6BA30}" type="presOf" srcId="{5420C95F-2D1C-4D0A-942E-B6BFC9C079E9}" destId="{BD1390C6-3C09-474A-B2CE-18580C38FDC4}" srcOrd="0" destOrd="0" presId="urn:microsoft.com/office/officeart/2005/8/layout/chevron2"/>
    <dgm:cxn modelId="{C24F04B4-6FAE-46D3-BE6F-6A8A4A135057}" srcId="{E7B64977-8988-4E6C-8763-9509C95D9AD7}" destId="{29617610-80EB-449F-9D1B-1ACA88E92C14}" srcOrd="3" destOrd="0" parTransId="{509F1F0F-CC8E-425B-AAD7-0AD4222E67E8}" sibTransId="{84701533-0881-4821-9888-306EAFA96A86}"/>
    <dgm:cxn modelId="{6D0B6DEE-32B3-46A0-91DD-DC7CC60247BD}" srcId="{29617610-80EB-449F-9D1B-1ACA88E92C14}" destId="{7B6D53B7-E8B3-4712-BD40-05A8758A8C72}" srcOrd="0" destOrd="0" parTransId="{23CCFE8C-46FB-4FEF-9F44-BCA6C2006494}" sibTransId="{B779C70D-4995-4EDF-9F1B-BA402857EBFA}"/>
    <dgm:cxn modelId="{2F9FBFF7-0E25-4A11-AAF1-E029E79B9041}" srcId="{E7B64977-8988-4E6C-8763-9509C95D9AD7}" destId="{7F25FC1C-64E7-471E-90B4-C55834CED70D}" srcOrd="1" destOrd="0" parTransId="{D6863C91-65D4-4352-B8FF-331CAE1DF5B2}" sibTransId="{754856B0-6AAD-43F9-8033-2FD798819134}"/>
    <dgm:cxn modelId="{8EA35DD4-00F0-4EBF-A3C0-492E8B7258EC}" type="presOf" srcId="{31974253-94C6-4B39-8BE8-8991F9AC0BE3}" destId="{2B2045A3-3E24-4CE0-B935-FCDD9C10C263}" srcOrd="0" destOrd="0" presId="urn:microsoft.com/office/officeart/2005/8/layout/chevron2"/>
    <dgm:cxn modelId="{CB4AC81B-3DE7-4D9E-A6E5-BC6676D7D6FD}" type="presParOf" srcId="{0A516060-D26F-4847-8BB0-54A58D69F95C}" destId="{A76C31B6-152B-4AD9-954C-DCCC162B76D4}" srcOrd="0" destOrd="0" presId="urn:microsoft.com/office/officeart/2005/8/layout/chevron2"/>
    <dgm:cxn modelId="{1C78ECDB-B163-4884-9E2A-28B45F5B7E8A}" type="presParOf" srcId="{A76C31B6-152B-4AD9-954C-DCCC162B76D4}" destId="{BD34D062-09F3-4785-91D0-3CAB1C259190}" srcOrd="0" destOrd="0" presId="urn:microsoft.com/office/officeart/2005/8/layout/chevron2"/>
    <dgm:cxn modelId="{55D75675-779A-4E98-8AFD-172BE7E5C595}" type="presParOf" srcId="{A76C31B6-152B-4AD9-954C-DCCC162B76D4}" destId="{BD1390C6-3C09-474A-B2CE-18580C38FDC4}" srcOrd="1" destOrd="0" presId="urn:microsoft.com/office/officeart/2005/8/layout/chevron2"/>
    <dgm:cxn modelId="{7DFF4608-4CCA-48EC-8042-E8937BE935D6}" type="presParOf" srcId="{0A516060-D26F-4847-8BB0-54A58D69F95C}" destId="{17A905AD-9190-446E-A406-AFA5BB4AD4F6}" srcOrd="1" destOrd="0" presId="urn:microsoft.com/office/officeart/2005/8/layout/chevron2"/>
    <dgm:cxn modelId="{5634F2F2-1E6D-4692-9D60-DCD677D46895}" type="presParOf" srcId="{0A516060-D26F-4847-8BB0-54A58D69F95C}" destId="{8D61F604-DE76-4BAB-BE73-43E61571C3F8}" srcOrd="2" destOrd="0" presId="urn:microsoft.com/office/officeart/2005/8/layout/chevron2"/>
    <dgm:cxn modelId="{E5617F2B-D926-4007-A687-306801EC3E3B}" type="presParOf" srcId="{8D61F604-DE76-4BAB-BE73-43E61571C3F8}" destId="{CE365CE2-51C2-44C8-8078-D445BDCB17E5}" srcOrd="0" destOrd="0" presId="urn:microsoft.com/office/officeart/2005/8/layout/chevron2"/>
    <dgm:cxn modelId="{C4B750EA-B937-480B-B022-48669625D0D3}" type="presParOf" srcId="{8D61F604-DE76-4BAB-BE73-43E61571C3F8}" destId="{2B2045A3-3E24-4CE0-B935-FCDD9C10C263}" srcOrd="1" destOrd="0" presId="urn:microsoft.com/office/officeart/2005/8/layout/chevron2"/>
    <dgm:cxn modelId="{9726C611-7CF5-46F9-827D-AD73BEF6214D}" type="presParOf" srcId="{0A516060-D26F-4847-8BB0-54A58D69F95C}" destId="{46751786-9599-4A8E-A3F4-6F4CC4100841}" srcOrd="3" destOrd="0" presId="urn:microsoft.com/office/officeart/2005/8/layout/chevron2"/>
    <dgm:cxn modelId="{44E0A9D8-932D-4AB6-B7AA-66B67E6F5D4A}" type="presParOf" srcId="{0A516060-D26F-4847-8BB0-54A58D69F95C}" destId="{A5264A29-D00C-4F59-8574-907A6B19960E}" srcOrd="4" destOrd="0" presId="urn:microsoft.com/office/officeart/2005/8/layout/chevron2"/>
    <dgm:cxn modelId="{AB71F14E-6EAF-4D5A-8B00-A7137F80C478}" type="presParOf" srcId="{A5264A29-D00C-4F59-8574-907A6B19960E}" destId="{A7468874-C9E2-44B6-9F4E-5B891AB37499}" srcOrd="0" destOrd="0" presId="urn:microsoft.com/office/officeart/2005/8/layout/chevron2"/>
    <dgm:cxn modelId="{B4AA92EE-DDEB-48B2-BB3B-6FD1FFC8D692}" type="presParOf" srcId="{A5264A29-D00C-4F59-8574-907A6B19960E}" destId="{893C0430-5021-4D97-A680-24A180A72958}" srcOrd="1" destOrd="0" presId="urn:microsoft.com/office/officeart/2005/8/layout/chevron2"/>
    <dgm:cxn modelId="{CC28F7F3-385F-40C2-9374-8EA1F52431F1}" type="presParOf" srcId="{0A516060-D26F-4847-8BB0-54A58D69F95C}" destId="{EDB918BA-1F4D-4FD1-867B-B30551D9DEE6}" srcOrd="5" destOrd="0" presId="urn:microsoft.com/office/officeart/2005/8/layout/chevron2"/>
    <dgm:cxn modelId="{1F911DE7-AAAE-468E-9269-6A964E2472EF}" type="presParOf" srcId="{0A516060-D26F-4847-8BB0-54A58D69F95C}" destId="{C37BB69A-D50D-4DB4-BA64-7F141789C63C}" srcOrd="6" destOrd="0" presId="urn:microsoft.com/office/officeart/2005/8/layout/chevron2"/>
    <dgm:cxn modelId="{3D46EC2E-31EB-4E40-A718-2E4ED50DFE67}" type="presParOf" srcId="{C37BB69A-D50D-4DB4-BA64-7F141789C63C}" destId="{0D6A2A88-2A8E-4A1A-93E8-A3816CE12A8B}" srcOrd="0" destOrd="0" presId="urn:microsoft.com/office/officeart/2005/8/layout/chevron2"/>
    <dgm:cxn modelId="{7B5EF167-8A38-48F9-8057-7D2E21071A5A}" type="presParOf" srcId="{C37BB69A-D50D-4DB4-BA64-7F141789C63C}" destId="{19F2E773-0572-4230-AC7C-17A29B70360F}" srcOrd="1" destOrd="0" presId="urn:microsoft.com/office/officeart/2005/8/layout/chevron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10B061-2E92-4E17-A8E8-5BA2E7949E7D}"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it-IT"/>
        </a:p>
      </dgm:t>
    </dgm:pt>
    <dgm:pt modelId="{453838E3-FE7F-4C07-AE1B-C4F257F3D15D}">
      <dgm:prSet phldrT="[Testo]" custT="1"/>
      <dgm:spPr>
        <a:solidFill>
          <a:srgbClr val="92D050"/>
        </a:solidFill>
        <a:scene3d>
          <a:camera prst="obliqueTopRight"/>
          <a:lightRig rig="threePt" dir="t"/>
        </a:scene3d>
      </dgm:spPr>
      <dgm:t>
        <a:bodyPr/>
        <a:lstStyle/>
        <a:p>
          <a:endParaRPr lang="it-IT" sz="1600" dirty="0" smtClean="0"/>
        </a:p>
        <a:p>
          <a:r>
            <a:rPr lang="it-IT" sz="1600" b="1" dirty="0" smtClean="0">
              <a:solidFill>
                <a:schemeClr val="tx1"/>
              </a:solidFill>
              <a:effectLst>
                <a:outerShdw blurRad="38100" dist="38100" dir="2700000" algn="tl">
                  <a:srgbClr val="000000">
                    <a:alpha val="43137"/>
                  </a:srgbClr>
                </a:outerShdw>
              </a:effectLst>
            </a:rPr>
            <a:t>1</a:t>
          </a:r>
          <a:r>
            <a:rPr lang="it-IT" sz="1600" b="1" dirty="0" smtClean="0">
              <a:solidFill>
                <a:schemeClr val="tx1"/>
              </a:solidFill>
              <a:effectLst>
                <a:outerShdw blurRad="38100" dist="38100" dir="2700000" algn="tl">
                  <a:srgbClr val="000000">
                    <a:alpha val="43137"/>
                  </a:srgbClr>
                </a:outerShdw>
              </a:effectLst>
              <a:latin typeface="Century Gothic" pitchFamily="34" charset="0"/>
            </a:rPr>
            <a:t>) una Turchia nell’Unione contribuirebbe alla stabilità politico-militare dell’area, </a:t>
          </a:r>
        </a:p>
        <a:p>
          <a:r>
            <a:rPr lang="it-IT" sz="1600" b="1" dirty="0" smtClean="0">
              <a:solidFill>
                <a:schemeClr val="tx1"/>
              </a:solidFill>
              <a:effectLst>
                <a:outerShdw blurRad="38100" dist="38100" dir="2700000" algn="tl">
                  <a:srgbClr val="000000">
                    <a:alpha val="43137"/>
                  </a:srgbClr>
                </a:outerShdw>
              </a:effectLst>
              <a:latin typeface="Century Gothic" pitchFamily="34" charset="0"/>
            </a:rPr>
            <a:t>2) ruolo di piattaforma di passaggio per le forniture di energia provenienti dal Mar Caspio, dall’Asia Centrale e dal Medio Oriente. </a:t>
          </a:r>
        </a:p>
        <a:p>
          <a:r>
            <a:rPr lang="it-IT" sz="1600" b="1" dirty="0" smtClean="0">
              <a:solidFill>
                <a:schemeClr val="tx1"/>
              </a:solidFill>
              <a:effectLst>
                <a:outerShdw blurRad="38100" dist="38100" dir="2700000" algn="tl">
                  <a:srgbClr val="000000">
                    <a:alpha val="43137"/>
                  </a:srgbClr>
                </a:outerShdw>
              </a:effectLst>
              <a:latin typeface="Century Gothic" pitchFamily="34" charset="0"/>
            </a:rPr>
            <a:t>3) sostegno alle economie europee per un più facile accesso ai mercati degli Stati dell’Asia Centrale</a:t>
          </a:r>
        </a:p>
        <a:p>
          <a:endParaRPr lang="it-IT" sz="1400" b="1" dirty="0">
            <a:effectLst>
              <a:outerShdw blurRad="38100" dist="38100" dir="2700000" algn="tl">
                <a:srgbClr val="000000">
                  <a:alpha val="43137"/>
                </a:srgbClr>
              </a:outerShdw>
            </a:effectLst>
            <a:latin typeface="Century Gothic" pitchFamily="34" charset="0"/>
          </a:endParaRPr>
        </a:p>
      </dgm:t>
    </dgm:pt>
    <dgm:pt modelId="{7B9C15CE-5D0D-461F-AE6F-4B36BD6AC2CC}" type="parTrans" cxnId="{DD2FC330-C908-4E03-94B9-375215C85A69}">
      <dgm:prSet/>
      <dgm:spPr/>
      <dgm:t>
        <a:bodyPr/>
        <a:lstStyle/>
        <a:p>
          <a:endParaRPr lang="it-IT"/>
        </a:p>
      </dgm:t>
    </dgm:pt>
    <dgm:pt modelId="{6E61D873-768B-42DF-A0AF-DBD0FA0C845A}" type="sibTrans" cxnId="{DD2FC330-C908-4E03-94B9-375215C85A69}">
      <dgm:prSet/>
      <dgm:spPr/>
      <dgm:t>
        <a:bodyPr/>
        <a:lstStyle/>
        <a:p>
          <a:endParaRPr lang="it-IT"/>
        </a:p>
      </dgm:t>
    </dgm:pt>
    <dgm:pt modelId="{F06C7271-3382-4164-A7CB-5A107FA39738}">
      <dgm:prSet custT="1"/>
      <dgm:spPr>
        <a:solidFill>
          <a:srgbClr val="00B0F0"/>
        </a:solidFill>
        <a:scene3d>
          <a:camera prst="obliqueTopRight"/>
          <a:lightRig rig="threePt" dir="t"/>
        </a:scene3d>
      </dgm:spPr>
      <dgm:t>
        <a:bodyPr/>
        <a:lstStyle/>
        <a:p>
          <a:pPr algn="ctr"/>
          <a:endParaRPr lang="it-IT" sz="1800" b="1" dirty="0" smtClean="0">
            <a:solidFill>
              <a:srgbClr val="FF0000"/>
            </a:solidFill>
          </a:endParaRPr>
        </a:p>
        <a:p>
          <a:pPr algn="ctr"/>
          <a:endParaRPr lang="it-IT" sz="1600" b="1" dirty="0" smtClean="0">
            <a:solidFill>
              <a:schemeClr val="bg1"/>
            </a:solidFill>
            <a:effectLst>
              <a:outerShdw blurRad="38100" dist="38100" dir="2700000" algn="tl">
                <a:srgbClr val="000000">
                  <a:alpha val="43137"/>
                </a:srgbClr>
              </a:outerShdw>
            </a:effectLst>
          </a:endParaRPr>
        </a:p>
        <a:p>
          <a:pPr algn="ctr"/>
          <a:r>
            <a:rPr lang="it-IT" sz="1600" b="0" dirty="0" smtClean="0">
              <a:solidFill>
                <a:schemeClr val="tx1"/>
              </a:solidFill>
              <a:effectLst/>
              <a:latin typeface="Century Gothic" pitchFamily="34" charset="0"/>
            </a:rPr>
            <a:t>1</a:t>
          </a:r>
          <a:r>
            <a:rPr lang="it-IT" sz="1600" b="1" dirty="0" smtClean="0">
              <a:solidFill>
                <a:schemeClr val="tx1"/>
              </a:solidFill>
              <a:effectLst/>
              <a:latin typeface="Century Gothic" pitchFamily="34" charset="0"/>
            </a:rPr>
            <a:t>) la libera circolazione di merci e persone comporterebbe anche una massiccia emigrazione verso l’Europa</a:t>
          </a:r>
        </a:p>
        <a:p>
          <a:pPr algn="ctr"/>
          <a:r>
            <a:rPr lang="it-IT" sz="1600" b="1" dirty="0" smtClean="0">
              <a:solidFill>
                <a:schemeClr val="tx1"/>
              </a:solidFill>
              <a:effectLst/>
              <a:latin typeface="Century Gothic" pitchFamily="34" charset="0"/>
            </a:rPr>
            <a:t>2) è un Paese troppo grande per i delicati equilibri istituzionali dell'Unione </a:t>
          </a:r>
        </a:p>
        <a:p>
          <a:pPr algn="ctr"/>
          <a:r>
            <a:rPr lang="it-IT" sz="1600" b="1" dirty="0" smtClean="0">
              <a:solidFill>
                <a:schemeClr val="tx1"/>
              </a:solidFill>
              <a:effectLst/>
              <a:latin typeface="Century Gothic" pitchFamily="34" charset="0"/>
            </a:rPr>
            <a:t>3) è un paese islamico e confina con una della aree più instabili del mondo, dal Caucaso all’Iraq</a:t>
          </a:r>
        </a:p>
        <a:p>
          <a:pPr algn="ctr"/>
          <a:endParaRPr lang="it-IT" sz="1300" b="0" dirty="0"/>
        </a:p>
      </dgm:t>
    </dgm:pt>
    <dgm:pt modelId="{BED4B063-1A11-420C-9A84-110E6CC8428B}" type="parTrans" cxnId="{F7C1569D-58DF-4634-8F44-A6B28C20D33F}">
      <dgm:prSet/>
      <dgm:spPr/>
      <dgm:t>
        <a:bodyPr/>
        <a:lstStyle/>
        <a:p>
          <a:endParaRPr lang="it-IT"/>
        </a:p>
      </dgm:t>
    </dgm:pt>
    <dgm:pt modelId="{5F7FC25D-BD26-44A2-AFEE-42150ED2BF59}" type="sibTrans" cxnId="{F7C1569D-58DF-4634-8F44-A6B28C20D33F}">
      <dgm:prSet/>
      <dgm:spPr/>
      <dgm:t>
        <a:bodyPr/>
        <a:lstStyle/>
        <a:p>
          <a:endParaRPr lang="it-IT"/>
        </a:p>
      </dgm:t>
    </dgm:pt>
    <dgm:pt modelId="{FEAB1F4D-CFEB-4CC0-A19B-4CDD75338340}" type="pres">
      <dgm:prSet presAssocID="{FE10B061-2E92-4E17-A8E8-5BA2E7949E7D}" presName="diagram" presStyleCnt="0">
        <dgm:presLayoutVars>
          <dgm:dir/>
          <dgm:resizeHandles val="exact"/>
        </dgm:presLayoutVars>
      </dgm:prSet>
      <dgm:spPr/>
      <dgm:t>
        <a:bodyPr/>
        <a:lstStyle/>
        <a:p>
          <a:endParaRPr lang="it-IT"/>
        </a:p>
      </dgm:t>
    </dgm:pt>
    <dgm:pt modelId="{F81F6926-9D92-4F1A-94FF-BFBF4FC2C40E}" type="pres">
      <dgm:prSet presAssocID="{453838E3-FE7F-4C07-AE1B-C4F257F3D15D}" presName="arrow" presStyleLbl="node1" presStyleIdx="0" presStyleCnt="2" custScaleX="136155" custScaleY="108037" custRadScaleRad="98401" custRadScaleInc="-525">
        <dgm:presLayoutVars>
          <dgm:bulletEnabled val="1"/>
        </dgm:presLayoutVars>
      </dgm:prSet>
      <dgm:spPr/>
      <dgm:t>
        <a:bodyPr/>
        <a:lstStyle/>
        <a:p>
          <a:endParaRPr lang="it-IT"/>
        </a:p>
      </dgm:t>
    </dgm:pt>
    <dgm:pt modelId="{540EFE62-9809-4353-80F0-7FB6CBDD52FE}" type="pres">
      <dgm:prSet presAssocID="{F06C7271-3382-4164-A7CB-5A107FA39738}" presName="arrow" presStyleLbl="node1" presStyleIdx="1" presStyleCnt="2" custScaleX="130794" custScaleY="104821" custRadScaleRad="99512" custRadScaleInc="-233">
        <dgm:presLayoutVars>
          <dgm:bulletEnabled val="1"/>
        </dgm:presLayoutVars>
      </dgm:prSet>
      <dgm:spPr/>
      <dgm:t>
        <a:bodyPr/>
        <a:lstStyle/>
        <a:p>
          <a:endParaRPr lang="it-IT"/>
        </a:p>
      </dgm:t>
    </dgm:pt>
  </dgm:ptLst>
  <dgm:cxnLst>
    <dgm:cxn modelId="{93EAF9AE-CE5F-4288-A353-BE609CC67DF1}" type="presOf" srcId="{F06C7271-3382-4164-A7CB-5A107FA39738}" destId="{540EFE62-9809-4353-80F0-7FB6CBDD52FE}" srcOrd="0" destOrd="0" presId="urn:microsoft.com/office/officeart/2005/8/layout/arrow5"/>
    <dgm:cxn modelId="{FC345FFB-06FF-4952-845F-560D1205672E}" type="presOf" srcId="{FE10B061-2E92-4E17-A8E8-5BA2E7949E7D}" destId="{FEAB1F4D-CFEB-4CC0-A19B-4CDD75338340}" srcOrd="0" destOrd="0" presId="urn:microsoft.com/office/officeart/2005/8/layout/arrow5"/>
    <dgm:cxn modelId="{F7C1569D-58DF-4634-8F44-A6B28C20D33F}" srcId="{FE10B061-2E92-4E17-A8E8-5BA2E7949E7D}" destId="{F06C7271-3382-4164-A7CB-5A107FA39738}" srcOrd="1" destOrd="0" parTransId="{BED4B063-1A11-420C-9A84-110E6CC8428B}" sibTransId="{5F7FC25D-BD26-44A2-AFEE-42150ED2BF59}"/>
    <dgm:cxn modelId="{DD2FC330-C908-4E03-94B9-375215C85A69}" srcId="{FE10B061-2E92-4E17-A8E8-5BA2E7949E7D}" destId="{453838E3-FE7F-4C07-AE1B-C4F257F3D15D}" srcOrd="0" destOrd="0" parTransId="{7B9C15CE-5D0D-461F-AE6F-4B36BD6AC2CC}" sibTransId="{6E61D873-768B-42DF-A0AF-DBD0FA0C845A}"/>
    <dgm:cxn modelId="{EF29F480-1A55-4C43-B64B-5A60BEA5E6AE}" type="presOf" srcId="{453838E3-FE7F-4C07-AE1B-C4F257F3D15D}" destId="{F81F6926-9D92-4F1A-94FF-BFBF4FC2C40E}" srcOrd="0" destOrd="0" presId="urn:microsoft.com/office/officeart/2005/8/layout/arrow5"/>
    <dgm:cxn modelId="{0FA11833-44F6-4A3E-A1C5-C8F28ED36BB3}" type="presParOf" srcId="{FEAB1F4D-CFEB-4CC0-A19B-4CDD75338340}" destId="{F81F6926-9D92-4F1A-94FF-BFBF4FC2C40E}" srcOrd="0" destOrd="0" presId="urn:microsoft.com/office/officeart/2005/8/layout/arrow5"/>
    <dgm:cxn modelId="{A2E4E21B-180B-400D-ACE9-C4797B530530}" type="presParOf" srcId="{FEAB1F4D-CFEB-4CC0-A19B-4CDD75338340}" destId="{540EFE62-9809-4353-80F0-7FB6CBDD52FE}" srcOrd="1" destOrd="0" presId="urn:microsoft.com/office/officeart/2005/8/layout/arrow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D34D062-09F3-4785-91D0-3CAB1C259190}">
      <dsp:nvSpPr>
        <dsp:cNvPr id="0" name=""/>
        <dsp:cNvSpPr/>
      </dsp:nvSpPr>
      <dsp:spPr>
        <a:xfrm rot="5400000">
          <a:off x="-147164" y="150431"/>
          <a:ext cx="981099" cy="686769"/>
        </a:xfrm>
        <a:prstGeom prst="chevron">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it-IT" sz="1900" kern="1200" dirty="0" smtClean="0"/>
            <a:t>1</a:t>
          </a:r>
          <a:endParaRPr lang="it-IT" sz="1900" kern="1200" dirty="0"/>
        </a:p>
      </dsp:txBody>
      <dsp:txXfrm rot="5400000">
        <a:off x="-147164" y="150431"/>
        <a:ext cx="981099" cy="686769"/>
      </dsp:txXfrm>
    </dsp:sp>
    <dsp:sp modelId="{BD1390C6-3C09-474A-B2CE-18580C38FDC4}">
      <dsp:nvSpPr>
        <dsp:cNvPr id="0" name=""/>
        <dsp:cNvSpPr/>
      </dsp:nvSpPr>
      <dsp:spPr>
        <a:xfrm rot="5400000">
          <a:off x="4116308" y="-3426272"/>
          <a:ext cx="637714" cy="7496792"/>
        </a:xfrm>
        <a:prstGeom prst="round2Same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it-IT" sz="1500" kern="1200" dirty="0" smtClean="0">
              <a:latin typeface="Century Gothic" pitchFamily="34" charset="0"/>
            </a:rPr>
            <a:t>La </a:t>
          </a:r>
          <a:r>
            <a:rPr lang="it-IT" sz="1600" kern="1200" dirty="0" smtClean="0">
              <a:latin typeface="Century Gothic" pitchFamily="34" charset="0"/>
            </a:rPr>
            <a:t>Turchia deve uscire dallo stato di passività derivante dai decenni del confronto bipolare per riproporsi come attore decisivo in Medio Oriente</a:t>
          </a:r>
          <a:endParaRPr lang="it-IT" sz="1600" kern="1200" dirty="0">
            <a:latin typeface="Century Gothic" pitchFamily="34" charset="0"/>
          </a:endParaRPr>
        </a:p>
      </dsp:txBody>
      <dsp:txXfrm rot="5400000">
        <a:off x="4116308" y="-3426272"/>
        <a:ext cx="637714" cy="7496792"/>
      </dsp:txXfrm>
    </dsp:sp>
    <dsp:sp modelId="{CE365CE2-51C2-44C8-8078-D445BDCB17E5}">
      <dsp:nvSpPr>
        <dsp:cNvPr id="0" name=""/>
        <dsp:cNvSpPr/>
      </dsp:nvSpPr>
      <dsp:spPr>
        <a:xfrm rot="5400000">
          <a:off x="-147164" y="1103541"/>
          <a:ext cx="981099" cy="686769"/>
        </a:xfrm>
        <a:prstGeom prst="chevron">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it-IT" sz="1900" kern="1200" dirty="0" smtClean="0"/>
            <a:t>2</a:t>
          </a:r>
          <a:endParaRPr lang="it-IT" sz="1900" kern="1200" dirty="0"/>
        </a:p>
      </dsp:txBody>
      <dsp:txXfrm rot="5400000">
        <a:off x="-147164" y="1103541"/>
        <a:ext cx="981099" cy="686769"/>
      </dsp:txXfrm>
    </dsp:sp>
    <dsp:sp modelId="{2B2045A3-3E24-4CE0-B935-FCDD9C10C263}">
      <dsp:nvSpPr>
        <dsp:cNvPr id="0" name=""/>
        <dsp:cNvSpPr/>
      </dsp:nvSpPr>
      <dsp:spPr>
        <a:xfrm rot="5400000">
          <a:off x="4006589" y="-2473162"/>
          <a:ext cx="857152" cy="7496792"/>
        </a:xfrm>
        <a:prstGeom prst="round2Same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it-IT" sz="1500" kern="1200" dirty="0" smtClean="0">
              <a:latin typeface="Century Gothic" pitchFamily="34" charset="0"/>
            </a:rPr>
            <a:t>I </a:t>
          </a:r>
          <a:r>
            <a:rPr lang="it-IT" sz="1600" kern="1200" dirty="0" smtClean="0">
              <a:latin typeface="Century Gothic" pitchFamily="34" charset="0"/>
            </a:rPr>
            <a:t>rapporti che la Turchia instaura con le aree di influenza individuate sono all’insegna del </a:t>
          </a:r>
          <a:r>
            <a:rPr lang="it-IT" sz="1600" i="1" kern="1200" dirty="0" smtClean="0">
              <a:latin typeface="Century Gothic" pitchFamily="34" charset="0"/>
            </a:rPr>
            <a:t>soft </a:t>
          </a:r>
          <a:r>
            <a:rPr lang="it-IT" sz="1600" i="1" kern="1200" dirty="0" err="1" smtClean="0">
              <a:latin typeface="Century Gothic" pitchFamily="34" charset="0"/>
            </a:rPr>
            <a:t>power</a:t>
          </a:r>
          <a:r>
            <a:rPr lang="it-IT" sz="1600" kern="1200" dirty="0" smtClean="0">
              <a:latin typeface="Century Gothic" pitchFamily="34" charset="0"/>
            </a:rPr>
            <a:t>: una rete di relazioni basate sulla cultura e l’economia, all’insegna dello slogan “zero problemi con i vicini”</a:t>
          </a:r>
          <a:endParaRPr lang="it-IT" sz="1600" kern="1200" dirty="0">
            <a:latin typeface="Century Gothic" pitchFamily="34" charset="0"/>
          </a:endParaRPr>
        </a:p>
      </dsp:txBody>
      <dsp:txXfrm rot="5400000">
        <a:off x="4006589" y="-2473162"/>
        <a:ext cx="857152" cy="7496792"/>
      </dsp:txXfrm>
    </dsp:sp>
    <dsp:sp modelId="{A7468874-C9E2-44B6-9F4E-5B891AB37499}">
      <dsp:nvSpPr>
        <dsp:cNvPr id="0" name=""/>
        <dsp:cNvSpPr/>
      </dsp:nvSpPr>
      <dsp:spPr>
        <a:xfrm rot="5400000">
          <a:off x="-147164" y="1946931"/>
          <a:ext cx="981099" cy="686769"/>
        </a:xfrm>
        <a:prstGeom prst="chevron">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it-IT" sz="1900" kern="1200" dirty="0" smtClean="0"/>
            <a:t>3</a:t>
          </a:r>
          <a:endParaRPr lang="it-IT" sz="1900" kern="1200" dirty="0"/>
        </a:p>
      </dsp:txBody>
      <dsp:txXfrm rot="5400000">
        <a:off x="-147164" y="1946931"/>
        <a:ext cx="981099" cy="686769"/>
      </dsp:txXfrm>
    </dsp:sp>
    <dsp:sp modelId="{893C0430-5021-4D97-A680-24A180A72958}">
      <dsp:nvSpPr>
        <dsp:cNvPr id="0" name=""/>
        <dsp:cNvSpPr/>
      </dsp:nvSpPr>
      <dsp:spPr>
        <a:xfrm rot="5400000">
          <a:off x="4116308" y="-1629772"/>
          <a:ext cx="637714" cy="7496792"/>
        </a:xfrm>
        <a:prstGeom prst="round2Same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it-IT" sz="1600" kern="1200" dirty="0" smtClean="0">
              <a:latin typeface="Century Gothic" pitchFamily="34" charset="0"/>
            </a:rPr>
            <a:t>Il motore propulsivo dell’intera strategia estera di Ankara è l’economia</a:t>
          </a:r>
          <a:endParaRPr lang="it-IT" sz="1600" kern="1200" dirty="0">
            <a:latin typeface="Century Gothic" pitchFamily="34" charset="0"/>
          </a:endParaRPr>
        </a:p>
      </dsp:txBody>
      <dsp:txXfrm rot="5400000">
        <a:off x="4116308" y="-1629772"/>
        <a:ext cx="637714" cy="7496792"/>
      </dsp:txXfrm>
    </dsp:sp>
    <dsp:sp modelId="{0D6A2A88-2A8E-4A1A-93E8-A3816CE12A8B}">
      <dsp:nvSpPr>
        <dsp:cNvPr id="0" name=""/>
        <dsp:cNvSpPr/>
      </dsp:nvSpPr>
      <dsp:spPr>
        <a:xfrm rot="5400000">
          <a:off x="-147164" y="2979222"/>
          <a:ext cx="981099" cy="686769"/>
        </a:xfrm>
        <a:prstGeom prst="chevron">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it-IT" sz="1900" kern="1200" dirty="0" smtClean="0"/>
            <a:t>4</a:t>
          </a:r>
          <a:endParaRPr lang="it-IT" sz="1900" kern="1200" dirty="0"/>
        </a:p>
      </dsp:txBody>
      <dsp:txXfrm rot="5400000">
        <a:off x="-147164" y="2979222"/>
        <a:ext cx="981099" cy="686769"/>
      </dsp:txXfrm>
    </dsp:sp>
    <dsp:sp modelId="{19F2E773-0572-4230-AC7C-17A29B70360F}">
      <dsp:nvSpPr>
        <dsp:cNvPr id="0" name=""/>
        <dsp:cNvSpPr/>
      </dsp:nvSpPr>
      <dsp:spPr>
        <a:xfrm rot="5400000">
          <a:off x="3927407" y="-597481"/>
          <a:ext cx="1015515" cy="7496792"/>
        </a:xfrm>
        <a:prstGeom prst="round2Same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it-IT" sz="1600" kern="1200" dirty="0" smtClean="0">
              <a:latin typeface="Century Gothic" pitchFamily="34" charset="0"/>
            </a:rPr>
            <a:t>La Turchia non guarda più solo a Occidente, il che non implica la fine dello storico rapporto con gli Stati Uniti, ma piuttosto un suo bilanciamento alla  luce della nuova strategia mirante a fare della Turchia una potenza dotata di una propria autonomia</a:t>
          </a:r>
          <a:endParaRPr lang="it-IT" sz="1600" kern="1200" dirty="0">
            <a:latin typeface="Century Gothic" pitchFamily="34" charset="0"/>
          </a:endParaRPr>
        </a:p>
      </dsp:txBody>
      <dsp:txXfrm rot="5400000">
        <a:off x="3927407" y="-597481"/>
        <a:ext cx="1015515" cy="749679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81F6926-9D92-4F1A-94FF-BFBF4FC2C40E}">
      <dsp:nvSpPr>
        <dsp:cNvPr id="0" name=""/>
        <dsp:cNvSpPr/>
      </dsp:nvSpPr>
      <dsp:spPr>
        <a:xfrm rot="16200000">
          <a:off x="-691126" y="239684"/>
          <a:ext cx="5930048" cy="4705406"/>
        </a:xfrm>
        <a:prstGeom prst="downArrow">
          <a:avLst>
            <a:gd name="adj1" fmla="val 50000"/>
            <a:gd name="adj2" fmla="val 35000"/>
          </a:avLst>
        </a:prstGeom>
        <a:solidFill>
          <a:srgbClr val="92D050"/>
        </a:solidFill>
        <a:ln w="19050" cap="flat" cmpd="sng" algn="ctr">
          <a:solidFill>
            <a:schemeClr val="lt1">
              <a:hueOff val="0"/>
              <a:satOff val="0"/>
              <a:lumOff val="0"/>
              <a:alphaOff val="0"/>
            </a:schemeClr>
          </a:solidFill>
          <a:prstDash val="solid"/>
        </a:ln>
        <a:effectLst/>
        <a:scene3d>
          <a:camera prst="obliqueTopRigh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endParaRPr lang="it-IT" sz="1600" kern="1200" dirty="0" smtClean="0"/>
        </a:p>
        <a:p>
          <a:pPr lvl="0" algn="ctr" defTabSz="711200">
            <a:lnSpc>
              <a:spcPct val="90000"/>
            </a:lnSpc>
            <a:spcBef>
              <a:spcPct val="0"/>
            </a:spcBef>
            <a:spcAft>
              <a:spcPct val="35000"/>
            </a:spcAft>
          </a:pPr>
          <a:r>
            <a:rPr lang="it-IT" sz="1600" b="1" kern="1200" dirty="0" smtClean="0">
              <a:solidFill>
                <a:schemeClr val="tx1"/>
              </a:solidFill>
              <a:effectLst>
                <a:outerShdw blurRad="38100" dist="38100" dir="2700000" algn="tl">
                  <a:srgbClr val="000000">
                    <a:alpha val="43137"/>
                  </a:srgbClr>
                </a:outerShdw>
              </a:effectLst>
            </a:rPr>
            <a:t>1</a:t>
          </a:r>
          <a:r>
            <a:rPr lang="it-IT" sz="1600" b="1" kern="1200" dirty="0" smtClean="0">
              <a:solidFill>
                <a:schemeClr val="tx1"/>
              </a:solidFill>
              <a:effectLst>
                <a:outerShdw blurRad="38100" dist="38100" dir="2700000" algn="tl">
                  <a:srgbClr val="000000">
                    <a:alpha val="43137"/>
                  </a:srgbClr>
                </a:outerShdw>
              </a:effectLst>
              <a:latin typeface="Century Gothic" pitchFamily="34" charset="0"/>
            </a:rPr>
            <a:t>) una Turchia nell’Unione contribuirebbe alla stabilità politico-militare dell’area, </a:t>
          </a:r>
        </a:p>
        <a:p>
          <a:pPr lvl="0" algn="ctr" defTabSz="711200">
            <a:lnSpc>
              <a:spcPct val="90000"/>
            </a:lnSpc>
            <a:spcBef>
              <a:spcPct val="0"/>
            </a:spcBef>
            <a:spcAft>
              <a:spcPct val="35000"/>
            </a:spcAft>
          </a:pPr>
          <a:r>
            <a:rPr lang="it-IT" sz="1600" b="1" kern="1200" dirty="0" smtClean="0">
              <a:solidFill>
                <a:schemeClr val="tx1"/>
              </a:solidFill>
              <a:effectLst>
                <a:outerShdw blurRad="38100" dist="38100" dir="2700000" algn="tl">
                  <a:srgbClr val="000000">
                    <a:alpha val="43137"/>
                  </a:srgbClr>
                </a:outerShdw>
              </a:effectLst>
              <a:latin typeface="Century Gothic" pitchFamily="34" charset="0"/>
            </a:rPr>
            <a:t>2) ruolo di piattaforma di passaggio per le forniture di energia provenienti dal Mar Caspio, dall’Asia Centrale e dal Medio Oriente. </a:t>
          </a:r>
        </a:p>
        <a:p>
          <a:pPr lvl="0" algn="ctr" defTabSz="711200">
            <a:lnSpc>
              <a:spcPct val="90000"/>
            </a:lnSpc>
            <a:spcBef>
              <a:spcPct val="0"/>
            </a:spcBef>
            <a:spcAft>
              <a:spcPct val="35000"/>
            </a:spcAft>
          </a:pPr>
          <a:r>
            <a:rPr lang="it-IT" sz="1600" b="1" kern="1200" dirty="0" smtClean="0">
              <a:solidFill>
                <a:schemeClr val="tx1"/>
              </a:solidFill>
              <a:effectLst>
                <a:outerShdw blurRad="38100" dist="38100" dir="2700000" algn="tl">
                  <a:srgbClr val="000000">
                    <a:alpha val="43137"/>
                  </a:srgbClr>
                </a:outerShdw>
              </a:effectLst>
              <a:latin typeface="Century Gothic" pitchFamily="34" charset="0"/>
            </a:rPr>
            <a:t>3) sostegno alle economie europee per un più facile accesso ai mercati degli Stati dell’Asia Centrale</a:t>
          </a:r>
        </a:p>
        <a:p>
          <a:pPr lvl="0" algn="ctr" defTabSz="711200">
            <a:lnSpc>
              <a:spcPct val="90000"/>
            </a:lnSpc>
            <a:spcBef>
              <a:spcPct val="0"/>
            </a:spcBef>
            <a:spcAft>
              <a:spcPct val="35000"/>
            </a:spcAft>
          </a:pPr>
          <a:endParaRPr lang="it-IT" sz="1400" b="1" kern="1200" dirty="0">
            <a:effectLst>
              <a:outerShdw blurRad="38100" dist="38100" dir="2700000" algn="tl">
                <a:srgbClr val="000000">
                  <a:alpha val="43137"/>
                </a:srgbClr>
              </a:outerShdw>
            </a:effectLst>
            <a:latin typeface="Century Gothic" pitchFamily="34" charset="0"/>
          </a:endParaRPr>
        </a:p>
      </dsp:txBody>
      <dsp:txXfrm rot="16200000">
        <a:off x="-691126" y="239684"/>
        <a:ext cx="5930048" cy="4705406"/>
      </dsp:txXfrm>
    </dsp:sp>
    <dsp:sp modelId="{540EFE62-9809-4353-80F0-7FB6CBDD52FE}">
      <dsp:nvSpPr>
        <dsp:cNvPr id="0" name=""/>
        <dsp:cNvSpPr/>
      </dsp:nvSpPr>
      <dsp:spPr>
        <a:xfrm rot="5400000">
          <a:off x="3985025" y="309718"/>
          <a:ext cx="5696557" cy="4565337"/>
        </a:xfrm>
        <a:prstGeom prst="downArrow">
          <a:avLst>
            <a:gd name="adj1" fmla="val 50000"/>
            <a:gd name="adj2" fmla="val 35000"/>
          </a:avLst>
        </a:prstGeom>
        <a:solidFill>
          <a:srgbClr val="00B0F0"/>
        </a:solidFill>
        <a:ln w="19050" cap="flat" cmpd="sng" algn="ctr">
          <a:solidFill>
            <a:schemeClr val="lt1">
              <a:hueOff val="0"/>
              <a:satOff val="0"/>
              <a:lumOff val="0"/>
              <a:alphaOff val="0"/>
            </a:schemeClr>
          </a:solidFill>
          <a:prstDash val="solid"/>
        </a:ln>
        <a:effectLst/>
        <a:scene3d>
          <a:camera prst="obliqueTopRigh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endParaRPr lang="it-IT" sz="1800" b="1" kern="1200" dirty="0" smtClean="0">
            <a:solidFill>
              <a:srgbClr val="FF0000"/>
            </a:solidFill>
          </a:endParaRPr>
        </a:p>
        <a:p>
          <a:pPr lvl="0" algn="ctr" defTabSz="800100">
            <a:lnSpc>
              <a:spcPct val="90000"/>
            </a:lnSpc>
            <a:spcBef>
              <a:spcPct val="0"/>
            </a:spcBef>
            <a:spcAft>
              <a:spcPct val="35000"/>
            </a:spcAft>
          </a:pPr>
          <a:endParaRPr lang="it-IT" sz="1600" b="1" kern="1200" dirty="0" smtClean="0">
            <a:solidFill>
              <a:schemeClr val="bg1"/>
            </a:solidFill>
            <a:effectLst>
              <a:outerShdw blurRad="38100" dist="38100" dir="2700000" algn="tl">
                <a:srgbClr val="000000">
                  <a:alpha val="43137"/>
                </a:srgbClr>
              </a:outerShdw>
            </a:effectLst>
          </a:endParaRPr>
        </a:p>
        <a:p>
          <a:pPr lvl="0" algn="ctr" defTabSz="800100">
            <a:lnSpc>
              <a:spcPct val="90000"/>
            </a:lnSpc>
            <a:spcBef>
              <a:spcPct val="0"/>
            </a:spcBef>
            <a:spcAft>
              <a:spcPct val="35000"/>
            </a:spcAft>
          </a:pPr>
          <a:r>
            <a:rPr lang="it-IT" sz="1600" b="0" kern="1200" dirty="0" smtClean="0">
              <a:solidFill>
                <a:schemeClr val="tx1"/>
              </a:solidFill>
              <a:effectLst/>
              <a:latin typeface="Century Gothic" pitchFamily="34" charset="0"/>
            </a:rPr>
            <a:t>1</a:t>
          </a:r>
          <a:r>
            <a:rPr lang="it-IT" sz="1600" b="1" kern="1200" dirty="0" smtClean="0">
              <a:solidFill>
                <a:schemeClr val="tx1"/>
              </a:solidFill>
              <a:effectLst/>
              <a:latin typeface="Century Gothic" pitchFamily="34" charset="0"/>
            </a:rPr>
            <a:t>) la libera circolazione di merci e persone comporterebbe anche una massiccia emigrazione verso l’Europa</a:t>
          </a:r>
        </a:p>
        <a:p>
          <a:pPr lvl="0" algn="ctr" defTabSz="800100">
            <a:lnSpc>
              <a:spcPct val="90000"/>
            </a:lnSpc>
            <a:spcBef>
              <a:spcPct val="0"/>
            </a:spcBef>
            <a:spcAft>
              <a:spcPct val="35000"/>
            </a:spcAft>
          </a:pPr>
          <a:r>
            <a:rPr lang="it-IT" sz="1600" b="1" kern="1200" dirty="0" smtClean="0">
              <a:solidFill>
                <a:schemeClr val="tx1"/>
              </a:solidFill>
              <a:effectLst/>
              <a:latin typeface="Century Gothic" pitchFamily="34" charset="0"/>
            </a:rPr>
            <a:t>2) è un Paese troppo grande per i delicati equilibri istituzionali dell'Unione </a:t>
          </a:r>
        </a:p>
        <a:p>
          <a:pPr lvl="0" algn="ctr" defTabSz="800100">
            <a:lnSpc>
              <a:spcPct val="90000"/>
            </a:lnSpc>
            <a:spcBef>
              <a:spcPct val="0"/>
            </a:spcBef>
            <a:spcAft>
              <a:spcPct val="35000"/>
            </a:spcAft>
          </a:pPr>
          <a:r>
            <a:rPr lang="it-IT" sz="1600" b="1" kern="1200" dirty="0" smtClean="0">
              <a:solidFill>
                <a:schemeClr val="tx1"/>
              </a:solidFill>
              <a:effectLst/>
              <a:latin typeface="Century Gothic" pitchFamily="34" charset="0"/>
            </a:rPr>
            <a:t>3) è un paese islamico e confina con una della aree più instabili del mondo, dal Caucaso all’Iraq</a:t>
          </a:r>
        </a:p>
        <a:p>
          <a:pPr lvl="0" algn="ctr" defTabSz="800100">
            <a:lnSpc>
              <a:spcPct val="90000"/>
            </a:lnSpc>
            <a:spcBef>
              <a:spcPct val="0"/>
            </a:spcBef>
            <a:spcAft>
              <a:spcPct val="35000"/>
            </a:spcAft>
          </a:pPr>
          <a:endParaRPr lang="it-IT" sz="1300" b="0" kern="1200" dirty="0"/>
        </a:p>
      </dsp:txBody>
      <dsp:txXfrm rot="5400000">
        <a:off x="3985025" y="309718"/>
        <a:ext cx="5696557" cy="456533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5" name="Rettangolo arrotondato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ttangolo arrotondato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olo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it-IT" smtClean="0"/>
              <a:t>Fare clic per modificare lo stile del titolo</a:t>
            </a:r>
            <a:endParaRPr kumimoji="0" lang="en-US"/>
          </a:p>
        </p:txBody>
      </p:sp>
      <p:sp>
        <p:nvSpPr>
          <p:cNvPr id="20" name="Sottotitolo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it-IT" smtClean="0"/>
              <a:t>Fare clic per modificare lo stile del sottotitolo dello schema</a:t>
            </a:r>
            <a:endParaRPr kumimoji="0" lang="en-US"/>
          </a:p>
        </p:txBody>
      </p:sp>
      <p:sp>
        <p:nvSpPr>
          <p:cNvPr id="19" name="Segnaposto data 18"/>
          <p:cNvSpPr>
            <a:spLocks noGrp="1"/>
          </p:cNvSpPr>
          <p:nvPr>
            <p:ph type="dt" sz="half" idx="10"/>
          </p:nvPr>
        </p:nvSpPr>
        <p:spPr/>
        <p:txBody>
          <a:bodyPr/>
          <a:lstStyle>
            <a:extLst/>
          </a:lstStyle>
          <a:p>
            <a:fld id="{24528ECA-B05A-412E-87EB-8BEDCC2D2817}" type="datetimeFigureOut">
              <a:rPr lang="it-IT" smtClean="0"/>
              <a:pPr/>
              <a:t>21/05/2013</a:t>
            </a:fld>
            <a:endParaRPr lang="it-IT"/>
          </a:p>
        </p:txBody>
      </p:sp>
      <p:sp>
        <p:nvSpPr>
          <p:cNvPr id="8" name="Segnaposto piè di pagina 7"/>
          <p:cNvSpPr>
            <a:spLocks noGrp="1"/>
          </p:cNvSpPr>
          <p:nvPr>
            <p:ph type="ftr" sz="quarter" idx="11"/>
          </p:nvPr>
        </p:nvSpPr>
        <p:spPr/>
        <p:txBody>
          <a:bodyPr/>
          <a:lstStyle>
            <a:extLst/>
          </a:lstStyle>
          <a:p>
            <a:endParaRPr lang="it-IT"/>
          </a:p>
        </p:txBody>
      </p:sp>
      <p:sp>
        <p:nvSpPr>
          <p:cNvPr id="11" name="Segnaposto numero diapositiva 10"/>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extLst/>
          </a:lstStyle>
          <a:p>
            <a:r>
              <a:rPr kumimoji="0" lang="it-IT" smtClean="0"/>
              <a:t>Fare clic per modificare lo stile del titolo</a:t>
            </a:r>
            <a:endParaRPr kumimoji="0" lang="en-US"/>
          </a:p>
        </p:txBody>
      </p:sp>
      <p:sp>
        <p:nvSpPr>
          <p:cNvPr id="3" name="Segnaposto contenuto 2"/>
          <p:cNvSpPr>
            <a:spLocks noGrp="1"/>
          </p:cNvSpPr>
          <p:nvPr>
            <p:ph idx="1"/>
          </p:nvPr>
        </p:nvSpPr>
        <p:spPr>
          <a:xfrm>
            <a:off x="502920" y="530352"/>
            <a:ext cx="8183880" cy="4187952"/>
          </a:xfrm>
        </p:spPr>
        <p:txBody>
          <a:bodyPr/>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24528ECA-B05A-412E-87EB-8BEDCC2D2817}" type="datetimeFigureOut">
              <a:rPr lang="it-IT" smtClean="0"/>
              <a:pPr/>
              <a:t>21/05/2013</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14" name="Rettangolo arrotondato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ttangolo arrotondato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olo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extLst/>
          </a:lstStyle>
          <a:p>
            <a:fld id="{24528ECA-B05A-412E-87EB-8BEDCC2D2817}" type="datetimeFigureOut">
              <a:rPr lang="it-IT" smtClean="0"/>
              <a:pPr/>
              <a:t>21/05/2013</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24528ECA-B05A-412E-87EB-8BEDCC2D2817}" type="datetimeFigureOut">
              <a:rPr lang="it-IT" smtClean="0"/>
              <a:pPr/>
              <a:t>21/05/2013</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nchor="b"/>
          <a:lstStyle>
            <a:lvl1pPr>
              <a:defRPr b="1"/>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extLst/>
          </a:lstStyle>
          <a:p>
            <a:fld id="{24528ECA-B05A-412E-87EB-8BEDCC2D2817}" type="datetimeFigureOut">
              <a:rPr lang="it-IT" smtClean="0"/>
              <a:pPr/>
              <a:t>21/05/2013</a:t>
            </a:fld>
            <a:endParaRPr lang="it-IT"/>
          </a:p>
        </p:txBody>
      </p:sp>
      <p:sp>
        <p:nvSpPr>
          <p:cNvPr id="8" name="Segnaposto piè di pagina 7"/>
          <p:cNvSpPr>
            <a:spLocks noGrp="1"/>
          </p:cNvSpPr>
          <p:nvPr>
            <p:ph type="ftr" sz="quarter" idx="11"/>
          </p:nvPr>
        </p:nvSpPr>
        <p:spPr/>
        <p:txBody>
          <a:bodyPr/>
          <a:lstStyle>
            <a:extLst/>
          </a:lstStyle>
          <a:p>
            <a:endParaRPr lang="it-IT"/>
          </a:p>
        </p:txBody>
      </p:sp>
      <p:sp>
        <p:nvSpPr>
          <p:cNvPr id="9" name="Segnaposto numero diapositiva 8"/>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extLst/>
          </a:lstStyle>
          <a:p>
            <a:fld id="{24528ECA-B05A-412E-87EB-8BEDCC2D2817}" type="datetimeFigureOut">
              <a:rPr lang="it-IT" smtClean="0"/>
              <a:pPr/>
              <a:t>21/05/2013</a:t>
            </a:fld>
            <a:endParaRPr lang="it-IT"/>
          </a:p>
        </p:txBody>
      </p:sp>
      <p:sp>
        <p:nvSpPr>
          <p:cNvPr id="4" name="Segnaposto piè di pagina 3"/>
          <p:cNvSpPr>
            <a:spLocks noGrp="1"/>
          </p:cNvSpPr>
          <p:nvPr>
            <p:ph type="ftr" sz="quarter" idx="11"/>
          </p:nvPr>
        </p:nvSpPr>
        <p:spPr/>
        <p:txBody>
          <a:bodyPr/>
          <a:lstStyle>
            <a:extLst/>
          </a:lstStyle>
          <a:p>
            <a:endParaRPr lang="it-IT"/>
          </a:p>
        </p:txBody>
      </p:sp>
      <p:sp>
        <p:nvSpPr>
          <p:cNvPr id="5" name="Segnaposto numero diapositiva 4"/>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arrotondato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Segnaposto data 1"/>
          <p:cNvSpPr>
            <a:spLocks noGrp="1"/>
          </p:cNvSpPr>
          <p:nvPr>
            <p:ph type="dt" sz="half" idx="10"/>
          </p:nvPr>
        </p:nvSpPr>
        <p:spPr/>
        <p:txBody>
          <a:bodyPr/>
          <a:lstStyle>
            <a:extLst/>
          </a:lstStyle>
          <a:p>
            <a:fld id="{24528ECA-B05A-412E-87EB-8BEDCC2D2817}" type="datetimeFigureOut">
              <a:rPr lang="it-IT" smtClean="0"/>
              <a:pPr/>
              <a:t>21/05/2013</a:t>
            </a:fld>
            <a:endParaRPr lang="it-IT"/>
          </a:p>
        </p:txBody>
      </p:sp>
      <p:sp>
        <p:nvSpPr>
          <p:cNvPr id="3" name="Segnaposto piè di pagina 2"/>
          <p:cNvSpPr>
            <a:spLocks noGrp="1"/>
          </p:cNvSpPr>
          <p:nvPr>
            <p:ph type="ftr" sz="quarter" idx="11"/>
          </p:nvPr>
        </p:nvSpPr>
        <p:spPr/>
        <p:txBody>
          <a:bodyPr/>
          <a:lstStyle>
            <a:extLst/>
          </a:lstStyle>
          <a:p>
            <a:endParaRPr lang="it-IT"/>
          </a:p>
        </p:txBody>
      </p:sp>
      <p:sp>
        <p:nvSpPr>
          <p:cNvPr id="4" name="Segnaposto numero diapositiva 3"/>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24528ECA-B05A-412E-87EB-8BEDCC2D2817}" type="datetimeFigureOut">
              <a:rPr lang="it-IT" smtClean="0"/>
              <a:pPr/>
              <a:t>21/05/2013</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5" name="Rettangolo arrotondato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Arrotonda singolo angolo rettangolo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olo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24528ECA-B05A-412E-87EB-8BEDCC2D2817}" type="datetimeFigureOut">
              <a:rPr lang="it-IT" smtClean="0"/>
              <a:pPr/>
              <a:t>21/05/2013</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p:txBody>
          <a:bodyPr/>
          <a:lstStyle>
            <a:extLst/>
          </a:lstStyle>
          <a:p>
            <a:fld id="{8D822E87-F10A-42EC-ACC6-207D4BCA7F54}" type="slidenum">
              <a:rPr lang="it-IT" smtClean="0"/>
              <a:pPr/>
              <a:t>‹N›</a:t>
            </a:fld>
            <a:endParaRPr lang="it-IT"/>
          </a:p>
        </p:txBody>
      </p:sp>
      <p:sp>
        <p:nvSpPr>
          <p:cNvPr id="3" name="Segnaposto immagine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it-IT" smtClean="0"/>
              <a:t>Fare clic sull'icona per inserire un'immagine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502920" y="530352"/>
            <a:ext cx="8183880" cy="4187952"/>
          </a:xfrm>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24528ECA-B05A-412E-87EB-8BEDCC2D2817}" type="datetimeFigureOut">
              <a:rPr lang="it-IT" smtClean="0"/>
              <a:pPr/>
              <a:t>21/05/2013</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533404"/>
            <a:ext cx="1981200" cy="5257799"/>
          </a:xfrm>
        </p:spPr>
        <p:txBody>
          <a:bodyPr vert="eaVert"/>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533400" y="533402"/>
            <a:ext cx="5943600" cy="5257801"/>
          </a:xfrm>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24528ECA-B05A-412E-87EB-8BEDCC2D2817}" type="datetimeFigureOut">
              <a:rPr lang="it-IT" smtClean="0"/>
              <a:pPr/>
              <a:t>21/05/2013</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Rettangolo arrotondato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ttangolo arrotondato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Segnaposto titolo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it-IT" smtClean="0"/>
              <a:t>Fare clic per modificare lo stile del titolo</a:t>
            </a:r>
            <a:endParaRPr kumimoji="0" lang="en-US"/>
          </a:p>
        </p:txBody>
      </p:sp>
      <p:sp>
        <p:nvSpPr>
          <p:cNvPr id="4" name="Segnaposto testo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25" name="Segnaposto data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24528ECA-B05A-412E-87EB-8BEDCC2D2817}" type="datetimeFigureOut">
              <a:rPr lang="it-IT" smtClean="0"/>
              <a:pPr/>
              <a:t>21/05/2013</a:t>
            </a:fld>
            <a:endParaRPr lang="it-IT"/>
          </a:p>
        </p:txBody>
      </p:sp>
      <p:sp>
        <p:nvSpPr>
          <p:cNvPr id="18" name="Segnaposto piè di pagina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it-IT"/>
          </a:p>
        </p:txBody>
      </p:sp>
      <p:sp>
        <p:nvSpPr>
          <p:cNvPr id="5" name="Segnaposto numero diapositiva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8D822E87-F10A-42EC-ACC6-207D4BCA7F54}"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it.wikipedia.org/wiki/File:Cropped_rte.JPG"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globalgeografia.com/asia/turchia.jpg"/>
          <p:cNvPicPr>
            <a:picLocks noChangeAspect="1" noChangeArrowheads="1"/>
          </p:cNvPicPr>
          <p:nvPr/>
        </p:nvPicPr>
        <p:blipFill>
          <a:blip r:embed="rId2" cstate="print"/>
          <a:srcRect/>
          <a:stretch>
            <a:fillRect/>
          </a:stretch>
        </p:blipFill>
        <p:spPr bwMode="auto">
          <a:xfrm>
            <a:off x="323528" y="476672"/>
            <a:ext cx="8496944" cy="5256584"/>
          </a:xfrm>
          <a:prstGeom prst="rect">
            <a:avLst/>
          </a:prstGeom>
          <a:noFill/>
        </p:spPr>
      </p:pic>
      <p:sp>
        <p:nvSpPr>
          <p:cNvPr id="2" name="Titolo 1"/>
          <p:cNvSpPr>
            <a:spLocks noGrp="1"/>
          </p:cNvSpPr>
          <p:nvPr>
            <p:ph type="ctrTitle" idx="4294967295"/>
          </p:nvPr>
        </p:nvSpPr>
        <p:spPr>
          <a:xfrm>
            <a:off x="2627784" y="2924944"/>
            <a:ext cx="3744416" cy="648072"/>
          </a:xfrm>
          <a:ln>
            <a:solidFill>
              <a:srgbClr val="0070C0"/>
            </a:solidFill>
          </a:ln>
        </p:spPr>
        <p:style>
          <a:lnRef idx="2">
            <a:schemeClr val="accent4"/>
          </a:lnRef>
          <a:fillRef idx="1">
            <a:schemeClr val="lt1"/>
          </a:fillRef>
          <a:effectRef idx="0">
            <a:schemeClr val="accent4"/>
          </a:effectRef>
          <a:fontRef idx="minor">
            <a:schemeClr val="dk1"/>
          </a:fontRef>
        </p:style>
        <p:txBody>
          <a:bodyPr/>
          <a:lstStyle/>
          <a:p>
            <a:r>
              <a:rPr lang="it-IT" dirty="0" smtClean="0">
                <a:solidFill>
                  <a:srgbClr val="0070C0"/>
                </a:solidFill>
              </a:rPr>
              <a:t>TURCHIA</a:t>
            </a:r>
            <a:endParaRPr lang="it-IT"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539552" y="549275"/>
            <a:ext cx="8136904" cy="431453"/>
          </a:xfrm>
        </p:spPr>
        <p:txBody>
          <a:bodyPr>
            <a:noAutofit/>
          </a:bodyPr>
          <a:lstStyle/>
          <a:p>
            <a:r>
              <a:rPr lang="it-IT" sz="2400" dirty="0" smtClean="0">
                <a:solidFill>
                  <a:srgbClr val="0070C0"/>
                </a:solidFill>
                <a:latin typeface="Century Gothic" pitchFamily="34" charset="0"/>
              </a:rPr>
              <a:t>1. Il crollo dell’impero ottomano</a:t>
            </a:r>
            <a:endParaRPr lang="it-IT" sz="2400" dirty="0">
              <a:solidFill>
                <a:srgbClr val="0070C0"/>
              </a:solidFill>
              <a:latin typeface="Century Gothic" pitchFamily="34" charset="0"/>
            </a:endParaRPr>
          </a:p>
        </p:txBody>
      </p:sp>
      <p:sp>
        <p:nvSpPr>
          <p:cNvPr id="3" name="Segnaposto contenuto 2"/>
          <p:cNvSpPr>
            <a:spLocks noGrp="1"/>
          </p:cNvSpPr>
          <p:nvPr>
            <p:ph idx="4294967295"/>
          </p:nvPr>
        </p:nvSpPr>
        <p:spPr>
          <a:xfrm>
            <a:off x="323528" y="980728"/>
            <a:ext cx="8183562" cy="5113337"/>
          </a:xfrm>
        </p:spPr>
        <p:txBody>
          <a:bodyPr>
            <a:normAutofit/>
          </a:bodyPr>
          <a:lstStyle/>
          <a:p>
            <a:pPr>
              <a:buClrTx/>
              <a:buFont typeface="Wingdings" pitchFamily="2" charset="2"/>
              <a:buChar char="Ø"/>
            </a:pPr>
            <a:r>
              <a:rPr lang="it-IT" sz="1600" dirty="0" smtClean="0">
                <a:latin typeface="Century Gothic" pitchFamily="34" charset="0"/>
              </a:rPr>
              <a:t>Nel periodo di massima espansione (1800 circa), l'impero turco- Ottomano comprendeva i Balcani, la Turchia, il </a:t>
            </a:r>
            <a:r>
              <a:rPr lang="it-IT" sz="1600" dirty="0" err="1" smtClean="0">
                <a:latin typeface="Century Gothic" pitchFamily="34" charset="0"/>
              </a:rPr>
              <a:t>Medioriente</a:t>
            </a:r>
            <a:r>
              <a:rPr lang="it-IT" sz="1600" dirty="0" smtClean="0">
                <a:latin typeface="Century Gothic" pitchFamily="34" charset="0"/>
              </a:rPr>
              <a:t> arabo, l'Egitto e il Nord Africa, e la sua influenza si spingeva fino a parte dell’ Asia</a:t>
            </a:r>
          </a:p>
          <a:p>
            <a:pPr>
              <a:buClrTx/>
              <a:buFont typeface="Wingdings" pitchFamily="2" charset="2"/>
              <a:buChar char="Ø"/>
            </a:pPr>
            <a:r>
              <a:rPr lang="it-IT" sz="1600" dirty="0" smtClean="0">
                <a:latin typeface="Century Gothic" pitchFamily="34" charset="0"/>
              </a:rPr>
              <a:t>Nel 1908 l’ultimo sultano viene deposto dal “</a:t>
            </a:r>
            <a:r>
              <a:rPr lang="it-IT" sz="1600" b="1" dirty="0" smtClean="0">
                <a:latin typeface="Century Gothic" pitchFamily="34" charset="0"/>
              </a:rPr>
              <a:t>movimento dei giovani turchi</a:t>
            </a:r>
            <a:r>
              <a:rPr lang="it-IT" sz="1600" dirty="0" smtClean="0">
                <a:latin typeface="Century Gothic" pitchFamily="34" charset="0"/>
              </a:rPr>
              <a:t>” – che rivendicano l’esistenza di uno Stato nazionale Turco.</a:t>
            </a:r>
          </a:p>
          <a:p>
            <a:pPr>
              <a:buClrTx/>
              <a:buFont typeface="Wingdings" pitchFamily="2" charset="2"/>
              <a:buChar char="Ø"/>
            </a:pPr>
            <a:r>
              <a:rPr lang="it-IT" sz="1600" dirty="0" smtClean="0">
                <a:latin typeface="Century Gothic" pitchFamily="34" charset="0"/>
              </a:rPr>
              <a:t> Una delle figure di maggiore spicco del nazionalismi turco era quella di </a:t>
            </a:r>
            <a:r>
              <a:rPr lang="it-IT" sz="1600" dirty="0" err="1" smtClean="0">
                <a:latin typeface="Century Gothic" pitchFamily="34" charset="0"/>
              </a:rPr>
              <a:t>Mustafa</a:t>
            </a:r>
            <a:r>
              <a:rPr lang="it-IT" sz="1600" dirty="0" smtClean="0">
                <a:latin typeface="Century Gothic" pitchFamily="34" charset="0"/>
              </a:rPr>
              <a:t> </a:t>
            </a:r>
            <a:r>
              <a:rPr lang="it-IT" sz="1600" dirty="0" err="1" smtClean="0">
                <a:latin typeface="Century Gothic" pitchFamily="34" charset="0"/>
              </a:rPr>
              <a:t>Kemal</a:t>
            </a:r>
            <a:r>
              <a:rPr lang="it-IT" sz="1600" dirty="0" smtClean="0">
                <a:latin typeface="Century Gothic" pitchFamily="34" charset="0"/>
              </a:rPr>
              <a:t> </a:t>
            </a:r>
          </a:p>
          <a:p>
            <a:pPr>
              <a:buClrTx/>
              <a:buFont typeface="Wingdings" pitchFamily="2" charset="2"/>
              <a:buChar char="Ø"/>
            </a:pPr>
            <a:r>
              <a:rPr lang="it-IT" sz="1600" dirty="0" smtClean="0">
                <a:latin typeface="Century Gothic" pitchFamily="34" charset="0"/>
              </a:rPr>
              <a:t>Nel frattempo le potenze dell’alleanza stavano sostenendo gli eserciti arabi guidati da Hussein della Mecca  per la liberazione del dominio ottomano</a:t>
            </a:r>
          </a:p>
          <a:p>
            <a:pPr>
              <a:buClrTx/>
              <a:buFont typeface="Wingdings" pitchFamily="2" charset="2"/>
              <a:buChar char="Ø"/>
            </a:pPr>
            <a:r>
              <a:rPr lang="it-IT" sz="1600" dirty="0" smtClean="0">
                <a:latin typeface="Century Gothic" pitchFamily="34" charset="0"/>
              </a:rPr>
              <a:t>Una volta battuto l’esercito ottomano, però, i diversi accordi di spartizione: </a:t>
            </a:r>
            <a:r>
              <a:rPr lang="it-IT" sz="1600" dirty="0" err="1" smtClean="0">
                <a:latin typeface="Century Gothic" pitchFamily="34" charset="0"/>
              </a:rPr>
              <a:t>Sikes-Pikot</a:t>
            </a:r>
            <a:r>
              <a:rPr lang="it-IT" sz="1600" dirty="0" smtClean="0">
                <a:latin typeface="Century Gothic" pitchFamily="34" charset="0"/>
              </a:rPr>
              <a:t> (1916), di </a:t>
            </a:r>
            <a:r>
              <a:rPr lang="it-IT" sz="1600" dirty="0" err="1" smtClean="0">
                <a:latin typeface="Century Gothic" pitchFamily="34" charset="0"/>
              </a:rPr>
              <a:t>Sèvres</a:t>
            </a:r>
            <a:r>
              <a:rPr lang="it-IT" sz="1600" dirty="0" smtClean="0">
                <a:latin typeface="Century Gothic" pitchFamily="34" charset="0"/>
              </a:rPr>
              <a:t> (1920) lo smembrano ulteriormente in particolare</a:t>
            </a:r>
          </a:p>
          <a:p>
            <a:pPr>
              <a:buClrTx/>
              <a:buFont typeface="Wingdings" pitchFamily="2" charset="2"/>
              <a:buChar char="Ø"/>
            </a:pPr>
            <a:endParaRPr lang="it-IT" sz="1600" dirty="0" smtClean="0">
              <a:latin typeface="Century Gothic" pitchFamily="34" charset="0"/>
            </a:endParaRPr>
          </a:p>
          <a:p>
            <a:pPr>
              <a:buClrTx/>
              <a:buFont typeface="Wingdings" pitchFamily="2" charset="2"/>
              <a:buChar char="Ø"/>
            </a:pPr>
            <a:r>
              <a:rPr lang="it-IT" sz="1600" dirty="0" smtClean="0">
                <a:latin typeface="Century Gothic" pitchFamily="34" charset="0"/>
              </a:rPr>
              <a:t> </a:t>
            </a:r>
          </a:p>
          <a:p>
            <a:endParaRPr lang="it-IT" sz="1200" dirty="0" smtClean="0">
              <a:latin typeface="Century Gothic" pitchFamily="34" charset="0"/>
            </a:endParaRPr>
          </a:p>
          <a:p>
            <a:endParaRPr lang="it-IT" sz="1200" dirty="0" smtClean="0">
              <a:latin typeface="Century Gothic" pitchFamily="34" charset="0"/>
            </a:endParaRPr>
          </a:p>
          <a:p>
            <a:endParaRPr lang="it-IT" sz="2000" dirty="0" smtClean="0"/>
          </a:p>
          <a:p>
            <a:endParaRPr lang="it-IT" sz="2000" dirty="0" smtClean="0"/>
          </a:p>
          <a:p>
            <a:endParaRPr lang="it-IT" sz="2000" dirty="0"/>
          </a:p>
        </p:txBody>
      </p:sp>
      <p:sp>
        <p:nvSpPr>
          <p:cNvPr id="4" name="CasellaDiTesto 3"/>
          <p:cNvSpPr txBox="1"/>
          <p:nvPr/>
        </p:nvSpPr>
        <p:spPr>
          <a:xfrm>
            <a:off x="323528" y="4221088"/>
            <a:ext cx="8496944" cy="2123658"/>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it-IT" sz="2000" b="1" dirty="0"/>
              <a:t> </a:t>
            </a:r>
            <a:r>
              <a:rPr lang="it-IT" sz="2000" b="1" dirty="0" smtClean="0">
                <a:latin typeface="Century Gothic" pitchFamily="34" charset="0"/>
              </a:rPr>
              <a:t>Il </a:t>
            </a:r>
            <a:r>
              <a:rPr lang="it-IT" sz="1600" b="1" dirty="0" smtClean="0">
                <a:latin typeface="Century Gothic" pitchFamily="34" charset="0"/>
              </a:rPr>
              <a:t>Trattato </a:t>
            </a:r>
            <a:r>
              <a:rPr lang="it-IT" sz="1600" b="1" dirty="0">
                <a:latin typeface="Century Gothic" pitchFamily="34" charset="0"/>
              </a:rPr>
              <a:t>di </a:t>
            </a:r>
            <a:r>
              <a:rPr lang="it-IT" sz="1600" b="1" dirty="0" err="1">
                <a:latin typeface="Century Gothic" pitchFamily="34" charset="0"/>
              </a:rPr>
              <a:t>Sèvres</a:t>
            </a:r>
            <a:r>
              <a:rPr lang="it-IT" sz="1600" dirty="0">
                <a:latin typeface="Century Gothic" pitchFamily="34" charset="0"/>
              </a:rPr>
              <a:t> </a:t>
            </a:r>
            <a:r>
              <a:rPr lang="it-IT" sz="1600" dirty="0" smtClean="0">
                <a:latin typeface="Century Gothic" pitchFamily="34" charset="0"/>
              </a:rPr>
              <a:t>,</a:t>
            </a:r>
            <a:r>
              <a:rPr lang="it-IT" sz="1600" dirty="0">
                <a:latin typeface="Century Gothic" pitchFamily="34" charset="0"/>
              </a:rPr>
              <a:t> firmato tra le potenze alleate della Prima guerra mondiale e l'Impero ottomano il10 </a:t>
            </a:r>
            <a:r>
              <a:rPr lang="it-IT" sz="1600" dirty="0" smtClean="0">
                <a:latin typeface="Century Gothic" pitchFamily="34" charset="0"/>
              </a:rPr>
              <a:t>agosto 1920, vedeva  </a:t>
            </a:r>
            <a:r>
              <a:rPr lang="it-IT" sz="1600" dirty="0">
                <a:latin typeface="Century Gothic" pitchFamily="34" charset="0"/>
              </a:rPr>
              <a:t>l'Impero </a:t>
            </a:r>
            <a:r>
              <a:rPr lang="it-IT" sz="1600" dirty="0" smtClean="0">
                <a:latin typeface="Century Gothic" pitchFamily="34" charset="0"/>
              </a:rPr>
              <a:t>ottomano ridotto </a:t>
            </a:r>
            <a:r>
              <a:rPr lang="it-IT" sz="1600" dirty="0">
                <a:latin typeface="Century Gothic" pitchFamily="34" charset="0"/>
              </a:rPr>
              <a:t>ad </a:t>
            </a:r>
            <a:r>
              <a:rPr lang="it-IT" sz="1600" dirty="0" smtClean="0">
                <a:latin typeface="Century Gothic" pitchFamily="34" charset="0"/>
              </a:rPr>
              <a:t>uno Stato </a:t>
            </a:r>
            <a:r>
              <a:rPr lang="it-IT" sz="1600" dirty="0">
                <a:latin typeface="Century Gothic" pitchFamily="34" charset="0"/>
              </a:rPr>
              <a:t>entro i limiti della penisola anatolica, privato di tutti i territori </a:t>
            </a:r>
            <a:r>
              <a:rPr lang="it-IT" sz="1600" dirty="0" smtClean="0">
                <a:latin typeface="Century Gothic" pitchFamily="34" charset="0"/>
              </a:rPr>
              <a:t>arabi</a:t>
            </a:r>
            <a:r>
              <a:rPr lang="it-IT" sz="1600" dirty="0">
                <a:latin typeface="Century Gothic" pitchFamily="34" charset="0"/>
              </a:rPr>
              <a:t> </a:t>
            </a:r>
            <a:r>
              <a:rPr lang="it-IT" sz="1600" dirty="0" smtClean="0">
                <a:latin typeface="Century Gothic" pitchFamily="34" charset="0"/>
              </a:rPr>
              <a:t>. Il Trattato</a:t>
            </a:r>
            <a:r>
              <a:rPr lang="it-IT" sz="1600" dirty="0">
                <a:latin typeface="Century Gothic" pitchFamily="34" charset="0"/>
              </a:rPr>
              <a:t>, inoltre, prevedeva ampie tutele per le minoranze presenti in Turchia e, ai suoi articoli 62-64, garantiva ai </a:t>
            </a:r>
            <a:r>
              <a:rPr lang="it-IT" sz="1600" b="1" dirty="0">
                <a:latin typeface="Century Gothic" pitchFamily="34" charset="0"/>
              </a:rPr>
              <a:t>Curdi </a:t>
            </a:r>
            <a:r>
              <a:rPr lang="it-IT" sz="1600" dirty="0">
                <a:latin typeface="Century Gothic" pitchFamily="34" charset="0"/>
              </a:rPr>
              <a:t>la possibilità di ottenere l'indipendenza all'interno di uno Stato, i cui confini sarebbero stati definiti da una commissione della Società delle Nazioni designata </a:t>
            </a:r>
            <a:r>
              <a:rPr lang="it-IT" sz="1600" i="1" dirty="0">
                <a:latin typeface="Century Gothic" pitchFamily="34" charset="0"/>
              </a:rPr>
              <a:t>ad hoc</a:t>
            </a:r>
            <a:r>
              <a:rPr lang="it-IT" sz="1600" dirty="0" smtClean="0">
                <a:latin typeface="Century Gothic" pitchFamily="34" charset="0"/>
              </a:rPr>
              <a:t>.</a:t>
            </a:r>
            <a:r>
              <a:rPr lang="it-IT" sz="1600" dirty="0">
                <a:latin typeface="Century Gothic" pitchFamily="34" charset="0"/>
              </a:rPr>
              <a:t> </a:t>
            </a:r>
            <a:r>
              <a:rPr lang="it-IT" sz="1600" dirty="0" smtClean="0">
                <a:latin typeface="Century Gothic" pitchFamily="34" charset="0"/>
              </a:rPr>
              <a:t>All'</a:t>
            </a:r>
            <a:r>
              <a:rPr lang="it-IT" sz="1600" b="1" dirty="0" smtClean="0">
                <a:latin typeface="Century Gothic" pitchFamily="34" charset="0"/>
              </a:rPr>
              <a:t>Armenia</a:t>
            </a:r>
            <a:r>
              <a:rPr lang="it-IT" sz="1600" dirty="0" smtClean="0">
                <a:latin typeface="Century Gothic" pitchFamily="34" charset="0"/>
              </a:rPr>
              <a:t> fu assegnato </a:t>
            </a:r>
            <a:r>
              <a:rPr lang="it-IT" sz="1600" dirty="0">
                <a:latin typeface="Century Gothic" pitchFamily="34" charset="0"/>
              </a:rPr>
              <a:t>gran parte dell' </a:t>
            </a:r>
            <a:r>
              <a:rPr lang="it-IT" sz="1600" dirty="0" smtClean="0">
                <a:latin typeface="Century Gothic" pitchFamily="34" charset="0"/>
              </a:rPr>
              <a:t>ex Caucaso ottomano – (Fig. 4)</a:t>
            </a:r>
            <a:endParaRPr lang="it-IT" sz="1600" dirty="0">
              <a:latin typeface="Century Gothic"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646113" y="404813"/>
            <a:ext cx="8497887" cy="863600"/>
          </a:xfrm>
        </p:spPr>
        <p:txBody>
          <a:bodyPr>
            <a:noAutofit/>
          </a:bodyPr>
          <a:lstStyle/>
          <a:p>
            <a:r>
              <a:rPr lang="it-IT" sz="2400" dirty="0" smtClean="0">
                <a:solidFill>
                  <a:srgbClr val="0070C0"/>
                </a:solidFill>
                <a:latin typeface="Century Gothic" pitchFamily="34" charset="0"/>
              </a:rPr>
              <a:t>3. Il nazionalismo turco di </a:t>
            </a:r>
            <a:r>
              <a:rPr lang="it-IT" sz="2400" dirty="0" err="1" smtClean="0">
                <a:solidFill>
                  <a:srgbClr val="0070C0"/>
                </a:solidFill>
                <a:latin typeface="Century Gothic" pitchFamily="34" charset="0"/>
              </a:rPr>
              <a:t>Ataturk</a:t>
            </a:r>
            <a:r>
              <a:rPr lang="it-IT" sz="2400" dirty="0" smtClean="0">
                <a:solidFill>
                  <a:srgbClr val="0070C0"/>
                </a:solidFill>
                <a:latin typeface="Century Gothic" pitchFamily="34" charset="0"/>
              </a:rPr>
              <a:t>  e la nascita della prima Repubblica di Turchia</a:t>
            </a:r>
            <a:endParaRPr lang="it-IT" sz="2400" dirty="0">
              <a:solidFill>
                <a:srgbClr val="0070C0"/>
              </a:solidFill>
              <a:latin typeface="Century Gothic" pitchFamily="34" charset="0"/>
            </a:endParaRPr>
          </a:p>
        </p:txBody>
      </p:sp>
      <p:sp>
        <p:nvSpPr>
          <p:cNvPr id="3" name="Segnaposto contenuto 2"/>
          <p:cNvSpPr>
            <a:spLocks noGrp="1"/>
          </p:cNvSpPr>
          <p:nvPr>
            <p:ph sz="half" idx="4294967295"/>
          </p:nvPr>
        </p:nvSpPr>
        <p:spPr>
          <a:xfrm>
            <a:off x="0" y="1196975"/>
            <a:ext cx="6156176" cy="5472113"/>
          </a:xfrm>
        </p:spPr>
        <p:txBody>
          <a:bodyPr>
            <a:noAutofit/>
          </a:bodyPr>
          <a:lstStyle/>
          <a:p>
            <a:pPr>
              <a:buClrTx/>
              <a:buFont typeface="Wingdings" pitchFamily="2" charset="2"/>
              <a:buChar char="Ø"/>
            </a:pPr>
            <a:r>
              <a:rPr lang="it-IT" sz="1800" dirty="0" smtClean="0">
                <a:latin typeface="Century Gothic" pitchFamily="34" charset="0"/>
              </a:rPr>
              <a:t>In totale disaccordo con i confini imposti dalle potenze europee, sotto la guida di </a:t>
            </a:r>
            <a:r>
              <a:rPr lang="it-IT" sz="1800" dirty="0" err="1" smtClean="0">
                <a:latin typeface="Century Gothic" pitchFamily="34" charset="0"/>
              </a:rPr>
              <a:t>Mustafa</a:t>
            </a:r>
            <a:r>
              <a:rPr lang="it-IT" sz="1800" dirty="0" smtClean="0">
                <a:latin typeface="Century Gothic" pitchFamily="34" charset="0"/>
              </a:rPr>
              <a:t> </a:t>
            </a:r>
            <a:r>
              <a:rPr lang="it-IT" sz="1800" dirty="0" err="1" smtClean="0">
                <a:latin typeface="Century Gothic" pitchFamily="34" charset="0"/>
              </a:rPr>
              <a:t>Kemal</a:t>
            </a:r>
            <a:r>
              <a:rPr lang="it-IT" sz="1800" dirty="0" smtClean="0">
                <a:latin typeface="Century Gothic" pitchFamily="34" charset="0"/>
              </a:rPr>
              <a:t>  inizia la Guerra d'Indipendenza Turca con l’obiettivo di revocare i termini del Trattato di </a:t>
            </a:r>
            <a:r>
              <a:rPr lang="it-IT" sz="1800" dirty="0" err="1" smtClean="0">
                <a:latin typeface="Century Gothic" pitchFamily="34" charset="0"/>
              </a:rPr>
              <a:t>Sèvres</a:t>
            </a:r>
            <a:r>
              <a:rPr lang="it-IT" sz="1800" dirty="0" smtClean="0">
                <a:latin typeface="Century Gothic" pitchFamily="34" charset="0"/>
              </a:rPr>
              <a:t>. </a:t>
            </a:r>
          </a:p>
          <a:p>
            <a:pPr>
              <a:buClrTx/>
              <a:buFont typeface="Wingdings" pitchFamily="2" charset="2"/>
              <a:buChar char="Ø"/>
            </a:pPr>
            <a:r>
              <a:rPr lang="it-IT" sz="1800" dirty="0" smtClean="0">
                <a:latin typeface="Century Gothic" pitchFamily="34" charset="0"/>
              </a:rPr>
              <a:t>Il 18 settembre 1922, le armate occupanti furono espulse. </a:t>
            </a:r>
          </a:p>
          <a:p>
            <a:pPr>
              <a:buClrTx/>
              <a:buFont typeface="Wingdings" pitchFamily="2" charset="2"/>
              <a:buChar char="Ø"/>
            </a:pPr>
            <a:r>
              <a:rPr lang="it-IT" sz="1800" dirty="0" smtClean="0">
                <a:latin typeface="Century Gothic" pitchFamily="34" charset="0"/>
              </a:rPr>
              <a:t>l Trattato di Losanna del 24 luglio 1923 portò al riconoscimento internazionale della nuova "Repubblica di Turchia" (fig. 5) come Stato successore dell'Impero ottomano, e la Repubblica fu ufficialmente proclamata il 29 ottobre 1923, con capitale Ankara</a:t>
            </a:r>
          </a:p>
          <a:p>
            <a:pPr>
              <a:buClrTx/>
              <a:buFont typeface="Wingdings" pitchFamily="2" charset="2"/>
              <a:buChar char="Ø"/>
            </a:pPr>
            <a:r>
              <a:rPr lang="it-IT" sz="1800" dirty="0" err="1" smtClean="0">
                <a:latin typeface="Century Gothic" pitchFamily="34" charset="0"/>
              </a:rPr>
              <a:t>Mustafa</a:t>
            </a:r>
            <a:r>
              <a:rPr lang="it-IT" sz="1800" dirty="0" smtClean="0">
                <a:latin typeface="Century Gothic" pitchFamily="34" charset="0"/>
              </a:rPr>
              <a:t> </a:t>
            </a:r>
            <a:r>
              <a:rPr lang="it-IT" sz="1800" dirty="0" err="1" smtClean="0">
                <a:latin typeface="Century Gothic" pitchFamily="34" charset="0"/>
              </a:rPr>
              <a:t>Kemal</a:t>
            </a:r>
            <a:r>
              <a:rPr lang="it-IT" sz="1800" dirty="0" smtClean="0">
                <a:latin typeface="Century Gothic" pitchFamily="34" charset="0"/>
              </a:rPr>
              <a:t> divenne il primo Presidente della Turchia  e , osannato dalle folle, divenne "</a:t>
            </a:r>
            <a:r>
              <a:rPr lang="it-IT" sz="1800" dirty="0" err="1" smtClean="0">
                <a:latin typeface="Century Gothic" pitchFamily="34" charset="0"/>
              </a:rPr>
              <a:t>Atatürk</a:t>
            </a:r>
            <a:r>
              <a:rPr lang="it-IT" sz="1800" dirty="0" smtClean="0">
                <a:latin typeface="Century Gothic" pitchFamily="34" charset="0"/>
              </a:rPr>
              <a:t>"  </a:t>
            </a:r>
            <a:r>
              <a:rPr lang="it-IT" sz="1800" i="1" dirty="0" smtClean="0">
                <a:latin typeface="Century Gothic" pitchFamily="34" charset="0"/>
              </a:rPr>
              <a:t> padre dei turchi</a:t>
            </a:r>
            <a:r>
              <a:rPr lang="it-IT" sz="1800" dirty="0" smtClean="0">
                <a:latin typeface="Century Gothic" pitchFamily="34" charset="0"/>
              </a:rPr>
              <a:t>.</a:t>
            </a:r>
            <a:endParaRPr lang="it-IT" sz="1800" dirty="0">
              <a:latin typeface="Century Gothic" pitchFamily="34" charset="0"/>
            </a:endParaRPr>
          </a:p>
        </p:txBody>
      </p:sp>
      <p:pic>
        <p:nvPicPr>
          <p:cNvPr id="19459" name="Picture 3"/>
          <p:cNvPicPr>
            <a:picLocks noChangeAspect="1" noChangeArrowheads="1"/>
          </p:cNvPicPr>
          <p:nvPr/>
        </p:nvPicPr>
        <p:blipFill>
          <a:blip r:embed="rId2" cstate="print"/>
          <a:srcRect/>
          <a:stretch>
            <a:fillRect/>
          </a:stretch>
        </p:blipFill>
        <p:spPr bwMode="auto">
          <a:xfrm>
            <a:off x="6156176" y="1484784"/>
            <a:ext cx="2267744" cy="2924944"/>
          </a:xfrm>
          <a:prstGeom prst="rect">
            <a:avLst/>
          </a:prstGeom>
          <a:noFill/>
          <a:ln w="9525">
            <a:noFill/>
            <a:miter lim="800000"/>
            <a:headEnd/>
            <a:tailEnd/>
          </a:ln>
        </p:spPr>
      </p:pic>
      <p:sp>
        <p:nvSpPr>
          <p:cNvPr id="6" name="CasellaDiTesto 5"/>
          <p:cNvSpPr txBox="1"/>
          <p:nvPr/>
        </p:nvSpPr>
        <p:spPr>
          <a:xfrm>
            <a:off x="6300192" y="4653136"/>
            <a:ext cx="2160240" cy="646331"/>
          </a:xfrm>
          <a:prstGeom prst="rect">
            <a:avLst/>
          </a:prstGeom>
          <a:ln>
            <a:solidFill>
              <a:srgbClr val="0070C0"/>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it-IT" dirty="0" err="1" smtClean="0"/>
              <a:t>Mustafa</a:t>
            </a:r>
            <a:r>
              <a:rPr lang="it-IT" dirty="0" smtClean="0"/>
              <a:t> </a:t>
            </a:r>
            <a:r>
              <a:rPr lang="it-IT" dirty="0" err="1" smtClean="0"/>
              <a:t>Kemal</a:t>
            </a:r>
            <a:r>
              <a:rPr lang="it-IT" dirty="0" smtClean="0"/>
              <a:t> </a:t>
            </a:r>
            <a:r>
              <a:rPr lang="it-IT" dirty="0" err="1" smtClean="0"/>
              <a:t>Ataturk</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idx="4294967295"/>
          </p:nvPr>
        </p:nvSpPr>
        <p:spPr>
          <a:xfrm>
            <a:off x="960438" y="549275"/>
            <a:ext cx="8183562" cy="935038"/>
          </a:xfrm>
        </p:spPr>
        <p:txBody>
          <a:bodyPr>
            <a:normAutofit fontScale="90000"/>
          </a:bodyPr>
          <a:lstStyle/>
          <a:p>
            <a:r>
              <a:rPr lang="it-IT" dirty="0" smtClean="0">
                <a:solidFill>
                  <a:srgbClr val="0070C0"/>
                </a:solidFill>
                <a:latin typeface="Century Gothic" pitchFamily="34" charset="0"/>
              </a:rPr>
              <a:t>Focus: le “fasi” dell’impero ottomano </a:t>
            </a:r>
            <a:endParaRPr lang="it-IT" sz="1300" dirty="0">
              <a:solidFill>
                <a:srgbClr val="0070C0"/>
              </a:solidFill>
              <a:latin typeface="Century Gothic" pitchFamily="34" charset="0"/>
            </a:endParaRPr>
          </a:p>
        </p:txBody>
      </p:sp>
      <p:pic>
        <p:nvPicPr>
          <p:cNvPr id="18434" name="Picture 2"/>
          <p:cNvPicPr>
            <a:picLocks noGrp="1" noChangeAspect="1" noChangeArrowheads="1"/>
          </p:cNvPicPr>
          <p:nvPr>
            <p:ph idx="4294967295"/>
          </p:nvPr>
        </p:nvPicPr>
        <p:blipFill>
          <a:blip r:embed="rId2" cstate="print"/>
          <a:srcRect/>
          <a:stretch>
            <a:fillRect/>
          </a:stretch>
        </p:blipFill>
        <p:spPr bwMode="auto">
          <a:xfrm>
            <a:off x="179512" y="2924944"/>
            <a:ext cx="1908175" cy="2016125"/>
          </a:xfrm>
          <a:prstGeom prst="rect">
            <a:avLst/>
          </a:prstGeom>
          <a:noFill/>
          <a:ln w="9525">
            <a:solidFill>
              <a:srgbClr val="0070C0"/>
            </a:solidFill>
            <a:miter lim="800000"/>
            <a:headEnd/>
            <a:tailEnd/>
          </a:ln>
        </p:spPr>
      </p:pic>
      <p:pic>
        <p:nvPicPr>
          <p:cNvPr id="18435" name="Picture 3"/>
          <p:cNvPicPr>
            <a:picLocks noChangeAspect="1" noChangeArrowheads="1"/>
          </p:cNvPicPr>
          <p:nvPr/>
        </p:nvPicPr>
        <p:blipFill>
          <a:blip r:embed="rId3" cstate="print"/>
          <a:srcRect/>
          <a:stretch>
            <a:fillRect/>
          </a:stretch>
        </p:blipFill>
        <p:spPr bwMode="auto">
          <a:xfrm>
            <a:off x="2627784" y="1916832"/>
            <a:ext cx="2376265" cy="1944216"/>
          </a:xfrm>
          <a:prstGeom prst="rect">
            <a:avLst/>
          </a:prstGeom>
          <a:noFill/>
          <a:ln w="9525">
            <a:solidFill>
              <a:srgbClr val="0070C0"/>
            </a:solidFill>
            <a:miter lim="800000"/>
            <a:headEnd/>
            <a:tailEnd/>
          </a:ln>
        </p:spPr>
      </p:pic>
      <p:pic>
        <p:nvPicPr>
          <p:cNvPr id="18436" name="Picture 4"/>
          <p:cNvPicPr>
            <a:picLocks noChangeAspect="1" noChangeArrowheads="1"/>
          </p:cNvPicPr>
          <p:nvPr/>
        </p:nvPicPr>
        <p:blipFill>
          <a:blip r:embed="rId4" cstate="print"/>
          <a:srcRect/>
          <a:stretch>
            <a:fillRect/>
          </a:stretch>
        </p:blipFill>
        <p:spPr bwMode="auto">
          <a:xfrm>
            <a:off x="6084168" y="1916832"/>
            <a:ext cx="2160240" cy="2160240"/>
          </a:xfrm>
          <a:prstGeom prst="rect">
            <a:avLst/>
          </a:prstGeom>
          <a:noFill/>
          <a:ln w="9525">
            <a:solidFill>
              <a:srgbClr val="0070C0"/>
            </a:solidFill>
            <a:miter lim="800000"/>
            <a:headEnd/>
            <a:tailEnd/>
          </a:ln>
        </p:spPr>
      </p:pic>
      <p:pic>
        <p:nvPicPr>
          <p:cNvPr id="18438" name="Picture 6" descr="File:Territorial changes of the Ottoman Empire 1920.jpg"/>
          <p:cNvPicPr>
            <a:picLocks noChangeAspect="1" noChangeArrowheads="1"/>
          </p:cNvPicPr>
          <p:nvPr/>
        </p:nvPicPr>
        <p:blipFill>
          <a:blip r:embed="rId5" cstate="print"/>
          <a:srcRect/>
          <a:stretch>
            <a:fillRect/>
          </a:stretch>
        </p:blipFill>
        <p:spPr bwMode="auto">
          <a:xfrm>
            <a:off x="6084168" y="4985792"/>
            <a:ext cx="2160240" cy="1872208"/>
          </a:xfrm>
          <a:prstGeom prst="rect">
            <a:avLst/>
          </a:prstGeom>
          <a:noFill/>
          <a:ln>
            <a:solidFill>
              <a:srgbClr val="0070C0"/>
            </a:solidFill>
          </a:ln>
        </p:spPr>
      </p:pic>
      <p:pic>
        <p:nvPicPr>
          <p:cNvPr id="18440" name="Picture 8" descr="File:Territorial changes of the Ottoman Empire 1923.jpg"/>
          <p:cNvPicPr>
            <a:picLocks noChangeAspect="1" noChangeArrowheads="1"/>
          </p:cNvPicPr>
          <p:nvPr/>
        </p:nvPicPr>
        <p:blipFill>
          <a:blip r:embed="rId6" cstate="print"/>
          <a:srcRect/>
          <a:stretch>
            <a:fillRect/>
          </a:stretch>
        </p:blipFill>
        <p:spPr bwMode="auto">
          <a:xfrm>
            <a:off x="2627784" y="4725144"/>
            <a:ext cx="2448272" cy="1916832"/>
          </a:xfrm>
          <a:prstGeom prst="rect">
            <a:avLst/>
          </a:prstGeom>
          <a:noFill/>
          <a:ln w="57150">
            <a:solidFill>
              <a:srgbClr val="FF0000"/>
            </a:solidFill>
          </a:ln>
        </p:spPr>
      </p:pic>
      <p:cxnSp>
        <p:nvCxnSpPr>
          <p:cNvPr id="21" name="Connettore 2 20"/>
          <p:cNvCxnSpPr/>
          <p:nvPr/>
        </p:nvCxnSpPr>
        <p:spPr>
          <a:xfrm flipV="1">
            <a:off x="1259632" y="2348880"/>
            <a:ext cx="1152128" cy="504056"/>
          </a:xfrm>
          <a:prstGeom prst="straightConnector1">
            <a:avLst/>
          </a:prstGeom>
          <a:ln>
            <a:solidFill>
              <a:srgbClr val="00B050"/>
            </a:solidFill>
            <a:tailEnd type="arrow"/>
          </a:ln>
        </p:spPr>
        <p:style>
          <a:lnRef idx="3">
            <a:schemeClr val="accent1"/>
          </a:lnRef>
          <a:fillRef idx="0">
            <a:schemeClr val="accent1"/>
          </a:fillRef>
          <a:effectRef idx="2">
            <a:schemeClr val="accent1"/>
          </a:effectRef>
          <a:fontRef idx="minor">
            <a:schemeClr val="tx1"/>
          </a:fontRef>
        </p:style>
      </p:cxnSp>
      <p:cxnSp>
        <p:nvCxnSpPr>
          <p:cNvPr id="23" name="Connettore 2 22"/>
          <p:cNvCxnSpPr/>
          <p:nvPr/>
        </p:nvCxnSpPr>
        <p:spPr>
          <a:xfrm>
            <a:off x="5076056" y="2348880"/>
            <a:ext cx="936104" cy="0"/>
          </a:xfrm>
          <a:prstGeom prst="straightConnector1">
            <a:avLst/>
          </a:prstGeom>
          <a:ln>
            <a:solidFill>
              <a:srgbClr val="00B050"/>
            </a:solidFill>
            <a:tailEnd type="arrow"/>
          </a:ln>
        </p:spPr>
        <p:style>
          <a:lnRef idx="2">
            <a:schemeClr val="accent1"/>
          </a:lnRef>
          <a:fillRef idx="0">
            <a:schemeClr val="accent1"/>
          </a:fillRef>
          <a:effectRef idx="1">
            <a:schemeClr val="accent1"/>
          </a:effectRef>
          <a:fontRef idx="minor">
            <a:schemeClr val="tx1"/>
          </a:fontRef>
        </p:style>
      </p:cxnSp>
      <p:cxnSp>
        <p:nvCxnSpPr>
          <p:cNvPr id="29" name="Connettore 2 28"/>
          <p:cNvCxnSpPr/>
          <p:nvPr/>
        </p:nvCxnSpPr>
        <p:spPr>
          <a:xfrm>
            <a:off x="7092280" y="4149080"/>
            <a:ext cx="0" cy="792088"/>
          </a:xfrm>
          <a:prstGeom prst="straightConnector1">
            <a:avLst/>
          </a:prstGeom>
          <a:ln>
            <a:solidFill>
              <a:srgbClr val="00B050"/>
            </a:solidFill>
            <a:tailEnd type="arrow"/>
          </a:ln>
        </p:spPr>
        <p:style>
          <a:lnRef idx="2">
            <a:schemeClr val="accent1"/>
          </a:lnRef>
          <a:fillRef idx="0">
            <a:schemeClr val="accent1"/>
          </a:fillRef>
          <a:effectRef idx="1">
            <a:schemeClr val="accent1"/>
          </a:effectRef>
          <a:fontRef idx="minor">
            <a:schemeClr val="tx1"/>
          </a:fontRef>
        </p:style>
      </p:cxnSp>
      <p:cxnSp>
        <p:nvCxnSpPr>
          <p:cNvPr id="32" name="Connettore 2 31"/>
          <p:cNvCxnSpPr/>
          <p:nvPr/>
        </p:nvCxnSpPr>
        <p:spPr>
          <a:xfrm flipH="1">
            <a:off x="5220072" y="5877272"/>
            <a:ext cx="792088" cy="0"/>
          </a:xfrm>
          <a:prstGeom prst="straightConnector1">
            <a:avLst/>
          </a:prstGeom>
          <a:ln>
            <a:solidFill>
              <a:srgbClr val="00B050"/>
            </a:solidFill>
            <a:tailEnd type="arrow"/>
          </a:ln>
        </p:spPr>
        <p:style>
          <a:lnRef idx="3">
            <a:schemeClr val="accent1"/>
          </a:lnRef>
          <a:fillRef idx="0">
            <a:schemeClr val="accent1"/>
          </a:fillRef>
          <a:effectRef idx="2">
            <a:schemeClr val="accent1"/>
          </a:effectRef>
          <a:fontRef idx="minor">
            <a:schemeClr val="tx1"/>
          </a:fontRef>
        </p:style>
      </p:cxnSp>
      <p:sp>
        <p:nvSpPr>
          <p:cNvPr id="33" name="CasellaDiTesto 32"/>
          <p:cNvSpPr txBox="1"/>
          <p:nvPr/>
        </p:nvSpPr>
        <p:spPr>
          <a:xfrm flipH="1">
            <a:off x="2123728" y="4293096"/>
            <a:ext cx="936104" cy="369332"/>
          </a:xfrm>
          <a:prstGeom prst="rect">
            <a:avLst/>
          </a:prstGeom>
          <a:noFill/>
        </p:spPr>
        <p:txBody>
          <a:bodyPr wrap="square" rtlCol="0">
            <a:spAutoFit/>
          </a:bodyPr>
          <a:lstStyle/>
          <a:p>
            <a:r>
              <a:rPr lang="it-IT" dirty="0" smtClean="0"/>
              <a:t>Fig. 1</a:t>
            </a:r>
            <a:endParaRPr lang="it-IT" dirty="0"/>
          </a:p>
        </p:txBody>
      </p:sp>
      <p:sp>
        <p:nvSpPr>
          <p:cNvPr id="34" name="CasellaDiTesto 33"/>
          <p:cNvSpPr txBox="1"/>
          <p:nvPr/>
        </p:nvSpPr>
        <p:spPr>
          <a:xfrm>
            <a:off x="5004048" y="3429000"/>
            <a:ext cx="936104" cy="369332"/>
          </a:xfrm>
          <a:prstGeom prst="rect">
            <a:avLst/>
          </a:prstGeom>
          <a:noFill/>
        </p:spPr>
        <p:txBody>
          <a:bodyPr wrap="square" rtlCol="0">
            <a:spAutoFit/>
          </a:bodyPr>
          <a:lstStyle/>
          <a:p>
            <a:r>
              <a:rPr lang="it-IT" dirty="0" smtClean="0"/>
              <a:t>Fig. 2</a:t>
            </a:r>
            <a:endParaRPr lang="it-IT" dirty="0"/>
          </a:p>
        </p:txBody>
      </p:sp>
      <p:sp>
        <p:nvSpPr>
          <p:cNvPr id="36" name="CasellaDiTesto 35"/>
          <p:cNvSpPr txBox="1"/>
          <p:nvPr/>
        </p:nvSpPr>
        <p:spPr>
          <a:xfrm>
            <a:off x="8316416" y="6381328"/>
            <a:ext cx="827584" cy="369332"/>
          </a:xfrm>
          <a:prstGeom prst="rect">
            <a:avLst/>
          </a:prstGeom>
          <a:noFill/>
        </p:spPr>
        <p:txBody>
          <a:bodyPr wrap="square" rtlCol="0">
            <a:spAutoFit/>
          </a:bodyPr>
          <a:lstStyle/>
          <a:p>
            <a:r>
              <a:rPr lang="it-IT" dirty="0" smtClean="0"/>
              <a:t>Fig. 4</a:t>
            </a:r>
            <a:endParaRPr lang="it-IT" dirty="0"/>
          </a:p>
        </p:txBody>
      </p:sp>
      <p:sp>
        <p:nvSpPr>
          <p:cNvPr id="37" name="CasellaDiTesto 36"/>
          <p:cNvSpPr txBox="1"/>
          <p:nvPr/>
        </p:nvSpPr>
        <p:spPr>
          <a:xfrm>
            <a:off x="5220072" y="6309320"/>
            <a:ext cx="720080" cy="369332"/>
          </a:xfrm>
          <a:prstGeom prst="rect">
            <a:avLst/>
          </a:prstGeom>
          <a:noFill/>
        </p:spPr>
        <p:txBody>
          <a:bodyPr wrap="square" rtlCol="0">
            <a:spAutoFit/>
          </a:bodyPr>
          <a:lstStyle/>
          <a:p>
            <a:r>
              <a:rPr lang="it-IT" dirty="0" smtClean="0"/>
              <a:t>Fig. 5</a:t>
            </a:r>
            <a:endParaRPr lang="it-IT" dirty="0"/>
          </a:p>
        </p:txBody>
      </p:sp>
      <p:sp>
        <p:nvSpPr>
          <p:cNvPr id="38" name="CasellaDiTesto 37"/>
          <p:cNvSpPr txBox="1"/>
          <p:nvPr/>
        </p:nvSpPr>
        <p:spPr>
          <a:xfrm>
            <a:off x="8244408" y="3501008"/>
            <a:ext cx="899592" cy="369332"/>
          </a:xfrm>
          <a:prstGeom prst="rect">
            <a:avLst/>
          </a:prstGeom>
          <a:noFill/>
        </p:spPr>
        <p:txBody>
          <a:bodyPr wrap="square" rtlCol="0">
            <a:spAutoFit/>
          </a:bodyPr>
          <a:lstStyle/>
          <a:p>
            <a:r>
              <a:rPr lang="it-IT" dirty="0" smtClean="0"/>
              <a:t>Fig. 3</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idx="4294967295"/>
          </p:nvPr>
        </p:nvSpPr>
        <p:spPr>
          <a:xfrm>
            <a:off x="467544" y="404664"/>
            <a:ext cx="8496300" cy="863600"/>
          </a:xfrm>
        </p:spPr>
        <p:txBody>
          <a:bodyPr>
            <a:noAutofit/>
          </a:bodyPr>
          <a:lstStyle/>
          <a:p>
            <a:r>
              <a:rPr lang="it-IT" sz="2400" dirty="0" smtClean="0">
                <a:solidFill>
                  <a:srgbClr val="0070C0"/>
                </a:solidFill>
                <a:latin typeface="Century Gothic" pitchFamily="34" charset="0"/>
              </a:rPr>
              <a:t>Focus: la svolta laicista di </a:t>
            </a:r>
            <a:r>
              <a:rPr lang="it-IT" sz="2400" dirty="0" err="1" smtClean="0">
                <a:solidFill>
                  <a:srgbClr val="0070C0"/>
                </a:solidFill>
                <a:latin typeface="Century Gothic" pitchFamily="34" charset="0"/>
              </a:rPr>
              <a:t>Mustafa</a:t>
            </a:r>
            <a:r>
              <a:rPr lang="it-IT" sz="2400" dirty="0" smtClean="0">
                <a:solidFill>
                  <a:srgbClr val="0070C0"/>
                </a:solidFill>
                <a:latin typeface="Century Gothic" pitchFamily="34" charset="0"/>
              </a:rPr>
              <a:t> </a:t>
            </a:r>
            <a:r>
              <a:rPr lang="it-IT" sz="2400" dirty="0" err="1" smtClean="0">
                <a:solidFill>
                  <a:srgbClr val="0070C0"/>
                </a:solidFill>
                <a:latin typeface="Century Gothic" pitchFamily="34" charset="0"/>
              </a:rPr>
              <a:t>Kemal</a:t>
            </a:r>
            <a:r>
              <a:rPr lang="it-IT" sz="2400" dirty="0" smtClean="0">
                <a:solidFill>
                  <a:srgbClr val="0070C0"/>
                </a:solidFill>
                <a:latin typeface="Century Gothic" pitchFamily="34" charset="0"/>
              </a:rPr>
              <a:t> </a:t>
            </a:r>
            <a:r>
              <a:rPr lang="it-IT" sz="2400" dirty="0" err="1" smtClean="0">
                <a:solidFill>
                  <a:srgbClr val="0070C0"/>
                </a:solidFill>
                <a:latin typeface="Century Gothic" pitchFamily="34" charset="0"/>
              </a:rPr>
              <a:t>Ataturk</a:t>
            </a:r>
            <a:endParaRPr lang="it-IT" sz="2400" dirty="0">
              <a:solidFill>
                <a:srgbClr val="0070C0"/>
              </a:solidFill>
              <a:latin typeface="Century Gothic" pitchFamily="34" charset="0"/>
            </a:endParaRPr>
          </a:p>
        </p:txBody>
      </p:sp>
      <p:sp>
        <p:nvSpPr>
          <p:cNvPr id="5" name="Segnaposto contenuto 4"/>
          <p:cNvSpPr>
            <a:spLocks noGrp="1"/>
          </p:cNvSpPr>
          <p:nvPr>
            <p:ph idx="4294967295"/>
          </p:nvPr>
        </p:nvSpPr>
        <p:spPr>
          <a:xfrm>
            <a:off x="467544" y="1268760"/>
            <a:ext cx="8183562" cy="5373687"/>
          </a:xfrm>
        </p:spPr>
        <p:txBody>
          <a:bodyPr>
            <a:normAutofit fontScale="92500"/>
          </a:bodyPr>
          <a:lstStyle/>
          <a:p>
            <a:pPr>
              <a:buNone/>
            </a:pPr>
            <a:r>
              <a:rPr lang="it-IT" dirty="0" smtClean="0"/>
              <a:t>   </a:t>
            </a:r>
            <a:r>
              <a:rPr lang="it-IT" sz="2400" dirty="0" smtClean="0">
                <a:latin typeface="Century Gothic" pitchFamily="34" charset="0"/>
              </a:rPr>
              <a:t>Il “padre dei turchi” imprime alla Turchia una dimensione del tutto nuova rispetto al passato ottomano, basata su alcuni pilastri fondanti:</a:t>
            </a:r>
          </a:p>
          <a:p>
            <a:r>
              <a:rPr lang="it-IT" sz="2400" b="1" dirty="0" smtClean="0">
                <a:latin typeface="Century Gothic" pitchFamily="34" charset="0"/>
              </a:rPr>
              <a:t>Perseguimento della modernizzazione attraverso l’occidentalizzazione  - </a:t>
            </a:r>
            <a:r>
              <a:rPr lang="it-IT" sz="2400" dirty="0" smtClean="0">
                <a:latin typeface="Century Gothic" pitchFamily="34" charset="0"/>
              </a:rPr>
              <a:t>con un modello sociale ed economico più vicino a quello occidentale che a quello degli Stati arabi </a:t>
            </a:r>
          </a:p>
          <a:p>
            <a:r>
              <a:rPr lang="it-IT" sz="2400" b="1" dirty="0" smtClean="0">
                <a:latin typeface="Century Gothic" pitchFamily="34" charset="0"/>
              </a:rPr>
              <a:t>Principio di laicità dello stato: </a:t>
            </a:r>
            <a:r>
              <a:rPr lang="it-IT" sz="2400" dirty="0" smtClean="0">
                <a:latin typeface="Century Gothic" pitchFamily="34" charset="0"/>
              </a:rPr>
              <a:t>la religione islamica era relegata alla sfera personale dell’individuo e, pertanto , le scelte politiche erano slegate da ogni precetto religioso. Il principio di laicità diventa il cardine della struttura statale </a:t>
            </a:r>
            <a:r>
              <a:rPr lang="it-IT" sz="2400" dirty="0" err="1" smtClean="0">
                <a:latin typeface="Century Gothic" pitchFamily="34" charset="0"/>
              </a:rPr>
              <a:t>kemalista</a:t>
            </a:r>
            <a:r>
              <a:rPr lang="it-IT" sz="2400" dirty="0" smtClean="0">
                <a:latin typeface="Century Gothic" pitchFamily="34" charset="0"/>
              </a:rPr>
              <a:t> e viene anche inserito nella Costituzione (abolizione poligamia, diritto di voto delle donne, istituto del divorzio, sostituzione calendario musulmano con quello gregoriano, etc.)</a:t>
            </a:r>
          </a:p>
          <a:p>
            <a:endParaRPr lang="it-IT" dirty="0" smtClean="0">
              <a:latin typeface="Century Gothic" pitchFamily="34" charset="0"/>
            </a:endParaRPr>
          </a:p>
          <a:p>
            <a:endParaRPr lang="it-IT" dirty="0">
              <a:latin typeface="Century Gothic"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idx="4294967295"/>
          </p:nvPr>
        </p:nvSpPr>
        <p:spPr>
          <a:xfrm>
            <a:off x="395536" y="332657"/>
            <a:ext cx="8496944" cy="432048"/>
          </a:xfrm>
        </p:spPr>
        <p:txBody>
          <a:bodyPr>
            <a:noAutofit/>
          </a:bodyPr>
          <a:lstStyle/>
          <a:p>
            <a:r>
              <a:rPr lang="it-IT" sz="2800" dirty="0" smtClean="0">
                <a:solidFill>
                  <a:srgbClr val="0070C0"/>
                </a:solidFill>
                <a:latin typeface="Century Gothic" pitchFamily="34" charset="0"/>
              </a:rPr>
              <a:t>Focus: Le due facce della Repubblica di Turchia </a:t>
            </a:r>
            <a:endParaRPr lang="it-IT" sz="2800" dirty="0">
              <a:solidFill>
                <a:srgbClr val="0070C0"/>
              </a:solidFill>
              <a:latin typeface="Century Gothic" pitchFamily="34" charset="0"/>
            </a:endParaRPr>
          </a:p>
        </p:txBody>
      </p:sp>
      <p:sp>
        <p:nvSpPr>
          <p:cNvPr id="5" name="Segnaposto contenuto 4"/>
          <p:cNvSpPr>
            <a:spLocks noGrp="1"/>
          </p:cNvSpPr>
          <p:nvPr>
            <p:ph sz="half" idx="4294967295"/>
          </p:nvPr>
        </p:nvSpPr>
        <p:spPr>
          <a:xfrm>
            <a:off x="251520" y="1052736"/>
            <a:ext cx="3932238" cy="5472608"/>
          </a:xfrm>
        </p:spPr>
        <p:style>
          <a:lnRef idx="2">
            <a:schemeClr val="accent4"/>
          </a:lnRef>
          <a:fillRef idx="1">
            <a:schemeClr val="lt1"/>
          </a:fillRef>
          <a:effectRef idx="0">
            <a:schemeClr val="accent4"/>
          </a:effectRef>
          <a:fontRef idx="minor">
            <a:schemeClr val="dk1"/>
          </a:fontRef>
        </p:style>
        <p:txBody>
          <a:bodyPr>
            <a:normAutofit fontScale="70000" lnSpcReduction="20000"/>
          </a:bodyPr>
          <a:lstStyle/>
          <a:p>
            <a:pPr>
              <a:buNone/>
            </a:pPr>
            <a:r>
              <a:rPr lang="it-IT" dirty="0" smtClean="0"/>
              <a:t>  </a:t>
            </a:r>
            <a:r>
              <a:rPr lang="it-IT" b="1" dirty="0" smtClean="0">
                <a:latin typeface="Century Gothic" pitchFamily="34" charset="0"/>
              </a:rPr>
              <a:t>APERTURA  ALLA MODERNITA’</a:t>
            </a:r>
          </a:p>
          <a:p>
            <a:pPr>
              <a:buClrTx/>
              <a:buFont typeface="Wingdings" pitchFamily="2" charset="2"/>
              <a:buChar char="Ø"/>
            </a:pPr>
            <a:r>
              <a:rPr lang="it-IT" dirty="0" smtClean="0">
                <a:latin typeface="Century Gothic" pitchFamily="34" charset="0"/>
              </a:rPr>
              <a:t>Laicizzazione dello Stato: l’islam rappresenta il più forte legame con il passato ottomano e l’ostacolo principale verso l’Europa</a:t>
            </a:r>
          </a:p>
          <a:p>
            <a:pPr>
              <a:buClrTx/>
              <a:buFont typeface="Wingdings" pitchFamily="2" charset="2"/>
              <a:buChar char="Ø"/>
            </a:pPr>
            <a:r>
              <a:rPr lang="it-IT" b="1" dirty="0" smtClean="0">
                <a:latin typeface="Century Gothic" pitchFamily="34" charset="0"/>
              </a:rPr>
              <a:t>Sistema religioso</a:t>
            </a:r>
            <a:r>
              <a:rPr lang="it-IT" dirty="0" smtClean="0">
                <a:latin typeface="Century Gothic" pitchFamily="34" charset="0"/>
              </a:rPr>
              <a:t>. Viene “sferrato” un attacco ai simboli della religione: chiusura scuole coraniche, abolizione dell’art. 2 della Costituzione:l’islam non è più la religione di stato, si condanna l’uso del velo.</a:t>
            </a:r>
          </a:p>
          <a:p>
            <a:pPr>
              <a:buClrTx/>
              <a:buFont typeface="Wingdings" pitchFamily="2" charset="2"/>
              <a:buChar char="Ø"/>
            </a:pPr>
            <a:r>
              <a:rPr lang="it-IT" b="1" dirty="0" smtClean="0">
                <a:latin typeface="Century Gothic" pitchFamily="34" charset="0"/>
              </a:rPr>
              <a:t>Sistema sociale. </a:t>
            </a:r>
            <a:r>
              <a:rPr lang="it-IT" dirty="0" smtClean="0">
                <a:latin typeface="Century Gothic" pitchFamily="34" charset="0"/>
              </a:rPr>
              <a:t>Riforma e “apertura” del codice civile. Diritto di voto alle donne (prima ancora di molti paesi europei)</a:t>
            </a:r>
          </a:p>
        </p:txBody>
      </p:sp>
      <p:sp>
        <p:nvSpPr>
          <p:cNvPr id="6" name="Segnaposto contenuto 5"/>
          <p:cNvSpPr>
            <a:spLocks noGrp="1"/>
          </p:cNvSpPr>
          <p:nvPr>
            <p:ph sz="half" idx="4294967295"/>
          </p:nvPr>
        </p:nvSpPr>
        <p:spPr>
          <a:xfrm>
            <a:off x="4427984" y="836712"/>
            <a:ext cx="4218682" cy="5760640"/>
          </a:xfrm>
        </p:spPr>
        <p:style>
          <a:lnRef idx="2">
            <a:schemeClr val="accent4"/>
          </a:lnRef>
          <a:fillRef idx="1">
            <a:schemeClr val="lt1"/>
          </a:fillRef>
          <a:effectRef idx="0">
            <a:schemeClr val="accent4"/>
          </a:effectRef>
          <a:fontRef idx="minor">
            <a:schemeClr val="dk1"/>
          </a:fontRef>
        </p:style>
        <p:txBody>
          <a:bodyPr>
            <a:normAutofit fontScale="55000" lnSpcReduction="20000"/>
          </a:bodyPr>
          <a:lstStyle/>
          <a:p>
            <a:pPr>
              <a:buClrTx/>
              <a:buNone/>
            </a:pPr>
            <a:r>
              <a:rPr lang="it-IT" b="1" dirty="0" smtClean="0">
                <a:latin typeface="Century Gothic" pitchFamily="34" charset="0"/>
              </a:rPr>
              <a:t>CHIUSURA ALLE MINORANZE</a:t>
            </a:r>
          </a:p>
          <a:p>
            <a:pPr>
              <a:buClrTx/>
              <a:buFont typeface="Wingdings" pitchFamily="2" charset="2"/>
              <a:buChar char="Ø"/>
            </a:pPr>
            <a:r>
              <a:rPr lang="it-IT" dirty="0" smtClean="0">
                <a:latin typeface="Century Gothic" pitchFamily="34" charset="0"/>
              </a:rPr>
              <a:t>Il </a:t>
            </a:r>
            <a:r>
              <a:rPr lang="it-IT" sz="3400" dirty="0" smtClean="0">
                <a:latin typeface="Century Gothic" pitchFamily="34" charset="0"/>
              </a:rPr>
              <a:t>potere è racchiuso nelle mani del leader che guida un “partito unico”</a:t>
            </a:r>
          </a:p>
          <a:p>
            <a:pPr>
              <a:buClrTx/>
              <a:buFont typeface="Wingdings" pitchFamily="2" charset="2"/>
              <a:buChar char="Ø"/>
            </a:pPr>
            <a:r>
              <a:rPr lang="it-IT" sz="3400" dirty="0" smtClean="0">
                <a:latin typeface="Century Gothic" pitchFamily="34" charset="0"/>
              </a:rPr>
              <a:t>Il forte accento nazionalistico, nega la possibilità di minoranze nel paese</a:t>
            </a:r>
          </a:p>
          <a:p>
            <a:pPr>
              <a:buClrTx/>
              <a:buFont typeface="Wingdings" pitchFamily="2" charset="2"/>
              <a:buChar char="Ø"/>
            </a:pPr>
            <a:r>
              <a:rPr lang="it-IT" sz="3400" dirty="0" smtClean="0">
                <a:latin typeface="Century Gothic" pitchFamily="34" charset="0"/>
              </a:rPr>
              <a:t>Soprattutto per i curdi, presenti nel paese, si avvia un processo di “</a:t>
            </a:r>
            <a:r>
              <a:rPr lang="it-IT" sz="3400" dirty="0" err="1" smtClean="0">
                <a:latin typeface="Century Gothic" pitchFamily="34" charset="0"/>
              </a:rPr>
              <a:t>turchizzazione</a:t>
            </a:r>
            <a:r>
              <a:rPr lang="it-IT" sz="3400" dirty="0" smtClean="0">
                <a:latin typeface="Century Gothic" pitchFamily="34" charset="0"/>
              </a:rPr>
              <a:t> forzata” che si attua anche con il divieto dell’uso pubblico della lingua curda e con lo spopolamento di distretti ad alta intensità di curdi</a:t>
            </a:r>
          </a:p>
          <a:p>
            <a:pPr>
              <a:buClrTx/>
              <a:buFont typeface="Wingdings" pitchFamily="2" charset="2"/>
              <a:buChar char="Ø"/>
            </a:pPr>
            <a:r>
              <a:rPr lang="it-IT" sz="3400" dirty="0" smtClean="0">
                <a:latin typeface="Century Gothic" pitchFamily="34" charset="0"/>
              </a:rPr>
              <a:t>La minoranza armena tra il 1915-1917 subisce drammatiche violenze – si parla di più un milione di persone morte  (il genocidio degli </a:t>
            </a:r>
            <a:r>
              <a:rPr lang="it-IT" sz="3400" dirty="0" err="1" smtClean="0">
                <a:latin typeface="Century Gothic" pitchFamily="34" charset="0"/>
              </a:rPr>
              <a:t>armeni</a:t>
            </a:r>
            <a:r>
              <a:rPr lang="it-IT" sz="3400" dirty="0" smtClean="0">
                <a:latin typeface="Century Gothic" pitchFamily="34" charset="0"/>
              </a:rPr>
              <a:t>)</a:t>
            </a:r>
            <a:endParaRPr lang="it-IT" sz="3400" dirty="0">
              <a:latin typeface="Century Gothic"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idx="4294967295"/>
          </p:nvPr>
        </p:nvSpPr>
        <p:spPr>
          <a:xfrm>
            <a:off x="539552" y="332656"/>
            <a:ext cx="8183562" cy="647700"/>
          </a:xfrm>
        </p:spPr>
        <p:txBody>
          <a:bodyPr/>
          <a:lstStyle/>
          <a:p>
            <a:r>
              <a:rPr lang="it-IT" dirty="0" smtClean="0">
                <a:solidFill>
                  <a:srgbClr val="0070C0"/>
                </a:solidFill>
              </a:rPr>
              <a:t>Focus: Il genocidio degli </a:t>
            </a:r>
            <a:r>
              <a:rPr lang="it-IT" dirty="0" err="1" smtClean="0">
                <a:solidFill>
                  <a:srgbClr val="0070C0"/>
                </a:solidFill>
              </a:rPr>
              <a:t>armeni</a:t>
            </a:r>
            <a:endParaRPr lang="it-IT" dirty="0">
              <a:solidFill>
                <a:srgbClr val="0070C0"/>
              </a:solidFill>
            </a:endParaRPr>
          </a:p>
        </p:txBody>
      </p:sp>
      <p:sp>
        <p:nvSpPr>
          <p:cNvPr id="8" name="Segnaposto contenuto 7"/>
          <p:cNvSpPr>
            <a:spLocks noGrp="1"/>
          </p:cNvSpPr>
          <p:nvPr>
            <p:ph idx="4294967295"/>
          </p:nvPr>
        </p:nvSpPr>
        <p:spPr>
          <a:xfrm>
            <a:off x="323528" y="980728"/>
            <a:ext cx="8183562" cy="5661025"/>
          </a:xfrm>
        </p:spPr>
        <p:txBody>
          <a:bodyPr>
            <a:normAutofit fontScale="92500" lnSpcReduction="20000"/>
          </a:bodyPr>
          <a:lstStyle/>
          <a:p>
            <a:pPr>
              <a:lnSpc>
                <a:spcPct val="110000"/>
              </a:lnSpc>
              <a:buClrTx/>
              <a:buFont typeface="Wingdings" pitchFamily="2" charset="2"/>
              <a:buChar char="Ø"/>
            </a:pPr>
            <a:r>
              <a:rPr lang="it-IT" sz="2000" dirty="0" smtClean="0">
                <a:latin typeface="Century Gothic" pitchFamily="34" charset="0"/>
              </a:rPr>
              <a:t>L’obiettivo dei Giovani Turchi, organizzazione nazionalista nata all’inizio del XX secolo, era quello di creare uno stato nazionale turco, sul modello dei nuovi paesi europei nati nell’Ottocento</a:t>
            </a:r>
          </a:p>
          <a:p>
            <a:pPr>
              <a:lnSpc>
                <a:spcPct val="110000"/>
              </a:lnSpc>
              <a:buClrTx/>
              <a:buFont typeface="Wingdings" pitchFamily="2" charset="2"/>
              <a:buChar char="Ø"/>
            </a:pPr>
            <a:r>
              <a:rPr lang="it-IT" sz="2000" dirty="0" smtClean="0">
                <a:latin typeface="Century Gothic" pitchFamily="34" charset="0"/>
              </a:rPr>
              <a:t>Il primo passo era la nascita di un nuovo Paese abitato in prevalenza da turchi</a:t>
            </a:r>
          </a:p>
          <a:p>
            <a:pPr>
              <a:lnSpc>
                <a:spcPct val="110000"/>
              </a:lnSpc>
              <a:buClrTx/>
              <a:buFont typeface="Wingdings" pitchFamily="2" charset="2"/>
              <a:buChar char="Ø"/>
            </a:pPr>
            <a:r>
              <a:rPr lang="it-IT" sz="2000" dirty="0" smtClean="0">
                <a:latin typeface="Century Gothic" pitchFamily="34" charset="0"/>
              </a:rPr>
              <a:t>Gli </a:t>
            </a:r>
            <a:r>
              <a:rPr lang="it-IT" sz="2000" dirty="0" err="1" smtClean="0">
                <a:latin typeface="Century Gothic" pitchFamily="34" charset="0"/>
              </a:rPr>
              <a:t>armeni</a:t>
            </a:r>
            <a:r>
              <a:rPr lang="it-IT" sz="2000" dirty="0" smtClean="0">
                <a:latin typeface="Century Gothic" pitchFamily="34" charset="0"/>
              </a:rPr>
              <a:t>, cristiani ed indoeuropei, erano l’ostacolo più evidente da eliminare per portare a termine il sogno nazionalista . Si apre così l’ipotesi di una “pulizia etnica”</a:t>
            </a:r>
          </a:p>
          <a:p>
            <a:pPr>
              <a:lnSpc>
                <a:spcPct val="110000"/>
              </a:lnSpc>
              <a:buClrTx/>
              <a:buFont typeface="Wingdings" pitchFamily="2" charset="2"/>
              <a:buChar char="Ø"/>
            </a:pPr>
            <a:r>
              <a:rPr lang="it-IT" sz="2000" dirty="0" smtClean="0">
                <a:latin typeface="Century Gothic" pitchFamily="34" charset="0"/>
              </a:rPr>
              <a:t>Nella notte tra il 23 e il 24 aprile 1915 vennero eseguiti i primi arresti tra l'élite armena di Costantinopoli. L'operazione proseguì poi con l’intera popolazione. In un solo mese gli </a:t>
            </a:r>
            <a:r>
              <a:rPr lang="it-IT" sz="2000" dirty="0" err="1" smtClean="0">
                <a:latin typeface="Century Gothic" pitchFamily="34" charset="0"/>
              </a:rPr>
              <a:t>armeni</a:t>
            </a:r>
            <a:r>
              <a:rPr lang="it-IT" sz="2000" dirty="0" smtClean="0">
                <a:latin typeface="Century Gothic" pitchFamily="34" charset="0"/>
              </a:rPr>
              <a:t>, furono deportati verso l'interno dell'Anatolia </a:t>
            </a:r>
          </a:p>
          <a:p>
            <a:pPr>
              <a:lnSpc>
                <a:spcPct val="110000"/>
              </a:lnSpc>
              <a:buClrTx/>
              <a:buFont typeface="Wingdings" pitchFamily="2" charset="2"/>
              <a:buChar char="Ø"/>
            </a:pPr>
            <a:r>
              <a:rPr lang="it-IT" sz="2000" dirty="0" smtClean="0">
                <a:latin typeface="Century Gothic" pitchFamily="34" charset="0"/>
              </a:rPr>
              <a:t>Arresti e deportazioni furono compiute in massima parte dai Giovani Turchi. </a:t>
            </a:r>
          </a:p>
          <a:p>
            <a:pPr>
              <a:lnSpc>
                <a:spcPct val="110000"/>
              </a:lnSpc>
              <a:buClrTx/>
              <a:buFont typeface="Wingdings" pitchFamily="2" charset="2"/>
              <a:buChar char="Ø"/>
            </a:pPr>
            <a:r>
              <a:rPr lang="it-IT" sz="2000" dirty="0" smtClean="0">
                <a:latin typeface="Century Gothic" pitchFamily="34" charset="0"/>
              </a:rPr>
              <a:t>Nelle cosiddette </a:t>
            </a:r>
            <a:r>
              <a:rPr lang="it-IT" sz="2000" i="1" dirty="0" smtClean="0">
                <a:latin typeface="Century Gothic" pitchFamily="34" charset="0"/>
              </a:rPr>
              <a:t>marce della morte </a:t>
            </a:r>
            <a:r>
              <a:rPr lang="it-IT" sz="2000" dirty="0" smtClean="0">
                <a:latin typeface="Century Gothic" pitchFamily="34" charset="0"/>
              </a:rPr>
              <a:t>che coinvolsero 1.200.000 persone, centinaia di migliaia morirono per fame, malattia o sfinimento</a:t>
            </a:r>
          </a:p>
          <a:p>
            <a:pPr algn="ctr">
              <a:buClrTx/>
              <a:buNone/>
            </a:pPr>
            <a:r>
              <a:rPr lang="it-IT" sz="2000" b="1" dirty="0" smtClean="0">
                <a:solidFill>
                  <a:srgbClr val="0070C0"/>
                </a:solidFill>
                <a:latin typeface="Century Gothic" pitchFamily="34" charset="0"/>
              </a:rPr>
              <a:t>ANCORA OGGI LA TURCHIA NON RICONOSCE IL GENOCIDIO ARMENO</a:t>
            </a:r>
          </a:p>
          <a:p>
            <a:endParaRPr lang="it-IT"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395536" y="332656"/>
            <a:ext cx="8183562" cy="1008062"/>
          </a:xfrm>
        </p:spPr>
        <p:txBody>
          <a:bodyPr>
            <a:normAutofit fontScale="90000"/>
          </a:bodyPr>
          <a:lstStyle/>
          <a:p>
            <a:r>
              <a:rPr lang="it-IT" dirty="0" smtClean="0">
                <a:solidFill>
                  <a:srgbClr val="0070C0"/>
                </a:solidFill>
              </a:rPr>
              <a:t>4. La morte di </a:t>
            </a:r>
            <a:r>
              <a:rPr lang="it-IT" dirty="0" err="1" smtClean="0">
                <a:solidFill>
                  <a:srgbClr val="0070C0"/>
                </a:solidFill>
              </a:rPr>
              <a:t>Kemal</a:t>
            </a:r>
            <a:r>
              <a:rPr lang="it-IT" dirty="0" smtClean="0">
                <a:solidFill>
                  <a:srgbClr val="0070C0"/>
                </a:solidFill>
              </a:rPr>
              <a:t> e la nascita del governo </a:t>
            </a:r>
            <a:r>
              <a:rPr lang="it-IT" dirty="0" err="1" smtClean="0">
                <a:solidFill>
                  <a:srgbClr val="0070C0"/>
                </a:solidFill>
              </a:rPr>
              <a:t>Inou</a:t>
            </a:r>
            <a:r>
              <a:rPr lang="it-IT" dirty="0" smtClean="0">
                <a:solidFill>
                  <a:srgbClr val="0070C0"/>
                </a:solidFill>
              </a:rPr>
              <a:t> e il pluripartitismo turco</a:t>
            </a:r>
            <a:endParaRPr lang="it-IT" dirty="0">
              <a:solidFill>
                <a:srgbClr val="0070C0"/>
              </a:solidFill>
            </a:endParaRPr>
          </a:p>
        </p:txBody>
      </p:sp>
      <p:sp>
        <p:nvSpPr>
          <p:cNvPr id="3" name="Segnaposto contenuto 2"/>
          <p:cNvSpPr>
            <a:spLocks noGrp="1"/>
          </p:cNvSpPr>
          <p:nvPr>
            <p:ph idx="4294967295"/>
          </p:nvPr>
        </p:nvSpPr>
        <p:spPr>
          <a:xfrm>
            <a:off x="323528" y="1196752"/>
            <a:ext cx="4680520" cy="4824412"/>
          </a:xfrm>
        </p:spPr>
        <p:txBody>
          <a:bodyPr>
            <a:normAutofit fontScale="92500" lnSpcReduction="10000"/>
          </a:bodyPr>
          <a:lstStyle/>
          <a:p>
            <a:pPr>
              <a:buClr>
                <a:schemeClr val="tx1"/>
              </a:buClr>
              <a:buNone/>
            </a:pPr>
            <a:r>
              <a:rPr lang="it-IT" sz="1800" dirty="0" smtClean="0">
                <a:latin typeface="Century Gothic" pitchFamily="34" charset="0"/>
              </a:rPr>
              <a:t>Alla morte di </a:t>
            </a:r>
            <a:r>
              <a:rPr lang="it-IT" sz="1800" dirty="0" err="1" smtClean="0">
                <a:latin typeface="Century Gothic" pitchFamily="34" charset="0"/>
              </a:rPr>
              <a:t>Ataturk</a:t>
            </a:r>
            <a:r>
              <a:rPr lang="it-IT" sz="1800" dirty="0" smtClean="0">
                <a:latin typeface="Century Gothic" pitchFamily="34" charset="0"/>
              </a:rPr>
              <a:t> nel 1938, il presidente della Repubblica di Turchia è </a:t>
            </a:r>
            <a:r>
              <a:rPr lang="it-IT" sz="1800" dirty="0" err="1" smtClean="0">
                <a:latin typeface="Century Gothic" pitchFamily="34" charset="0"/>
              </a:rPr>
              <a:t>Ismet</a:t>
            </a:r>
            <a:r>
              <a:rPr lang="it-IT" sz="1800" dirty="0" smtClean="0">
                <a:latin typeface="Century Gothic" pitchFamily="34" charset="0"/>
              </a:rPr>
              <a:t> </a:t>
            </a:r>
            <a:r>
              <a:rPr lang="it-IT" sz="1800" dirty="0" err="1" smtClean="0">
                <a:latin typeface="Century Gothic" pitchFamily="34" charset="0"/>
              </a:rPr>
              <a:t>Inonu</a:t>
            </a:r>
            <a:r>
              <a:rPr lang="it-IT" sz="1800" dirty="0" smtClean="0">
                <a:latin typeface="Century Gothic" pitchFamily="34" charset="0"/>
              </a:rPr>
              <a:t> :</a:t>
            </a:r>
          </a:p>
          <a:p>
            <a:pPr>
              <a:buClr>
                <a:schemeClr val="tx1"/>
              </a:buClr>
              <a:buFont typeface="Wingdings" pitchFamily="2" charset="2"/>
              <a:buChar char="Ø"/>
            </a:pPr>
            <a:r>
              <a:rPr lang="it-IT" sz="1800" dirty="0" smtClean="0">
                <a:latin typeface="Century Gothic" pitchFamily="34" charset="0"/>
              </a:rPr>
              <a:t>Apertura del dibattito politico interno anche alle opposizioni. Il partito CHP (Partito Popolare Repubblicano</a:t>
            </a:r>
            <a:r>
              <a:rPr lang="it-IT" sz="1800" b="1" dirty="0" smtClean="0"/>
              <a:t> </a:t>
            </a:r>
            <a:r>
              <a:rPr lang="it-IT" sz="1800" dirty="0" smtClean="0">
                <a:latin typeface="Century Gothic" pitchFamily="34" charset="0"/>
              </a:rPr>
              <a:t>di </a:t>
            </a:r>
            <a:r>
              <a:rPr lang="it-IT" sz="1800" dirty="0" err="1" smtClean="0">
                <a:latin typeface="Century Gothic" pitchFamily="34" charset="0"/>
              </a:rPr>
              <a:t>Ataturk</a:t>
            </a:r>
            <a:r>
              <a:rPr lang="it-IT" sz="1800" dirty="0" smtClean="0">
                <a:latin typeface="Century Gothic" pitchFamily="34" charset="0"/>
              </a:rPr>
              <a:t>) non sarà più il solo della scena politica</a:t>
            </a:r>
          </a:p>
          <a:p>
            <a:pPr>
              <a:buClr>
                <a:schemeClr val="tx1"/>
              </a:buClr>
              <a:buFont typeface="Wingdings" pitchFamily="2" charset="2"/>
              <a:buChar char="Ø"/>
            </a:pPr>
            <a:r>
              <a:rPr lang="it-IT" sz="1800" dirty="0" smtClean="0">
                <a:latin typeface="Century Gothic" pitchFamily="34" charset="0"/>
              </a:rPr>
              <a:t>Rafforzamento della struttura burocratica dello Stato</a:t>
            </a:r>
          </a:p>
          <a:p>
            <a:pPr>
              <a:buClr>
                <a:schemeClr val="tx1"/>
              </a:buClr>
              <a:buFont typeface="Wingdings" pitchFamily="2" charset="2"/>
              <a:buChar char="Ø"/>
            </a:pPr>
            <a:r>
              <a:rPr lang="it-IT" sz="1800" dirty="0" smtClean="0">
                <a:latin typeface="Century Gothic" pitchFamily="34" charset="0"/>
              </a:rPr>
              <a:t>Aperture al libero mercato</a:t>
            </a:r>
          </a:p>
          <a:p>
            <a:pPr>
              <a:buClr>
                <a:schemeClr val="tx1"/>
              </a:buClr>
              <a:buFont typeface="Wingdings" pitchFamily="2" charset="2"/>
              <a:buChar char="Ø"/>
            </a:pPr>
            <a:r>
              <a:rPr lang="it-IT" sz="1800" dirty="0" smtClean="0">
                <a:latin typeface="Century Gothic" pitchFamily="34" charset="0"/>
              </a:rPr>
              <a:t>Avvicinamento agli Stati Uniti: ingresso nella NATO (1952) e possibilità per gli USA di installare numerose basi nel territorio</a:t>
            </a:r>
          </a:p>
          <a:p>
            <a:pPr>
              <a:buClr>
                <a:schemeClr val="tx1"/>
              </a:buClr>
              <a:buFont typeface="Wingdings" pitchFamily="2" charset="2"/>
              <a:buChar char="Ø"/>
            </a:pPr>
            <a:r>
              <a:rPr lang="it-IT" sz="1800" dirty="0" smtClean="0">
                <a:latin typeface="Century Gothic" pitchFamily="34" charset="0"/>
              </a:rPr>
              <a:t>La Turchia diventa il pilastro della NATO in Medio Oriente e il principale alleato della strategia di contenimento USA</a:t>
            </a:r>
          </a:p>
          <a:p>
            <a:pPr lvl="8"/>
            <a:endParaRPr lang="it-IT" sz="1100" u="sng" dirty="0" smtClean="0"/>
          </a:p>
          <a:p>
            <a:pPr>
              <a:buNone/>
            </a:pPr>
            <a:endParaRPr lang="it-IT" sz="2400" u="sng" dirty="0"/>
          </a:p>
        </p:txBody>
      </p:sp>
      <p:sp>
        <p:nvSpPr>
          <p:cNvPr id="4" name="CasellaDiTesto 3"/>
          <p:cNvSpPr txBox="1"/>
          <p:nvPr/>
        </p:nvSpPr>
        <p:spPr>
          <a:xfrm>
            <a:off x="467544" y="5733256"/>
            <a:ext cx="8352928" cy="646331"/>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it-IT" b="1" dirty="0" smtClean="0"/>
              <a:t>In </a:t>
            </a:r>
            <a:r>
              <a:rPr lang="it-IT" b="1" dirty="0" smtClean="0">
                <a:latin typeface="Century Gothic" pitchFamily="34" charset="0"/>
              </a:rPr>
              <a:t>questi anni si riafferma una tendenza islamica moderata che crea fratture tra la popolazione e il governo e tra le stesse compagini al potere</a:t>
            </a:r>
            <a:endParaRPr lang="it-IT" b="1" dirty="0">
              <a:latin typeface="Century Gothic" pitchFamily="34" charset="0"/>
            </a:endParaRPr>
          </a:p>
        </p:txBody>
      </p:sp>
      <p:pic>
        <p:nvPicPr>
          <p:cNvPr id="15362" name="Picture 2" descr="http://upload.wikimedia.org/wikipedia/commons/thumb/f/fe/Inonu_Ismet.jpg/245px-Inonu_Ismet.jpg"/>
          <p:cNvPicPr>
            <a:picLocks noChangeAspect="1" noChangeArrowheads="1"/>
          </p:cNvPicPr>
          <p:nvPr/>
        </p:nvPicPr>
        <p:blipFill>
          <a:blip r:embed="rId2" cstate="print"/>
          <a:srcRect/>
          <a:stretch>
            <a:fillRect/>
          </a:stretch>
        </p:blipFill>
        <p:spPr bwMode="auto">
          <a:xfrm>
            <a:off x="6660232" y="836712"/>
            <a:ext cx="1872207" cy="1944216"/>
          </a:xfrm>
          <a:prstGeom prst="rect">
            <a:avLst/>
          </a:prstGeom>
          <a:noFill/>
        </p:spPr>
      </p:pic>
      <p:sp>
        <p:nvSpPr>
          <p:cNvPr id="7" name="CasellaDiTesto 6"/>
          <p:cNvSpPr txBox="1"/>
          <p:nvPr/>
        </p:nvSpPr>
        <p:spPr>
          <a:xfrm>
            <a:off x="6804248" y="2852936"/>
            <a:ext cx="1944216" cy="369332"/>
          </a:xfrm>
          <a:prstGeom prst="rect">
            <a:avLst/>
          </a:prstGeom>
          <a:ln>
            <a:solidFill>
              <a:srgbClr val="0070C0"/>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it-IT" dirty="0" err="1" smtClean="0"/>
              <a:t>Ismet</a:t>
            </a:r>
            <a:r>
              <a:rPr lang="it-IT" dirty="0" smtClean="0"/>
              <a:t> </a:t>
            </a:r>
            <a:r>
              <a:rPr lang="it-IT" dirty="0" err="1" smtClean="0"/>
              <a:t>Inonu</a:t>
            </a:r>
            <a:endParaRPr lang="it-IT" dirty="0"/>
          </a:p>
        </p:txBody>
      </p:sp>
      <p:pic>
        <p:nvPicPr>
          <p:cNvPr id="14338" name="Picture 2" descr="http://www.mindwafers.com/wp-content/uploads/2011/12/Iran-encircled21.gif"/>
          <p:cNvPicPr>
            <a:picLocks noChangeAspect="1" noChangeArrowheads="1"/>
          </p:cNvPicPr>
          <p:nvPr/>
        </p:nvPicPr>
        <p:blipFill>
          <a:blip r:embed="rId3" cstate="print"/>
          <a:srcRect/>
          <a:stretch>
            <a:fillRect/>
          </a:stretch>
        </p:blipFill>
        <p:spPr bwMode="auto">
          <a:xfrm>
            <a:off x="5652120" y="3356992"/>
            <a:ext cx="3168352" cy="2333626"/>
          </a:xfrm>
          <a:prstGeom prst="rect">
            <a:avLst/>
          </a:prstGeom>
          <a:noFill/>
        </p:spPr>
      </p:pic>
      <p:cxnSp>
        <p:nvCxnSpPr>
          <p:cNvPr id="9" name="Connettore 2 8"/>
          <p:cNvCxnSpPr/>
          <p:nvPr/>
        </p:nvCxnSpPr>
        <p:spPr>
          <a:xfrm>
            <a:off x="4572000" y="4509120"/>
            <a:ext cx="93610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179512" y="332656"/>
            <a:ext cx="8640762" cy="720725"/>
          </a:xfrm>
        </p:spPr>
        <p:txBody>
          <a:bodyPr>
            <a:normAutofit/>
          </a:bodyPr>
          <a:lstStyle/>
          <a:p>
            <a:r>
              <a:rPr lang="it-IT" dirty="0" smtClean="0">
                <a:solidFill>
                  <a:srgbClr val="0070C0"/>
                </a:solidFill>
              </a:rPr>
              <a:t>5. La seconda Repubblica (1960-1980)</a:t>
            </a:r>
            <a:endParaRPr lang="it-IT" dirty="0">
              <a:solidFill>
                <a:srgbClr val="0070C0"/>
              </a:solidFill>
            </a:endParaRPr>
          </a:p>
        </p:txBody>
      </p:sp>
      <p:sp>
        <p:nvSpPr>
          <p:cNvPr id="3" name="Segnaposto contenuto 2"/>
          <p:cNvSpPr>
            <a:spLocks noGrp="1"/>
          </p:cNvSpPr>
          <p:nvPr>
            <p:ph idx="4294967295"/>
          </p:nvPr>
        </p:nvSpPr>
        <p:spPr>
          <a:xfrm>
            <a:off x="323528" y="908720"/>
            <a:ext cx="8183562" cy="5113337"/>
          </a:xfrm>
        </p:spPr>
        <p:txBody>
          <a:bodyPr/>
          <a:lstStyle/>
          <a:p>
            <a:pPr>
              <a:buClrTx/>
              <a:buFont typeface="Wingdings" pitchFamily="2" charset="2"/>
              <a:buChar char="Ø"/>
            </a:pPr>
            <a:r>
              <a:rPr lang="it-IT" sz="1800" dirty="0" smtClean="0">
                <a:latin typeface="Century Gothic" pitchFamily="34" charset="0"/>
              </a:rPr>
              <a:t>Nel 1960 un colpo di Stato militare pone fine da vita a nuove consultazioni per una nuova Costituzione (la seconda dopo quella del 1924)</a:t>
            </a:r>
          </a:p>
          <a:p>
            <a:pPr>
              <a:buClrTx/>
              <a:buFont typeface="Wingdings" pitchFamily="2" charset="2"/>
              <a:buChar char="Ø"/>
            </a:pPr>
            <a:r>
              <a:rPr lang="it-IT" sz="1800" dirty="0" smtClean="0">
                <a:latin typeface="Century Gothic" pitchFamily="34" charset="0"/>
              </a:rPr>
              <a:t>Questa differisce molto dalla precedente (che era segnata dall’ideologia </a:t>
            </a:r>
            <a:r>
              <a:rPr lang="it-IT" sz="1800" dirty="0" err="1" smtClean="0">
                <a:latin typeface="Century Gothic" pitchFamily="34" charset="0"/>
              </a:rPr>
              <a:t>kemalista</a:t>
            </a:r>
            <a:r>
              <a:rPr lang="it-IT" sz="1800" dirty="0" smtClean="0">
                <a:latin typeface="Century Gothic" pitchFamily="34" charset="0"/>
              </a:rPr>
              <a:t>) per alcuni aspetti:</a:t>
            </a:r>
          </a:p>
          <a:p>
            <a:pPr marL="514350" indent="-514350">
              <a:buClrTx/>
              <a:buFont typeface="Wingdings" pitchFamily="2" charset="2"/>
              <a:buChar char="§"/>
            </a:pPr>
            <a:r>
              <a:rPr lang="it-IT" sz="1800" dirty="0" smtClean="0">
                <a:latin typeface="Century Gothic" pitchFamily="34" charset="0"/>
              </a:rPr>
              <a:t>Maggiore libertà di espressione</a:t>
            </a:r>
          </a:p>
          <a:p>
            <a:pPr marL="514350" indent="-514350">
              <a:buClrTx/>
              <a:buFont typeface="Wingdings" pitchFamily="2" charset="2"/>
              <a:buChar char="§"/>
            </a:pPr>
            <a:r>
              <a:rPr lang="it-IT" sz="1800" dirty="0" smtClean="0">
                <a:latin typeface="Century Gothic" pitchFamily="34" charset="0"/>
              </a:rPr>
              <a:t>Bicameralismo e maggiore dialogo politico</a:t>
            </a:r>
          </a:p>
          <a:p>
            <a:pPr marL="514350" indent="-514350">
              <a:buClrTx/>
              <a:buFont typeface="Wingdings" pitchFamily="2" charset="2"/>
              <a:buChar char="§"/>
            </a:pPr>
            <a:r>
              <a:rPr lang="it-IT" sz="1800" dirty="0" smtClean="0">
                <a:latin typeface="Century Gothic" pitchFamily="34" charset="0"/>
              </a:rPr>
              <a:t>Nascita di nuovi partiti </a:t>
            </a:r>
          </a:p>
          <a:p>
            <a:pPr marL="514350" indent="-514350">
              <a:buClrTx/>
              <a:buFont typeface="Wingdings" pitchFamily="2" charset="2"/>
              <a:buChar char="§"/>
            </a:pPr>
            <a:r>
              <a:rPr lang="it-IT" sz="1800" dirty="0" smtClean="0">
                <a:latin typeface="Century Gothic" pitchFamily="34" charset="0"/>
              </a:rPr>
              <a:t>Primi tentativi di avvicinamento all’Europa con l’accordo di associazione del 1964</a:t>
            </a:r>
          </a:p>
          <a:p>
            <a:pPr marL="514350" indent="-514350">
              <a:buClrTx/>
              <a:buFont typeface="Wingdings" pitchFamily="2" charset="2"/>
              <a:buChar char="§"/>
            </a:pPr>
            <a:endParaRPr lang="it-IT" sz="2000" dirty="0" smtClean="0"/>
          </a:p>
          <a:p>
            <a:pPr marL="514350" indent="-514350">
              <a:buNone/>
            </a:pPr>
            <a:endParaRPr lang="it-IT" dirty="0" smtClean="0"/>
          </a:p>
        </p:txBody>
      </p:sp>
      <p:sp>
        <p:nvSpPr>
          <p:cNvPr id="4" name="Elaborazione 3"/>
          <p:cNvSpPr/>
          <p:nvPr/>
        </p:nvSpPr>
        <p:spPr>
          <a:xfrm>
            <a:off x="467544" y="4581128"/>
            <a:ext cx="8280920" cy="1800200"/>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t-IT" b="1" dirty="0" smtClean="0">
                <a:latin typeface="Century Gothic" pitchFamily="34" charset="0"/>
              </a:rPr>
              <a:t>In questo periodo si rafforzano nuove tendenze islamiche nella società e una riscoperta della tradizione islamica dopo il “secolarismo </a:t>
            </a:r>
            <a:r>
              <a:rPr lang="it-IT" b="1" dirty="0" err="1" smtClean="0">
                <a:latin typeface="Century Gothic" pitchFamily="34" charset="0"/>
              </a:rPr>
              <a:t>kemalista</a:t>
            </a:r>
            <a:r>
              <a:rPr lang="it-IT" b="1" dirty="0" smtClean="0">
                <a:latin typeface="Century Gothic" pitchFamily="34" charset="0"/>
              </a:rPr>
              <a:t>”: riapertura delle scuole islamiche, delle moschee, etc.</a:t>
            </a:r>
            <a:endParaRPr lang="it-IT" b="1" dirty="0">
              <a:latin typeface="Century Gothic"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960438" y="404813"/>
            <a:ext cx="8183562" cy="720725"/>
          </a:xfrm>
        </p:spPr>
        <p:txBody>
          <a:bodyPr/>
          <a:lstStyle/>
          <a:p>
            <a:r>
              <a:rPr lang="it-IT" dirty="0" smtClean="0">
                <a:solidFill>
                  <a:srgbClr val="0070C0"/>
                </a:solidFill>
              </a:rPr>
              <a:t>6. La terza Repubblica (1980-2002)</a:t>
            </a:r>
            <a:endParaRPr lang="it-IT" dirty="0">
              <a:solidFill>
                <a:srgbClr val="0070C0"/>
              </a:solidFill>
            </a:endParaRPr>
          </a:p>
        </p:txBody>
      </p:sp>
      <p:sp>
        <p:nvSpPr>
          <p:cNvPr id="3" name="Segnaposto contenuto 2"/>
          <p:cNvSpPr>
            <a:spLocks noGrp="1"/>
          </p:cNvSpPr>
          <p:nvPr>
            <p:ph sz="half" idx="4294967295"/>
          </p:nvPr>
        </p:nvSpPr>
        <p:spPr>
          <a:xfrm>
            <a:off x="251520" y="1052513"/>
            <a:ext cx="5184576" cy="5329237"/>
          </a:xfrm>
        </p:spPr>
        <p:txBody>
          <a:bodyPr>
            <a:normAutofit fontScale="85000" lnSpcReduction="20000"/>
          </a:bodyPr>
          <a:lstStyle/>
          <a:p>
            <a:pPr>
              <a:buClrTx/>
              <a:buFont typeface="Wingdings" pitchFamily="2" charset="2"/>
              <a:buChar char="Ø"/>
            </a:pPr>
            <a:r>
              <a:rPr lang="it-IT" sz="2100" dirty="0" smtClean="0">
                <a:latin typeface="Century Gothic" pitchFamily="34" charset="0"/>
              </a:rPr>
              <a:t>Anche la terza Repubblica si apre con un colpo di Stato militare</a:t>
            </a:r>
          </a:p>
          <a:p>
            <a:pPr>
              <a:buClrTx/>
              <a:buFont typeface="Wingdings" pitchFamily="2" charset="2"/>
              <a:buChar char="Ø"/>
            </a:pPr>
            <a:r>
              <a:rPr lang="it-IT" sz="2100" dirty="0" smtClean="0">
                <a:latin typeface="Century Gothic" pitchFamily="34" charset="0"/>
              </a:rPr>
              <a:t>Tra i vari capi di stato che si sono succeduti in questo periodo il personaggio maggiormente rappresentativo è stato </a:t>
            </a:r>
            <a:r>
              <a:rPr lang="it-IT" sz="2100" dirty="0" err="1" smtClean="0">
                <a:latin typeface="Century Gothic" pitchFamily="34" charset="0"/>
              </a:rPr>
              <a:t>Turgut</a:t>
            </a:r>
            <a:r>
              <a:rPr lang="it-IT" sz="2100" dirty="0" smtClean="0">
                <a:latin typeface="Century Gothic" pitchFamily="34" charset="0"/>
              </a:rPr>
              <a:t> </a:t>
            </a:r>
            <a:r>
              <a:rPr lang="it-IT" sz="2100" dirty="0" err="1" smtClean="0">
                <a:latin typeface="Century Gothic" pitchFamily="34" charset="0"/>
              </a:rPr>
              <a:t>Ozal</a:t>
            </a:r>
            <a:r>
              <a:rPr lang="it-IT" sz="2100" dirty="0" smtClean="0">
                <a:latin typeface="Century Gothic" pitchFamily="34" charset="0"/>
              </a:rPr>
              <a:t>, economista della Banca Mondiale e fondatore del “Partito della Madrepatria”</a:t>
            </a:r>
          </a:p>
          <a:p>
            <a:pPr>
              <a:buClrTx/>
              <a:buFont typeface="Wingdings" pitchFamily="2" charset="2"/>
              <a:buChar char="Ø"/>
            </a:pPr>
            <a:r>
              <a:rPr lang="it-IT" sz="2100" dirty="0" smtClean="0">
                <a:latin typeface="Century Gothic" pitchFamily="34" charset="0"/>
              </a:rPr>
              <a:t>Tra gli aspetti maggiormente rilevanti di questo periodo vanno menzionati:</a:t>
            </a:r>
          </a:p>
          <a:p>
            <a:pPr>
              <a:buClrTx/>
              <a:buFont typeface="Wingdings" pitchFamily="2" charset="2"/>
              <a:buChar char="§"/>
            </a:pPr>
            <a:r>
              <a:rPr lang="it-IT" sz="2100" dirty="0" smtClean="0">
                <a:latin typeface="Century Gothic" pitchFamily="34" charset="0"/>
              </a:rPr>
              <a:t>la riscoperta della “connotazione islamica” e la nascita di nuovi partiti islamisti </a:t>
            </a:r>
          </a:p>
          <a:p>
            <a:pPr>
              <a:buClrTx/>
              <a:buFont typeface="Wingdings" pitchFamily="2" charset="2"/>
              <a:buChar char="§"/>
            </a:pPr>
            <a:r>
              <a:rPr lang="it-IT" sz="2100" dirty="0" smtClean="0">
                <a:latin typeface="Century Gothic" pitchFamily="34" charset="0"/>
              </a:rPr>
              <a:t>il proseguimento della posizione filo americana (che si concretizza anche con l’adesione all’operazione americana in Kuwait del 1991), ma con un occhio più attento anche ad altri attori internazionali (soprattutto regionali)</a:t>
            </a:r>
          </a:p>
          <a:p>
            <a:pPr>
              <a:buClrTx/>
              <a:buFont typeface="Wingdings" pitchFamily="2" charset="2"/>
              <a:buChar char="Ø"/>
            </a:pPr>
            <a:r>
              <a:rPr lang="it-IT" sz="2000" dirty="0" smtClean="0">
                <a:latin typeface="Century Gothic" pitchFamily="34" charset="0"/>
              </a:rPr>
              <a:t>Il tentativo di avvicinare la Turchia all’Ue con la presentazione della candidatura nel 1987 , candidatura, però rifiutata dall’Unione</a:t>
            </a:r>
          </a:p>
          <a:p>
            <a:pPr>
              <a:buClrTx/>
              <a:buFont typeface="Wingdings" pitchFamily="2" charset="2"/>
              <a:buChar char="Ø"/>
            </a:pPr>
            <a:endParaRPr lang="it-IT" dirty="0" smtClean="0">
              <a:latin typeface="Century Gothic" pitchFamily="34" charset="0"/>
            </a:endParaRPr>
          </a:p>
          <a:p>
            <a:endParaRPr lang="it-IT" dirty="0"/>
          </a:p>
        </p:txBody>
      </p:sp>
      <p:pic>
        <p:nvPicPr>
          <p:cNvPr id="2051" name="Picture 3"/>
          <p:cNvPicPr>
            <a:picLocks noChangeAspect="1" noChangeArrowheads="1"/>
          </p:cNvPicPr>
          <p:nvPr/>
        </p:nvPicPr>
        <p:blipFill>
          <a:blip r:embed="rId2" cstate="print"/>
          <a:srcRect/>
          <a:stretch>
            <a:fillRect/>
          </a:stretch>
        </p:blipFill>
        <p:spPr bwMode="auto">
          <a:xfrm>
            <a:off x="6732240" y="1052736"/>
            <a:ext cx="2016224" cy="1440160"/>
          </a:xfrm>
          <a:prstGeom prst="rect">
            <a:avLst/>
          </a:prstGeom>
          <a:noFill/>
          <a:ln w="9525">
            <a:noFill/>
            <a:miter lim="800000"/>
            <a:headEnd/>
            <a:tailEnd/>
          </a:ln>
        </p:spPr>
      </p:pic>
      <p:sp>
        <p:nvSpPr>
          <p:cNvPr id="7" name="CasellaDiTesto 6"/>
          <p:cNvSpPr txBox="1"/>
          <p:nvPr/>
        </p:nvSpPr>
        <p:spPr>
          <a:xfrm>
            <a:off x="6876256" y="2492896"/>
            <a:ext cx="1800200" cy="369332"/>
          </a:xfrm>
          <a:prstGeom prst="rect">
            <a:avLst/>
          </a:prstGeom>
          <a:noFill/>
          <a:ln w="57150">
            <a:solidFill>
              <a:srgbClr val="0070C0"/>
            </a:solidFill>
          </a:ln>
        </p:spPr>
        <p:txBody>
          <a:bodyPr wrap="square" rtlCol="0">
            <a:spAutoFit/>
          </a:bodyPr>
          <a:lstStyle/>
          <a:p>
            <a:r>
              <a:rPr lang="it-IT" dirty="0" err="1" smtClean="0"/>
              <a:t>Turgut</a:t>
            </a:r>
            <a:r>
              <a:rPr lang="it-IT" dirty="0" smtClean="0"/>
              <a:t> </a:t>
            </a:r>
            <a:r>
              <a:rPr lang="it-IT" dirty="0" err="1" smtClean="0"/>
              <a:t>Ozal</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idx="4294967295"/>
          </p:nvPr>
        </p:nvSpPr>
        <p:spPr>
          <a:xfrm>
            <a:off x="395536" y="765175"/>
            <a:ext cx="7788027" cy="935038"/>
          </a:xfrm>
        </p:spPr>
        <p:txBody>
          <a:bodyPr>
            <a:normAutofit fontScale="90000"/>
          </a:bodyPr>
          <a:lstStyle/>
          <a:p>
            <a:r>
              <a:rPr lang="it-IT" sz="2700" b="0" dirty="0" smtClean="0">
                <a:solidFill>
                  <a:schemeClr val="tx1"/>
                </a:solidFill>
              </a:rPr>
              <a:t/>
            </a:r>
            <a:br>
              <a:rPr lang="it-IT" sz="2700" b="0" dirty="0" smtClean="0">
                <a:solidFill>
                  <a:schemeClr val="tx1"/>
                </a:solidFill>
              </a:rPr>
            </a:br>
            <a:r>
              <a:rPr lang="it-IT" dirty="0" smtClean="0">
                <a:solidFill>
                  <a:srgbClr val="FFC000"/>
                </a:solidFill>
              </a:rPr>
              <a:t/>
            </a:r>
            <a:br>
              <a:rPr lang="it-IT" dirty="0" smtClean="0">
                <a:solidFill>
                  <a:srgbClr val="FFC000"/>
                </a:solidFill>
              </a:rPr>
            </a:br>
            <a:r>
              <a:rPr lang="it-IT" dirty="0" smtClean="0">
                <a:solidFill>
                  <a:srgbClr val="FFC000"/>
                </a:solidFill>
              </a:rPr>
              <a:t> </a:t>
            </a:r>
            <a:r>
              <a:rPr lang="it-IT" dirty="0" smtClean="0">
                <a:solidFill>
                  <a:srgbClr val="0070C0"/>
                </a:solidFill>
              </a:rPr>
              <a:t>Focus: La Turchia post-bipolare</a:t>
            </a:r>
            <a:r>
              <a:rPr lang="it-IT" dirty="0" smtClean="0">
                <a:solidFill>
                  <a:srgbClr val="FFC000"/>
                </a:solidFill>
              </a:rPr>
              <a:t/>
            </a:r>
            <a:br>
              <a:rPr lang="it-IT" dirty="0" smtClean="0">
                <a:solidFill>
                  <a:srgbClr val="FFC000"/>
                </a:solidFill>
              </a:rPr>
            </a:br>
            <a:r>
              <a:rPr lang="it-IT" sz="2200" b="0" dirty="0" smtClean="0">
                <a:solidFill>
                  <a:schemeClr val="tx1"/>
                </a:solidFill>
                <a:effectLst/>
                <a:latin typeface="Century Gothic" pitchFamily="34" charset="0"/>
              </a:rPr>
              <a:t>La Turchia si affaccia al nuovo millennio in fase di profonda “dualità politica e ideologica”</a:t>
            </a:r>
            <a:endParaRPr lang="it-IT" sz="2200" dirty="0">
              <a:solidFill>
                <a:srgbClr val="FFC000"/>
              </a:solidFill>
              <a:effectLst/>
              <a:latin typeface="Century Gothic" pitchFamily="34" charset="0"/>
            </a:endParaRPr>
          </a:p>
        </p:txBody>
      </p:sp>
      <p:grpSp>
        <p:nvGrpSpPr>
          <p:cNvPr id="4" name="Gruppo 3"/>
          <p:cNvGrpSpPr/>
          <p:nvPr/>
        </p:nvGrpSpPr>
        <p:grpSpPr>
          <a:xfrm>
            <a:off x="503238" y="1773404"/>
            <a:ext cx="8183561" cy="4823359"/>
            <a:chOff x="503238" y="1773404"/>
            <a:chExt cx="8183561" cy="4823359"/>
          </a:xfrm>
        </p:grpSpPr>
        <p:sp>
          <p:nvSpPr>
            <p:cNvPr id="6" name="Figura a mano libera 5"/>
            <p:cNvSpPr/>
            <p:nvPr/>
          </p:nvSpPr>
          <p:spPr>
            <a:xfrm>
              <a:off x="3776662" y="1773404"/>
              <a:ext cx="4910137" cy="2296837"/>
            </a:xfrm>
            <a:custGeom>
              <a:avLst/>
              <a:gdLst>
                <a:gd name="connsiteX0" fmla="*/ 0 w 4910137"/>
                <a:gd name="connsiteY0" fmla="*/ 287105 h 2296837"/>
                <a:gd name="connsiteX1" fmla="*/ 3761719 w 4910137"/>
                <a:gd name="connsiteY1" fmla="*/ 287105 h 2296837"/>
                <a:gd name="connsiteX2" fmla="*/ 3761719 w 4910137"/>
                <a:gd name="connsiteY2" fmla="*/ 0 h 2296837"/>
                <a:gd name="connsiteX3" fmla="*/ 4910137 w 4910137"/>
                <a:gd name="connsiteY3" fmla="*/ 1148419 h 2296837"/>
                <a:gd name="connsiteX4" fmla="*/ 3761719 w 4910137"/>
                <a:gd name="connsiteY4" fmla="*/ 2296837 h 2296837"/>
                <a:gd name="connsiteX5" fmla="*/ 3761719 w 4910137"/>
                <a:gd name="connsiteY5" fmla="*/ 2009732 h 2296837"/>
                <a:gd name="connsiteX6" fmla="*/ 0 w 4910137"/>
                <a:gd name="connsiteY6" fmla="*/ 2009732 h 2296837"/>
                <a:gd name="connsiteX7" fmla="*/ 0 w 4910137"/>
                <a:gd name="connsiteY7" fmla="*/ 287105 h 2296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10137" h="2296837">
                  <a:moveTo>
                    <a:pt x="0" y="287105"/>
                  </a:moveTo>
                  <a:lnTo>
                    <a:pt x="3761719" y="287105"/>
                  </a:lnTo>
                  <a:lnTo>
                    <a:pt x="3761719" y="0"/>
                  </a:lnTo>
                  <a:lnTo>
                    <a:pt x="4910137" y="1148419"/>
                  </a:lnTo>
                  <a:lnTo>
                    <a:pt x="3761719" y="2296837"/>
                  </a:lnTo>
                  <a:lnTo>
                    <a:pt x="3761719" y="2009732"/>
                  </a:lnTo>
                  <a:lnTo>
                    <a:pt x="0" y="2009732"/>
                  </a:lnTo>
                  <a:lnTo>
                    <a:pt x="0" y="287105"/>
                  </a:lnTo>
                  <a:close/>
                </a:path>
              </a:pathLst>
            </a:custGeom>
            <a:ln/>
          </p:spPr>
          <p:style>
            <a:lnRef idx="2">
              <a:schemeClr val="accent5"/>
            </a:lnRef>
            <a:fillRef idx="1">
              <a:schemeClr val="lt1"/>
            </a:fillRef>
            <a:effectRef idx="0">
              <a:schemeClr val="accent5"/>
            </a:effectRef>
            <a:fontRef idx="minor">
              <a:schemeClr val="dk1"/>
            </a:fontRef>
          </p:style>
          <p:txBody>
            <a:bodyPr spcFirstLastPara="0" vert="horz" wrap="square" lIns="10795" tIns="297900" rIns="872109" bIns="297900" numCol="1" spcCol="1270" anchor="t" anchorCtr="0">
              <a:noAutofit/>
            </a:bodyPr>
            <a:lstStyle/>
            <a:p>
              <a:pPr marL="171450" lvl="1" indent="-171450" algn="l" defTabSz="755650">
                <a:lnSpc>
                  <a:spcPct val="90000"/>
                </a:lnSpc>
                <a:spcBef>
                  <a:spcPct val="0"/>
                </a:spcBef>
                <a:spcAft>
                  <a:spcPct val="15000"/>
                </a:spcAft>
                <a:buChar char="••"/>
              </a:pPr>
              <a:r>
                <a:rPr lang="it-IT" sz="1700" b="0" kern="1200" dirty="0" smtClean="0">
                  <a:latin typeface="Century Gothic" pitchFamily="34" charset="0"/>
                </a:rPr>
                <a:t>La componente religiosa, per la prima volta dopo le riforme </a:t>
              </a:r>
              <a:r>
                <a:rPr lang="it-IT" sz="1700" b="0" kern="1200" dirty="0" err="1" smtClean="0">
                  <a:latin typeface="Century Gothic" pitchFamily="34" charset="0"/>
                </a:rPr>
                <a:t>kemaliste</a:t>
              </a:r>
              <a:r>
                <a:rPr lang="it-IT" sz="1700" b="0" kern="1200" dirty="0" smtClean="0">
                  <a:latin typeface="Century Gothic" pitchFamily="34" charset="0"/>
                </a:rPr>
                <a:t>,  torna ad essere un punto di riferimento importante, anche per la possibilità di riavvicinamento con una parte del mondo arabo.</a:t>
              </a:r>
              <a:endParaRPr lang="it-IT" sz="1700" b="0" kern="1200" dirty="0">
                <a:latin typeface="Century Gothic" pitchFamily="34" charset="0"/>
              </a:endParaRPr>
            </a:p>
          </p:txBody>
        </p:sp>
        <p:sp>
          <p:nvSpPr>
            <p:cNvPr id="8" name="Figura a mano libera 7"/>
            <p:cNvSpPr/>
            <p:nvPr/>
          </p:nvSpPr>
          <p:spPr>
            <a:xfrm>
              <a:off x="503238" y="1773404"/>
              <a:ext cx="3273424" cy="2296837"/>
            </a:xfrm>
            <a:custGeom>
              <a:avLst/>
              <a:gdLst>
                <a:gd name="connsiteX0" fmla="*/ 0 w 3273424"/>
                <a:gd name="connsiteY0" fmla="*/ 382814 h 2296837"/>
                <a:gd name="connsiteX1" fmla="*/ 112124 w 3273424"/>
                <a:gd name="connsiteY1" fmla="*/ 112124 h 2296837"/>
                <a:gd name="connsiteX2" fmla="*/ 382815 w 3273424"/>
                <a:gd name="connsiteY2" fmla="*/ 1 h 2296837"/>
                <a:gd name="connsiteX3" fmla="*/ 2890610 w 3273424"/>
                <a:gd name="connsiteY3" fmla="*/ 0 h 2296837"/>
                <a:gd name="connsiteX4" fmla="*/ 3161300 w 3273424"/>
                <a:gd name="connsiteY4" fmla="*/ 112124 h 2296837"/>
                <a:gd name="connsiteX5" fmla="*/ 3273423 w 3273424"/>
                <a:gd name="connsiteY5" fmla="*/ 382815 h 2296837"/>
                <a:gd name="connsiteX6" fmla="*/ 3273424 w 3273424"/>
                <a:gd name="connsiteY6" fmla="*/ 1914023 h 2296837"/>
                <a:gd name="connsiteX7" fmla="*/ 3161300 w 3273424"/>
                <a:gd name="connsiteY7" fmla="*/ 2184713 h 2296837"/>
                <a:gd name="connsiteX8" fmla="*/ 2890609 w 3273424"/>
                <a:gd name="connsiteY8" fmla="*/ 2296837 h 2296837"/>
                <a:gd name="connsiteX9" fmla="*/ 382814 w 3273424"/>
                <a:gd name="connsiteY9" fmla="*/ 2296837 h 2296837"/>
                <a:gd name="connsiteX10" fmla="*/ 112124 w 3273424"/>
                <a:gd name="connsiteY10" fmla="*/ 2184713 h 2296837"/>
                <a:gd name="connsiteX11" fmla="*/ 1 w 3273424"/>
                <a:gd name="connsiteY11" fmla="*/ 1914022 h 2296837"/>
                <a:gd name="connsiteX12" fmla="*/ 0 w 3273424"/>
                <a:gd name="connsiteY12" fmla="*/ 382814 h 2296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73424" h="2296837">
                  <a:moveTo>
                    <a:pt x="0" y="382814"/>
                  </a:moveTo>
                  <a:cubicBezTo>
                    <a:pt x="0" y="281285"/>
                    <a:pt x="40332" y="183915"/>
                    <a:pt x="112124" y="112124"/>
                  </a:cubicBezTo>
                  <a:cubicBezTo>
                    <a:pt x="183916" y="40333"/>
                    <a:pt x="281286" y="1"/>
                    <a:pt x="382815" y="1"/>
                  </a:cubicBezTo>
                  <a:lnTo>
                    <a:pt x="2890610" y="0"/>
                  </a:lnTo>
                  <a:cubicBezTo>
                    <a:pt x="2992139" y="0"/>
                    <a:pt x="3089509" y="40332"/>
                    <a:pt x="3161300" y="112124"/>
                  </a:cubicBezTo>
                  <a:cubicBezTo>
                    <a:pt x="3233091" y="183916"/>
                    <a:pt x="3273423" y="281286"/>
                    <a:pt x="3273423" y="382815"/>
                  </a:cubicBezTo>
                  <a:cubicBezTo>
                    <a:pt x="3273423" y="893218"/>
                    <a:pt x="3273424" y="1403620"/>
                    <a:pt x="3273424" y="1914023"/>
                  </a:cubicBezTo>
                  <a:cubicBezTo>
                    <a:pt x="3273424" y="2015552"/>
                    <a:pt x="3233092" y="2112922"/>
                    <a:pt x="3161300" y="2184713"/>
                  </a:cubicBezTo>
                  <a:cubicBezTo>
                    <a:pt x="3089508" y="2256505"/>
                    <a:pt x="2992138" y="2296837"/>
                    <a:pt x="2890609" y="2296837"/>
                  </a:cubicBezTo>
                  <a:lnTo>
                    <a:pt x="382814" y="2296837"/>
                  </a:lnTo>
                  <a:cubicBezTo>
                    <a:pt x="281285" y="2296837"/>
                    <a:pt x="183915" y="2256505"/>
                    <a:pt x="112124" y="2184713"/>
                  </a:cubicBezTo>
                  <a:cubicBezTo>
                    <a:pt x="40332" y="2112921"/>
                    <a:pt x="0" y="2015551"/>
                    <a:pt x="1" y="1914022"/>
                  </a:cubicBezTo>
                  <a:cubicBezTo>
                    <a:pt x="1" y="1403619"/>
                    <a:pt x="0" y="893217"/>
                    <a:pt x="0" y="382814"/>
                  </a:cubicBezTo>
                  <a:close/>
                </a:path>
              </a:pathLst>
            </a:custGeom>
            <a:ln/>
          </p:spPr>
          <p:style>
            <a:lnRef idx="1">
              <a:schemeClr val="accent5"/>
            </a:lnRef>
            <a:fillRef idx="2">
              <a:schemeClr val="accent5"/>
            </a:fillRef>
            <a:effectRef idx="1">
              <a:schemeClr val="accent5"/>
            </a:effectRef>
            <a:fontRef idx="minor">
              <a:schemeClr val="dk1"/>
            </a:fontRef>
          </p:style>
          <p:txBody>
            <a:bodyPr spcFirstLastPara="0" vert="horz" wrap="square" lIns="241662" tIns="176892" rIns="241662" bIns="176892" numCol="1" spcCol="1270" anchor="ctr" anchorCtr="0">
              <a:noAutofit/>
            </a:bodyPr>
            <a:lstStyle/>
            <a:p>
              <a:pPr lvl="0" algn="ctr" defTabSz="1511300">
                <a:lnSpc>
                  <a:spcPct val="90000"/>
                </a:lnSpc>
                <a:spcBef>
                  <a:spcPct val="0"/>
                </a:spcBef>
                <a:spcAft>
                  <a:spcPct val="35000"/>
                </a:spcAft>
              </a:pPr>
              <a:r>
                <a:rPr lang="it-IT" sz="3400" kern="1200" dirty="0" smtClean="0"/>
                <a:t>Nuovo interesse per il mondo arabo e i vicini regionali</a:t>
              </a:r>
              <a:endParaRPr lang="it-IT" sz="3400" kern="1200" dirty="0"/>
            </a:p>
          </p:txBody>
        </p:sp>
        <p:sp>
          <p:nvSpPr>
            <p:cNvPr id="9" name="Figura a mano libera 8"/>
            <p:cNvSpPr/>
            <p:nvPr/>
          </p:nvSpPr>
          <p:spPr>
            <a:xfrm>
              <a:off x="3776662" y="4149081"/>
              <a:ext cx="4910137" cy="2447682"/>
            </a:xfrm>
            <a:custGeom>
              <a:avLst/>
              <a:gdLst>
                <a:gd name="connsiteX0" fmla="*/ 0 w 4910137"/>
                <a:gd name="connsiteY0" fmla="*/ 287105 h 2296837"/>
                <a:gd name="connsiteX1" fmla="*/ 3761719 w 4910137"/>
                <a:gd name="connsiteY1" fmla="*/ 287105 h 2296837"/>
                <a:gd name="connsiteX2" fmla="*/ 3761719 w 4910137"/>
                <a:gd name="connsiteY2" fmla="*/ 0 h 2296837"/>
                <a:gd name="connsiteX3" fmla="*/ 4910137 w 4910137"/>
                <a:gd name="connsiteY3" fmla="*/ 1148419 h 2296837"/>
                <a:gd name="connsiteX4" fmla="*/ 3761719 w 4910137"/>
                <a:gd name="connsiteY4" fmla="*/ 2296837 h 2296837"/>
                <a:gd name="connsiteX5" fmla="*/ 3761719 w 4910137"/>
                <a:gd name="connsiteY5" fmla="*/ 2009732 h 2296837"/>
                <a:gd name="connsiteX6" fmla="*/ 0 w 4910137"/>
                <a:gd name="connsiteY6" fmla="*/ 2009732 h 2296837"/>
                <a:gd name="connsiteX7" fmla="*/ 0 w 4910137"/>
                <a:gd name="connsiteY7" fmla="*/ 287105 h 2296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10137" h="2296837">
                  <a:moveTo>
                    <a:pt x="0" y="287105"/>
                  </a:moveTo>
                  <a:lnTo>
                    <a:pt x="3761719" y="287105"/>
                  </a:lnTo>
                  <a:lnTo>
                    <a:pt x="3761719" y="0"/>
                  </a:lnTo>
                  <a:lnTo>
                    <a:pt x="4910137" y="1148419"/>
                  </a:lnTo>
                  <a:lnTo>
                    <a:pt x="3761719" y="2296837"/>
                  </a:lnTo>
                  <a:lnTo>
                    <a:pt x="3761719" y="2009732"/>
                  </a:lnTo>
                  <a:lnTo>
                    <a:pt x="0" y="2009732"/>
                  </a:lnTo>
                  <a:lnTo>
                    <a:pt x="0" y="287105"/>
                  </a:lnTo>
                  <a:close/>
                </a:path>
              </a:pathLst>
            </a:custGeom>
            <a:ln/>
          </p:spPr>
          <p:style>
            <a:lnRef idx="2">
              <a:schemeClr val="accent5"/>
            </a:lnRef>
            <a:fillRef idx="1">
              <a:schemeClr val="lt1"/>
            </a:fillRef>
            <a:effectRef idx="0">
              <a:schemeClr val="accent5"/>
            </a:effectRef>
            <a:fontRef idx="minor">
              <a:schemeClr val="dk1"/>
            </a:fontRef>
          </p:style>
          <p:txBody>
            <a:bodyPr spcFirstLastPara="0" vert="horz" wrap="square" lIns="10795" tIns="297900" rIns="872109" bIns="297900" numCol="1" spcCol="1270" anchor="t" anchorCtr="0">
              <a:noAutofit/>
            </a:bodyPr>
            <a:lstStyle/>
            <a:p>
              <a:pPr marL="171450" lvl="1" indent="-171450" algn="l" defTabSz="755650">
                <a:lnSpc>
                  <a:spcPct val="90000"/>
                </a:lnSpc>
                <a:spcBef>
                  <a:spcPct val="0"/>
                </a:spcBef>
                <a:spcAft>
                  <a:spcPct val="15000"/>
                </a:spcAft>
                <a:buChar char="••"/>
              </a:pPr>
              <a:r>
                <a:rPr lang="it-IT" sz="1700" b="0" kern="1200" dirty="0" smtClean="0">
                  <a:latin typeface="Century Gothic" pitchFamily="34" charset="0"/>
                </a:rPr>
                <a:t>Sembra persistere un rapporto “spaccato” con l’Occidente che vede ancora un certo sostegno alle strategie americane nell’area ma, al contempo, una certa chiusura nei rapporti con l’Europa, sospesa sul filo della agognata entrata nell’Unione.  </a:t>
              </a:r>
              <a:endParaRPr lang="it-IT" sz="1700" b="0" kern="1200" dirty="0">
                <a:latin typeface="Century Gothic" pitchFamily="34" charset="0"/>
              </a:endParaRPr>
            </a:p>
          </p:txBody>
        </p:sp>
        <p:sp>
          <p:nvSpPr>
            <p:cNvPr id="10" name="Figura a mano libera 9"/>
            <p:cNvSpPr/>
            <p:nvPr/>
          </p:nvSpPr>
          <p:spPr>
            <a:xfrm>
              <a:off x="503238" y="4299925"/>
              <a:ext cx="3273424" cy="2296837"/>
            </a:xfrm>
            <a:custGeom>
              <a:avLst/>
              <a:gdLst>
                <a:gd name="connsiteX0" fmla="*/ 0 w 3273424"/>
                <a:gd name="connsiteY0" fmla="*/ 382814 h 2296837"/>
                <a:gd name="connsiteX1" fmla="*/ 112124 w 3273424"/>
                <a:gd name="connsiteY1" fmla="*/ 112124 h 2296837"/>
                <a:gd name="connsiteX2" fmla="*/ 382815 w 3273424"/>
                <a:gd name="connsiteY2" fmla="*/ 1 h 2296837"/>
                <a:gd name="connsiteX3" fmla="*/ 2890610 w 3273424"/>
                <a:gd name="connsiteY3" fmla="*/ 0 h 2296837"/>
                <a:gd name="connsiteX4" fmla="*/ 3161300 w 3273424"/>
                <a:gd name="connsiteY4" fmla="*/ 112124 h 2296837"/>
                <a:gd name="connsiteX5" fmla="*/ 3273423 w 3273424"/>
                <a:gd name="connsiteY5" fmla="*/ 382815 h 2296837"/>
                <a:gd name="connsiteX6" fmla="*/ 3273424 w 3273424"/>
                <a:gd name="connsiteY6" fmla="*/ 1914023 h 2296837"/>
                <a:gd name="connsiteX7" fmla="*/ 3161300 w 3273424"/>
                <a:gd name="connsiteY7" fmla="*/ 2184713 h 2296837"/>
                <a:gd name="connsiteX8" fmla="*/ 2890609 w 3273424"/>
                <a:gd name="connsiteY8" fmla="*/ 2296837 h 2296837"/>
                <a:gd name="connsiteX9" fmla="*/ 382814 w 3273424"/>
                <a:gd name="connsiteY9" fmla="*/ 2296837 h 2296837"/>
                <a:gd name="connsiteX10" fmla="*/ 112124 w 3273424"/>
                <a:gd name="connsiteY10" fmla="*/ 2184713 h 2296837"/>
                <a:gd name="connsiteX11" fmla="*/ 1 w 3273424"/>
                <a:gd name="connsiteY11" fmla="*/ 1914022 h 2296837"/>
                <a:gd name="connsiteX12" fmla="*/ 0 w 3273424"/>
                <a:gd name="connsiteY12" fmla="*/ 382814 h 2296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73424" h="2296837">
                  <a:moveTo>
                    <a:pt x="0" y="382814"/>
                  </a:moveTo>
                  <a:cubicBezTo>
                    <a:pt x="0" y="281285"/>
                    <a:pt x="40332" y="183915"/>
                    <a:pt x="112124" y="112124"/>
                  </a:cubicBezTo>
                  <a:cubicBezTo>
                    <a:pt x="183916" y="40333"/>
                    <a:pt x="281286" y="1"/>
                    <a:pt x="382815" y="1"/>
                  </a:cubicBezTo>
                  <a:lnTo>
                    <a:pt x="2890610" y="0"/>
                  </a:lnTo>
                  <a:cubicBezTo>
                    <a:pt x="2992139" y="0"/>
                    <a:pt x="3089509" y="40332"/>
                    <a:pt x="3161300" y="112124"/>
                  </a:cubicBezTo>
                  <a:cubicBezTo>
                    <a:pt x="3233091" y="183916"/>
                    <a:pt x="3273423" y="281286"/>
                    <a:pt x="3273423" y="382815"/>
                  </a:cubicBezTo>
                  <a:cubicBezTo>
                    <a:pt x="3273423" y="893218"/>
                    <a:pt x="3273424" y="1403620"/>
                    <a:pt x="3273424" y="1914023"/>
                  </a:cubicBezTo>
                  <a:cubicBezTo>
                    <a:pt x="3273424" y="2015552"/>
                    <a:pt x="3233092" y="2112922"/>
                    <a:pt x="3161300" y="2184713"/>
                  </a:cubicBezTo>
                  <a:cubicBezTo>
                    <a:pt x="3089508" y="2256505"/>
                    <a:pt x="2992138" y="2296837"/>
                    <a:pt x="2890609" y="2296837"/>
                  </a:cubicBezTo>
                  <a:lnTo>
                    <a:pt x="382814" y="2296837"/>
                  </a:lnTo>
                  <a:cubicBezTo>
                    <a:pt x="281285" y="2296837"/>
                    <a:pt x="183915" y="2256505"/>
                    <a:pt x="112124" y="2184713"/>
                  </a:cubicBezTo>
                  <a:cubicBezTo>
                    <a:pt x="40332" y="2112921"/>
                    <a:pt x="0" y="2015551"/>
                    <a:pt x="1" y="1914022"/>
                  </a:cubicBezTo>
                  <a:cubicBezTo>
                    <a:pt x="1" y="1403619"/>
                    <a:pt x="0" y="893217"/>
                    <a:pt x="0" y="382814"/>
                  </a:cubicBezTo>
                  <a:close/>
                </a:path>
              </a:pathLst>
            </a:custGeom>
          </p:spPr>
          <p:style>
            <a:lnRef idx="1">
              <a:schemeClr val="accent5"/>
            </a:lnRef>
            <a:fillRef idx="2">
              <a:schemeClr val="accent5"/>
            </a:fillRef>
            <a:effectRef idx="1">
              <a:schemeClr val="accent5"/>
            </a:effectRef>
            <a:fontRef idx="minor">
              <a:schemeClr val="dk1"/>
            </a:fontRef>
          </p:style>
          <p:txBody>
            <a:bodyPr spcFirstLastPara="0" vert="horz" wrap="square" lIns="241662" tIns="176892" rIns="241662" bIns="176892" numCol="1" spcCol="1270" anchor="ctr" anchorCtr="0">
              <a:noAutofit/>
            </a:bodyPr>
            <a:lstStyle/>
            <a:p>
              <a:pPr lvl="0" algn="ctr" defTabSz="1511300">
                <a:lnSpc>
                  <a:spcPct val="90000"/>
                </a:lnSpc>
                <a:spcBef>
                  <a:spcPct val="0"/>
                </a:spcBef>
                <a:spcAft>
                  <a:spcPct val="35000"/>
                </a:spcAft>
              </a:pPr>
              <a:r>
                <a:rPr lang="it-IT" sz="3400" kern="1200" dirty="0" smtClean="0"/>
                <a:t>Rapporto diviso con l’occidente</a:t>
              </a:r>
              <a:endParaRPr lang="it-IT" sz="3400" kern="1200" dirty="0"/>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960438" y="549275"/>
            <a:ext cx="8183562" cy="215429"/>
          </a:xfrm>
        </p:spPr>
        <p:txBody>
          <a:bodyPr>
            <a:normAutofit fontScale="90000"/>
          </a:bodyPr>
          <a:lstStyle/>
          <a:p>
            <a:r>
              <a:rPr lang="it-IT" sz="2800" dirty="0" smtClean="0">
                <a:solidFill>
                  <a:srgbClr val="0070C0"/>
                </a:solidFill>
                <a:latin typeface="Century Gothic" pitchFamily="34" charset="0"/>
              </a:rPr>
              <a:t>7. Il governo </a:t>
            </a:r>
            <a:r>
              <a:rPr lang="it-IT" sz="2800" dirty="0" err="1" smtClean="0">
                <a:solidFill>
                  <a:srgbClr val="0070C0"/>
                </a:solidFill>
                <a:latin typeface="Century Gothic" pitchFamily="34" charset="0"/>
              </a:rPr>
              <a:t>Erdogan</a:t>
            </a:r>
            <a:r>
              <a:rPr lang="it-IT" sz="2800" dirty="0" smtClean="0">
                <a:solidFill>
                  <a:srgbClr val="0070C0"/>
                </a:solidFill>
                <a:latin typeface="Century Gothic" pitchFamily="34" charset="0"/>
              </a:rPr>
              <a:t> e la “nuova” Turchia</a:t>
            </a:r>
            <a:endParaRPr lang="it-IT" sz="2800" dirty="0">
              <a:solidFill>
                <a:srgbClr val="0070C0"/>
              </a:solidFill>
              <a:latin typeface="Century Gothic" pitchFamily="34" charset="0"/>
            </a:endParaRPr>
          </a:p>
        </p:txBody>
      </p:sp>
      <p:sp>
        <p:nvSpPr>
          <p:cNvPr id="4" name="Segnaposto contenuto 3"/>
          <p:cNvSpPr>
            <a:spLocks noGrp="1"/>
          </p:cNvSpPr>
          <p:nvPr>
            <p:ph sz="half" idx="4294967295"/>
          </p:nvPr>
        </p:nvSpPr>
        <p:spPr>
          <a:xfrm>
            <a:off x="0" y="692696"/>
            <a:ext cx="6145213" cy="5184229"/>
          </a:xfrm>
        </p:spPr>
        <p:txBody>
          <a:bodyPr>
            <a:normAutofit/>
          </a:bodyPr>
          <a:lstStyle/>
          <a:p>
            <a:pPr>
              <a:buClrTx/>
              <a:buFont typeface="Wingdings" pitchFamily="2" charset="2"/>
              <a:buChar char="Ø"/>
            </a:pPr>
            <a:r>
              <a:rPr lang="it-IT" sz="1800" dirty="0" smtClean="0">
                <a:latin typeface="Century Gothic" pitchFamily="34" charset="0"/>
              </a:rPr>
              <a:t>Le elezioni parlamentari del  Novembre 2002 hanno decretato una cesura netta con il passato lasciando fuori dal potere la “vecchia” classe dirigente e premiano il Partito della Giustizia e dello Sviluppo (</a:t>
            </a:r>
            <a:r>
              <a:rPr lang="it-IT" sz="1800" i="1" dirty="0" err="1" smtClean="0">
                <a:latin typeface="Century Gothic" pitchFamily="34" charset="0"/>
              </a:rPr>
              <a:t>Adalet</a:t>
            </a:r>
            <a:r>
              <a:rPr lang="it-IT" sz="1800" i="1" dirty="0" smtClean="0">
                <a:latin typeface="Century Gothic" pitchFamily="34" charset="0"/>
              </a:rPr>
              <a:t> ve </a:t>
            </a:r>
            <a:r>
              <a:rPr lang="it-IT" sz="1800" i="1" dirty="0" err="1" smtClean="0">
                <a:latin typeface="Century Gothic" pitchFamily="34" charset="0"/>
              </a:rPr>
              <a:t>Kalkınma</a:t>
            </a:r>
            <a:r>
              <a:rPr lang="it-IT" sz="1800" i="1" dirty="0" smtClean="0">
                <a:latin typeface="Century Gothic" pitchFamily="34" charset="0"/>
              </a:rPr>
              <a:t> </a:t>
            </a:r>
            <a:r>
              <a:rPr lang="it-IT" sz="1800" i="1" dirty="0" err="1" smtClean="0">
                <a:latin typeface="Century Gothic" pitchFamily="34" charset="0"/>
              </a:rPr>
              <a:t>Partisi</a:t>
            </a:r>
            <a:r>
              <a:rPr lang="it-IT" sz="1800" i="1" dirty="0" smtClean="0">
                <a:latin typeface="Century Gothic" pitchFamily="34" charset="0"/>
              </a:rPr>
              <a:t> – </a:t>
            </a:r>
            <a:r>
              <a:rPr lang="it-IT" sz="1800" dirty="0" smtClean="0">
                <a:latin typeface="Century Gothic" pitchFamily="34" charset="0"/>
              </a:rPr>
              <a:t>AKP) di </a:t>
            </a:r>
            <a:r>
              <a:rPr lang="it-IT" sz="1800" dirty="0" err="1" smtClean="0">
                <a:latin typeface="Century Gothic" pitchFamily="34" charset="0"/>
              </a:rPr>
              <a:t>Recep</a:t>
            </a:r>
            <a:r>
              <a:rPr lang="it-IT" sz="1800" dirty="0" smtClean="0">
                <a:latin typeface="Century Gothic" pitchFamily="34" charset="0"/>
              </a:rPr>
              <a:t> </a:t>
            </a:r>
            <a:r>
              <a:rPr lang="it-IT" sz="1800" dirty="0" err="1" smtClean="0">
                <a:latin typeface="Century Gothic" pitchFamily="34" charset="0"/>
              </a:rPr>
              <a:t>Taypp</a:t>
            </a:r>
            <a:r>
              <a:rPr lang="it-IT" sz="1800" dirty="0" smtClean="0">
                <a:latin typeface="Century Gothic" pitchFamily="34" charset="0"/>
              </a:rPr>
              <a:t> </a:t>
            </a:r>
            <a:r>
              <a:rPr lang="it-IT" sz="1800" dirty="0" err="1" smtClean="0">
                <a:latin typeface="Century Gothic" pitchFamily="34" charset="0"/>
              </a:rPr>
              <a:t>Erdogan</a:t>
            </a:r>
            <a:r>
              <a:rPr lang="it-IT" sz="1800" dirty="0" smtClean="0">
                <a:latin typeface="Century Gothic" pitchFamily="34" charset="0"/>
              </a:rPr>
              <a:t>, ex sindaco di Istanbul</a:t>
            </a:r>
          </a:p>
          <a:p>
            <a:pPr>
              <a:buClrTx/>
              <a:buFont typeface="Wingdings" pitchFamily="2" charset="2"/>
              <a:buChar char="Ø"/>
            </a:pPr>
            <a:r>
              <a:rPr lang="it-IT" sz="1800" dirty="0" smtClean="0">
                <a:latin typeface="Century Gothic" pitchFamily="34" charset="0"/>
              </a:rPr>
              <a:t>Il partito di </a:t>
            </a:r>
            <a:r>
              <a:rPr lang="it-IT" sz="1800" dirty="0" err="1" smtClean="0">
                <a:latin typeface="Century Gothic" pitchFamily="34" charset="0"/>
              </a:rPr>
              <a:t>Erdogan</a:t>
            </a:r>
            <a:r>
              <a:rPr lang="it-IT" sz="1800" i="1" dirty="0" smtClean="0">
                <a:latin typeface="Century Gothic" pitchFamily="34" charset="0"/>
              </a:rPr>
              <a:t> </a:t>
            </a:r>
            <a:r>
              <a:rPr lang="it-IT" sz="1800" dirty="0" smtClean="0">
                <a:latin typeface="Century Gothic" pitchFamily="34" charset="0"/>
              </a:rPr>
              <a:t>ha un </a:t>
            </a:r>
            <a:r>
              <a:rPr lang="it-IT" sz="1800" i="1" dirty="0" smtClean="0">
                <a:latin typeface="Century Gothic" pitchFamily="34" charset="0"/>
              </a:rPr>
              <a:t>background</a:t>
            </a:r>
            <a:r>
              <a:rPr lang="it-IT" sz="1800" dirty="0" smtClean="0">
                <a:latin typeface="Century Gothic" pitchFamily="34" charset="0"/>
              </a:rPr>
              <a:t> dichiaratamente islamico, ma il suo programma politico sottolinea l’importanza di valori liberali quali: tutela dei diritti umani, </a:t>
            </a:r>
            <a:r>
              <a:rPr lang="it-IT" sz="1800" i="1" dirty="0" err="1" smtClean="0">
                <a:latin typeface="Century Gothic" pitchFamily="34" charset="0"/>
              </a:rPr>
              <a:t>rule</a:t>
            </a:r>
            <a:r>
              <a:rPr lang="it-IT" sz="1800" i="1" dirty="0" smtClean="0">
                <a:latin typeface="Century Gothic" pitchFamily="34" charset="0"/>
              </a:rPr>
              <a:t> </a:t>
            </a:r>
            <a:r>
              <a:rPr lang="it-IT" sz="1800" i="1" dirty="0" err="1" smtClean="0">
                <a:latin typeface="Century Gothic" pitchFamily="34" charset="0"/>
              </a:rPr>
              <a:t>of</a:t>
            </a:r>
            <a:r>
              <a:rPr lang="it-IT" sz="1800" i="1" dirty="0" smtClean="0">
                <a:latin typeface="Century Gothic" pitchFamily="34" charset="0"/>
              </a:rPr>
              <a:t> </a:t>
            </a:r>
            <a:r>
              <a:rPr lang="it-IT" sz="1800" i="1" dirty="0" err="1" smtClean="0">
                <a:latin typeface="Century Gothic" pitchFamily="34" charset="0"/>
              </a:rPr>
              <a:t>law</a:t>
            </a:r>
            <a:r>
              <a:rPr lang="it-IT" sz="1800" i="1" dirty="0" smtClean="0">
                <a:latin typeface="Century Gothic" pitchFamily="34" charset="0"/>
              </a:rPr>
              <a:t>, </a:t>
            </a:r>
            <a:r>
              <a:rPr lang="it-IT" sz="1800" dirty="0" smtClean="0">
                <a:latin typeface="Century Gothic" pitchFamily="34" charset="0"/>
              </a:rPr>
              <a:t>controllo civile sui militari, pluralismo, tolleranza e rispetto per le diversità, libero mercato e apre al discorso dell’ingresso nell’Unione europea: ciò farà acquisire al partito sia i consensi della popolazione islamica sia quelli degli “europeisti” e dell’élite economica del paese</a:t>
            </a:r>
          </a:p>
          <a:p>
            <a:endParaRPr lang="it-IT" sz="1800" dirty="0" smtClean="0"/>
          </a:p>
          <a:p>
            <a:endParaRPr lang="it-IT" dirty="0" smtClean="0"/>
          </a:p>
          <a:p>
            <a:endParaRPr lang="it-IT" dirty="0"/>
          </a:p>
        </p:txBody>
      </p:sp>
      <p:pic>
        <p:nvPicPr>
          <p:cNvPr id="6" name="Picture 7" descr="Cropped rte.JPG">
            <a:hlinkClick r:id="rId2"/>
          </p:cNvPr>
          <p:cNvPicPr>
            <a:picLocks noGrp="1" noChangeAspect="1" noChangeArrowheads="1"/>
          </p:cNvPicPr>
          <p:nvPr>
            <p:ph sz="half" idx="4294967295"/>
          </p:nvPr>
        </p:nvPicPr>
        <p:blipFill>
          <a:blip r:embed="rId3" cstate="print"/>
          <a:srcRect/>
          <a:stretch>
            <a:fillRect/>
          </a:stretch>
        </p:blipFill>
        <p:spPr bwMode="auto">
          <a:xfrm>
            <a:off x="6516216" y="1124744"/>
            <a:ext cx="2232248" cy="3024336"/>
          </a:xfrm>
          <a:prstGeom prst="rect">
            <a:avLst/>
          </a:prstGeom>
          <a:noFill/>
        </p:spPr>
      </p:pic>
      <p:sp>
        <p:nvSpPr>
          <p:cNvPr id="7" name="CasellaDiTesto 6"/>
          <p:cNvSpPr txBox="1"/>
          <p:nvPr/>
        </p:nvSpPr>
        <p:spPr>
          <a:xfrm>
            <a:off x="6948264" y="4365104"/>
            <a:ext cx="1440160" cy="646331"/>
          </a:xfrm>
          <a:prstGeom prst="rect">
            <a:avLst/>
          </a:prstGeom>
          <a:noFill/>
          <a:ln w="57150">
            <a:solidFill>
              <a:srgbClr val="0070C0"/>
            </a:solidFill>
          </a:ln>
        </p:spPr>
        <p:txBody>
          <a:bodyPr wrap="square" rtlCol="0">
            <a:spAutoFit/>
          </a:bodyPr>
          <a:lstStyle/>
          <a:p>
            <a:r>
              <a:rPr lang="it-IT" dirty="0" err="1" smtClean="0"/>
              <a:t>Recep</a:t>
            </a:r>
            <a:r>
              <a:rPr lang="it-IT" dirty="0" smtClean="0"/>
              <a:t> </a:t>
            </a:r>
            <a:r>
              <a:rPr lang="it-IT" dirty="0" err="1" smtClean="0"/>
              <a:t>Taypp</a:t>
            </a:r>
            <a:r>
              <a:rPr lang="it-IT" dirty="0" smtClean="0"/>
              <a:t> </a:t>
            </a:r>
            <a:r>
              <a:rPr lang="it-IT" dirty="0" err="1" smtClean="0"/>
              <a:t>Erdogan</a:t>
            </a:r>
            <a:endParaRPr lang="it-IT" dirty="0"/>
          </a:p>
        </p:txBody>
      </p:sp>
      <p:sp>
        <p:nvSpPr>
          <p:cNvPr id="8" name="Rettangolo arrotondato 7"/>
          <p:cNvSpPr/>
          <p:nvPr/>
        </p:nvSpPr>
        <p:spPr>
          <a:xfrm>
            <a:off x="467544" y="5445224"/>
            <a:ext cx="8424936" cy="141277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t-IT" b="1" dirty="0" smtClean="0">
                <a:latin typeface="Century Gothic" pitchFamily="34" charset="0"/>
              </a:rPr>
              <a:t>Secondo numerosi osservatori il punto di forza del partito di </a:t>
            </a:r>
            <a:r>
              <a:rPr lang="it-IT" b="1" dirty="0" err="1" smtClean="0">
                <a:latin typeface="Century Gothic" pitchFamily="34" charset="0"/>
              </a:rPr>
              <a:t>Erdogan</a:t>
            </a:r>
            <a:r>
              <a:rPr lang="it-IT" b="1" dirty="0" smtClean="0">
                <a:latin typeface="Century Gothic" pitchFamily="34" charset="0"/>
              </a:rPr>
              <a:t> sta nel saper coniugare il secolarismo di matrice </a:t>
            </a:r>
            <a:r>
              <a:rPr lang="it-IT" b="1" dirty="0" err="1" smtClean="0">
                <a:latin typeface="Century Gothic" pitchFamily="34" charset="0"/>
              </a:rPr>
              <a:t>kemalista</a:t>
            </a:r>
            <a:r>
              <a:rPr lang="it-IT" b="1" dirty="0" smtClean="0">
                <a:latin typeface="Century Gothic" pitchFamily="34" charset="0"/>
              </a:rPr>
              <a:t> con la modernità, ma anche con i principi dell’islamismo. Tale modello è considerato un esempio anche da molti paesi arabi che vedono in esso un modello possibile per coniugare libertà-democrazia e islam</a:t>
            </a:r>
            <a:endParaRPr lang="it-IT" b="1" dirty="0">
              <a:latin typeface="Century Gothic"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idx="4294967295"/>
          </p:nvPr>
        </p:nvSpPr>
        <p:spPr>
          <a:xfrm>
            <a:off x="960438" y="332657"/>
            <a:ext cx="8183562" cy="576064"/>
          </a:xfrm>
        </p:spPr>
        <p:txBody>
          <a:bodyPr>
            <a:normAutofit fontScale="90000"/>
          </a:bodyPr>
          <a:lstStyle/>
          <a:p>
            <a:r>
              <a:rPr lang="it-IT" dirty="0" smtClean="0">
                <a:solidFill>
                  <a:srgbClr val="0070C0"/>
                </a:solidFill>
                <a:latin typeface="Century Gothic" pitchFamily="34" charset="0"/>
              </a:rPr>
              <a:t>Focus: la politica interna</a:t>
            </a:r>
            <a:endParaRPr lang="it-IT" dirty="0">
              <a:solidFill>
                <a:srgbClr val="0070C0"/>
              </a:solidFill>
              <a:latin typeface="Century Gothic" pitchFamily="34" charset="0"/>
            </a:endParaRPr>
          </a:p>
        </p:txBody>
      </p:sp>
      <p:sp>
        <p:nvSpPr>
          <p:cNvPr id="6" name="Segnaposto contenuto 5"/>
          <p:cNvSpPr>
            <a:spLocks noGrp="1"/>
          </p:cNvSpPr>
          <p:nvPr>
            <p:ph idx="4294967295"/>
          </p:nvPr>
        </p:nvSpPr>
        <p:spPr>
          <a:xfrm>
            <a:off x="0" y="764704"/>
            <a:ext cx="8892480" cy="5904656"/>
          </a:xfrm>
        </p:spPr>
        <p:txBody>
          <a:bodyPr>
            <a:noAutofit/>
          </a:bodyPr>
          <a:lstStyle/>
          <a:p>
            <a:pPr>
              <a:buClrTx/>
            </a:pPr>
            <a:r>
              <a:rPr lang="it-IT" sz="1600" dirty="0" smtClean="0">
                <a:latin typeface="Century Gothic" pitchFamily="34" charset="0"/>
              </a:rPr>
              <a:t>Anche in virtù della prospettiva europea, il governo ha messo in cantiere numerose e significative riforme istituzionali, sociali ed economiche:</a:t>
            </a:r>
          </a:p>
          <a:p>
            <a:pPr marL="514350" indent="-514350">
              <a:buClrTx/>
              <a:buFont typeface="Wingdings" pitchFamily="2" charset="2"/>
              <a:buChar char="Ø"/>
            </a:pPr>
            <a:r>
              <a:rPr lang="it-IT" sz="1600" u="sng" dirty="0" smtClean="0">
                <a:latin typeface="Century Gothic" pitchFamily="34" charset="0"/>
              </a:rPr>
              <a:t>revisioni del sistema istituzionale</a:t>
            </a:r>
            <a:r>
              <a:rPr lang="it-IT" sz="1600" dirty="0" smtClean="0">
                <a:latin typeface="Century Gothic" pitchFamily="34" charset="0"/>
              </a:rPr>
              <a:t>, in particolare, contro i poteri di esercito e magistratura, considerate come le principali forze antidemocratiche del Paese</a:t>
            </a:r>
          </a:p>
          <a:p>
            <a:pPr marL="514350" indent="-514350">
              <a:buClrTx/>
              <a:buFont typeface="Wingdings" pitchFamily="2" charset="2"/>
              <a:buChar char="Ø"/>
            </a:pPr>
            <a:r>
              <a:rPr lang="it-IT" sz="1600" u="sng" dirty="0" smtClean="0">
                <a:latin typeface="Century Gothic" pitchFamily="34" charset="0"/>
              </a:rPr>
              <a:t>Capacità di coniugare islam e modernità, </a:t>
            </a:r>
            <a:r>
              <a:rPr lang="it-IT" sz="1600" dirty="0" smtClean="0">
                <a:latin typeface="Century Gothic" pitchFamily="34" charset="0"/>
              </a:rPr>
              <a:t>L’AKP è un partito innegabilmente islamico che si propone, però, almeno “sulla carta”  in termini di pluralismo e cittadinanza, sostenendo i principi di democrazia, libertà e rispetto ei diritti umani, in termini sconosciuti ai partiti islamisti del passato.</a:t>
            </a:r>
            <a:endParaRPr lang="it-IT" sz="1600" u="sng" dirty="0" smtClean="0">
              <a:latin typeface="Century Gothic" pitchFamily="34" charset="0"/>
            </a:endParaRPr>
          </a:p>
          <a:p>
            <a:pPr marL="514350" indent="-514350">
              <a:buClrTx/>
              <a:buFont typeface="Wingdings" pitchFamily="2" charset="2"/>
              <a:buChar char="Ø"/>
            </a:pPr>
            <a:r>
              <a:rPr lang="it-IT" sz="1600" u="sng" dirty="0" smtClean="0">
                <a:latin typeface="Century Gothic" pitchFamily="34" charset="0"/>
              </a:rPr>
              <a:t>ristrutturazione economica </a:t>
            </a:r>
            <a:r>
              <a:rPr lang="it-IT" sz="1600" dirty="0" smtClean="0">
                <a:latin typeface="Century Gothic" pitchFamily="34" charset="0"/>
              </a:rPr>
              <a:t>,  rinforzando una già avviata fase liberista  che ha determinato una crescita record del Paese e che ha moltiplicato gli scambi commerciali con l’estero (la crescita economica della Turchia è la più elevata tra i Paesi OCSE e, tra i Paesi del G20, è  inferiore soltanto a quella di Cina e India) </a:t>
            </a:r>
            <a:r>
              <a:rPr lang="it-IT" sz="1600" b="1" dirty="0" smtClean="0"/>
              <a:t>                                           </a:t>
            </a:r>
          </a:p>
          <a:p>
            <a:pPr marL="514350" indent="-514350" algn="ctr">
              <a:buClrTx/>
              <a:buNone/>
            </a:pPr>
            <a:r>
              <a:rPr lang="it-IT" sz="1800" b="1" dirty="0" smtClean="0"/>
              <a:t>Crescita del PIL reale (media 2002-2009)</a:t>
            </a:r>
            <a:endParaRPr lang="it-IT" sz="1800" dirty="0"/>
          </a:p>
        </p:txBody>
      </p:sp>
      <p:pic>
        <p:nvPicPr>
          <p:cNvPr id="9217" name="Immagine 2"/>
          <p:cNvPicPr>
            <a:picLocks noChangeAspect="1" noChangeArrowheads="1"/>
          </p:cNvPicPr>
          <p:nvPr/>
        </p:nvPicPr>
        <p:blipFill>
          <a:blip r:embed="rId2" cstate="print"/>
          <a:srcRect/>
          <a:stretch>
            <a:fillRect/>
          </a:stretch>
        </p:blipFill>
        <p:spPr bwMode="auto">
          <a:xfrm>
            <a:off x="1547664" y="4289425"/>
            <a:ext cx="6480720" cy="2568575"/>
          </a:xfrm>
          <a:prstGeom prst="rect">
            <a:avLst/>
          </a:prstGeom>
          <a:ln>
            <a:headEnd/>
            <a:tailEnd/>
          </a:ln>
        </p:spPr>
        <p:style>
          <a:lnRef idx="1">
            <a:schemeClr val="accent5"/>
          </a:lnRef>
          <a:fillRef idx="2">
            <a:schemeClr val="accent5"/>
          </a:fillRef>
          <a:effectRef idx="1">
            <a:schemeClr val="accent5"/>
          </a:effectRef>
          <a:fontRef idx="minor">
            <a:schemeClr val="dk1"/>
          </a:fontRef>
        </p:style>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251521" y="549275"/>
            <a:ext cx="8892480" cy="503238"/>
          </a:xfrm>
        </p:spPr>
        <p:txBody>
          <a:bodyPr>
            <a:noAutofit/>
          </a:bodyPr>
          <a:lstStyle/>
          <a:p>
            <a:pPr algn="ctr"/>
            <a:r>
              <a:rPr lang="it-IT" sz="2800" dirty="0" smtClean="0">
                <a:solidFill>
                  <a:srgbClr val="0070C0"/>
                </a:solidFill>
                <a:latin typeface="Century Gothic" pitchFamily="34" charset="0"/>
              </a:rPr>
              <a:t>Focus: la politica estera della “profondità strategica”</a:t>
            </a:r>
            <a:endParaRPr lang="it-IT" sz="2800" dirty="0">
              <a:solidFill>
                <a:srgbClr val="0070C0"/>
              </a:solidFill>
              <a:latin typeface="Century Gothic" pitchFamily="34" charset="0"/>
            </a:endParaRPr>
          </a:p>
        </p:txBody>
      </p:sp>
      <p:sp>
        <p:nvSpPr>
          <p:cNvPr id="3" name="Segnaposto contenuto 2"/>
          <p:cNvSpPr>
            <a:spLocks noGrp="1"/>
          </p:cNvSpPr>
          <p:nvPr>
            <p:ph idx="4294967295"/>
          </p:nvPr>
        </p:nvSpPr>
        <p:spPr>
          <a:xfrm>
            <a:off x="323528" y="980728"/>
            <a:ext cx="8183562" cy="5329237"/>
          </a:xfrm>
        </p:spPr>
        <p:txBody>
          <a:bodyPr>
            <a:normAutofit/>
          </a:bodyPr>
          <a:lstStyle/>
          <a:p>
            <a:pPr>
              <a:buNone/>
            </a:pPr>
            <a:r>
              <a:rPr lang="it-IT" sz="1800" dirty="0" smtClean="0"/>
              <a:t>    </a:t>
            </a:r>
            <a:r>
              <a:rPr lang="it-IT" sz="1600" dirty="0" smtClean="0">
                <a:latin typeface="Century Gothic" pitchFamily="34" charset="0"/>
              </a:rPr>
              <a:t>L’AKP ha sperimentato una politica estera “rivoluzionaria “che ha come filo conduttore la ricerca costante di nuove relazioni con gli altri Paesi dello scacchiere internazionale, relazioni che, a differenza del passato, non appaiono più come obbligate ma frutto di una precisa ponderazione strategica, tanto sul piano regionale quanto su quello globale. Tale politica teorizzata dal Ministro degli Esteri Ahmed </a:t>
            </a:r>
            <a:r>
              <a:rPr lang="it-IT" sz="1600" dirty="0" err="1" smtClean="0">
                <a:latin typeface="Century Gothic" pitchFamily="34" charset="0"/>
              </a:rPr>
              <a:t>Davutoglu</a:t>
            </a:r>
            <a:r>
              <a:rPr lang="it-IT" sz="1600" dirty="0" smtClean="0">
                <a:latin typeface="Century Gothic" pitchFamily="34" charset="0"/>
              </a:rPr>
              <a:t> si basa su alcuni principi cardine:</a:t>
            </a:r>
          </a:p>
          <a:p>
            <a:pPr>
              <a:buNone/>
            </a:pPr>
            <a:endParaRPr lang="it-IT" dirty="0" smtClean="0"/>
          </a:p>
          <a:p>
            <a:pPr>
              <a:buNone/>
            </a:pPr>
            <a:endParaRPr lang="it-IT" dirty="0"/>
          </a:p>
        </p:txBody>
      </p:sp>
      <p:graphicFrame>
        <p:nvGraphicFramePr>
          <p:cNvPr id="5" name="Segnaposto contenuto 3"/>
          <p:cNvGraphicFramePr>
            <a:graphicFrameLocks/>
          </p:cNvGraphicFramePr>
          <p:nvPr/>
        </p:nvGraphicFramePr>
        <p:xfrm>
          <a:off x="423805" y="2783488"/>
          <a:ext cx="8183562"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title" idx="4294967295"/>
          </p:nvPr>
        </p:nvSpPr>
        <p:spPr>
          <a:xfrm>
            <a:off x="0" y="332655"/>
            <a:ext cx="9144000" cy="360041"/>
          </a:xfrm>
        </p:spPr>
        <p:txBody>
          <a:bodyPr>
            <a:noAutofit/>
          </a:bodyPr>
          <a:lstStyle/>
          <a:p>
            <a:r>
              <a:rPr lang="it-IT" sz="2000" dirty="0" smtClean="0">
                <a:solidFill>
                  <a:srgbClr val="0070C0"/>
                </a:solidFill>
                <a:latin typeface="Century Gothic" pitchFamily="34" charset="0"/>
              </a:rPr>
              <a:t>Focus : la dottrina della  profondità strategica: i “vicini regionali” e i “vecchi alleati”</a:t>
            </a:r>
            <a:endParaRPr lang="it-IT" sz="2000" dirty="0">
              <a:solidFill>
                <a:srgbClr val="0070C0"/>
              </a:solidFill>
              <a:latin typeface="Century Gothic" pitchFamily="34" charset="0"/>
            </a:endParaRPr>
          </a:p>
        </p:txBody>
      </p:sp>
      <p:sp>
        <p:nvSpPr>
          <p:cNvPr id="7" name="Segnaposto contenuto 6"/>
          <p:cNvSpPr>
            <a:spLocks noGrp="1"/>
          </p:cNvSpPr>
          <p:nvPr>
            <p:ph idx="4294967295"/>
          </p:nvPr>
        </p:nvSpPr>
        <p:spPr>
          <a:xfrm>
            <a:off x="0" y="692696"/>
            <a:ext cx="5652120" cy="5831259"/>
          </a:xfrm>
        </p:spPr>
        <p:txBody>
          <a:bodyPr>
            <a:normAutofit fontScale="25000" lnSpcReduction="20000"/>
          </a:bodyPr>
          <a:lstStyle/>
          <a:p>
            <a:pPr>
              <a:buNone/>
            </a:pPr>
            <a:r>
              <a:rPr lang="it-IT" sz="6400" dirty="0" smtClean="0">
                <a:latin typeface="Century Gothic" pitchFamily="34" charset="0"/>
              </a:rPr>
              <a:t>     La  dottrina della </a:t>
            </a:r>
            <a:r>
              <a:rPr lang="it-IT" sz="6400" u="sng" dirty="0" smtClean="0">
                <a:latin typeface="Century Gothic" pitchFamily="34" charset="0"/>
              </a:rPr>
              <a:t>profondità strategica </a:t>
            </a:r>
            <a:r>
              <a:rPr lang="it-IT" sz="6400" dirty="0" smtClean="0">
                <a:latin typeface="Century Gothic" pitchFamily="34" charset="0"/>
              </a:rPr>
              <a:t>ha permesso alla Turchia di riaprire molti rapporti (soprattutto economici) con i paesi dell’area , in particolare con:</a:t>
            </a:r>
          </a:p>
          <a:p>
            <a:pPr>
              <a:buClrTx/>
              <a:buFont typeface="Wingdings" pitchFamily="2" charset="2"/>
              <a:buChar char="Ø"/>
            </a:pPr>
            <a:r>
              <a:rPr lang="it-IT" sz="6400" b="1" dirty="0" smtClean="0">
                <a:latin typeface="Century Gothic" pitchFamily="34" charset="0"/>
              </a:rPr>
              <a:t>La Siria</a:t>
            </a:r>
            <a:r>
              <a:rPr lang="it-IT" sz="6400" dirty="0" smtClean="0">
                <a:latin typeface="Century Gothic" pitchFamily="34" charset="0"/>
              </a:rPr>
              <a:t>: fino a pochi anni fa Siria e Turchia erano nemici sia per il differente schieramento ideologico della guerra fredda sia perché la Turchia rimproverava alla Siria il sostegno ai curdi del PKK. Di recente Siria e Turchia hanno firmato l’accordo per l’istituzione di una zona di libero commercio, che ha dato il via all’intensificarsi delle relazioni economiche bilaterali, che negli ultimi anni hanno visto enormi miglioramenti. </a:t>
            </a:r>
            <a:r>
              <a:rPr lang="it-IT" sz="6400" u="sng" dirty="0" smtClean="0">
                <a:latin typeface="Century Gothic" pitchFamily="34" charset="0"/>
              </a:rPr>
              <a:t>Gli eventi  recenti della primavera araba siriana, però,  stanno mettendo in discussione questo rapporto</a:t>
            </a:r>
          </a:p>
          <a:p>
            <a:pPr>
              <a:buClrTx/>
              <a:buFont typeface="Wingdings" pitchFamily="2" charset="2"/>
              <a:buChar char="Ø"/>
            </a:pPr>
            <a:r>
              <a:rPr lang="it-IT" sz="6400" b="1" dirty="0" smtClean="0">
                <a:latin typeface="Century Gothic" pitchFamily="34" charset="0"/>
              </a:rPr>
              <a:t>L’ Iran. </a:t>
            </a:r>
            <a:r>
              <a:rPr lang="it-IT" sz="6400" dirty="0" smtClean="0">
                <a:latin typeface="Century Gothic" pitchFamily="34" charset="0"/>
              </a:rPr>
              <a:t>Se fino agli anni ‘90 l’Iran era percepito dalla Turchia come una minaccia, oggi i rapporti sono piuttosto pacifici soprattutto per interessi petroliferi (l’Iran è un grande produttore di petrolio) ed energetici (i grandi progetti per portare il gas in Europa, </a:t>
            </a:r>
            <a:r>
              <a:rPr lang="it-IT" sz="6400" dirty="0" err="1" smtClean="0">
                <a:latin typeface="Century Gothic" pitchFamily="34" charset="0"/>
              </a:rPr>
              <a:t>Southstream</a:t>
            </a:r>
            <a:r>
              <a:rPr lang="it-IT" sz="6400" dirty="0" smtClean="0">
                <a:latin typeface="Century Gothic" pitchFamily="34" charset="0"/>
              </a:rPr>
              <a:t> e Nabucco, passeranno, attraverso il suolo turco)</a:t>
            </a:r>
          </a:p>
          <a:p>
            <a:pPr>
              <a:buClrTx/>
              <a:buFont typeface="Wingdings" pitchFamily="2" charset="2"/>
              <a:buChar char="Ø"/>
            </a:pPr>
            <a:r>
              <a:rPr lang="it-IT" sz="6400" b="1" dirty="0" smtClean="0">
                <a:latin typeface="Century Gothic" pitchFamily="34" charset="0"/>
              </a:rPr>
              <a:t>L’Iraq</a:t>
            </a:r>
            <a:r>
              <a:rPr lang="it-IT" sz="6400" dirty="0" smtClean="0">
                <a:latin typeface="Century Gothic" pitchFamily="34" charset="0"/>
              </a:rPr>
              <a:t>. I rapporti turco-iraniani si sono deteriorati durante la Guerra del Golfo, quando il Presidente turco </a:t>
            </a:r>
            <a:r>
              <a:rPr lang="it-IT" sz="6400" dirty="0" err="1" smtClean="0">
                <a:latin typeface="Century Gothic" pitchFamily="34" charset="0"/>
              </a:rPr>
              <a:t>Ozal</a:t>
            </a:r>
            <a:r>
              <a:rPr lang="it-IT" sz="6400" dirty="0" smtClean="0">
                <a:latin typeface="Century Gothic" pitchFamily="34" charset="0"/>
              </a:rPr>
              <a:t> scelse appoggiare  l’intervento militare in Iraq. Oggi, però, la Turchia partecipa attivamente alla ricostruzione dell’Iraq, intessendo fitti rapporti economici.</a:t>
            </a:r>
          </a:p>
          <a:p>
            <a:endParaRPr lang="it-IT" sz="7200" b="1" dirty="0" smtClean="0">
              <a:latin typeface="Century Gothic" pitchFamily="34" charset="0"/>
            </a:endParaRPr>
          </a:p>
          <a:p>
            <a:endParaRPr lang="it-IT" sz="6400" b="1" dirty="0" smtClean="0">
              <a:latin typeface="Century Gothic" pitchFamily="34" charset="0"/>
            </a:endParaRPr>
          </a:p>
          <a:p>
            <a:pPr algn="ctr">
              <a:buNone/>
            </a:pPr>
            <a:r>
              <a:rPr lang="it-IT" sz="6400" b="1" dirty="0" smtClean="0">
                <a:solidFill>
                  <a:srgbClr val="FF0000"/>
                </a:solidFill>
                <a:latin typeface="Century Gothic" pitchFamily="34" charset="0"/>
              </a:rPr>
              <a:t>  </a:t>
            </a:r>
          </a:p>
          <a:p>
            <a:pPr algn="ctr">
              <a:buNone/>
            </a:pPr>
            <a:endParaRPr lang="it-IT" sz="6400" b="1" dirty="0" smtClean="0">
              <a:solidFill>
                <a:srgbClr val="FF0000"/>
              </a:solidFill>
              <a:latin typeface="Century Gothic" pitchFamily="34" charset="0"/>
            </a:endParaRPr>
          </a:p>
          <a:p>
            <a:pPr algn="ctr">
              <a:buNone/>
            </a:pPr>
            <a:endParaRPr lang="it-IT" sz="6400" b="1" dirty="0" smtClean="0">
              <a:solidFill>
                <a:srgbClr val="FF0000"/>
              </a:solidFill>
              <a:latin typeface="Century Gothic" pitchFamily="34" charset="0"/>
            </a:endParaRPr>
          </a:p>
          <a:p>
            <a:pPr algn="ctr">
              <a:buNone/>
            </a:pPr>
            <a:endParaRPr lang="it-IT" sz="6000" b="1" dirty="0" smtClean="0">
              <a:solidFill>
                <a:srgbClr val="FF0000"/>
              </a:solidFill>
              <a:latin typeface="Century Gothic" pitchFamily="34" charset="0"/>
            </a:endParaRPr>
          </a:p>
          <a:p>
            <a:pPr algn="ctr">
              <a:buNone/>
            </a:pPr>
            <a:endParaRPr lang="it-IT" sz="6000" b="1" dirty="0" smtClean="0">
              <a:solidFill>
                <a:srgbClr val="FF0000"/>
              </a:solidFill>
              <a:latin typeface="Century Gothic" pitchFamily="34" charset="0"/>
            </a:endParaRPr>
          </a:p>
          <a:p>
            <a:pPr algn="ctr">
              <a:buNone/>
            </a:pPr>
            <a:endParaRPr lang="it-IT" sz="6000" b="1" dirty="0" smtClean="0">
              <a:solidFill>
                <a:srgbClr val="FF0000"/>
              </a:solidFill>
              <a:latin typeface="Century Gothic" pitchFamily="34" charset="0"/>
            </a:endParaRPr>
          </a:p>
          <a:p>
            <a:pPr algn="ctr">
              <a:buNone/>
            </a:pPr>
            <a:endParaRPr lang="it-IT" sz="6000" b="1" dirty="0" smtClean="0">
              <a:solidFill>
                <a:srgbClr val="FF0000"/>
              </a:solidFill>
              <a:latin typeface="Century Gothic" pitchFamily="34" charset="0"/>
            </a:endParaRPr>
          </a:p>
          <a:p>
            <a:pPr algn="ctr">
              <a:buNone/>
            </a:pPr>
            <a:endParaRPr lang="it-IT" sz="6000" b="1" dirty="0" smtClean="0">
              <a:solidFill>
                <a:srgbClr val="FF0000"/>
              </a:solidFill>
              <a:latin typeface="Century Gothic" pitchFamily="34" charset="0"/>
            </a:endParaRPr>
          </a:p>
        </p:txBody>
      </p:sp>
      <p:sp>
        <p:nvSpPr>
          <p:cNvPr id="4" name="CasellaDiTesto 3"/>
          <p:cNvSpPr txBox="1"/>
          <p:nvPr/>
        </p:nvSpPr>
        <p:spPr>
          <a:xfrm>
            <a:off x="5940152" y="764704"/>
            <a:ext cx="288032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it-IT" sz="1600" dirty="0" smtClean="0">
                <a:latin typeface="Century Gothic" pitchFamily="34" charset="0"/>
              </a:rPr>
              <a:t>Allontanamento da alcuni “vecchi” alleati regionali, soprattutto Israele</a:t>
            </a:r>
            <a:endParaRPr lang="it-IT" sz="1600" dirty="0">
              <a:latin typeface="Century Gothic" pitchFamily="34" charset="0"/>
            </a:endParaRPr>
          </a:p>
        </p:txBody>
      </p:sp>
      <p:cxnSp>
        <p:nvCxnSpPr>
          <p:cNvPr id="14" name="Connettore 2 13"/>
          <p:cNvCxnSpPr/>
          <p:nvPr/>
        </p:nvCxnSpPr>
        <p:spPr>
          <a:xfrm>
            <a:off x="5292080" y="1268760"/>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CasellaDiTesto 16"/>
          <p:cNvSpPr txBox="1"/>
          <p:nvPr/>
        </p:nvSpPr>
        <p:spPr>
          <a:xfrm>
            <a:off x="5940152" y="2708920"/>
            <a:ext cx="2808312" cy="329320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it-IT" sz="1600" dirty="0" smtClean="0">
                <a:latin typeface="Century Gothic" pitchFamily="34" charset="0"/>
              </a:rPr>
              <a:t>Maggiore interscambio economico con i “vicini”L’Iran è primo fornitore di gas e petrolio della Turchia l’Iraq è il </a:t>
            </a:r>
          </a:p>
          <a:p>
            <a:r>
              <a:rPr lang="it-IT" sz="1600" dirty="0" smtClean="0">
                <a:latin typeface="Century Gothic" pitchFamily="34" charset="0"/>
              </a:rPr>
              <a:t>principale destinatario dell’export turco . Le esportazioni verso </a:t>
            </a:r>
          </a:p>
          <a:p>
            <a:r>
              <a:rPr lang="it-IT" sz="1600" dirty="0" smtClean="0">
                <a:latin typeface="Century Gothic" pitchFamily="34" charset="0"/>
              </a:rPr>
              <a:t>la Siria sono  cresciute negli ultimi anni, passando da 184 milioni di dollari nel 2000 a 1,4 miliardi di dollari </a:t>
            </a:r>
          </a:p>
          <a:p>
            <a:r>
              <a:rPr lang="it-IT" sz="1600" dirty="0" smtClean="0">
                <a:latin typeface="Century Gothic" pitchFamily="34" charset="0"/>
              </a:rPr>
              <a:t>nel 2009</a:t>
            </a:r>
            <a:endParaRPr lang="it-IT" sz="1600" dirty="0">
              <a:latin typeface="Century Gothic" pitchFamily="34" charset="0"/>
            </a:endParaRPr>
          </a:p>
        </p:txBody>
      </p:sp>
      <p:cxnSp>
        <p:nvCxnSpPr>
          <p:cNvPr id="20" name="Connettore 2 19"/>
          <p:cNvCxnSpPr/>
          <p:nvPr/>
        </p:nvCxnSpPr>
        <p:spPr>
          <a:xfrm>
            <a:off x="5220072" y="4653136"/>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descr="C:\Users\Utente\Desktop\lezione storia contemporanea2\Nuovo corso\bandiera-turchia-02.jpg"/>
          <p:cNvPicPr>
            <a:picLocks noChangeAspect="1" noChangeArrowheads="1"/>
          </p:cNvPicPr>
          <p:nvPr/>
        </p:nvPicPr>
        <p:blipFill>
          <a:blip r:embed="rId2" cstate="print"/>
          <a:srcRect/>
          <a:stretch>
            <a:fillRect/>
          </a:stretch>
        </p:blipFill>
        <p:spPr bwMode="auto">
          <a:xfrm>
            <a:off x="323528" y="0"/>
            <a:ext cx="8820472" cy="6048672"/>
          </a:xfrm>
          <a:prstGeom prst="rect">
            <a:avLst/>
          </a:prstGeom>
          <a:noFill/>
        </p:spPr>
      </p:pic>
      <p:sp>
        <p:nvSpPr>
          <p:cNvPr id="9" name="Titolo 8"/>
          <p:cNvSpPr>
            <a:spLocks noGrp="1"/>
          </p:cNvSpPr>
          <p:nvPr>
            <p:ph type="ctrTitle" idx="4294967295"/>
          </p:nvPr>
        </p:nvSpPr>
        <p:spPr>
          <a:xfrm>
            <a:off x="827584" y="332656"/>
            <a:ext cx="7376864" cy="1012751"/>
          </a:xfrm>
        </p:spPr>
        <p:style>
          <a:lnRef idx="2">
            <a:schemeClr val="accent5"/>
          </a:lnRef>
          <a:fillRef idx="1">
            <a:schemeClr val="lt1"/>
          </a:fillRef>
          <a:effectRef idx="0">
            <a:schemeClr val="accent5"/>
          </a:effectRef>
          <a:fontRef idx="minor">
            <a:schemeClr val="dk1"/>
          </a:fontRef>
        </p:style>
        <p:txBody>
          <a:bodyPr>
            <a:normAutofit fontScale="90000"/>
          </a:bodyPr>
          <a:lstStyle/>
          <a:p>
            <a:r>
              <a:rPr lang="it-IT" dirty="0" smtClean="0">
                <a:solidFill>
                  <a:srgbClr val="0070C0"/>
                </a:solidFill>
              </a:rPr>
              <a:t>La Turchia oggi: questioni aperte e argomenti di discussione</a:t>
            </a:r>
            <a:endParaRPr lang="it-IT" dirty="0">
              <a:solidFill>
                <a:srgbClr val="0070C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960438" y="476250"/>
            <a:ext cx="8183562" cy="576263"/>
          </a:xfrm>
        </p:spPr>
        <p:txBody>
          <a:bodyPr>
            <a:normAutofit fontScale="90000"/>
          </a:bodyPr>
          <a:lstStyle/>
          <a:p>
            <a:r>
              <a:rPr lang="it-IT" dirty="0" smtClean="0">
                <a:solidFill>
                  <a:srgbClr val="0070C0"/>
                </a:solidFill>
              </a:rPr>
              <a:t>1. La questione curda</a:t>
            </a:r>
            <a:endParaRPr lang="it-IT" dirty="0">
              <a:solidFill>
                <a:srgbClr val="0070C0"/>
              </a:solidFill>
            </a:endParaRPr>
          </a:p>
        </p:txBody>
      </p:sp>
      <p:sp>
        <p:nvSpPr>
          <p:cNvPr id="3" name="Segnaposto contenuto 2"/>
          <p:cNvSpPr>
            <a:spLocks noGrp="1"/>
          </p:cNvSpPr>
          <p:nvPr>
            <p:ph sz="half" idx="4294967295"/>
          </p:nvPr>
        </p:nvSpPr>
        <p:spPr>
          <a:xfrm>
            <a:off x="0" y="1052513"/>
            <a:ext cx="5580063" cy="5545137"/>
          </a:xfrm>
        </p:spPr>
        <p:txBody>
          <a:bodyPr>
            <a:normAutofit fontScale="62500" lnSpcReduction="20000"/>
          </a:bodyPr>
          <a:lstStyle/>
          <a:p>
            <a:pPr>
              <a:buClr>
                <a:schemeClr val="tx1"/>
              </a:buClr>
              <a:buFont typeface="Wingdings" pitchFamily="2" charset="2"/>
              <a:buChar char="Ø"/>
            </a:pPr>
            <a:r>
              <a:rPr lang="it-IT" dirty="0" smtClean="0">
                <a:latin typeface="Century Gothic" pitchFamily="34" charset="0"/>
              </a:rPr>
              <a:t>Quello curdo è il popolo senza terra più numeroso del pianeta: 30 milioni di persone che vivono in un’area (da loro chiamata Kurdistan) che si estende in Turchia, Iraq, Iran, Armenia e Siria. La maggior parte dei curdi (12 milioni) è concentrata nel territorio della Turchia orientale. </a:t>
            </a:r>
          </a:p>
          <a:p>
            <a:pPr>
              <a:buClr>
                <a:schemeClr val="tx1"/>
              </a:buClr>
              <a:buFont typeface="Wingdings" pitchFamily="2" charset="2"/>
              <a:buChar char="Ø"/>
            </a:pPr>
            <a:r>
              <a:rPr lang="it-IT" dirty="0" smtClean="0">
                <a:latin typeface="Century Gothic" pitchFamily="34" charset="0"/>
              </a:rPr>
              <a:t>Qui essi combattono dal 1920 per il riconoscimento del loro diritto di autodeterminazione. La lotta si è intensificata da quando, nel 1974, i curdi di Turchia si sono organizzati nel Partito del Lavoratori del Kurdistan (PKK).</a:t>
            </a:r>
          </a:p>
          <a:p>
            <a:pPr>
              <a:buClr>
                <a:schemeClr val="tx1"/>
              </a:buClr>
              <a:buFont typeface="Wingdings" pitchFamily="2" charset="2"/>
              <a:buChar char="Ø"/>
            </a:pPr>
            <a:r>
              <a:rPr lang="it-IT" dirty="0" smtClean="0">
                <a:latin typeface="Century Gothic" pitchFamily="34" charset="0"/>
              </a:rPr>
              <a:t>L’Iran all’indomani della morte di Saddam Hussein ha riconosciuto maggiore autonomia ai curdi nell’area</a:t>
            </a:r>
          </a:p>
          <a:p>
            <a:pPr>
              <a:buClr>
                <a:schemeClr val="tx1"/>
              </a:buClr>
              <a:buFont typeface="Wingdings" pitchFamily="2" charset="2"/>
              <a:buChar char="Ø"/>
            </a:pPr>
            <a:r>
              <a:rPr lang="it-IT" dirty="0" smtClean="0">
                <a:latin typeface="Century Gothic" pitchFamily="34" charset="0"/>
              </a:rPr>
              <a:t>Tale situazioni ha creato problemi anche  alla Turchia poiché i separatisti curdi hanno visto rinvigorito il proprio potere, sferrando anche attacchi sul paese</a:t>
            </a:r>
          </a:p>
          <a:p>
            <a:pPr>
              <a:buClr>
                <a:schemeClr val="tx1"/>
              </a:buClr>
              <a:buFont typeface="Wingdings" pitchFamily="2" charset="2"/>
              <a:buChar char="Ø"/>
            </a:pPr>
            <a:r>
              <a:rPr lang="it-IT" dirty="0" smtClean="0">
                <a:latin typeface="Century Gothic" pitchFamily="34" charset="0"/>
              </a:rPr>
              <a:t>Ancora oggi la posizione turca sulla questione curda è a una empasse</a:t>
            </a:r>
          </a:p>
          <a:p>
            <a:pPr>
              <a:buClr>
                <a:schemeClr val="tx1"/>
              </a:buClr>
              <a:buFont typeface="Wingdings" pitchFamily="2" charset="2"/>
              <a:buChar char="Ø"/>
            </a:pPr>
            <a:endParaRPr lang="it-IT" dirty="0">
              <a:latin typeface="Century Gothic" pitchFamily="34" charset="0"/>
            </a:endParaRPr>
          </a:p>
        </p:txBody>
      </p:sp>
      <p:pic>
        <p:nvPicPr>
          <p:cNvPr id="1026" name="Picture 2" descr="C:\Users\Michela\Downloads\MAPPA_SCIITI_CURDI.bmp"/>
          <p:cNvPicPr>
            <a:picLocks noChangeAspect="1" noChangeArrowheads="1"/>
          </p:cNvPicPr>
          <p:nvPr/>
        </p:nvPicPr>
        <p:blipFill>
          <a:blip r:embed="rId2" cstate="print"/>
          <a:srcRect/>
          <a:stretch>
            <a:fillRect/>
          </a:stretch>
        </p:blipFill>
        <p:spPr bwMode="auto">
          <a:xfrm>
            <a:off x="5580112" y="1052736"/>
            <a:ext cx="3203079" cy="4320480"/>
          </a:xfrm>
          <a:prstGeom prst="rect">
            <a:avLst/>
          </a:prstGeom>
          <a:ln>
            <a:noFill/>
          </a:ln>
          <a:effectLst>
            <a:outerShdw blurRad="292100" dist="139700" dir="2700000" algn="tl" rotWithShape="0">
              <a:srgbClr val="333333">
                <a:alpha val="65000"/>
              </a:srgbClr>
            </a:outerShdw>
          </a:effectLst>
        </p:spPr>
      </p:pic>
      <p:sp>
        <p:nvSpPr>
          <p:cNvPr id="6" name="CasellaDiTesto 5"/>
          <p:cNvSpPr txBox="1"/>
          <p:nvPr/>
        </p:nvSpPr>
        <p:spPr>
          <a:xfrm>
            <a:off x="5724128" y="5517232"/>
            <a:ext cx="2952328" cy="369332"/>
          </a:xfrm>
          <a:prstGeom prst="rect">
            <a:avLst/>
          </a:prstGeom>
          <a:noFill/>
          <a:ln w="57150">
            <a:solidFill>
              <a:srgbClr val="0070C0"/>
            </a:solidFill>
          </a:ln>
        </p:spPr>
        <p:txBody>
          <a:bodyPr wrap="square" rtlCol="0">
            <a:spAutoFit/>
          </a:bodyPr>
          <a:lstStyle/>
          <a:p>
            <a:r>
              <a:rPr lang="it-IT" dirty="0" smtClean="0"/>
              <a:t>L’area abitata dai curdi</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idx="4294967295"/>
          </p:nvPr>
        </p:nvSpPr>
        <p:spPr>
          <a:xfrm>
            <a:off x="960438" y="476250"/>
            <a:ext cx="8183562" cy="504825"/>
          </a:xfrm>
        </p:spPr>
        <p:txBody>
          <a:bodyPr>
            <a:normAutofit fontScale="90000"/>
          </a:bodyPr>
          <a:lstStyle/>
          <a:p>
            <a:r>
              <a:rPr lang="it-IT" dirty="0" smtClean="0">
                <a:solidFill>
                  <a:srgbClr val="0070C0"/>
                </a:solidFill>
                <a:latin typeface="Century Gothic" pitchFamily="34" charset="0"/>
              </a:rPr>
              <a:t>2. L’ingresso nell’Ue</a:t>
            </a:r>
            <a:endParaRPr lang="it-IT" dirty="0">
              <a:solidFill>
                <a:srgbClr val="0070C0"/>
              </a:solidFill>
              <a:latin typeface="Century Gothic" pitchFamily="34" charset="0"/>
            </a:endParaRPr>
          </a:p>
        </p:txBody>
      </p:sp>
      <p:sp>
        <p:nvSpPr>
          <p:cNvPr id="6" name="Segnaposto contenuto 5"/>
          <p:cNvSpPr>
            <a:spLocks noGrp="1"/>
          </p:cNvSpPr>
          <p:nvPr>
            <p:ph idx="4294967295"/>
          </p:nvPr>
        </p:nvSpPr>
        <p:spPr>
          <a:xfrm>
            <a:off x="323528" y="908720"/>
            <a:ext cx="8183562" cy="4608512"/>
          </a:xfrm>
        </p:spPr>
        <p:txBody>
          <a:bodyPr>
            <a:normAutofit fontScale="92500" lnSpcReduction="10000"/>
          </a:bodyPr>
          <a:lstStyle/>
          <a:p>
            <a:pPr>
              <a:buClrTx/>
              <a:buFont typeface="Wingdings" pitchFamily="2" charset="2"/>
              <a:buChar char="Ø"/>
            </a:pPr>
            <a:r>
              <a:rPr lang="it-IT" sz="1900" dirty="0" smtClean="0">
                <a:latin typeface="Century Gothic" pitchFamily="34" charset="0"/>
              </a:rPr>
              <a:t>Il processo di avvicinamento turco alla Comunità europea è iniziato già nel 1963, anno della firma dell’accordo di associazione. Si trattava di un accordo di natura squisitamente economica, mirante alla creazione di un’unione doganale tra l’allora </a:t>
            </a:r>
            <a:r>
              <a:rPr lang="it-IT" sz="1900" dirty="0" err="1" smtClean="0">
                <a:latin typeface="Century Gothic" pitchFamily="34" charset="0"/>
              </a:rPr>
              <a:t>Cee</a:t>
            </a:r>
            <a:r>
              <a:rPr lang="it-IT" sz="1900" dirty="0" smtClean="0">
                <a:latin typeface="Century Gothic" pitchFamily="34" charset="0"/>
              </a:rPr>
              <a:t> e la Turchia</a:t>
            </a:r>
          </a:p>
          <a:p>
            <a:pPr>
              <a:buClrTx/>
              <a:buFont typeface="Wingdings" pitchFamily="2" charset="2"/>
              <a:buChar char="Ø"/>
            </a:pPr>
            <a:r>
              <a:rPr lang="it-IT" sz="1900" dirty="0" smtClean="0">
                <a:latin typeface="Century Gothic" pitchFamily="34" charset="0"/>
              </a:rPr>
              <a:t>Solo nel 1990, Bruxelles confermò l’eleggibilità turca all’adesione</a:t>
            </a:r>
          </a:p>
          <a:p>
            <a:pPr>
              <a:buClrTx/>
              <a:buFont typeface="Wingdings" pitchFamily="2" charset="2"/>
              <a:buChar char="Ø"/>
            </a:pPr>
            <a:r>
              <a:rPr lang="it-IT" sz="1900" dirty="0" smtClean="0">
                <a:latin typeface="Century Gothic" pitchFamily="34" charset="0"/>
              </a:rPr>
              <a:t>Il processo di adesione è stato formalmente avviato nell’Ottobre 2005. Da allora sono stati aperti i negoziati su otto dei 35 capitoli della legislazione comunitaria a cui la Turchia è tenuta ad allinearsi</a:t>
            </a:r>
          </a:p>
          <a:p>
            <a:pPr>
              <a:buClrTx/>
              <a:buFont typeface="Wingdings" pitchFamily="2" charset="2"/>
              <a:buChar char="Ø"/>
            </a:pPr>
            <a:r>
              <a:rPr lang="it-IT" sz="1900" dirty="0" smtClean="0">
                <a:latin typeface="Century Gothic" pitchFamily="34" charset="0"/>
              </a:rPr>
              <a:t>In anni più recenti le potenze europee (Francia e Germania in primis) hanno rallentato i negoziati sottolineando alcuni problemi che impedirebbero alla Turchia di entrare nell’Ue: la Turchia ha rispettato i criteri economici ma non ha risolto spinosi problemi politici tra cui questione curda e riconoscimento del genocidio armeno</a:t>
            </a:r>
          </a:p>
          <a:p>
            <a:pPr>
              <a:buClrTx/>
              <a:buFont typeface="Wingdings" pitchFamily="2" charset="2"/>
              <a:buChar char="Ø"/>
            </a:pPr>
            <a:r>
              <a:rPr lang="it-IT" sz="1900" dirty="0" smtClean="0">
                <a:latin typeface="Century Gothic" pitchFamily="34" charset="0"/>
              </a:rPr>
              <a:t>Nel contempo la dottrina della profondità strategica della politica estera turca sembra non valutare più l’opzione europea come “vitale”, seppure desiderabile</a:t>
            </a:r>
          </a:p>
          <a:p>
            <a:endParaRPr lang="it-IT" dirty="0" smtClean="0"/>
          </a:p>
          <a:p>
            <a:endParaRPr lang="it-IT" dirty="0"/>
          </a:p>
        </p:txBody>
      </p:sp>
      <p:sp>
        <p:nvSpPr>
          <p:cNvPr id="7" name="Rettangolo 6"/>
          <p:cNvSpPr/>
          <p:nvPr/>
        </p:nvSpPr>
        <p:spPr>
          <a:xfrm>
            <a:off x="755576" y="5373216"/>
            <a:ext cx="7992888" cy="136815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t-IT" b="1" dirty="0" smtClean="0">
                <a:latin typeface="Century Gothic" pitchFamily="34" charset="0"/>
              </a:rPr>
              <a:t>LA TURCHIA POTREBBE ABBANDONARE L’OPZIONE EUROPEA A FAVORE </a:t>
            </a:r>
            <a:r>
              <a:rPr lang="it-IT" b="1" dirty="0" err="1" smtClean="0">
                <a:latin typeface="Century Gothic" pitchFamily="34" charset="0"/>
              </a:rPr>
              <a:t>DI</a:t>
            </a:r>
            <a:r>
              <a:rPr lang="it-IT" b="1" dirty="0" smtClean="0">
                <a:latin typeface="Century Gothic" pitchFamily="34" charset="0"/>
              </a:rPr>
              <a:t> NUOVE PARTNERSHIP REGIONALI (IRAN, SIRIA, IRAK, MA ANCHE ALTRI PAESI DELL’AREA) E INTERNAZIONALI (CINA, RUSSIA ,BRIC’S ETC.). </a:t>
            </a:r>
            <a:endParaRPr lang="it-IT" b="1" dirty="0">
              <a:latin typeface="Century Gothic"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395536" y="260350"/>
            <a:ext cx="8748464" cy="1008063"/>
          </a:xfrm>
        </p:spPr>
        <p:txBody>
          <a:bodyPr>
            <a:normAutofit/>
          </a:bodyPr>
          <a:lstStyle/>
          <a:p>
            <a:r>
              <a:rPr lang="it-IT" sz="2800" dirty="0" smtClean="0">
                <a:solidFill>
                  <a:srgbClr val="00B0F0"/>
                </a:solidFill>
                <a:latin typeface="Century Gothic" pitchFamily="34" charset="0"/>
              </a:rPr>
              <a:t>2. L’ingresso nell’Ue e l’opinione pubblica turca</a:t>
            </a:r>
            <a:endParaRPr lang="it-IT" sz="2800" dirty="0">
              <a:solidFill>
                <a:srgbClr val="00B0F0"/>
              </a:solidFill>
              <a:latin typeface="Century Gothic" pitchFamily="34" charset="0"/>
            </a:endParaRPr>
          </a:p>
        </p:txBody>
      </p:sp>
      <p:pic>
        <p:nvPicPr>
          <p:cNvPr id="4" name="Immagine 1"/>
          <p:cNvPicPr>
            <a:picLocks noGrp="1" noChangeAspect="1" noChangeArrowheads="1"/>
          </p:cNvPicPr>
          <p:nvPr>
            <p:ph idx="4294967295"/>
          </p:nvPr>
        </p:nvPicPr>
        <p:blipFill>
          <a:blip r:embed="rId2" cstate="print"/>
          <a:srcRect/>
          <a:stretch>
            <a:fillRect/>
          </a:stretch>
        </p:blipFill>
        <p:spPr bwMode="auto">
          <a:xfrm>
            <a:off x="827584" y="1412776"/>
            <a:ext cx="7740650" cy="3024187"/>
          </a:xfrm>
          <a:prstGeom prst="rect">
            <a:avLst/>
          </a:prstGeom>
          <a:noFill/>
          <a:ln w="57150">
            <a:solidFill>
              <a:srgbClr val="0070C0"/>
            </a:solidFill>
            <a:miter lim="800000"/>
            <a:headEnd/>
            <a:tailEnd/>
          </a:ln>
          <a:scene3d>
            <a:camera prst="obliqueTopRight"/>
            <a:lightRig rig="threePt" dir="t"/>
          </a:scene3d>
          <a:sp3d>
            <a:bevelT/>
          </a:sp3d>
        </p:spPr>
      </p:pic>
      <p:sp>
        <p:nvSpPr>
          <p:cNvPr id="5" name="Rettangolo 4"/>
          <p:cNvSpPr/>
          <p:nvPr/>
        </p:nvSpPr>
        <p:spPr>
          <a:xfrm>
            <a:off x="395536" y="4653136"/>
            <a:ext cx="8352928" cy="2204864"/>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r>
              <a:rPr lang="it-IT" sz="1600" dirty="0" smtClean="0">
                <a:latin typeface="Century Gothic" pitchFamily="34" charset="0"/>
              </a:rPr>
              <a:t>Il sostegno pubblico alla candidatura della Turchia all’Unione europea è sensibilmente calato negli ultimi anni e, secondo i dati del </a:t>
            </a:r>
            <a:r>
              <a:rPr lang="it-IT" sz="1600" i="1" dirty="0" err="1" smtClean="0">
                <a:latin typeface="Century Gothic" pitchFamily="34" charset="0"/>
              </a:rPr>
              <a:t>Transatlantic</a:t>
            </a:r>
            <a:r>
              <a:rPr lang="it-IT" sz="1600" i="1" dirty="0" smtClean="0">
                <a:latin typeface="Century Gothic" pitchFamily="34" charset="0"/>
              </a:rPr>
              <a:t> </a:t>
            </a:r>
            <a:r>
              <a:rPr lang="it-IT" sz="1600" i="1" dirty="0" err="1" smtClean="0">
                <a:latin typeface="Century Gothic" pitchFamily="34" charset="0"/>
              </a:rPr>
              <a:t>Trends</a:t>
            </a:r>
            <a:r>
              <a:rPr lang="it-IT" sz="1600" i="1" dirty="0" smtClean="0">
                <a:latin typeface="Century Gothic" pitchFamily="34" charset="0"/>
              </a:rPr>
              <a:t> (2008-2009)</a:t>
            </a:r>
            <a:r>
              <a:rPr lang="it-IT" sz="1600" dirty="0" smtClean="0">
                <a:latin typeface="Century Gothic" pitchFamily="34" charset="0"/>
              </a:rPr>
              <a:t>,  il 55% della popolazione turca ritiene che la Turchia non faccia parte dell’Occidente, confermando, così, anche la predisposizione di una certa fetta dell’opinione pubblica europea che non ritiene la Turchia uno Stato occidentale.</a:t>
            </a:r>
          </a:p>
          <a:p>
            <a:r>
              <a:rPr lang="it-IT" sz="1600" dirty="0" smtClean="0">
                <a:latin typeface="Century Gothic" pitchFamily="34" charset="0"/>
              </a:rPr>
              <a:t>Sebbene il 42% degli intervistati sia convinto che l’adesione all’Unione europea sia un evento positivo, soltanto il 26% crede che l’Unione aprirà un giorno le porte alla Turchia, ciò denota una sostanziale sfiducia da parte della popolazione turca</a:t>
            </a:r>
            <a:endParaRPr lang="it-IT" sz="1600" dirty="0">
              <a:latin typeface="Century Gothic"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egnaposto contenuto 5"/>
          <p:cNvGraphicFramePr>
            <a:graphicFrameLocks noGrp="1"/>
          </p:cNvGraphicFramePr>
          <p:nvPr>
            <p:ph idx="4294967295"/>
          </p:nvPr>
        </p:nvGraphicFramePr>
        <p:xfrm>
          <a:off x="179388" y="1268413"/>
          <a:ext cx="8964612" cy="5184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asellaDiTesto 6"/>
          <p:cNvSpPr txBox="1"/>
          <p:nvPr/>
        </p:nvSpPr>
        <p:spPr>
          <a:xfrm>
            <a:off x="1259632" y="2060848"/>
            <a:ext cx="1512168" cy="369332"/>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it-IT" dirty="0" smtClean="0"/>
              <a:t>TURCOFONI</a:t>
            </a:r>
            <a:endParaRPr lang="it-IT" dirty="0"/>
          </a:p>
        </p:txBody>
      </p:sp>
      <p:sp>
        <p:nvSpPr>
          <p:cNvPr id="8" name="CasellaDiTesto 7"/>
          <p:cNvSpPr txBox="1"/>
          <p:nvPr/>
        </p:nvSpPr>
        <p:spPr>
          <a:xfrm>
            <a:off x="6588224" y="2132856"/>
            <a:ext cx="1656184" cy="369332"/>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it-IT" dirty="0" smtClean="0"/>
              <a:t>TURCOFOBI</a:t>
            </a:r>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683568" y="404813"/>
            <a:ext cx="7499995" cy="647700"/>
          </a:xfrm>
        </p:spPr>
        <p:txBody>
          <a:bodyPr/>
          <a:lstStyle/>
          <a:p>
            <a:r>
              <a:rPr lang="it-IT" b="0" dirty="0" smtClean="0">
                <a:solidFill>
                  <a:srgbClr val="0070C0"/>
                </a:solidFill>
                <a:latin typeface="Century Gothic" pitchFamily="34" charset="0"/>
              </a:rPr>
              <a:t>3. La questione energetica</a:t>
            </a:r>
            <a:endParaRPr lang="it-IT" b="0" dirty="0">
              <a:solidFill>
                <a:srgbClr val="0070C0"/>
              </a:solidFill>
              <a:latin typeface="Century Gothic" pitchFamily="34" charset="0"/>
            </a:endParaRPr>
          </a:p>
        </p:txBody>
      </p:sp>
      <p:sp>
        <p:nvSpPr>
          <p:cNvPr id="3" name="Segnaposto contenuto 2"/>
          <p:cNvSpPr>
            <a:spLocks noGrp="1"/>
          </p:cNvSpPr>
          <p:nvPr>
            <p:ph idx="4294967295"/>
          </p:nvPr>
        </p:nvSpPr>
        <p:spPr>
          <a:xfrm>
            <a:off x="395536" y="981075"/>
            <a:ext cx="8748464" cy="5472113"/>
          </a:xfrm>
        </p:spPr>
        <p:txBody>
          <a:bodyPr>
            <a:normAutofit/>
          </a:bodyPr>
          <a:lstStyle/>
          <a:p>
            <a:pPr>
              <a:buNone/>
            </a:pPr>
            <a:r>
              <a:rPr lang="it-IT" sz="2000" dirty="0" smtClean="0">
                <a:latin typeface="Century Gothic" pitchFamily="34" charset="0"/>
              </a:rPr>
              <a:t>    La Turchia è la centro di un crocevia tra Europa, Medio Oriente, Russia e Asia Centrale e aspira a divenire un fondamentale </a:t>
            </a:r>
            <a:r>
              <a:rPr lang="it-IT" sz="2000" dirty="0" err="1" smtClean="0">
                <a:latin typeface="Century Gothic" pitchFamily="34" charset="0"/>
              </a:rPr>
              <a:t>hub</a:t>
            </a:r>
            <a:r>
              <a:rPr lang="it-IT" sz="2000" dirty="0" smtClean="0">
                <a:latin typeface="Century Gothic" pitchFamily="34" charset="0"/>
              </a:rPr>
              <a:t> energetico nelle rotte est-ovest e nord-sud</a:t>
            </a:r>
            <a:endParaRPr lang="it-IT" sz="2000" dirty="0">
              <a:latin typeface="Century Gothic" pitchFamily="34" charset="0"/>
            </a:endParaRPr>
          </a:p>
        </p:txBody>
      </p:sp>
      <p:sp>
        <p:nvSpPr>
          <p:cNvPr id="6" name="Rettangolo 5"/>
          <p:cNvSpPr/>
          <p:nvPr/>
        </p:nvSpPr>
        <p:spPr>
          <a:xfrm>
            <a:off x="467544" y="5661248"/>
            <a:ext cx="8424936" cy="936104"/>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sz="2000" dirty="0" smtClean="0">
                <a:latin typeface="Century Gothic" pitchFamily="34" charset="0"/>
              </a:rPr>
              <a:t>La realizzazione dei gasdotti o oleodotti e gli interessi energetici dei paesi coinvolti potrebbero ridisegnare le politiche di molti paesi dell’area – Turchia compresa</a:t>
            </a:r>
            <a:endParaRPr lang="it-IT" sz="2000" dirty="0">
              <a:latin typeface="Century Gothic" pitchFamily="34" charset="0"/>
            </a:endParaRPr>
          </a:p>
        </p:txBody>
      </p:sp>
      <p:pic>
        <p:nvPicPr>
          <p:cNvPr id="1026" name="Picture 2" descr="http://www.museoenergia.it/img/image.php?id=1424"/>
          <p:cNvPicPr>
            <a:picLocks noChangeAspect="1" noChangeArrowheads="1"/>
          </p:cNvPicPr>
          <p:nvPr/>
        </p:nvPicPr>
        <p:blipFill>
          <a:blip r:embed="rId2" cstate="print"/>
          <a:srcRect/>
          <a:stretch>
            <a:fillRect/>
          </a:stretch>
        </p:blipFill>
        <p:spPr bwMode="auto">
          <a:xfrm>
            <a:off x="251520" y="1988840"/>
            <a:ext cx="3888432" cy="3096344"/>
          </a:xfrm>
          <a:prstGeom prst="rect">
            <a:avLst/>
          </a:prstGeom>
          <a:noFill/>
        </p:spPr>
      </p:pic>
      <p:pic>
        <p:nvPicPr>
          <p:cNvPr id="1028" name="Picture 4" descr="http://www.museoenergia.it/img/image.php?id=1423"/>
          <p:cNvPicPr>
            <a:picLocks noChangeAspect="1" noChangeArrowheads="1"/>
          </p:cNvPicPr>
          <p:nvPr/>
        </p:nvPicPr>
        <p:blipFill>
          <a:blip r:embed="rId3" cstate="print"/>
          <a:srcRect/>
          <a:stretch>
            <a:fillRect/>
          </a:stretch>
        </p:blipFill>
        <p:spPr bwMode="auto">
          <a:xfrm>
            <a:off x="4355976" y="1988840"/>
            <a:ext cx="4320480" cy="3057526"/>
          </a:xfrm>
          <a:prstGeom prst="rect">
            <a:avLst/>
          </a:prstGeom>
          <a:noFill/>
        </p:spPr>
      </p:pic>
      <p:sp>
        <p:nvSpPr>
          <p:cNvPr id="8" name="CasellaDiTesto 7"/>
          <p:cNvSpPr txBox="1"/>
          <p:nvPr/>
        </p:nvSpPr>
        <p:spPr>
          <a:xfrm>
            <a:off x="539552" y="5157192"/>
            <a:ext cx="7992888" cy="338554"/>
          </a:xfrm>
          <a:prstGeom prst="rect">
            <a:avLst/>
          </a:prstGeom>
          <a:noFill/>
        </p:spPr>
        <p:txBody>
          <a:bodyPr wrap="square" rtlCol="0">
            <a:spAutoFit/>
          </a:bodyPr>
          <a:lstStyle/>
          <a:p>
            <a:pPr algn="ctr"/>
            <a:r>
              <a:rPr lang="it-IT" sz="1600" b="1" dirty="0" smtClean="0">
                <a:latin typeface="Century Gothic" pitchFamily="34" charset="0"/>
              </a:rPr>
              <a:t>Gasdotti e oleodotti dello snodo energetico turco</a:t>
            </a:r>
            <a:endParaRPr lang="it-IT" sz="1600" b="1" dirty="0">
              <a:latin typeface="Century Gothic"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tro">
  <a:themeElements>
    <a:clrScheme name="Universo">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nologia">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982</TotalTime>
  <Words>2460</Words>
  <Application>Microsoft Office PowerPoint</Application>
  <PresentationFormat>Presentazione su schermo (4:3)</PresentationFormat>
  <Paragraphs>150</Paragraphs>
  <Slides>21</Slides>
  <Notes>0</Notes>
  <HiddenSlides>0</HiddenSlides>
  <MMClips>0</MMClips>
  <ScaleCrop>false</ScaleCrop>
  <HeadingPairs>
    <vt:vector size="4" baseType="variant">
      <vt:variant>
        <vt:lpstr>Tema</vt:lpstr>
      </vt:variant>
      <vt:variant>
        <vt:i4>1</vt:i4>
      </vt:variant>
      <vt:variant>
        <vt:lpstr>Titoli diapositive</vt:lpstr>
      </vt:variant>
      <vt:variant>
        <vt:i4>21</vt:i4>
      </vt:variant>
    </vt:vector>
  </HeadingPairs>
  <TitlesOfParts>
    <vt:vector size="22" baseType="lpstr">
      <vt:lpstr>Astro</vt:lpstr>
      <vt:lpstr>TURCHIA</vt:lpstr>
      <vt:lpstr>1. Il crollo dell’impero ottomano</vt:lpstr>
      <vt:lpstr>3. Il nazionalismo turco di Ataturk  e la nascita della prima Repubblica di Turchia</vt:lpstr>
      <vt:lpstr>Focus: le “fasi” dell’impero ottomano </vt:lpstr>
      <vt:lpstr>Focus: la svolta laicista di Mustafa Kemal Ataturk</vt:lpstr>
      <vt:lpstr>Focus: Le due facce della Repubblica di Turchia </vt:lpstr>
      <vt:lpstr>Focus: Il genocidio degli armeni</vt:lpstr>
      <vt:lpstr>4. La morte di Kemal e la nascita del governo Inou e il pluripartitismo turco</vt:lpstr>
      <vt:lpstr>5. La seconda Repubblica (1960-1980)</vt:lpstr>
      <vt:lpstr>6. La terza Repubblica (1980-2002)</vt:lpstr>
      <vt:lpstr>   Focus: La Turchia post-bipolare La Turchia si affaccia al nuovo millennio in fase di profonda “dualità politica e ideologica”</vt:lpstr>
      <vt:lpstr>7. Il governo Erdogan e la “nuova” Turchia</vt:lpstr>
      <vt:lpstr>Focus: la politica interna</vt:lpstr>
      <vt:lpstr>Focus: la politica estera della “profondità strategica”</vt:lpstr>
      <vt:lpstr>Focus : la dottrina della  profondità strategica: i “vicini regionali” e i “vecchi alleati”</vt:lpstr>
      <vt:lpstr>La Turchia oggi: questioni aperte e argomenti di discussione</vt:lpstr>
      <vt:lpstr>1. La questione curda</vt:lpstr>
      <vt:lpstr>2. L’ingresso nell’Ue</vt:lpstr>
      <vt:lpstr>2. L’ingresso nell’Ue e l’opinione pubblica turca</vt:lpstr>
      <vt:lpstr>Diapositiva 20</vt:lpstr>
      <vt:lpstr>3. La questione energetica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Turchia</dc:title>
  <dc:creator>Michela</dc:creator>
  <cp:lastModifiedBy>Utente</cp:lastModifiedBy>
  <cp:revision>104</cp:revision>
  <dcterms:created xsi:type="dcterms:W3CDTF">2012-05-12T07:10:38Z</dcterms:created>
  <dcterms:modified xsi:type="dcterms:W3CDTF">2013-05-21T07:30:08Z</dcterms:modified>
</cp:coreProperties>
</file>