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rawing1.xml" ContentType="application/vnd.ms-office.drawingml.diagramDrawing+xml"/>
  <Override PartName="/ppt/diagrams/quickStyle2.xml" ContentType="application/vnd.openxmlformats-officedocument.drawingml.diagramStyle+xml"/>
  <Override PartName="/ppt/diagrams/quickStyle3.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Default Extension="png" ContentType="image/png"/>
  <Override PartName="/ppt/diagrams/drawing3.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60" r:id="rId4"/>
    <p:sldId id="261" r:id="rId5"/>
    <p:sldId id="276" r:id="rId6"/>
    <p:sldId id="262" r:id="rId7"/>
    <p:sldId id="263" r:id="rId8"/>
    <p:sldId id="264" r:id="rId9"/>
    <p:sldId id="265" r:id="rId10"/>
    <p:sldId id="266" r:id="rId11"/>
    <p:sldId id="267" r:id="rId12"/>
    <p:sldId id="268" r:id="rId13"/>
    <p:sldId id="269" r:id="rId14"/>
    <p:sldId id="270" r:id="rId15"/>
    <p:sldId id="272" r:id="rId16"/>
    <p:sldId id="274" r:id="rId17"/>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65" autoAdjust="0"/>
    <p:restoredTop sz="94660"/>
  </p:normalViewPr>
  <p:slideViewPr>
    <p:cSldViewPr>
      <p:cViewPr varScale="1">
        <p:scale>
          <a:sx n="68" d="100"/>
          <a:sy n="68" d="100"/>
        </p:scale>
        <p:origin x="-150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 Id="rId4" Type="http://schemas.openxmlformats.org/officeDocument/2006/relationships/image" Target="../media/image15.jpeg"/></Relationships>
</file>

<file path=ppt/diagrams/_rels/data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 Id="rId4" Type="http://schemas.openxmlformats.org/officeDocument/2006/relationships/image" Target="../media/image15.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290B66-C669-4C69-B96F-A0307FB6FE17}" type="doc">
      <dgm:prSet loTypeId="urn:microsoft.com/office/officeart/2005/8/layout/vList4" loCatId="list" qsTypeId="urn:microsoft.com/office/officeart/2005/8/quickstyle/simple2" qsCatId="simple" csTypeId="urn:microsoft.com/office/officeart/2005/8/colors/colorful1" csCatId="colorful" phldr="1"/>
      <dgm:spPr/>
      <dgm:t>
        <a:bodyPr/>
        <a:lstStyle/>
        <a:p>
          <a:endParaRPr lang="it-IT"/>
        </a:p>
      </dgm:t>
    </dgm:pt>
    <dgm:pt modelId="{3D41F81B-0AF6-40E9-BB40-6EB6DF1A0F94}">
      <dgm:prSet phldrT="[Testo]" custT="1"/>
      <dgm:spPr/>
      <dgm:t>
        <a:bodyPr/>
        <a:lstStyle/>
        <a:p>
          <a:r>
            <a:rPr lang="it-IT" sz="1600" dirty="0" smtClean="0">
              <a:solidFill>
                <a:schemeClr val="bg1"/>
              </a:solidFill>
              <a:latin typeface="Century Gothic" pitchFamily="34" charset="0"/>
            </a:rPr>
            <a:t>Intervento militare esterno della NATO. Il 17 marzo 2011 il consiglio di sicurezza delle Nazioni Unite impone una no </a:t>
          </a:r>
          <a:r>
            <a:rPr lang="it-IT" sz="1600" dirty="0" err="1" smtClean="0">
              <a:solidFill>
                <a:schemeClr val="bg1"/>
              </a:solidFill>
              <a:latin typeface="Century Gothic" pitchFamily="34" charset="0"/>
            </a:rPr>
            <a:t>fly</a:t>
          </a:r>
          <a:r>
            <a:rPr lang="it-IT" sz="1600" dirty="0" smtClean="0">
              <a:solidFill>
                <a:schemeClr val="bg1"/>
              </a:solidFill>
              <a:latin typeface="Century Gothic" pitchFamily="34" charset="0"/>
            </a:rPr>
            <a:t> zone sui cieli libici  e  di “utilizzare i mezzi necessari per proteggere i civili e imporre il cessate il fuoco forzato, ad esclusione di azioni che comportino la presenza di una forza occupante</a:t>
          </a:r>
          <a:r>
            <a:rPr lang="it-IT" sz="1600" dirty="0" smtClean="0">
              <a:latin typeface="Century Gothic" pitchFamily="34" charset="0"/>
            </a:rPr>
            <a:t>” (</a:t>
          </a:r>
          <a:r>
            <a:rPr lang="it-IT" sz="1600" dirty="0" err="1" smtClean="0">
              <a:latin typeface="Century Gothic" pitchFamily="34" charset="0"/>
            </a:rPr>
            <a:t>ris</a:t>
          </a:r>
          <a:r>
            <a:rPr lang="it-IT" sz="1600" dirty="0" smtClean="0">
              <a:latin typeface="Century Gothic" pitchFamily="34" charset="0"/>
            </a:rPr>
            <a:t>. 1973)</a:t>
          </a:r>
        </a:p>
      </dgm:t>
    </dgm:pt>
    <dgm:pt modelId="{B4BA5BDB-7942-4496-9F61-B65BB3F04ABB}" type="parTrans" cxnId="{92F76C49-670F-41AF-A6BD-9DA4B407B58B}">
      <dgm:prSet/>
      <dgm:spPr/>
      <dgm:t>
        <a:bodyPr/>
        <a:lstStyle/>
        <a:p>
          <a:endParaRPr lang="it-IT"/>
        </a:p>
      </dgm:t>
    </dgm:pt>
    <dgm:pt modelId="{070FAE21-6B0D-4039-B260-FF3EDCF0F0C3}" type="sibTrans" cxnId="{92F76C49-670F-41AF-A6BD-9DA4B407B58B}">
      <dgm:prSet/>
      <dgm:spPr/>
      <dgm:t>
        <a:bodyPr/>
        <a:lstStyle/>
        <a:p>
          <a:endParaRPr lang="it-IT"/>
        </a:p>
      </dgm:t>
    </dgm:pt>
    <dgm:pt modelId="{4B5086B3-73B5-482C-AB38-234F47066AE5}">
      <dgm:prSet custT="1"/>
      <dgm:spPr>
        <a:solidFill>
          <a:schemeClr val="accent5">
            <a:lumMod val="75000"/>
          </a:schemeClr>
        </a:solidFill>
      </dgm:spPr>
      <dgm:t>
        <a:bodyPr/>
        <a:lstStyle/>
        <a:p>
          <a:r>
            <a:rPr lang="it-IT" sz="1600" dirty="0" smtClean="0">
              <a:solidFill>
                <a:schemeClr val="bg1"/>
              </a:solidFill>
              <a:latin typeface="Century Gothic" pitchFamily="34" charset="0"/>
            </a:rPr>
            <a:t>Nel febbraio 2011 iniziano i primi scontri a Bengasi. Diversamente rispetto a Egitto e Tunisia in Libia sono state le tribù a sollevarsi. A queste si sono aggiunte altre fazioni di ribelli (all’interno delle quali anche estremisti islamici). La componente di gruppi giovanili è minoritaria</a:t>
          </a:r>
          <a:endParaRPr lang="it-IT" sz="1600" dirty="0">
            <a:solidFill>
              <a:schemeClr val="bg1"/>
            </a:solidFill>
            <a:latin typeface="Century Gothic" pitchFamily="34" charset="0"/>
          </a:endParaRPr>
        </a:p>
      </dgm:t>
    </dgm:pt>
    <dgm:pt modelId="{D5FA7E8D-4B28-404D-8D8E-CA1FADAFE91C}" type="parTrans" cxnId="{B7C355CF-A2D5-4C9C-A75A-BB5FF629C24E}">
      <dgm:prSet/>
      <dgm:spPr/>
      <dgm:t>
        <a:bodyPr/>
        <a:lstStyle/>
        <a:p>
          <a:endParaRPr lang="it-IT"/>
        </a:p>
      </dgm:t>
    </dgm:pt>
    <dgm:pt modelId="{55FAB0D3-4F67-47E1-9759-71EB73A339F3}" type="sibTrans" cxnId="{B7C355CF-A2D5-4C9C-A75A-BB5FF629C24E}">
      <dgm:prSet/>
      <dgm:spPr/>
      <dgm:t>
        <a:bodyPr/>
        <a:lstStyle/>
        <a:p>
          <a:endParaRPr lang="it-IT"/>
        </a:p>
      </dgm:t>
    </dgm:pt>
    <dgm:pt modelId="{52E59661-94B1-4579-AD83-132C56404463}">
      <dgm:prSet custT="1"/>
      <dgm:spPr>
        <a:solidFill>
          <a:srgbClr val="00B050"/>
        </a:solidFill>
      </dgm:spPr>
      <dgm:t>
        <a:bodyPr/>
        <a:lstStyle/>
        <a:p>
          <a:r>
            <a:rPr lang="it-IT" sz="1800" dirty="0" smtClean="0">
              <a:solidFill>
                <a:schemeClr val="bg1"/>
              </a:solidFill>
              <a:latin typeface="Arial Narrow" pitchFamily="34" charset="0"/>
            </a:rPr>
            <a:t>A </a:t>
          </a:r>
          <a:r>
            <a:rPr lang="it-IT" sz="1600" dirty="0" smtClean="0">
              <a:solidFill>
                <a:schemeClr val="bg1"/>
              </a:solidFill>
              <a:latin typeface="Century Gothic" pitchFamily="34" charset="0"/>
            </a:rPr>
            <a:t>Bengasi, viene costituito un </a:t>
          </a:r>
          <a:r>
            <a:rPr lang="it-IT" sz="1600" b="1" dirty="0" smtClean="0">
              <a:solidFill>
                <a:schemeClr val="bg1"/>
              </a:solidFill>
              <a:latin typeface="Century Gothic" pitchFamily="34" charset="0"/>
            </a:rPr>
            <a:t>Consiglio Nazionale di Transizione </a:t>
          </a:r>
          <a:r>
            <a:rPr lang="it-IT" sz="1600" dirty="0" smtClean="0">
              <a:solidFill>
                <a:schemeClr val="bg1"/>
              </a:solidFill>
              <a:latin typeface="Century Gothic" pitchFamily="34" charset="0"/>
            </a:rPr>
            <a:t>guidato da Mustafa_Abd_al-Jalil</a:t>
          </a:r>
          <a:r>
            <a:rPr lang="it-IT" sz="1600" b="1" dirty="0" smtClean="0">
              <a:solidFill>
                <a:schemeClr val="bg1"/>
              </a:solidFill>
              <a:latin typeface="Century Gothic" pitchFamily="34" charset="0"/>
            </a:rPr>
            <a:t> </a:t>
          </a:r>
          <a:r>
            <a:rPr lang="it-IT" sz="1600" dirty="0" smtClean="0">
              <a:solidFill>
                <a:schemeClr val="bg1"/>
              </a:solidFill>
              <a:latin typeface="Century Gothic" pitchFamily="34" charset="0"/>
            </a:rPr>
            <a:t>(e riconosciuto da molte potenze occidentali), con il compito di coordinare le attività di rivolta e governare le aree conquistate</a:t>
          </a:r>
        </a:p>
      </dgm:t>
    </dgm:pt>
    <dgm:pt modelId="{2C461041-10D1-466C-934D-8C53E492FF3E}" type="parTrans" cxnId="{9C2EEA5E-7575-4BA9-B11F-5DC649AFEBAD}">
      <dgm:prSet/>
      <dgm:spPr/>
      <dgm:t>
        <a:bodyPr/>
        <a:lstStyle/>
        <a:p>
          <a:endParaRPr lang="it-IT"/>
        </a:p>
      </dgm:t>
    </dgm:pt>
    <dgm:pt modelId="{2549EBBB-FEC3-41E3-AC88-20AD7F9CFF84}" type="sibTrans" cxnId="{9C2EEA5E-7575-4BA9-B11F-5DC649AFEBAD}">
      <dgm:prSet/>
      <dgm:spPr/>
      <dgm:t>
        <a:bodyPr/>
        <a:lstStyle/>
        <a:p>
          <a:endParaRPr lang="it-IT"/>
        </a:p>
      </dgm:t>
    </dgm:pt>
    <dgm:pt modelId="{04AD5DAB-61D4-456E-A365-61E27A864CA2}">
      <dgm:prSet custT="1"/>
      <dgm:spPr>
        <a:solidFill>
          <a:schemeClr val="accent2">
            <a:lumMod val="75000"/>
          </a:schemeClr>
        </a:solidFill>
      </dgm:spPr>
      <dgm:t>
        <a:bodyPr/>
        <a:lstStyle/>
        <a:p>
          <a:r>
            <a:rPr lang="it-IT" sz="2000" dirty="0" smtClean="0">
              <a:solidFill>
                <a:schemeClr val="bg1"/>
              </a:solidFill>
              <a:latin typeface="Century Gothic" pitchFamily="34" charset="0"/>
            </a:rPr>
            <a:t>Ottobre 2011. Le truppe del CNT espugnano Sirte, ultima roccaforte delle forze lealiste e Gheddafi viene ucciso</a:t>
          </a:r>
        </a:p>
      </dgm:t>
    </dgm:pt>
    <dgm:pt modelId="{7A1ED9CF-FF57-4B88-AF00-6AF3E3CAAEFE}" type="parTrans" cxnId="{75822B78-686D-43ED-9B50-ABEC82244354}">
      <dgm:prSet/>
      <dgm:spPr/>
      <dgm:t>
        <a:bodyPr/>
        <a:lstStyle/>
        <a:p>
          <a:endParaRPr lang="it-IT"/>
        </a:p>
      </dgm:t>
    </dgm:pt>
    <dgm:pt modelId="{F32F79A7-4348-427B-87A9-9B4BC7095F5D}" type="sibTrans" cxnId="{75822B78-686D-43ED-9B50-ABEC82244354}">
      <dgm:prSet/>
      <dgm:spPr/>
      <dgm:t>
        <a:bodyPr/>
        <a:lstStyle/>
        <a:p>
          <a:endParaRPr lang="it-IT"/>
        </a:p>
      </dgm:t>
    </dgm:pt>
    <dgm:pt modelId="{1EE961F6-8BD5-43BF-AB52-0699A87C7DD9}" type="pres">
      <dgm:prSet presAssocID="{D7290B66-C669-4C69-B96F-A0307FB6FE17}" presName="linear" presStyleCnt="0">
        <dgm:presLayoutVars>
          <dgm:dir/>
          <dgm:resizeHandles val="exact"/>
        </dgm:presLayoutVars>
      </dgm:prSet>
      <dgm:spPr/>
      <dgm:t>
        <a:bodyPr/>
        <a:lstStyle/>
        <a:p>
          <a:endParaRPr lang="it-IT"/>
        </a:p>
      </dgm:t>
    </dgm:pt>
    <dgm:pt modelId="{69260BA3-A005-4BC4-8611-C56812EDF6B1}" type="pres">
      <dgm:prSet presAssocID="{4B5086B3-73B5-482C-AB38-234F47066AE5}" presName="comp" presStyleCnt="0"/>
      <dgm:spPr/>
      <dgm:t>
        <a:bodyPr/>
        <a:lstStyle/>
        <a:p>
          <a:endParaRPr lang="it-IT"/>
        </a:p>
      </dgm:t>
    </dgm:pt>
    <dgm:pt modelId="{7D46DB19-27D1-468E-8558-67C4F741E423}" type="pres">
      <dgm:prSet presAssocID="{4B5086B3-73B5-482C-AB38-234F47066AE5}" presName="box" presStyleLbl="node1" presStyleIdx="0" presStyleCnt="4" custScaleY="128643"/>
      <dgm:spPr/>
      <dgm:t>
        <a:bodyPr/>
        <a:lstStyle/>
        <a:p>
          <a:endParaRPr lang="it-IT"/>
        </a:p>
      </dgm:t>
    </dgm:pt>
    <dgm:pt modelId="{5F7BDD14-2817-4703-969B-1E643AD43188}" type="pres">
      <dgm:prSet presAssocID="{4B5086B3-73B5-482C-AB38-234F47066AE5}" presName="img" presStyleLbl="fgImgPlace1" presStyleIdx="0" presStyleCnt="4"/>
      <dgm:spPr>
        <a:blipFill rotWithShape="0">
          <a:blip xmlns:r="http://schemas.openxmlformats.org/officeDocument/2006/relationships" r:embed="rId1"/>
          <a:stretch>
            <a:fillRect/>
          </a:stretch>
        </a:blipFill>
      </dgm:spPr>
      <dgm:t>
        <a:bodyPr/>
        <a:lstStyle/>
        <a:p>
          <a:endParaRPr lang="it-IT"/>
        </a:p>
      </dgm:t>
    </dgm:pt>
    <dgm:pt modelId="{884D5B4B-459F-49D3-B6D5-9A8A1CE00B5A}" type="pres">
      <dgm:prSet presAssocID="{4B5086B3-73B5-482C-AB38-234F47066AE5}" presName="text" presStyleLbl="node1" presStyleIdx="0" presStyleCnt="4">
        <dgm:presLayoutVars>
          <dgm:bulletEnabled val="1"/>
        </dgm:presLayoutVars>
      </dgm:prSet>
      <dgm:spPr/>
      <dgm:t>
        <a:bodyPr/>
        <a:lstStyle/>
        <a:p>
          <a:endParaRPr lang="it-IT"/>
        </a:p>
      </dgm:t>
    </dgm:pt>
    <dgm:pt modelId="{E197889A-6123-4199-B1D8-59C7167E7B0D}" type="pres">
      <dgm:prSet presAssocID="{55FAB0D3-4F67-47E1-9759-71EB73A339F3}" presName="spacer" presStyleCnt="0"/>
      <dgm:spPr/>
      <dgm:t>
        <a:bodyPr/>
        <a:lstStyle/>
        <a:p>
          <a:endParaRPr lang="it-IT"/>
        </a:p>
      </dgm:t>
    </dgm:pt>
    <dgm:pt modelId="{4312FFF9-1F80-4E37-B461-C6217B8571F7}" type="pres">
      <dgm:prSet presAssocID="{52E59661-94B1-4579-AD83-132C56404463}" presName="comp" presStyleCnt="0"/>
      <dgm:spPr/>
      <dgm:t>
        <a:bodyPr/>
        <a:lstStyle/>
        <a:p>
          <a:endParaRPr lang="it-IT"/>
        </a:p>
      </dgm:t>
    </dgm:pt>
    <dgm:pt modelId="{AF002E7C-4B8B-486A-BAC3-9A7AD9476E26}" type="pres">
      <dgm:prSet presAssocID="{52E59661-94B1-4579-AD83-132C56404463}" presName="box" presStyleLbl="node1" presStyleIdx="1" presStyleCnt="4"/>
      <dgm:spPr/>
      <dgm:t>
        <a:bodyPr/>
        <a:lstStyle/>
        <a:p>
          <a:endParaRPr lang="it-IT"/>
        </a:p>
      </dgm:t>
    </dgm:pt>
    <dgm:pt modelId="{7EF0CBE2-E10B-4D15-BE2D-5773A6188C42}" type="pres">
      <dgm:prSet presAssocID="{52E59661-94B1-4579-AD83-132C56404463}" presName="img" presStyleLbl="fgImgPlace1" presStyleIdx="1" presStyleCnt="4"/>
      <dgm:spPr>
        <a:blipFill rotWithShape="0">
          <a:blip xmlns:r="http://schemas.openxmlformats.org/officeDocument/2006/relationships" r:embed="rId2"/>
          <a:stretch>
            <a:fillRect/>
          </a:stretch>
        </a:blipFill>
      </dgm:spPr>
      <dgm:t>
        <a:bodyPr/>
        <a:lstStyle/>
        <a:p>
          <a:endParaRPr lang="it-IT"/>
        </a:p>
      </dgm:t>
    </dgm:pt>
    <dgm:pt modelId="{4F693668-5F62-4176-8192-BA6FFB370D30}" type="pres">
      <dgm:prSet presAssocID="{52E59661-94B1-4579-AD83-132C56404463}" presName="text" presStyleLbl="node1" presStyleIdx="1" presStyleCnt="4">
        <dgm:presLayoutVars>
          <dgm:bulletEnabled val="1"/>
        </dgm:presLayoutVars>
      </dgm:prSet>
      <dgm:spPr/>
      <dgm:t>
        <a:bodyPr/>
        <a:lstStyle/>
        <a:p>
          <a:endParaRPr lang="it-IT"/>
        </a:p>
      </dgm:t>
    </dgm:pt>
    <dgm:pt modelId="{7CEB927D-C0A1-46BB-8AC6-D5A981271DD0}" type="pres">
      <dgm:prSet presAssocID="{2549EBBB-FEC3-41E3-AC88-20AD7F9CFF84}" presName="spacer" presStyleCnt="0"/>
      <dgm:spPr/>
      <dgm:t>
        <a:bodyPr/>
        <a:lstStyle/>
        <a:p>
          <a:endParaRPr lang="it-IT"/>
        </a:p>
      </dgm:t>
    </dgm:pt>
    <dgm:pt modelId="{F4EA50BE-DF09-44D7-9926-9F17BF7008CC}" type="pres">
      <dgm:prSet presAssocID="{3D41F81B-0AF6-40E9-BB40-6EB6DF1A0F94}" presName="comp" presStyleCnt="0"/>
      <dgm:spPr/>
      <dgm:t>
        <a:bodyPr/>
        <a:lstStyle/>
        <a:p>
          <a:endParaRPr lang="it-IT"/>
        </a:p>
      </dgm:t>
    </dgm:pt>
    <dgm:pt modelId="{75280DEC-E46B-4AEC-88AF-6376B5DD59BB}" type="pres">
      <dgm:prSet presAssocID="{3D41F81B-0AF6-40E9-BB40-6EB6DF1A0F94}" presName="box" presStyleLbl="node1" presStyleIdx="2" presStyleCnt="4"/>
      <dgm:spPr/>
      <dgm:t>
        <a:bodyPr/>
        <a:lstStyle/>
        <a:p>
          <a:endParaRPr lang="it-IT"/>
        </a:p>
      </dgm:t>
    </dgm:pt>
    <dgm:pt modelId="{B0481E23-C6B3-4C39-9510-F3B6F0599483}" type="pres">
      <dgm:prSet presAssocID="{3D41F81B-0AF6-40E9-BB40-6EB6DF1A0F94}" presName="img" presStyleLbl="fgImgPlace1" presStyleIdx="2" presStyleCnt="4" custScaleX="94999"/>
      <dgm:spPr>
        <a:blipFill rotWithShape="0">
          <a:blip xmlns:r="http://schemas.openxmlformats.org/officeDocument/2006/relationships" r:embed="rId3"/>
          <a:stretch>
            <a:fillRect/>
          </a:stretch>
        </a:blipFill>
      </dgm:spPr>
      <dgm:t>
        <a:bodyPr/>
        <a:lstStyle/>
        <a:p>
          <a:endParaRPr lang="it-IT"/>
        </a:p>
      </dgm:t>
    </dgm:pt>
    <dgm:pt modelId="{F6038318-7014-4E68-9BE3-39FC8F276B96}" type="pres">
      <dgm:prSet presAssocID="{3D41F81B-0AF6-40E9-BB40-6EB6DF1A0F94}" presName="text" presStyleLbl="node1" presStyleIdx="2" presStyleCnt="4">
        <dgm:presLayoutVars>
          <dgm:bulletEnabled val="1"/>
        </dgm:presLayoutVars>
      </dgm:prSet>
      <dgm:spPr/>
      <dgm:t>
        <a:bodyPr/>
        <a:lstStyle/>
        <a:p>
          <a:endParaRPr lang="it-IT"/>
        </a:p>
      </dgm:t>
    </dgm:pt>
    <dgm:pt modelId="{379E2511-544E-4BC1-B6B2-713D906FEF02}" type="pres">
      <dgm:prSet presAssocID="{070FAE21-6B0D-4039-B260-FF3EDCF0F0C3}" presName="spacer" presStyleCnt="0"/>
      <dgm:spPr/>
      <dgm:t>
        <a:bodyPr/>
        <a:lstStyle/>
        <a:p>
          <a:endParaRPr lang="it-IT"/>
        </a:p>
      </dgm:t>
    </dgm:pt>
    <dgm:pt modelId="{720197B4-5126-4C0B-95A4-6B64ABE00CB6}" type="pres">
      <dgm:prSet presAssocID="{04AD5DAB-61D4-456E-A365-61E27A864CA2}" presName="comp" presStyleCnt="0"/>
      <dgm:spPr/>
      <dgm:t>
        <a:bodyPr/>
        <a:lstStyle/>
        <a:p>
          <a:endParaRPr lang="it-IT"/>
        </a:p>
      </dgm:t>
    </dgm:pt>
    <dgm:pt modelId="{9D1EBEEE-7D80-4EEC-97EA-F40FEE0A1AE3}" type="pres">
      <dgm:prSet presAssocID="{04AD5DAB-61D4-456E-A365-61E27A864CA2}" presName="box" presStyleLbl="node1" presStyleIdx="3" presStyleCnt="4"/>
      <dgm:spPr/>
      <dgm:t>
        <a:bodyPr/>
        <a:lstStyle/>
        <a:p>
          <a:endParaRPr lang="it-IT"/>
        </a:p>
      </dgm:t>
    </dgm:pt>
    <dgm:pt modelId="{150095E2-9308-453F-94DB-4951A1B6DD4A}" type="pres">
      <dgm:prSet presAssocID="{04AD5DAB-61D4-456E-A365-61E27A864CA2}" presName="img" presStyleLbl="fgImgPlace1" presStyleIdx="3" presStyleCnt="4"/>
      <dgm:spPr>
        <a:blipFill rotWithShape="0">
          <a:blip xmlns:r="http://schemas.openxmlformats.org/officeDocument/2006/relationships" r:embed="rId4"/>
          <a:stretch>
            <a:fillRect/>
          </a:stretch>
        </a:blipFill>
      </dgm:spPr>
      <dgm:t>
        <a:bodyPr/>
        <a:lstStyle/>
        <a:p>
          <a:endParaRPr lang="it-IT"/>
        </a:p>
      </dgm:t>
    </dgm:pt>
    <dgm:pt modelId="{DFBCD33F-1429-40F4-A4CA-7526F0C25CED}" type="pres">
      <dgm:prSet presAssocID="{04AD5DAB-61D4-456E-A365-61E27A864CA2}" presName="text" presStyleLbl="node1" presStyleIdx="3" presStyleCnt="4">
        <dgm:presLayoutVars>
          <dgm:bulletEnabled val="1"/>
        </dgm:presLayoutVars>
      </dgm:prSet>
      <dgm:spPr/>
      <dgm:t>
        <a:bodyPr/>
        <a:lstStyle/>
        <a:p>
          <a:endParaRPr lang="it-IT"/>
        </a:p>
      </dgm:t>
    </dgm:pt>
  </dgm:ptLst>
  <dgm:cxnLst>
    <dgm:cxn modelId="{ECE26860-2C2E-4574-BFA6-6578D177B9FB}" type="presOf" srcId="{3D41F81B-0AF6-40E9-BB40-6EB6DF1A0F94}" destId="{75280DEC-E46B-4AEC-88AF-6376B5DD59BB}" srcOrd="0" destOrd="0" presId="urn:microsoft.com/office/officeart/2005/8/layout/vList4"/>
    <dgm:cxn modelId="{75822B78-686D-43ED-9B50-ABEC82244354}" srcId="{D7290B66-C669-4C69-B96F-A0307FB6FE17}" destId="{04AD5DAB-61D4-456E-A365-61E27A864CA2}" srcOrd="3" destOrd="0" parTransId="{7A1ED9CF-FF57-4B88-AF00-6AF3E3CAAEFE}" sibTransId="{F32F79A7-4348-427B-87A9-9B4BC7095F5D}"/>
    <dgm:cxn modelId="{CAECFC8D-CA30-4FC2-AC82-4BB02B5E178D}" type="presOf" srcId="{04AD5DAB-61D4-456E-A365-61E27A864CA2}" destId="{9D1EBEEE-7D80-4EEC-97EA-F40FEE0A1AE3}" srcOrd="0" destOrd="0" presId="urn:microsoft.com/office/officeart/2005/8/layout/vList4"/>
    <dgm:cxn modelId="{174A4AA1-EC4D-4F1D-8EE2-80820E0EB88D}" type="presOf" srcId="{4B5086B3-73B5-482C-AB38-234F47066AE5}" destId="{7D46DB19-27D1-468E-8558-67C4F741E423}" srcOrd="0" destOrd="0" presId="urn:microsoft.com/office/officeart/2005/8/layout/vList4"/>
    <dgm:cxn modelId="{9C2EEA5E-7575-4BA9-B11F-5DC649AFEBAD}" srcId="{D7290B66-C669-4C69-B96F-A0307FB6FE17}" destId="{52E59661-94B1-4579-AD83-132C56404463}" srcOrd="1" destOrd="0" parTransId="{2C461041-10D1-466C-934D-8C53E492FF3E}" sibTransId="{2549EBBB-FEC3-41E3-AC88-20AD7F9CFF84}"/>
    <dgm:cxn modelId="{99DC8CF7-8201-41CC-8D95-FC4E776AAE34}" type="presOf" srcId="{4B5086B3-73B5-482C-AB38-234F47066AE5}" destId="{884D5B4B-459F-49D3-B6D5-9A8A1CE00B5A}" srcOrd="1" destOrd="0" presId="urn:microsoft.com/office/officeart/2005/8/layout/vList4"/>
    <dgm:cxn modelId="{92F76C49-670F-41AF-A6BD-9DA4B407B58B}" srcId="{D7290B66-C669-4C69-B96F-A0307FB6FE17}" destId="{3D41F81B-0AF6-40E9-BB40-6EB6DF1A0F94}" srcOrd="2" destOrd="0" parTransId="{B4BA5BDB-7942-4496-9F61-B65BB3F04ABB}" sibTransId="{070FAE21-6B0D-4039-B260-FF3EDCF0F0C3}"/>
    <dgm:cxn modelId="{7A637D29-6C11-4590-8405-707A24D1A9A2}" type="presOf" srcId="{52E59661-94B1-4579-AD83-132C56404463}" destId="{4F693668-5F62-4176-8192-BA6FFB370D30}" srcOrd="1" destOrd="0" presId="urn:microsoft.com/office/officeart/2005/8/layout/vList4"/>
    <dgm:cxn modelId="{C16C5B9A-97BD-43ED-9D92-5A30CA90EB5F}" type="presOf" srcId="{D7290B66-C669-4C69-B96F-A0307FB6FE17}" destId="{1EE961F6-8BD5-43BF-AB52-0699A87C7DD9}" srcOrd="0" destOrd="0" presId="urn:microsoft.com/office/officeart/2005/8/layout/vList4"/>
    <dgm:cxn modelId="{A78B6FDE-0924-4480-8300-B14E332FD820}" type="presOf" srcId="{52E59661-94B1-4579-AD83-132C56404463}" destId="{AF002E7C-4B8B-486A-BAC3-9A7AD9476E26}" srcOrd="0" destOrd="0" presId="urn:microsoft.com/office/officeart/2005/8/layout/vList4"/>
    <dgm:cxn modelId="{2BC78397-AA92-42C6-AD85-AC3E226A3CB6}" type="presOf" srcId="{3D41F81B-0AF6-40E9-BB40-6EB6DF1A0F94}" destId="{F6038318-7014-4E68-9BE3-39FC8F276B96}" srcOrd="1" destOrd="0" presId="urn:microsoft.com/office/officeart/2005/8/layout/vList4"/>
    <dgm:cxn modelId="{B7C355CF-A2D5-4C9C-A75A-BB5FF629C24E}" srcId="{D7290B66-C669-4C69-B96F-A0307FB6FE17}" destId="{4B5086B3-73B5-482C-AB38-234F47066AE5}" srcOrd="0" destOrd="0" parTransId="{D5FA7E8D-4B28-404D-8D8E-CA1FADAFE91C}" sibTransId="{55FAB0D3-4F67-47E1-9759-71EB73A339F3}"/>
    <dgm:cxn modelId="{B00CDDCD-3371-4C19-8E66-E56B7DD033AC}" type="presOf" srcId="{04AD5DAB-61D4-456E-A365-61E27A864CA2}" destId="{DFBCD33F-1429-40F4-A4CA-7526F0C25CED}" srcOrd="1" destOrd="0" presId="urn:microsoft.com/office/officeart/2005/8/layout/vList4"/>
    <dgm:cxn modelId="{977B2417-3C75-413A-9AC4-3EEF6A4CA1B8}" type="presParOf" srcId="{1EE961F6-8BD5-43BF-AB52-0699A87C7DD9}" destId="{69260BA3-A005-4BC4-8611-C56812EDF6B1}" srcOrd="0" destOrd="0" presId="urn:microsoft.com/office/officeart/2005/8/layout/vList4"/>
    <dgm:cxn modelId="{3C93D25F-CBF6-495F-A128-9296D02A047A}" type="presParOf" srcId="{69260BA3-A005-4BC4-8611-C56812EDF6B1}" destId="{7D46DB19-27D1-468E-8558-67C4F741E423}" srcOrd="0" destOrd="0" presId="urn:microsoft.com/office/officeart/2005/8/layout/vList4"/>
    <dgm:cxn modelId="{5B883CD0-FD73-4451-9008-5B69197A76E0}" type="presParOf" srcId="{69260BA3-A005-4BC4-8611-C56812EDF6B1}" destId="{5F7BDD14-2817-4703-969B-1E643AD43188}" srcOrd="1" destOrd="0" presId="urn:microsoft.com/office/officeart/2005/8/layout/vList4"/>
    <dgm:cxn modelId="{993121A3-7B7B-427F-B208-D7B8DD9D0FC2}" type="presParOf" srcId="{69260BA3-A005-4BC4-8611-C56812EDF6B1}" destId="{884D5B4B-459F-49D3-B6D5-9A8A1CE00B5A}" srcOrd="2" destOrd="0" presId="urn:microsoft.com/office/officeart/2005/8/layout/vList4"/>
    <dgm:cxn modelId="{F9E86D0F-AAF9-4690-98DA-6059536C0E78}" type="presParOf" srcId="{1EE961F6-8BD5-43BF-AB52-0699A87C7DD9}" destId="{E197889A-6123-4199-B1D8-59C7167E7B0D}" srcOrd="1" destOrd="0" presId="urn:microsoft.com/office/officeart/2005/8/layout/vList4"/>
    <dgm:cxn modelId="{95EC0A5D-F71B-4234-81A9-5CD5CC904DBE}" type="presParOf" srcId="{1EE961F6-8BD5-43BF-AB52-0699A87C7DD9}" destId="{4312FFF9-1F80-4E37-B461-C6217B8571F7}" srcOrd="2" destOrd="0" presId="urn:microsoft.com/office/officeart/2005/8/layout/vList4"/>
    <dgm:cxn modelId="{75E70323-8A72-40F9-95A9-B307A2443092}" type="presParOf" srcId="{4312FFF9-1F80-4E37-B461-C6217B8571F7}" destId="{AF002E7C-4B8B-486A-BAC3-9A7AD9476E26}" srcOrd="0" destOrd="0" presId="urn:microsoft.com/office/officeart/2005/8/layout/vList4"/>
    <dgm:cxn modelId="{2A4122A6-3A32-4C8E-96B0-288EF48F8C2C}" type="presParOf" srcId="{4312FFF9-1F80-4E37-B461-C6217B8571F7}" destId="{7EF0CBE2-E10B-4D15-BE2D-5773A6188C42}" srcOrd="1" destOrd="0" presId="urn:microsoft.com/office/officeart/2005/8/layout/vList4"/>
    <dgm:cxn modelId="{8D417F66-EAAE-4AF6-8F8A-A75A0F2F169D}" type="presParOf" srcId="{4312FFF9-1F80-4E37-B461-C6217B8571F7}" destId="{4F693668-5F62-4176-8192-BA6FFB370D30}" srcOrd="2" destOrd="0" presId="urn:microsoft.com/office/officeart/2005/8/layout/vList4"/>
    <dgm:cxn modelId="{0D610685-FEE7-4B27-9905-84BCCD519F59}" type="presParOf" srcId="{1EE961F6-8BD5-43BF-AB52-0699A87C7DD9}" destId="{7CEB927D-C0A1-46BB-8AC6-D5A981271DD0}" srcOrd="3" destOrd="0" presId="urn:microsoft.com/office/officeart/2005/8/layout/vList4"/>
    <dgm:cxn modelId="{666D01EC-88AB-4568-8C7A-EEBF231E0002}" type="presParOf" srcId="{1EE961F6-8BD5-43BF-AB52-0699A87C7DD9}" destId="{F4EA50BE-DF09-44D7-9926-9F17BF7008CC}" srcOrd="4" destOrd="0" presId="urn:microsoft.com/office/officeart/2005/8/layout/vList4"/>
    <dgm:cxn modelId="{F274F8E1-A386-41F6-833F-948A5687E0E8}" type="presParOf" srcId="{F4EA50BE-DF09-44D7-9926-9F17BF7008CC}" destId="{75280DEC-E46B-4AEC-88AF-6376B5DD59BB}" srcOrd="0" destOrd="0" presId="urn:microsoft.com/office/officeart/2005/8/layout/vList4"/>
    <dgm:cxn modelId="{45F0C9E9-B68A-40CF-9CC4-627E0FDC7650}" type="presParOf" srcId="{F4EA50BE-DF09-44D7-9926-9F17BF7008CC}" destId="{B0481E23-C6B3-4C39-9510-F3B6F0599483}" srcOrd="1" destOrd="0" presId="urn:microsoft.com/office/officeart/2005/8/layout/vList4"/>
    <dgm:cxn modelId="{D33B4BEE-5480-4C75-95EE-3481B26996EB}" type="presParOf" srcId="{F4EA50BE-DF09-44D7-9926-9F17BF7008CC}" destId="{F6038318-7014-4E68-9BE3-39FC8F276B96}" srcOrd="2" destOrd="0" presId="urn:microsoft.com/office/officeart/2005/8/layout/vList4"/>
    <dgm:cxn modelId="{BEF6A59F-A465-49D0-B255-943956A6480D}" type="presParOf" srcId="{1EE961F6-8BD5-43BF-AB52-0699A87C7DD9}" destId="{379E2511-544E-4BC1-B6B2-713D906FEF02}" srcOrd="5" destOrd="0" presId="urn:microsoft.com/office/officeart/2005/8/layout/vList4"/>
    <dgm:cxn modelId="{319DB11F-5960-4ABD-AA63-6895D0E8B857}" type="presParOf" srcId="{1EE961F6-8BD5-43BF-AB52-0699A87C7DD9}" destId="{720197B4-5126-4C0B-95A4-6B64ABE00CB6}" srcOrd="6" destOrd="0" presId="urn:microsoft.com/office/officeart/2005/8/layout/vList4"/>
    <dgm:cxn modelId="{64C8B51E-2640-440C-AD0E-99E2E6FAFBE7}" type="presParOf" srcId="{720197B4-5126-4C0B-95A4-6B64ABE00CB6}" destId="{9D1EBEEE-7D80-4EEC-97EA-F40FEE0A1AE3}" srcOrd="0" destOrd="0" presId="urn:microsoft.com/office/officeart/2005/8/layout/vList4"/>
    <dgm:cxn modelId="{2445F5C1-365F-4E01-86FC-663036D1CB9F}" type="presParOf" srcId="{720197B4-5126-4C0B-95A4-6B64ABE00CB6}" destId="{150095E2-9308-453F-94DB-4951A1B6DD4A}" srcOrd="1" destOrd="0" presId="urn:microsoft.com/office/officeart/2005/8/layout/vList4"/>
    <dgm:cxn modelId="{049E821A-D486-4D2E-A276-078209653426}" type="presParOf" srcId="{720197B4-5126-4C0B-95A4-6B64ABE00CB6}" destId="{DFBCD33F-1429-40F4-A4CA-7526F0C25CED}" srcOrd="2" destOrd="0" presId="urn:microsoft.com/office/officeart/2005/8/layout/vList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C6461B5-E9C7-4D39-9AE1-42CBD1230D6A}"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it-IT"/>
        </a:p>
      </dgm:t>
    </dgm:pt>
    <dgm:pt modelId="{9058F0F1-C970-47E9-B675-A5F3ABC0720A}">
      <dgm:prSet phldrT="[Testo]"/>
      <dgm:spPr/>
      <dgm:t>
        <a:bodyPr/>
        <a:lstStyle/>
        <a:p>
          <a:r>
            <a:rPr lang="it-IT" b="1" dirty="0" smtClean="0">
              <a:latin typeface="Century Gothic" pitchFamily="34" charset="0"/>
            </a:rPr>
            <a:t>Accadimenti rilevanti :</a:t>
          </a:r>
          <a:r>
            <a:rPr lang="it-IT" dirty="0" smtClean="0">
              <a:latin typeface="Century Gothic" pitchFamily="34" charset="0"/>
            </a:rPr>
            <a:t>Le elezioni del luglio 2012 vedono la vittoria dei moderati della “Coalizione delle Forza Nazionali “. Sconfitta dei partiti islamici. </a:t>
          </a:r>
        </a:p>
        <a:p>
          <a:endParaRPr lang="it-IT" dirty="0">
            <a:latin typeface="Century Gothic" pitchFamily="34" charset="0"/>
          </a:endParaRPr>
        </a:p>
      </dgm:t>
    </dgm:pt>
    <dgm:pt modelId="{FC2300EF-C2A6-49C1-B2B1-D34E4C69ED84}" type="parTrans" cxnId="{B055B80D-FAB3-495D-8A84-A92B83E2A1FC}">
      <dgm:prSet/>
      <dgm:spPr/>
      <dgm:t>
        <a:bodyPr/>
        <a:lstStyle/>
        <a:p>
          <a:endParaRPr lang="it-IT"/>
        </a:p>
      </dgm:t>
    </dgm:pt>
    <dgm:pt modelId="{753D92FA-FA36-4BE8-8240-B75DBA0204E7}" type="sibTrans" cxnId="{B055B80D-FAB3-495D-8A84-A92B83E2A1FC}">
      <dgm:prSet/>
      <dgm:spPr/>
      <dgm:t>
        <a:bodyPr/>
        <a:lstStyle/>
        <a:p>
          <a:endParaRPr lang="it-IT"/>
        </a:p>
      </dgm:t>
    </dgm:pt>
    <dgm:pt modelId="{619185C6-3645-4C29-8820-8FBDCCC3F9FB}">
      <dgm:prSet phldrT="[Testo]"/>
      <dgm:spPr>
        <a:solidFill>
          <a:schemeClr val="accent2"/>
        </a:solidFill>
      </dgm:spPr>
      <dgm:t>
        <a:bodyPr/>
        <a:lstStyle/>
        <a:p>
          <a:r>
            <a:rPr lang="it-IT" b="1" dirty="0" smtClean="0">
              <a:latin typeface="Century Gothic" pitchFamily="34" charset="0"/>
            </a:rPr>
            <a:t>Problemi: </a:t>
          </a:r>
        </a:p>
        <a:p>
          <a:r>
            <a:rPr lang="it-IT" dirty="0" smtClean="0">
              <a:latin typeface="Century Gothic" pitchFamily="34" charset="0"/>
            </a:rPr>
            <a:t>I gruppi di ribelli (armati) che hanno combattuto durante la guerra di Libia non vogliono lasciare il potere e controllano città e altre zone del paese, non riconoscendo l’autorità del nuovo governo.  20.000 ribelli armati nel paese</a:t>
          </a:r>
        </a:p>
        <a:p>
          <a:r>
            <a:rPr lang="it-IT" dirty="0" smtClean="0">
              <a:latin typeface="Century Gothic" pitchFamily="34" charset="0"/>
            </a:rPr>
            <a:t>Al Qaeda si sta rafforzando attraverso una fitta rete di alleanze con gruppi  estremistici. Numerosi attentati nel paese</a:t>
          </a:r>
        </a:p>
        <a:p>
          <a:r>
            <a:rPr lang="it-IT" dirty="0" smtClean="0">
              <a:latin typeface="Century Gothic" pitchFamily="34" charset="0"/>
            </a:rPr>
            <a:t>La regione della Cirenaica ha manifestato  tendenze secessioniste </a:t>
          </a:r>
          <a:endParaRPr lang="it-IT" dirty="0">
            <a:latin typeface="Century Gothic" pitchFamily="34" charset="0"/>
          </a:endParaRPr>
        </a:p>
      </dgm:t>
    </dgm:pt>
    <dgm:pt modelId="{E6113FBE-B04C-45EF-9E96-00C82B5D7DF1}" type="parTrans" cxnId="{413C3C35-0BCB-4C8E-AA21-2BB8C40D3BB8}">
      <dgm:prSet/>
      <dgm:spPr/>
      <dgm:t>
        <a:bodyPr/>
        <a:lstStyle/>
        <a:p>
          <a:endParaRPr lang="it-IT"/>
        </a:p>
      </dgm:t>
    </dgm:pt>
    <dgm:pt modelId="{BFE2EB72-EB2C-46DF-8684-F2252FC12B6A}" type="sibTrans" cxnId="{413C3C35-0BCB-4C8E-AA21-2BB8C40D3BB8}">
      <dgm:prSet/>
      <dgm:spPr/>
      <dgm:t>
        <a:bodyPr/>
        <a:lstStyle/>
        <a:p>
          <a:endParaRPr lang="it-IT"/>
        </a:p>
      </dgm:t>
    </dgm:pt>
    <dgm:pt modelId="{07280545-008F-4250-BA0E-9E36B5CC13D3}">
      <dgm:prSet/>
      <dgm:spPr>
        <a:solidFill>
          <a:schemeClr val="accent3"/>
        </a:solidFill>
      </dgm:spPr>
      <dgm:t>
        <a:bodyPr/>
        <a:lstStyle/>
        <a:p>
          <a:r>
            <a:rPr lang="it-IT" b="1" dirty="0" smtClean="0">
              <a:latin typeface="Century Gothic" pitchFamily="34" charset="0"/>
            </a:rPr>
            <a:t>Caratteristiche: </a:t>
          </a:r>
          <a:r>
            <a:rPr lang="it-IT" dirty="0" smtClean="0">
              <a:latin typeface="Century Gothic" pitchFamily="34" charset="0"/>
            </a:rPr>
            <a:t>La Libia non ha istituzioni radicate, né partiti strutturati, non ci sono mai state elezioni  fino al </a:t>
          </a:r>
          <a:r>
            <a:rPr lang="it-IT" dirty="0" err="1" smtClean="0">
              <a:latin typeface="Century Gothic" pitchFamily="34" charset="0"/>
            </a:rPr>
            <a:t>dopo-Gheddafi</a:t>
          </a:r>
          <a:r>
            <a:rPr lang="it-IT" dirty="0" smtClean="0">
              <a:latin typeface="Century Gothic" pitchFamily="34" charset="0"/>
            </a:rPr>
            <a:t>. E’ assente qualunque esperienza democratica</a:t>
          </a:r>
        </a:p>
      </dgm:t>
    </dgm:pt>
    <dgm:pt modelId="{9D1258DA-66D6-4B2A-BA0A-609319CD15F3}" type="parTrans" cxnId="{2203F460-8977-4C8B-9C28-D0069EBE2D97}">
      <dgm:prSet/>
      <dgm:spPr/>
      <dgm:t>
        <a:bodyPr/>
        <a:lstStyle/>
        <a:p>
          <a:endParaRPr lang="it-IT"/>
        </a:p>
      </dgm:t>
    </dgm:pt>
    <dgm:pt modelId="{0A966C22-752E-4AEC-B163-692ACE69A32F}" type="sibTrans" cxnId="{2203F460-8977-4C8B-9C28-D0069EBE2D97}">
      <dgm:prSet/>
      <dgm:spPr/>
      <dgm:t>
        <a:bodyPr/>
        <a:lstStyle/>
        <a:p>
          <a:endParaRPr lang="it-IT"/>
        </a:p>
      </dgm:t>
    </dgm:pt>
    <dgm:pt modelId="{A78E2806-B906-473D-AEFA-1F46E91600E8}" type="pres">
      <dgm:prSet presAssocID="{BC6461B5-E9C7-4D39-9AE1-42CBD1230D6A}" presName="linear" presStyleCnt="0">
        <dgm:presLayoutVars>
          <dgm:dir/>
          <dgm:resizeHandles val="exact"/>
        </dgm:presLayoutVars>
      </dgm:prSet>
      <dgm:spPr/>
      <dgm:t>
        <a:bodyPr/>
        <a:lstStyle/>
        <a:p>
          <a:endParaRPr lang="it-IT"/>
        </a:p>
      </dgm:t>
    </dgm:pt>
    <dgm:pt modelId="{0CD8A888-52A4-4636-BE99-5BFEC4F146DB}" type="pres">
      <dgm:prSet presAssocID="{9058F0F1-C970-47E9-B675-A5F3ABC0720A}" presName="comp" presStyleCnt="0"/>
      <dgm:spPr/>
    </dgm:pt>
    <dgm:pt modelId="{F1E24E20-B6E6-4AC7-BE8A-5823A6E41B9A}" type="pres">
      <dgm:prSet presAssocID="{9058F0F1-C970-47E9-B675-A5F3ABC0720A}" presName="box" presStyleLbl="node1" presStyleIdx="0" presStyleCnt="3" custScaleY="125834"/>
      <dgm:spPr/>
      <dgm:t>
        <a:bodyPr/>
        <a:lstStyle/>
        <a:p>
          <a:endParaRPr lang="it-IT"/>
        </a:p>
      </dgm:t>
    </dgm:pt>
    <dgm:pt modelId="{D5AE1523-C512-40D0-A0F7-CB00803BAE58}" type="pres">
      <dgm:prSet presAssocID="{9058F0F1-C970-47E9-B675-A5F3ABC0720A}" presName="img" presStyleLbl="fgImgPlace1" presStyleIdx="0" presStyleCnt="3" custScaleX="85936" custScaleY="135839" custLinFactNeighborX="-5733" custLinFactNeighborY="-6536"/>
      <dgm:spPr>
        <a:blipFill rotWithShape="0">
          <a:blip xmlns:r="http://schemas.openxmlformats.org/officeDocument/2006/relationships" r:embed="rId1"/>
          <a:stretch>
            <a:fillRect/>
          </a:stretch>
        </a:blipFill>
      </dgm:spPr>
    </dgm:pt>
    <dgm:pt modelId="{70B5A6BD-375B-4FDC-BDB9-865A714F2F3D}" type="pres">
      <dgm:prSet presAssocID="{9058F0F1-C970-47E9-B675-A5F3ABC0720A}" presName="text" presStyleLbl="node1" presStyleIdx="0" presStyleCnt="3">
        <dgm:presLayoutVars>
          <dgm:bulletEnabled val="1"/>
        </dgm:presLayoutVars>
      </dgm:prSet>
      <dgm:spPr/>
      <dgm:t>
        <a:bodyPr/>
        <a:lstStyle/>
        <a:p>
          <a:endParaRPr lang="it-IT"/>
        </a:p>
      </dgm:t>
    </dgm:pt>
    <dgm:pt modelId="{13BA8EF5-9223-4389-BDC2-D5F3CBE0B779}" type="pres">
      <dgm:prSet presAssocID="{753D92FA-FA36-4BE8-8240-B75DBA0204E7}" presName="spacer" presStyleCnt="0"/>
      <dgm:spPr/>
    </dgm:pt>
    <dgm:pt modelId="{CE155105-C059-437F-9AAB-F5D3B06DE59B}" type="pres">
      <dgm:prSet presAssocID="{07280545-008F-4250-BA0E-9E36B5CC13D3}" presName="comp" presStyleCnt="0"/>
      <dgm:spPr/>
    </dgm:pt>
    <dgm:pt modelId="{8A43E7AA-7164-46F8-840F-0C9958757FE8}" type="pres">
      <dgm:prSet presAssocID="{07280545-008F-4250-BA0E-9E36B5CC13D3}" presName="box" presStyleLbl="node1" presStyleIdx="1" presStyleCnt="3"/>
      <dgm:spPr/>
      <dgm:t>
        <a:bodyPr/>
        <a:lstStyle/>
        <a:p>
          <a:endParaRPr lang="it-IT"/>
        </a:p>
      </dgm:t>
    </dgm:pt>
    <dgm:pt modelId="{D3F41AED-66BF-47EE-ADC0-1033F52F1B10}" type="pres">
      <dgm:prSet presAssocID="{07280545-008F-4250-BA0E-9E36B5CC13D3}" presName="img" presStyleLbl="fgImgPlace1" presStyleIdx="1" presStyleCnt="3" custScaleX="90632"/>
      <dgm:spPr>
        <a:blipFill rotWithShape="0">
          <a:blip xmlns:r="http://schemas.openxmlformats.org/officeDocument/2006/relationships" r:embed="rId2"/>
          <a:stretch>
            <a:fillRect/>
          </a:stretch>
        </a:blipFill>
      </dgm:spPr>
    </dgm:pt>
    <dgm:pt modelId="{C5954753-1E1A-463B-954F-19BE7821687B}" type="pres">
      <dgm:prSet presAssocID="{07280545-008F-4250-BA0E-9E36B5CC13D3}" presName="text" presStyleLbl="node1" presStyleIdx="1" presStyleCnt="3">
        <dgm:presLayoutVars>
          <dgm:bulletEnabled val="1"/>
        </dgm:presLayoutVars>
      </dgm:prSet>
      <dgm:spPr/>
      <dgm:t>
        <a:bodyPr/>
        <a:lstStyle/>
        <a:p>
          <a:endParaRPr lang="it-IT"/>
        </a:p>
      </dgm:t>
    </dgm:pt>
    <dgm:pt modelId="{521F3A17-67ED-4D0F-A658-A81F205C758E}" type="pres">
      <dgm:prSet presAssocID="{0A966C22-752E-4AEC-B163-692ACE69A32F}" presName="spacer" presStyleCnt="0"/>
      <dgm:spPr/>
    </dgm:pt>
    <dgm:pt modelId="{AC25185E-404D-4823-939B-482663CA3143}" type="pres">
      <dgm:prSet presAssocID="{619185C6-3645-4C29-8820-8FBDCCC3F9FB}" presName="comp" presStyleCnt="0"/>
      <dgm:spPr/>
    </dgm:pt>
    <dgm:pt modelId="{1FCA267D-6BE0-4A56-B2CC-25DF4116A665}" type="pres">
      <dgm:prSet presAssocID="{619185C6-3645-4C29-8820-8FBDCCC3F9FB}" presName="box" presStyleLbl="node1" presStyleIdx="2" presStyleCnt="3" custScaleY="243491" custLinFactNeighborX="-1027" custLinFactNeighborY="-1029"/>
      <dgm:spPr/>
      <dgm:t>
        <a:bodyPr/>
        <a:lstStyle/>
        <a:p>
          <a:endParaRPr lang="it-IT"/>
        </a:p>
      </dgm:t>
    </dgm:pt>
    <dgm:pt modelId="{DE0E8C05-FD84-439B-B1BF-92AF1961D468}" type="pres">
      <dgm:prSet presAssocID="{619185C6-3645-4C29-8820-8FBDCCC3F9FB}" presName="img" presStyleLbl="fgImgPlace1" presStyleIdx="2" presStyleCnt="3" custScaleY="152470"/>
      <dgm:spPr>
        <a:blipFill rotWithShape="0">
          <a:blip xmlns:r="http://schemas.openxmlformats.org/officeDocument/2006/relationships" r:embed="rId3"/>
          <a:stretch>
            <a:fillRect/>
          </a:stretch>
        </a:blipFill>
      </dgm:spPr>
    </dgm:pt>
    <dgm:pt modelId="{A3259DFF-493B-48D5-82A1-EBC1A91CB2DC}" type="pres">
      <dgm:prSet presAssocID="{619185C6-3645-4C29-8820-8FBDCCC3F9FB}" presName="text" presStyleLbl="node1" presStyleIdx="2" presStyleCnt="3">
        <dgm:presLayoutVars>
          <dgm:bulletEnabled val="1"/>
        </dgm:presLayoutVars>
      </dgm:prSet>
      <dgm:spPr/>
      <dgm:t>
        <a:bodyPr/>
        <a:lstStyle/>
        <a:p>
          <a:endParaRPr lang="it-IT"/>
        </a:p>
      </dgm:t>
    </dgm:pt>
  </dgm:ptLst>
  <dgm:cxnLst>
    <dgm:cxn modelId="{2203F460-8977-4C8B-9C28-D0069EBE2D97}" srcId="{BC6461B5-E9C7-4D39-9AE1-42CBD1230D6A}" destId="{07280545-008F-4250-BA0E-9E36B5CC13D3}" srcOrd="1" destOrd="0" parTransId="{9D1258DA-66D6-4B2A-BA0A-609319CD15F3}" sibTransId="{0A966C22-752E-4AEC-B163-692ACE69A32F}"/>
    <dgm:cxn modelId="{9260B39F-C7D4-4702-8F99-BE785DF26D26}" type="presOf" srcId="{9058F0F1-C970-47E9-B675-A5F3ABC0720A}" destId="{F1E24E20-B6E6-4AC7-BE8A-5823A6E41B9A}" srcOrd="0" destOrd="0" presId="urn:microsoft.com/office/officeart/2005/8/layout/vList4"/>
    <dgm:cxn modelId="{9E8FCE8D-5A47-4472-A94E-917854AA5910}" type="presOf" srcId="{619185C6-3645-4C29-8820-8FBDCCC3F9FB}" destId="{1FCA267D-6BE0-4A56-B2CC-25DF4116A665}" srcOrd="0" destOrd="0" presId="urn:microsoft.com/office/officeart/2005/8/layout/vList4"/>
    <dgm:cxn modelId="{B055B80D-FAB3-495D-8A84-A92B83E2A1FC}" srcId="{BC6461B5-E9C7-4D39-9AE1-42CBD1230D6A}" destId="{9058F0F1-C970-47E9-B675-A5F3ABC0720A}" srcOrd="0" destOrd="0" parTransId="{FC2300EF-C2A6-49C1-B2B1-D34E4C69ED84}" sibTransId="{753D92FA-FA36-4BE8-8240-B75DBA0204E7}"/>
    <dgm:cxn modelId="{35FC9A0D-DF11-4AE4-97FE-39CAB5B86344}" type="presOf" srcId="{07280545-008F-4250-BA0E-9E36B5CC13D3}" destId="{8A43E7AA-7164-46F8-840F-0C9958757FE8}" srcOrd="0" destOrd="0" presId="urn:microsoft.com/office/officeart/2005/8/layout/vList4"/>
    <dgm:cxn modelId="{9DA2C65D-7FAF-4294-9D5A-BC7530B030B0}" type="presOf" srcId="{BC6461B5-E9C7-4D39-9AE1-42CBD1230D6A}" destId="{A78E2806-B906-473D-AEFA-1F46E91600E8}" srcOrd="0" destOrd="0" presId="urn:microsoft.com/office/officeart/2005/8/layout/vList4"/>
    <dgm:cxn modelId="{67857747-B800-4C49-80A7-8168DCF39D80}" type="presOf" srcId="{619185C6-3645-4C29-8820-8FBDCCC3F9FB}" destId="{A3259DFF-493B-48D5-82A1-EBC1A91CB2DC}" srcOrd="1" destOrd="0" presId="urn:microsoft.com/office/officeart/2005/8/layout/vList4"/>
    <dgm:cxn modelId="{ADBB6170-3392-4CD9-B8C5-77E341DDCD07}" type="presOf" srcId="{07280545-008F-4250-BA0E-9E36B5CC13D3}" destId="{C5954753-1E1A-463B-954F-19BE7821687B}" srcOrd="1" destOrd="0" presId="urn:microsoft.com/office/officeart/2005/8/layout/vList4"/>
    <dgm:cxn modelId="{68D0091C-60AC-43D2-ABFB-2005B7C00D23}" type="presOf" srcId="{9058F0F1-C970-47E9-B675-A5F3ABC0720A}" destId="{70B5A6BD-375B-4FDC-BDB9-865A714F2F3D}" srcOrd="1" destOrd="0" presId="urn:microsoft.com/office/officeart/2005/8/layout/vList4"/>
    <dgm:cxn modelId="{413C3C35-0BCB-4C8E-AA21-2BB8C40D3BB8}" srcId="{BC6461B5-E9C7-4D39-9AE1-42CBD1230D6A}" destId="{619185C6-3645-4C29-8820-8FBDCCC3F9FB}" srcOrd="2" destOrd="0" parTransId="{E6113FBE-B04C-45EF-9E96-00C82B5D7DF1}" sibTransId="{BFE2EB72-EB2C-46DF-8684-F2252FC12B6A}"/>
    <dgm:cxn modelId="{CD48B925-2357-41CB-8789-31A613D5F9FF}" type="presParOf" srcId="{A78E2806-B906-473D-AEFA-1F46E91600E8}" destId="{0CD8A888-52A4-4636-BE99-5BFEC4F146DB}" srcOrd="0" destOrd="0" presId="urn:microsoft.com/office/officeart/2005/8/layout/vList4"/>
    <dgm:cxn modelId="{FA73B8BC-156E-4326-B080-D535901B1A1B}" type="presParOf" srcId="{0CD8A888-52A4-4636-BE99-5BFEC4F146DB}" destId="{F1E24E20-B6E6-4AC7-BE8A-5823A6E41B9A}" srcOrd="0" destOrd="0" presId="urn:microsoft.com/office/officeart/2005/8/layout/vList4"/>
    <dgm:cxn modelId="{0A5D120D-D42A-43A4-9895-BC999CCED712}" type="presParOf" srcId="{0CD8A888-52A4-4636-BE99-5BFEC4F146DB}" destId="{D5AE1523-C512-40D0-A0F7-CB00803BAE58}" srcOrd="1" destOrd="0" presId="urn:microsoft.com/office/officeart/2005/8/layout/vList4"/>
    <dgm:cxn modelId="{4AB9A954-D3A8-4EB3-8D12-57E7F6FC10DB}" type="presParOf" srcId="{0CD8A888-52A4-4636-BE99-5BFEC4F146DB}" destId="{70B5A6BD-375B-4FDC-BDB9-865A714F2F3D}" srcOrd="2" destOrd="0" presId="urn:microsoft.com/office/officeart/2005/8/layout/vList4"/>
    <dgm:cxn modelId="{62B8FC0D-C86F-4689-B735-1D088A921536}" type="presParOf" srcId="{A78E2806-B906-473D-AEFA-1F46E91600E8}" destId="{13BA8EF5-9223-4389-BDC2-D5F3CBE0B779}" srcOrd="1" destOrd="0" presId="urn:microsoft.com/office/officeart/2005/8/layout/vList4"/>
    <dgm:cxn modelId="{B6F66FE2-2476-4227-BA16-C90848E93178}" type="presParOf" srcId="{A78E2806-B906-473D-AEFA-1F46E91600E8}" destId="{CE155105-C059-437F-9AAB-F5D3B06DE59B}" srcOrd="2" destOrd="0" presId="urn:microsoft.com/office/officeart/2005/8/layout/vList4"/>
    <dgm:cxn modelId="{94BC6CB7-0B42-487E-92F5-98D3DC0EECFE}" type="presParOf" srcId="{CE155105-C059-437F-9AAB-F5D3B06DE59B}" destId="{8A43E7AA-7164-46F8-840F-0C9958757FE8}" srcOrd="0" destOrd="0" presId="urn:microsoft.com/office/officeart/2005/8/layout/vList4"/>
    <dgm:cxn modelId="{F1BC3250-1A7A-4CF1-A988-09706B420A03}" type="presParOf" srcId="{CE155105-C059-437F-9AAB-F5D3B06DE59B}" destId="{D3F41AED-66BF-47EE-ADC0-1033F52F1B10}" srcOrd="1" destOrd="0" presId="urn:microsoft.com/office/officeart/2005/8/layout/vList4"/>
    <dgm:cxn modelId="{84AF1430-10A4-472D-A644-E1D90CF80B44}" type="presParOf" srcId="{CE155105-C059-437F-9AAB-F5D3B06DE59B}" destId="{C5954753-1E1A-463B-954F-19BE7821687B}" srcOrd="2" destOrd="0" presId="urn:microsoft.com/office/officeart/2005/8/layout/vList4"/>
    <dgm:cxn modelId="{2831B09B-2E52-48DD-BFE8-1A38B3071C40}" type="presParOf" srcId="{A78E2806-B906-473D-AEFA-1F46E91600E8}" destId="{521F3A17-67ED-4D0F-A658-A81F205C758E}" srcOrd="3" destOrd="0" presId="urn:microsoft.com/office/officeart/2005/8/layout/vList4"/>
    <dgm:cxn modelId="{A989D4BB-45DE-4446-AD60-0AF2A9ACADA2}" type="presParOf" srcId="{A78E2806-B906-473D-AEFA-1F46E91600E8}" destId="{AC25185E-404D-4823-939B-482663CA3143}" srcOrd="4" destOrd="0" presId="urn:microsoft.com/office/officeart/2005/8/layout/vList4"/>
    <dgm:cxn modelId="{93035CF8-2E47-40E1-A9EF-F6C8F77F3071}" type="presParOf" srcId="{AC25185E-404D-4823-939B-482663CA3143}" destId="{1FCA267D-6BE0-4A56-B2CC-25DF4116A665}" srcOrd="0" destOrd="0" presId="urn:microsoft.com/office/officeart/2005/8/layout/vList4"/>
    <dgm:cxn modelId="{BA96203E-8050-4FE7-9FEE-DC204AE4072A}" type="presParOf" srcId="{AC25185E-404D-4823-939B-482663CA3143}" destId="{DE0E8C05-FD84-439B-B1BF-92AF1961D468}" srcOrd="1" destOrd="0" presId="urn:microsoft.com/office/officeart/2005/8/layout/vList4"/>
    <dgm:cxn modelId="{D82CEECC-0138-47D2-8DA5-75469D3135A3}" type="presParOf" srcId="{AC25185E-404D-4823-939B-482663CA3143}" destId="{A3259DFF-493B-48D5-82A1-EBC1A91CB2DC}" srcOrd="2" destOrd="0" presId="urn:microsoft.com/office/officeart/2005/8/layout/vList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C0EEC1B-0496-4EEE-9318-0E18195AD2B3}" type="doc">
      <dgm:prSet loTypeId="urn:microsoft.com/office/officeart/2005/8/layout/arrow2" loCatId="process" qsTypeId="urn:microsoft.com/office/officeart/2005/8/quickstyle/3d3" qsCatId="3D" csTypeId="urn:microsoft.com/office/officeart/2005/8/colors/accent0_2" csCatId="mainScheme" phldr="1"/>
      <dgm:spPr/>
    </dgm:pt>
    <dgm:pt modelId="{8D5DB790-FBB5-4E0A-BB81-B97352981CBB}">
      <dgm:prSet phldrT="[Testo]" custT="1"/>
      <dgm:spPr/>
      <dgm:t>
        <a:bodyPr/>
        <a:lstStyle/>
        <a:p>
          <a:r>
            <a:rPr lang="it-IT" sz="1800" b="1" dirty="0" smtClean="0">
              <a:latin typeface="Century Gothic" pitchFamily="34" charset="0"/>
            </a:rPr>
            <a:t>Disarmare definitivamente  le fazioni di ribelli e riprendere il controllo sul territorio</a:t>
          </a:r>
          <a:endParaRPr lang="it-IT" sz="1800" b="1" dirty="0">
            <a:latin typeface="Century Gothic" pitchFamily="34" charset="0"/>
          </a:endParaRPr>
        </a:p>
      </dgm:t>
    </dgm:pt>
    <dgm:pt modelId="{05F657F3-D03F-4619-BABE-8407F34D1581}" type="parTrans" cxnId="{F8F8D779-1298-47CA-B2E5-BC54D06F448E}">
      <dgm:prSet/>
      <dgm:spPr/>
      <dgm:t>
        <a:bodyPr/>
        <a:lstStyle/>
        <a:p>
          <a:endParaRPr lang="it-IT"/>
        </a:p>
      </dgm:t>
    </dgm:pt>
    <dgm:pt modelId="{C0D30FD2-8141-4249-9ED9-2B9B328716BB}" type="sibTrans" cxnId="{F8F8D779-1298-47CA-B2E5-BC54D06F448E}">
      <dgm:prSet/>
      <dgm:spPr/>
      <dgm:t>
        <a:bodyPr/>
        <a:lstStyle/>
        <a:p>
          <a:endParaRPr lang="it-IT"/>
        </a:p>
      </dgm:t>
    </dgm:pt>
    <dgm:pt modelId="{EEFC479B-1A57-4CF2-A3D3-2AC132DFBA44}">
      <dgm:prSet phldrT="[Testo]" custT="1"/>
      <dgm:spPr/>
      <dgm:t>
        <a:bodyPr/>
        <a:lstStyle/>
        <a:p>
          <a:r>
            <a:rPr lang="it-IT" sz="1800" b="1" dirty="0" smtClean="0">
              <a:latin typeface="Century Gothic" pitchFamily="34" charset="0"/>
            </a:rPr>
            <a:t>Creare da zero delle istituzioni capaci di rappresentare le diverse istanze emerse durante le rivolte per non rischiare di dividere il Paese</a:t>
          </a:r>
          <a:endParaRPr lang="it-IT" sz="1800" b="1" dirty="0">
            <a:latin typeface="Century Gothic" pitchFamily="34" charset="0"/>
          </a:endParaRPr>
        </a:p>
      </dgm:t>
    </dgm:pt>
    <dgm:pt modelId="{7A027D1B-5B31-4286-825F-118847DD7802}" type="parTrans" cxnId="{BDCF8948-5478-456A-BC6A-B990AA103A71}">
      <dgm:prSet/>
      <dgm:spPr/>
      <dgm:t>
        <a:bodyPr/>
        <a:lstStyle/>
        <a:p>
          <a:endParaRPr lang="it-IT"/>
        </a:p>
      </dgm:t>
    </dgm:pt>
    <dgm:pt modelId="{C8C7ED9A-6DEA-40FB-9621-BEFB1B7DFD32}" type="sibTrans" cxnId="{BDCF8948-5478-456A-BC6A-B990AA103A71}">
      <dgm:prSet/>
      <dgm:spPr/>
      <dgm:t>
        <a:bodyPr/>
        <a:lstStyle/>
        <a:p>
          <a:endParaRPr lang="it-IT"/>
        </a:p>
      </dgm:t>
    </dgm:pt>
    <dgm:pt modelId="{CE141C4B-EC46-4A7E-8FB9-0BEF28E400B5}">
      <dgm:prSet phldrT="[Testo]" custT="1"/>
      <dgm:spPr/>
      <dgm:t>
        <a:bodyPr/>
        <a:lstStyle/>
        <a:p>
          <a:r>
            <a:rPr lang="it-IT" sz="1800" b="1" dirty="0" smtClean="0">
              <a:latin typeface="Century Gothic" pitchFamily="34" charset="0"/>
            </a:rPr>
            <a:t>Creare una Nazione con uno spirito unitario e con una leadership politica realmente rappresentativa della popolazione</a:t>
          </a:r>
        </a:p>
        <a:p>
          <a:endParaRPr lang="it-IT" sz="1900" dirty="0" smtClean="0"/>
        </a:p>
        <a:p>
          <a:endParaRPr lang="it-IT" sz="1900" dirty="0"/>
        </a:p>
      </dgm:t>
    </dgm:pt>
    <dgm:pt modelId="{82AE60B4-2FF4-4CA5-86ED-34646D9EE8BF}" type="parTrans" cxnId="{6591839C-9715-40D3-9A4D-ED12DF509DE2}">
      <dgm:prSet/>
      <dgm:spPr/>
      <dgm:t>
        <a:bodyPr/>
        <a:lstStyle/>
        <a:p>
          <a:endParaRPr lang="it-IT"/>
        </a:p>
      </dgm:t>
    </dgm:pt>
    <dgm:pt modelId="{362A650E-69AC-4969-9F0A-D7CDA71E83B7}" type="sibTrans" cxnId="{6591839C-9715-40D3-9A4D-ED12DF509DE2}">
      <dgm:prSet/>
      <dgm:spPr/>
      <dgm:t>
        <a:bodyPr/>
        <a:lstStyle/>
        <a:p>
          <a:endParaRPr lang="it-IT"/>
        </a:p>
      </dgm:t>
    </dgm:pt>
    <dgm:pt modelId="{DF9EA82F-273A-47F0-96A6-4E1A5E768802}" type="pres">
      <dgm:prSet presAssocID="{FC0EEC1B-0496-4EEE-9318-0E18195AD2B3}" presName="arrowDiagram" presStyleCnt="0">
        <dgm:presLayoutVars>
          <dgm:chMax val="5"/>
          <dgm:dir/>
          <dgm:resizeHandles val="exact"/>
        </dgm:presLayoutVars>
      </dgm:prSet>
      <dgm:spPr/>
    </dgm:pt>
    <dgm:pt modelId="{87C2BFF4-B1ED-4875-B064-3051777C5B9B}" type="pres">
      <dgm:prSet presAssocID="{FC0EEC1B-0496-4EEE-9318-0E18195AD2B3}" presName="arrow" presStyleLbl="bgShp" presStyleIdx="0" presStyleCnt="1" custLinFactNeighborX="444" custLinFactNeighborY="725"/>
      <dgm:spPr/>
    </dgm:pt>
    <dgm:pt modelId="{671D09D4-05C0-45A4-93D7-C1DF96D72787}" type="pres">
      <dgm:prSet presAssocID="{FC0EEC1B-0496-4EEE-9318-0E18195AD2B3}" presName="arrowDiagram3" presStyleCnt="0"/>
      <dgm:spPr/>
    </dgm:pt>
    <dgm:pt modelId="{6A4ADA76-4D99-4E07-8B76-12B8A06685FD}" type="pres">
      <dgm:prSet presAssocID="{8D5DB790-FBB5-4E0A-BB81-B97352981CBB}" presName="bullet3a" presStyleLbl="node1" presStyleIdx="0" presStyleCnt="3"/>
      <dgm:spPr/>
    </dgm:pt>
    <dgm:pt modelId="{3BD9E5D1-78C8-446C-95EC-7495C7AB3729}" type="pres">
      <dgm:prSet presAssocID="{8D5DB790-FBB5-4E0A-BB81-B97352981CBB}" presName="textBox3a" presStyleLbl="revTx" presStyleIdx="0" presStyleCnt="3" custScaleX="100858">
        <dgm:presLayoutVars>
          <dgm:bulletEnabled val="1"/>
        </dgm:presLayoutVars>
      </dgm:prSet>
      <dgm:spPr/>
      <dgm:t>
        <a:bodyPr/>
        <a:lstStyle/>
        <a:p>
          <a:endParaRPr lang="it-IT"/>
        </a:p>
      </dgm:t>
    </dgm:pt>
    <dgm:pt modelId="{933D2504-5DBD-4AE2-9891-C2F8BAEB136A}" type="pres">
      <dgm:prSet presAssocID="{EEFC479B-1A57-4CF2-A3D3-2AC132DFBA44}" presName="bullet3b" presStyleLbl="node1" presStyleIdx="1" presStyleCnt="3"/>
      <dgm:spPr/>
    </dgm:pt>
    <dgm:pt modelId="{DC9303ED-8C77-4F2E-89ED-74EBD06AD94F}" type="pres">
      <dgm:prSet presAssocID="{EEFC479B-1A57-4CF2-A3D3-2AC132DFBA44}" presName="textBox3b" presStyleLbl="revTx" presStyleIdx="1" presStyleCnt="3">
        <dgm:presLayoutVars>
          <dgm:bulletEnabled val="1"/>
        </dgm:presLayoutVars>
      </dgm:prSet>
      <dgm:spPr/>
      <dgm:t>
        <a:bodyPr/>
        <a:lstStyle/>
        <a:p>
          <a:endParaRPr lang="it-IT"/>
        </a:p>
      </dgm:t>
    </dgm:pt>
    <dgm:pt modelId="{48855314-69B3-4E8E-AD67-C60F59969E62}" type="pres">
      <dgm:prSet presAssocID="{CE141C4B-EC46-4A7E-8FB9-0BEF28E400B5}" presName="bullet3c" presStyleLbl="node1" presStyleIdx="2" presStyleCnt="3"/>
      <dgm:spPr/>
    </dgm:pt>
    <dgm:pt modelId="{1DBD6C4F-822B-49FD-9857-1A59AA52CE11}" type="pres">
      <dgm:prSet presAssocID="{CE141C4B-EC46-4A7E-8FB9-0BEF28E400B5}" presName="textBox3c" presStyleLbl="revTx" presStyleIdx="2" presStyleCnt="3" custScaleX="133342" custScaleY="88450" custLinFactNeighborX="-3666" custLinFactNeighborY="0">
        <dgm:presLayoutVars>
          <dgm:bulletEnabled val="1"/>
        </dgm:presLayoutVars>
      </dgm:prSet>
      <dgm:spPr/>
      <dgm:t>
        <a:bodyPr/>
        <a:lstStyle/>
        <a:p>
          <a:endParaRPr lang="it-IT"/>
        </a:p>
      </dgm:t>
    </dgm:pt>
  </dgm:ptLst>
  <dgm:cxnLst>
    <dgm:cxn modelId="{54760DC4-9FC5-4956-AA28-2AFABE1B4DF1}" type="presOf" srcId="{CE141C4B-EC46-4A7E-8FB9-0BEF28E400B5}" destId="{1DBD6C4F-822B-49FD-9857-1A59AA52CE11}" srcOrd="0" destOrd="0" presId="urn:microsoft.com/office/officeart/2005/8/layout/arrow2"/>
    <dgm:cxn modelId="{827298E5-AA67-4AE3-A489-A0267E90BDD9}" type="presOf" srcId="{EEFC479B-1A57-4CF2-A3D3-2AC132DFBA44}" destId="{DC9303ED-8C77-4F2E-89ED-74EBD06AD94F}" srcOrd="0" destOrd="0" presId="urn:microsoft.com/office/officeart/2005/8/layout/arrow2"/>
    <dgm:cxn modelId="{6591839C-9715-40D3-9A4D-ED12DF509DE2}" srcId="{FC0EEC1B-0496-4EEE-9318-0E18195AD2B3}" destId="{CE141C4B-EC46-4A7E-8FB9-0BEF28E400B5}" srcOrd="2" destOrd="0" parTransId="{82AE60B4-2FF4-4CA5-86ED-34646D9EE8BF}" sibTransId="{362A650E-69AC-4969-9F0A-D7CDA71E83B7}"/>
    <dgm:cxn modelId="{F8F8D779-1298-47CA-B2E5-BC54D06F448E}" srcId="{FC0EEC1B-0496-4EEE-9318-0E18195AD2B3}" destId="{8D5DB790-FBB5-4E0A-BB81-B97352981CBB}" srcOrd="0" destOrd="0" parTransId="{05F657F3-D03F-4619-BABE-8407F34D1581}" sibTransId="{C0D30FD2-8141-4249-9ED9-2B9B328716BB}"/>
    <dgm:cxn modelId="{C3D8F4A6-420E-4DEE-95FE-2BE1D340898F}" type="presOf" srcId="{FC0EEC1B-0496-4EEE-9318-0E18195AD2B3}" destId="{DF9EA82F-273A-47F0-96A6-4E1A5E768802}" srcOrd="0" destOrd="0" presId="urn:microsoft.com/office/officeart/2005/8/layout/arrow2"/>
    <dgm:cxn modelId="{3D97B6FF-6477-4ECF-9A1B-73D196B018C0}" type="presOf" srcId="{8D5DB790-FBB5-4E0A-BB81-B97352981CBB}" destId="{3BD9E5D1-78C8-446C-95EC-7495C7AB3729}" srcOrd="0" destOrd="0" presId="urn:microsoft.com/office/officeart/2005/8/layout/arrow2"/>
    <dgm:cxn modelId="{BDCF8948-5478-456A-BC6A-B990AA103A71}" srcId="{FC0EEC1B-0496-4EEE-9318-0E18195AD2B3}" destId="{EEFC479B-1A57-4CF2-A3D3-2AC132DFBA44}" srcOrd="1" destOrd="0" parTransId="{7A027D1B-5B31-4286-825F-118847DD7802}" sibTransId="{C8C7ED9A-6DEA-40FB-9621-BEFB1B7DFD32}"/>
    <dgm:cxn modelId="{D30EF0E7-C612-4E3C-9CF1-FA117D8FBE9D}" type="presParOf" srcId="{DF9EA82F-273A-47F0-96A6-4E1A5E768802}" destId="{87C2BFF4-B1ED-4875-B064-3051777C5B9B}" srcOrd="0" destOrd="0" presId="urn:microsoft.com/office/officeart/2005/8/layout/arrow2"/>
    <dgm:cxn modelId="{97FD5B4C-FEC5-4E38-ADC5-4C4AAA812E3B}" type="presParOf" srcId="{DF9EA82F-273A-47F0-96A6-4E1A5E768802}" destId="{671D09D4-05C0-45A4-93D7-C1DF96D72787}" srcOrd="1" destOrd="0" presId="urn:microsoft.com/office/officeart/2005/8/layout/arrow2"/>
    <dgm:cxn modelId="{C8E7C510-2528-42E5-B6FC-303733266A38}" type="presParOf" srcId="{671D09D4-05C0-45A4-93D7-C1DF96D72787}" destId="{6A4ADA76-4D99-4E07-8B76-12B8A06685FD}" srcOrd="0" destOrd="0" presId="urn:microsoft.com/office/officeart/2005/8/layout/arrow2"/>
    <dgm:cxn modelId="{2943E939-BA31-49D0-9AAB-7E061A0F37B7}" type="presParOf" srcId="{671D09D4-05C0-45A4-93D7-C1DF96D72787}" destId="{3BD9E5D1-78C8-446C-95EC-7495C7AB3729}" srcOrd="1" destOrd="0" presId="urn:microsoft.com/office/officeart/2005/8/layout/arrow2"/>
    <dgm:cxn modelId="{7614657D-14B5-4E26-AB82-692CC4A54011}" type="presParOf" srcId="{671D09D4-05C0-45A4-93D7-C1DF96D72787}" destId="{933D2504-5DBD-4AE2-9891-C2F8BAEB136A}" srcOrd="2" destOrd="0" presId="urn:microsoft.com/office/officeart/2005/8/layout/arrow2"/>
    <dgm:cxn modelId="{CA6984D1-E09C-4E97-805F-E800EEEA97B8}" type="presParOf" srcId="{671D09D4-05C0-45A4-93D7-C1DF96D72787}" destId="{DC9303ED-8C77-4F2E-89ED-74EBD06AD94F}" srcOrd="3" destOrd="0" presId="urn:microsoft.com/office/officeart/2005/8/layout/arrow2"/>
    <dgm:cxn modelId="{D57B9FBF-F52C-48A4-9533-644AE3BC272D}" type="presParOf" srcId="{671D09D4-05C0-45A4-93D7-C1DF96D72787}" destId="{48855314-69B3-4E8E-AD67-C60F59969E62}" srcOrd="4" destOrd="0" presId="urn:microsoft.com/office/officeart/2005/8/layout/arrow2"/>
    <dgm:cxn modelId="{EB98C8CC-2642-4593-9C4E-85536A1E375A}" type="presParOf" srcId="{671D09D4-05C0-45A4-93D7-C1DF96D72787}" destId="{1DBD6C4F-822B-49FD-9857-1A59AA52CE11}" srcOrd="5" destOrd="0" presId="urn:microsoft.com/office/officeart/2005/8/layout/arrow2"/>
  </dgm:cxnLst>
  <dgm:bg>
    <a:noFill/>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D46DB19-27D1-468E-8558-67C4F741E423}">
      <dsp:nvSpPr>
        <dsp:cNvPr id="0" name=""/>
        <dsp:cNvSpPr/>
      </dsp:nvSpPr>
      <dsp:spPr>
        <a:xfrm>
          <a:off x="0" y="0"/>
          <a:ext cx="8208912" cy="1575061"/>
        </a:xfrm>
        <a:prstGeom prst="roundRect">
          <a:avLst>
            <a:gd name="adj" fmla="val 10000"/>
          </a:avLst>
        </a:prstGeom>
        <a:solidFill>
          <a:schemeClr val="accent5">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it-IT" sz="1600" kern="1200" dirty="0" smtClean="0">
              <a:solidFill>
                <a:schemeClr val="bg1"/>
              </a:solidFill>
              <a:latin typeface="Century Gothic" pitchFamily="34" charset="0"/>
            </a:rPr>
            <a:t>Nel febbraio 2011 iniziano i primi scontri a Bengasi. Diversamente rispetto a Egitto e Tunisia in Libia sono state le tribù a sollevarsi. A queste si sono aggiunte altre fazioni di ribelli (all’interno delle quali anche estremisti islamici). La componente di gruppi giovanili è minoritaria</a:t>
          </a:r>
          <a:endParaRPr lang="it-IT" sz="1600" kern="1200" dirty="0">
            <a:solidFill>
              <a:schemeClr val="bg1"/>
            </a:solidFill>
            <a:latin typeface="Century Gothic" pitchFamily="34" charset="0"/>
          </a:endParaRPr>
        </a:p>
      </dsp:txBody>
      <dsp:txXfrm>
        <a:off x="1764219" y="0"/>
        <a:ext cx="6444692" cy="1575061"/>
      </dsp:txXfrm>
    </dsp:sp>
    <dsp:sp modelId="{5F7BDD14-2817-4703-969B-1E643AD43188}">
      <dsp:nvSpPr>
        <dsp:cNvPr id="0" name=""/>
        <dsp:cNvSpPr/>
      </dsp:nvSpPr>
      <dsp:spPr>
        <a:xfrm>
          <a:off x="122436" y="297784"/>
          <a:ext cx="1641782" cy="979492"/>
        </a:xfrm>
        <a:prstGeom prst="roundRect">
          <a:avLst>
            <a:gd name="adj" fmla="val 10000"/>
          </a:avLst>
        </a:prstGeom>
        <a:blipFill rotWithShape="0">
          <a:blip xmlns:r="http://schemas.openxmlformats.org/officeDocument/2006/relationships" r:embed="rId1"/>
          <a:stretch>
            <a:fillRect/>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AF002E7C-4B8B-486A-BAC3-9A7AD9476E26}">
      <dsp:nvSpPr>
        <dsp:cNvPr id="0" name=""/>
        <dsp:cNvSpPr/>
      </dsp:nvSpPr>
      <dsp:spPr>
        <a:xfrm>
          <a:off x="0" y="1697497"/>
          <a:ext cx="8208912" cy="1224366"/>
        </a:xfrm>
        <a:prstGeom prst="roundRect">
          <a:avLst>
            <a:gd name="adj" fmla="val 10000"/>
          </a:avLst>
        </a:prstGeom>
        <a:solidFill>
          <a:srgbClr val="00B050"/>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it-IT" sz="1800" kern="1200" dirty="0" smtClean="0">
              <a:solidFill>
                <a:schemeClr val="bg1"/>
              </a:solidFill>
              <a:latin typeface="Arial Narrow" pitchFamily="34" charset="0"/>
            </a:rPr>
            <a:t>A </a:t>
          </a:r>
          <a:r>
            <a:rPr lang="it-IT" sz="1600" kern="1200" dirty="0" smtClean="0">
              <a:solidFill>
                <a:schemeClr val="bg1"/>
              </a:solidFill>
              <a:latin typeface="Century Gothic" pitchFamily="34" charset="0"/>
            </a:rPr>
            <a:t>Bengasi, viene costituito un </a:t>
          </a:r>
          <a:r>
            <a:rPr lang="it-IT" sz="1600" b="1" kern="1200" dirty="0" smtClean="0">
              <a:solidFill>
                <a:schemeClr val="bg1"/>
              </a:solidFill>
              <a:latin typeface="Century Gothic" pitchFamily="34" charset="0"/>
            </a:rPr>
            <a:t>Consiglio Nazionale di Transizione </a:t>
          </a:r>
          <a:r>
            <a:rPr lang="it-IT" sz="1600" kern="1200" dirty="0" smtClean="0">
              <a:solidFill>
                <a:schemeClr val="bg1"/>
              </a:solidFill>
              <a:latin typeface="Century Gothic" pitchFamily="34" charset="0"/>
            </a:rPr>
            <a:t>guidato da Mustafa_Abd_al-Jalil</a:t>
          </a:r>
          <a:r>
            <a:rPr lang="it-IT" sz="1600" b="1" kern="1200" dirty="0" smtClean="0">
              <a:solidFill>
                <a:schemeClr val="bg1"/>
              </a:solidFill>
              <a:latin typeface="Century Gothic" pitchFamily="34" charset="0"/>
            </a:rPr>
            <a:t> </a:t>
          </a:r>
          <a:r>
            <a:rPr lang="it-IT" sz="1600" kern="1200" dirty="0" smtClean="0">
              <a:solidFill>
                <a:schemeClr val="bg1"/>
              </a:solidFill>
              <a:latin typeface="Century Gothic" pitchFamily="34" charset="0"/>
            </a:rPr>
            <a:t>(e riconosciuto da molte potenze occidentali), con il compito di coordinare le attività di rivolta e governare le aree conquistate</a:t>
          </a:r>
        </a:p>
      </dsp:txBody>
      <dsp:txXfrm>
        <a:off x="1764219" y="1697497"/>
        <a:ext cx="6444692" cy="1224366"/>
      </dsp:txXfrm>
    </dsp:sp>
    <dsp:sp modelId="{7EF0CBE2-E10B-4D15-BE2D-5773A6188C42}">
      <dsp:nvSpPr>
        <dsp:cNvPr id="0" name=""/>
        <dsp:cNvSpPr/>
      </dsp:nvSpPr>
      <dsp:spPr>
        <a:xfrm>
          <a:off x="122436" y="1819934"/>
          <a:ext cx="1641782" cy="979492"/>
        </a:xfrm>
        <a:prstGeom prst="roundRect">
          <a:avLst>
            <a:gd name="adj" fmla="val 10000"/>
          </a:avLst>
        </a:prstGeom>
        <a:blipFill rotWithShape="0">
          <a:blip xmlns:r="http://schemas.openxmlformats.org/officeDocument/2006/relationships" r:embed="rId2"/>
          <a:stretch>
            <a:fillRect/>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75280DEC-E46B-4AEC-88AF-6376B5DD59BB}">
      <dsp:nvSpPr>
        <dsp:cNvPr id="0" name=""/>
        <dsp:cNvSpPr/>
      </dsp:nvSpPr>
      <dsp:spPr>
        <a:xfrm>
          <a:off x="0" y="3044300"/>
          <a:ext cx="8208912" cy="1224366"/>
        </a:xfrm>
        <a:prstGeom prst="roundRect">
          <a:avLst>
            <a:gd name="adj" fmla="val 10000"/>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it-IT" sz="1600" kern="1200" dirty="0" smtClean="0">
              <a:solidFill>
                <a:schemeClr val="bg1"/>
              </a:solidFill>
              <a:latin typeface="Century Gothic" pitchFamily="34" charset="0"/>
            </a:rPr>
            <a:t>Intervento militare esterno della NATO. Il 17 marzo 2011 il consiglio di sicurezza delle Nazioni Unite impone una no </a:t>
          </a:r>
          <a:r>
            <a:rPr lang="it-IT" sz="1600" kern="1200" dirty="0" err="1" smtClean="0">
              <a:solidFill>
                <a:schemeClr val="bg1"/>
              </a:solidFill>
              <a:latin typeface="Century Gothic" pitchFamily="34" charset="0"/>
            </a:rPr>
            <a:t>fly</a:t>
          </a:r>
          <a:r>
            <a:rPr lang="it-IT" sz="1600" kern="1200" dirty="0" smtClean="0">
              <a:solidFill>
                <a:schemeClr val="bg1"/>
              </a:solidFill>
              <a:latin typeface="Century Gothic" pitchFamily="34" charset="0"/>
            </a:rPr>
            <a:t> zone sui cieli libici  e  di “utilizzare i mezzi necessari per proteggere i civili e imporre il cessate il fuoco forzato, ad esclusione di azioni che comportino la presenza di una forza occupante</a:t>
          </a:r>
          <a:r>
            <a:rPr lang="it-IT" sz="1600" kern="1200" dirty="0" smtClean="0">
              <a:latin typeface="Century Gothic" pitchFamily="34" charset="0"/>
            </a:rPr>
            <a:t>” (</a:t>
          </a:r>
          <a:r>
            <a:rPr lang="it-IT" sz="1600" kern="1200" dirty="0" err="1" smtClean="0">
              <a:latin typeface="Century Gothic" pitchFamily="34" charset="0"/>
            </a:rPr>
            <a:t>ris</a:t>
          </a:r>
          <a:r>
            <a:rPr lang="it-IT" sz="1600" kern="1200" dirty="0" smtClean="0">
              <a:latin typeface="Century Gothic" pitchFamily="34" charset="0"/>
            </a:rPr>
            <a:t>. 1973)</a:t>
          </a:r>
        </a:p>
      </dsp:txBody>
      <dsp:txXfrm>
        <a:off x="1764219" y="3044300"/>
        <a:ext cx="6444692" cy="1224366"/>
      </dsp:txXfrm>
    </dsp:sp>
    <dsp:sp modelId="{B0481E23-C6B3-4C39-9510-F3B6F0599483}">
      <dsp:nvSpPr>
        <dsp:cNvPr id="0" name=""/>
        <dsp:cNvSpPr/>
      </dsp:nvSpPr>
      <dsp:spPr>
        <a:xfrm>
          <a:off x="163489" y="3166736"/>
          <a:ext cx="1559676" cy="979492"/>
        </a:xfrm>
        <a:prstGeom prst="roundRect">
          <a:avLst>
            <a:gd name="adj" fmla="val 10000"/>
          </a:avLst>
        </a:prstGeom>
        <a:blipFill rotWithShape="0">
          <a:blip xmlns:r="http://schemas.openxmlformats.org/officeDocument/2006/relationships" r:embed="rId3"/>
          <a:stretch>
            <a:fillRect/>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 modelId="{9D1EBEEE-7D80-4EEC-97EA-F40FEE0A1AE3}">
      <dsp:nvSpPr>
        <dsp:cNvPr id="0" name=""/>
        <dsp:cNvSpPr/>
      </dsp:nvSpPr>
      <dsp:spPr>
        <a:xfrm>
          <a:off x="0" y="4391102"/>
          <a:ext cx="8208912" cy="1224366"/>
        </a:xfrm>
        <a:prstGeom prst="roundRect">
          <a:avLst>
            <a:gd name="adj" fmla="val 10000"/>
          </a:avLst>
        </a:prstGeom>
        <a:solidFill>
          <a:schemeClr val="accent2">
            <a:lumMod val="75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it-IT" sz="2000" kern="1200" dirty="0" smtClean="0">
              <a:solidFill>
                <a:schemeClr val="bg1"/>
              </a:solidFill>
              <a:latin typeface="Century Gothic" pitchFamily="34" charset="0"/>
            </a:rPr>
            <a:t>Ottobre 2011. Le truppe del CNT espugnano Sirte, ultima roccaforte delle forze lealiste e Gheddafi viene ucciso</a:t>
          </a:r>
        </a:p>
      </dsp:txBody>
      <dsp:txXfrm>
        <a:off x="1764219" y="4391102"/>
        <a:ext cx="6444692" cy="1224366"/>
      </dsp:txXfrm>
    </dsp:sp>
    <dsp:sp modelId="{150095E2-9308-453F-94DB-4951A1B6DD4A}">
      <dsp:nvSpPr>
        <dsp:cNvPr id="0" name=""/>
        <dsp:cNvSpPr/>
      </dsp:nvSpPr>
      <dsp:spPr>
        <a:xfrm>
          <a:off x="122436" y="4513539"/>
          <a:ext cx="1641782" cy="979492"/>
        </a:xfrm>
        <a:prstGeom prst="roundRect">
          <a:avLst>
            <a:gd name="adj" fmla="val 10000"/>
          </a:avLst>
        </a:prstGeom>
        <a:blipFill rotWithShape="0">
          <a:blip xmlns:r="http://schemas.openxmlformats.org/officeDocument/2006/relationships" r:embed="rId4"/>
          <a:stretch>
            <a:fillRect/>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1E24E20-B6E6-4AC7-BE8A-5823A6E41B9A}">
      <dsp:nvSpPr>
        <dsp:cNvPr id="0" name=""/>
        <dsp:cNvSpPr/>
      </dsp:nvSpPr>
      <dsp:spPr>
        <a:xfrm>
          <a:off x="0" y="0"/>
          <a:ext cx="8424936" cy="153681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it-IT" sz="1700" b="1" kern="1200" dirty="0" smtClean="0">
              <a:latin typeface="Century Gothic" pitchFamily="34" charset="0"/>
            </a:rPr>
            <a:t>Accadimenti rilevanti :</a:t>
          </a:r>
          <a:r>
            <a:rPr lang="it-IT" sz="1700" kern="1200" dirty="0" smtClean="0">
              <a:latin typeface="Century Gothic" pitchFamily="34" charset="0"/>
            </a:rPr>
            <a:t>Le elezioni del luglio 2012 vedono la vittoria dei moderati della “Coalizione delle Forza Nazionali “. Sconfitta dei partiti islamici. </a:t>
          </a:r>
        </a:p>
        <a:p>
          <a:pPr lvl="0" algn="l" defTabSz="755650">
            <a:lnSpc>
              <a:spcPct val="90000"/>
            </a:lnSpc>
            <a:spcBef>
              <a:spcPct val="0"/>
            </a:spcBef>
            <a:spcAft>
              <a:spcPct val="35000"/>
            </a:spcAft>
          </a:pPr>
          <a:endParaRPr lang="it-IT" sz="1700" kern="1200" dirty="0">
            <a:latin typeface="Century Gothic" pitchFamily="34" charset="0"/>
          </a:endParaRPr>
        </a:p>
      </dsp:txBody>
      <dsp:txXfrm>
        <a:off x="1807117" y="0"/>
        <a:ext cx="6617818" cy="1536817"/>
      </dsp:txXfrm>
    </dsp:sp>
    <dsp:sp modelId="{D5AE1523-C512-40D0-A0F7-CB00803BAE58}">
      <dsp:nvSpPr>
        <dsp:cNvPr id="0" name=""/>
        <dsp:cNvSpPr/>
      </dsp:nvSpPr>
      <dsp:spPr>
        <a:xfrm>
          <a:off x="144018" y="40945"/>
          <a:ext cx="1448010" cy="1327207"/>
        </a:xfrm>
        <a:prstGeom prst="roundRect">
          <a:avLst>
            <a:gd name="adj" fmla="val 10000"/>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A43E7AA-7164-46F8-840F-0C9958757FE8}">
      <dsp:nvSpPr>
        <dsp:cNvPr id="0" name=""/>
        <dsp:cNvSpPr/>
      </dsp:nvSpPr>
      <dsp:spPr>
        <a:xfrm>
          <a:off x="0" y="1658948"/>
          <a:ext cx="8424936" cy="1221305"/>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it-IT" sz="1700" b="1" kern="1200" dirty="0" smtClean="0">
              <a:latin typeface="Century Gothic" pitchFamily="34" charset="0"/>
            </a:rPr>
            <a:t>Caratteristiche: </a:t>
          </a:r>
          <a:r>
            <a:rPr lang="it-IT" sz="1700" kern="1200" dirty="0" smtClean="0">
              <a:latin typeface="Century Gothic" pitchFamily="34" charset="0"/>
            </a:rPr>
            <a:t>La Libia non ha istituzioni radicate, né partiti strutturati, non ci sono mai state elezioni  fino al </a:t>
          </a:r>
          <a:r>
            <a:rPr lang="it-IT" sz="1700" kern="1200" dirty="0" err="1" smtClean="0">
              <a:latin typeface="Century Gothic" pitchFamily="34" charset="0"/>
            </a:rPr>
            <a:t>dopo-Gheddafi</a:t>
          </a:r>
          <a:r>
            <a:rPr lang="it-IT" sz="1700" kern="1200" dirty="0" smtClean="0">
              <a:latin typeface="Century Gothic" pitchFamily="34" charset="0"/>
            </a:rPr>
            <a:t>. E’ assente qualunque esperienza democratica</a:t>
          </a:r>
        </a:p>
      </dsp:txBody>
      <dsp:txXfrm>
        <a:off x="1807117" y="1658948"/>
        <a:ext cx="6617818" cy="1221305"/>
      </dsp:txXfrm>
    </dsp:sp>
    <dsp:sp modelId="{D3F41AED-66BF-47EE-ADC0-1033F52F1B10}">
      <dsp:nvSpPr>
        <dsp:cNvPr id="0" name=""/>
        <dsp:cNvSpPr/>
      </dsp:nvSpPr>
      <dsp:spPr>
        <a:xfrm>
          <a:off x="201055" y="1781078"/>
          <a:ext cx="1527137" cy="977044"/>
        </a:xfrm>
        <a:prstGeom prst="roundRect">
          <a:avLst>
            <a:gd name="adj" fmla="val 10000"/>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FCA267D-6BE0-4A56-B2CC-25DF4116A665}">
      <dsp:nvSpPr>
        <dsp:cNvPr id="0" name=""/>
        <dsp:cNvSpPr/>
      </dsp:nvSpPr>
      <dsp:spPr>
        <a:xfrm>
          <a:off x="0" y="2989817"/>
          <a:ext cx="8424936" cy="2973769"/>
        </a:xfrm>
        <a:prstGeom prst="roundRect">
          <a:avLst>
            <a:gd name="adj" fmla="val 10000"/>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it-IT" sz="1700" b="1" kern="1200" dirty="0" smtClean="0">
              <a:latin typeface="Century Gothic" pitchFamily="34" charset="0"/>
            </a:rPr>
            <a:t>Problemi: </a:t>
          </a:r>
        </a:p>
        <a:p>
          <a:pPr lvl="0" algn="l" defTabSz="755650">
            <a:lnSpc>
              <a:spcPct val="90000"/>
            </a:lnSpc>
            <a:spcBef>
              <a:spcPct val="0"/>
            </a:spcBef>
            <a:spcAft>
              <a:spcPct val="35000"/>
            </a:spcAft>
          </a:pPr>
          <a:r>
            <a:rPr lang="it-IT" sz="1700" kern="1200" dirty="0" smtClean="0">
              <a:latin typeface="Century Gothic" pitchFamily="34" charset="0"/>
            </a:rPr>
            <a:t>I gruppi di ribelli (armati) che hanno combattuto durante la guerra di Libia non vogliono lasciare il potere e controllano città e altre zone del paese, non riconoscendo l’autorità del nuovo governo.  20.000 ribelli armati nel paese</a:t>
          </a:r>
        </a:p>
        <a:p>
          <a:pPr lvl="0" algn="l" defTabSz="755650">
            <a:lnSpc>
              <a:spcPct val="90000"/>
            </a:lnSpc>
            <a:spcBef>
              <a:spcPct val="0"/>
            </a:spcBef>
            <a:spcAft>
              <a:spcPct val="35000"/>
            </a:spcAft>
          </a:pPr>
          <a:r>
            <a:rPr lang="it-IT" sz="1700" kern="1200" dirty="0" smtClean="0">
              <a:latin typeface="Century Gothic" pitchFamily="34" charset="0"/>
            </a:rPr>
            <a:t>Al Qaeda si sta rafforzando attraverso una fitta rete di alleanze con gruppi  estremistici. Numerosi attentati nel paese</a:t>
          </a:r>
        </a:p>
        <a:p>
          <a:pPr lvl="0" algn="l" defTabSz="755650">
            <a:lnSpc>
              <a:spcPct val="90000"/>
            </a:lnSpc>
            <a:spcBef>
              <a:spcPct val="0"/>
            </a:spcBef>
            <a:spcAft>
              <a:spcPct val="35000"/>
            </a:spcAft>
          </a:pPr>
          <a:r>
            <a:rPr lang="it-IT" sz="1700" kern="1200" dirty="0" smtClean="0">
              <a:latin typeface="Century Gothic" pitchFamily="34" charset="0"/>
            </a:rPr>
            <a:t>La regione della Cirenaica ha manifestato  tendenze secessioniste </a:t>
          </a:r>
          <a:endParaRPr lang="it-IT" sz="1700" kern="1200" dirty="0">
            <a:latin typeface="Century Gothic" pitchFamily="34" charset="0"/>
          </a:endParaRPr>
        </a:p>
      </dsp:txBody>
      <dsp:txXfrm>
        <a:off x="1807117" y="2989817"/>
        <a:ext cx="6617818" cy="2973769"/>
      </dsp:txXfrm>
    </dsp:sp>
    <dsp:sp modelId="{DE0E8C05-FD84-439B-B1BF-92AF1961D468}">
      <dsp:nvSpPr>
        <dsp:cNvPr id="0" name=""/>
        <dsp:cNvSpPr/>
      </dsp:nvSpPr>
      <dsp:spPr>
        <a:xfrm>
          <a:off x="122130" y="3744419"/>
          <a:ext cx="1684987" cy="1489699"/>
        </a:xfrm>
        <a:prstGeom prst="roundRect">
          <a:avLst>
            <a:gd name="adj" fmla="val 10000"/>
          </a:avLst>
        </a:prstGeom>
        <a:blipFill rotWithShape="0">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7C2BFF4-B1ED-4875-B064-3051777C5B9B}">
      <dsp:nvSpPr>
        <dsp:cNvPr id="0" name=""/>
        <dsp:cNvSpPr/>
      </dsp:nvSpPr>
      <dsp:spPr>
        <a:xfrm>
          <a:off x="191236" y="0"/>
          <a:ext cx="8295640" cy="5184775"/>
        </a:xfrm>
        <a:prstGeom prst="swooshArrow">
          <a:avLst>
            <a:gd name="adj1" fmla="val 25000"/>
            <a:gd name="adj2" fmla="val 25000"/>
          </a:avLst>
        </a:prstGeom>
        <a:solidFill>
          <a:schemeClr val="dk2">
            <a:tint val="40000"/>
            <a:hueOff val="0"/>
            <a:satOff val="0"/>
            <a:lumOff val="0"/>
            <a:alphaOff val="0"/>
          </a:schemeClr>
        </a:solidFill>
        <a:ln w="9525" cap="flat" cmpd="sng" algn="ctr">
          <a:solidFill>
            <a:schemeClr val="dk2">
              <a:hueOff val="0"/>
              <a:satOff val="0"/>
              <a:lumOff val="0"/>
              <a:alphaOff val="0"/>
            </a:schemeClr>
          </a:solidFill>
          <a:prstDash val="solid"/>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6A4ADA76-4D99-4E07-8B76-12B8A06685FD}">
      <dsp:nvSpPr>
        <dsp:cNvPr id="0" name=""/>
        <dsp:cNvSpPr/>
      </dsp:nvSpPr>
      <dsp:spPr>
        <a:xfrm>
          <a:off x="1207950" y="3578531"/>
          <a:ext cx="215686" cy="215686"/>
        </a:xfrm>
        <a:prstGeom prst="ellipse">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3BD9E5D1-78C8-446C-95EC-7495C7AB3729}">
      <dsp:nvSpPr>
        <dsp:cNvPr id="0" name=""/>
        <dsp:cNvSpPr/>
      </dsp:nvSpPr>
      <dsp:spPr>
        <a:xfrm>
          <a:off x="1307501" y="3686375"/>
          <a:ext cx="1949468" cy="1498399"/>
        </a:xfrm>
        <a:prstGeom prst="rect">
          <a:avLst/>
        </a:prstGeom>
        <a:noFill/>
        <a:ln w="9525" cap="flat" cmpd="sng" algn="ctr">
          <a:solidFill>
            <a:schemeClr val="dk2">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14288" tIns="0" rIns="0" bIns="0" numCol="1" spcCol="1270" anchor="t" anchorCtr="0">
          <a:noAutofit/>
        </a:bodyPr>
        <a:lstStyle/>
        <a:p>
          <a:pPr lvl="0" algn="l" defTabSz="800100">
            <a:lnSpc>
              <a:spcPct val="90000"/>
            </a:lnSpc>
            <a:spcBef>
              <a:spcPct val="0"/>
            </a:spcBef>
            <a:spcAft>
              <a:spcPct val="35000"/>
            </a:spcAft>
          </a:pPr>
          <a:r>
            <a:rPr lang="it-IT" sz="1800" b="1" kern="1200" dirty="0" smtClean="0">
              <a:latin typeface="Century Gothic" pitchFamily="34" charset="0"/>
            </a:rPr>
            <a:t>Disarmare definitivamente  le fazioni di ribelli e riprendere il controllo sul territorio</a:t>
          </a:r>
          <a:endParaRPr lang="it-IT" sz="1800" b="1" kern="1200" dirty="0">
            <a:latin typeface="Century Gothic" pitchFamily="34" charset="0"/>
          </a:endParaRPr>
        </a:p>
      </dsp:txBody>
      <dsp:txXfrm>
        <a:off x="1307501" y="3686375"/>
        <a:ext cx="1949468" cy="1498399"/>
      </dsp:txXfrm>
    </dsp:sp>
    <dsp:sp modelId="{933D2504-5DBD-4AE2-9891-C2F8BAEB136A}">
      <dsp:nvSpPr>
        <dsp:cNvPr id="0" name=""/>
        <dsp:cNvSpPr/>
      </dsp:nvSpPr>
      <dsp:spPr>
        <a:xfrm>
          <a:off x="3111799" y="2169309"/>
          <a:ext cx="389895" cy="389895"/>
        </a:xfrm>
        <a:prstGeom prst="ellipse">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DC9303ED-8C77-4F2E-89ED-74EBD06AD94F}">
      <dsp:nvSpPr>
        <dsp:cNvPr id="0" name=""/>
        <dsp:cNvSpPr/>
      </dsp:nvSpPr>
      <dsp:spPr>
        <a:xfrm>
          <a:off x="3306747" y="2364257"/>
          <a:ext cx="1990953" cy="2820517"/>
        </a:xfrm>
        <a:prstGeom prst="rect">
          <a:avLst/>
        </a:prstGeom>
        <a:noFill/>
        <a:ln w="9525" cap="flat" cmpd="sng" algn="ctr">
          <a:solidFill>
            <a:schemeClr val="dk2">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206597" tIns="0" rIns="0" bIns="0" numCol="1" spcCol="1270" anchor="t" anchorCtr="0">
          <a:noAutofit/>
        </a:bodyPr>
        <a:lstStyle/>
        <a:p>
          <a:pPr lvl="0" algn="l" defTabSz="800100">
            <a:lnSpc>
              <a:spcPct val="90000"/>
            </a:lnSpc>
            <a:spcBef>
              <a:spcPct val="0"/>
            </a:spcBef>
            <a:spcAft>
              <a:spcPct val="35000"/>
            </a:spcAft>
          </a:pPr>
          <a:r>
            <a:rPr lang="it-IT" sz="1800" b="1" kern="1200" dirty="0" smtClean="0">
              <a:latin typeface="Century Gothic" pitchFamily="34" charset="0"/>
            </a:rPr>
            <a:t>Creare da zero delle istituzioni capaci di rappresentare le diverse istanze emerse durante le rivolte per non rischiare di dividere il Paese</a:t>
          </a:r>
          <a:endParaRPr lang="it-IT" sz="1800" b="1" kern="1200" dirty="0">
            <a:latin typeface="Century Gothic" pitchFamily="34" charset="0"/>
          </a:endParaRPr>
        </a:p>
      </dsp:txBody>
      <dsp:txXfrm>
        <a:off x="3306747" y="2364257"/>
        <a:ext cx="1990953" cy="2820517"/>
      </dsp:txXfrm>
    </dsp:sp>
    <dsp:sp modelId="{48855314-69B3-4E8E-AD67-C60F59969E62}">
      <dsp:nvSpPr>
        <dsp:cNvPr id="0" name=""/>
        <dsp:cNvSpPr/>
      </dsp:nvSpPr>
      <dsp:spPr>
        <a:xfrm>
          <a:off x="5401396" y="1311748"/>
          <a:ext cx="539216" cy="539216"/>
        </a:xfrm>
        <a:prstGeom prst="ellipse">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1DBD6C4F-822B-49FD-9857-1A59AA52CE11}">
      <dsp:nvSpPr>
        <dsp:cNvPr id="0" name=""/>
        <dsp:cNvSpPr/>
      </dsp:nvSpPr>
      <dsp:spPr>
        <a:xfrm>
          <a:off x="5266104" y="1789453"/>
          <a:ext cx="2654777" cy="3187223"/>
        </a:xfrm>
        <a:prstGeom prst="rect">
          <a:avLst/>
        </a:prstGeom>
        <a:noFill/>
        <a:ln w="9525" cap="flat" cmpd="sng" algn="ctr">
          <a:solidFill>
            <a:schemeClr val="dk2">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285720" tIns="0" rIns="0" bIns="0" numCol="1" spcCol="1270" anchor="t" anchorCtr="0">
          <a:noAutofit/>
        </a:bodyPr>
        <a:lstStyle/>
        <a:p>
          <a:pPr lvl="0" algn="l" defTabSz="800100">
            <a:lnSpc>
              <a:spcPct val="90000"/>
            </a:lnSpc>
            <a:spcBef>
              <a:spcPct val="0"/>
            </a:spcBef>
            <a:spcAft>
              <a:spcPct val="35000"/>
            </a:spcAft>
          </a:pPr>
          <a:r>
            <a:rPr lang="it-IT" sz="1800" b="1" kern="1200" dirty="0" smtClean="0">
              <a:latin typeface="Century Gothic" pitchFamily="34" charset="0"/>
            </a:rPr>
            <a:t>Creare una Nazione con uno spirito unitario e con una leadership politica realmente rappresentativa della popolazione</a:t>
          </a:r>
        </a:p>
        <a:p>
          <a:pPr lvl="0" algn="l" defTabSz="800100">
            <a:lnSpc>
              <a:spcPct val="90000"/>
            </a:lnSpc>
            <a:spcBef>
              <a:spcPct val="0"/>
            </a:spcBef>
            <a:spcAft>
              <a:spcPct val="35000"/>
            </a:spcAft>
          </a:pPr>
          <a:endParaRPr lang="it-IT" sz="1900" kern="1200" dirty="0" smtClean="0"/>
        </a:p>
        <a:p>
          <a:pPr lvl="0" algn="l" defTabSz="800100">
            <a:lnSpc>
              <a:spcPct val="90000"/>
            </a:lnSpc>
            <a:spcBef>
              <a:spcPct val="0"/>
            </a:spcBef>
            <a:spcAft>
              <a:spcPct val="35000"/>
            </a:spcAft>
          </a:pPr>
          <a:endParaRPr lang="it-IT" sz="1900" kern="1200" dirty="0"/>
        </a:p>
      </dsp:txBody>
      <dsp:txXfrm>
        <a:off x="5266104" y="1789453"/>
        <a:ext cx="2654777" cy="3187223"/>
      </dsp:txXfrm>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2BBADB04-CE99-40C7-90D1-94068D5F44B0}" type="datetimeFigureOut">
              <a:rPr lang="it-IT" smtClean="0"/>
              <a:pPr/>
              <a:t>21/03/2013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2AD4C5B-0133-45B2-9A79-5174E25BA89E}"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2BBADB04-CE99-40C7-90D1-94068D5F44B0}" type="datetimeFigureOut">
              <a:rPr lang="it-IT" smtClean="0"/>
              <a:pPr/>
              <a:t>21/03/2013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2AD4C5B-0133-45B2-9A79-5174E25BA89E}"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2BBADB04-CE99-40C7-90D1-94068D5F44B0}" type="datetimeFigureOut">
              <a:rPr lang="it-IT" smtClean="0"/>
              <a:pPr/>
              <a:t>21/03/2013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2AD4C5B-0133-45B2-9A79-5174E25BA89E}"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2BBADB04-CE99-40C7-90D1-94068D5F44B0}" type="datetimeFigureOut">
              <a:rPr lang="it-IT" smtClean="0"/>
              <a:pPr/>
              <a:t>21/03/2013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2AD4C5B-0133-45B2-9A79-5174E25BA89E}"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2BBADB04-CE99-40C7-90D1-94068D5F44B0}" type="datetimeFigureOut">
              <a:rPr lang="it-IT" smtClean="0"/>
              <a:pPr/>
              <a:t>21/03/2013</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22AD4C5B-0133-45B2-9A79-5174E25BA89E}"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2BBADB04-CE99-40C7-90D1-94068D5F44B0}" type="datetimeFigureOut">
              <a:rPr lang="it-IT" smtClean="0"/>
              <a:pPr/>
              <a:t>21/03/2013</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22AD4C5B-0133-45B2-9A79-5174E25BA89E}"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2BBADB04-CE99-40C7-90D1-94068D5F44B0}" type="datetimeFigureOut">
              <a:rPr lang="it-IT" smtClean="0"/>
              <a:pPr/>
              <a:t>21/03/2013</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22AD4C5B-0133-45B2-9A79-5174E25BA89E}"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2BBADB04-CE99-40C7-90D1-94068D5F44B0}" type="datetimeFigureOut">
              <a:rPr lang="it-IT" smtClean="0"/>
              <a:pPr/>
              <a:t>21/03/2013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2AD4C5B-0133-45B2-9A79-5174E25BA89E}"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2BBADB04-CE99-40C7-90D1-94068D5F44B0}" type="datetimeFigureOut">
              <a:rPr lang="it-IT" smtClean="0"/>
              <a:pPr/>
              <a:t>21/03/2013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2AD4C5B-0133-45B2-9A79-5174E25BA89E}"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2BBADB04-CE99-40C7-90D1-94068D5F44B0}" type="datetimeFigureOut">
              <a:rPr lang="it-IT" smtClean="0"/>
              <a:pPr/>
              <a:t>21/03/2013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2AD4C5B-0133-45B2-9A79-5174E25BA89E}"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2BBADB04-CE99-40C7-90D1-94068D5F44B0}" type="datetimeFigureOut">
              <a:rPr lang="it-IT" smtClean="0"/>
              <a:pPr/>
              <a:t>21/03/2013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2AD4C5B-0133-45B2-9A79-5174E25BA89E}"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BADB04-CE99-40C7-90D1-94068D5F44B0}" type="datetimeFigureOut">
              <a:rPr lang="it-IT" smtClean="0"/>
              <a:pPr/>
              <a:t>21/03/2013</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AD4C5B-0133-45B2-9A79-5174E25BA89E}"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apVVdPLlzs" TargetMode="External"/><Relationship Id="rId2" Type="http://schemas.openxmlformats.org/officeDocument/2006/relationships/hyperlink" Target="https://www.youtube.com/watch?v=xoUJoknraRA" TargetMode="External"/><Relationship Id="rId1" Type="http://schemas.openxmlformats.org/officeDocument/2006/relationships/slideLayout" Target="../slideLayouts/slideLayout2.xml"/><Relationship Id="rId4" Type="http://schemas.openxmlformats.org/officeDocument/2006/relationships/hyperlink" Target="https://www.youtube.com/watch?v=tWwkPWuFqMg"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artina della Libia"/>
          <p:cNvPicPr>
            <a:picLocks noChangeAspect="1" noChangeArrowheads="1"/>
          </p:cNvPicPr>
          <p:nvPr/>
        </p:nvPicPr>
        <p:blipFill>
          <a:blip r:embed="rId2" cstate="print"/>
          <a:srcRect/>
          <a:stretch>
            <a:fillRect/>
          </a:stretch>
        </p:blipFill>
        <p:spPr bwMode="auto">
          <a:xfrm>
            <a:off x="611188" y="549275"/>
            <a:ext cx="7777162" cy="5688013"/>
          </a:xfrm>
          <a:prstGeom prst="rect">
            <a:avLst/>
          </a:prstGeom>
          <a:noFill/>
          <a:ln w="9525">
            <a:noFill/>
            <a:miter lim="800000"/>
            <a:headEnd/>
            <a:tailEnd/>
          </a:ln>
        </p:spPr>
      </p:pic>
      <p:sp>
        <p:nvSpPr>
          <p:cNvPr id="6147" name="CasellaDiTesto 5"/>
          <p:cNvSpPr txBox="1">
            <a:spLocks noChangeArrowheads="1"/>
          </p:cNvSpPr>
          <p:nvPr/>
        </p:nvSpPr>
        <p:spPr bwMode="auto">
          <a:xfrm>
            <a:off x="900113" y="4797425"/>
            <a:ext cx="6408737" cy="1016000"/>
          </a:xfrm>
          <a:prstGeom prst="rect">
            <a:avLst/>
          </a:prstGeom>
          <a:noFill/>
          <a:ln w="9525">
            <a:noFill/>
            <a:miter lim="800000"/>
            <a:headEnd/>
            <a:tailEnd/>
          </a:ln>
        </p:spPr>
        <p:txBody>
          <a:bodyPr>
            <a:spAutoFit/>
          </a:bodyPr>
          <a:lstStyle/>
          <a:p>
            <a:pPr algn="ctr"/>
            <a:r>
              <a:rPr lang="it-IT" sz="6000" b="1" dirty="0">
                <a:solidFill>
                  <a:srgbClr val="0070C0"/>
                </a:solidFill>
                <a:latin typeface="Century Gothic" pitchFamily="34" charset="0"/>
              </a:rPr>
              <a:t>Libia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Segnaposto contenuto 3" descr="libia.jpg"/>
          <p:cNvPicPr>
            <a:picLocks noGrp="1" noChangeAspect="1"/>
          </p:cNvPicPr>
          <p:nvPr>
            <p:ph sz="half" idx="4294967295"/>
          </p:nvPr>
        </p:nvPicPr>
        <p:blipFill>
          <a:blip r:embed="rId2" cstate="print"/>
          <a:srcRect/>
          <a:stretch>
            <a:fillRect/>
          </a:stretch>
        </p:blipFill>
        <p:spPr>
          <a:xfrm>
            <a:off x="251520" y="4005064"/>
            <a:ext cx="2664296" cy="2448272"/>
          </a:xfrm>
        </p:spPr>
      </p:pic>
      <p:sp>
        <p:nvSpPr>
          <p:cNvPr id="7171" name="Segnaposto contenuto 7"/>
          <p:cNvSpPr>
            <a:spLocks noGrp="1"/>
          </p:cNvSpPr>
          <p:nvPr>
            <p:ph sz="half" idx="4294967295"/>
          </p:nvPr>
        </p:nvSpPr>
        <p:spPr>
          <a:xfrm>
            <a:off x="2771800" y="476672"/>
            <a:ext cx="6372200" cy="6120680"/>
          </a:xfrm>
        </p:spPr>
        <p:txBody>
          <a:bodyPr>
            <a:normAutofit/>
          </a:bodyPr>
          <a:lstStyle/>
          <a:p>
            <a:pPr>
              <a:buClr>
                <a:srgbClr val="002060"/>
              </a:buClr>
              <a:buFont typeface="Wingdings" pitchFamily="2" charset="2"/>
              <a:buChar char="Ø"/>
            </a:pPr>
            <a:r>
              <a:rPr lang="it-IT" sz="1600" dirty="0" smtClean="0">
                <a:latin typeface="Century Gothic" pitchFamily="34" charset="0"/>
              </a:rPr>
              <a:t>All'inizio del XX secolo l'Italia, in base al  un progetto di espansione coloniale, intraprese una guerra contro l'impero turco per la conquista della “regione”. Nel 1912 la Turchia, sconfitta, fu costretta a riconoscere la sovranità dell'Italia e a ritirare le sue truppe. </a:t>
            </a:r>
          </a:p>
          <a:p>
            <a:pPr>
              <a:buClr>
                <a:srgbClr val="002060"/>
              </a:buClr>
              <a:buFont typeface="Wingdings" pitchFamily="2" charset="2"/>
              <a:buChar char="Ø"/>
            </a:pPr>
            <a:r>
              <a:rPr lang="it-IT" sz="1600" dirty="0" smtClean="0">
                <a:latin typeface="Century Gothic" pitchFamily="34" charset="0"/>
              </a:rPr>
              <a:t>Le truppe italiane controllavano alcune zone costiere  ma parte del territorio restava in mano al potere di clan e tribù con cui, nella prima fase del periodo coloniale, i generali italiani decisero di accordarsi per poi attuare una politica  maggiormente autoritaria </a:t>
            </a:r>
            <a:endParaRPr lang="it-IT" sz="1200" dirty="0" smtClean="0">
              <a:latin typeface="Century Gothic" pitchFamily="34" charset="0"/>
            </a:endParaRPr>
          </a:p>
          <a:p>
            <a:pPr>
              <a:buClr>
                <a:srgbClr val="002060"/>
              </a:buClr>
              <a:buFont typeface="Wingdings" pitchFamily="2" charset="2"/>
              <a:buChar char="Ø"/>
            </a:pPr>
            <a:r>
              <a:rPr lang="it-IT" sz="1600" dirty="0" smtClean="0">
                <a:latin typeface="Century Gothic" pitchFamily="34" charset="0"/>
              </a:rPr>
              <a:t>L'insediamento italiano si scontrò con una forte resistenza locale culminata, nel 1923, in una serie di rivolte guidate da Omar </a:t>
            </a:r>
            <a:r>
              <a:rPr lang="it-IT" sz="1600" dirty="0" err="1" smtClean="0">
                <a:latin typeface="Century Gothic" pitchFamily="34" charset="0"/>
              </a:rPr>
              <a:t>al-Mukhtar</a:t>
            </a:r>
            <a:r>
              <a:rPr lang="it-IT" sz="1600" dirty="0" smtClean="0">
                <a:latin typeface="Century Gothic" pitchFamily="34" charset="0"/>
              </a:rPr>
              <a:t> </a:t>
            </a:r>
          </a:p>
          <a:p>
            <a:pPr eaLnBrk="1" hangingPunct="1">
              <a:buClr>
                <a:srgbClr val="002060"/>
              </a:buClr>
              <a:buFont typeface="Wingdings" pitchFamily="2" charset="2"/>
              <a:buChar char="Ø"/>
            </a:pPr>
            <a:r>
              <a:rPr lang="it-IT" sz="1600" dirty="0" smtClean="0">
                <a:latin typeface="Century Gothic" pitchFamily="34" charset="0"/>
              </a:rPr>
              <a:t>Nonostante ciò i coloni italiani si stabilivano in Libia, prima nella Tripolitania, poi nella Cirenaica e nel </a:t>
            </a:r>
            <a:r>
              <a:rPr lang="it-IT" sz="1600" dirty="0" err="1" smtClean="0">
                <a:latin typeface="Century Gothic" pitchFamily="34" charset="0"/>
              </a:rPr>
              <a:t>Fezzan</a:t>
            </a:r>
            <a:r>
              <a:rPr lang="it-IT" sz="1600" dirty="0" smtClean="0">
                <a:latin typeface="Century Gothic" pitchFamily="34" charset="0"/>
              </a:rPr>
              <a:t>,  fino a costituire il 13% della popolazione nel 1939. </a:t>
            </a:r>
          </a:p>
          <a:p>
            <a:pPr eaLnBrk="1" hangingPunct="1">
              <a:buClr>
                <a:srgbClr val="002060"/>
              </a:buClr>
              <a:buFont typeface="Wingdings" pitchFamily="2" charset="2"/>
              <a:buChar char="Ø"/>
            </a:pPr>
            <a:r>
              <a:rPr lang="it-IT" sz="1600" dirty="0" smtClean="0">
                <a:latin typeface="Century Gothic" pitchFamily="34" charset="0"/>
              </a:rPr>
              <a:t>Nel gennaio 1943, dopo la battaglia di Al - Alamein la Libia venne occupata dalle truppe degli Alleati</a:t>
            </a:r>
          </a:p>
          <a:p>
            <a:pPr>
              <a:buClr>
                <a:srgbClr val="002060"/>
              </a:buClr>
              <a:buFont typeface="Wingdings" pitchFamily="2" charset="2"/>
              <a:buChar char="Ø"/>
            </a:pPr>
            <a:r>
              <a:rPr lang="it-IT" sz="1600" dirty="0" smtClean="0">
                <a:latin typeface="Century Gothic" pitchFamily="34" charset="0"/>
              </a:rPr>
              <a:t>Col Trattato di Pace del 1947, la Gran Bretagna amministra Tripolitania e Cirenaica, e la Francia il </a:t>
            </a:r>
            <a:r>
              <a:rPr lang="it-IT" sz="1600" dirty="0" err="1" smtClean="0">
                <a:latin typeface="Century Gothic" pitchFamily="34" charset="0"/>
              </a:rPr>
              <a:t>Fezzan</a:t>
            </a:r>
            <a:r>
              <a:rPr lang="it-IT" sz="1600" dirty="0" smtClean="0">
                <a:latin typeface="Century Gothic" pitchFamily="34" charset="0"/>
              </a:rPr>
              <a:t>. </a:t>
            </a:r>
          </a:p>
          <a:p>
            <a:pPr>
              <a:buClr>
                <a:srgbClr val="002060"/>
              </a:buClr>
              <a:buFont typeface="Wingdings" pitchFamily="2" charset="2"/>
              <a:buChar char="Ø"/>
            </a:pPr>
            <a:r>
              <a:rPr lang="it-IT" sz="1600" dirty="0" smtClean="0">
                <a:latin typeface="Century Gothic" pitchFamily="34" charset="0"/>
              </a:rPr>
              <a:t>Nel 1949 una risoluzione ONU fissa al 1 gennaio 1952 l’indipendenza libica</a:t>
            </a:r>
          </a:p>
          <a:p>
            <a:r>
              <a:rPr lang="it-IT" sz="1100" dirty="0" smtClean="0">
                <a:latin typeface="Century Gothic" pitchFamily="34" charset="0"/>
              </a:rPr>
              <a:t>https://www.youtube.com/watch?v=ynR8G7QtX8k</a:t>
            </a:r>
          </a:p>
          <a:p>
            <a:pPr eaLnBrk="1" hangingPunct="1"/>
            <a:endParaRPr lang="it-IT" sz="1600" dirty="0" smtClean="0">
              <a:latin typeface="Century Gothic" pitchFamily="34" charset="0"/>
            </a:endParaRPr>
          </a:p>
        </p:txBody>
      </p:sp>
      <p:sp>
        <p:nvSpPr>
          <p:cNvPr id="7172" name="CasellaDiTesto 8"/>
          <p:cNvSpPr txBox="1">
            <a:spLocks noChangeArrowheads="1"/>
          </p:cNvSpPr>
          <p:nvPr/>
        </p:nvSpPr>
        <p:spPr bwMode="auto">
          <a:xfrm>
            <a:off x="539750" y="1"/>
            <a:ext cx="7704138" cy="584775"/>
          </a:xfrm>
          <a:prstGeom prst="rect">
            <a:avLst/>
          </a:prstGeom>
          <a:noFill/>
          <a:ln w="9525">
            <a:noFill/>
            <a:miter lim="800000"/>
            <a:headEnd/>
            <a:tailEnd/>
          </a:ln>
        </p:spPr>
        <p:txBody>
          <a:bodyPr wrap="square">
            <a:spAutoFit/>
          </a:bodyPr>
          <a:lstStyle/>
          <a:p>
            <a:pPr algn="ctr"/>
            <a:r>
              <a:rPr lang="it-IT" sz="3200" b="1" dirty="0">
                <a:solidFill>
                  <a:srgbClr val="0070C0"/>
                </a:solidFill>
              </a:rPr>
              <a:t>1. Il periodo coloniale </a:t>
            </a:r>
          </a:p>
        </p:txBody>
      </p:sp>
      <p:sp>
        <p:nvSpPr>
          <p:cNvPr id="5" name="Rettangolo 4"/>
          <p:cNvSpPr/>
          <p:nvPr/>
        </p:nvSpPr>
        <p:spPr>
          <a:xfrm>
            <a:off x="179512" y="3284984"/>
            <a:ext cx="2149948" cy="369332"/>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r>
              <a:rPr lang="it-IT" dirty="0" smtClean="0">
                <a:latin typeface="Century Gothic" pitchFamily="34" charset="0"/>
              </a:rPr>
              <a:t>Omar </a:t>
            </a:r>
            <a:r>
              <a:rPr lang="it-IT" dirty="0" err="1" smtClean="0">
                <a:latin typeface="Century Gothic" pitchFamily="34" charset="0"/>
              </a:rPr>
              <a:t>al-Mukhtar</a:t>
            </a:r>
            <a:r>
              <a:rPr lang="it-IT" dirty="0" smtClean="0">
                <a:latin typeface="Century Gothic" pitchFamily="34" charset="0"/>
              </a:rPr>
              <a:t> </a:t>
            </a:r>
            <a:endParaRPr lang="it-IT" dirty="0">
              <a:latin typeface="Century Gothic" pitchFamily="34" charset="0"/>
            </a:endParaRPr>
          </a:p>
        </p:txBody>
      </p:sp>
      <p:pic>
        <p:nvPicPr>
          <p:cNvPr id="16386" name="Picture 2" descr="http://upload.wikimedia.org/wikipedia/commons/d/d8/Omar_Mukhtar_13.jpg"/>
          <p:cNvPicPr>
            <a:picLocks noChangeAspect="1" noChangeArrowheads="1"/>
          </p:cNvPicPr>
          <p:nvPr/>
        </p:nvPicPr>
        <p:blipFill>
          <a:blip r:embed="rId3" cstate="print"/>
          <a:srcRect/>
          <a:stretch>
            <a:fillRect/>
          </a:stretch>
        </p:blipFill>
        <p:spPr bwMode="auto">
          <a:xfrm>
            <a:off x="179512" y="980728"/>
            <a:ext cx="2304256" cy="216024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Segnaposto contenuto 4" descr="idris.jpg"/>
          <p:cNvPicPr>
            <a:picLocks noGrp="1" noChangeAspect="1"/>
          </p:cNvPicPr>
          <p:nvPr>
            <p:ph sz="quarter" idx="4294967295"/>
          </p:nvPr>
        </p:nvPicPr>
        <p:blipFill>
          <a:blip r:embed="rId2" cstate="print"/>
          <a:srcRect/>
          <a:stretch>
            <a:fillRect/>
          </a:stretch>
        </p:blipFill>
        <p:spPr>
          <a:xfrm>
            <a:off x="5795963" y="1125538"/>
            <a:ext cx="2952750" cy="4103687"/>
          </a:xfrm>
        </p:spPr>
      </p:pic>
      <p:sp>
        <p:nvSpPr>
          <p:cNvPr id="2" name="Titolo 1"/>
          <p:cNvSpPr>
            <a:spLocks noGrp="1"/>
          </p:cNvSpPr>
          <p:nvPr>
            <p:ph type="title" idx="4294967295"/>
          </p:nvPr>
        </p:nvSpPr>
        <p:spPr>
          <a:xfrm>
            <a:off x="960438" y="188640"/>
            <a:ext cx="7427912" cy="360040"/>
          </a:xfrm>
        </p:spPr>
        <p:txBody>
          <a:bodyPr>
            <a:normAutofit fontScale="90000"/>
          </a:bodyPr>
          <a:lstStyle/>
          <a:p>
            <a:pPr algn="ctr" eaLnBrk="1" fontAlgn="auto" hangingPunct="1">
              <a:spcAft>
                <a:spcPts val="0"/>
              </a:spcAft>
              <a:defRPr/>
            </a:pPr>
            <a:r>
              <a:rPr lang="it-IT" dirty="0" smtClean="0">
                <a:solidFill>
                  <a:srgbClr val="0070C0"/>
                </a:solidFill>
                <a:effectLst>
                  <a:outerShdw blurRad="38100" dist="38100" dir="2700000" algn="tl">
                    <a:srgbClr val="000000">
                      <a:alpha val="43137"/>
                    </a:srgbClr>
                  </a:outerShdw>
                </a:effectLst>
                <a:latin typeface="Century Gothic" pitchFamily="34" charset="0"/>
              </a:rPr>
              <a:t>2. La Libia di Re </a:t>
            </a:r>
            <a:r>
              <a:rPr lang="it-IT" dirty="0" err="1" smtClean="0">
                <a:solidFill>
                  <a:srgbClr val="0070C0"/>
                </a:solidFill>
                <a:effectLst>
                  <a:outerShdw blurRad="38100" dist="38100" dir="2700000" algn="tl">
                    <a:srgbClr val="000000">
                      <a:alpha val="43137"/>
                    </a:srgbClr>
                  </a:outerShdw>
                </a:effectLst>
                <a:latin typeface="Century Gothic" pitchFamily="34" charset="0"/>
              </a:rPr>
              <a:t>Idris</a:t>
            </a:r>
            <a:endParaRPr lang="it-IT" dirty="0" smtClean="0">
              <a:solidFill>
                <a:srgbClr val="0070C0"/>
              </a:solidFill>
              <a:effectLst>
                <a:outerShdw blurRad="38100" dist="38100" dir="2700000" algn="tl">
                  <a:srgbClr val="000000">
                    <a:alpha val="43137"/>
                  </a:srgbClr>
                </a:outerShdw>
              </a:effectLst>
              <a:latin typeface="Century Gothic" pitchFamily="34" charset="0"/>
            </a:endParaRPr>
          </a:p>
        </p:txBody>
      </p:sp>
      <p:sp>
        <p:nvSpPr>
          <p:cNvPr id="3" name="Segnaposto contenuto 2"/>
          <p:cNvSpPr>
            <a:spLocks noGrp="1"/>
          </p:cNvSpPr>
          <p:nvPr>
            <p:ph idx="4294967295"/>
          </p:nvPr>
        </p:nvSpPr>
        <p:spPr>
          <a:xfrm>
            <a:off x="250825" y="692696"/>
            <a:ext cx="5545138" cy="6165304"/>
          </a:xfrm>
        </p:spPr>
        <p:txBody>
          <a:bodyPr>
            <a:normAutofit fontScale="92500" lnSpcReduction="20000"/>
          </a:bodyPr>
          <a:lstStyle/>
          <a:p>
            <a:pPr marL="265176" indent="-265176" eaLnBrk="1" fontAlgn="auto" hangingPunct="1">
              <a:spcAft>
                <a:spcPts val="0"/>
              </a:spcAft>
              <a:buFont typeface="Wingdings 2"/>
              <a:buChar char=""/>
              <a:defRPr/>
            </a:pPr>
            <a:endParaRPr lang="it-IT" sz="1800" dirty="0" smtClean="0"/>
          </a:p>
          <a:p>
            <a:pPr marL="144000" indent="-265176" eaLnBrk="1" fontAlgn="auto" hangingPunct="1">
              <a:spcBef>
                <a:spcPts val="0"/>
              </a:spcBef>
              <a:spcAft>
                <a:spcPts val="0"/>
              </a:spcAft>
              <a:buFont typeface="Wingdings 2" pitchFamily="18" charset="2"/>
              <a:buNone/>
              <a:defRPr/>
            </a:pPr>
            <a:r>
              <a:rPr lang="it-IT" sz="1800" dirty="0" smtClean="0"/>
              <a:t>    </a:t>
            </a:r>
            <a:r>
              <a:rPr lang="it-IT" sz="1800" dirty="0" smtClean="0">
                <a:latin typeface="Century Gothic" pitchFamily="34" charset="0"/>
              </a:rPr>
              <a:t>Nel 1950 l'Assemblea nazionale, composta in uguale numero da delegati della Cirenaica, della Tripolitania e del </a:t>
            </a:r>
            <a:r>
              <a:rPr lang="it-IT" sz="1800" dirty="0" err="1" smtClean="0">
                <a:latin typeface="Century Gothic" pitchFamily="34" charset="0"/>
              </a:rPr>
              <a:t>Fezzan</a:t>
            </a:r>
            <a:r>
              <a:rPr lang="it-IT" sz="1800" dirty="0" smtClean="0">
                <a:latin typeface="Century Gothic" pitchFamily="34" charset="0"/>
              </a:rPr>
              <a:t>, si riunì a Tripoli e designò l'emiro </a:t>
            </a:r>
            <a:r>
              <a:rPr lang="it-IT" sz="1800" dirty="0" err="1" smtClean="0">
                <a:latin typeface="Century Gothic" pitchFamily="34" charset="0"/>
              </a:rPr>
              <a:t>Sayid</a:t>
            </a:r>
            <a:r>
              <a:rPr lang="it-IT" sz="1800" dirty="0" smtClean="0">
                <a:latin typeface="Century Gothic" pitchFamily="34" charset="0"/>
              </a:rPr>
              <a:t> </a:t>
            </a:r>
            <a:r>
              <a:rPr lang="it-IT" sz="1800" dirty="0" err="1" smtClean="0">
                <a:latin typeface="Century Gothic" pitchFamily="34" charset="0"/>
              </a:rPr>
              <a:t>Idris</a:t>
            </a:r>
            <a:r>
              <a:rPr lang="it-IT" sz="1800" dirty="0" smtClean="0">
                <a:latin typeface="Century Gothic" pitchFamily="34" charset="0"/>
              </a:rPr>
              <a:t> </a:t>
            </a:r>
            <a:r>
              <a:rPr lang="it-IT" sz="1800" dirty="0" err="1" smtClean="0">
                <a:latin typeface="Century Gothic" pitchFamily="34" charset="0"/>
              </a:rPr>
              <a:t>el-Senussi</a:t>
            </a:r>
            <a:r>
              <a:rPr lang="it-IT" sz="1800" dirty="0" smtClean="0">
                <a:latin typeface="Century Gothic" pitchFamily="34" charset="0"/>
              </a:rPr>
              <a:t> quale  sovrano del Regno federale. il 24 dicembre 1951 re </a:t>
            </a:r>
            <a:r>
              <a:rPr lang="it-IT" sz="1800" dirty="0" err="1" smtClean="0">
                <a:latin typeface="Century Gothic" pitchFamily="34" charset="0"/>
              </a:rPr>
              <a:t>Idris</a:t>
            </a:r>
            <a:r>
              <a:rPr lang="it-IT" sz="1800" dirty="0" smtClean="0">
                <a:latin typeface="Century Gothic" pitchFamily="34" charset="0"/>
              </a:rPr>
              <a:t> I proclamò l'indipendenza del Regno unito di Libia. </a:t>
            </a:r>
          </a:p>
          <a:p>
            <a:pPr marL="144000" indent="-265176" eaLnBrk="1" fontAlgn="auto" hangingPunct="1">
              <a:spcBef>
                <a:spcPts val="0"/>
              </a:spcBef>
              <a:spcAft>
                <a:spcPts val="0"/>
              </a:spcAft>
              <a:buFont typeface="Wingdings 2" pitchFamily="18" charset="2"/>
              <a:buNone/>
              <a:defRPr/>
            </a:pPr>
            <a:r>
              <a:rPr lang="it-IT" sz="1800" dirty="0" smtClean="0">
                <a:latin typeface="Century Gothic" pitchFamily="34" charset="0"/>
              </a:rPr>
              <a:t>   Nonostante la designazione di un re di Libia, nel paese permanevano grandi divisioni:</a:t>
            </a:r>
          </a:p>
          <a:p>
            <a:pPr marL="144000" indent="-265176" eaLnBrk="1" fontAlgn="auto" hangingPunct="1">
              <a:spcBef>
                <a:spcPts val="0"/>
              </a:spcBef>
              <a:spcAft>
                <a:spcPts val="0"/>
              </a:spcAft>
              <a:buFont typeface="Wingdings 2" pitchFamily="18" charset="2"/>
              <a:buNone/>
              <a:defRPr/>
            </a:pPr>
            <a:endParaRPr lang="it-IT" sz="1800" dirty="0" smtClean="0">
              <a:latin typeface="Century Gothic" pitchFamily="34" charset="0"/>
            </a:endParaRPr>
          </a:p>
          <a:p>
            <a:pPr marL="342900" indent="-342900" eaLnBrk="1" fontAlgn="auto" hangingPunct="1">
              <a:spcAft>
                <a:spcPts val="0"/>
              </a:spcAft>
              <a:buClr>
                <a:srgbClr val="002060"/>
              </a:buClr>
              <a:buSzPct val="85000"/>
              <a:buFont typeface="Wingdings" pitchFamily="2" charset="2"/>
              <a:buChar char="Ø"/>
              <a:defRPr/>
            </a:pPr>
            <a:r>
              <a:rPr lang="it-IT" sz="1800" b="1" dirty="0" smtClean="0">
                <a:latin typeface="Century Gothic" pitchFamily="34" charset="0"/>
              </a:rPr>
              <a:t>REGIONALI:</a:t>
            </a:r>
            <a:r>
              <a:rPr lang="it-IT" sz="1800" dirty="0" smtClean="0">
                <a:latin typeface="Century Gothic" pitchFamily="34" charset="0"/>
              </a:rPr>
              <a:t>le due regioni più importanti, la Tripolitania e della Cirenaica, restano divise e profondamente diverse </a:t>
            </a:r>
          </a:p>
          <a:p>
            <a:pPr marL="342900" indent="-342900" eaLnBrk="1" fontAlgn="auto" hangingPunct="1">
              <a:spcAft>
                <a:spcPts val="0"/>
              </a:spcAft>
              <a:buClr>
                <a:srgbClr val="002060"/>
              </a:buClr>
              <a:buFont typeface="Wingdings" pitchFamily="2" charset="2"/>
              <a:buChar char="Ø"/>
              <a:defRPr/>
            </a:pPr>
            <a:r>
              <a:rPr lang="it-IT" sz="1800" b="1" dirty="0" smtClean="0">
                <a:latin typeface="Century Gothic" pitchFamily="34" charset="0"/>
              </a:rPr>
              <a:t>TRIBALI:</a:t>
            </a:r>
            <a:r>
              <a:rPr lang="it-IT" sz="1800" dirty="0" smtClean="0">
                <a:latin typeface="Century Gothic" pitchFamily="34" charset="0"/>
              </a:rPr>
              <a:t> la Libia era  formata da più di 140 tribù, alcune molto potenti che hanno mantenuto fino ad oggi un ruolo rilevante</a:t>
            </a:r>
          </a:p>
          <a:p>
            <a:pPr marL="342900" indent="-342900" eaLnBrk="1" fontAlgn="auto" hangingPunct="1">
              <a:spcAft>
                <a:spcPts val="0"/>
              </a:spcAft>
              <a:buClr>
                <a:srgbClr val="002060"/>
              </a:buClr>
              <a:buFont typeface="Wingdings" pitchFamily="2" charset="2"/>
              <a:buChar char="Ø"/>
              <a:defRPr/>
            </a:pPr>
            <a:r>
              <a:rPr lang="it-IT" sz="1800" b="1" dirty="0" smtClean="0">
                <a:latin typeface="Century Gothic" pitchFamily="34" charset="0"/>
              </a:rPr>
              <a:t>INTERNAZIONALI:</a:t>
            </a:r>
            <a:r>
              <a:rPr lang="it-IT" sz="1800" dirty="0" smtClean="0">
                <a:latin typeface="Century Gothic" pitchFamily="34" charset="0"/>
              </a:rPr>
              <a:t> il re manteneva una posizione filo-occidentale (mantenimento basi militari straniere in cambio di aiuti per la ricostruzione) mentre la popolazione era sempre più attratta dai movimenti nazionalistici.</a:t>
            </a:r>
          </a:p>
          <a:p>
            <a:pPr marL="342900" indent="-342900" eaLnBrk="1" fontAlgn="auto" hangingPunct="1">
              <a:spcAft>
                <a:spcPts val="0"/>
              </a:spcAft>
              <a:buClr>
                <a:srgbClr val="002060"/>
              </a:buClr>
              <a:buFont typeface="Wingdings" pitchFamily="2" charset="2"/>
              <a:buChar char="Ø"/>
              <a:defRPr/>
            </a:pPr>
            <a:r>
              <a:rPr lang="it-IT" sz="1800" dirty="0" smtClean="0">
                <a:latin typeface="Century Gothic" pitchFamily="34" charset="0"/>
              </a:rPr>
              <a:t> La scoperta del petrolio nella seconda metà degli anni 50 acuirà ulteriormente i legami tra il re e gli stati occidentali,  contro i desideri di nazionalismo della popolazione</a:t>
            </a:r>
          </a:p>
          <a:p>
            <a:pPr marL="342900" indent="-342900" eaLnBrk="1" fontAlgn="auto" hangingPunct="1">
              <a:spcAft>
                <a:spcPts val="0"/>
              </a:spcAft>
              <a:buClr>
                <a:srgbClr val="002060"/>
              </a:buClr>
              <a:buFont typeface="Wingdings" pitchFamily="2" charset="2"/>
              <a:buChar char="Ø"/>
              <a:defRPr/>
            </a:pPr>
            <a:endParaRPr lang="it-IT" sz="1800" dirty="0" smtClean="0">
              <a:latin typeface="Century Gothic" pitchFamily="34" charset="0"/>
            </a:endParaRPr>
          </a:p>
          <a:p>
            <a:pPr>
              <a:buClr>
                <a:srgbClr val="002060"/>
              </a:buClr>
              <a:buFont typeface="Wingdings" pitchFamily="2" charset="2"/>
              <a:buChar char="Ø"/>
              <a:defRPr/>
            </a:pPr>
            <a:r>
              <a:rPr lang="it-IT" sz="1100" dirty="0" smtClean="0">
                <a:latin typeface="Century Gothic" pitchFamily="34" charset="0"/>
              </a:rPr>
              <a:t>https://www.youtube.com/watch?v=ywG7FLauWaY</a:t>
            </a:r>
          </a:p>
          <a:p>
            <a:pPr marL="265176" indent="-265176" eaLnBrk="1" fontAlgn="auto" hangingPunct="1">
              <a:spcAft>
                <a:spcPts val="0"/>
              </a:spcAft>
              <a:buClr>
                <a:srgbClr val="002060"/>
              </a:buClr>
              <a:buFont typeface="Wingdings" pitchFamily="2" charset="2"/>
              <a:buChar char="Ø"/>
              <a:defRPr/>
            </a:pPr>
            <a:endParaRPr lang="it-IT" sz="1800" dirty="0" smtClean="0"/>
          </a:p>
        </p:txBody>
      </p:sp>
      <p:sp>
        <p:nvSpPr>
          <p:cNvPr id="5" name="CasellaDiTesto 4"/>
          <p:cNvSpPr txBox="1"/>
          <p:nvPr/>
        </p:nvSpPr>
        <p:spPr>
          <a:xfrm>
            <a:off x="6011863" y="5589588"/>
            <a:ext cx="2808287" cy="368300"/>
          </a:xfrm>
          <a:prstGeom prst="rect">
            <a:avLst/>
          </a:prstGeom>
        </p:spPr>
        <p:style>
          <a:lnRef idx="2">
            <a:schemeClr val="accent3"/>
          </a:lnRef>
          <a:fillRef idx="1">
            <a:schemeClr val="lt1"/>
          </a:fillRef>
          <a:effectRef idx="0">
            <a:schemeClr val="accent3"/>
          </a:effectRef>
          <a:fontRef idx="minor">
            <a:schemeClr val="dk1"/>
          </a:fontRef>
        </p:style>
        <p:txBody>
          <a:bodyPr>
            <a:spAutoFit/>
          </a:bodyPr>
          <a:lstStyle/>
          <a:p>
            <a:pPr>
              <a:defRPr/>
            </a:pPr>
            <a:r>
              <a:rPr lang="it-IT" dirty="0">
                <a:latin typeface="Century Gothic" pitchFamily="34" charset="0"/>
              </a:rPr>
              <a:t>Re </a:t>
            </a:r>
            <a:r>
              <a:rPr lang="it-IT" dirty="0" err="1">
                <a:latin typeface="Century Gothic" pitchFamily="34" charset="0"/>
              </a:rPr>
              <a:t>Idris</a:t>
            </a:r>
            <a:endParaRPr lang="it-IT" dirty="0">
              <a:latin typeface="Century Gothic"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olo 7"/>
          <p:cNvSpPr>
            <a:spLocks noGrp="1"/>
          </p:cNvSpPr>
          <p:nvPr>
            <p:ph type="title" idx="4294967295"/>
          </p:nvPr>
        </p:nvSpPr>
        <p:spPr>
          <a:xfrm>
            <a:off x="960438" y="1"/>
            <a:ext cx="8183562" cy="764704"/>
          </a:xfrm>
        </p:spPr>
        <p:txBody>
          <a:bodyPr>
            <a:normAutofit/>
          </a:bodyPr>
          <a:lstStyle/>
          <a:p>
            <a:pPr algn="ctr">
              <a:defRPr/>
            </a:pPr>
            <a:r>
              <a:rPr lang="it-IT" dirty="0" smtClean="0">
                <a:solidFill>
                  <a:srgbClr val="0070C0"/>
                </a:solidFill>
                <a:latin typeface="Century Gothic" pitchFamily="34" charset="0"/>
              </a:rPr>
              <a:t>3. La Libia di Gheddafi</a:t>
            </a:r>
            <a:endParaRPr lang="it-IT" dirty="0">
              <a:solidFill>
                <a:srgbClr val="0070C0"/>
              </a:solidFill>
              <a:latin typeface="Century Gothic" pitchFamily="34" charset="0"/>
            </a:endParaRPr>
          </a:p>
        </p:txBody>
      </p:sp>
      <p:pic>
        <p:nvPicPr>
          <p:cNvPr id="9219" name="Picture 3" descr="gheddafi-250"/>
          <p:cNvPicPr>
            <a:picLocks noGrp="1" noChangeAspect="1" noChangeArrowheads="1"/>
          </p:cNvPicPr>
          <p:nvPr>
            <p:ph sz="half" idx="4294967295"/>
          </p:nvPr>
        </p:nvPicPr>
        <p:blipFill>
          <a:blip r:embed="rId2" cstate="print"/>
          <a:srcRect/>
          <a:stretch>
            <a:fillRect/>
          </a:stretch>
        </p:blipFill>
        <p:spPr>
          <a:xfrm>
            <a:off x="5868144" y="908720"/>
            <a:ext cx="2736850" cy="2951932"/>
          </a:xfrm>
          <a:noFill/>
        </p:spPr>
      </p:pic>
      <p:sp>
        <p:nvSpPr>
          <p:cNvPr id="9220" name="Rectangle 3"/>
          <p:cNvSpPr>
            <a:spLocks noGrp="1" noChangeArrowheads="1"/>
          </p:cNvSpPr>
          <p:nvPr>
            <p:ph sz="half" idx="4294967295"/>
          </p:nvPr>
        </p:nvSpPr>
        <p:spPr>
          <a:xfrm>
            <a:off x="179512" y="764705"/>
            <a:ext cx="5328592" cy="5904656"/>
          </a:xfrm>
        </p:spPr>
        <p:txBody>
          <a:bodyPr>
            <a:normAutofit/>
          </a:bodyPr>
          <a:lstStyle/>
          <a:p>
            <a:pPr eaLnBrk="1" hangingPunct="1">
              <a:buClr>
                <a:srgbClr val="002060"/>
              </a:buClr>
              <a:buFont typeface="Wingdings" pitchFamily="2" charset="2"/>
              <a:buChar char="Ø"/>
            </a:pPr>
            <a:r>
              <a:rPr lang="it-IT" sz="2000" dirty="0" smtClean="0">
                <a:latin typeface="Century Gothic" pitchFamily="34" charset="0"/>
              </a:rPr>
              <a:t>Il 1 settembre 1969 un colpo di stato degli Ufficiali Liberi, contro Re </a:t>
            </a:r>
            <a:r>
              <a:rPr lang="it-IT" sz="2000" dirty="0" err="1" smtClean="0">
                <a:latin typeface="Century Gothic" pitchFamily="34" charset="0"/>
              </a:rPr>
              <a:t>Idris</a:t>
            </a:r>
            <a:r>
              <a:rPr lang="it-IT" sz="2000" dirty="0" smtClean="0">
                <a:latin typeface="Century Gothic" pitchFamily="34" charset="0"/>
              </a:rPr>
              <a:t>, instaura un governo provvisorio presieduto da </a:t>
            </a:r>
            <a:r>
              <a:rPr lang="it-IT" sz="2000" i="1" dirty="0" smtClean="0">
                <a:latin typeface="Century Gothic" pitchFamily="34" charset="0"/>
              </a:rPr>
              <a:t>Muammar </a:t>
            </a:r>
            <a:r>
              <a:rPr lang="it-IT" sz="2000" i="1" dirty="0" err="1" smtClean="0">
                <a:latin typeface="Century Gothic" pitchFamily="34" charset="0"/>
              </a:rPr>
              <a:t>el-Gheddāfī</a:t>
            </a:r>
            <a:endParaRPr lang="it-IT" sz="2000" i="1" dirty="0" smtClean="0">
              <a:latin typeface="Century Gothic" pitchFamily="34" charset="0"/>
            </a:endParaRPr>
          </a:p>
          <a:p>
            <a:pPr eaLnBrk="1" hangingPunct="1">
              <a:buClr>
                <a:srgbClr val="002060"/>
              </a:buClr>
              <a:buFont typeface="Wingdings" pitchFamily="2" charset="2"/>
              <a:buChar char="Ø"/>
            </a:pPr>
            <a:r>
              <a:rPr lang="it-IT" sz="2000" dirty="0" smtClean="0">
                <a:latin typeface="Century Gothic" pitchFamily="34" charset="0"/>
              </a:rPr>
              <a:t>Il governo di Gheddafi resterà al potere per quasi 42 anni, fino all’ottobre 2011 quando il rais verrà ucciso a Sirte dai ribelli libici, dopo una serie di rivolte iniziate nel febbraio 2011 e culminate nel marzo dello stesso anno con l’intervento delle forze NATO a sostegno delle fazioni avverse a Gheddafi</a:t>
            </a:r>
          </a:p>
          <a:p>
            <a:pPr>
              <a:buClr>
                <a:srgbClr val="002060"/>
              </a:buClr>
              <a:buFont typeface="Wingdings" pitchFamily="2" charset="2"/>
              <a:buChar char="Ø"/>
            </a:pPr>
            <a:r>
              <a:rPr lang="it-IT" sz="1400" dirty="0" smtClean="0">
                <a:latin typeface="Century Gothic" pitchFamily="34" charset="0"/>
              </a:rPr>
              <a:t>https://www.youtube.com/watch?v=uuUppxLmFvs&amp;playnext=1&amp;list=PLE6BF59FF8420E200&amp;feature=results_main</a:t>
            </a:r>
          </a:p>
          <a:p>
            <a:pPr eaLnBrk="1" hangingPunct="1">
              <a:buClr>
                <a:srgbClr val="002060"/>
              </a:buClr>
              <a:buFont typeface="Wingdings" pitchFamily="2" charset="2"/>
              <a:buChar char="Ø"/>
            </a:pPr>
            <a:endParaRPr lang="it-IT" sz="1400" dirty="0" smtClean="0">
              <a:latin typeface="Century Gothic"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562074"/>
          </a:xfrm>
        </p:spPr>
        <p:txBody>
          <a:bodyPr>
            <a:normAutofit fontScale="90000"/>
          </a:bodyPr>
          <a:lstStyle/>
          <a:p>
            <a:r>
              <a:rPr lang="it-IT" b="1" dirty="0" smtClean="0">
                <a:solidFill>
                  <a:srgbClr val="0070C0"/>
                </a:solidFill>
                <a:latin typeface="Century Gothic" pitchFamily="34" charset="0"/>
              </a:rPr>
              <a:t>Le fasi della Libia di Gheddafi</a:t>
            </a:r>
            <a:endParaRPr lang="it-IT" b="1" dirty="0">
              <a:solidFill>
                <a:srgbClr val="0070C0"/>
              </a:solidFill>
              <a:latin typeface="Century Gothic" pitchFamily="34" charset="0"/>
            </a:endParaRPr>
          </a:p>
        </p:txBody>
      </p:sp>
      <p:sp>
        <p:nvSpPr>
          <p:cNvPr id="3" name="Segnaposto contenuto 2"/>
          <p:cNvSpPr>
            <a:spLocks noGrp="1"/>
          </p:cNvSpPr>
          <p:nvPr>
            <p:ph sz="half" idx="1"/>
          </p:nvPr>
        </p:nvSpPr>
        <p:spPr>
          <a:xfrm>
            <a:off x="457200" y="908720"/>
            <a:ext cx="4038600" cy="3312368"/>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a:buFont typeface="Wingdings" pitchFamily="2" charset="2"/>
              <a:buChar char="Ø"/>
            </a:pPr>
            <a:r>
              <a:rPr lang="it-IT" sz="1900" b="1" dirty="0" smtClean="0">
                <a:solidFill>
                  <a:srgbClr val="0070C0"/>
                </a:solidFill>
                <a:latin typeface="Century Gothic" pitchFamily="34" charset="0"/>
              </a:rPr>
              <a:t>Prima fase (fino alla fine degli anni ‘90)</a:t>
            </a:r>
          </a:p>
          <a:p>
            <a:pPr>
              <a:buFontTx/>
              <a:buChar char="-"/>
            </a:pPr>
            <a:r>
              <a:rPr lang="it-IT" sz="1900" dirty="0" smtClean="0">
                <a:latin typeface="Century Gothic" pitchFamily="34" charset="0"/>
              </a:rPr>
              <a:t>Panarabismo e anticolonialismo</a:t>
            </a:r>
          </a:p>
          <a:p>
            <a:pPr>
              <a:buFontTx/>
              <a:buChar char="-"/>
            </a:pPr>
            <a:r>
              <a:rPr lang="it-IT" sz="1900" dirty="0" smtClean="0">
                <a:latin typeface="Century Gothic" pitchFamily="34" charset="0"/>
              </a:rPr>
              <a:t>Posizione anti-occidentale  e sostegno ai movimenti terroristici</a:t>
            </a:r>
          </a:p>
          <a:p>
            <a:pPr>
              <a:buFontTx/>
              <a:buChar char="-"/>
            </a:pPr>
            <a:r>
              <a:rPr lang="it-IT" sz="1900" dirty="0" smtClean="0">
                <a:latin typeface="Century Gothic" pitchFamily="34" charset="0"/>
              </a:rPr>
              <a:t>Isolamento economico verso l’occidente (ad esclusione dell’Italia e pochi altri paesi)</a:t>
            </a:r>
          </a:p>
          <a:p>
            <a:pPr>
              <a:buFontTx/>
              <a:buChar char="-"/>
            </a:pPr>
            <a:endParaRPr lang="it-IT" sz="1900" dirty="0" smtClean="0"/>
          </a:p>
          <a:p>
            <a:pPr>
              <a:buFontTx/>
              <a:buChar char="-"/>
            </a:pPr>
            <a:endParaRPr lang="it-IT" dirty="0"/>
          </a:p>
        </p:txBody>
      </p:sp>
      <p:sp>
        <p:nvSpPr>
          <p:cNvPr id="4" name="Segnaposto contenuto 3"/>
          <p:cNvSpPr>
            <a:spLocks noGrp="1"/>
          </p:cNvSpPr>
          <p:nvPr>
            <p:ph sz="half" idx="2"/>
          </p:nvPr>
        </p:nvSpPr>
        <p:spPr>
          <a:xfrm>
            <a:off x="4648200" y="836712"/>
            <a:ext cx="4038600" cy="3312368"/>
          </a:xfrm>
        </p:spPr>
        <p:style>
          <a:lnRef idx="1">
            <a:schemeClr val="accent4"/>
          </a:lnRef>
          <a:fillRef idx="2">
            <a:schemeClr val="accent4"/>
          </a:fillRef>
          <a:effectRef idx="1">
            <a:schemeClr val="accent4"/>
          </a:effectRef>
          <a:fontRef idx="minor">
            <a:schemeClr val="dk1"/>
          </a:fontRef>
        </p:style>
        <p:txBody>
          <a:bodyPr>
            <a:normAutofit lnSpcReduction="10000"/>
          </a:bodyPr>
          <a:lstStyle/>
          <a:p>
            <a:pPr>
              <a:buFont typeface="Wingdings" pitchFamily="2" charset="2"/>
              <a:buChar char="Ø"/>
            </a:pPr>
            <a:r>
              <a:rPr lang="it-IT" sz="1800" b="1" dirty="0" smtClean="0">
                <a:solidFill>
                  <a:srgbClr val="7030A0"/>
                </a:solidFill>
                <a:latin typeface="Century Gothic" pitchFamily="34" charset="0"/>
              </a:rPr>
              <a:t>Seconda fase (fino alla primavera araba)</a:t>
            </a:r>
          </a:p>
          <a:p>
            <a:pPr>
              <a:buFontTx/>
              <a:buChar char="-"/>
            </a:pPr>
            <a:r>
              <a:rPr lang="it-IT" sz="1800" dirty="0" smtClean="0">
                <a:latin typeface="Century Gothic" pitchFamily="34" charset="0"/>
              </a:rPr>
              <a:t>Ripresa dei rapporti con l’occidente</a:t>
            </a:r>
          </a:p>
          <a:p>
            <a:pPr>
              <a:buFontTx/>
              <a:buChar char="-"/>
            </a:pPr>
            <a:r>
              <a:rPr lang="it-IT" sz="1800" dirty="0" smtClean="0">
                <a:latin typeface="Century Gothic" pitchFamily="34" charset="0"/>
              </a:rPr>
              <a:t>La Libia esclusa dalla lista degli “Stati canaglia”</a:t>
            </a:r>
          </a:p>
          <a:p>
            <a:pPr>
              <a:buFontTx/>
              <a:buChar char="-"/>
            </a:pPr>
            <a:r>
              <a:rPr lang="it-IT" sz="1800" dirty="0" smtClean="0">
                <a:latin typeface="Century Gothic" pitchFamily="34" charset="0"/>
              </a:rPr>
              <a:t>Posizione di condanna agli attentati terroristici</a:t>
            </a:r>
          </a:p>
          <a:p>
            <a:pPr>
              <a:buFontTx/>
              <a:buChar char="-"/>
            </a:pPr>
            <a:r>
              <a:rPr lang="it-IT" sz="1800" dirty="0" smtClean="0">
                <a:latin typeface="Century Gothic" pitchFamily="34" charset="0"/>
              </a:rPr>
              <a:t>Apertura a nuovi rapporti economici con altri paesi dell’occidente</a:t>
            </a:r>
            <a:endParaRPr lang="it-IT" sz="1800" dirty="0">
              <a:latin typeface="Century Gothic" pitchFamily="34" charset="0"/>
            </a:endParaRPr>
          </a:p>
        </p:txBody>
      </p:sp>
      <p:pic>
        <p:nvPicPr>
          <p:cNvPr id="13322" name="Picture 10" descr="http://latorrenormanna.files.wordpress.com/2011/06/senza-nome-3.jpg"/>
          <p:cNvPicPr>
            <a:picLocks noChangeAspect="1" noChangeArrowheads="1"/>
          </p:cNvPicPr>
          <p:nvPr/>
        </p:nvPicPr>
        <p:blipFill>
          <a:blip r:embed="rId2" cstate="print"/>
          <a:srcRect/>
          <a:stretch>
            <a:fillRect/>
          </a:stretch>
        </p:blipFill>
        <p:spPr bwMode="auto">
          <a:xfrm>
            <a:off x="4644008" y="4149080"/>
            <a:ext cx="3960440" cy="27089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324" name="Picture 12" descr="http://disinfo.s3.amazonaws.com/wp-content/uploads/2011/04/NasserGaddafi1969.jpg"/>
          <p:cNvPicPr>
            <a:picLocks noChangeAspect="1" noChangeArrowheads="1"/>
          </p:cNvPicPr>
          <p:nvPr/>
        </p:nvPicPr>
        <p:blipFill>
          <a:blip r:embed="rId3" cstate="print"/>
          <a:srcRect/>
          <a:stretch>
            <a:fillRect/>
          </a:stretch>
        </p:blipFill>
        <p:spPr bwMode="auto">
          <a:xfrm>
            <a:off x="467544" y="4077072"/>
            <a:ext cx="4032448" cy="27809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p:cNvSpPr>
            <a:spLocks noGrp="1"/>
          </p:cNvSpPr>
          <p:nvPr>
            <p:ph type="title" idx="4294967295"/>
          </p:nvPr>
        </p:nvSpPr>
        <p:spPr>
          <a:xfrm>
            <a:off x="2051720" y="188640"/>
            <a:ext cx="6048672" cy="1224135"/>
          </a:xfrm>
        </p:spPr>
        <p:style>
          <a:lnRef idx="2">
            <a:schemeClr val="accent1"/>
          </a:lnRef>
          <a:fillRef idx="1">
            <a:schemeClr val="lt1"/>
          </a:fillRef>
          <a:effectRef idx="0">
            <a:schemeClr val="accent1"/>
          </a:effectRef>
          <a:fontRef idx="minor">
            <a:schemeClr val="dk1"/>
          </a:fontRef>
        </p:style>
        <p:txBody>
          <a:bodyPr>
            <a:noAutofit/>
          </a:bodyPr>
          <a:lstStyle/>
          <a:p>
            <a:pPr eaLnBrk="1" hangingPunct="1">
              <a:defRPr/>
            </a:pPr>
            <a:r>
              <a:rPr lang="it-IT" sz="2800" b="1" dirty="0" smtClean="0">
                <a:solidFill>
                  <a:srgbClr val="0070C0"/>
                </a:solidFill>
                <a:latin typeface="Century Gothic" pitchFamily="34" charset="0"/>
              </a:rPr>
              <a:t>La Libia di Gheddafi: </a:t>
            </a:r>
            <a:br>
              <a:rPr lang="it-IT" sz="2800" b="1" dirty="0" smtClean="0">
                <a:solidFill>
                  <a:srgbClr val="0070C0"/>
                </a:solidFill>
                <a:latin typeface="Century Gothic" pitchFamily="34" charset="0"/>
              </a:rPr>
            </a:br>
            <a:r>
              <a:rPr lang="it-IT" sz="2800" b="1" dirty="0" smtClean="0">
                <a:solidFill>
                  <a:srgbClr val="0070C0"/>
                </a:solidFill>
                <a:latin typeface="Century Gothic" pitchFamily="34" charset="0"/>
              </a:rPr>
              <a:t>la politica interna e la </a:t>
            </a:r>
            <a:br>
              <a:rPr lang="it-IT" sz="2800" b="1" dirty="0" smtClean="0">
                <a:solidFill>
                  <a:srgbClr val="0070C0"/>
                </a:solidFill>
                <a:latin typeface="Century Gothic" pitchFamily="34" charset="0"/>
              </a:rPr>
            </a:br>
            <a:r>
              <a:rPr lang="it-IT" sz="2800" b="1" dirty="0" smtClean="0">
                <a:solidFill>
                  <a:srgbClr val="0070C0"/>
                </a:solidFill>
                <a:latin typeface="Century Gothic" pitchFamily="34" charset="0"/>
              </a:rPr>
              <a:t>“terza via del Libro Verde”</a:t>
            </a:r>
            <a:endParaRPr lang="it-IT" sz="2800" b="1" dirty="0">
              <a:solidFill>
                <a:srgbClr val="0070C0"/>
              </a:solidFill>
              <a:latin typeface="Century Gothic" pitchFamily="34" charset="0"/>
            </a:endParaRPr>
          </a:p>
        </p:txBody>
      </p:sp>
      <p:sp>
        <p:nvSpPr>
          <p:cNvPr id="6" name="CasellaDiTesto 5"/>
          <p:cNvSpPr txBox="1"/>
          <p:nvPr/>
        </p:nvSpPr>
        <p:spPr>
          <a:xfrm>
            <a:off x="611188" y="1412776"/>
            <a:ext cx="7777162" cy="3847207"/>
          </a:xfrm>
          <a:prstGeom prst="rect">
            <a:avLst/>
          </a:prstGeom>
          <a:noFill/>
        </p:spPr>
        <p:txBody>
          <a:bodyPr wrap="square">
            <a:spAutoFit/>
          </a:bodyPr>
          <a:lstStyle/>
          <a:p>
            <a:pPr marL="228024" indent="-457200" algn="ctr" fontAlgn="auto">
              <a:spcAft>
                <a:spcPts val="0"/>
              </a:spcAft>
              <a:defRPr/>
            </a:pPr>
            <a:r>
              <a:rPr lang="it-IT" sz="2400" b="1" dirty="0" smtClean="0">
                <a:solidFill>
                  <a:srgbClr val="00B0F0"/>
                </a:solidFill>
                <a:latin typeface="Century Gothic" pitchFamily="34" charset="0"/>
              </a:rPr>
              <a:t>1. Lo </a:t>
            </a:r>
            <a:r>
              <a:rPr lang="it-IT" sz="2400" b="1" dirty="0">
                <a:solidFill>
                  <a:srgbClr val="00B0F0"/>
                </a:solidFill>
                <a:latin typeface="Century Gothic" pitchFamily="34" charset="0"/>
              </a:rPr>
              <a:t>stato </a:t>
            </a:r>
          </a:p>
          <a:p>
            <a:pPr marL="228024" indent="-457200" fontAlgn="auto">
              <a:spcAft>
                <a:spcPts val="0"/>
              </a:spcAft>
              <a:defRPr/>
            </a:pPr>
            <a:endParaRPr lang="it-IT" sz="2000" dirty="0">
              <a:latin typeface="Century Gothic" pitchFamily="34" charset="0"/>
            </a:endParaRPr>
          </a:p>
          <a:p>
            <a:pPr marL="36000" indent="-265176" fontAlgn="auto">
              <a:spcAft>
                <a:spcPts val="0"/>
              </a:spcAft>
              <a:defRPr/>
            </a:pPr>
            <a:r>
              <a:rPr lang="it-IT" sz="2000" dirty="0" smtClean="0">
                <a:latin typeface="Century Gothic" pitchFamily="34" charset="0"/>
              </a:rPr>
              <a:t>Gheddafi non crede nel modello di Stato e di  democrazia così come concepito dalle potenze colonizzatrici. La </a:t>
            </a:r>
            <a:r>
              <a:rPr lang="it-IT" sz="2000" dirty="0">
                <a:latin typeface="Century Gothic" pitchFamily="34" charset="0"/>
              </a:rPr>
              <a:t>Libia è una "</a:t>
            </a:r>
            <a:r>
              <a:rPr lang="it-IT" sz="2000" i="1" dirty="0" err="1">
                <a:latin typeface="Century Gothic" pitchFamily="34" charset="0"/>
              </a:rPr>
              <a:t>Jamāhīriyya</a:t>
            </a:r>
            <a:r>
              <a:rPr lang="it-IT" sz="2000" dirty="0">
                <a:latin typeface="Century Gothic" pitchFamily="34" charset="0"/>
              </a:rPr>
              <a:t>" (“governo delle masse") nella quale non vi è alcuna separazione tra i poteri:</a:t>
            </a:r>
          </a:p>
          <a:p>
            <a:pPr marL="36000" indent="-265176" fontAlgn="auto">
              <a:spcAft>
                <a:spcPts val="0"/>
              </a:spcAft>
              <a:defRPr/>
            </a:pPr>
            <a:endParaRPr lang="it-IT" sz="2000" dirty="0">
              <a:latin typeface="Century Gothic" pitchFamily="34" charset="0"/>
            </a:endParaRPr>
          </a:p>
          <a:p>
            <a:pPr marL="36000" indent="-265176" fontAlgn="auto">
              <a:spcAft>
                <a:spcPts val="0"/>
              </a:spcAft>
              <a:buFont typeface="Wingdings" pitchFamily="2" charset="2"/>
              <a:buChar char="Ø"/>
              <a:defRPr/>
            </a:pPr>
            <a:r>
              <a:rPr lang="it-IT" sz="2000" dirty="0" smtClean="0">
                <a:latin typeface="Century Gothic" pitchFamily="34" charset="0"/>
              </a:rPr>
              <a:t>Il potere è apparentemente gestito da “comitati popolari”</a:t>
            </a:r>
          </a:p>
          <a:p>
            <a:pPr marL="36000" indent="-265176" fontAlgn="auto">
              <a:spcAft>
                <a:spcPts val="0"/>
              </a:spcAft>
              <a:buFont typeface="Wingdings" pitchFamily="2" charset="2"/>
              <a:buChar char="Ø"/>
              <a:defRPr/>
            </a:pPr>
            <a:r>
              <a:rPr lang="it-IT" sz="2000" dirty="0" smtClean="0">
                <a:latin typeface="Century Gothic" pitchFamily="34" charset="0"/>
              </a:rPr>
              <a:t>I </a:t>
            </a:r>
            <a:r>
              <a:rPr lang="it-IT" sz="2000" dirty="0">
                <a:latin typeface="Century Gothic" pitchFamily="34" charset="0"/>
              </a:rPr>
              <a:t>partiti politici sono vietati dalla legge; </a:t>
            </a:r>
          </a:p>
          <a:p>
            <a:pPr marL="36000" indent="-265176" fontAlgn="auto">
              <a:spcAft>
                <a:spcPts val="0"/>
              </a:spcAft>
              <a:buFont typeface="Wingdings" pitchFamily="2" charset="2"/>
              <a:buChar char="Ø"/>
              <a:defRPr/>
            </a:pPr>
            <a:r>
              <a:rPr lang="it-IT" sz="2000" dirty="0">
                <a:latin typeface="Century Gothic" pitchFamily="34" charset="0"/>
              </a:rPr>
              <a:t>il potere giudiziario non esiste in forma autonoma: </a:t>
            </a:r>
            <a:r>
              <a:rPr lang="it-IT" sz="2000" dirty="0" smtClean="0">
                <a:latin typeface="Century Gothic" pitchFamily="34" charset="0"/>
              </a:rPr>
              <a:t>anche la </a:t>
            </a:r>
            <a:r>
              <a:rPr lang="it-IT" sz="2000" dirty="0">
                <a:latin typeface="Century Gothic" pitchFamily="34" charset="0"/>
              </a:rPr>
              <a:t>giustizia è amministrata dai comitati popolari mediante corti sommarie, etc.</a:t>
            </a:r>
          </a:p>
        </p:txBody>
      </p:sp>
      <p:sp>
        <p:nvSpPr>
          <p:cNvPr id="9" name="Rettangolo arrotondato 8"/>
          <p:cNvSpPr/>
          <p:nvPr/>
        </p:nvSpPr>
        <p:spPr>
          <a:xfrm>
            <a:off x="755576" y="5661248"/>
            <a:ext cx="7488832" cy="1008112"/>
          </a:xfrm>
          <a:prstGeom prst="roundRect">
            <a:avLst/>
          </a:prstGeom>
        </p:spPr>
        <p:style>
          <a:lnRef idx="1">
            <a:schemeClr val="accent5"/>
          </a:lnRef>
          <a:fillRef idx="3">
            <a:schemeClr val="accent5"/>
          </a:fillRef>
          <a:effectRef idx="2">
            <a:schemeClr val="accent5"/>
          </a:effectRef>
          <a:fontRef idx="minor">
            <a:schemeClr val="lt1"/>
          </a:fontRef>
        </p:style>
        <p:txBody>
          <a:bodyPr anchor="ctr"/>
          <a:lstStyle/>
          <a:p>
            <a:pPr marL="265176" indent="-265176" algn="ctr" fontAlgn="auto">
              <a:spcAft>
                <a:spcPts val="0"/>
              </a:spcAft>
              <a:buFont typeface="Wingdings 2" pitchFamily="18" charset="2"/>
              <a:buNone/>
              <a:defRPr/>
            </a:pPr>
            <a:r>
              <a:rPr lang="it-IT"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entury Gothic" pitchFamily="34" charset="0"/>
              </a:rPr>
              <a:t>Non c’è una autorità statale-istituzionale (governo,parlamento, partito etc.) che possa contrastare il potere del leader</a:t>
            </a:r>
          </a:p>
        </p:txBody>
      </p:sp>
      <p:sp>
        <p:nvSpPr>
          <p:cNvPr id="10" name="Freccia in giù 9"/>
          <p:cNvSpPr/>
          <p:nvPr/>
        </p:nvSpPr>
        <p:spPr>
          <a:xfrm>
            <a:off x="4283968" y="5013176"/>
            <a:ext cx="360363" cy="576262"/>
          </a:xfrm>
          <a:prstGeom prst="down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pic>
        <p:nvPicPr>
          <p:cNvPr id="5122" name="Picture 2" descr="http://socialismonazionale.files.wordpress.com/2011/10/libro_verde.jpg"/>
          <p:cNvPicPr>
            <a:picLocks noChangeAspect="1" noChangeArrowheads="1"/>
          </p:cNvPicPr>
          <p:nvPr/>
        </p:nvPicPr>
        <p:blipFill>
          <a:blip r:embed="rId2" cstate="print"/>
          <a:srcRect/>
          <a:stretch>
            <a:fillRect/>
          </a:stretch>
        </p:blipFill>
        <p:spPr bwMode="auto">
          <a:xfrm>
            <a:off x="179512" y="188640"/>
            <a:ext cx="1656184" cy="1899592"/>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asellaDiTesto 1"/>
          <p:cNvSpPr txBox="1">
            <a:spLocks noChangeArrowheads="1"/>
          </p:cNvSpPr>
          <p:nvPr/>
        </p:nvSpPr>
        <p:spPr bwMode="auto">
          <a:xfrm>
            <a:off x="611188" y="1340768"/>
            <a:ext cx="7777162" cy="3539430"/>
          </a:xfrm>
          <a:prstGeom prst="rect">
            <a:avLst/>
          </a:prstGeom>
          <a:noFill/>
          <a:ln w="9525">
            <a:noFill/>
            <a:miter lim="800000"/>
            <a:headEnd/>
            <a:tailEnd/>
          </a:ln>
        </p:spPr>
        <p:txBody>
          <a:bodyPr wrap="square">
            <a:spAutoFit/>
          </a:bodyPr>
          <a:lstStyle/>
          <a:p>
            <a:endParaRPr lang="it-IT" dirty="0"/>
          </a:p>
          <a:p>
            <a:pPr algn="ctr"/>
            <a:r>
              <a:rPr lang="it-IT" sz="2800" b="1" dirty="0" smtClean="0">
                <a:solidFill>
                  <a:srgbClr val="92D050"/>
                </a:solidFill>
                <a:latin typeface="Century Gothic" pitchFamily="34" charset="0"/>
              </a:rPr>
              <a:t>2. La </a:t>
            </a:r>
            <a:r>
              <a:rPr lang="it-IT" sz="2800" b="1" dirty="0">
                <a:solidFill>
                  <a:srgbClr val="92D050"/>
                </a:solidFill>
                <a:latin typeface="Century Gothic" pitchFamily="34" charset="0"/>
              </a:rPr>
              <a:t>religione </a:t>
            </a:r>
          </a:p>
          <a:p>
            <a:endParaRPr lang="it-IT" dirty="0"/>
          </a:p>
          <a:p>
            <a:pPr>
              <a:buFont typeface="Wingdings" pitchFamily="2" charset="2"/>
              <a:buChar char="Ø"/>
            </a:pPr>
            <a:r>
              <a:rPr lang="it-IT" dirty="0"/>
              <a:t>Il </a:t>
            </a:r>
            <a:r>
              <a:rPr lang="it-IT" sz="2000" i="1" dirty="0">
                <a:latin typeface="Century Gothic" pitchFamily="34" charset="0"/>
              </a:rPr>
              <a:t>rais è </a:t>
            </a:r>
            <a:r>
              <a:rPr lang="it-IT" sz="2000" dirty="0">
                <a:latin typeface="Century Gothic" pitchFamily="34" charset="0"/>
              </a:rPr>
              <a:t>stato un fautore di una ideologia araba islamica </a:t>
            </a:r>
            <a:r>
              <a:rPr lang="it-IT" sz="2000" dirty="0" smtClean="0">
                <a:latin typeface="Century Gothic" pitchFamily="34" charset="0"/>
              </a:rPr>
              <a:t>radicale. In origine il suo “credo” rivoluzionario ricalcava le idee </a:t>
            </a:r>
            <a:r>
              <a:rPr lang="it-IT" sz="2000" dirty="0" err="1" smtClean="0">
                <a:latin typeface="Century Gothic" pitchFamily="34" charset="0"/>
              </a:rPr>
              <a:t>nasseriane</a:t>
            </a:r>
            <a:r>
              <a:rPr lang="it-IT" sz="2000" dirty="0" smtClean="0">
                <a:latin typeface="Century Gothic" pitchFamily="34" charset="0"/>
              </a:rPr>
              <a:t> e  del </a:t>
            </a:r>
            <a:r>
              <a:rPr lang="it-IT" sz="2000" i="1" dirty="0" smtClean="0">
                <a:latin typeface="Century Gothic" pitchFamily="34" charset="0"/>
              </a:rPr>
              <a:t>Ba‘</a:t>
            </a:r>
            <a:r>
              <a:rPr lang="it-IT" sz="2000" i="1" dirty="0" err="1" smtClean="0">
                <a:latin typeface="Century Gothic" pitchFamily="34" charset="0"/>
              </a:rPr>
              <a:t>ath</a:t>
            </a:r>
            <a:r>
              <a:rPr lang="it-IT" sz="2000" dirty="0" smtClean="0">
                <a:latin typeface="Century Gothic" pitchFamily="34" charset="0"/>
              </a:rPr>
              <a:t>, enfatizzando l’unità araba e l’opposizione al colonialismo e al sionismo</a:t>
            </a:r>
            <a:endParaRPr lang="it-IT" sz="2000" dirty="0">
              <a:latin typeface="Century Gothic" pitchFamily="34" charset="0"/>
            </a:endParaRPr>
          </a:p>
          <a:p>
            <a:pPr>
              <a:buFont typeface="Wingdings" pitchFamily="2" charset="2"/>
              <a:buChar char="Ø"/>
            </a:pPr>
            <a:r>
              <a:rPr lang="it-IT" sz="2000" dirty="0" smtClean="0">
                <a:latin typeface="Century Gothic" pitchFamily="34" charset="0"/>
              </a:rPr>
              <a:t>Il  </a:t>
            </a:r>
            <a:r>
              <a:rPr lang="it-IT" sz="2000" dirty="0">
                <a:latin typeface="Century Gothic" pitchFamily="34" charset="0"/>
              </a:rPr>
              <a:t>Corano (non la sunna) è l’unica autorità su cui fondare la ricostruzione della società. Gli </a:t>
            </a:r>
            <a:r>
              <a:rPr lang="it-IT" sz="2000" dirty="0" err="1">
                <a:latin typeface="Century Gothic" pitchFamily="34" charset="0"/>
              </a:rPr>
              <a:t>ulama</a:t>
            </a:r>
            <a:r>
              <a:rPr lang="it-IT" sz="2000" dirty="0">
                <a:latin typeface="Century Gothic" pitchFamily="34" charset="0"/>
              </a:rPr>
              <a:t> non hanno alcuna autorità</a:t>
            </a:r>
          </a:p>
          <a:p>
            <a:pPr>
              <a:buFont typeface="Wingdings" pitchFamily="2" charset="2"/>
              <a:buChar char="Ø"/>
            </a:pPr>
            <a:endParaRPr lang="it-IT" sz="2000" dirty="0">
              <a:solidFill>
                <a:srgbClr val="FF0000"/>
              </a:solidFill>
              <a:latin typeface="Century Gothic" pitchFamily="34" charset="0"/>
            </a:endParaRPr>
          </a:p>
        </p:txBody>
      </p:sp>
      <p:sp>
        <p:nvSpPr>
          <p:cNvPr id="4" name="Rettangolo arrotondato 3"/>
          <p:cNvSpPr/>
          <p:nvPr/>
        </p:nvSpPr>
        <p:spPr>
          <a:xfrm>
            <a:off x="899592" y="5013176"/>
            <a:ext cx="7416824" cy="1224136"/>
          </a:xfrm>
          <a:prstGeom prst="roundRect">
            <a:avLst/>
          </a:prstGeom>
        </p:spPr>
        <p:style>
          <a:lnRef idx="1">
            <a:schemeClr val="accent3"/>
          </a:lnRef>
          <a:fillRef idx="3">
            <a:schemeClr val="accent3"/>
          </a:fillRef>
          <a:effectRef idx="2">
            <a:schemeClr val="accent3"/>
          </a:effectRef>
          <a:fontRef idx="minor">
            <a:schemeClr val="lt1"/>
          </a:fontRef>
        </p:style>
        <p:txBody>
          <a:bodyPr anchor="ctr"/>
          <a:lstStyle/>
          <a:p>
            <a:pPr algn="ctr">
              <a:defRPr/>
            </a:pPr>
            <a:r>
              <a:rPr lang="it-IT"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entury Gothic" pitchFamily="34" charset="0"/>
              </a:rPr>
              <a:t>Non c’è autorità religiosa che possa contrastare il potere del leader</a:t>
            </a:r>
          </a:p>
        </p:txBody>
      </p:sp>
      <p:sp>
        <p:nvSpPr>
          <p:cNvPr id="6" name="Freccia in giù 5"/>
          <p:cNvSpPr/>
          <p:nvPr/>
        </p:nvSpPr>
        <p:spPr>
          <a:xfrm>
            <a:off x="4211960" y="4149080"/>
            <a:ext cx="360363" cy="792162"/>
          </a:xfrm>
          <a:prstGeom prst="downArrow">
            <a:avLst>
              <a:gd name="adj1" fmla="val 57815"/>
              <a:gd name="adj2"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pic>
        <p:nvPicPr>
          <p:cNvPr id="4098" name="Picture 2" descr="http://socialismonazionale.files.wordpress.com/2011/10/libro_verde.jpg"/>
          <p:cNvPicPr>
            <a:picLocks noChangeAspect="1" noChangeArrowheads="1"/>
          </p:cNvPicPr>
          <p:nvPr/>
        </p:nvPicPr>
        <p:blipFill>
          <a:blip r:embed="rId2" cstate="print"/>
          <a:srcRect/>
          <a:stretch>
            <a:fillRect/>
          </a:stretch>
        </p:blipFill>
        <p:spPr bwMode="auto">
          <a:xfrm>
            <a:off x="323528" y="188640"/>
            <a:ext cx="1728192" cy="216024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asellaDiTesto 2"/>
          <p:cNvSpPr txBox="1">
            <a:spLocks noChangeArrowheads="1"/>
          </p:cNvSpPr>
          <p:nvPr/>
        </p:nvSpPr>
        <p:spPr bwMode="auto">
          <a:xfrm>
            <a:off x="395535" y="1628800"/>
            <a:ext cx="8352929" cy="2923877"/>
          </a:xfrm>
          <a:prstGeom prst="rect">
            <a:avLst/>
          </a:prstGeom>
          <a:noFill/>
          <a:ln w="9525">
            <a:noFill/>
            <a:miter lim="800000"/>
            <a:headEnd/>
            <a:tailEnd/>
          </a:ln>
        </p:spPr>
        <p:txBody>
          <a:bodyPr wrap="square">
            <a:spAutoFit/>
          </a:bodyPr>
          <a:lstStyle/>
          <a:p>
            <a:pPr algn="ctr"/>
            <a:r>
              <a:rPr lang="it-IT" sz="2400" b="1" dirty="0" smtClean="0">
                <a:solidFill>
                  <a:schemeClr val="accent2">
                    <a:lumMod val="75000"/>
                  </a:schemeClr>
                </a:solidFill>
                <a:latin typeface="Century Gothic" pitchFamily="34" charset="0"/>
              </a:rPr>
              <a:t>3. La </a:t>
            </a:r>
            <a:r>
              <a:rPr lang="it-IT" sz="2400" b="1" dirty="0">
                <a:solidFill>
                  <a:schemeClr val="accent2">
                    <a:lumMod val="75000"/>
                  </a:schemeClr>
                </a:solidFill>
                <a:latin typeface="Century Gothic" pitchFamily="34" charset="0"/>
              </a:rPr>
              <a:t>società</a:t>
            </a:r>
          </a:p>
          <a:p>
            <a:endParaRPr lang="it-IT" sz="2000" dirty="0">
              <a:latin typeface="Century Gothic" pitchFamily="34" charset="0"/>
            </a:endParaRPr>
          </a:p>
          <a:p>
            <a:pPr>
              <a:buFont typeface="Wingdings" pitchFamily="2" charset="2"/>
              <a:buChar char="Ø"/>
            </a:pPr>
            <a:r>
              <a:rPr lang="it-IT" sz="2000" dirty="0">
                <a:latin typeface="Century Gothic" pitchFamily="34" charset="0"/>
              </a:rPr>
              <a:t>Resta forte il potere tribale che, però, viene gestito da Gheddafi grazie ai proventi del </a:t>
            </a:r>
            <a:r>
              <a:rPr lang="it-IT" sz="2000" dirty="0" smtClean="0">
                <a:latin typeface="Century Gothic" pitchFamily="34" charset="0"/>
              </a:rPr>
              <a:t>petrolio che “premiano” le tribù fedeli al rais </a:t>
            </a:r>
          </a:p>
          <a:p>
            <a:pPr>
              <a:buFont typeface="Wingdings" pitchFamily="2" charset="2"/>
              <a:buChar char="Ø"/>
            </a:pPr>
            <a:r>
              <a:rPr lang="it-IT" sz="2000" dirty="0" smtClean="0">
                <a:latin typeface="Century Gothic" pitchFamily="34" charset="0"/>
              </a:rPr>
              <a:t>Le tribù restano un elemento portante della società libica ma il loro ruolo è “depoliticizzato” </a:t>
            </a:r>
            <a:endParaRPr lang="it-IT" sz="2000" dirty="0">
              <a:latin typeface="Century Gothic" pitchFamily="34" charset="0"/>
            </a:endParaRPr>
          </a:p>
          <a:p>
            <a:pPr>
              <a:buFont typeface="Wingdings" pitchFamily="2" charset="2"/>
              <a:buChar char="Ø"/>
            </a:pPr>
            <a:r>
              <a:rPr lang="it-IT" sz="2000" dirty="0">
                <a:latin typeface="Century Gothic" pitchFamily="34" charset="0"/>
              </a:rPr>
              <a:t>L’esercito viene </a:t>
            </a:r>
            <a:r>
              <a:rPr lang="it-IT" sz="2000" dirty="0" smtClean="0">
                <a:latin typeface="Century Gothic" pitchFamily="34" charset="0"/>
              </a:rPr>
              <a:t>indebolito e nel 1988 sciolto e sostituito  da nuovi corpi militari e paramilitari (come la guardia rivoluzionaria) affiancati  da  servizi segreti, alle sole dipendenze del leader</a:t>
            </a:r>
            <a:endParaRPr lang="it-IT" sz="2000" dirty="0">
              <a:latin typeface="Century Gothic" pitchFamily="34" charset="0"/>
            </a:endParaRPr>
          </a:p>
        </p:txBody>
      </p:sp>
      <p:sp>
        <p:nvSpPr>
          <p:cNvPr id="4" name="Rettangolo 3"/>
          <p:cNvSpPr/>
          <p:nvPr/>
        </p:nvSpPr>
        <p:spPr>
          <a:xfrm>
            <a:off x="899592" y="5733256"/>
            <a:ext cx="7416824" cy="830997"/>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defRPr/>
            </a:pPr>
            <a:r>
              <a:rPr lang="it-IT" sz="2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entury Gothic" pitchFamily="34" charset="0"/>
              </a:rPr>
              <a:t>Non c’è nessun attore (esercito compreso) che possa contrastare il potere del leader</a:t>
            </a:r>
          </a:p>
        </p:txBody>
      </p:sp>
      <p:sp>
        <p:nvSpPr>
          <p:cNvPr id="5" name="Freccia in giù 4"/>
          <p:cNvSpPr/>
          <p:nvPr/>
        </p:nvSpPr>
        <p:spPr>
          <a:xfrm>
            <a:off x="4067944" y="4797152"/>
            <a:ext cx="432048" cy="864096"/>
          </a:xfrm>
          <a:prstGeom prst="downArrow">
            <a:avLst/>
          </a:pr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3074" name="Picture 2" descr="http://socialismonazionale.files.wordpress.com/2011/10/libro_verde.jpg"/>
          <p:cNvPicPr>
            <a:picLocks noChangeAspect="1" noChangeArrowheads="1"/>
          </p:cNvPicPr>
          <p:nvPr/>
        </p:nvPicPr>
        <p:blipFill>
          <a:blip r:embed="rId2" cstate="print"/>
          <a:srcRect/>
          <a:stretch>
            <a:fillRect/>
          </a:stretch>
        </p:blipFill>
        <p:spPr bwMode="auto">
          <a:xfrm>
            <a:off x="251521" y="188640"/>
            <a:ext cx="1656183" cy="1944216"/>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755576" y="1052736"/>
            <a:ext cx="7560840" cy="954107"/>
          </a:xfrm>
          <a:prstGeom prst="rect">
            <a:avLst/>
          </a:prstGeom>
          <a:noFill/>
        </p:spPr>
        <p:txBody>
          <a:bodyPr wrap="square" rtlCol="0">
            <a:spAutoFit/>
          </a:bodyPr>
          <a:lstStyle/>
          <a:p>
            <a:pPr algn="ctr"/>
            <a:r>
              <a:rPr lang="it-IT" sz="2800" b="1" dirty="0" smtClean="0">
                <a:solidFill>
                  <a:srgbClr val="7030A0"/>
                </a:solidFill>
                <a:latin typeface="Century Gothic" pitchFamily="34" charset="0"/>
              </a:rPr>
              <a:t>4. L’Economia</a:t>
            </a:r>
          </a:p>
          <a:p>
            <a:pPr algn="ctr"/>
            <a:endParaRPr lang="it-IT" sz="2800" b="1" dirty="0">
              <a:solidFill>
                <a:srgbClr val="7030A0"/>
              </a:solidFill>
              <a:latin typeface="Century Gothic" pitchFamily="34" charset="0"/>
            </a:endParaRPr>
          </a:p>
        </p:txBody>
      </p:sp>
      <p:sp>
        <p:nvSpPr>
          <p:cNvPr id="3" name="Rettangolo 2"/>
          <p:cNvSpPr/>
          <p:nvPr/>
        </p:nvSpPr>
        <p:spPr>
          <a:xfrm>
            <a:off x="467544" y="2060848"/>
            <a:ext cx="8280920" cy="3693319"/>
          </a:xfrm>
          <a:prstGeom prst="rect">
            <a:avLst/>
          </a:prstGeom>
        </p:spPr>
        <p:txBody>
          <a:bodyPr wrap="square">
            <a:spAutoFit/>
          </a:bodyPr>
          <a:lstStyle/>
          <a:p>
            <a:pPr eaLnBrk="1" hangingPunct="1">
              <a:buFont typeface="Wingdings" pitchFamily="2" charset="2"/>
              <a:buChar char="Ø"/>
            </a:pPr>
            <a:r>
              <a:rPr lang="it-IT" dirty="0" smtClean="0">
                <a:latin typeface="Century Gothic" pitchFamily="34" charset="0"/>
              </a:rPr>
              <a:t>Boom petrolifero (la Libia è un “rentier state” che si regge al 95% sugli introiti della rendita del petrolio). A differenza di altri paesi del’area è importatore di manodopera ed esportatore di materie prime </a:t>
            </a:r>
          </a:p>
          <a:p>
            <a:pPr>
              <a:buFont typeface="Wingdings" pitchFamily="2" charset="2"/>
              <a:buChar char="Ø"/>
            </a:pPr>
            <a:r>
              <a:rPr lang="it-IT" dirty="0" smtClean="0">
                <a:latin typeface="Century Gothic" pitchFamily="34" charset="0"/>
              </a:rPr>
              <a:t>Gheddafi utilizza i proventi per “premiare i suoi fedeli” e renderli ancora più vicini al regime (soprattutto nelle aree della Tripolitania). Gli alti proventi del petrolio permettono di non tassare la popolazione  (attuando l’equazione tipica del rentier state: “nessuna tassa-pochi diritti”)</a:t>
            </a:r>
          </a:p>
          <a:p>
            <a:pPr eaLnBrk="1" hangingPunct="1">
              <a:buFont typeface="Wingdings" pitchFamily="2" charset="2"/>
              <a:buChar char="Ø"/>
            </a:pPr>
            <a:r>
              <a:rPr lang="it-IT" dirty="0" smtClean="0">
                <a:latin typeface="Century Gothic" pitchFamily="34" charset="0"/>
              </a:rPr>
              <a:t>Nonostante ciò le ricchezze non vengono equamente re-distribuite tra  tutta la popolazione ma solo in una parte causando forti sacche di povertà e disagio in alcune aree del paese (soprattutto nella regione della Cirenaica)</a:t>
            </a:r>
          </a:p>
          <a:p>
            <a:pPr eaLnBrk="1" hangingPunct="1">
              <a:buFont typeface="Wingdings 2" pitchFamily="18" charset="2"/>
              <a:buNone/>
            </a:pPr>
            <a:endParaRPr lang="it-IT" dirty="0" smtClean="0">
              <a:solidFill>
                <a:srgbClr val="FF0000"/>
              </a:solidFill>
            </a:endParaRPr>
          </a:p>
        </p:txBody>
      </p:sp>
      <p:sp>
        <p:nvSpPr>
          <p:cNvPr id="4" name="CasellaDiTesto 3"/>
          <p:cNvSpPr txBox="1"/>
          <p:nvPr/>
        </p:nvSpPr>
        <p:spPr>
          <a:xfrm>
            <a:off x="611560" y="5805264"/>
            <a:ext cx="7776864" cy="954107"/>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it-IT" dirty="0" smtClean="0">
                <a:solidFill>
                  <a:srgbClr val="FF0000"/>
                </a:solidFill>
              </a:rPr>
              <a:t> </a:t>
            </a:r>
            <a:r>
              <a:rPr lang="it-IT"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entury Gothic" pitchFamily="34" charset="0"/>
              </a:rPr>
              <a:t>La rendita economica è funzionale al mantenimento al potere del leader</a:t>
            </a:r>
            <a:endParaRPr lang="it-IT" sz="2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Century Gothic" pitchFamily="34" charset="0"/>
            </a:endParaRPr>
          </a:p>
        </p:txBody>
      </p:sp>
      <p:sp>
        <p:nvSpPr>
          <p:cNvPr id="5" name="Freccia in giù 4"/>
          <p:cNvSpPr/>
          <p:nvPr/>
        </p:nvSpPr>
        <p:spPr>
          <a:xfrm>
            <a:off x="4067944" y="5157192"/>
            <a:ext cx="504056" cy="576064"/>
          </a:xfrm>
          <a:prstGeom prst="downArrow">
            <a:avLst/>
          </a:prstGeom>
          <a:solidFill>
            <a:srgbClr val="7030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50" name="Picture 2" descr="http://socialismonazionale.files.wordpress.com/2011/10/libro_verde.jpg"/>
          <p:cNvPicPr>
            <a:picLocks noChangeAspect="1" noChangeArrowheads="1"/>
          </p:cNvPicPr>
          <p:nvPr/>
        </p:nvPicPr>
        <p:blipFill>
          <a:blip r:embed="rId2" cstate="print"/>
          <a:srcRect/>
          <a:stretch>
            <a:fillRect/>
          </a:stretch>
        </p:blipFill>
        <p:spPr bwMode="auto">
          <a:xfrm>
            <a:off x="179512" y="0"/>
            <a:ext cx="1584176" cy="199256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1600200"/>
            <a:ext cx="8229600" cy="5069160"/>
          </a:xfrm>
        </p:spPr>
        <p:txBody>
          <a:bodyPr>
            <a:normAutofit fontScale="70000" lnSpcReduction="20000"/>
          </a:bodyPr>
          <a:lstStyle/>
          <a:p>
            <a:pPr marL="265176" indent="-265176">
              <a:buFont typeface="Wingdings" pitchFamily="2" charset="2"/>
              <a:buChar char="Ø"/>
              <a:defRPr/>
            </a:pPr>
            <a:r>
              <a:rPr lang="it-IT" sz="2300" dirty="0" smtClean="0">
                <a:latin typeface="Century Gothic" pitchFamily="34" charset="0"/>
              </a:rPr>
              <a:t>Gheddafi si ispira prima al panarabismo </a:t>
            </a:r>
            <a:r>
              <a:rPr lang="it-IT" sz="2300" dirty="0" err="1" smtClean="0">
                <a:latin typeface="Century Gothic" pitchFamily="34" charset="0"/>
              </a:rPr>
              <a:t>nasseriano</a:t>
            </a:r>
            <a:r>
              <a:rPr lang="it-IT" sz="2300" dirty="0" smtClean="0">
                <a:latin typeface="Century Gothic" pitchFamily="34" charset="0"/>
              </a:rPr>
              <a:t>, visione che poi “evolve” in  una sorta di “crociata” contro l’occidente </a:t>
            </a:r>
          </a:p>
          <a:p>
            <a:pPr marL="265176" indent="-265176">
              <a:buFont typeface="Wingdings" pitchFamily="2" charset="2"/>
              <a:buChar char="Ø"/>
              <a:defRPr/>
            </a:pPr>
            <a:r>
              <a:rPr lang="it-IT" sz="2300" dirty="0" smtClean="0">
                <a:latin typeface="Century Gothic" pitchFamily="34" charset="0"/>
              </a:rPr>
              <a:t>Gheddafi nazionalizza tutte le imprese di estrazione petrolifera nonché tutti i possedimenti italiani in Libia e chiude le basi inglesi e americane</a:t>
            </a:r>
          </a:p>
          <a:p>
            <a:pPr marL="265176" indent="-265176">
              <a:buFont typeface="Wingdings" pitchFamily="2" charset="2"/>
              <a:buChar char="Ø"/>
              <a:defRPr/>
            </a:pPr>
            <a:r>
              <a:rPr lang="it-IT" sz="2300" dirty="0" smtClean="0">
                <a:latin typeface="Century Gothic" pitchFamily="34" charset="0"/>
              </a:rPr>
              <a:t>La Libia appoggia i movimenti di liberazione nazionale (primo fra tutti l‘OLP) e in genere i governi dei paesi arabi e islamici ostili alla presenza occidentale e per questo la Libia è stata accusata di numerosi attacchi terroristici</a:t>
            </a:r>
          </a:p>
          <a:p>
            <a:pPr marL="265176" indent="-265176">
              <a:buFont typeface="Wingdings 2"/>
              <a:buChar char=""/>
              <a:defRPr/>
            </a:pPr>
            <a:endParaRPr lang="it-IT" sz="2300" dirty="0" smtClean="0">
              <a:latin typeface="Century Gothic" pitchFamily="34" charset="0"/>
            </a:endParaRPr>
          </a:p>
          <a:p>
            <a:pPr marL="265176" indent="-265176">
              <a:buFont typeface="Wingdings 2"/>
              <a:buChar char=""/>
              <a:defRPr/>
            </a:pPr>
            <a:endParaRPr lang="it-IT" sz="2300" dirty="0" smtClean="0">
              <a:latin typeface="Century Gothic" pitchFamily="34" charset="0"/>
            </a:endParaRPr>
          </a:p>
          <a:p>
            <a:pPr marL="265176" indent="-265176">
              <a:buNone/>
              <a:defRPr/>
            </a:pPr>
            <a:endParaRPr lang="it-IT" sz="2300" dirty="0" smtClean="0">
              <a:latin typeface="Century Gothic" pitchFamily="34" charset="0"/>
            </a:endParaRPr>
          </a:p>
          <a:p>
            <a:pPr marL="265176" indent="-265176">
              <a:buFont typeface="Wingdings" pitchFamily="2" charset="2"/>
              <a:buChar char="Ø"/>
              <a:defRPr/>
            </a:pPr>
            <a:r>
              <a:rPr lang="it-IT" sz="2300" dirty="0" smtClean="0">
                <a:latin typeface="Century Gothic" pitchFamily="34" charset="0"/>
              </a:rPr>
              <a:t>Gli USA, sotto la presidenza Reagan, tentano di rovesciare il regime.  La Libia “risponde” con l’attentato al volo Pan Am 103 a </a:t>
            </a:r>
            <a:r>
              <a:rPr lang="it-IT" sz="2300" dirty="0" err="1" smtClean="0">
                <a:latin typeface="Century Gothic" pitchFamily="34" charset="0"/>
              </a:rPr>
              <a:t>Lockerbie</a:t>
            </a:r>
            <a:r>
              <a:rPr lang="it-IT" sz="2300" dirty="0" smtClean="0">
                <a:latin typeface="Century Gothic" pitchFamily="34" charset="0"/>
              </a:rPr>
              <a:t> (Scozia) questo porta all'embargo delle Nazioni Unite contro la Libia </a:t>
            </a:r>
          </a:p>
          <a:p>
            <a:pPr marL="265176" indent="-265176">
              <a:buFont typeface="Wingdings" pitchFamily="2" charset="2"/>
              <a:buChar char="Ø"/>
              <a:defRPr/>
            </a:pPr>
            <a:r>
              <a:rPr lang="it-IT" sz="2300" dirty="0" smtClean="0">
                <a:latin typeface="Century Gothic" pitchFamily="34" charset="0"/>
              </a:rPr>
              <a:t>Le sanzioni ONU vengono revocate nel 2003 ma solo qualche anno dopo vengono ripristinate le relazioni con USA. Gli Stati Uniti rimuovono la Libia dalla lista dei paesi che sostengono il terrorismo e annunciano la completa normalizzazione delle relazioni bilaterali </a:t>
            </a:r>
          </a:p>
          <a:p>
            <a:pPr marL="265176" indent="-265176">
              <a:buFont typeface="Wingdings" pitchFamily="2" charset="2"/>
              <a:buChar char="Ø"/>
              <a:defRPr/>
            </a:pPr>
            <a:endParaRPr lang="it-IT" sz="2300" dirty="0" smtClean="0">
              <a:latin typeface="Century Gothic" pitchFamily="34" charset="0"/>
            </a:endParaRPr>
          </a:p>
          <a:p>
            <a:pPr marL="265176" indent="-265176">
              <a:buNone/>
              <a:defRPr/>
            </a:pPr>
            <a:endParaRPr lang="it-IT" sz="2300" dirty="0" smtClean="0">
              <a:latin typeface="Century Gothic" pitchFamily="34" charset="0"/>
            </a:endParaRPr>
          </a:p>
          <a:p>
            <a:r>
              <a:rPr lang="it-IT" sz="1600" dirty="0" smtClean="0">
                <a:latin typeface="Century Gothic" pitchFamily="34" charset="0"/>
                <a:hlinkClick r:id="rId2"/>
              </a:rPr>
              <a:t>https://www.youtube.com/watch?v=xoUJoknraRA</a:t>
            </a:r>
            <a:r>
              <a:rPr lang="it-IT" sz="1600" dirty="0" smtClean="0">
                <a:latin typeface="Century Gothic" pitchFamily="34" charset="0"/>
              </a:rPr>
              <a:t> (il libro verde e le teorie min. 10.51) </a:t>
            </a:r>
          </a:p>
          <a:p>
            <a:r>
              <a:rPr lang="it-IT" sz="1600" dirty="0" smtClean="0">
                <a:latin typeface="Century Gothic" pitchFamily="34" charset="0"/>
                <a:hlinkClick r:id="rId3"/>
              </a:rPr>
              <a:t>https://www.youtube.com/watch?v=-apVVdPLlzs</a:t>
            </a:r>
            <a:r>
              <a:rPr lang="it-IT" sz="1600" dirty="0" smtClean="0">
                <a:latin typeface="Century Gothic" pitchFamily="34" charset="0"/>
              </a:rPr>
              <a:t>; </a:t>
            </a:r>
            <a:r>
              <a:rPr lang="it-IT" sz="1600" dirty="0" smtClean="0">
                <a:latin typeface="Century Gothic" pitchFamily="34" charset="0"/>
                <a:hlinkClick r:id="rId4"/>
              </a:rPr>
              <a:t>https://www.youtube.com/watch?v=tWwkPWuFqMg</a:t>
            </a:r>
            <a:r>
              <a:rPr lang="it-IT" sz="1600" dirty="0" smtClean="0">
                <a:latin typeface="Century Gothic" pitchFamily="34" charset="0"/>
              </a:rPr>
              <a:t> (il terrorismo e i rapporti con USA e Italia)</a:t>
            </a:r>
          </a:p>
        </p:txBody>
      </p:sp>
      <p:sp>
        <p:nvSpPr>
          <p:cNvPr id="4" name="Titolo 6"/>
          <p:cNvSpPr>
            <a:spLocks noGrp="1"/>
          </p:cNvSpPr>
          <p:nvPr>
            <p:ph type="title"/>
          </p:nvPr>
        </p:nvSpPr>
        <p:spPr>
          <a:xfrm>
            <a:off x="1907704" y="274638"/>
            <a:ext cx="5688632" cy="1143000"/>
          </a:xfrm>
        </p:spPr>
        <p:style>
          <a:lnRef idx="2">
            <a:schemeClr val="accent1"/>
          </a:lnRef>
          <a:fillRef idx="1">
            <a:schemeClr val="lt1"/>
          </a:fillRef>
          <a:effectRef idx="0">
            <a:schemeClr val="accent1"/>
          </a:effectRef>
          <a:fontRef idx="minor">
            <a:schemeClr val="dk1"/>
          </a:fontRef>
        </p:style>
        <p:txBody>
          <a:bodyPr>
            <a:noAutofit/>
          </a:bodyPr>
          <a:lstStyle/>
          <a:p>
            <a:pPr eaLnBrk="1" hangingPunct="1">
              <a:defRPr/>
            </a:pPr>
            <a:r>
              <a:rPr lang="it-IT" sz="2800" b="1" dirty="0" smtClean="0">
                <a:solidFill>
                  <a:srgbClr val="0070C0"/>
                </a:solidFill>
                <a:latin typeface="Century Gothic" pitchFamily="34" charset="0"/>
              </a:rPr>
              <a:t>La Libia di Gheddafi: </a:t>
            </a:r>
            <a:br>
              <a:rPr lang="it-IT" sz="2800" b="1" dirty="0" smtClean="0">
                <a:solidFill>
                  <a:srgbClr val="0070C0"/>
                </a:solidFill>
                <a:latin typeface="Century Gothic" pitchFamily="34" charset="0"/>
              </a:rPr>
            </a:br>
            <a:r>
              <a:rPr lang="it-IT" sz="2800" b="1" dirty="0" smtClean="0">
                <a:solidFill>
                  <a:srgbClr val="0070C0"/>
                </a:solidFill>
                <a:latin typeface="Century Gothic" pitchFamily="34" charset="0"/>
              </a:rPr>
              <a:t>la politica estera</a:t>
            </a:r>
            <a:endParaRPr lang="it-IT" sz="2800" b="1" dirty="0">
              <a:solidFill>
                <a:srgbClr val="0070C0"/>
              </a:solidFill>
              <a:latin typeface="Century Gothic" pitchFamily="34" charset="0"/>
            </a:endParaRPr>
          </a:p>
        </p:txBody>
      </p:sp>
      <p:sp>
        <p:nvSpPr>
          <p:cNvPr id="5" name="Freccia in giù 4"/>
          <p:cNvSpPr/>
          <p:nvPr/>
        </p:nvSpPr>
        <p:spPr>
          <a:xfrm>
            <a:off x="4139952" y="3140968"/>
            <a:ext cx="504056" cy="7200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contenuto 3"/>
          <p:cNvSpPr>
            <a:spLocks noGrp="1"/>
          </p:cNvSpPr>
          <p:nvPr>
            <p:ph sz="half" idx="1"/>
          </p:nvPr>
        </p:nvSpPr>
        <p:spPr>
          <a:xfrm>
            <a:off x="0" y="764704"/>
            <a:ext cx="6300192" cy="5904384"/>
          </a:xfrm>
        </p:spPr>
        <p:txBody>
          <a:bodyPr>
            <a:normAutofit/>
          </a:bodyPr>
          <a:lstStyle/>
          <a:p>
            <a:pPr marL="265176" indent="-265176" eaLnBrk="1" fontAlgn="auto" hangingPunct="1">
              <a:spcAft>
                <a:spcPts val="0"/>
              </a:spcAft>
              <a:buFont typeface="Wingdings" pitchFamily="2" charset="2"/>
              <a:buChar char="Ø"/>
              <a:defRPr/>
            </a:pPr>
            <a:r>
              <a:rPr lang="it-IT" sz="1600" b="1" dirty="0" smtClean="0">
                <a:latin typeface="Century Gothic" pitchFamily="34" charset="0"/>
              </a:rPr>
              <a:t>Precedenti:</a:t>
            </a:r>
            <a:r>
              <a:rPr lang="it-IT" sz="1600" dirty="0" smtClean="0">
                <a:latin typeface="Century Gothic" pitchFamily="34" charset="0"/>
              </a:rPr>
              <a:t> Il 14 aprile 1986 gli Stati Uniti sferrano 3 attacchi aerei sulla Libia, 24 aerei bombardieri attaccano la capitale libica. L’operazione fu stabilita decisa dall’allora presidente degli Stati Uniti Ronald Reagan, in risposta all’attentato alla discoteca </a:t>
            </a:r>
            <a:r>
              <a:rPr lang="it-IT" sz="1600" i="1" dirty="0" smtClean="0">
                <a:latin typeface="Century Gothic" pitchFamily="34" charset="0"/>
              </a:rPr>
              <a:t>La Belle</a:t>
            </a:r>
            <a:r>
              <a:rPr lang="it-IT" sz="1600" dirty="0" smtClean="0">
                <a:latin typeface="Century Gothic" pitchFamily="34" charset="0"/>
              </a:rPr>
              <a:t> di Berlino  del 1986 frequentata da soldati Usa, 3 morti e 250 feriti</a:t>
            </a:r>
            <a:endParaRPr lang="it-IT" sz="1600" b="1" dirty="0" smtClean="0">
              <a:latin typeface="Century Gothic" pitchFamily="34" charset="0"/>
            </a:endParaRPr>
          </a:p>
          <a:p>
            <a:pPr marL="265176" indent="-265176" eaLnBrk="1" fontAlgn="auto" hangingPunct="1">
              <a:spcAft>
                <a:spcPts val="0"/>
              </a:spcAft>
              <a:buFont typeface="Wingdings" pitchFamily="2" charset="2"/>
              <a:buChar char="Ø"/>
              <a:defRPr/>
            </a:pPr>
            <a:r>
              <a:rPr lang="it-IT" sz="1600" b="1" dirty="0" smtClean="0">
                <a:latin typeface="Century Gothic" pitchFamily="34" charset="0"/>
              </a:rPr>
              <a:t>21 dicembre 1988</a:t>
            </a:r>
            <a:r>
              <a:rPr lang="it-IT" sz="1600" dirty="0" smtClean="0">
                <a:latin typeface="Century Gothic" pitchFamily="34" charset="0"/>
              </a:rPr>
              <a:t>: a bordo del Boeing 747 della 'Pan Am', in volo tra Londra e New York, esplode una bomba. L'aereo precipita sulla cittadina scozzese di </a:t>
            </a:r>
            <a:r>
              <a:rPr lang="it-IT" sz="1600" dirty="0" err="1" smtClean="0">
                <a:latin typeface="Century Gothic" pitchFamily="34" charset="0"/>
              </a:rPr>
              <a:t>Lockerbie</a:t>
            </a:r>
            <a:r>
              <a:rPr lang="it-IT" sz="1600" dirty="0" smtClean="0">
                <a:latin typeface="Century Gothic" pitchFamily="34" charset="0"/>
              </a:rPr>
              <a:t>. Muoiono 259 persone a bordo e 11 a terra.</a:t>
            </a:r>
          </a:p>
          <a:p>
            <a:pPr marL="265176" indent="-265176" eaLnBrk="1" fontAlgn="auto" hangingPunct="1">
              <a:spcAft>
                <a:spcPts val="0"/>
              </a:spcAft>
              <a:buFont typeface="Wingdings" pitchFamily="2" charset="2"/>
              <a:buChar char="Ø"/>
              <a:defRPr/>
            </a:pPr>
            <a:r>
              <a:rPr lang="it-IT" sz="1600" b="1" dirty="0" smtClean="0">
                <a:latin typeface="Century Gothic" pitchFamily="34" charset="0"/>
              </a:rPr>
              <a:t>13-14 novembre 1992</a:t>
            </a:r>
            <a:r>
              <a:rPr lang="it-IT" sz="1600" dirty="0" smtClean="0">
                <a:latin typeface="Century Gothic" pitchFamily="34" charset="0"/>
              </a:rPr>
              <a:t>: </a:t>
            </a:r>
            <a:r>
              <a:rPr lang="it-IT" sz="1600" dirty="0" err="1" smtClean="0">
                <a:latin typeface="Century Gothic" pitchFamily="34" charset="0"/>
              </a:rPr>
              <a:t>Abdel</a:t>
            </a:r>
            <a:r>
              <a:rPr lang="it-IT" sz="1600" dirty="0" smtClean="0">
                <a:latin typeface="Century Gothic" pitchFamily="34" charset="0"/>
              </a:rPr>
              <a:t> </a:t>
            </a:r>
            <a:r>
              <a:rPr lang="it-IT" sz="1600" dirty="0" err="1" smtClean="0">
                <a:latin typeface="Century Gothic" pitchFamily="34" charset="0"/>
              </a:rPr>
              <a:t>Basset</a:t>
            </a:r>
            <a:r>
              <a:rPr lang="it-IT" sz="1600" dirty="0" smtClean="0">
                <a:latin typeface="Century Gothic" pitchFamily="34" charset="0"/>
              </a:rPr>
              <a:t> Al </a:t>
            </a:r>
            <a:r>
              <a:rPr lang="it-IT" sz="1600" dirty="0" err="1" smtClean="0">
                <a:latin typeface="Century Gothic" pitchFamily="34" charset="0"/>
              </a:rPr>
              <a:t>Megrahi</a:t>
            </a:r>
            <a:r>
              <a:rPr lang="it-IT" sz="1600" dirty="0" smtClean="0">
                <a:latin typeface="Century Gothic" pitchFamily="34" charset="0"/>
              </a:rPr>
              <a:t> e </a:t>
            </a:r>
            <a:r>
              <a:rPr lang="it-IT" sz="1600" dirty="0" err="1" smtClean="0">
                <a:latin typeface="Century Gothic" pitchFamily="34" charset="0"/>
              </a:rPr>
              <a:t>Al-Amin</a:t>
            </a:r>
            <a:r>
              <a:rPr lang="it-IT" sz="1600" dirty="0" smtClean="0">
                <a:latin typeface="Century Gothic" pitchFamily="34" charset="0"/>
              </a:rPr>
              <a:t> </a:t>
            </a:r>
            <a:r>
              <a:rPr lang="it-IT" sz="1600" dirty="0" err="1" smtClean="0">
                <a:latin typeface="Century Gothic" pitchFamily="34" charset="0"/>
              </a:rPr>
              <a:t>Khalifa</a:t>
            </a:r>
            <a:r>
              <a:rPr lang="it-IT" sz="1600" dirty="0" smtClean="0">
                <a:latin typeface="Century Gothic" pitchFamily="34" charset="0"/>
              </a:rPr>
              <a:t> </a:t>
            </a:r>
            <a:r>
              <a:rPr lang="it-IT" sz="1600" dirty="0" err="1" smtClean="0">
                <a:latin typeface="Century Gothic" pitchFamily="34" charset="0"/>
              </a:rPr>
              <a:t>Fahima</a:t>
            </a:r>
            <a:r>
              <a:rPr lang="it-IT" sz="1600" dirty="0" smtClean="0">
                <a:latin typeface="Century Gothic" pitchFamily="34" charset="0"/>
              </a:rPr>
              <a:t>, due libici sospettati di essere agenti dei servizi di sicurezza, vengono incriminati negli Usa e in Gran Bretagna. Contro di loro è aperta un'inchiesta e ne viene chiesta l'estradizione. Qualche mese dopo l'Onu impone un embargo aereo e militare contro la Libia, dopo aver chiesto invano la collaborazione di Tripoli.</a:t>
            </a:r>
          </a:p>
          <a:p>
            <a:pPr marL="265176" indent="-265176">
              <a:buFont typeface="Wingdings 2"/>
              <a:buChar char=""/>
              <a:defRPr/>
            </a:pPr>
            <a:r>
              <a:rPr lang="it-IT" sz="1600" dirty="0" smtClean="0">
                <a:effectLst>
                  <a:outerShdw blurRad="38100" dist="38100" dir="2700000" algn="tl">
                    <a:srgbClr val="000000">
                      <a:alpha val="43137"/>
                    </a:srgbClr>
                  </a:outerShdw>
                </a:effectLst>
                <a:latin typeface="Century Gothic" pitchFamily="34" charset="0"/>
              </a:rPr>
              <a:t>Nel 1999 g</a:t>
            </a:r>
            <a:r>
              <a:rPr lang="it-IT" sz="1600" dirty="0" smtClean="0">
                <a:latin typeface="Century Gothic" pitchFamily="34" charset="0"/>
              </a:rPr>
              <a:t>li accusati furono infine consegnati alla polizia scozzese e nel 2001 Al </a:t>
            </a:r>
            <a:r>
              <a:rPr lang="it-IT" sz="1600" dirty="0" err="1" smtClean="0">
                <a:latin typeface="Century Gothic" pitchFamily="34" charset="0"/>
              </a:rPr>
              <a:t>Megrahi</a:t>
            </a:r>
            <a:r>
              <a:rPr lang="it-IT" sz="1600" dirty="0" smtClean="0">
                <a:latin typeface="Century Gothic" pitchFamily="34" charset="0"/>
              </a:rPr>
              <a:t> condannato all’ergastolo. Rilasciato per motivi di salute nel 2009 torna in Libia accolto come trionfatore</a:t>
            </a:r>
          </a:p>
          <a:p>
            <a:pPr marL="265176" indent="-265176">
              <a:buFont typeface="Wingdings 2"/>
              <a:buChar char=""/>
              <a:defRPr/>
            </a:pPr>
            <a:r>
              <a:rPr lang="it-IT" sz="1600" dirty="0" smtClean="0">
                <a:effectLst>
                  <a:outerShdw blurRad="38100" dist="38100" dir="2700000" algn="tl">
                    <a:srgbClr val="000000">
                      <a:alpha val="43137"/>
                    </a:srgbClr>
                  </a:outerShdw>
                </a:effectLst>
                <a:latin typeface="Century Gothic" pitchFamily="34" charset="0"/>
              </a:rPr>
              <a:t>Il nuovo governo libico, oggi, riconosce la responsabilità di Gheddafi per l’attentato</a:t>
            </a:r>
          </a:p>
        </p:txBody>
      </p:sp>
      <p:pic>
        <p:nvPicPr>
          <p:cNvPr id="15365" name="Segnaposto contenuto 5" descr="lockerbie1.jpg"/>
          <p:cNvPicPr>
            <a:picLocks noGrp="1" noChangeAspect="1"/>
          </p:cNvPicPr>
          <p:nvPr>
            <p:ph sz="half" idx="4294967295"/>
          </p:nvPr>
        </p:nvPicPr>
        <p:blipFill>
          <a:blip r:embed="rId2" cstate="print"/>
          <a:srcRect/>
          <a:stretch>
            <a:fillRect/>
          </a:stretch>
        </p:blipFill>
        <p:spPr>
          <a:xfrm>
            <a:off x="6300192" y="404664"/>
            <a:ext cx="2576711" cy="3384376"/>
          </a:xfrm>
        </p:spPr>
      </p:pic>
      <p:sp>
        <p:nvSpPr>
          <p:cNvPr id="7" name="Titolo 1"/>
          <p:cNvSpPr txBox="1">
            <a:spLocks/>
          </p:cNvSpPr>
          <p:nvPr/>
        </p:nvSpPr>
        <p:spPr>
          <a:xfrm>
            <a:off x="5867400" y="533400"/>
            <a:ext cx="2808288" cy="914400"/>
          </a:xfrm>
          <a:prstGeom prst="rect">
            <a:avLst/>
          </a:prstGeom>
        </p:spPr>
        <p:txBody>
          <a:bodyPr vert="horz" lIns="91440" tIns="45720" rIns="91440" bIns="45720" rtlCol="0" anchor="b">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it-IT" sz="2800" b="1" i="0" u="none" strike="noStrike" kern="1200" cap="none" spc="0" normalizeH="0" baseline="0" noProof="0" dirty="0" smtClean="0">
              <a:ln>
                <a:noFill/>
              </a:ln>
              <a:solidFill>
                <a:srgbClr val="FFC000"/>
              </a:solidFill>
              <a:effectLst/>
              <a:uLnTx/>
              <a:uFillTx/>
              <a:latin typeface="+mj-lt"/>
              <a:ea typeface="+mj-ea"/>
              <a:cs typeface="+mj-cs"/>
            </a:endParaRPr>
          </a:p>
        </p:txBody>
      </p:sp>
      <p:sp>
        <p:nvSpPr>
          <p:cNvPr id="8" name="CasellaDiTesto 7"/>
          <p:cNvSpPr txBox="1"/>
          <p:nvPr/>
        </p:nvSpPr>
        <p:spPr>
          <a:xfrm>
            <a:off x="539552" y="188640"/>
            <a:ext cx="6984776" cy="461665"/>
          </a:xfrm>
          <a:prstGeom prst="rect">
            <a:avLst/>
          </a:prstGeom>
          <a:noFill/>
        </p:spPr>
        <p:txBody>
          <a:bodyPr wrap="square" rtlCol="0">
            <a:spAutoFit/>
          </a:bodyPr>
          <a:lstStyle/>
          <a:p>
            <a:pPr lvl="0">
              <a:spcBef>
                <a:spcPct val="0"/>
              </a:spcBef>
              <a:defRPr/>
            </a:pPr>
            <a:r>
              <a:rPr lang="it-IT" sz="2400" b="1" dirty="0" smtClean="0">
                <a:solidFill>
                  <a:srgbClr val="0070C0"/>
                </a:solidFill>
                <a:latin typeface="Century Gothic" pitchFamily="34" charset="0"/>
              </a:rPr>
              <a:t>Focus: Il caso </a:t>
            </a:r>
            <a:r>
              <a:rPr lang="it-IT" sz="2400" b="1" dirty="0" err="1" smtClean="0">
                <a:solidFill>
                  <a:srgbClr val="0070C0"/>
                </a:solidFill>
                <a:latin typeface="Century Gothic" pitchFamily="34" charset="0"/>
              </a:rPr>
              <a:t>Lockerbie</a:t>
            </a:r>
            <a:endParaRPr lang="it-IT" sz="2400" b="1" dirty="0" smtClean="0">
              <a:solidFill>
                <a:srgbClr val="0070C0"/>
              </a:solidFill>
              <a:latin typeface="Century Gothic"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539552" y="188640"/>
            <a:ext cx="8183562" cy="503238"/>
          </a:xfrm>
        </p:spPr>
        <p:txBody>
          <a:bodyPr>
            <a:noAutofit/>
          </a:bodyPr>
          <a:lstStyle/>
          <a:p>
            <a:pPr eaLnBrk="1" fontAlgn="auto" hangingPunct="1">
              <a:spcAft>
                <a:spcPts val="0"/>
              </a:spcAft>
              <a:defRPr/>
            </a:pPr>
            <a:r>
              <a:rPr lang="it-IT" sz="2800" b="1" dirty="0" smtClean="0">
                <a:solidFill>
                  <a:srgbClr val="0070C0"/>
                </a:solidFill>
                <a:latin typeface="Century Gothic" pitchFamily="34" charset="0"/>
              </a:rPr>
              <a:t>Focus: I rapporti </a:t>
            </a:r>
            <a:r>
              <a:rPr lang="it-IT" sz="2800" b="1" dirty="0" err="1" smtClean="0">
                <a:solidFill>
                  <a:srgbClr val="0070C0"/>
                </a:solidFill>
                <a:latin typeface="Century Gothic" pitchFamily="34" charset="0"/>
              </a:rPr>
              <a:t>italo-libici</a:t>
            </a:r>
            <a:endParaRPr lang="it-IT" sz="2800" b="1" dirty="0" smtClean="0">
              <a:solidFill>
                <a:srgbClr val="0070C0"/>
              </a:solidFill>
              <a:latin typeface="Century Gothic" pitchFamily="34" charset="0"/>
            </a:endParaRPr>
          </a:p>
        </p:txBody>
      </p:sp>
      <p:sp>
        <p:nvSpPr>
          <p:cNvPr id="16387" name="Rectangle 3"/>
          <p:cNvSpPr>
            <a:spLocks noGrp="1" noChangeArrowheads="1"/>
          </p:cNvSpPr>
          <p:nvPr>
            <p:ph sz="half" idx="1"/>
          </p:nvPr>
        </p:nvSpPr>
        <p:spPr>
          <a:xfrm>
            <a:off x="0" y="981075"/>
            <a:ext cx="6012160" cy="5876925"/>
          </a:xfrm>
        </p:spPr>
        <p:txBody>
          <a:bodyPr>
            <a:normAutofit lnSpcReduction="10000"/>
          </a:bodyPr>
          <a:lstStyle/>
          <a:p>
            <a:pPr eaLnBrk="1" hangingPunct="1">
              <a:lnSpc>
                <a:spcPct val="80000"/>
              </a:lnSpc>
              <a:buFont typeface="Wingdings" pitchFamily="2" charset="2"/>
              <a:buChar char="Ø"/>
            </a:pPr>
            <a:r>
              <a:rPr lang="it-IT" sz="2000" dirty="0" smtClean="0">
                <a:latin typeface="Century Gothic" pitchFamily="34" charset="0"/>
              </a:rPr>
              <a:t>Rapporti difficili a causa del passato coloniale. Con Gheddafi nel 1970 gli italiani furono cacciati  dal paese e loro proprietà confiscate</a:t>
            </a:r>
          </a:p>
          <a:p>
            <a:pPr eaLnBrk="1" hangingPunct="1">
              <a:lnSpc>
                <a:spcPct val="80000"/>
              </a:lnSpc>
              <a:buFont typeface="Wingdings" pitchFamily="2" charset="2"/>
              <a:buChar char="Ø"/>
            </a:pPr>
            <a:r>
              <a:rPr lang="it-IT" sz="2000" dirty="0" smtClean="0">
                <a:latin typeface="Century Gothic" pitchFamily="34" charset="0"/>
              </a:rPr>
              <a:t>Il momento più teso fu nel 1986 con il lancio di  missili vicino Lampedusa . </a:t>
            </a:r>
          </a:p>
          <a:p>
            <a:pPr eaLnBrk="1" hangingPunct="1">
              <a:lnSpc>
                <a:spcPct val="80000"/>
              </a:lnSpc>
              <a:buFont typeface="Wingdings" pitchFamily="2" charset="2"/>
              <a:buChar char="Ø"/>
            </a:pPr>
            <a:r>
              <a:rPr lang="it-IT" sz="2000" dirty="0" smtClean="0">
                <a:latin typeface="Century Gothic" pitchFamily="34" charset="0"/>
              </a:rPr>
              <a:t>Nel corso del tempo si assiste, però, ad una “normalizzazione” dei rapporti </a:t>
            </a:r>
            <a:r>
              <a:rPr lang="it-IT" sz="2000" dirty="0" err="1" smtClean="0">
                <a:latin typeface="Century Gothic" pitchFamily="34" charset="0"/>
              </a:rPr>
              <a:t>italo-libici</a:t>
            </a:r>
            <a:r>
              <a:rPr lang="it-IT" sz="2000" dirty="0" smtClean="0">
                <a:latin typeface="Century Gothic" pitchFamily="34" charset="0"/>
              </a:rPr>
              <a:t> anche alla luce della nuova politica libica nei confronti dell’occidente. La Libia si è impegnata a non partecipare ad atti di terrorismo internazionale e ha dichiarato di rinunciare al programma per la costruzione di armi di distruzione di massa</a:t>
            </a:r>
          </a:p>
          <a:p>
            <a:pPr eaLnBrk="1" hangingPunct="1">
              <a:lnSpc>
                <a:spcPct val="80000"/>
              </a:lnSpc>
              <a:buFont typeface="Wingdings" pitchFamily="2" charset="2"/>
              <a:buChar char="Ø"/>
            </a:pPr>
            <a:r>
              <a:rPr lang="it-IT" sz="2000" dirty="0" smtClean="0">
                <a:latin typeface="Century Gothic" pitchFamily="34" charset="0"/>
              </a:rPr>
              <a:t>L’accordo più importante (che segue altri accordi “minori”) è stato quello del 2008 sancito nel </a:t>
            </a:r>
            <a:r>
              <a:rPr lang="it-IT" sz="2000" b="1" dirty="0" smtClean="0">
                <a:latin typeface="Century Gothic" pitchFamily="34" charset="0"/>
              </a:rPr>
              <a:t>Trattato di amicizia, partenariato e cooperazione tra la Repubblica italiana e la Grande </a:t>
            </a:r>
            <a:r>
              <a:rPr lang="it-IT" sz="2000" b="1" dirty="0" err="1" smtClean="0">
                <a:latin typeface="Century Gothic" pitchFamily="34" charset="0"/>
              </a:rPr>
              <a:t>Giamahiria</a:t>
            </a:r>
            <a:r>
              <a:rPr lang="it-IT" sz="2000" b="1" dirty="0" smtClean="0">
                <a:latin typeface="Century Gothic" pitchFamily="34" charset="0"/>
              </a:rPr>
              <a:t> araba libica popolare socialista</a:t>
            </a:r>
            <a:r>
              <a:rPr lang="it-IT" sz="2000" dirty="0" smtClean="0">
                <a:latin typeface="Century Gothic" pitchFamily="34" charset="0"/>
              </a:rPr>
              <a:t>, che prevedeva oneri economici per l’Italia (</a:t>
            </a:r>
            <a:r>
              <a:rPr lang="it-IT" sz="2000" dirty="0" err="1" smtClean="0">
                <a:latin typeface="Century Gothic" pitchFamily="34" charset="0"/>
              </a:rPr>
              <a:t>es</a:t>
            </a:r>
            <a:r>
              <a:rPr lang="it-IT" sz="2000" dirty="0" smtClean="0">
                <a:latin typeface="Century Gothic" pitchFamily="34" charset="0"/>
              </a:rPr>
              <a:t>: 250 milioni di dollari annui – per 20 anni- per realizzare infrastrutture) e anche il divieto di uso della forza e la “non ingerenza”</a:t>
            </a:r>
            <a:endParaRPr lang="it-IT" sz="2000" dirty="0" smtClean="0">
              <a:solidFill>
                <a:srgbClr val="CC0000"/>
              </a:solidFill>
              <a:latin typeface="Century Gothic" pitchFamily="34" charset="0"/>
            </a:endParaRPr>
          </a:p>
          <a:p>
            <a:pPr eaLnBrk="1" hangingPunct="1">
              <a:lnSpc>
                <a:spcPct val="80000"/>
              </a:lnSpc>
              <a:buFont typeface="Wingdings" pitchFamily="2" charset="2"/>
              <a:buChar char="Ø"/>
            </a:pPr>
            <a:endParaRPr lang="it-IT" sz="2000" dirty="0" smtClean="0">
              <a:solidFill>
                <a:srgbClr val="CC0000"/>
              </a:solidFill>
              <a:latin typeface="Century Gothic" pitchFamily="34" charset="0"/>
            </a:endParaRPr>
          </a:p>
          <a:p>
            <a:pPr eaLnBrk="1" hangingPunct="1">
              <a:lnSpc>
                <a:spcPct val="80000"/>
              </a:lnSpc>
              <a:buFont typeface="Wingdings" pitchFamily="2" charset="2"/>
              <a:buNone/>
            </a:pPr>
            <a:endParaRPr lang="it-IT" sz="1600" dirty="0" smtClean="0">
              <a:solidFill>
                <a:srgbClr val="CC0000"/>
              </a:solidFill>
            </a:endParaRPr>
          </a:p>
        </p:txBody>
      </p:sp>
      <p:pic>
        <p:nvPicPr>
          <p:cNvPr id="16388" name="Picture 4" descr="Silvio%20Berlusconi%20e%20Gheddafi%20Agosto%202008(1)"/>
          <p:cNvPicPr>
            <a:picLocks noGrp="1" noChangeAspect="1" noChangeArrowheads="1"/>
          </p:cNvPicPr>
          <p:nvPr>
            <p:ph sz="half" idx="2"/>
          </p:nvPr>
        </p:nvPicPr>
        <p:blipFill>
          <a:blip r:embed="rId2" cstate="print"/>
          <a:srcRect/>
          <a:stretch>
            <a:fillRect/>
          </a:stretch>
        </p:blipFill>
        <p:spPr>
          <a:xfrm>
            <a:off x="6588224" y="836713"/>
            <a:ext cx="2304256" cy="2808312"/>
          </a:xfr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p:cNvSpPr>
            <a:spLocks noGrp="1"/>
          </p:cNvSpPr>
          <p:nvPr>
            <p:ph type="title"/>
          </p:nvPr>
        </p:nvSpPr>
        <p:spPr>
          <a:xfrm>
            <a:off x="457200" y="274638"/>
            <a:ext cx="8229600" cy="130026"/>
          </a:xfrm>
        </p:spPr>
        <p:txBody>
          <a:bodyPr>
            <a:noAutofit/>
          </a:bodyPr>
          <a:lstStyle/>
          <a:p>
            <a:r>
              <a:rPr lang="it-IT" sz="2800" b="1" dirty="0" smtClean="0">
                <a:solidFill>
                  <a:srgbClr val="0070C0"/>
                </a:solidFill>
                <a:latin typeface="Century Gothic" pitchFamily="34" charset="0"/>
              </a:rPr>
              <a:t>Focus: la questione petrolifera e i rapporti economici </a:t>
            </a:r>
            <a:r>
              <a:rPr lang="it-IT" sz="2800" b="1" dirty="0" err="1" smtClean="0">
                <a:solidFill>
                  <a:srgbClr val="0070C0"/>
                </a:solidFill>
                <a:latin typeface="Century Gothic" pitchFamily="34" charset="0"/>
              </a:rPr>
              <a:t>Italia-Libia</a:t>
            </a:r>
            <a:r>
              <a:rPr lang="it-IT" sz="2800" b="1" dirty="0" smtClean="0">
                <a:solidFill>
                  <a:srgbClr val="0070C0"/>
                </a:solidFill>
                <a:latin typeface="Century Gothic" pitchFamily="34" charset="0"/>
              </a:rPr>
              <a:t> </a:t>
            </a:r>
            <a:endParaRPr lang="it-IT" sz="2800" b="1" dirty="0">
              <a:solidFill>
                <a:srgbClr val="0070C0"/>
              </a:solidFill>
              <a:latin typeface="Century Gothic" pitchFamily="34" charset="0"/>
            </a:endParaRPr>
          </a:p>
        </p:txBody>
      </p:sp>
      <p:sp>
        <p:nvSpPr>
          <p:cNvPr id="6" name="Segnaposto contenuto 5"/>
          <p:cNvSpPr>
            <a:spLocks noGrp="1"/>
          </p:cNvSpPr>
          <p:nvPr>
            <p:ph idx="1"/>
          </p:nvPr>
        </p:nvSpPr>
        <p:spPr>
          <a:xfrm>
            <a:off x="0" y="764704"/>
            <a:ext cx="5724128" cy="6093296"/>
          </a:xfrm>
        </p:spPr>
        <p:txBody>
          <a:bodyPr>
            <a:noAutofit/>
          </a:bodyPr>
          <a:lstStyle/>
          <a:p>
            <a:pPr>
              <a:buFont typeface="Wingdings" pitchFamily="2" charset="2"/>
              <a:buChar char="Ø"/>
            </a:pPr>
            <a:r>
              <a:rPr lang="it-IT" sz="1400" dirty="0" smtClean="0">
                <a:latin typeface="Century Gothic" pitchFamily="34" charset="0"/>
              </a:rPr>
              <a:t>La  scoperta del petrolio in Libia avverrà solo nel 1959 e questo cambierà profondamente non solo l’economia ma anche la  situazione politica  e sociale del paese</a:t>
            </a:r>
          </a:p>
          <a:p>
            <a:pPr>
              <a:buFont typeface="Wingdings" pitchFamily="2" charset="2"/>
              <a:buChar char="Ø"/>
            </a:pPr>
            <a:r>
              <a:rPr lang="it-IT" sz="1400" dirty="0" smtClean="0">
                <a:latin typeface="Century Gothic" pitchFamily="34" charset="0"/>
              </a:rPr>
              <a:t>Oggi la Libia è il quarto produttore di petrolio in Africa, dopo Nigeria, Algeria e Angola, con quasi 1,8 milione di barili al giorno e il diciottesimo su scala mondiale</a:t>
            </a:r>
          </a:p>
          <a:p>
            <a:pPr>
              <a:buFont typeface="Wingdings" pitchFamily="2" charset="2"/>
              <a:buChar char="Ø"/>
            </a:pPr>
            <a:r>
              <a:rPr lang="it-IT" sz="1400" dirty="0" smtClean="0">
                <a:latin typeface="Century Gothic" pitchFamily="34" charset="0"/>
              </a:rPr>
              <a:t>Ad oggi il 52% del greggio è estratto da compagnie straniere prima tra tutte </a:t>
            </a:r>
            <a:r>
              <a:rPr lang="it-IT" sz="1400" dirty="0" smtClean="0">
                <a:latin typeface="Century Gothic" pitchFamily="34" charset="0"/>
              </a:rPr>
              <a:t>l’ </a:t>
            </a:r>
            <a:r>
              <a:rPr lang="it-IT" sz="1400" dirty="0" smtClean="0">
                <a:latin typeface="Century Gothic" pitchFamily="34" charset="0"/>
              </a:rPr>
              <a:t>Eni</a:t>
            </a:r>
          </a:p>
          <a:p>
            <a:pPr>
              <a:buFont typeface="Wingdings" pitchFamily="2" charset="2"/>
              <a:buChar char="Ø"/>
            </a:pPr>
            <a:r>
              <a:rPr lang="it-IT" sz="1400" dirty="0" smtClean="0">
                <a:latin typeface="Century Gothic" pitchFamily="34" charset="0"/>
              </a:rPr>
              <a:t>L’Italia, nello scorso anno, è stato il principale importatore di petrolio libico (28% del consumo totale), seguita da Francia (15%) e Germania (10%)</a:t>
            </a:r>
          </a:p>
          <a:p>
            <a:pPr>
              <a:buFont typeface="Wingdings" pitchFamily="2" charset="2"/>
              <a:buChar char="Ø"/>
            </a:pPr>
            <a:r>
              <a:rPr lang="it-IT" sz="1400" dirty="0" smtClean="0">
                <a:latin typeface="Century Gothic" pitchFamily="34" charset="0"/>
              </a:rPr>
              <a:t>Nonostante le tensioni politiche, fino ai primi anni del 2000, l’isolamento diplomatico di Tripoli aveva consentito all’Italia di mantenere una sorta di </a:t>
            </a:r>
            <a:r>
              <a:rPr lang="it-IT" sz="1400" dirty="0" err="1" smtClean="0">
                <a:latin typeface="Century Gothic" pitchFamily="34" charset="0"/>
              </a:rPr>
              <a:t>primacy</a:t>
            </a:r>
            <a:r>
              <a:rPr lang="it-IT" sz="1400" dirty="0" smtClean="0">
                <a:latin typeface="Century Gothic" pitchFamily="34" charset="0"/>
              </a:rPr>
              <a:t> sulle esportazioni petrolifere del paese mantenendo un rapporto di “reciproca indispensabilità”</a:t>
            </a:r>
          </a:p>
          <a:p>
            <a:pPr>
              <a:buFont typeface="Wingdings" pitchFamily="2" charset="2"/>
              <a:buChar char="Ø"/>
            </a:pPr>
            <a:r>
              <a:rPr lang="it-IT" sz="1400" dirty="0" smtClean="0">
                <a:latin typeface="Century Gothic" pitchFamily="34" charset="0"/>
              </a:rPr>
              <a:t>Nel 2004 è stato ultimato il </a:t>
            </a:r>
            <a:r>
              <a:rPr lang="it-IT" sz="1400" dirty="0" err="1" smtClean="0">
                <a:latin typeface="Century Gothic" pitchFamily="34" charset="0"/>
              </a:rPr>
              <a:t>Greenstream</a:t>
            </a:r>
            <a:r>
              <a:rPr lang="it-IT" sz="1400" dirty="0" smtClean="0">
                <a:latin typeface="Century Gothic" pitchFamily="34" charset="0"/>
              </a:rPr>
              <a:t>  per il trasporto di gas dalla Libia all’Italia</a:t>
            </a:r>
          </a:p>
          <a:p>
            <a:pPr>
              <a:buFont typeface="Wingdings" pitchFamily="2" charset="2"/>
              <a:buChar char="Ø"/>
            </a:pPr>
            <a:r>
              <a:rPr lang="it-IT" sz="1400" dirty="0" smtClean="0">
                <a:latin typeface="Century Gothic" pitchFamily="34" charset="0"/>
              </a:rPr>
              <a:t>La completa normalizzazione delle relazioni internazionali della Libia ha  avuto come  contraltare l’indebolimento del rapporto privilegiato con l’Italia e l’aumento della domanda di petrolio anche da altri paesi</a:t>
            </a:r>
          </a:p>
          <a:p>
            <a:pPr>
              <a:buFont typeface="Wingdings" pitchFamily="2" charset="2"/>
              <a:buChar char="Ø"/>
            </a:pPr>
            <a:endParaRPr lang="it-IT" sz="1400" dirty="0">
              <a:latin typeface="Century Gothic" pitchFamily="34" charset="0"/>
            </a:endParaRPr>
          </a:p>
        </p:txBody>
      </p:sp>
      <p:pic>
        <p:nvPicPr>
          <p:cNvPr id="7" name="Picture 2" descr="http://wobserver.files.wordpress.com/2011/02/gasdotto-greenstream1.jpg"/>
          <p:cNvPicPr>
            <a:picLocks noChangeAspect="1" noChangeArrowheads="1"/>
          </p:cNvPicPr>
          <p:nvPr/>
        </p:nvPicPr>
        <p:blipFill>
          <a:blip r:embed="rId2" cstate="print"/>
          <a:srcRect/>
          <a:stretch>
            <a:fillRect/>
          </a:stretch>
        </p:blipFill>
        <p:spPr bwMode="auto">
          <a:xfrm>
            <a:off x="5759624" y="1628800"/>
            <a:ext cx="3384376" cy="4180707"/>
          </a:xfrm>
          <a:prstGeom prst="rect">
            <a:avLst/>
          </a:prstGeom>
          <a:noFill/>
        </p:spPr>
      </p:pic>
      <p:cxnSp>
        <p:nvCxnSpPr>
          <p:cNvPr id="9" name="Connettore 2 8"/>
          <p:cNvCxnSpPr/>
          <p:nvPr/>
        </p:nvCxnSpPr>
        <p:spPr>
          <a:xfrm>
            <a:off x="4355976" y="4797152"/>
            <a:ext cx="1512168" cy="0"/>
          </a:xfrm>
          <a:prstGeom prst="straightConnector1">
            <a:avLst/>
          </a:prstGeom>
          <a:ln w="34925">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539552" y="476251"/>
            <a:ext cx="8136904" cy="504478"/>
          </a:xfrm>
        </p:spPr>
        <p:txBody>
          <a:bodyPr>
            <a:normAutofit fontScale="90000"/>
          </a:bodyPr>
          <a:lstStyle/>
          <a:p>
            <a:pPr>
              <a:defRPr/>
            </a:pPr>
            <a:r>
              <a:rPr lang="it-IT" sz="3200" dirty="0" smtClean="0">
                <a:solidFill>
                  <a:srgbClr val="0070C0"/>
                </a:solidFill>
                <a:latin typeface="Century Gothic" pitchFamily="34" charset="0"/>
              </a:rPr>
              <a:t>La primavera araba in Libia: gli eventi</a:t>
            </a:r>
            <a:endParaRPr lang="it-IT" sz="3200" dirty="0">
              <a:solidFill>
                <a:srgbClr val="0070C0"/>
              </a:solidFill>
              <a:latin typeface="Century Gothic" pitchFamily="34" charset="0"/>
            </a:endParaRPr>
          </a:p>
        </p:txBody>
      </p:sp>
      <p:graphicFrame>
        <p:nvGraphicFramePr>
          <p:cNvPr id="4" name="Segnaposto contenuto 3"/>
          <p:cNvGraphicFramePr>
            <a:graphicFrameLocks noGrp="1"/>
          </p:cNvGraphicFramePr>
          <p:nvPr>
            <p:ph idx="4294967295"/>
          </p:nvPr>
        </p:nvGraphicFramePr>
        <p:xfrm>
          <a:off x="467544" y="908720"/>
          <a:ext cx="8208912" cy="56159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a 1"/>
          <p:cNvGraphicFramePr/>
          <p:nvPr/>
        </p:nvGraphicFramePr>
        <p:xfrm>
          <a:off x="323528" y="620688"/>
          <a:ext cx="8424936" cy="59766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ttangolo 2"/>
          <p:cNvSpPr/>
          <p:nvPr/>
        </p:nvSpPr>
        <p:spPr>
          <a:xfrm>
            <a:off x="755576" y="188641"/>
            <a:ext cx="7848872" cy="830997"/>
          </a:xfrm>
          <a:prstGeom prst="rect">
            <a:avLst/>
          </a:prstGeom>
        </p:spPr>
        <p:txBody>
          <a:bodyPr wrap="square">
            <a:spAutoFit/>
          </a:bodyPr>
          <a:lstStyle/>
          <a:p>
            <a:r>
              <a:rPr lang="it-IT" sz="2400" b="1" dirty="0" smtClean="0">
                <a:solidFill>
                  <a:srgbClr val="0070C0"/>
                </a:solidFill>
                <a:latin typeface="Century Gothic" pitchFamily="34" charset="0"/>
              </a:rPr>
              <a:t>La Libia del </a:t>
            </a:r>
            <a:r>
              <a:rPr lang="it-IT" sz="2400" b="1" dirty="0" err="1" smtClean="0">
                <a:solidFill>
                  <a:srgbClr val="0070C0"/>
                </a:solidFill>
                <a:latin typeface="Century Gothic" pitchFamily="34" charset="0"/>
              </a:rPr>
              <a:t>post-Gheddafi</a:t>
            </a:r>
            <a:r>
              <a:rPr lang="it-IT" sz="2400" b="1" dirty="0" smtClean="0">
                <a:solidFill>
                  <a:srgbClr val="0070C0"/>
                </a:solidFill>
                <a:latin typeface="Century Gothic" pitchFamily="34" charset="0"/>
              </a:rPr>
              <a:t/>
            </a:r>
            <a:br>
              <a:rPr lang="it-IT" sz="2400" b="1" dirty="0" smtClean="0">
                <a:solidFill>
                  <a:srgbClr val="0070C0"/>
                </a:solidFill>
                <a:latin typeface="Century Gothic" pitchFamily="34" charset="0"/>
              </a:rPr>
            </a:br>
            <a:endParaRPr lang="it-IT" sz="2400" b="1" dirty="0">
              <a:latin typeface="Century Gothic"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5" descr="C:\Users\Utente\Pictures\libia-benghazi2-large1.jpg"/>
          <p:cNvPicPr>
            <a:picLocks noChangeAspect="1" noChangeArrowheads="1"/>
          </p:cNvPicPr>
          <p:nvPr/>
        </p:nvPicPr>
        <p:blipFill>
          <a:blip r:embed="rId2" cstate="print">
            <a:lum bright="30000"/>
          </a:blip>
          <a:srcRect/>
          <a:stretch>
            <a:fillRect/>
          </a:stretch>
        </p:blipFill>
        <p:spPr bwMode="auto">
          <a:xfrm>
            <a:off x="468313" y="1285875"/>
            <a:ext cx="8280400" cy="5167313"/>
          </a:xfrm>
          <a:prstGeom prst="rect">
            <a:avLst/>
          </a:prstGeom>
          <a:noFill/>
          <a:ln w="9525">
            <a:noFill/>
            <a:miter lim="800000"/>
            <a:headEnd/>
            <a:tailEnd/>
          </a:ln>
        </p:spPr>
      </p:pic>
      <p:sp>
        <p:nvSpPr>
          <p:cNvPr id="2" name="Titolo 1"/>
          <p:cNvSpPr>
            <a:spLocks noGrp="1"/>
          </p:cNvSpPr>
          <p:nvPr>
            <p:ph type="title" idx="4294967295"/>
          </p:nvPr>
        </p:nvSpPr>
        <p:spPr>
          <a:xfrm>
            <a:off x="960438" y="476250"/>
            <a:ext cx="7499994" cy="720725"/>
          </a:xfrm>
        </p:spPr>
        <p:txBody>
          <a:bodyPr>
            <a:noAutofit/>
          </a:bodyPr>
          <a:lstStyle/>
          <a:p>
            <a:pPr>
              <a:defRPr/>
            </a:pPr>
            <a:r>
              <a:rPr lang="it-IT" sz="3200" dirty="0" smtClean="0">
                <a:solidFill>
                  <a:srgbClr val="0070C0"/>
                </a:solidFill>
                <a:latin typeface="Century Gothic" pitchFamily="34" charset="0"/>
              </a:rPr>
              <a:t>Quali sono le sfide future della Libia?</a:t>
            </a:r>
            <a:endParaRPr lang="it-IT" sz="3200" dirty="0">
              <a:solidFill>
                <a:srgbClr val="0070C0"/>
              </a:solidFill>
              <a:latin typeface="Century Gothic" pitchFamily="34" charset="0"/>
            </a:endParaRPr>
          </a:p>
        </p:txBody>
      </p:sp>
      <p:graphicFrame>
        <p:nvGraphicFramePr>
          <p:cNvPr id="4" name="Segnaposto contenuto 3"/>
          <p:cNvGraphicFramePr>
            <a:graphicFrameLocks noGrp="1"/>
          </p:cNvGraphicFramePr>
          <p:nvPr>
            <p:ph idx="4294967295"/>
          </p:nvPr>
        </p:nvGraphicFramePr>
        <p:xfrm>
          <a:off x="539552" y="1412875"/>
          <a:ext cx="8604448" cy="51847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614</TotalTime>
  <Words>1893</Words>
  <Application>Microsoft Office PowerPoint</Application>
  <PresentationFormat>Presentazione su schermo (4:3)</PresentationFormat>
  <Paragraphs>111</Paragraphs>
  <Slides>16</Slides>
  <Notes>0</Notes>
  <HiddenSlides>0</HiddenSlides>
  <MMClips>0</MMClips>
  <ScaleCrop>false</ScaleCrop>
  <HeadingPairs>
    <vt:vector size="4" baseType="variant">
      <vt:variant>
        <vt:lpstr>Tema</vt:lpstr>
      </vt:variant>
      <vt:variant>
        <vt:i4>1</vt:i4>
      </vt:variant>
      <vt:variant>
        <vt:lpstr>Titoli diapositive</vt:lpstr>
      </vt:variant>
      <vt:variant>
        <vt:i4>16</vt:i4>
      </vt:variant>
    </vt:vector>
  </HeadingPairs>
  <TitlesOfParts>
    <vt:vector size="17" baseType="lpstr">
      <vt:lpstr>Tema di Office</vt:lpstr>
      <vt:lpstr>Diapositiva 1</vt:lpstr>
      <vt:lpstr>Diapositiva 2</vt:lpstr>
      <vt:lpstr>2. La Libia di Re Idris</vt:lpstr>
      <vt:lpstr>3. La Libia di Gheddafi</vt:lpstr>
      <vt:lpstr>Le fasi della Libia di Gheddafi</vt:lpstr>
      <vt:lpstr>La Libia di Gheddafi:  la politica interna e la  “terza via del Libro Verde”</vt:lpstr>
      <vt:lpstr>Diapositiva 7</vt:lpstr>
      <vt:lpstr>Diapositiva 8</vt:lpstr>
      <vt:lpstr>Diapositiva 9</vt:lpstr>
      <vt:lpstr>La Libia di Gheddafi:  la politica estera</vt:lpstr>
      <vt:lpstr>Diapositiva 11</vt:lpstr>
      <vt:lpstr>Focus: I rapporti italo-libici</vt:lpstr>
      <vt:lpstr>Focus: la questione petrolifera e i rapporti economici Italia-Libia </vt:lpstr>
      <vt:lpstr>La primavera araba in Libia: gli eventi</vt:lpstr>
      <vt:lpstr>Diapositiva 15</vt:lpstr>
      <vt:lpstr>Quali sono le sfide future della Libia?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Utente</dc:creator>
  <cp:lastModifiedBy>Utente</cp:lastModifiedBy>
  <cp:revision>63</cp:revision>
  <dcterms:created xsi:type="dcterms:W3CDTF">2013-03-11T08:53:46Z</dcterms:created>
  <dcterms:modified xsi:type="dcterms:W3CDTF">2013-03-21T19:38:35Z</dcterms:modified>
</cp:coreProperties>
</file>