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58" r:id="rId8"/>
    <p:sldId id="263" r:id="rId9"/>
    <p:sldId id="264" r:id="rId10"/>
    <p:sldId id="276" r:id="rId11"/>
    <p:sldId id="265" r:id="rId12"/>
    <p:sldId id="266" r:id="rId13"/>
    <p:sldId id="267" r:id="rId14"/>
    <p:sldId id="268" r:id="rId15"/>
    <p:sldId id="269" r:id="rId16"/>
    <p:sldId id="270" r:id="rId17"/>
    <p:sldId id="278" r:id="rId18"/>
    <p:sldId id="279" r:id="rId19"/>
    <p:sldId id="280" r:id="rId20"/>
    <p:sldId id="281" r:id="rId2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368" autoAdjust="0"/>
    <p:restoredTop sz="94660"/>
  </p:normalViewPr>
  <p:slideViewPr>
    <p:cSldViewPr>
      <p:cViewPr>
        <p:scale>
          <a:sx n="50" d="100"/>
          <a:sy n="50" d="100"/>
        </p:scale>
        <p:origin x="-1722" y="-4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EEC625-AF97-4EC2-8D94-B7AA4417AB19}" type="doc">
      <dgm:prSet loTypeId="urn:microsoft.com/office/officeart/2005/8/layout/hList7" loCatId="process" qsTypeId="urn:microsoft.com/office/officeart/2005/8/quickstyle/simple2" qsCatId="simple" csTypeId="urn:microsoft.com/office/officeart/2005/8/colors/colorful2" csCatId="colorful" phldr="1"/>
      <dgm:spPr/>
    </dgm:pt>
    <dgm:pt modelId="{8E696598-5E4C-4C81-8598-CB53E702CE06}">
      <dgm:prSet phldrT="[Testo]" custT="1"/>
      <dgm:spPr/>
      <dgm:t>
        <a:bodyPr/>
        <a:lstStyle/>
        <a:p>
          <a:r>
            <a:rPr lang="it-IT" sz="2000" dirty="0" smtClean="0">
              <a:latin typeface="Century Gothic" pitchFamily="34" charset="0"/>
            </a:rPr>
            <a:t>Il 17 dicembre 2010 il giovane ambulante tunisino </a:t>
          </a:r>
          <a:r>
            <a:rPr lang="it-IT" sz="2000" dirty="0" err="1" smtClean="0">
              <a:latin typeface="Century Gothic" pitchFamily="34" charset="0"/>
            </a:rPr>
            <a:t>Bouazizi</a:t>
          </a:r>
          <a:r>
            <a:rPr lang="it-IT" sz="2000" dirty="0" smtClean="0">
              <a:latin typeface="Century Gothic" pitchFamily="34" charset="0"/>
            </a:rPr>
            <a:t> si dà alle fiamme  per protestare contro la polizia che aveva sequestrato la sua mercanzia.</a:t>
          </a:r>
          <a:endParaRPr lang="it-IT" sz="2000" dirty="0">
            <a:latin typeface="Century Gothic" pitchFamily="34" charset="0"/>
          </a:endParaRPr>
        </a:p>
      </dgm:t>
    </dgm:pt>
    <dgm:pt modelId="{8B9D959A-A1C9-42BF-8365-19F531B749E5}" type="parTrans" cxnId="{BEA564F4-2C12-4C49-B4B8-55EF874E5207}">
      <dgm:prSet/>
      <dgm:spPr/>
      <dgm:t>
        <a:bodyPr/>
        <a:lstStyle/>
        <a:p>
          <a:endParaRPr lang="it-IT"/>
        </a:p>
      </dgm:t>
    </dgm:pt>
    <dgm:pt modelId="{A43B6A23-18DC-4964-99E0-05CD15DB62B5}" type="sibTrans" cxnId="{BEA564F4-2C12-4C49-B4B8-55EF874E5207}">
      <dgm:prSet/>
      <dgm:spPr/>
      <dgm:t>
        <a:bodyPr/>
        <a:lstStyle/>
        <a:p>
          <a:endParaRPr lang="it-IT"/>
        </a:p>
      </dgm:t>
    </dgm:pt>
    <dgm:pt modelId="{A998A6BA-B19E-46A7-8E33-36EAB6DFEBEC}">
      <dgm:prSet phldrT="[Testo]" custT="1"/>
      <dgm:spPr/>
      <dgm:t>
        <a:bodyPr/>
        <a:lstStyle/>
        <a:p>
          <a:r>
            <a:rPr lang="it-IT" sz="1800" dirty="0" smtClean="0">
              <a:latin typeface="Century Gothic" pitchFamily="34" charset="0"/>
            </a:rPr>
            <a:t>Scoppiano le proteste. Il “bersaglio” è il leader tunisino Ben Alì, ma soprattutto l’estrema corruzione del suo governo.</a:t>
          </a:r>
        </a:p>
        <a:p>
          <a:r>
            <a:rPr lang="it-IT" sz="1800" dirty="0" smtClean="0">
              <a:latin typeface="Century Gothic" pitchFamily="34" charset="0"/>
            </a:rPr>
            <a:t>Il dittatore è costretto a fuggire, il 14 gennaio 2011</a:t>
          </a:r>
          <a:endParaRPr lang="it-IT" sz="1800" dirty="0">
            <a:latin typeface="Century Gothic" pitchFamily="34" charset="0"/>
          </a:endParaRPr>
        </a:p>
      </dgm:t>
    </dgm:pt>
    <dgm:pt modelId="{F0117A9B-89F2-4888-A810-6D993CEECCC2}" type="parTrans" cxnId="{B0C190B2-FB33-4FB2-9C09-1D9F5343F152}">
      <dgm:prSet/>
      <dgm:spPr/>
      <dgm:t>
        <a:bodyPr/>
        <a:lstStyle/>
        <a:p>
          <a:endParaRPr lang="it-IT"/>
        </a:p>
      </dgm:t>
    </dgm:pt>
    <dgm:pt modelId="{79507DDF-1482-4CD1-92D1-9220BB00107A}" type="sibTrans" cxnId="{B0C190B2-FB33-4FB2-9C09-1D9F5343F152}">
      <dgm:prSet/>
      <dgm:spPr/>
      <dgm:t>
        <a:bodyPr/>
        <a:lstStyle/>
        <a:p>
          <a:endParaRPr lang="it-IT"/>
        </a:p>
      </dgm:t>
    </dgm:pt>
    <dgm:pt modelId="{7539B6C6-3079-4E2E-B443-55418FED1AA0}">
      <dgm:prSet phldrT="[Testo]" custT="1"/>
      <dgm:spPr/>
      <dgm:t>
        <a:bodyPr/>
        <a:lstStyle/>
        <a:p>
          <a:r>
            <a:rPr lang="it-IT" sz="1800" dirty="0" smtClean="0">
              <a:latin typeface="Century Gothic" pitchFamily="34" charset="0"/>
            </a:rPr>
            <a:t>Il 23 ottobre 2011 la popolazione tunisina è stata chiamata alle urne per le prime elezioni libere. Vince il partito islamico </a:t>
          </a:r>
          <a:r>
            <a:rPr lang="it-IT" sz="1800" i="1" dirty="0" err="1" smtClean="0">
              <a:latin typeface="Century Gothic" pitchFamily="34" charset="0"/>
            </a:rPr>
            <a:t>al-Nahda</a:t>
          </a:r>
          <a:r>
            <a:rPr lang="it-IT" sz="1800" dirty="0" smtClean="0">
              <a:latin typeface="Century Gothic" pitchFamily="34" charset="0"/>
            </a:rPr>
            <a:t> di R. </a:t>
          </a:r>
          <a:r>
            <a:rPr lang="it-IT" sz="1800" dirty="0" err="1" smtClean="0">
              <a:latin typeface="Century Gothic" pitchFamily="34" charset="0"/>
            </a:rPr>
            <a:t>Ghannouchi</a:t>
          </a:r>
          <a:r>
            <a:rPr lang="it-IT" sz="1800" dirty="0" smtClean="0">
              <a:latin typeface="Century Gothic" pitchFamily="34" charset="0"/>
            </a:rPr>
            <a:t> con un passato nell’islam radicale  </a:t>
          </a:r>
          <a:endParaRPr lang="it-IT" sz="1800" dirty="0">
            <a:latin typeface="Century Gothic" pitchFamily="34" charset="0"/>
          </a:endParaRPr>
        </a:p>
      </dgm:t>
    </dgm:pt>
    <dgm:pt modelId="{C564FB22-A771-43F1-89CF-7EAE2BD5B1A2}" type="parTrans" cxnId="{758F144B-DF87-42DC-91F4-B9E2675416E1}">
      <dgm:prSet/>
      <dgm:spPr/>
      <dgm:t>
        <a:bodyPr/>
        <a:lstStyle/>
        <a:p>
          <a:endParaRPr lang="it-IT"/>
        </a:p>
      </dgm:t>
    </dgm:pt>
    <dgm:pt modelId="{3AC8A667-CF95-491A-9D64-99D296D141A8}" type="sibTrans" cxnId="{758F144B-DF87-42DC-91F4-B9E2675416E1}">
      <dgm:prSet/>
      <dgm:spPr/>
      <dgm:t>
        <a:bodyPr/>
        <a:lstStyle/>
        <a:p>
          <a:endParaRPr lang="it-IT"/>
        </a:p>
      </dgm:t>
    </dgm:pt>
    <dgm:pt modelId="{89E9B080-81FB-4B40-BEE5-0CD5AAFDAD77}" type="pres">
      <dgm:prSet presAssocID="{C9EEC625-AF97-4EC2-8D94-B7AA4417AB19}" presName="Name0" presStyleCnt="0">
        <dgm:presLayoutVars>
          <dgm:dir/>
          <dgm:resizeHandles val="exact"/>
        </dgm:presLayoutVars>
      </dgm:prSet>
      <dgm:spPr/>
    </dgm:pt>
    <dgm:pt modelId="{F60C8AD6-4060-42D7-A05E-85B4895B4178}" type="pres">
      <dgm:prSet presAssocID="{C9EEC625-AF97-4EC2-8D94-B7AA4417AB19}" presName="fgShape" presStyleLbl="fgShp" presStyleIdx="0" presStyleCnt="1" custFlipVert="1" custScaleY="16895" custLinFactY="6943" custLinFactNeighborX="297" custLinFactNeighborY="100000"/>
      <dgm:spPr>
        <a:prstGeom prst="mathMinus">
          <a:avLst/>
        </a:prstGeom>
      </dgm:spPr>
    </dgm:pt>
    <dgm:pt modelId="{39DD742A-5932-4F78-AAA8-F67A3CC3698F}" type="pres">
      <dgm:prSet presAssocID="{C9EEC625-AF97-4EC2-8D94-B7AA4417AB19}" presName="linComp" presStyleCnt="0"/>
      <dgm:spPr/>
    </dgm:pt>
    <dgm:pt modelId="{87012585-E2CC-4991-9256-BC27E3D7D47C}" type="pres">
      <dgm:prSet presAssocID="{8E696598-5E4C-4C81-8598-CB53E702CE06}" presName="compNode" presStyleCnt="0"/>
      <dgm:spPr/>
    </dgm:pt>
    <dgm:pt modelId="{47B9AD67-ED5A-4D58-83B8-35C8429D6810}" type="pres">
      <dgm:prSet presAssocID="{8E696598-5E4C-4C81-8598-CB53E702CE06}" presName="bkgdShape" presStyleLbl="node1" presStyleIdx="0" presStyleCnt="3"/>
      <dgm:spPr/>
      <dgm:t>
        <a:bodyPr/>
        <a:lstStyle/>
        <a:p>
          <a:endParaRPr lang="it-IT"/>
        </a:p>
      </dgm:t>
    </dgm:pt>
    <dgm:pt modelId="{9B2A9144-7CDC-4754-91B6-0631755B97F8}" type="pres">
      <dgm:prSet presAssocID="{8E696598-5E4C-4C81-8598-CB53E702CE06}" presName="nodeTx" presStyleLbl="node1" presStyleIdx="0" presStyleCnt="3">
        <dgm:presLayoutVars>
          <dgm:bulletEnabled val="1"/>
        </dgm:presLayoutVars>
      </dgm:prSet>
      <dgm:spPr/>
      <dgm:t>
        <a:bodyPr/>
        <a:lstStyle/>
        <a:p>
          <a:endParaRPr lang="it-IT"/>
        </a:p>
      </dgm:t>
    </dgm:pt>
    <dgm:pt modelId="{A497F1C3-72BD-4D7A-A664-ADC32F1794E1}" type="pres">
      <dgm:prSet presAssocID="{8E696598-5E4C-4C81-8598-CB53E702CE06}" presName="invisiNode" presStyleLbl="node1" presStyleIdx="0" presStyleCnt="3"/>
      <dgm:spPr/>
    </dgm:pt>
    <dgm:pt modelId="{2E17FAD5-74A6-42D3-ABF2-1DFF7EE2E19A}" type="pres">
      <dgm:prSet presAssocID="{8E696598-5E4C-4C81-8598-CB53E702CE06}" presName="imagNode" presStyleLbl="fgImgPlace1" presStyleIdx="0" presStyleCnt="3" custScaleX="125366" custLinFactNeighborX="-1131" custLinFactNeighborY="-12878"/>
      <dgm:spPr>
        <a:prstGeom prst="rect">
          <a:avLst/>
        </a:prstGeom>
        <a:blipFill rotWithShape="0">
          <a:blip xmlns:r="http://schemas.openxmlformats.org/officeDocument/2006/relationships" r:embed="rId1"/>
          <a:stretch>
            <a:fillRect/>
          </a:stretch>
        </a:blipFill>
      </dgm:spPr>
    </dgm:pt>
    <dgm:pt modelId="{F6447F04-CEFC-45C1-9056-E57C4414443B}" type="pres">
      <dgm:prSet presAssocID="{A43B6A23-18DC-4964-99E0-05CD15DB62B5}" presName="sibTrans" presStyleLbl="sibTrans2D1" presStyleIdx="0" presStyleCnt="0"/>
      <dgm:spPr/>
      <dgm:t>
        <a:bodyPr/>
        <a:lstStyle/>
        <a:p>
          <a:endParaRPr lang="it-IT"/>
        </a:p>
      </dgm:t>
    </dgm:pt>
    <dgm:pt modelId="{C2057F91-696C-4E80-8FA8-75D7188D5F38}" type="pres">
      <dgm:prSet presAssocID="{A998A6BA-B19E-46A7-8E33-36EAB6DFEBEC}" presName="compNode" presStyleCnt="0"/>
      <dgm:spPr/>
    </dgm:pt>
    <dgm:pt modelId="{901B837D-A29F-4BFF-88E1-05C171B29612}" type="pres">
      <dgm:prSet presAssocID="{A998A6BA-B19E-46A7-8E33-36EAB6DFEBEC}" presName="bkgdShape" presStyleLbl="node1" presStyleIdx="1" presStyleCnt="3"/>
      <dgm:spPr/>
      <dgm:t>
        <a:bodyPr/>
        <a:lstStyle/>
        <a:p>
          <a:endParaRPr lang="it-IT"/>
        </a:p>
      </dgm:t>
    </dgm:pt>
    <dgm:pt modelId="{B7482A42-BB7A-42B5-BC40-7CBC4ABE5083}" type="pres">
      <dgm:prSet presAssocID="{A998A6BA-B19E-46A7-8E33-36EAB6DFEBEC}" presName="nodeTx" presStyleLbl="node1" presStyleIdx="1" presStyleCnt="3">
        <dgm:presLayoutVars>
          <dgm:bulletEnabled val="1"/>
        </dgm:presLayoutVars>
      </dgm:prSet>
      <dgm:spPr/>
      <dgm:t>
        <a:bodyPr/>
        <a:lstStyle/>
        <a:p>
          <a:endParaRPr lang="it-IT"/>
        </a:p>
      </dgm:t>
    </dgm:pt>
    <dgm:pt modelId="{7F0A8A50-5141-44B3-846A-6AF6A1F6D8AB}" type="pres">
      <dgm:prSet presAssocID="{A998A6BA-B19E-46A7-8E33-36EAB6DFEBEC}" presName="invisiNode" presStyleLbl="node1" presStyleIdx="1" presStyleCnt="3"/>
      <dgm:spPr/>
    </dgm:pt>
    <dgm:pt modelId="{1AD1CF3E-1599-4092-91FB-C9DE5C1A9341}" type="pres">
      <dgm:prSet presAssocID="{A998A6BA-B19E-46A7-8E33-36EAB6DFEBEC}" presName="imagNode" presStyleLbl="fgImgPlace1" presStyleIdx="1" presStyleCnt="3" custScaleY="94334" custLinFactNeighborX="-2707" custLinFactNeighborY="-37207"/>
      <dgm:spPr>
        <a:prstGeom prst="rect">
          <a:avLst/>
        </a:prstGeom>
        <a:blipFill rotWithShape="0">
          <a:blip xmlns:r="http://schemas.openxmlformats.org/officeDocument/2006/relationships" r:embed="rId2"/>
          <a:stretch>
            <a:fillRect/>
          </a:stretch>
        </a:blipFill>
      </dgm:spPr>
    </dgm:pt>
    <dgm:pt modelId="{1818439D-4204-4E21-9D32-B7931F869401}" type="pres">
      <dgm:prSet presAssocID="{79507DDF-1482-4CD1-92D1-9220BB00107A}" presName="sibTrans" presStyleLbl="sibTrans2D1" presStyleIdx="0" presStyleCnt="0"/>
      <dgm:spPr/>
      <dgm:t>
        <a:bodyPr/>
        <a:lstStyle/>
        <a:p>
          <a:endParaRPr lang="it-IT"/>
        </a:p>
      </dgm:t>
    </dgm:pt>
    <dgm:pt modelId="{6A18E938-75F4-4AB9-9338-B14BDBDBA43B}" type="pres">
      <dgm:prSet presAssocID="{7539B6C6-3079-4E2E-B443-55418FED1AA0}" presName="compNode" presStyleCnt="0"/>
      <dgm:spPr/>
    </dgm:pt>
    <dgm:pt modelId="{E20D2B38-ADEA-4C9D-9118-CD3D78F3DD16}" type="pres">
      <dgm:prSet presAssocID="{7539B6C6-3079-4E2E-B443-55418FED1AA0}" presName="bkgdShape" presStyleLbl="node1" presStyleIdx="2" presStyleCnt="3"/>
      <dgm:spPr/>
      <dgm:t>
        <a:bodyPr/>
        <a:lstStyle/>
        <a:p>
          <a:endParaRPr lang="it-IT"/>
        </a:p>
      </dgm:t>
    </dgm:pt>
    <dgm:pt modelId="{4940990B-9A8F-414E-B732-B4F68E540950}" type="pres">
      <dgm:prSet presAssocID="{7539B6C6-3079-4E2E-B443-55418FED1AA0}" presName="nodeTx" presStyleLbl="node1" presStyleIdx="2" presStyleCnt="3">
        <dgm:presLayoutVars>
          <dgm:bulletEnabled val="1"/>
        </dgm:presLayoutVars>
      </dgm:prSet>
      <dgm:spPr/>
      <dgm:t>
        <a:bodyPr/>
        <a:lstStyle/>
        <a:p>
          <a:endParaRPr lang="it-IT"/>
        </a:p>
      </dgm:t>
    </dgm:pt>
    <dgm:pt modelId="{38B793F2-E939-4C13-9187-718267DC48F1}" type="pres">
      <dgm:prSet presAssocID="{7539B6C6-3079-4E2E-B443-55418FED1AA0}" presName="invisiNode" presStyleLbl="node1" presStyleIdx="2" presStyleCnt="3"/>
      <dgm:spPr/>
    </dgm:pt>
    <dgm:pt modelId="{F1E99269-0C9D-4CB5-AA82-D652713A627E}" type="pres">
      <dgm:prSet presAssocID="{7539B6C6-3079-4E2E-B443-55418FED1AA0}" presName="imagNode" presStyleLbl="fgImgPlace1" presStyleIdx="2" presStyleCnt="3" custScaleY="93963" custLinFactNeighborX="-33" custLinFactNeighborY="-12878"/>
      <dgm:spPr>
        <a:prstGeom prst="rect">
          <a:avLst/>
        </a:prstGeom>
        <a:blipFill rotWithShape="0">
          <a:blip xmlns:r="http://schemas.openxmlformats.org/officeDocument/2006/relationships" r:embed="rId3"/>
          <a:stretch>
            <a:fillRect/>
          </a:stretch>
        </a:blipFill>
      </dgm:spPr>
    </dgm:pt>
  </dgm:ptLst>
  <dgm:cxnLst>
    <dgm:cxn modelId="{F26678BB-C829-4B57-B423-A7EDF51ACE6A}" type="presOf" srcId="{8E696598-5E4C-4C81-8598-CB53E702CE06}" destId="{47B9AD67-ED5A-4D58-83B8-35C8429D6810}" srcOrd="0" destOrd="0" presId="urn:microsoft.com/office/officeart/2005/8/layout/hList7"/>
    <dgm:cxn modelId="{758F144B-DF87-42DC-91F4-B9E2675416E1}" srcId="{C9EEC625-AF97-4EC2-8D94-B7AA4417AB19}" destId="{7539B6C6-3079-4E2E-B443-55418FED1AA0}" srcOrd="2" destOrd="0" parTransId="{C564FB22-A771-43F1-89CF-7EAE2BD5B1A2}" sibTransId="{3AC8A667-CF95-491A-9D64-99D296D141A8}"/>
    <dgm:cxn modelId="{30ECBE3F-9DB4-4308-9E57-92423B9D5DD8}" type="presOf" srcId="{8E696598-5E4C-4C81-8598-CB53E702CE06}" destId="{9B2A9144-7CDC-4754-91B6-0631755B97F8}" srcOrd="1" destOrd="0" presId="urn:microsoft.com/office/officeart/2005/8/layout/hList7"/>
    <dgm:cxn modelId="{E3286499-FEC5-4DDF-B4C9-0782BCF240E7}" type="presOf" srcId="{A998A6BA-B19E-46A7-8E33-36EAB6DFEBEC}" destId="{901B837D-A29F-4BFF-88E1-05C171B29612}" srcOrd="0" destOrd="0" presId="urn:microsoft.com/office/officeart/2005/8/layout/hList7"/>
    <dgm:cxn modelId="{E24F4B38-DDDA-4A5F-BAD8-C8FBDE51EFD6}" type="presOf" srcId="{C9EEC625-AF97-4EC2-8D94-B7AA4417AB19}" destId="{89E9B080-81FB-4B40-BEE5-0CD5AAFDAD77}" srcOrd="0" destOrd="0" presId="urn:microsoft.com/office/officeart/2005/8/layout/hList7"/>
    <dgm:cxn modelId="{074236E9-42D2-4437-B11F-D81FE8C13A0B}" type="presOf" srcId="{79507DDF-1482-4CD1-92D1-9220BB00107A}" destId="{1818439D-4204-4E21-9D32-B7931F869401}" srcOrd="0" destOrd="0" presId="urn:microsoft.com/office/officeart/2005/8/layout/hList7"/>
    <dgm:cxn modelId="{ADC14ADD-CB2D-4FE9-92EE-C8B79020CC46}" type="presOf" srcId="{7539B6C6-3079-4E2E-B443-55418FED1AA0}" destId="{4940990B-9A8F-414E-B732-B4F68E540950}" srcOrd="1" destOrd="0" presId="urn:microsoft.com/office/officeart/2005/8/layout/hList7"/>
    <dgm:cxn modelId="{1FBF19C2-410D-4BBE-9366-6C6D6300EF15}" type="presOf" srcId="{7539B6C6-3079-4E2E-B443-55418FED1AA0}" destId="{E20D2B38-ADEA-4C9D-9118-CD3D78F3DD16}" srcOrd="0" destOrd="0" presId="urn:microsoft.com/office/officeart/2005/8/layout/hList7"/>
    <dgm:cxn modelId="{B0C190B2-FB33-4FB2-9C09-1D9F5343F152}" srcId="{C9EEC625-AF97-4EC2-8D94-B7AA4417AB19}" destId="{A998A6BA-B19E-46A7-8E33-36EAB6DFEBEC}" srcOrd="1" destOrd="0" parTransId="{F0117A9B-89F2-4888-A810-6D993CEECCC2}" sibTransId="{79507DDF-1482-4CD1-92D1-9220BB00107A}"/>
    <dgm:cxn modelId="{BEA564F4-2C12-4C49-B4B8-55EF874E5207}" srcId="{C9EEC625-AF97-4EC2-8D94-B7AA4417AB19}" destId="{8E696598-5E4C-4C81-8598-CB53E702CE06}" srcOrd="0" destOrd="0" parTransId="{8B9D959A-A1C9-42BF-8365-19F531B749E5}" sibTransId="{A43B6A23-18DC-4964-99E0-05CD15DB62B5}"/>
    <dgm:cxn modelId="{8FA33F83-63CD-4A65-A49C-F50404557F06}" type="presOf" srcId="{A998A6BA-B19E-46A7-8E33-36EAB6DFEBEC}" destId="{B7482A42-BB7A-42B5-BC40-7CBC4ABE5083}" srcOrd="1" destOrd="0" presId="urn:microsoft.com/office/officeart/2005/8/layout/hList7"/>
    <dgm:cxn modelId="{2445D44E-7C03-4F75-AEFD-5CEC04353FED}" type="presOf" srcId="{A43B6A23-18DC-4964-99E0-05CD15DB62B5}" destId="{F6447F04-CEFC-45C1-9056-E57C4414443B}" srcOrd="0" destOrd="0" presId="urn:microsoft.com/office/officeart/2005/8/layout/hList7"/>
    <dgm:cxn modelId="{97357A8B-E096-4A89-B136-684A11D57E62}" type="presParOf" srcId="{89E9B080-81FB-4B40-BEE5-0CD5AAFDAD77}" destId="{F60C8AD6-4060-42D7-A05E-85B4895B4178}" srcOrd="0" destOrd="0" presId="urn:microsoft.com/office/officeart/2005/8/layout/hList7"/>
    <dgm:cxn modelId="{761D832C-8ABE-46C9-B539-2FC1537D48CD}" type="presParOf" srcId="{89E9B080-81FB-4B40-BEE5-0CD5AAFDAD77}" destId="{39DD742A-5932-4F78-AAA8-F67A3CC3698F}" srcOrd="1" destOrd="0" presId="urn:microsoft.com/office/officeart/2005/8/layout/hList7"/>
    <dgm:cxn modelId="{C208511C-DCB2-4546-A21F-6ED388CBCA76}" type="presParOf" srcId="{39DD742A-5932-4F78-AAA8-F67A3CC3698F}" destId="{87012585-E2CC-4991-9256-BC27E3D7D47C}" srcOrd="0" destOrd="0" presId="urn:microsoft.com/office/officeart/2005/8/layout/hList7"/>
    <dgm:cxn modelId="{AC156B46-1EF0-44E4-ADA9-05B812FCD42B}" type="presParOf" srcId="{87012585-E2CC-4991-9256-BC27E3D7D47C}" destId="{47B9AD67-ED5A-4D58-83B8-35C8429D6810}" srcOrd="0" destOrd="0" presId="urn:microsoft.com/office/officeart/2005/8/layout/hList7"/>
    <dgm:cxn modelId="{005E726C-7586-491D-BE54-5CEDC24E1F18}" type="presParOf" srcId="{87012585-E2CC-4991-9256-BC27E3D7D47C}" destId="{9B2A9144-7CDC-4754-91B6-0631755B97F8}" srcOrd="1" destOrd="0" presId="urn:microsoft.com/office/officeart/2005/8/layout/hList7"/>
    <dgm:cxn modelId="{9671B0BC-A4C3-41A2-9AD3-C9E2F2446686}" type="presParOf" srcId="{87012585-E2CC-4991-9256-BC27E3D7D47C}" destId="{A497F1C3-72BD-4D7A-A664-ADC32F1794E1}" srcOrd="2" destOrd="0" presId="urn:microsoft.com/office/officeart/2005/8/layout/hList7"/>
    <dgm:cxn modelId="{78E59806-4005-4395-A60F-69452BCC2E7C}" type="presParOf" srcId="{87012585-E2CC-4991-9256-BC27E3D7D47C}" destId="{2E17FAD5-74A6-42D3-ABF2-1DFF7EE2E19A}" srcOrd="3" destOrd="0" presId="urn:microsoft.com/office/officeart/2005/8/layout/hList7"/>
    <dgm:cxn modelId="{6F486BB6-0A7E-405B-8972-52E42DC279E6}" type="presParOf" srcId="{39DD742A-5932-4F78-AAA8-F67A3CC3698F}" destId="{F6447F04-CEFC-45C1-9056-E57C4414443B}" srcOrd="1" destOrd="0" presId="urn:microsoft.com/office/officeart/2005/8/layout/hList7"/>
    <dgm:cxn modelId="{ECC59D5F-F2D9-45CD-9697-3E3D3813BE44}" type="presParOf" srcId="{39DD742A-5932-4F78-AAA8-F67A3CC3698F}" destId="{C2057F91-696C-4E80-8FA8-75D7188D5F38}" srcOrd="2" destOrd="0" presId="urn:microsoft.com/office/officeart/2005/8/layout/hList7"/>
    <dgm:cxn modelId="{436F3173-475E-4A72-BD71-43C92BD73BCA}" type="presParOf" srcId="{C2057F91-696C-4E80-8FA8-75D7188D5F38}" destId="{901B837D-A29F-4BFF-88E1-05C171B29612}" srcOrd="0" destOrd="0" presId="urn:microsoft.com/office/officeart/2005/8/layout/hList7"/>
    <dgm:cxn modelId="{D2EC7E92-EFF9-422A-80B8-B9F8CC7FBD5E}" type="presParOf" srcId="{C2057F91-696C-4E80-8FA8-75D7188D5F38}" destId="{B7482A42-BB7A-42B5-BC40-7CBC4ABE5083}" srcOrd="1" destOrd="0" presId="urn:microsoft.com/office/officeart/2005/8/layout/hList7"/>
    <dgm:cxn modelId="{BFE7E52E-938C-4115-B5C3-4F67EC48340D}" type="presParOf" srcId="{C2057F91-696C-4E80-8FA8-75D7188D5F38}" destId="{7F0A8A50-5141-44B3-846A-6AF6A1F6D8AB}" srcOrd="2" destOrd="0" presId="urn:microsoft.com/office/officeart/2005/8/layout/hList7"/>
    <dgm:cxn modelId="{B22384AE-E2FF-4E64-A708-94A089C03E03}" type="presParOf" srcId="{C2057F91-696C-4E80-8FA8-75D7188D5F38}" destId="{1AD1CF3E-1599-4092-91FB-C9DE5C1A9341}" srcOrd="3" destOrd="0" presId="urn:microsoft.com/office/officeart/2005/8/layout/hList7"/>
    <dgm:cxn modelId="{6728974F-2F49-46AD-8707-2FCB37AD1991}" type="presParOf" srcId="{39DD742A-5932-4F78-AAA8-F67A3CC3698F}" destId="{1818439D-4204-4E21-9D32-B7931F869401}" srcOrd="3" destOrd="0" presId="urn:microsoft.com/office/officeart/2005/8/layout/hList7"/>
    <dgm:cxn modelId="{F47BE708-866C-4AD1-A1D5-0F3085A7A7F1}" type="presParOf" srcId="{39DD742A-5932-4F78-AAA8-F67A3CC3698F}" destId="{6A18E938-75F4-4AB9-9338-B14BDBDBA43B}" srcOrd="4" destOrd="0" presId="urn:microsoft.com/office/officeart/2005/8/layout/hList7"/>
    <dgm:cxn modelId="{58DDE95B-2546-4D28-90B2-209E611CE61B}" type="presParOf" srcId="{6A18E938-75F4-4AB9-9338-B14BDBDBA43B}" destId="{E20D2B38-ADEA-4C9D-9118-CD3D78F3DD16}" srcOrd="0" destOrd="0" presId="urn:microsoft.com/office/officeart/2005/8/layout/hList7"/>
    <dgm:cxn modelId="{46B67698-4E37-49FA-BD82-8A22B164E785}" type="presParOf" srcId="{6A18E938-75F4-4AB9-9338-B14BDBDBA43B}" destId="{4940990B-9A8F-414E-B732-B4F68E540950}" srcOrd="1" destOrd="0" presId="urn:microsoft.com/office/officeart/2005/8/layout/hList7"/>
    <dgm:cxn modelId="{5F5C4485-5C2F-4C8C-BE1B-5EFD8A2403B1}" type="presParOf" srcId="{6A18E938-75F4-4AB9-9338-B14BDBDBA43B}" destId="{38B793F2-E939-4C13-9187-718267DC48F1}" srcOrd="2" destOrd="0" presId="urn:microsoft.com/office/officeart/2005/8/layout/hList7"/>
    <dgm:cxn modelId="{9E42DAF4-0C85-40F9-95D0-ADB54C80D3C7}" type="presParOf" srcId="{6A18E938-75F4-4AB9-9338-B14BDBDBA43B}" destId="{F1E99269-0C9D-4CB5-AA82-D652713A627E}"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AEB37E-6FF2-49C6-B2A8-B78D1A063E8C}" type="doc">
      <dgm:prSet loTypeId="urn:microsoft.com/office/officeart/2005/8/layout/arrow5" loCatId="relationship" qsTypeId="urn:microsoft.com/office/officeart/2005/8/quickstyle/3d1" qsCatId="3D" csTypeId="urn:microsoft.com/office/officeart/2005/8/colors/colorful1" csCatId="colorful" phldr="1"/>
      <dgm:spPr/>
      <dgm:t>
        <a:bodyPr/>
        <a:lstStyle/>
        <a:p>
          <a:endParaRPr lang="it-IT"/>
        </a:p>
      </dgm:t>
    </dgm:pt>
    <dgm:pt modelId="{1DE35B7C-8634-405E-BD12-F9E77E4AB0F2}">
      <dgm:prSet phldrT="[Testo]" custT="1"/>
      <dgm:spPr/>
      <dgm:t>
        <a:bodyPr/>
        <a:lstStyle/>
        <a:p>
          <a:r>
            <a:rPr lang="it-IT" sz="1600" baseline="0" dirty="0" smtClean="0">
              <a:latin typeface="Century Gothic" pitchFamily="34" charset="0"/>
            </a:rPr>
            <a:t>1) Il numero di utenti di </a:t>
          </a:r>
          <a:r>
            <a:rPr lang="it-IT" sz="1600" baseline="0" dirty="0" err="1" smtClean="0">
              <a:latin typeface="Century Gothic" pitchFamily="34" charset="0"/>
            </a:rPr>
            <a:t>facebook</a:t>
          </a:r>
          <a:r>
            <a:rPr lang="it-IT" sz="1600" baseline="0" dirty="0" smtClean="0">
              <a:latin typeface="Century Gothic" pitchFamily="34" charset="0"/>
            </a:rPr>
            <a:t> e </a:t>
          </a:r>
          <a:r>
            <a:rPr lang="it-IT" sz="1600" baseline="0" dirty="0" err="1" smtClean="0">
              <a:latin typeface="Century Gothic" pitchFamily="34" charset="0"/>
            </a:rPr>
            <a:t>twitter</a:t>
          </a:r>
          <a:r>
            <a:rPr lang="it-IT" sz="1600" baseline="0" dirty="0" smtClean="0">
              <a:latin typeface="Century Gothic" pitchFamily="34" charset="0"/>
            </a:rPr>
            <a:t>  è raddoppiato (in media) dal 2010 al 2011</a:t>
          </a:r>
        </a:p>
        <a:p>
          <a:r>
            <a:rPr lang="it-IT" sz="1600" baseline="0" dirty="0" smtClean="0">
              <a:latin typeface="Century Gothic" pitchFamily="34" charset="0"/>
            </a:rPr>
            <a:t>2) I  </a:t>
          </a:r>
          <a:r>
            <a:rPr lang="it-IT" sz="1600" baseline="0" dirty="0" err="1" smtClean="0">
              <a:latin typeface="Century Gothic" pitchFamily="34" charset="0"/>
            </a:rPr>
            <a:t>S.N</a:t>
          </a:r>
          <a:r>
            <a:rPr lang="it-IT" sz="1600" baseline="0" dirty="0" smtClean="0">
              <a:latin typeface="Century Gothic" pitchFamily="34" charset="0"/>
            </a:rPr>
            <a:t> hanno contribuito alla diffusione di immagini e video delle rivolte </a:t>
          </a:r>
        </a:p>
        <a:p>
          <a:r>
            <a:rPr lang="it-IT" sz="1600" baseline="0" dirty="0" smtClean="0">
              <a:latin typeface="Century Gothic" pitchFamily="34" charset="0"/>
            </a:rPr>
            <a:t>3) I </a:t>
          </a:r>
          <a:r>
            <a:rPr lang="it-IT" sz="1600" baseline="0" dirty="0" err="1" smtClean="0">
              <a:latin typeface="Century Gothic" pitchFamily="34" charset="0"/>
            </a:rPr>
            <a:t>S.N</a:t>
          </a:r>
          <a:r>
            <a:rPr lang="it-IT" sz="1600" baseline="0" dirty="0" smtClean="0">
              <a:latin typeface="Century Gothic" pitchFamily="34" charset="0"/>
            </a:rPr>
            <a:t> hanno avuto una funzione “organizzativa”  per gli “eventi delle piazze”</a:t>
          </a:r>
        </a:p>
        <a:p>
          <a:r>
            <a:rPr lang="it-IT" sz="1600" baseline="0" dirty="0" smtClean="0">
              <a:latin typeface="Century Gothic" pitchFamily="34" charset="0"/>
            </a:rPr>
            <a:t>4) L’oscuramento della rete subito dopo le proteste ha incentivato i giovani a “scendere in piazza”</a:t>
          </a:r>
        </a:p>
        <a:p>
          <a:endParaRPr lang="it-IT" sz="1600" baseline="0" dirty="0">
            <a:latin typeface="Arial Narrow" pitchFamily="34" charset="0"/>
          </a:endParaRPr>
        </a:p>
      </dgm:t>
    </dgm:pt>
    <dgm:pt modelId="{1DEF5482-75C0-469B-836C-BD15883CE183}" type="parTrans" cxnId="{91744F9F-C117-4223-8753-69BCAEBF57E7}">
      <dgm:prSet/>
      <dgm:spPr/>
      <dgm:t>
        <a:bodyPr/>
        <a:lstStyle/>
        <a:p>
          <a:endParaRPr lang="it-IT" baseline="0"/>
        </a:p>
      </dgm:t>
    </dgm:pt>
    <dgm:pt modelId="{BCCF1B5D-EB90-4AA1-BC94-AA386503E08B}" type="sibTrans" cxnId="{91744F9F-C117-4223-8753-69BCAEBF57E7}">
      <dgm:prSet/>
      <dgm:spPr/>
      <dgm:t>
        <a:bodyPr/>
        <a:lstStyle/>
        <a:p>
          <a:endParaRPr lang="it-IT" baseline="0"/>
        </a:p>
      </dgm:t>
    </dgm:pt>
    <dgm:pt modelId="{221C4AC9-E0C1-44E7-99A8-E20932721B3C}">
      <dgm:prSet custT="1"/>
      <dgm:spPr/>
      <dgm:t>
        <a:bodyPr/>
        <a:lstStyle/>
        <a:p>
          <a:r>
            <a:rPr lang="it-IT" sz="1600" baseline="0" dirty="0" smtClean="0">
              <a:latin typeface="Arial Narrow" pitchFamily="34" charset="0"/>
            </a:rPr>
            <a:t>1</a:t>
          </a:r>
          <a:r>
            <a:rPr lang="it-IT" sz="1600" baseline="0" dirty="0" smtClean="0">
              <a:latin typeface="Century Gothic" pitchFamily="34" charset="0"/>
            </a:rPr>
            <a:t>) L’utilizzo di internet, e più nello specifico dei SN – è ancora molto limitato nell’area (media del 5%)</a:t>
          </a:r>
        </a:p>
        <a:p>
          <a:r>
            <a:rPr lang="it-IT" sz="1600" baseline="0" dirty="0" smtClean="0">
              <a:latin typeface="Century Gothic" pitchFamily="34" charset="0"/>
            </a:rPr>
            <a:t>2) Una buona parte dell’informazione è stata veicolata dai network satellitari in lingua araba (Al-Jazeera e </a:t>
          </a:r>
          <a:r>
            <a:rPr lang="it-IT" sz="1600" baseline="0" dirty="0" err="1" smtClean="0">
              <a:latin typeface="Century Gothic" pitchFamily="34" charset="0"/>
            </a:rPr>
            <a:t>Al-Arabiya</a:t>
          </a:r>
          <a:r>
            <a:rPr lang="it-IT" sz="1600" baseline="0" dirty="0" smtClean="0">
              <a:latin typeface="Century Gothic" pitchFamily="34" charset="0"/>
            </a:rPr>
            <a:t>)</a:t>
          </a:r>
        </a:p>
        <a:p>
          <a:r>
            <a:rPr lang="it-IT" sz="1600" baseline="0" dirty="0" smtClean="0">
              <a:latin typeface="Century Gothic" pitchFamily="34" charset="0"/>
            </a:rPr>
            <a:t>3) Uno degli elementi di forza dei social media –l’assenza di leader carismatici - può anche rivelarsi una delle maggiori debolezze</a:t>
          </a:r>
          <a:endParaRPr lang="it-IT" sz="1600" baseline="0" dirty="0">
            <a:latin typeface="Century Gothic" pitchFamily="34" charset="0"/>
          </a:endParaRPr>
        </a:p>
      </dgm:t>
    </dgm:pt>
    <dgm:pt modelId="{1F22662A-44DE-4361-981C-4689A240036F}" type="parTrans" cxnId="{A33342EC-3D28-41C5-9D27-FBD49ADFAFF3}">
      <dgm:prSet/>
      <dgm:spPr/>
      <dgm:t>
        <a:bodyPr/>
        <a:lstStyle/>
        <a:p>
          <a:endParaRPr lang="it-IT" baseline="0"/>
        </a:p>
      </dgm:t>
    </dgm:pt>
    <dgm:pt modelId="{9603D456-19DC-41B3-8EFB-9C09970FDC58}" type="sibTrans" cxnId="{A33342EC-3D28-41C5-9D27-FBD49ADFAFF3}">
      <dgm:prSet/>
      <dgm:spPr/>
      <dgm:t>
        <a:bodyPr/>
        <a:lstStyle/>
        <a:p>
          <a:endParaRPr lang="it-IT" baseline="0"/>
        </a:p>
      </dgm:t>
    </dgm:pt>
    <dgm:pt modelId="{FFF5810A-7FC9-4D42-BBDC-0F79AA08625E}" type="pres">
      <dgm:prSet presAssocID="{B5AEB37E-6FF2-49C6-B2A8-B78D1A063E8C}" presName="diagram" presStyleCnt="0">
        <dgm:presLayoutVars>
          <dgm:dir/>
          <dgm:resizeHandles val="exact"/>
        </dgm:presLayoutVars>
      </dgm:prSet>
      <dgm:spPr/>
      <dgm:t>
        <a:bodyPr/>
        <a:lstStyle/>
        <a:p>
          <a:endParaRPr lang="it-IT"/>
        </a:p>
      </dgm:t>
    </dgm:pt>
    <dgm:pt modelId="{B589C75A-A5D3-4555-B99D-28F69267A92E}" type="pres">
      <dgm:prSet presAssocID="{1DE35B7C-8634-405E-BD12-F9E77E4AB0F2}" presName="arrow" presStyleLbl="node1" presStyleIdx="0" presStyleCnt="2" custScaleX="149257" custScaleY="113662" custRadScaleRad="95425" custRadScaleInc="1407">
        <dgm:presLayoutVars>
          <dgm:bulletEnabled val="1"/>
        </dgm:presLayoutVars>
      </dgm:prSet>
      <dgm:spPr/>
      <dgm:t>
        <a:bodyPr/>
        <a:lstStyle/>
        <a:p>
          <a:endParaRPr lang="it-IT"/>
        </a:p>
      </dgm:t>
    </dgm:pt>
    <dgm:pt modelId="{79A41745-5712-447E-8E2F-8164A61160A2}" type="pres">
      <dgm:prSet presAssocID="{221C4AC9-E0C1-44E7-99A8-E20932721B3C}" presName="arrow" presStyleLbl="node1" presStyleIdx="1" presStyleCnt="2" custScaleX="139837" custScaleY="113680" custRadScaleRad="86525" custRadScaleInc="-7446">
        <dgm:presLayoutVars>
          <dgm:bulletEnabled val="1"/>
        </dgm:presLayoutVars>
      </dgm:prSet>
      <dgm:spPr/>
      <dgm:t>
        <a:bodyPr/>
        <a:lstStyle/>
        <a:p>
          <a:endParaRPr lang="it-IT"/>
        </a:p>
      </dgm:t>
    </dgm:pt>
  </dgm:ptLst>
  <dgm:cxnLst>
    <dgm:cxn modelId="{A33342EC-3D28-41C5-9D27-FBD49ADFAFF3}" srcId="{B5AEB37E-6FF2-49C6-B2A8-B78D1A063E8C}" destId="{221C4AC9-E0C1-44E7-99A8-E20932721B3C}" srcOrd="1" destOrd="0" parTransId="{1F22662A-44DE-4361-981C-4689A240036F}" sibTransId="{9603D456-19DC-41B3-8EFB-9C09970FDC58}"/>
    <dgm:cxn modelId="{91744F9F-C117-4223-8753-69BCAEBF57E7}" srcId="{B5AEB37E-6FF2-49C6-B2A8-B78D1A063E8C}" destId="{1DE35B7C-8634-405E-BD12-F9E77E4AB0F2}" srcOrd="0" destOrd="0" parTransId="{1DEF5482-75C0-469B-836C-BD15883CE183}" sibTransId="{BCCF1B5D-EB90-4AA1-BC94-AA386503E08B}"/>
    <dgm:cxn modelId="{C01FF813-DB93-4680-8ADE-9BBE5F8CCC27}" type="presOf" srcId="{1DE35B7C-8634-405E-BD12-F9E77E4AB0F2}" destId="{B589C75A-A5D3-4555-B99D-28F69267A92E}" srcOrd="0" destOrd="0" presId="urn:microsoft.com/office/officeart/2005/8/layout/arrow5"/>
    <dgm:cxn modelId="{309FC975-13EA-47E2-9931-9EEE22DCF4D2}" type="presOf" srcId="{221C4AC9-E0C1-44E7-99A8-E20932721B3C}" destId="{79A41745-5712-447E-8E2F-8164A61160A2}" srcOrd="0" destOrd="0" presId="urn:microsoft.com/office/officeart/2005/8/layout/arrow5"/>
    <dgm:cxn modelId="{2938C366-07F6-4395-AD47-1F9FA8E90E45}" type="presOf" srcId="{B5AEB37E-6FF2-49C6-B2A8-B78D1A063E8C}" destId="{FFF5810A-7FC9-4D42-BBDC-0F79AA08625E}" srcOrd="0" destOrd="0" presId="urn:microsoft.com/office/officeart/2005/8/layout/arrow5"/>
    <dgm:cxn modelId="{9B175FCE-67DD-4861-B59F-F482690CA488}" type="presParOf" srcId="{FFF5810A-7FC9-4D42-BBDC-0F79AA08625E}" destId="{B589C75A-A5D3-4555-B99D-28F69267A92E}" srcOrd="0" destOrd="0" presId="urn:microsoft.com/office/officeart/2005/8/layout/arrow5"/>
    <dgm:cxn modelId="{3B5FD1CE-BD35-4B40-8EF8-1CE758CF92DD}" type="presParOf" srcId="{FFF5810A-7FC9-4D42-BBDC-0F79AA08625E}" destId="{79A41745-5712-447E-8E2F-8164A61160A2}" srcOrd="1" destOrd="0" presId="urn:microsoft.com/office/officeart/2005/8/layout/arrow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AEB37E-6FF2-49C6-B2A8-B78D1A063E8C}" type="doc">
      <dgm:prSet loTypeId="urn:microsoft.com/office/officeart/2005/8/layout/arrow5" loCatId="relationship" qsTypeId="urn:microsoft.com/office/officeart/2005/8/quickstyle/3d3" qsCatId="3D" csTypeId="urn:microsoft.com/office/officeart/2005/8/colors/colorful2" csCatId="colorful" phldr="1"/>
      <dgm:spPr/>
      <dgm:t>
        <a:bodyPr/>
        <a:lstStyle/>
        <a:p>
          <a:endParaRPr lang="it-IT"/>
        </a:p>
      </dgm:t>
    </dgm:pt>
    <dgm:pt modelId="{1DE35B7C-8634-405E-BD12-F9E77E4AB0F2}">
      <dgm:prSet phldrT="[Testo]" custT="1"/>
      <dgm:spPr/>
      <dgm:t>
        <a:bodyPr/>
        <a:lstStyle/>
        <a:p>
          <a:pPr algn="just"/>
          <a:r>
            <a:rPr lang="it-IT" sz="1800" baseline="0" dirty="0" smtClean="0">
              <a:latin typeface="Century Gothic" pitchFamily="34" charset="0"/>
            </a:rPr>
            <a:t>Nel corso dell’ultimo ventennio i regimi hanno tenuto sotto controllo le associazioni  attraverso: regolamentazione del quadro normativo; elargizione dei fondi pubblici alle organizzazioni vicine  al  regime; restrizione libertà di associazione e divieto di tenere riunioni  pubbliche </a:t>
          </a:r>
          <a:endParaRPr lang="it-IT" sz="1800" baseline="0" dirty="0">
            <a:latin typeface="Century Gothic" pitchFamily="34" charset="0"/>
          </a:endParaRPr>
        </a:p>
      </dgm:t>
    </dgm:pt>
    <dgm:pt modelId="{1DEF5482-75C0-469B-836C-BD15883CE183}" type="parTrans" cxnId="{91744F9F-C117-4223-8753-69BCAEBF57E7}">
      <dgm:prSet/>
      <dgm:spPr/>
      <dgm:t>
        <a:bodyPr/>
        <a:lstStyle/>
        <a:p>
          <a:endParaRPr lang="it-IT" baseline="0"/>
        </a:p>
      </dgm:t>
    </dgm:pt>
    <dgm:pt modelId="{BCCF1B5D-EB90-4AA1-BC94-AA386503E08B}" type="sibTrans" cxnId="{91744F9F-C117-4223-8753-69BCAEBF57E7}">
      <dgm:prSet/>
      <dgm:spPr/>
      <dgm:t>
        <a:bodyPr/>
        <a:lstStyle/>
        <a:p>
          <a:endParaRPr lang="it-IT" baseline="0"/>
        </a:p>
      </dgm:t>
    </dgm:pt>
    <dgm:pt modelId="{221C4AC9-E0C1-44E7-99A8-E20932721B3C}">
      <dgm:prSet custT="1"/>
      <dgm:spPr/>
      <dgm:t>
        <a:bodyPr/>
        <a:lstStyle/>
        <a:p>
          <a:pPr algn="just"/>
          <a:r>
            <a:rPr lang="it-IT" sz="1800" baseline="0" dirty="0" smtClean="0">
              <a:latin typeface="Century Gothic" pitchFamily="34" charset="0"/>
            </a:rPr>
            <a:t>Nonostante le restrizioni dei regimi sono nati numerosi movimenti nell’ultimo decennio (</a:t>
          </a:r>
          <a:r>
            <a:rPr lang="it-IT" sz="1800" baseline="0" dirty="0" err="1" smtClean="0">
              <a:latin typeface="Century Gothic" pitchFamily="34" charset="0"/>
            </a:rPr>
            <a:t>Kifaya</a:t>
          </a:r>
          <a:r>
            <a:rPr lang="it-IT" sz="1800" baseline="0" dirty="0" smtClean="0">
              <a:latin typeface="Century Gothic" pitchFamily="34" charset="0"/>
            </a:rPr>
            <a:t>, Women </a:t>
          </a:r>
          <a:r>
            <a:rPr lang="it-IT" sz="1800" baseline="0" dirty="0" err="1" smtClean="0">
              <a:latin typeface="Century Gothic" pitchFamily="34" charset="0"/>
            </a:rPr>
            <a:t>for</a:t>
          </a:r>
          <a:r>
            <a:rPr lang="it-IT" sz="1800" baseline="0" dirty="0" smtClean="0">
              <a:latin typeface="Century Gothic" pitchFamily="34" charset="0"/>
            </a:rPr>
            <a:t>  </a:t>
          </a:r>
          <a:r>
            <a:rPr lang="it-IT" sz="1800" baseline="0" dirty="0" err="1" smtClean="0">
              <a:latin typeface="Century Gothic" pitchFamily="34" charset="0"/>
            </a:rPr>
            <a:t>Democracy</a:t>
          </a:r>
          <a:r>
            <a:rPr lang="it-IT" sz="1800" baseline="0" dirty="0" smtClean="0">
              <a:latin typeface="Century Gothic" pitchFamily="34" charset="0"/>
            </a:rPr>
            <a:t>,</a:t>
          </a:r>
        </a:p>
        <a:p>
          <a:r>
            <a:rPr lang="it-IT" sz="1800" baseline="0" dirty="0" err="1" smtClean="0">
              <a:latin typeface="Century Gothic" pitchFamily="34" charset="0"/>
            </a:rPr>
            <a:t>ElShayfeen.com</a:t>
          </a:r>
          <a:r>
            <a:rPr lang="it-IT" sz="1800" baseline="0" dirty="0" smtClean="0">
              <a:latin typeface="Century Gothic" pitchFamily="34" charset="0"/>
            </a:rPr>
            <a:t>, etc.)</a:t>
          </a:r>
        </a:p>
        <a:p>
          <a:r>
            <a:rPr lang="it-IT" sz="1800" baseline="0" dirty="0" smtClean="0">
              <a:latin typeface="Century Gothic" pitchFamily="34" charset="0"/>
            </a:rPr>
            <a:t>Oltre ai movimenti giovanili negli anni recenti, si è intensificata, la contestazione dei lavoratori e dei  giovani disoccupati che hanno formato movimenti non inquadrati nelle associazioni preesistenti </a:t>
          </a:r>
          <a:endParaRPr lang="it-IT" sz="1800" baseline="0" dirty="0">
            <a:latin typeface="Century Gothic" pitchFamily="34" charset="0"/>
          </a:endParaRPr>
        </a:p>
      </dgm:t>
    </dgm:pt>
    <dgm:pt modelId="{1F22662A-44DE-4361-981C-4689A240036F}" type="parTrans" cxnId="{A33342EC-3D28-41C5-9D27-FBD49ADFAFF3}">
      <dgm:prSet/>
      <dgm:spPr/>
      <dgm:t>
        <a:bodyPr/>
        <a:lstStyle/>
        <a:p>
          <a:endParaRPr lang="it-IT" baseline="0"/>
        </a:p>
      </dgm:t>
    </dgm:pt>
    <dgm:pt modelId="{9603D456-19DC-41B3-8EFB-9C09970FDC58}" type="sibTrans" cxnId="{A33342EC-3D28-41C5-9D27-FBD49ADFAFF3}">
      <dgm:prSet/>
      <dgm:spPr/>
      <dgm:t>
        <a:bodyPr/>
        <a:lstStyle/>
        <a:p>
          <a:endParaRPr lang="it-IT" baseline="0"/>
        </a:p>
      </dgm:t>
    </dgm:pt>
    <dgm:pt modelId="{FFF5810A-7FC9-4D42-BBDC-0F79AA08625E}" type="pres">
      <dgm:prSet presAssocID="{B5AEB37E-6FF2-49C6-B2A8-B78D1A063E8C}" presName="diagram" presStyleCnt="0">
        <dgm:presLayoutVars>
          <dgm:dir/>
          <dgm:resizeHandles val="exact"/>
        </dgm:presLayoutVars>
      </dgm:prSet>
      <dgm:spPr/>
      <dgm:t>
        <a:bodyPr/>
        <a:lstStyle/>
        <a:p>
          <a:endParaRPr lang="it-IT"/>
        </a:p>
      </dgm:t>
    </dgm:pt>
    <dgm:pt modelId="{B589C75A-A5D3-4555-B99D-28F69267A92E}" type="pres">
      <dgm:prSet presAssocID="{1DE35B7C-8634-405E-BD12-F9E77E4AB0F2}" presName="arrow" presStyleLbl="node1" presStyleIdx="0" presStyleCnt="2" custScaleX="136224" custScaleY="106206" custRadScaleRad="97127" custRadScaleInc="2">
        <dgm:presLayoutVars>
          <dgm:bulletEnabled val="1"/>
        </dgm:presLayoutVars>
      </dgm:prSet>
      <dgm:spPr/>
      <dgm:t>
        <a:bodyPr/>
        <a:lstStyle/>
        <a:p>
          <a:endParaRPr lang="it-IT"/>
        </a:p>
      </dgm:t>
    </dgm:pt>
    <dgm:pt modelId="{79A41745-5712-447E-8E2F-8164A61160A2}" type="pres">
      <dgm:prSet presAssocID="{221C4AC9-E0C1-44E7-99A8-E20932721B3C}" presName="arrow" presStyleLbl="node1" presStyleIdx="1" presStyleCnt="2" custScaleX="140375" custScaleY="113680" custRadScaleRad="86525" custRadScaleInc="-7446">
        <dgm:presLayoutVars>
          <dgm:bulletEnabled val="1"/>
        </dgm:presLayoutVars>
      </dgm:prSet>
      <dgm:spPr/>
      <dgm:t>
        <a:bodyPr/>
        <a:lstStyle/>
        <a:p>
          <a:endParaRPr lang="it-IT"/>
        </a:p>
      </dgm:t>
    </dgm:pt>
  </dgm:ptLst>
  <dgm:cxnLst>
    <dgm:cxn modelId="{A33342EC-3D28-41C5-9D27-FBD49ADFAFF3}" srcId="{B5AEB37E-6FF2-49C6-B2A8-B78D1A063E8C}" destId="{221C4AC9-E0C1-44E7-99A8-E20932721B3C}" srcOrd="1" destOrd="0" parTransId="{1F22662A-44DE-4361-981C-4689A240036F}" sibTransId="{9603D456-19DC-41B3-8EFB-9C09970FDC58}"/>
    <dgm:cxn modelId="{0A42121E-8006-424F-8E14-E065AFA97387}" type="presOf" srcId="{1DE35B7C-8634-405E-BD12-F9E77E4AB0F2}" destId="{B589C75A-A5D3-4555-B99D-28F69267A92E}" srcOrd="0" destOrd="0" presId="urn:microsoft.com/office/officeart/2005/8/layout/arrow5"/>
    <dgm:cxn modelId="{8D72492C-1A05-4F87-A5BB-C9A304BF2D24}" type="presOf" srcId="{221C4AC9-E0C1-44E7-99A8-E20932721B3C}" destId="{79A41745-5712-447E-8E2F-8164A61160A2}" srcOrd="0" destOrd="0" presId="urn:microsoft.com/office/officeart/2005/8/layout/arrow5"/>
    <dgm:cxn modelId="{40175B85-F3AE-477B-85D2-40EAE9F9AF9B}" type="presOf" srcId="{B5AEB37E-6FF2-49C6-B2A8-B78D1A063E8C}" destId="{FFF5810A-7FC9-4D42-BBDC-0F79AA08625E}" srcOrd="0" destOrd="0" presId="urn:microsoft.com/office/officeart/2005/8/layout/arrow5"/>
    <dgm:cxn modelId="{91744F9F-C117-4223-8753-69BCAEBF57E7}" srcId="{B5AEB37E-6FF2-49C6-B2A8-B78D1A063E8C}" destId="{1DE35B7C-8634-405E-BD12-F9E77E4AB0F2}" srcOrd="0" destOrd="0" parTransId="{1DEF5482-75C0-469B-836C-BD15883CE183}" sibTransId="{BCCF1B5D-EB90-4AA1-BC94-AA386503E08B}"/>
    <dgm:cxn modelId="{C1984E79-696D-45D7-938E-9D12D49910D8}" type="presParOf" srcId="{FFF5810A-7FC9-4D42-BBDC-0F79AA08625E}" destId="{B589C75A-A5D3-4555-B99D-28F69267A92E}" srcOrd="0" destOrd="0" presId="urn:microsoft.com/office/officeart/2005/8/layout/arrow5"/>
    <dgm:cxn modelId="{51AD0197-99FA-49DE-8268-EB8A334270AF}" type="presParOf" srcId="{FFF5810A-7FC9-4D42-BBDC-0F79AA08625E}" destId="{79A41745-5712-447E-8E2F-8164A61160A2}" srcOrd="1" destOrd="0" presId="urn:microsoft.com/office/officeart/2005/8/layout/arrow5"/>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B9AD67-ED5A-4D58-83B8-35C8429D6810}">
      <dsp:nvSpPr>
        <dsp:cNvPr id="0" name=""/>
        <dsp:cNvSpPr/>
      </dsp:nvSpPr>
      <dsp:spPr>
        <a:xfrm>
          <a:off x="1768" y="0"/>
          <a:ext cx="2752090" cy="5328591"/>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kern="1200" dirty="0" smtClean="0">
              <a:latin typeface="Century Gothic" pitchFamily="34" charset="0"/>
            </a:rPr>
            <a:t>Il 17 dicembre 2010 il giovane ambulante tunisino </a:t>
          </a:r>
          <a:r>
            <a:rPr lang="it-IT" sz="2000" kern="1200" dirty="0" err="1" smtClean="0">
              <a:latin typeface="Century Gothic" pitchFamily="34" charset="0"/>
            </a:rPr>
            <a:t>Bouazizi</a:t>
          </a:r>
          <a:r>
            <a:rPr lang="it-IT" sz="2000" kern="1200" dirty="0" smtClean="0">
              <a:latin typeface="Century Gothic" pitchFamily="34" charset="0"/>
            </a:rPr>
            <a:t> si dà alle fiamme  per protestare contro la polizia che aveva sequestrato la sua mercanzia.</a:t>
          </a:r>
          <a:endParaRPr lang="it-IT" sz="2000" kern="1200" dirty="0">
            <a:latin typeface="Century Gothic" pitchFamily="34" charset="0"/>
          </a:endParaRPr>
        </a:p>
      </dsp:txBody>
      <dsp:txXfrm>
        <a:off x="1768" y="2131436"/>
        <a:ext cx="2752090" cy="2131436"/>
      </dsp:txXfrm>
    </dsp:sp>
    <dsp:sp modelId="{2E17FAD5-74A6-42D3-ABF2-1DFF7EE2E19A}">
      <dsp:nvSpPr>
        <dsp:cNvPr id="0" name=""/>
        <dsp:cNvSpPr/>
      </dsp:nvSpPr>
      <dsp:spPr>
        <a:xfrm>
          <a:off x="245485" y="91205"/>
          <a:ext cx="2224520" cy="1774421"/>
        </a:xfrm>
        <a:prstGeom prst="rect">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01B837D-A29F-4BFF-88E1-05C171B29612}">
      <dsp:nvSpPr>
        <dsp:cNvPr id="0" name=""/>
        <dsp:cNvSpPr/>
      </dsp:nvSpPr>
      <dsp:spPr>
        <a:xfrm>
          <a:off x="2836422" y="0"/>
          <a:ext cx="2752090" cy="5328591"/>
        </a:xfrm>
        <a:prstGeom prst="roundRect">
          <a:avLst>
            <a:gd name="adj" fmla="val 10000"/>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t-IT" sz="1800" kern="1200" dirty="0" smtClean="0">
              <a:latin typeface="Century Gothic" pitchFamily="34" charset="0"/>
            </a:rPr>
            <a:t>Scoppiano le proteste. Il “bersaglio” è il leader tunisino Ben Alì, ma soprattutto l’estrema corruzione del suo governo.</a:t>
          </a:r>
        </a:p>
        <a:p>
          <a:pPr lvl="0" algn="ctr" defTabSz="800100">
            <a:lnSpc>
              <a:spcPct val="90000"/>
            </a:lnSpc>
            <a:spcBef>
              <a:spcPct val="0"/>
            </a:spcBef>
            <a:spcAft>
              <a:spcPct val="35000"/>
            </a:spcAft>
          </a:pPr>
          <a:r>
            <a:rPr lang="it-IT" sz="1800" kern="1200" dirty="0" smtClean="0">
              <a:latin typeface="Century Gothic" pitchFamily="34" charset="0"/>
            </a:rPr>
            <a:t>Il dittatore è costretto a fuggire, il 14 gennaio 2011</a:t>
          </a:r>
          <a:endParaRPr lang="it-IT" sz="1800" kern="1200" dirty="0">
            <a:latin typeface="Century Gothic" pitchFamily="34" charset="0"/>
          </a:endParaRPr>
        </a:p>
      </dsp:txBody>
      <dsp:txXfrm>
        <a:off x="2836422" y="2131436"/>
        <a:ext cx="2752090" cy="2131436"/>
      </dsp:txXfrm>
    </dsp:sp>
    <dsp:sp modelId="{1AD1CF3E-1599-4092-91FB-C9DE5C1A9341}">
      <dsp:nvSpPr>
        <dsp:cNvPr id="0" name=""/>
        <dsp:cNvSpPr/>
      </dsp:nvSpPr>
      <dsp:spPr>
        <a:xfrm>
          <a:off x="3277223" y="0"/>
          <a:ext cx="1774421" cy="1673882"/>
        </a:xfrm>
        <a:prstGeom prst="rect">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E20D2B38-ADEA-4C9D-9118-CD3D78F3DD16}">
      <dsp:nvSpPr>
        <dsp:cNvPr id="0" name=""/>
        <dsp:cNvSpPr/>
      </dsp:nvSpPr>
      <dsp:spPr>
        <a:xfrm>
          <a:off x="5671076" y="0"/>
          <a:ext cx="2752090" cy="5328591"/>
        </a:xfrm>
        <a:prstGeom prst="roundRect">
          <a:avLst>
            <a:gd name="adj" fmla="val 10000"/>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it-IT" sz="1800" kern="1200" dirty="0" smtClean="0">
              <a:latin typeface="Century Gothic" pitchFamily="34" charset="0"/>
            </a:rPr>
            <a:t>Il 23 ottobre 2011 la popolazione tunisina è stata chiamata alle urne per le prime elezioni libere. Vince il partito islamico </a:t>
          </a:r>
          <a:r>
            <a:rPr lang="it-IT" sz="1800" i="1" kern="1200" dirty="0" err="1" smtClean="0">
              <a:latin typeface="Century Gothic" pitchFamily="34" charset="0"/>
            </a:rPr>
            <a:t>al-Nahda</a:t>
          </a:r>
          <a:r>
            <a:rPr lang="it-IT" sz="1800" kern="1200" dirty="0" smtClean="0">
              <a:latin typeface="Century Gothic" pitchFamily="34" charset="0"/>
            </a:rPr>
            <a:t> di R. </a:t>
          </a:r>
          <a:r>
            <a:rPr lang="it-IT" sz="1800" kern="1200" dirty="0" err="1" smtClean="0">
              <a:latin typeface="Century Gothic" pitchFamily="34" charset="0"/>
            </a:rPr>
            <a:t>Ghannouchi</a:t>
          </a:r>
          <a:r>
            <a:rPr lang="it-IT" sz="1800" kern="1200" dirty="0" smtClean="0">
              <a:latin typeface="Century Gothic" pitchFamily="34" charset="0"/>
            </a:rPr>
            <a:t> con un passato nell’islam radicale  </a:t>
          </a:r>
          <a:endParaRPr lang="it-IT" sz="1800" kern="1200" dirty="0">
            <a:latin typeface="Century Gothic" pitchFamily="34" charset="0"/>
          </a:endParaRPr>
        </a:p>
      </dsp:txBody>
      <dsp:txXfrm>
        <a:off x="5671076" y="2131436"/>
        <a:ext cx="2752090" cy="2131436"/>
      </dsp:txXfrm>
    </dsp:sp>
    <dsp:sp modelId="{F1E99269-0C9D-4CB5-AA82-D652713A627E}">
      <dsp:nvSpPr>
        <dsp:cNvPr id="0" name=""/>
        <dsp:cNvSpPr/>
      </dsp:nvSpPr>
      <dsp:spPr>
        <a:xfrm>
          <a:off x="6159325" y="144766"/>
          <a:ext cx="1774421" cy="1667299"/>
        </a:xfrm>
        <a:prstGeom prst="rect">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F60C8AD6-4060-42D7-A05E-85B4895B4178}">
      <dsp:nvSpPr>
        <dsp:cNvPr id="0" name=""/>
        <dsp:cNvSpPr/>
      </dsp:nvSpPr>
      <dsp:spPr>
        <a:xfrm flipV="1">
          <a:off x="360017" y="5193552"/>
          <a:ext cx="7750941" cy="135039"/>
        </a:xfrm>
        <a:prstGeom prst="mathMinus">
          <a:avLst/>
        </a:prstGeom>
        <a:solidFill>
          <a:schemeClr val="accent2">
            <a:tint val="4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89C75A-A5D3-4555-B99D-28F69267A92E}">
      <dsp:nvSpPr>
        <dsp:cNvPr id="0" name=""/>
        <dsp:cNvSpPr/>
      </dsp:nvSpPr>
      <dsp:spPr>
        <a:xfrm rot="16200000">
          <a:off x="-872382" y="570661"/>
          <a:ext cx="6597450" cy="5024082"/>
        </a:xfrm>
        <a:prstGeom prst="downArrow">
          <a:avLst>
            <a:gd name="adj1" fmla="val 50000"/>
            <a:gd name="adj2" fmla="val 35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it-IT" sz="1600" kern="1200" baseline="0" dirty="0" smtClean="0">
              <a:latin typeface="Century Gothic" pitchFamily="34" charset="0"/>
            </a:rPr>
            <a:t>1) Il numero di utenti di </a:t>
          </a:r>
          <a:r>
            <a:rPr lang="it-IT" sz="1600" kern="1200" baseline="0" dirty="0" err="1" smtClean="0">
              <a:latin typeface="Century Gothic" pitchFamily="34" charset="0"/>
            </a:rPr>
            <a:t>facebook</a:t>
          </a:r>
          <a:r>
            <a:rPr lang="it-IT" sz="1600" kern="1200" baseline="0" dirty="0" smtClean="0">
              <a:latin typeface="Century Gothic" pitchFamily="34" charset="0"/>
            </a:rPr>
            <a:t> e </a:t>
          </a:r>
          <a:r>
            <a:rPr lang="it-IT" sz="1600" kern="1200" baseline="0" dirty="0" err="1" smtClean="0">
              <a:latin typeface="Century Gothic" pitchFamily="34" charset="0"/>
            </a:rPr>
            <a:t>twitter</a:t>
          </a:r>
          <a:r>
            <a:rPr lang="it-IT" sz="1600" kern="1200" baseline="0" dirty="0" smtClean="0">
              <a:latin typeface="Century Gothic" pitchFamily="34" charset="0"/>
            </a:rPr>
            <a:t>  è raddoppiato (in media) dal 2010 al 2011</a:t>
          </a:r>
        </a:p>
        <a:p>
          <a:pPr lvl="0" algn="ctr" defTabSz="711200">
            <a:lnSpc>
              <a:spcPct val="90000"/>
            </a:lnSpc>
            <a:spcBef>
              <a:spcPct val="0"/>
            </a:spcBef>
            <a:spcAft>
              <a:spcPct val="35000"/>
            </a:spcAft>
          </a:pPr>
          <a:r>
            <a:rPr lang="it-IT" sz="1600" kern="1200" baseline="0" dirty="0" smtClean="0">
              <a:latin typeface="Century Gothic" pitchFamily="34" charset="0"/>
            </a:rPr>
            <a:t>2) I  </a:t>
          </a:r>
          <a:r>
            <a:rPr lang="it-IT" sz="1600" kern="1200" baseline="0" dirty="0" err="1" smtClean="0">
              <a:latin typeface="Century Gothic" pitchFamily="34" charset="0"/>
            </a:rPr>
            <a:t>S.N</a:t>
          </a:r>
          <a:r>
            <a:rPr lang="it-IT" sz="1600" kern="1200" baseline="0" dirty="0" smtClean="0">
              <a:latin typeface="Century Gothic" pitchFamily="34" charset="0"/>
            </a:rPr>
            <a:t> hanno contribuito alla diffusione di immagini e video delle rivolte </a:t>
          </a:r>
        </a:p>
        <a:p>
          <a:pPr lvl="0" algn="ctr" defTabSz="711200">
            <a:lnSpc>
              <a:spcPct val="90000"/>
            </a:lnSpc>
            <a:spcBef>
              <a:spcPct val="0"/>
            </a:spcBef>
            <a:spcAft>
              <a:spcPct val="35000"/>
            </a:spcAft>
          </a:pPr>
          <a:r>
            <a:rPr lang="it-IT" sz="1600" kern="1200" baseline="0" dirty="0" smtClean="0">
              <a:latin typeface="Century Gothic" pitchFamily="34" charset="0"/>
            </a:rPr>
            <a:t>3) I </a:t>
          </a:r>
          <a:r>
            <a:rPr lang="it-IT" sz="1600" kern="1200" baseline="0" dirty="0" err="1" smtClean="0">
              <a:latin typeface="Century Gothic" pitchFamily="34" charset="0"/>
            </a:rPr>
            <a:t>S.N</a:t>
          </a:r>
          <a:r>
            <a:rPr lang="it-IT" sz="1600" kern="1200" baseline="0" dirty="0" smtClean="0">
              <a:latin typeface="Century Gothic" pitchFamily="34" charset="0"/>
            </a:rPr>
            <a:t> hanno avuto una funzione “organizzativa”  per gli “eventi delle piazze”</a:t>
          </a:r>
        </a:p>
        <a:p>
          <a:pPr lvl="0" algn="ctr" defTabSz="711200">
            <a:lnSpc>
              <a:spcPct val="90000"/>
            </a:lnSpc>
            <a:spcBef>
              <a:spcPct val="0"/>
            </a:spcBef>
            <a:spcAft>
              <a:spcPct val="35000"/>
            </a:spcAft>
          </a:pPr>
          <a:r>
            <a:rPr lang="it-IT" sz="1600" kern="1200" baseline="0" dirty="0" smtClean="0">
              <a:latin typeface="Century Gothic" pitchFamily="34" charset="0"/>
            </a:rPr>
            <a:t>4) L’oscuramento della rete subito dopo le proteste ha incentivato i giovani a “scendere in piazza”</a:t>
          </a:r>
        </a:p>
        <a:p>
          <a:pPr lvl="0" algn="ctr" defTabSz="711200">
            <a:lnSpc>
              <a:spcPct val="90000"/>
            </a:lnSpc>
            <a:spcBef>
              <a:spcPct val="0"/>
            </a:spcBef>
            <a:spcAft>
              <a:spcPct val="35000"/>
            </a:spcAft>
          </a:pPr>
          <a:endParaRPr lang="it-IT" sz="1600" kern="1200" baseline="0" dirty="0">
            <a:latin typeface="Arial Narrow" pitchFamily="34" charset="0"/>
          </a:endParaRPr>
        </a:p>
      </dsp:txBody>
      <dsp:txXfrm rot="16200000">
        <a:off x="-872382" y="570661"/>
        <a:ext cx="6597450" cy="5024082"/>
      </dsp:txXfrm>
    </dsp:sp>
    <dsp:sp modelId="{79A41745-5712-447E-8E2F-8164A61160A2}">
      <dsp:nvSpPr>
        <dsp:cNvPr id="0" name=""/>
        <dsp:cNvSpPr/>
      </dsp:nvSpPr>
      <dsp:spPr>
        <a:xfrm rot="5400000">
          <a:off x="3571868" y="570263"/>
          <a:ext cx="6181068" cy="5024878"/>
        </a:xfrm>
        <a:prstGeom prst="downArrow">
          <a:avLst>
            <a:gd name="adj1" fmla="val 50000"/>
            <a:gd name="adj2" fmla="val 35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it-IT" sz="1600" kern="1200" baseline="0" dirty="0" smtClean="0">
              <a:latin typeface="Arial Narrow" pitchFamily="34" charset="0"/>
            </a:rPr>
            <a:t>1</a:t>
          </a:r>
          <a:r>
            <a:rPr lang="it-IT" sz="1600" kern="1200" baseline="0" dirty="0" smtClean="0">
              <a:latin typeface="Century Gothic" pitchFamily="34" charset="0"/>
            </a:rPr>
            <a:t>) L’utilizzo di internet, e più nello specifico dei SN – è ancora molto limitato nell’area (media del 5%)</a:t>
          </a:r>
        </a:p>
        <a:p>
          <a:pPr lvl="0" algn="ctr" defTabSz="711200">
            <a:lnSpc>
              <a:spcPct val="90000"/>
            </a:lnSpc>
            <a:spcBef>
              <a:spcPct val="0"/>
            </a:spcBef>
            <a:spcAft>
              <a:spcPct val="35000"/>
            </a:spcAft>
          </a:pPr>
          <a:r>
            <a:rPr lang="it-IT" sz="1600" kern="1200" baseline="0" dirty="0" smtClean="0">
              <a:latin typeface="Century Gothic" pitchFamily="34" charset="0"/>
            </a:rPr>
            <a:t>2) Una buona parte dell’informazione è stata veicolata dai network satellitari in lingua araba (Al-Jazeera e </a:t>
          </a:r>
          <a:r>
            <a:rPr lang="it-IT" sz="1600" kern="1200" baseline="0" dirty="0" err="1" smtClean="0">
              <a:latin typeface="Century Gothic" pitchFamily="34" charset="0"/>
            </a:rPr>
            <a:t>Al-Arabiya</a:t>
          </a:r>
          <a:r>
            <a:rPr lang="it-IT" sz="1600" kern="1200" baseline="0" dirty="0" smtClean="0">
              <a:latin typeface="Century Gothic" pitchFamily="34" charset="0"/>
            </a:rPr>
            <a:t>)</a:t>
          </a:r>
        </a:p>
        <a:p>
          <a:pPr lvl="0" algn="ctr" defTabSz="711200">
            <a:lnSpc>
              <a:spcPct val="90000"/>
            </a:lnSpc>
            <a:spcBef>
              <a:spcPct val="0"/>
            </a:spcBef>
            <a:spcAft>
              <a:spcPct val="35000"/>
            </a:spcAft>
          </a:pPr>
          <a:r>
            <a:rPr lang="it-IT" sz="1600" kern="1200" baseline="0" dirty="0" smtClean="0">
              <a:latin typeface="Century Gothic" pitchFamily="34" charset="0"/>
            </a:rPr>
            <a:t>3) Uno degli elementi di forza dei social media –l’assenza di leader carismatici - può anche rivelarsi una delle maggiori debolezze</a:t>
          </a:r>
          <a:endParaRPr lang="it-IT" sz="1600" kern="1200" baseline="0" dirty="0">
            <a:latin typeface="Century Gothic" pitchFamily="34" charset="0"/>
          </a:endParaRPr>
        </a:p>
      </dsp:txBody>
      <dsp:txXfrm rot="5400000">
        <a:off x="3571868" y="570263"/>
        <a:ext cx="6181068" cy="502487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589C75A-A5D3-4555-B99D-28F69267A92E}">
      <dsp:nvSpPr>
        <dsp:cNvPr id="0" name=""/>
        <dsp:cNvSpPr/>
      </dsp:nvSpPr>
      <dsp:spPr>
        <a:xfrm rot="16200000">
          <a:off x="-776672" y="663427"/>
          <a:ext cx="6021366" cy="4694512"/>
        </a:xfrm>
        <a:prstGeom prst="downArrow">
          <a:avLst>
            <a:gd name="adj1" fmla="val 50000"/>
            <a:gd name="adj2" fmla="val 35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it-IT" sz="1800" kern="1200" baseline="0" dirty="0" smtClean="0">
              <a:latin typeface="Century Gothic" pitchFamily="34" charset="0"/>
            </a:rPr>
            <a:t>Nel corso dell’ultimo ventennio i regimi hanno tenuto sotto controllo le associazioni  attraverso: regolamentazione del quadro normativo; elargizione dei fondi pubblici alle organizzazioni vicine  al  regime; restrizione libertà di associazione e divieto di tenere riunioni  pubbliche </a:t>
          </a:r>
          <a:endParaRPr lang="it-IT" sz="1800" kern="1200" baseline="0" dirty="0">
            <a:latin typeface="Century Gothic" pitchFamily="34" charset="0"/>
          </a:endParaRPr>
        </a:p>
      </dsp:txBody>
      <dsp:txXfrm rot="16200000">
        <a:off x="-776672" y="663427"/>
        <a:ext cx="6021366" cy="4694512"/>
      </dsp:txXfrm>
    </dsp:sp>
    <dsp:sp modelId="{79A41745-5712-447E-8E2F-8164A61160A2}">
      <dsp:nvSpPr>
        <dsp:cNvPr id="0" name=""/>
        <dsp:cNvSpPr/>
      </dsp:nvSpPr>
      <dsp:spPr>
        <a:xfrm rot="5400000">
          <a:off x="3410011" y="498254"/>
          <a:ext cx="6204849" cy="5024878"/>
        </a:xfrm>
        <a:prstGeom prst="downArrow">
          <a:avLst>
            <a:gd name="adj1" fmla="val 50000"/>
            <a:gd name="adj2" fmla="val 3500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it-IT" sz="1800" kern="1200" baseline="0" dirty="0" smtClean="0">
              <a:latin typeface="Century Gothic" pitchFamily="34" charset="0"/>
            </a:rPr>
            <a:t>Nonostante le restrizioni dei regimi sono nati numerosi movimenti nell’ultimo decennio (</a:t>
          </a:r>
          <a:r>
            <a:rPr lang="it-IT" sz="1800" kern="1200" baseline="0" dirty="0" err="1" smtClean="0">
              <a:latin typeface="Century Gothic" pitchFamily="34" charset="0"/>
            </a:rPr>
            <a:t>Kifaya</a:t>
          </a:r>
          <a:r>
            <a:rPr lang="it-IT" sz="1800" kern="1200" baseline="0" dirty="0" smtClean="0">
              <a:latin typeface="Century Gothic" pitchFamily="34" charset="0"/>
            </a:rPr>
            <a:t>, Women </a:t>
          </a:r>
          <a:r>
            <a:rPr lang="it-IT" sz="1800" kern="1200" baseline="0" dirty="0" err="1" smtClean="0">
              <a:latin typeface="Century Gothic" pitchFamily="34" charset="0"/>
            </a:rPr>
            <a:t>for</a:t>
          </a:r>
          <a:r>
            <a:rPr lang="it-IT" sz="1800" kern="1200" baseline="0" dirty="0" smtClean="0">
              <a:latin typeface="Century Gothic" pitchFamily="34" charset="0"/>
            </a:rPr>
            <a:t>  </a:t>
          </a:r>
          <a:r>
            <a:rPr lang="it-IT" sz="1800" kern="1200" baseline="0" dirty="0" err="1" smtClean="0">
              <a:latin typeface="Century Gothic" pitchFamily="34" charset="0"/>
            </a:rPr>
            <a:t>Democracy</a:t>
          </a:r>
          <a:r>
            <a:rPr lang="it-IT" sz="1800" kern="1200" baseline="0" dirty="0" smtClean="0">
              <a:latin typeface="Century Gothic" pitchFamily="34" charset="0"/>
            </a:rPr>
            <a:t>,</a:t>
          </a:r>
        </a:p>
        <a:p>
          <a:pPr lvl="0" defTabSz="800100">
            <a:lnSpc>
              <a:spcPct val="90000"/>
            </a:lnSpc>
            <a:spcBef>
              <a:spcPct val="0"/>
            </a:spcBef>
            <a:spcAft>
              <a:spcPct val="35000"/>
            </a:spcAft>
          </a:pPr>
          <a:r>
            <a:rPr lang="it-IT" sz="1800" kern="1200" baseline="0" dirty="0" err="1" smtClean="0">
              <a:latin typeface="Century Gothic" pitchFamily="34" charset="0"/>
            </a:rPr>
            <a:t>ElShayfeen.com</a:t>
          </a:r>
          <a:r>
            <a:rPr lang="it-IT" sz="1800" kern="1200" baseline="0" dirty="0" smtClean="0">
              <a:latin typeface="Century Gothic" pitchFamily="34" charset="0"/>
            </a:rPr>
            <a:t>, etc.)</a:t>
          </a:r>
        </a:p>
        <a:p>
          <a:pPr lvl="0" defTabSz="800100">
            <a:lnSpc>
              <a:spcPct val="90000"/>
            </a:lnSpc>
            <a:spcBef>
              <a:spcPct val="0"/>
            </a:spcBef>
            <a:spcAft>
              <a:spcPct val="35000"/>
            </a:spcAft>
          </a:pPr>
          <a:r>
            <a:rPr lang="it-IT" sz="1800" kern="1200" baseline="0" dirty="0" smtClean="0">
              <a:latin typeface="Century Gothic" pitchFamily="34" charset="0"/>
            </a:rPr>
            <a:t>Oltre ai movimenti giovanili negli anni recenti, si è intensificata, la contestazione dei lavoratori e dei  giovani disoccupati che hanno formato movimenti non inquadrati nelle associazioni preesistenti </a:t>
          </a:r>
          <a:endParaRPr lang="it-IT" sz="1800" kern="1200" baseline="0" dirty="0">
            <a:latin typeface="Century Gothic" pitchFamily="34" charset="0"/>
          </a:endParaRPr>
        </a:p>
      </dsp:txBody>
      <dsp:txXfrm rot="5400000">
        <a:off x="3410011" y="498254"/>
        <a:ext cx="6204849" cy="5024878"/>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3B3C188-87EA-4048-91F1-992CC1F3B000}"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B63AE-ED6A-4336-AD10-B86A4A3FC1CD}" type="datetimeFigureOut">
              <a:rPr lang="it-IT" smtClean="0"/>
              <a:pPr/>
              <a:t>28/05/2013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3C188-87EA-4048-91F1-992CC1F3B000}"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upload.wikimedia.org/wikipedia/commons/6/6a/DF-SC-83-08526.jpg" TargetMode="Externa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hyperlink" Target="http://upload.wikimedia.org/wikipedia/commons/9/94/King_Mohammed_VI_Morocco_23_April_2002.jpg"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fch06vg2kHw"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lobalgeografia.com/africa/tunisia.jpg"/>
          <p:cNvPicPr>
            <a:picLocks noChangeAspect="1" noChangeArrowheads="1"/>
          </p:cNvPicPr>
          <p:nvPr/>
        </p:nvPicPr>
        <p:blipFill>
          <a:blip r:embed="rId2" cstate="print"/>
          <a:srcRect/>
          <a:stretch>
            <a:fillRect/>
          </a:stretch>
        </p:blipFill>
        <p:spPr bwMode="auto">
          <a:xfrm>
            <a:off x="539552" y="476672"/>
            <a:ext cx="7560840" cy="5832648"/>
          </a:xfrm>
          <a:prstGeom prst="rect">
            <a:avLst/>
          </a:prstGeom>
          <a:noFill/>
        </p:spPr>
      </p:pic>
      <p:sp>
        <p:nvSpPr>
          <p:cNvPr id="5" name="CasellaDiTesto 4"/>
          <p:cNvSpPr txBox="1"/>
          <p:nvPr/>
        </p:nvSpPr>
        <p:spPr>
          <a:xfrm>
            <a:off x="827584" y="5085184"/>
            <a:ext cx="7056784" cy="1107996"/>
          </a:xfrm>
          <a:prstGeom prst="rect">
            <a:avLst/>
          </a:prstGeom>
          <a:noFill/>
        </p:spPr>
        <p:txBody>
          <a:bodyPr wrap="square" rtlCol="0">
            <a:spAutoFit/>
          </a:bodyPr>
          <a:lstStyle/>
          <a:p>
            <a:pPr algn="ctr"/>
            <a:r>
              <a:rPr lang="it-IT" sz="6600" dirty="0" smtClean="0">
                <a:solidFill>
                  <a:srgbClr val="0070C0"/>
                </a:solidFill>
                <a:latin typeface="Century Gothic" pitchFamily="34" charset="0"/>
              </a:rPr>
              <a:t>Tunisia</a:t>
            </a:r>
            <a:endParaRPr lang="it-IT" sz="6600" dirty="0">
              <a:solidFill>
                <a:srgbClr val="0070C0"/>
              </a:solidFill>
              <a:latin typeface="Century Gothic"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defRPr/>
            </a:pPr>
            <a:r>
              <a:rPr lang="it-IT" sz="4800" dirty="0">
                <a:solidFill>
                  <a:srgbClr val="CC0000"/>
                </a:solidFill>
              </a:rPr>
              <a:t/>
            </a:r>
            <a:br>
              <a:rPr lang="it-IT" sz="4800" dirty="0">
                <a:solidFill>
                  <a:srgbClr val="CC0000"/>
                </a:solidFill>
              </a:rPr>
            </a:br>
            <a:r>
              <a:rPr lang="it-IT" sz="2400" dirty="0">
                <a:solidFill>
                  <a:srgbClr val="CC0000"/>
                </a:solidFill>
              </a:rPr>
              <a:t/>
            </a:r>
            <a:br>
              <a:rPr lang="it-IT" sz="2400" dirty="0">
                <a:solidFill>
                  <a:srgbClr val="CC0000"/>
                </a:solidFill>
              </a:rPr>
            </a:br>
            <a:r>
              <a:rPr lang="it-IT" sz="2400" dirty="0">
                <a:solidFill>
                  <a:srgbClr val="CC0000"/>
                </a:solidFill>
              </a:rPr>
              <a:t/>
            </a:r>
            <a:br>
              <a:rPr lang="it-IT" sz="2400" dirty="0">
                <a:solidFill>
                  <a:srgbClr val="CC0000"/>
                </a:solidFill>
              </a:rPr>
            </a:br>
            <a:r>
              <a:rPr lang="it-IT" sz="2400" dirty="0"/>
              <a:t>    </a:t>
            </a:r>
            <a:r>
              <a:rPr lang="it-IT" sz="2400" dirty="0">
                <a:solidFill>
                  <a:schemeClr val="folHlink"/>
                </a:solidFill>
              </a:rPr>
              <a:t/>
            </a:r>
            <a:br>
              <a:rPr lang="it-IT" sz="2400" dirty="0">
                <a:solidFill>
                  <a:schemeClr val="folHlink"/>
                </a:solidFill>
              </a:rPr>
            </a:br>
            <a:endParaRPr lang="it-IT" sz="2400" dirty="0">
              <a:solidFill>
                <a:schemeClr val="folHlink"/>
              </a:solidFill>
            </a:endParaRPr>
          </a:p>
        </p:txBody>
      </p:sp>
      <p:sp>
        <p:nvSpPr>
          <p:cNvPr id="7171" name="Rectangle 3"/>
          <p:cNvSpPr>
            <a:spLocks noGrp="1" noChangeArrowheads="1"/>
          </p:cNvSpPr>
          <p:nvPr>
            <p:ph sz="half" idx="1"/>
          </p:nvPr>
        </p:nvSpPr>
        <p:spPr>
          <a:xfrm>
            <a:off x="323850" y="260648"/>
            <a:ext cx="6552406" cy="6912768"/>
          </a:xfrm>
        </p:spPr>
        <p:txBody>
          <a:bodyPr>
            <a:normAutofit fontScale="55000" lnSpcReduction="20000"/>
          </a:bodyPr>
          <a:lstStyle/>
          <a:p>
            <a:pPr marL="609600" indent="-609600">
              <a:lnSpc>
                <a:spcPct val="80000"/>
              </a:lnSpc>
              <a:buFont typeface="Wingdings" pitchFamily="2" charset="2"/>
              <a:buNone/>
              <a:defRPr/>
            </a:pPr>
            <a:r>
              <a:rPr lang="it-IT" sz="3600" dirty="0" smtClean="0">
                <a:solidFill>
                  <a:schemeClr val="hlink"/>
                </a:solidFill>
                <a:latin typeface="Century Gothic" pitchFamily="34" charset="0"/>
              </a:rPr>
              <a:t>1.L’indipendenza</a:t>
            </a:r>
            <a:endParaRPr lang="it-IT" sz="2500" dirty="0" smtClean="0">
              <a:solidFill>
                <a:schemeClr val="hlink"/>
              </a:solidFill>
              <a:latin typeface="Century Gothic" pitchFamily="34" charset="0"/>
            </a:endParaRPr>
          </a:p>
          <a:p>
            <a:pPr marL="36000" indent="-360000">
              <a:lnSpc>
                <a:spcPct val="120000"/>
              </a:lnSpc>
              <a:spcBef>
                <a:spcPts val="0"/>
              </a:spcBef>
              <a:buFont typeface="Wingdings" pitchFamily="2" charset="2"/>
              <a:buChar char="Ø"/>
              <a:defRPr/>
            </a:pPr>
            <a:r>
              <a:rPr lang="it-IT" sz="2900" dirty="0" smtClean="0">
                <a:latin typeface="Century Gothic" pitchFamily="34" charset="0"/>
              </a:rPr>
              <a:t>Ottenne l’indipendenza dal protettorato francese (1881) nel 1956</a:t>
            </a:r>
          </a:p>
          <a:p>
            <a:pPr marL="36000" indent="-360000">
              <a:lnSpc>
                <a:spcPct val="120000"/>
              </a:lnSpc>
              <a:spcBef>
                <a:spcPts val="0"/>
              </a:spcBef>
              <a:buFont typeface="Wingdings" pitchFamily="2" charset="2"/>
              <a:buChar char="Ø"/>
              <a:defRPr/>
            </a:pPr>
            <a:r>
              <a:rPr lang="it-IT" sz="2900" dirty="0" smtClean="0">
                <a:latin typeface="Century Gothic" pitchFamily="34" charset="0"/>
              </a:rPr>
              <a:t>Il personaggio chiave del nazionalismo tunisino fu </a:t>
            </a:r>
            <a:r>
              <a:rPr lang="it-IT" sz="2900" b="1" dirty="0" err="1" smtClean="0">
                <a:latin typeface="Century Gothic" pitchFamily="34" charset="0"/>
              </a:rPr>
              <a:t>Habib</a:t>
            </a:r>
            <a:r>
              <a:rPr lang="it-IT" sz="2900" b="1" dirty="0" smtClean="0">
                <a:latin typeface="Century Gothic" pitchFamily="34" charset="0"/>
              </a:rPr>
              <a:t> </a:t>
            </a:r>
            <a:r>
              <a:rPr lang="it-IT" sz="2900" b="1" dirty="0" err="1" smtClean="0">
                <a:latin typeface="Century Gothic" pitchFamily="34" charset="0"/>
              </a:rPr>
              <a:t>Bourguiba</a:t>
            </a:r>
            <a:r>
              <a:rPr lang="it-IT" sz="2900" b="1" dirty="0" smtClean="0">
                <a:latin typeface="Century Gothic" pitchFamily="34" charset="0"/>
              </a:rPr>
              <a:t> </a:t>
            </a:r>
            <a:r>
              <a:rPr lang="it-IT" sz="2900" dirty="0" smtClean="0">
                <a:latin typeface="Century Gothic" pitchFamily="34" charset="0"/>
              </a:rPr>
              <a:t>che nel 1934 fondò il partito Néo </a:t>
            </a:r>
            <a:r>
              <a:rPr lang="it-IT" sz="2900" dirty="0" err="1" smtClean="0">
                <a:latin typeface="Century Gothic" pitchFamily="34" charset="0"/>
              </a:rPr>
              <a:t>Destour</a:t>
            </a:r>
            <a:r>
              <a:rPr lang="it-IT" sz="2900" dirty="0" smtClean="0">
                <a:latin typeface="Century Gothic" pitchFamily="34" charset="0"/>
              </a:rPr>
              <a:t> che operò in clandestinità fino all’indipendenza del paese.</a:t>
            </a:r>
          </a:p>
          <a:p>
            <a:pPr marL="36000" indent="-360000">
              <a:lnSpc>
                <a:spcPct val="120000"/>
              </a:lnSpc>
              <a:spcBef>
                <a:spcPts val="0"/>
              </a:spcBef>
              <a:buFont typeface="Wingdings" pitchFamily="2" charset="2"/>
              <a:buChar char="Ø"/>
              <a:defRPr/>
            </a:pPr>
            <a:r>
              <a:rPr lang="it-IT" sz="2900" dirty="0" smtClean="0">
                <a:latin typeface="Century Gothic" pitchFamily="34" charset="0"/>
              </a:rPr>
              <a:t>Nel 1957, sostenuto anche dall’ UGTT </a:t>
            </a:r>
            <a:r>
              <a:rPr lang="it-IT" sz="2500" dirty="0" smtClean="0">
                <a:latin typeface="Century Gothic" pitchFamily="34" charset="0"/>
              </a:rPr>
              <a:t>(</a:t>
            </a:r>
            <a:r>
              <a:rPr lang="it-IT" sz="2500" i="1" dirty="0" err="1" smtClean="0">
                <a:latin typeface="Century Gothic" pitchFamily="34" charset="0"/>
              </a:rPr>
              <a:t>Union</a:t>
            </a:r>
            <a:r>
              <a:rPr lang="it-IT" sz="2500" i="1" dirty="0" smtClean="0">
                <a:latin typeface="Century Gothic" pitchFamily="34" charset="0"/>
              </a:rPr>
              <a:t> Générale </a:t>
            </a:r>
            <a:r>
              <a:rPr lang="it-IT" sz="2500" i="1" dirty="0" err="1" smtClean="0">
                <a:latin typeface="Century Gothic" pitchFamily="34" charset="0"/>
              </a:rPr>
              <a:t>Tunisienne</a:t>
            </a:r>
            <a:r>
              <a:rPr lang="it-IT" sz="2500" i="1" dirty="0" smtClean="0">
                <a:latin typeface="Century Gothic" pitchFamily="34" charset="0"/>
              </a:rPr>
              <a:t> </a:t>
            </a:r>
            <a:r>
              <a:rPr lang="it-IT" sz="2500" i="1" dirty="0" err="1" smtClean="0">
                <a:latin typeface="Century Gothic" pitchFamily="34" charset="0"/>
              </a:rPr>
              <a:t>du</a:t>
            </a:r>
            <a:r>
              <a:rPr lang="it-IT" sz="2500" i="1" dirty="0" smtClean="0">
                <a:latin typeface="Century Gothic" pitchFamily="34" charset="0"/>
              </a:rPr>
              <a:t> </a:t>
            </a:r>
            <a:r>
              <a:rPr lang="it-IT" sz="2500" i="1" dirty="0" err="1" smtClean="0">
                <a:latin typeface="Century Gothic" pitchFamily="34" charset="0"/>
              </a:rPr>
              <a:t>Travail</a:t>
            </a:r>
            <a:r>
              <a:rPr lang="it-IT" sz="2500" dirty="0" smtClean="0">
                <a:latin typeface="Century Gothic" pitchFamily="34" charset="0"/>
              </a:rPr>
              <a:t> )  </a:t>
            </a:r>
            <a:r>
              <a:rPr lang="it-IT" sz="2900" dirty="0" smtClean="0">
                <a:latin typeface="Century Gothic" pitchFamily="34" charset="0"/>
              </a:rPr>
              <a:t>depose il </a:t>
            </a:r>
            <a:r>
              <a:rPr lang="it-IT" sz="2900" i="1" dirty="0" smtClean="0">
                <a:latin typeface="Century Gothic" pitchFamily="34" charset="0"/>
              </a:rPr>
              <a:t>bey</a:t>
            </a:r>
            <a:r>
              <a:rPr lang="it-IT" sz="2900" dirty="0" smtClean="0">
                <a:latin typeface="Century Gothic" pitchFamily="34" charset="0"/>
              </a:rPr>
              <a:t> il monarca tunisino che aveva mantenuto un potere perlopiù nominale durante il protettorato, e proclamò la Repubblica della quale assunse la carica di Presidente</a:t>
            </a:r>
            <a:endParaRPr lang="it-IT" sz="2900" i="1" dirty="0" smtClean="0">
              <a:latin typeface="Century Gothic" pitchFamily="34" charset="0"/>
            </a:endParaRPr>
          </a:p>
          <a:p>
            <a:pPr marL="36000" indent="-360000">
              <a:lnSpc>
                <a:spcPct val="120000"/>
              </a:lnSpc>
              <a:spcBef>
                <a:spcPts val="0"/>
              </a:spcBef>
              <a:buFont typeface="Wingdings" pitchFamily="2" charset="2"/>
              <a:buChar char="Ø"/>
              <a:defRPr/>
            </a:pPr>
            <a:r>
              <a:rPr lang="it-IT" sz="2900" dirty="0" err="1" smtClean="0">
                <a:latin typeface="Century Gothic" pitchFamily="34" charset="0"/>
              </a:rPr>
              <a:t>Bourguiba</a:t>
            </a:r>
            <a:r>
              <a:rPr lang="it-IT" sz="2900" dirty="0" smtClean="0">
                <a:latin typeface="Century Gothic" pitchFamily="34" charset="0"/>
              </a:rPr>
              <a:t> fu uno dei maggiori fautori  del </a:t>
            </a:r>
            <a:r>
              <a:rPr lang="it-IT" sz="2900" i="1" dirty="0" smtClean="0">
                <a:latin typeface="Century Gothic" pitchFamily="34" charset="0"/>
              </a:rPr>
              <a:t>Code </a:t>
            </a:r>
            <a:r>
              <a:rPr lang="it-IT" sz="2900" i="1" dirty="0" err="1" smtClean="0">
                <a:latin typeface="Century Gothic" pitchFamily="34" charset="0"/>
              </a:rPr>
              <a:t>du</a:t>
            </a:r>
            <a:r>
              <a:rPr lang="it-IT" sz="2900" i="1" dirty="0" smtClean="0">
                <a:latin typeface="Century Gothic" pitchFamily="34" charset="0"/>
              </a:rPr>
              <a:t> </a:t>
            </a:r>
            <a:r>
              <a:rPr lang="it-IT" sz="2900" i="1" dirty="0" err="1" smtClean="0">
                <a:latin typeface="Century Gothic" pitchFamily="34" charset="0"/>
              </a:rPr>
              <a:t>Statut</a:t>
            </a:r>
            <a:r>
              <a:rPr lang="it-IT" sz="2900" i="1" dirty="0" smtClean="0">
                <a:latin typeface="Century Gothic" pitchFamily="34" charset="0"/>
              </a:rPr>
              <a:t> </a:t>
            </a:r>
            <a:r>
              <a:rPr lang="it-IT" sz="2900" i="1" dirty="0" err="1" smtClean="0">
                <a:latin typeface="Century Gothic" pitchFamily="34" charset="0"/>
              </a:rPr>
              <a:t>Personnel</a:t>
            </a:r>
            <a:r>
              <a:rPr lang="it-IT" sz="2900" i="1" dirty="0" smtClean="0">
                <a:latin typeface="Century Gothic" pitchFamily="34" charset="0"/>
              </a:rPr>
              <a:t>  del 1956 </a:t>
            </a:r>
            <a:r>
              <a:rPr lang="it-IT" sz="2900" dirty="0" smtClean="0">
                <a:latin typeface="Century Gothic" pitchFamily="34" charset="0"/>
              </a:rPr>
              <a:t>nel quale si proponeva di fondare una famiglia moderna, abolire la poligamia, legalizzare il divorzio anche per la donna etc.  Tali “aperture” incontrarono l’opposizione di alcuni movimenti tradizionalisti tra cui il </a:t>
            </a:r>
            <a:r>
              <a:rPr lang="it-IT" sz="2900" dirty="0" err="1" smtClean="0">
                <a:latin typeface="Century Gothic" pitchFamily="34" charset="0"/>
              </a:rPr>
              <a:t>Mouvement</a:t>
            </a:r>
            <a:r>
              <a:rPr lang="it-IT" sz="2900" dirty="0" smtClean="0">
                <a:latin typeface="Century Gothic" pitchFamily="34" charset="0"/>
              </a:rPr>
              <a:t> de la </a:t>
            </a:r>
            <a:r>
              <a:rPr lang="it-IT" sz="2900" dirty="0" err="1" smtClean="0">
                <a:latin typeface="Century Gothic" pitchFamily="34" charset="0"/>
              </a:rPr>
              <a:t>Tendance</a:t>
            </a:r>
            <a:r>
              <a:rPr lang="it-IT" sz="2900" dirty="0" smtClean="0">
                <a:latin typeface="Century Gothic" pitchFamily="34" charset="0"/>
              </a:rPr>
              <a:t> </a:t>
            </a:r>
            <a:r>
              <a:rPr lang="it-IT" sz="2900" dirty="0" err="1" smtClean="0">
                <a:latin typeface="Century Gothic" pitchFamily="34" charset="0"/>
              </a:rPr>
              <a:t>Islamique</a:t>
            </a:r>
            <a:r>
              <a:rPr lang="it-IT" sz="2900" dirty="0" smtClean="0">
                <a:latin typeface="Century Gothic" pitchFamily="34" charset="0"/>
              </a:rPr>
              <a:t> (MIT) di </a:t>
            </a:r>
            <a:r>
              <a:rPr lang="it-IT" sz="2900" dirty="0" err="1" smtClean="0">
                <a:latin typeface="Century Gothic" pitchFamily="34" charset="0"/>
              </a:rPr>
              <a:t>Rachid</a:t>
            </a:r>
            <a:r>
              <a:rPr lang="it-IT" sz="2900" dirty="0" smtClean="0">
                <a:latin typeface="Century Gothic" pitchFamily="34" charset="0"/>
              </a:rPr>
              <a:t> </a:t>
            </a:r>
            <a:r>
              <a:rPr lang="it-IT" sz="2900" dirty="0" err="1" smtClean="0">
                <a:latin typeface="Century Gothic" pitchFamily="34" charset="0"/>
              </a:rPr>
              <a:t>Ghannouchi</a:t>
            </a:r>
            <a:endParaRPr lang="it-IT" sz="2900" dirty="0" smtClean="0">
              <a:latin typeface="Century Gothic" pitchFamily="34" charset="0"/>
            </a:endParaRPr>
          </a:p>
          <a:p>
            <a:pPr marL="36000" indent="-360000">
              <a:lnSpc>
                <a:spcPct val="120000"/>
              </a:lnSpc>
              <a:spcBef>
                <a:spcPts val="0"/>
              </a:spcBef>
              <a:buFont typeface="Wingdings" pitchFamily="2" charset="2"/>
              <a:buChar char="Ø"/>
              <a:defRPr/>
            </a:pPr>
            <a:r>
              <a:rPr lang="it-IT" sz="2900" dirty="0" smtClean="0">
                <a:latin typeface="Century Gothic" pitchFamily="34" charset="0"/>
              </a:rPr>
              <a:t>La Costituzione del 1959 che resterà in vigore fino al 1976 (seguita da una nuova carta costituzionale  che apporterà solo piccole modifiche e resterà in vigore fino alla “primavera araba”) stabilisce che la Tunisia è una </a:t>
            </a:r>
            <a:r>
              <a:rPr lang="it-IT" sz="2900" b="1" dirty="0" smtClean="0">
                <a:latin typeface="Century Gothic" pitchFamily="34" charset="0"/>
              </a:rPr>
              <a:t>repubblica presidenziale</a:t>
            </a:r>
            <a:r>
              <a:rPr lang="it-IT" sz="2900" dirty="0" smtClean="0">
                <a:latin typeface="Century Gothic" pitchFamily="34" charset="0"/>
              </a:rPr>
              <a:t> Il potere esecutivo è concentrato nel Presidente della Repubblica (i cui poteri costituzionali sono stati ulteriormente rafforzati nel 1988, 1997 e 2002) </a:t>
            </a:r>
            <a:r>
              <a:rPr lang="it-IT" sz="2900" dirty="0" err="1" smtClean="0">
                <a:latin typeface="Century Gothic" pitchFamily="34" charset="0"/>
              </a:rPr>
              <a:t>es</a:t>
            </a:r>
            <a:r>
              <a:rPr lang="it-IT" sz="2900" dirty="0" smtClean="0">
                <a:latin typeface="Century Gothic" pitchFamily="34" charset="0"/>
              </a:rPr>
              <a:t>: Il Presidente della Repubblica è eletto ogni 5 anni a suffragio universale ed è rieleggibile senza limiti purché abbia meno di 75 anni</a:t>
            </a:r>
            <a:endParaRPr lang="it-IT" sz="2900" b="1" dirty="0" smtClean="0">
              <a:latin typeface="Century Gothic" pitchFamily="34" charset="0"/>
            </a:endParaRPr>
          </a:p>
        </p:txBody>
      </p:sp>
      <p:pic>
        <p:nvPicPr>
          <p:cNvPr id="20484" name="Picture 2" descr="C:\Users\Michela\Desktop\bourguiba2.jpg"/>
          <p:cNvPicPr>
            <a:picLocks noGrp="1" noChangeAspect="1" noChangeArrowheads="1"/>
          </p:cNvPicPr>
          <p:nvPr>
            <p:ph sz="half" idx="2"/>
          </p:nvPr>
        </p:nvPicPr>
        <p:blipFill>
          <a:blip r:embed="rId2" cstate="print"/>
          <a:srcRect/>
          <a:stretch>
            <a:fillRect/>
          </a:stretch>
        </p:blipFill>
        <p:spPr>
          <a:xfrm>
            <a:off x="6948264" y="476251"/>
            <a:ext cx="1881410" cy="2952750"/>
          </a:xfrm>
          <a:noFill/>
        </p:spPr>
      </p:pic>
      <p:sp>
        <p:nvSpPr>
          <p:cNvPr id="5" name="CasellaDiTesto 4"/>
          <p:cNvSpPr txBox="1"/>
          <p:nvPr/>
        </p:nvSpPr>
        <p:spPr>
          <a:xfrm>
            <a:off x="6804248" y="3645024"/>
            <a:ext cx="208823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latin typeface="Century Gothic" pitchFamily="34" charset="0"/>
              </a:rPr>
              <a:t>Bourguiba</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60648"/>
            <a:ext cx="8183562" cy="432048"/>
          </a:xfrm>
        </p:spPr>
        <p:txBody>
          <a:bodyPr>
            <a:normAutofit fontScale="90000"/>
          </a:bodyPr>
          <a:lstStyle/>
          <a:p>
            <a:pPr>
              <a:defRPr/>
            </a:pPr>
            <a:r>
              <a:rPr lang="it-IT" dirty="0" smtClean="0">
                <a:solidFill>
                  <a:srgbClr val="0070C0"/>
                </a:solidFill>
              </a:rPr>
              <a:t>2. La Tunisia di Ben Alì</a:t>
            </a:r>
            <a:endParaRPr lang="it-IT" dirty="0">
              <a:solidFill>
                <a:srgbClr val="0070C0"/>
              </a:solidFill>
            </a:endParaRPr>
          </a:p>
        </p:txBody>
      </p:sp>
      <p:sp>
        <p:nvSpPr>
          <p:cNvPr id="21507" name="Segnaposto contenuto 2"/>
          <p:cNvSpPr>
            <a:spLocks noGrp="1"/>
          </p:cNvSpPr>
          <p:nvPr>
            <p:ph sz="half" idx="1"/>
          </p:nvPr>
        </p:nvSpPr>
        <p:spPr>
          <a:xfrm>
            <a:off x="0" y="836713"/>
            <a:ext cx="6300192" cy="6021288"/>
          </a:xfrm>
        </p:spPr>
        <p:txBody>
          <a:bodyPr>
            <a:normAutofit/>
          </a:bodyPr>
          <a:lstStyle/>
          <a:p>
            <a:pPr>
              <a:buFont typeface="Wingdings" pitchFamily="2" charset="2"/>
              <a:buChar char="Ø"/>
            </a:pPr>
            <a:r>
              <a:rPr lang="it-IT" sz="1800" dirty="0" smtClean="0">
                <a:latin typeface="Century Gothic" pitchFamily="34" charset="0"/>
              </a:rPr>
              <a:t>Nel 1987 </a:t>
            </a:r>
            <a:r>
              <a:rPr lang="it-IT" sz="1800" dirty="0" err="1" smtClean="0">
                <a:latin typeface="Century Gothic" pitchFamily="34" charset="0"/>
              </a:rPr>
              <a:t>Bourguiba</a:t>
            </a:r>
            <a:r>
              <a:rPr lang="it-IT" sz="1800" dirty="0" smtClean="0">
                <a:latin typeface="Century Gothic" pitchFamily="34" charset="0"/>
              </a:rPr>
              <a:t>, malato,  fu dichiarato incapace di governare</a:t>
            </a:r>
          </a:p>
          <a:p>
            <a:pPr>
              <a:buFont typeface="Wingdings" pitchFamily="2" charset="2"/>
              <a:buChar char="Ø"/>
            </a:pPr>
            <a:r>
              <a:rPr lang="it-IT" sz="1800" dirty="0" smtClean="0">
                <a:latin typeface="Century Gothic" pitchFamily="34" charset="0"/>
              </a:rPr>
              <a:t> Ben Alì (allora primo ministro) diventò il nuovo presidente del paese sotto </a:t>
            </a:r>
            <a:r>
              <a:rPr lang="it-IT" sz="1600" dirty="0" smtClean="0">
                <a:latin typeface="Century Gothic" pitchFamily="34" charset="0"/>
              </a:rPr>
              <a:t>la guida del partito </a:t>
            </a:r>
            <a:r>
              <a:rPr lang="it-IT" sz="2400" i="1" baseline="30000" dirty="0" err="1" smtClean="0">
                <a:latin typeface="Century Gothic" pitchFamily="34" charset="0"/>
              </a:rPr>
              <a:t>Rassemblement</a:t>
            </a:r>
            <a:r>
              <a:rPr lang="it-IT" sz="2400" i="1" baseline="30000" dirty="0" smtClean="0">
                <a:latin typeface="Century Gothic" pitchFamily="34" charset="0"/>
              </a:rPr>
              <a:t> </a:t>
            </a:r>
            <a:r>
              <a:rPr lang="it-IT" sz="2400" i="1" baseline="30000" dirty="0" err="1" smtClean="0">
                <a:latin typeface="Century Gothic" pitchFamily="34" charset="0"/>
              </a:rPr>
              <a:t>Constitutionnel</a:t>
            </a:r>
            <a:r>
              <a:rPr lang="it-IT" sz="2400" i="1" baseline="30000" dirty="0" smtClean="0">
                <a:latin typeface="Century Gothic" pitchFamily="34" charset="0"/>
              </a:rPr>
              <a:t> </a:t>
            </a:r>
            <a:r>
              <a:rPr lang="it-IT" sz="2400" i="1" baseline="30000" dirty="0" err="1" smtClean="0">
                <a:latin typeface="Century Gothic" pitchFamily="34" charset="0"/>
              </a:rPr>
              <a:t>Démocratique</a:t>
            </a:r>
            <a:r>
              <a:rPr lang="it-IT" sz="2400" i="1" baseline="30000" dirty="0" smtClean="0">
                <a:latin typeface="Century Gothic" pitchFamily="34" charset="0"/>
              </a:rPr>
              <a:t> </a:t>
            </a:r>
            <a:r>
              <a:rPr lang="it-IT" sz="2000" baseline="30000" dirty="0" smtClean="0">
                <a:latin typeface="Century Gothic" pitchFamily="34" charset="0"/>
              </a:rPr>
              <a:t>(RCD) </a:t>
            </a:r>
            <a:endParaRPr lang="it-IT" sz="2000" dirty="0" smtClean="0">
              <a:latin typeface="Century Gothic" pitchFamily="34" charset="0"/>
            </a:endParaRPr>
          </a:p>
          <a:p>
            <a:pPr>
              <a:buFont typeface="Wingdings" pitchFamily="2" charset="2"/>
              <a:buChar char="Ø"/>
            </a:pPr>
            <a:r>
              <a:rPr lang="it-IT" sz="1800" dirty="0" smtClean="0">
                <a:latin typeface="Century Gothic" pitchFamily="34" charset="0"/>
              </a:rPr>
              <a:t>Ben Alì si propose come l’uomo nuovo, intenzionato a ripristinare le libertà individuali (previste dalla costituzione ma “bloccate” dal continuo stato di emergenza) e le libertà democratiche (</a:t>
            </a:r>
            <a:r>
              <a:rPr lang="it-IT" sz="1800" dirty="0" err="1" smtClean="0">
                <a:latin typeface="Century Gothic" pitchFamily="34" charset="0"/>
              </a:rPr>
              <a:t>es</a:t>
            </a:r>
            <a:r>
              <a:rPr lang="it-IT" sz="1800" dirty="0" smtClean="0">
                <a:latin typeface="Century Gothic" pitchFamily="34" charset="0"/>
              </a:rPr>
              <a:t>: </a:t>
            </a:r>
            <a:r>
              <a:rPr lang="it-IT" sz="1800" dirty="0" err="1" smtClean="0">
                <a:latin typeface="Century Gothic" pitchFamily="34" charset="0"/>
              </a:rPr>
              <a:t>multipartistimo</a:t>
            </a:r>
            <a:r>
              <a:rPr lang="it-IT" sz="1800" dirty="0" smtClean="0">
                <a:latin typeface="Century Gothic" pitchFamily="34" charset="0"/>
              </a:rPr>
              <a:t>)</a:t>
            </a:r>
          </a:p>
          <a:p>
            <a:endParaRPr lang="it-IT" sz="1800" dirty="0" smtClean="0">
              <a:latin typeface="Century Gothic" pitchFamily="34" charset="0"/>
            </a:endParaRPr>
          </a:p>
          <a:p>
            <a:endParaRPr lang="it-IT" sz="1800" dirty="0" smtClean="0">
              <a:latin typeface="Century Gothic" pitchFamily="34" charset="0"/>
            </a:endParaRPr>
          </a:p>
          <a:p>
            <a:pPr>
              <a:buNone/>
            </a:pPr>
            <a:r>
              <a:rPr lang="it-IT" sz="1800" dirty="0" smtClean="0">
                <a:latin typeface="Century Gothic" pitchFamily="34" charset="0"/>
              </a:rPr>
              <a:t>     Ciò non accadde mai e anzi negli anni Ben Alì instaurò uno stato sempre più “di polizia”: alle opposizioni non venne permesso l’ingresso in politica, la costituzione fu emendata per far in modo che il presidente venisse eletto per più di 3 mandati, le elezioni sono sempre caratterizzate da brogli, la libertà di espressione scarsa</a:t>
            </a:r>
          </a:p>
        </p:txBody>
      </p:sp>
      <p:sp>
        <p:nvSpPr>
          <p:cNvPr id="6" name="Freccia in giù 5"/>
          <p:cNvSpPr/>
          <p:nvPr/>
        </p:nvSpPr>
        <p:spPr>
          <a:xfrm>
            <a:off x="2843808" y="3789040"/>
            <a:ext cx="792162" cy="5048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8194" name="Picture 2" descr="http://upload.wikimedia.org/wikipedia/commons/thumb/d/de/Zine_El_Abidine_Ben_Ali.jpg/225px-Zine_El_Abidine_Ben_Ali.jpg"/>
          <p:cNvPicPr>
            <a:picLocks noGrp="1" noChangeAspect="1" noChangeArrowheads="1"/>
          </p:cNvPicPr>
          <p:nvPr>
            <p:ph sz="half" idx="2"/>
          </p:nvPr>
        </p:nvPicPr>
        <p:blipFill>
          <a:blip r:embed="rId2" cstate="print"/>
          <a:srcRect/>
          <a:stretch>
            <a:fillRect/>
          </a:stretch>
        </p:blipFill>
        <p:spPr bwMode="auto">
          <a:xfrm>
            <a:off x="6767736" y="908720"/>
            <a:ext cx="2376264" cy="3528392"/>
          </a:xfrm>
          <a:prstGeom prst="rect">
            <a:avLst/>
          </a:prstGeom>
          <a:noFill/>
        </p:spPr>
      </p:pic>
      <p:sp>
        <p:nvSpPr>
          <p:cNvPr id="8" name="CasellaDiTesto 7"/>
          <p:cNvSpPr txBox="1"/>
          <p:nvPr/>
        </p:nvSpPr>
        <p:spPr>
          <a:xfrm>
            <a:off x="6695728" y="4581128"/>
            <a:ext cx="2448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smtClean="0">
                <a:latin typeface="Century Gothic" pitchFamily="34" charset="0"/>
              </a:rPr>
              <a:t>Ben Ali</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503238" y="1"/>
            <a:ext cx="8183562" cy="692696"/>
          </a:xfrm>
        </p:spPr>
        <p:txBody>
          <a:bodyPr>
            <a:noAutofit/>
          </a:bodyPr>
          <a:lstStyle/>
          <a:p>
            <a:pPr>
              <a:defRPr/>
            </a:pPr>
            <a:r>
              <a:rPr lang="it-IT" sz="2400" b="1" dirty="0" smtClean="0">
                <a:solidFill>
                  <a:srgbClr val="0070C0"/>
                </a:solidFill>
                <a:latin typeface="Century Gothic" pitchFamily="34" charset="0"/>
              </a:rPr>
              <a:t>Focus: società politica ed economia in Tunisia</a:t>
            </a:r>
            <a:endParaRPr lang="it-IT" sz="2400" b="1" dirty="0">
              <a:solidFill>
                <a:srgbClr val="0070C0"/>
              </a:solidFill>
              <a:latin typeface="Century Gothic" pitchFamily="34" charset="0"/>
            </a:endParaRPr>
          </a:p>
        </p:txBody>
      </p:sp>
      <p:sp>
        <p:nvSpPr>
          <p:cNvPr id="22531" name="Segnaposto contenuto 5"/>
          <p:cNvSpPr>
            <a:spLocks noGrp="1"/>
          </p:cNvSpPr>
          <p:nvPr>
            <p:ph idx="1"/>
          </p:nvPr>
        </p:nvSpPr>
        <p:spPr>
          <a:xfrm>
            <a:off x="564902" y="1052737"/>
            <a:ext cx="8183562" cy="5544616"/>
          </a:xfrm>
        </p:spPr>
        <p:txBody>
          <a:bodyPr>
            <a:normAutofit fontScale="70000" lnSpcReduction="20000"/>
          </a:bodyPr>
          <a:lstStyle/>
          <a:p>
            <a:r>
              <a:rPr lang="it-IT" sz="2600" dirty="0" smtClean="0">
                <a:latin typeface="Century Gothic" pitchFamily="34" charset="0"/>
              </a:rPr>
              <a:t>Retorica democratica che ha permesso alla Tunisia di proclamare ufficialmente il rispetto delle prassi democratiche, ottenendo il consenso internazionale, ma di fatto contravvenendo a tali principi nella politica interna</a:t>
            </a:r>
          </a:p>
          <a:p>
            <a:r>
              <a:rPr lang="it-IT" sz="2600" dirty="0" smtClean="0">
                <a:latin typeface="Century Gothic" pitchFamily="34" charset="0"/>
              </a:rPr>
              <a:t>Estrema corruzione del regime. Le ricchezze provenienti dalla vendita di materie prime, dal turismo, etc. erano nelle “mani” del leader e del suo entourage</a:t>
            </a:r>
          </a:p>
          <a:p>
            <a:r>
              <a:rPr lang="it-IT" sz="2600" dirty="0" smtClean="0">
                <a:latin typeface="Century Gothic" pitchFamily="34" charset="0"/>
              </a:rPr>
              <a:t>Alti tassi di disoccupazione giovanile (65% su totale), alti livelli di povertà, libertà di espressione molto limitate </a:t>
            </a:r>
          </a:p>
          <a:p>
            <a:r>
              <a:rPr lang="it-IT" sz="2600" dirty="0" smtClean="0">
                <a:latin typeface="Century Gothic" pitchFamily="34" charset="0"/>
              </a:rPr>
              <a:t>Chiusura totale per le opposizioni , soprattutto islamiste</a:t>
            </a:r>
          </a:p>
          <a:p>
            <a:r>
              <a:rPr lang="it-IT" sz="2600" dirty="0" smtClean="0">
                <a:latin typeface="Century Gothic" pitchFamily="34" charset="0"/>
              </a:rPr>
              <a:t>Stato poliziesco, rafforzamento degli apparati di polizia e dell’esercito</a:t>
            </a:r>
          </a:p>
          <a:p>
            <a:endParaRPr lang="it-IT" sz="2400" dirty="0" smtClean="0"/>
          </a:p>
          <a:p>
            <a:pPr>
              <a:buFont typeface="Wingdings 2" pitchFamily="18" charset="2"/>
              <a:buNone/>
            </a:pPr>
            <a:r>
              <a:rPr lang="it-IT" sz="2400" dirty="0" smtClean="0"/>
              <a:t>  </a:t>
            </a:r>
          </a:p>
          <a:p>
            <a:pPr>
              <a:buFont typeface="Wingdings 2" pitchFamily="18" charset="2"/>
              <a:buNone/>
            </a:pPr>
            <a:r>
              <a:rPr lang="it-IT" sz="2400" dirty="0" smtClean="0"/>
              <a:t> </a:t>
            </a:r>
          </a:p>
          <a:p>
            <a:pPr>
              <a:buFont typeface="Wingdings 2" pitchFamily="18" charset="2"/>
              <a:buNone/>
            </a:pPr>
            <a:endParaRPr lang="it-IT" sz="3500" b="1" dirty="0" smtClean="0">
              <a:solidFill>
                <a:srgbClr val="0070C0"/>
              </a:solidFill>
              <a:latin typeface="Century Gothic" pitchFamily="34" charset="0"/>
            </a:endParaRPr>
          </a:p>
          <a:p>
            <a:pPr algn="ctr">
              <a:buFont typeface="Wingdings 2" pitchFamily="18" charset="2"/>
              <a:buNone/>
            </a:pPr>
            <a:endParaRPr lang="it-IT" sz="3500" b="1" dirty="0" smtClean="0">
              <a:solidFill>
                <a:srgbClr val="0070C0"/>
              </a:solidFill>
              <a:latin typeface="Century Gothic" pitchFamily="34" charset="0"/>
            </a:endParaRPr>
          </a:p>
          <a:p>
            <a:pPr algn="ctr">
              <a:buFont typeface="Wingdings 2" pitchFamily="18" charset="2"/>
              <a:buNone/>
            </a:pPr>
            <a:r>
              <a:rPr lang="it-IT" sz="3500" b="1" dirty="0" smtClean="0">
                <a:solidFill>
                  <a:srgbClr val="0070C0"/>
                </a:solidFill>
                <a:latin typeface="Century Gothic" pitchFamily="34" charset="0"/>
              </a:rPr>
              <a:t>La Tunisia è stato il Paese che ha dato il via alle rivolte arabe</a:t>
            </a:r>
          </a:p>
          <a:p>
            <a:endParaRPr lang="it-IT" dirty="0" smtClean="0"/>
          </a:p>
        </p:txBody>
      </p:sp>
      <p:sp>
        <p:nvSpPr>
          <p:cNvPr id="7" name="Freccia in giù 6"/>
          <p:cNvSpPr/>
          <p:nvPr/>
        </p:nvSpPr>
        <p:spPr>
          <a:xfrm>
            <a:off x="3851920" y="4365104"/>
            <a:ext cx="790575" cy="10080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76250"/>
            <a:ext cx="7860034" cy="431800"/>
          </a:xfrm>
        </p:spPr>
        <p:txBody>
          <a:bodyPr>
            <a:noAutofit/>
          </a:bodyPr>
          <a:lstStyle/>
          <a:p>
            <a:pPr>
              <a:defRPr/>
            </a:pPr>
            <a:r>
              <a:rPr lang="it-IT" sz="3200" b="1" dirty="0" smtClean="0">
                <a:solidFill>
                  <a:srgbClr val="0070C0"/>
                </a:solidFill>
                <a:latin typeface="Century Gothic" pitchFamily="34" charset="0"/>
                <a:ea typeface="Cambria Math" pitchFamily="18" charset="0"/>
              </a:rPr>
              <a:t>La primavera araba in Tunisia: gli eventi </a:t>
            </a:r>
            <a:endParaRPr lang="it-IT" sz="3200" b="1" dirty="0">
              <a:solidFill>
                <a:srgbClr val="0070C0"/>
              </a:solidFill>
              <a:latin typeface="Century Gothic" pitchFamily="34" charset="0"/>
              <a:ea typeface="Cambria Math" pitchFamily="18" charset="0"/>
            </a:endParaRPr>
          </a:p>
        </p:txBody>
      </p:sp>
      <p:graphicFrame>
        <p:nvGraphicFramePr>
          <p:cNvPr id="5" name="Diagramma 4"/>
          <p:cNvGraphicFramePr/>
          <p:nvPr/>
        </p:nvGraphicFramePr>
        <p:xfrm>
          <a:off x="467544" y="1196752"/>
          <a:ext cx="8424936"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0" descr="http://muslimvoices.org/wp-content/uploads/2012/01/tunisia.jpg"/>
          <p:cNvPicPr>
            <a:picLocks noChangeAspect="1" noChangeArrowheads="1"/>
          </p:cNvPicPr>
          <p:nvPr/>
        </p:nvPicPr>
        <p:blipFill>
          <a:blip r:embed="rId2" cstate="print">
            <a:lum bright="40000"/>
          </a:blip>
          <a:srcRect/>
          <a:stretch>
            <a:fillRect/>
          </a:stretch>
        </p:blipFill>
        <p:spPr bwMode="auto">
          <a:xfrm>
            <a:off x="0" y="0"/>
            <a:ext cx="9144000" cy="6858000"/>
          </a:xfrm>
          <a:prstGeom prst="rect">
            <a:avLst/>
          </a:prstGeom>
          <a:noFill/>
          <a:ln w="9525">
            <a:noFill/>
            <a:miter lim="800000"/>
            <a:headEnd/>
            <a:tailEnd/>
          </a:ln>
        </p:spPr>
      </p:pic>
      <p:sp>
        <p:nvSpPr>
          <p:cNvPr id="17411" name="CasellaDiTesto 10"/>
          <p:cNvSpPr txBox="1">
            <a:spLocks noChangeArrowheads="1"/>
          </p:cNvSpPr>
          <p:nvPr/>
        </p:nvSpPr>
        <p:spPr bwMode="auto">
          <a:xfrm>
            <a:off x="755650" y="1412875"/>
            <a:ext cx="7632700" cy="369888"/>
          </a:xfrm>
          <a:prstGeom prst="rect">
            <a:avLst/>
          </a:prstGeom>
          <a:noFill/>
          <a:ln w="9525">
            <a:noFill/>
            <a:miter lim="800000"/>
            <a:headEnd/>
            <a:tailEnd/>
          </a:ln>
        </p:spPr>
        <p:txBody>
          <a:bodyPr>
            <a:spAutoFit/>
          </a:bodyPr>
          <a:lstStyle/>
          <a:p>
            <a:endParaRPr lang="it-IT"/>
          </a:p>
        </p:txBody>
      </p:sp>
      <p:sp>
        <p:nvSpPr>
          <p:cNvPr id="17412" name="CasellaDiTesto 6"/>
          <p:cNvSpPr txBox="1">
            <a:spLocks noChangeArrowheads="1"/>
          </p:cNvSpPr>
          <p:nvPr/>
        </p:nvSpPr>
        <p:spPr bwMode="auto">
          <a:xfrm>
            <a:off x="323850" y="1341438"/>
            <a:ext cx="7920038" cy="5016758"/>
          </a:xfrm>
          <a:prstGeom prst="rect">
            <a:avLst/>
          </a:prstGeom>
          <a:noFill/>
          <a:ln w="9525">
            <a:noFill/>
            <a:miter lim="800000"/>
            <a:headEnd/>
            <a:tailEnd/>
          </a:ln>
        </p:spPr>
        <p:txBody>
          <a:bodyPr>
            <a:spAutoFit/>
          </a:bodyPr>
          <a:lstStyle/>
          <a:p>
            <a:pPr>
              <a:buFont typeface="Arial" charset="0"/>
              <a:buChar char="•"/>
            </a:pPr>
            <a:r>
              <a:rPr lang="it-IT" sz="2000" dirty="0">
                <a:latin typeface="Century Gothic" pitchFamily="34" charset="0"/>
              </a:rPr>
              <a:t>Dopo le elezioni </a:t>
            </a:r>
            <a:r>
              <a:rPr lang="it-IT" sz="2000" dirty="0" err="1">
                <a:latin typeface="Century Gothic" pitchFamily="34" charset="0"/>
              </a:rPr>
              <a:t>al-Nahda</a:t>
            </a:r>
            <a:r>
              <a:rPr lang="it-IT" sz="2000" dirty="0">
                <a:latin typeface="Century Gothic" pitchFamily="34" charset="0"/>
              </a:rPr>
              <a:t> sceglie un governo “di coalizione”: </a:t>
            </a:r>
            <a:r>
              <a:rPr lang="it-IT" sz="2000" dirty="0" smtClean="0">
                <a:latin typeface="Century Gothic" pitchFamily="34" charset="0"/>
              </a:rPr>
              <a:t>con il </a:t>
            </a:r>
            <a:r>
              <a:rPr lang="it-IT" sz="2000" dirty="0">
                <a:latin typeface="Century Gothic" pitchFamily="34" charset="0"/>
              </a:rPr>
              <a:t>laico </a:t>
            </a:r>
            <a:r>
              <a:rPr lang="it-IT" sz="2000" dirty="0" err="1">
                <a:latin typeface="Century Gothic" pitchFamily="34" charset="0"/>
              </a:rPr>
              <a:t>Marzouki</a:t>
            </a:r>
            <a:r>
              <a:rPr lang="it-IT" sz="2000" dirty="0">
                <a:latin typeface="Century Gothic" pitchFamily="34" charset="0"/>
              </a:rPr>
              <a:t>  leader del </a:t>
            </a:r>
            <a:r>
              <a:rPr lang="fr-FR" sz="2000" dirty="0">
                <a:latin typeface="Century Gothic" pitchFamily="34" charset="0"/>
              </a:rPr>
              <a:t>Congrès pour la République (CPR), </a:t>
            </a:r>
            <a:r>
              <a:rPr lang="fr-FR" sz="2000" dirty="0" smtClean="0">
                <a:latin typeface="Century Gothic" pitchFamily="34" charset="0"/>
              </a:rPr>
              <a:t>e </a:t>
            </a:r>
            <a:r>
              <a:rPr lang="it-IT" sz="2000" dirty="0" err="1" smtClean="0">
                <a:latin typeface="Century Gothic" pitchFamily="34" charset="0"/>
              </a:rPr>
              <a:t>Mustafa</a:t>
            </a:r>
            <a:r>
              <a:rPr lang="it-IT" sz="2000" dirty="0" smtClean="0">
                <a:latin typeface="Century Gothic" pitchFamily="34" charset="0"/>
              </a:rPr>
              <a:t> </a:t>
            </a:r>
            <a:r>
              <a:rPr lang="it-IT" sz="2000" dirty="0">
                <a:latin typeface="Century Gothic" pitchFamily="34" charset="0"/>
              </a:rPr>
              <a:t>Ben </a:t>
            </a:r>
            <a:r>
              <a:rPr lang="it-IT" sz="2000" dirty="0" err="1">
                <a:latin typeface="Century Gothic" pitchFamily="34" charset="0"/>
              </a:rPr>
              <a:t>Jaafar</a:t>
            </a:r>
            <a:r>
              <a:rPr lang="it-IT" sz="2000" dirty="0">
                <a:latin typeface="Century Gothic" pitchFamily="34" charset="0"/>
              </a:rPr>
              <a:t>  del partito  </a:t>
            </a:r>
            <a:r>
              <a:rPr lang="it-IT" sz="2000" dirty="0" err="1" smtClean="0">
                <a:latin typeface="Century Gothic" pitchFamily="34" charset="0"/>
              </a:rPr>
              <a:t>Ettakol</a:t>
            </a:r>
            <a:endParaRPr lang="it-IT" sz="2000" dirty="0">
              <a:latin typeface="Century Gothic" pitchFamily="34" charset="0"/>
            </a:endParaRPr>
          </a:p>
          <a:p>
            <a:pPr>
              <a:buFont typeface="Arial" charset="0"/>
              <a:buChar char="•"/>
            </a:pPr>
            <a:r>
              <a:rPr lang="it-IT" sz="2000" dirty="0">
                <a:latin typeface="Century Gothic" pitchFamily="34" charset="0"/>
              </a:rPr>
              <a:t>Nonostante i consensi elettorali </a:t>
            </a:r>
            <a:r>
              <a:rPr lang="it-IT" sz="2000" dirty="0" err="1">
                <a:latin typeface="Century Gothic" pitchFamily="34" charset="0"/>
              </a:rPr>
              <a:t>al-Nadha</a:t>
            </a:r>
            <a:r>
              <a:rPr lang="it-IT" sz="2000" dirty="0">
                <a:latin typeface="Century Gothic" pitchFamily="34" charset="0"/>
              </a:rPr>
              <a:t> è oggetto di alcune critiche da parte di chi teme una deriva islamista integralista</a:t>
            </a:r>
          </a:p>
          <a:p>
            <a:pPr>
              <a:buFont typeface="Arial" charset="0"/>
              <a:buChar char="•"/>
            </a:pPr>
            <a:r>
              <a:rPr lang="it-IT" sz="2000" dirty="0">
                <a:latin typeface="Century Gothic" pitchFamily="34" charset="0"/>
              </a:rPr>
              <a:t>Rinnovato potere di alcune frange di integralisti </a:t>
            </a:r>
            <a:r>
              <a:rPr lang="it-IT" sz="2000" dirty="0" err="1" smtClean="0">
                <a:latin typeface="Century Gothic" pitchFamily="34" charset="0"/>
              </a:rPr>
              <a:t>salafiti</a:t>
            </a:r>
            <a:endParaRPr lang="it-IT" sz="2000" dirty="0" smtClean="0">
              <a:latin typeface="Century Gothic" pitchFamily="34" charset="0"/>
            </a:endParaRPr>
          </a:p>
          <a:p>
            <a:pPr>
              <a:buFont typeface="Arial" charset="0"/>
              <a:buChar char="•"/>
            </a:pPr>
            <a:r>
              <a:rPr lang="it-IT" sz="2000" dirty="0" smtClean="0">
                <a:latin typeface="Century Gothic" pitchFamily="34" charset="0"/>
              </a:rPr>
              <a:t>Viene assassinato</a:t>
            </a:r>
            <a:r>
              <a:rPr lang="it-IT" sz="2000" dirty="0">
                <a:latin typeface="Century Gothic" pitchFamily="34" charset="0"/>
              </a:rPr>
              <a:t> </a:t>
            </a:r>
            <a:r>
              <a:rPr lang="it-IT" sz="2000" dirty="0" err="1" smtClean="0">
                <a:latin typeface="Century Gothic" pitchFamily="34" charset="0"/>
              </a:rPr>
              <a:t>Chokri</a:t>
            </a:r>
            <a:r>
              <a:rPr lang="it-IT" sz="2000" dirty="0" smtClean="0">
                <a:latin typeface="Century Gothic" pitchFamily="34" charset="0"/>
              </a:rPr>
              <a:t> </a:t>
            </a:r>
            <a:r>
              <a:rPr lang="it-IT" sz="2000" dirty="0" err="1" smtClean="0">
                <a:latin typeface="Century Gothic" pitchFamily="34" charset="0"/>
              </a:rPr>
              <a:t>Belaid</a:t>
            </a:r>
            <a:r>
              <a:rPr lang="it-IT" sz="2000" dirty="0">
                <a:latin typeface="Century Gothic" pitchFamily="34" charset="0"/>
              </a:rPr>
              <a:t> </a:t>
            </a:r>
            <a:r>
              <a:rPr lang="it-IT" sz="2000" dirty="0" smtClean="0">
                <a:latin typeface="Century Gothic" pitchFamily="34" charset="0"/>
              </a:rPr>
              <a:t>leader del partito di opposizione il </a:t>
            </a:r>
            <a:r>
              <a:rPr lang="it-IT" sz="2000" dirty="0">
                <a:latin typeface="Century Gothic" pitchFamily="34" charset="0"/>
              </a:rPr>
              <a:t>partito di maggioranza </a:t>
            </a:r>
            <a:r>
              <a:rPr lang="it-IT" sz="2000" dirty="0" err="1" smtClean="0">
                <a:latin typeface="Century Gothic" pitchFamily="34" charset="0"/>
              </a:rPr>
              <a:t>Al-Nahda</a:t>
            </a:r>
            <a:r>
              <a:rPr lang="it-IT" sz="2000" dirty="0" smtClean="0">
                <a:latin typeface="Century Gothic" pitchFamily="34" charset="0"/>
              </a:rPr>
              <a:t> </a:t>
            </a:r>
            <a:r>
              <a:rPr lang="it-IT" sz="2000" dirty="0">
                <a:latin typeface="Century Gothic" pitchFamily="34" charset="0"/>
              </a:rPr>
              <a:t>lascerà alcuni ministeri chiave e nominerà figure indipendenti.</a:t>
            </a:r>
            <a:r>
              <a:rPr lang="it-IT" sz="2000" dirty="0" smtClean="0">
                <a:latin typeface="Century Gothic" pitchFamily="34" charset="0"/>
              </a:rPr>
              <a:t/>
            </a:r>
            <a:br>
              <a:rPr lang="it-IT" sz="2000" dirty="0" smtClean="0">
                <a:latin typeface="Century Gothic" pitchFamily="34" charset="0"/>
              </a:rPr>
            </a:br>
            <a:endParaRPr lang="it-IT" sz="2000" dirty="0">
              <a:latin typeface="Century Gothic" pitchFamily="34" charset="0"/>
            </a:endParaRPr>
          </a:p>
          <a:p>
            <a:pPr>
              <a:buFont typeface="Arial" charset="0"/>
              <a:buChar char="•"/>
            </a:pPr>
            <a:endParaRPr lang="it-IT" sz="2000" dirty="0">
              <a:latin typeface="Century Gothic" pitchFamily="34" charset="0"/>
            </a:endParaRPr>
          </a:p>
          <a:p>
            <a:endParaRPr lang="it-IT" sz="2000" dirty="0">
              <a:latin typeface="Century Gothic" pitchFamily="34" charset="0"/>
            </a:endParaRPr>
          </a:p>
          <a:p>
            <a:pPr>
              <a:buFont typeface="Arial" charset="0"/>
              <a:buChar char="•"/>
            </a:pPr>
            <a:r>
              <a:rPr lang="it-IT" sz="2000" dirty="0">
                <a:latin typeface="Century Gothic" pitchFamily="34" charset="0"/>
              </a:rPr>
              <a:t>La Tunisia ha realmente intrapreso la strada delle riforme?</a:t>
            </a:r>
          </a:p>
          <a:p>
            <a:pPr>
              <a:buFont typeface="Arial" charset="0"/>
              <a:buChar char="•"/>
            </a:pPr>
            <a:r>
              <a:rPr lang="it-IT" sz="2000" dirty="0">
                <a:latin typeface="Century Gothic" pitchFamily="34" charset="0"/>
              </a:rPr>
              <a:t>Le istanze popolari saranno davvero rappresentate?</a:t>
            </a:r>
          </a:p>
          <a:p>
            <a:pPr>
              <a:buFont typeface="Arial" charset="0"/>
              <a:buChar char="•"/>
            </a:pPr>
            <a:r>
              <a:rPr lang="it-IT" sz="2000" dirty="0">
                <a:latin typeface="Century Gothic" pitchFamily="34" charset="0"/>
              </a:rPr>
              <a:t>Esiste il rischio concreto di derive radicali</a:t>
            </a:r>
            <a:r>
              <a:rPr lang="it-IT" sz="2000" dirty="0" smtClean="0">
                <a:latin typeface="Century Gothic" pitchFamily="34" charset="0"/>
              </a:rPr>
              <a:t>?</a:t>
            </a:r>
          </a:p>
          <a:p>
            <a:pPr>
              <a:buFont typeface="Arial" charset="0"/>
              <a:buChar char="•"/>
            </a:pPr>
            <a:endParaRPr lang="it-IT" sz="2000" dirty="0">
              <a:latin typeface="Century Gothic" pitchFamily="34" charset="0"/>
            </a:endParaRPr>
          </a:p>
        </p:txBody>
      </p:sp>
      <p:sp>
        <p:nvSpPr>
          <p:cNvPr id="17414" name="Titolo 3"/>
          <p:cNvSpPr>
            <a:spLocks noGrp="1"/>
          </p:cNvSpPr>
          <p:nvPr>
            <p:ph type="title" idx="4294967295"/>
          </p:nvPr>
        </p:nvSpPr>
        <p:spPr bwMode="auto">
          <a:xfrm>
            <a:off x="0" y="0"/>
            <a:ext cx="9144000" cy="1268413"/>
          </a:xfrm>
          <a:noFill/>
        </p:spPr>
        <p:txBody>
          <a:bodyPr wrap="square" lIns="91440" tIns="45720" rIns="91440" bIns="45720" numCol="1" anchorCtr="0" compatLnSpc="1">
            <a:prstTxWarp prst="textNoShape">
              <a:avLst/>
            </a:prstTxWarp>
            <a:normAutofit/>
          </a:bodyPr>
          <a:lstStyle/>
          <a:p>
            <a:r>
              <a:rPr lang="it-IT" sz="3600" b="1" dirty="0" smtClean="0">
                <a:solidFill>
                  <a:srgbClr val="0070C0"/>
                </a:solidFill>
                <a:effectLst/>
                <a:latin typeface="Century Gothic" pitchFamily="34" charset="0"/>
              </a:rPr>
              <a:t>La primavera araba in </a:t>
            </a:r>
            <a:r>
              <a:rPr lang="it-IT" sz="3600" b="1" dirty="0" err="1" smtClean="0">
                <a:solidFill>
                  <a:srgbClr val="0070C0"/>
                </a:solidFill>
                <a:effectLst/>
                <a:latin typeface="Century Gothic" pitchFamily="34" charset="0"/>
              </a:rPr>
              <a:t>Tunisia…e</a:t>
            </a:r>
            <a:r>
              <a:rPr lang="it-IT" sz="3600" b="1" dirty="0" smtClean="0">
                <a:solidFill>
                  <a:srgbClr val="0070C0"/>
                </a:solidFill>
                <a:effectLst/>
                <a:latin typeface="Century Gothic" pitchFamily="34" charset="0"/>
              </a:rPr>
              <a:t> ora?</a:t>
            </a:r>
          </a:p>
        </p:txBody>
      </p:sp>
      <p:sp>
        <p:nvSpPr>
          <p:cNvPr id="7" name="Freccia in giù 6"/>
          <p:cNvSpPr/>
          <p:nvPr/>
        </p:nvSpPr>
        <p:spPr>
          <a:xfrm>
            <a:off x="3563888" y="4293096"/>
            <a:ext cx="432048"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globalgeografia.com/africa/marocco.jpg"/>
          <p:cNvPicPr>
            <a:picLocks noChangeAspect="1" noChangeArrowheads="1"/>
          </p:cNvPicPr>
          <p:nvPr/>
        </p:nvPicPr>
        <p:blipFill>
          <a:blip r:embed="rId2" cstate="print"/>
          <a:srcRect/>
          <a:stretch>
            <a:fillRect/>
          </a:stretch>
        </p:blipFill>
        <p:spPr bwMode="auto">
          <a:xfrm>
            <a:off x="683568" y="476672"/>
            <a:ext cx="7704856" cy="5832648"/>
          </a:xfrm>
          <a:prstGeom prst="rect">
            <a:avLst/>
          </a:prstGeom>
          <a:noFill/>
        </p:spPr>
      </p:pic>
      <p:sp>
        <p:nvSpPr>
          <p:cNvPr id="6" name="CasellaDiTesto 5"/>
          <p:cNvSpPr txBox="1"/>
          <p:nvPr/>
        </p:nvSpPr>
        <p:spPr>
          <a:xfrm>
            <a:off x="1043608" y="5229200"/>
            <a:ext cx="7056784" cy="923330"/>
          </a:xfrm>
          <a:prstGeom prst="rect">
            <a:avLst/>
          </a:prstGeom>
          <a:noFill/>
        </p:spPr>
        <p:txBody>
          <a:bodyPr wrap="square" rtlCol="0">
            <a:spAutoFit/>
          </a:bodyPr>
          <a:lstStyle/>
          <a:p>
            <a:pPr algn="ctr"/>
            <a:r>
              <a:rPr lang="it-IT" sz="5400" b="1" dirty="0" smtClean="0">
                <a:solidFill>
                  <a:srgbClr val="0070C0"/>
                </a:solidFill>
                <a:latin typeface="Century Gothic" pitchFamily="34" charset="0"/>
              </a:rPr>
              <a:t>MAROCCO</a:t>
            </a:r>
            <a:endParaRPr lang="it-IT" sz="5400" b="1" dirty="0">
              <a:solidFill>
                <a:srgbClr val="0070C0"/>
              </a:solidFill>
              <a:latin typeface="Century Gothic"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4" descr="File:DF-SC-83-08526.jpg">
            <a:hlinkClick r:id="rId2"/>
          </p:cNvPr>
          <p:cNvPicPr>
            <a:picLocks noGrp="1" noChangeAspect="1" noChangeArrowheads="1"/>
          </p:cNvPicPr>
          <p:nvPr>
            <p:ph sz="half" idx="4294967295"/>
          </p:nvPr>
        </p:nvPicPr>
        <p:blipFill>
          <a:blip r:embed="rId3" cstate="print"/>
          <a:srcRect/>
          <a:stretch>
            <a:fillRect/>
          </a:stretch>
        </p:blipFill>
        <p:spPr>
          <a:xfrm>
            <a:off x="6660232" y="908720"/>
            <a:ext cx="2232248" cy="1949450"/>
          </a:xfrm>
        </p:spPr>
      </p:pic>
      <p:sp>
        <p:nvSpPr>
          <p:cNvPr id="9" name="Segnaposto contenuto 8"/>
          <p:cNvSpPr>
            <a:spLocks noGrp="1"/>
          </p:cNvSpPr>
          <p:nvPr>
            <p:ph sz="half" idx="4294967295"/>
          </p:nvPr>
        </p:nvSpPr>
        <p:spPr>
          <a:xfrm>
            <a:off x="0" y="0"/>
            <a:ext cx="6660232" cy="6857999"/>
          </a:xfrm>
        </p:spPr>
        <p:txBody>
          <a:bodyPr>
            <a:normAutofit fontScale="92500" lnSpcReduction="20000"/>
          </a:bodyPr>
          <a:lstStyle/>
          <a:p>
            <a:pPr>
              <a:buNone/>
              <a:defRPr/>
            </a:pPr>
            <a:r>
              <a:rPr lang="it-IT" dirty="0" smtClean="0">
                <a:solidFill>
                  <a:srgbClr val="0070C0"/>
                </a:solidFill>
                <a:latin typeface="Century Gothic" pitchFamily="34" charset="0"/>
              </a:rPr>
              <a:t>1. Breve storia </a:t>
            </a:r>
          </a:p>
          <a:p>
            <a:pPr>
              <a:buFont typeface="Wingdings" pitchFamily="2" charset="2"/>
              <a:buChar char="Ø"/>
              <a:defRPr/>
            </a:pPr>
            <a:r>
              <a:rPr lang="it-IT" sz="1800" dirty="0" smtClean="0">
                <a:latin typeface="Century Gothic" pitchFamily="34" charset="0"/>
              </a:rPr>
              <a:t>Diviene indipendente dal protettorato francese nel 1956 istituito nel 1912</a:t>
            </a:r>
          </a:p>
          <a:p>
            <a:pPr>
              <a:buFont typeface="Wingdings" pitchFamily="2" charset="2"/>
              <a:buChar char="Ø"/>
              <a:defRPr/>
            </a:pPr>
            <a:r>
              <a:rPr lang="it-IT" sz="1800" dirty="0" smtClean="0">
                <a:latin typeface="Century Gothic" pitchFamily="34" charset="0"/>
              </a:rPr>
              <a:t>Dall’indipendenza , il Marocco è una monarchia a legittimazione religiosa, prima con re Mohammed V, poi con il figlio </a:t>
            </a:r>
            <a:r>
              <a:rPr lang="it-IT" sz="1800" dirty="0" err="1" smtClean="0">
                <a:latin typeface="Century Gothic" pitchFamily="34" charset="0"/>
              </a:rPr>
              <a:t>Hassan</a:t>
            </a:r>
            <a:r>
              <a:rPr lang="it-IT" sz="1800" dirty="0" smtClean="0">
                <a:latin typeface="Century Gothic" pitchFamily="34" charset="0"/>
              </a:rPr>
              <a:t> II (1961), poi, ancora, nel 1999 con il figlio Mohammed </a:t>
            </a:r>
            <a:r>
              <a:rPr lang="it-IT" sz="1800" dirty="0" err="1" smtClean="0">
                <a:latin typeface="Century Gothic" pitchFamily="34" charset="0"/>
              </a:rPr>
              <a:t>VI</a:t>
            </a:r>
            <a:r>
              <a:rPr lang="it-IT" sz="1800" dirty="0">
                <a:latin typeface="Century Gothic" pitchFamily="34" charset="0"/>
              </a:rPr>
              <a:t> </a:t>
            </a:r>
            <a:endParaRPr lang="it-IT" sz="1800" dirty="0" smtClean="0">
              <a:latin typeface="Century Gothic" pitchFamily="34" charset="0"/>
            </a:endParaRPr>
          </a:p>
          <a:p>
            <a:pPr>
              <a:buFont typeface="Wingdings" pitchFamily="2" charset="2"/>
              <a:buChar char="Ø"/>
              <a:defRPr/>
            </a:pPr>
            <a:r>
              <a:rPr lang="it-IT" sz="1800" dirty="0" smtClean="0">
                <a:latin typeface="Century Gothic" pitchFamily="34" charset="0"/>
              </a:rPr>
              <a:t>Mohamed V propone una timida apertura (</a:t>
            </a:r>
            <a:r>
              <a:rPr lang="it-IT" sz="1800" dirty="0" err="1" smtClean="0">
                <a:latin typeface="Century Gothic" pitchFamily="34" charset="0"/>
              </a:rPr>
              <a:t>es</a:t>
            </a:r>
            <a:r>
              <a:rPr lang="it-IT" sz="1800" dirty="0" smtClean="0">
                <a:latin typeface="Century Gothic" pitchFamily="34" charset="0"/>
              </a:rPr>
              <a:t>: libertà di stampa e associazione) ma già nel 1962 una nuova costituzione restringe ulteriormente i poteri degli organi governativi: il sovrano ha il diritto di sciogliere il parlamento, decretare lo stato di emergenza etc. e, di fatto non viene concessa agli altri partiti la possibilità di accedere alle elezioni parlamentari</a:t>
            </a:r>
          </a:p>
          <a:p>
            <a:pPr>
              <a:buFont typeface="Wingdings" pitchFamily="2" charset="2"/>
              <a:buChar char="Ø"/>
              <a:defRPr/>
            </a:pPr>
            <a:r>
              <a:rPr lang="it-IT" sz="1800" dirty="0" smtClean="0">
                <a:latin typeface="Century Gothic" pitchFamily="34" charset="0"/>
              </a:rPr>
              <a:t> Il fatto di essere una monarchia a legittimazione religiosa ha probabilmente impedito ai gruppi islamici più radicali di conquistare proseliti tra la popolazione poiché è il re ad incarnare la figura di “principe dei credenti”</a:t>
            </a:r>
          </a:p>
          <a:p>
            <a:pPr>
              <a:buFont typeface="Wingdings" pitchFamily="2" charset="2"/>
              <a:buChar char="Ø"/>
              <a:defRPr/>
            </a:pPr>
            <a:r>
              <a:rPr lang="it-IT" sz="1800" dirty="0" smtClean="0">
                <a:latin typeface="Century Gothic" pitchFamily="34" charset="0"/>
              </a:rPr>
              <a:t>Dopo alcune proteste recenti, il Marocco ha attuato aperture democratiche e non sembra essere stato interessato dalle rivolte arabe</a:t>
            </a:r>
          </a:p>
          <a:p>
            <a:pPr>
              <a:buFont typeface="Wingdings" pitchFamily="2" charset="2"/>
              <a:buChar char="Ø"/>
              <a:defRPr/>
            </a:pPr>
            <a:r>
              <a:rPr lang="it-IT" sz="1800" dirty="0" smtClean="0">
                <a:latin typeface="Century Gothic" pitchFamily="34" charset="0"/>
              </a:rPr>
              <a:t>Le elezioni del novembre 2011 vedono l'ascesa del Parti de la </a:t>
            </a:r>
            <a:r>
              <a:rPr lang="it-IT" sz="1800" dirty="0" err="1" smtClean="0">
                <a:latin typeface="Century Gothic" pitchFamily="34" charset="0"/>
              </a:rPr>
              <a:t>justice</a:t>
            </a:r>
            <a:r>
              <a:rPr lang="it-IT" sz="1800" dirty="0" smtClean="0">
                <a:latin typeface="Century Gothic" pitchFamily="34" charset="0"/>
              </a:rPr>
              <a:t> </a:t>
            </a:r>
            <a:r>
              <a:rPr lang="it-IT" sz="1800" dirty="0" err="1" smtClean="0">
                <a:latin typeface="Century Gothic" pitchFamily="34" charset="0"/>
              </a:rPr>
              <a:t>et</a:t>
            </a:r>
            <a:r>
              <a:rPr lang="it-IT" sz="1800" dirty="0" smtClean="0">
                <a:latin typeface="Century Gothic" pitchFamily="34" charset="0"/>
              </a:rPr>
              <a:t> </a:t>
            </a:r>
            <a:r>
              <a:rPr lang="it-IT" sz="1800" dirty="0" err="1" smtClean="0">
                <a:latin typeface="Century Gothic" pitchFamily="34" charset="0"/>
              </a:rPr>
              <a:t>du</a:t>
            </a:r>
            <a:r>
              <a:rPr lang="it-IT" sz="1800" dirty="0" smtClean="0">
                <a:latin typeface="Century Gothic" pitchFamily="34" charset="0"/>
              </a:rPr>
              <a:t> </a:t>
            </a:r>
            <a:r>
              <a:rPr lang="it-IT" sz="1800" dirty="0" err="1" smtClean="0">
                <a:latin typeface="Century Gothic" pitchFamily="34" charset="0"/>
              </a:rPr>
              <a:t>développement</a:t>
            </a:r>
            <a:r>
              <a:rPr lang="it-IT" sz="1800" dirty="0" smtClean="0">
                <a:latin typeface="Century Gothic" pitchFamily="34" charset="0"/>
              </a:rPr>
              <a:t> (PJD), partito moderato di ispirazione islamica presente dal 1998.</a:t>
            </a:r>
          </a:p>
          <a:p>
            <a:pPr>
              <a:buFont typeface="Wingdings" pitchFamily="2" charset="2"/>
              <a:buChar char="Ø"/>
              <a:defRPr/>
            </a:pPr>
            <a:r>
              <a:rPr lang="it-IT" sz="1800" dirty="0" smtClean="0">
                <a:latin typeface="Century Gothic" pitchFamily="34" charset="0"/>
              </a:rPr>
              <a:t>Il re continua però ad avere la guida del consiglio dei ministri e può emanare leggi tramite il </a:t>
            </a:r>
            <a:r>
              <a:rPr lang="it-IT" sz="1800" i="1" dirty="0" err="1" smtClean="0">
                <a:latin typeface="Century Gothic" pitchFamily="34" charset="0"/>
              </a:rPr>
              <a:t>dahir</a:t>
            </a:r>
            <a:r>
              <a:rPr lang="it-IT" sz="1800" i="1" dirty="0" smtClean="0">
                <a:latin typeface="Century Gothic" pitchFamily="34" charset="0"/>
              </a:rPr>
              <a:t> </a:t>
            </a:r>
            <a:r>
              <a:rPr lang="it-IT" sz="1800" dirty="0" smtClean="0">
                <a:latin typeface="Century Gothic" pitchFamily="34" charset="0"/>
              </a:rPr>
              <a:t>(decreto regio)che ha la preminenza su tutte le altre leggi</a:t>
            </a:r>
          </a:p>
        </p:txBody>
      </p:sp>
      <p:pic>
        <p:nvPicPr>
          <p:cNvPr id="24581" name="Picture 3" descr="File:King Mohammed VI Morocco 23 April 2002.jpg">
            <a:hlinkClick r:id="rId4"/>
          </p:cNvPr>
          <p:cNvPicPr>
            <a:picLocks noChangeAspect="1" noChangeArrowheads="1"/>
          </p:cNvPicPr>
          <p:nvPr/>
        </p:nvPicPr>
        <p:blipFill>
          <a:blip r:embed="rId5" cstate="print"/>
          <a:srcRect/>
          <a:stretch>
            <a:fillRect/>
          </a:stretch>
        </p:blipFill>
        <p:spPr bwMode="auto">
          <a:xfrm>
            <a:off x="6732240" y="3500438"/>
            <a:ext cx="2160935" cy="194786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lobalgeografia.com/africa/algeria.jpg"/>
          <p:cNvPicPr>
            <a:picLocks noChangeAspect="1" noChangeArrowheads="1"/>
          </p:cNvPicPr>
          <p:nvPr/>
        </p:nvPicPr>
        <p:blipFill>
          <a:blip r:embed="rId2" cstate="print"/>
          <a:srcRect/>
          <a:stretch>
            <a:fillRect/>
          </a:stretch>
        </p:blipFill>
        <p:spPr bwMode="auto">
          <a:xfrm>
            <a:off x="395536" y="548680"/>
            <a:ext cx="7560840" cy="5544616"/>
          </a:xfrm>
          <a:prstGeom prst="rect">
            <a:avLst/>
          </a:prstGeom>
          <a:noFill/>
        </p:spPr>
      </p:pic>
      <p:sp>
        <p:nvSpPr>
          <p:cNvPr id="3" name="CasellaDiTesto 2"/>
          <p:cNvSpPr txBox="1"/>
          <p:nvPr/>
        </p:nvSpPr>
        <p:spPr>
          <a:xfrm>
            <a:off x="1259632" y="4653136"/>
            <a:ext cx="6624736" cy="1107996"/>
          </a:xfrm>
          <a:prstGeom prst="rect">
            <a:avLst/>
          </a:prstGeom>
          <a:noFill/>
        </p:spPr>
        <p:txBody>
          <a:bodyPr wrap="square" rtlCol="0">
            <a:spAutoFit/>
          </a:bodyPr>
          <a:lstStyle/>
          <a:p>
            <a:pPr algn="ctr"/>
            <a:r>
              <a:rPr lang="it-IT" sz="6600" dirty="0" smtClean="0">
                <a:solidFill>
                  <a:srgbClr val="0070C0"/>
                </a:solidFill>
                <a:latin typeface="Century Gothic" pitchFamily="34" charset="0"/>
              </a:rPr>
              <a:t>Algeria</a:t>
            </a:r>
            <a:endParaRPr lang="it-IT" sz="6600" dirty="0">
              <a:solidFill>
                <a:srgbClr val="0070C0"/>
              </a:solidFill>
              <a:latin typeface="Century Gothic"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55576" y="260648"/>
            <a:ext cx="7704856" cy="646331"/>
          </a:xfrm>
          <a:prstGeom prst="rect">
            <a:avLst/>
          </a:prstGeom>
          <a:noFill/>
        </p:spPr>
        <p:txBody>
          <a:bodyPr wrap="square" rtlCol="0">
            <a:spAutoFit/>
          </a:bodyPr>
          <a:lstStyle/>
          <a:p>
            <a:r>
              <a:rPr lang="it-IT" sz="3600" dirty="0" smtClean="0">
                <a:solidFill>
                  <a:srgbClr val="0070C0"/>
                </a:solidFill>
                <a:latin typeface="Century Gothic" pitchFamily="34" charset="0"/>
              </a:rPr>
              <a:t>1. Il difficile periodo coloniale</a:t>
            </a:r>
            <a:endParaRPr lang="it-IT" sz="3600" dirty="0">
              <a:solidFill>
                <a:srgbClr val="0070C0"/>
              </a:solidFill>
              <a:latin typeface="Century Gothic" pitchFamily="34" charset="0"/>
            </a:endParaRPr>
          </a:p>
        </p:txBody>
      </p:sp>
      <p:sp>
        <p:nvSpPr>
          <p:cNvPr id="4" name="CasellaDiTesto 3"/>
          <p:cNvSpPr txBox="1"/>
          <p:nvPr/>
        </p:nvSpPr>
        <p:spPr>
          <a:xfrm>
            <a:off x="395536" y="764704"/>
            <a:ext cx="8064896" cy="3477875"/>
          </a:xfrm>
          <a:prstGeom prst="rect">
            <a:avLst/>
          </a:prstGeom>
          <a:noFill/>
        </p:spPr>
        <p:txBody>
          <a:bodyPr wrap="square" rtlCol="0">
            <a:spAutoFit/>
          </a:bodyPr>
          <a:lstStyle/>
          <a:p>
            <a:pPr>
              <a:buFont typeface="Wingdings" pitchFamily="2" charset="2"/>
              <a:buChar char="Ø"/>
            </a:pPr>
            <a:r>
              <a:rPr lang="it-IT" sz="2000" dirty="0" smtClean="0">
                <a:latin typeface="Century Gothic" pitchFamily="34" charset="0"/>
              </a:rPr>
              <a:t>Espropriazione di terre agli algerini già dalla metà dell’800</a:t>
            </a:r>
          </a:p>
          <a:p>
            <a:pPr>
              <a:buFont typeface="Wingdings" pitchFamily="2" charset="2"/>
              <a:buChar char="Ø"/>
            </a:pPr>
            <a:r>
              <a:rPr lang="it-IT" sz="2000" dirty="0" smtClean="0">
                <a:latin typeface="Century Gothic" pitchFamily="34" charset="0"/>
              </a:rPr>
              <a:t>La Francia impone agli algerini il </a:t>
            </a:r>
            <a:r>
              <a:rPr lang="it-IT" sz="2000" i="1" dirty="0" smtClean="0">
                <a:latin typeface="Century Gothic" pitchFamily="34" charset="0"/>
              </a:rPr>
              <a:t>Code de l’</a:t>
            </a:r>
            <a:r>
              <a:rPr lang="it-IT" sz="2000" i="1" dirty="0" err="1" smtClean="0">
                <a:latin typeface="Century Gothic" pitchFamily="34" charset="0"/>
              </a:rPr>
              <a:t>indigénat</a:t>
            </a:r>
            <a:r>
              <a:rPr lang="it-IT" sz="2000" i="1" dirty="0" smtClean="0">
                <a:latin typeface="Century Gothic" pitchFamily="34" charset="0"/>
              </a:rPr>
              <a:t> </a:t>
            </a:r>
            <a:r>
              <a:rPr lang="it-IT" sz="2000" dirty="0" smtClean="0">
                <a:latin typeface="Century Gothic" pitchFamily="34" charset="0"/>
              </a:rPr>
              <a:t>che stabilisce  la possibilità di perseguire i musulmani per 46 tipi di reati senza procedure legali per tutelare  gli accusati </a:t>
            </a:r>
          </a:p>
          <a:p>
            <a:pPr>
              <a:buFont typeface="Wingdings" pitchFamily="2" charset="2"/>
              <a:buChar char="Ø"/>
            </a:pPr>
            <a:r>
              <a:rPr lang="it-IT" sz="2000" dirty="0" smtClean="0">
                <a:latin typeface="Century Gothic" pitchFamily="34" charset="0"/>
              </a:rPr>
              <a:t>L’Algeria diventa una vera e propria colonia di popolamento (quasi 1 milione di francesi)</a:t>
            </a:r>
          </a:p>
          <a:p>
            <a:pPr>
              <a:buFont typeface="Wingdings" pitchFamily="2" charset="2"/>
              <a:buChar char="Ø"/>
            </a:pPr>
            <a:r>
              <a:rPr lang="it-IT" sz="2000" dirty="0" smtClean="0">
                <a:latin typeface="Century Gothic" pitchFamily="34" charset="0"/>
              </a:rPr>
              <a:t>I primi movimenti nazionalistici algerini, guidati da </a:t>
            </a:r>
            <a:r>
              <a:rPr lang="it-IT" sz="2000" dirty="0" err="1" smtClean="0">
                <a:latin typeface="Century Gothic" pitchFamily="34" charset="0"/>
              </a:rPr>
              <a:t>Ferhat</a:t>
            </a:r>
            <a:r>
              <a:rPr lang="it-IT" sz="2000" dirty="0" smtClean="0">
                <a:latin typeface="Century Gothic" pitchFamily="34" charset="0"/>
              </a:rPr>
              <a:t> </a:t>
            </a:r>
            <a:r>
              <a:rPr lang="it-IT" sz="2000" dirty="0" err="1" smtClean="0">
                <a:latin typeface="Century Gothic" pitchFamily="34" charset="0"/>
              </a:rPr>
              <a:t>Abbas</a:t>
            </a:r>
            <a:r>
              <a:rPr lang="it-IT" sz="2000" dirty="0" smtClean="0">
                <a:latin typeface="Century Gothic" pitchFamily="34" charset="0"/>
              </a:rPr>
              <a:t> furono meno violenti dei successori, puntando, in prima istanza, al dialogo con gli occupanti. </a:t>
            </a:r>
          </a:p>
          <a:p>
            <a:pPr>
              <a:buFont typeface="Wingdings" pitchFamily="2" charset="2"/>
              <a:buChar char="Ø"/>
            </a:pPr>
            <a:endParaRPr lang="it-IT" sz="2000" dirty="0" smtClean="0">
              <a:latin typeface="Century Gothic" pitchFamily="34" charset="0"/>
            </a:endParaRPr>
          </a:p>
          <a:p>
            <a:pPr>
              <a:buFont typeface="Wingdings" pitchFamily="2" charset="2"/>
              <a:buChar char="Ø"/>
            </a:pPr>
            <a:endParaRPr lang="it-IT" sz="2000" dirty="0">
              <a:latin typeface="Century Gothic" pitchFamily="34" charset="0"/>
            </a:endParaRPr>
          </a:p>
        </p:txBody>
      </p:sp>
      <p:pic>
        <p:nvPicPr>
          <p:cNvPr id="1026" name="Picture 2" descr="http://www.ilgiornale.it/sites/default/files/styles/large/public/foto/2012-11-30/2012-11-battaglia-algeri.jpg"/>
          <p:cNvPicPr>
            <a:picLocks noChangeAspect="1" noChangeArrowheads="1"/>
          </p:cNvPicPr>
          <p:nvPr/>
        </p:nvPicPr>
        <p:blipFill>
          <a:blip r:embed="rId2" cstate="print"/>
          <a:srcRect/>
          <a:stretch>
            <a:fillRect/>
          </a:stretch>
        </p:blipFill>
        <p:spPr bwMode="auto">
          <a:xfrm>
            <a:off x="611560" y="3933056"/>
            <a:ext cx="7488832" cy="259228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908720"/>
            <a:ext cx="8136904" cy="4985980"/>
          </a:xfrm>
          <a:prstGeom prst="rect">
            <a:avLst/>
          </a:prstGeom>
        </p:spPr>
        <p:txBody>
          <a:bodyPr wrap="square">
            <a:spAutoFit/>
          </a:bodyPr>
          <a:lstStyle/>
          <a:p>
            <a:pPr>
              <a:buFont typeface="Wingdings" pitchFamily="2" charset="2"/>
              <a:buChar char="Ø"/>
            </a:pPr>
            <a:r>
              <a:rPr lang="it-IT" dirty="0" smtClean="0">
                <a:latin typeface="Century Gothic" pitchFamily="34" charset="0"/>
              </a:rPr>
              <a:t>Sotto il dominio coloniale francese erano nati nel paese numerosi movimenti nazionalistici e indipendentistici tra </a:t>
            </a:r>
            <a:r>
              <a:rPr lang="fr-FR" dirty="0" smtClean="0">
                <a:latin typeface="Century Gothic" pitchFamily="34" charset="0"/>
              </a:rPr>
              <a:t>il </a:t>
            </a:r>
            <a:r>
              <a:rPr lang="it-IT" dirty="0" smtClean="0">
                <a:latin typeface="Century Gothic" pitchFamily="34" charset="0"/>
              </a:rPr>
              <a:t>Comitato Rivoluzionario d'Unione e d'Azione (CRUA).</a:t>
            </a:r>
          </a:p>
          <a:p>
            <a:pPr>
              <a:buFont typeface="Wingdings" pitchFamily="2" charset="2"/>
              <a:buChar char="Ø"/>
            </a:pPr>
            <a:r>
              <a:rPr lang="it-IT" dirty="0" smtClean="0">
                <a:latin typeface="Century Gothic" pitchFamily="34" charset="0"/>
              </a:rPr>
              <a:t>In particolare quest’ultimo nel 1954 decise di passare alle armi e formò il Fronte di Liberazione Nazionale (FLN), avente per obiettivo l'indipendenza. Seguirono anni molto violenti che culmineranno nella “Battaglia di Algeri”. </a:t>
            </a:r>
            <a:endParaRPr lang="it-IT" sz="1100" dirty="0" smtClean="0">
              <a:latin typeface="Century Gothic" pitchFamily="34" charset="0"/>
            </a:endParaRPr>
          </a:p>
          <a:p>
            <a:pPr>
              <a:buFont typeface="Wingdings" pitchFamily="2" charset="2"/>
              <a:buChar char="Ø"/>
            </a:pPr>
            <a:r>
              <a:rPr lang="it-IT" dirty="0" smtClean="0">
                <a:latin typeface="Century Gothic" pitchFamily="34" charset="0"/>
              </a:rPr>
              <a:t>Nel 1958, anno di costituzione del Governo Provvisorio della Repubblica Algerina, de Gaulle viene eletto presidente della Francia</a:t>
            </a:r>
          </a:p>
          <a:p>
            <a:pPr>
              <a:buFont typeface="Wingdings" pitchFamily="2" charset="2"/>
              <a:buChar char="Ø"/>
            </a:pPr>
            <a:r>
              <a:rPr lang="it-IT" dirty="0" smtClean="0">
                <a:latin typeface="Century Gothic" pitchFamily="34" charset="0"/>
              </a:rPr>
              <a:t>il 16 settembre1959 de Gaulle riconosce  pubblicamente il diritto all'autodeterminazione degli algerini, provocando gravissimi disordini e proteste da parte dei cittadini francesi in Algeria. </a:t>
            </a:r>
          </a:p>
          <a:p>
            <a:pPr>
              <a:buFont typeface="Wingdings" pitchFamily="2" charset="2"/>
              <a:buChar char="Ø"/>
            </a:pPr>
            <a:r>
              <a:rPr lang="it-IT" dirty="0" smtClean="0">
                <a:latin typeface="Century Gothic" pitchFamily="34" charset="0"/>
              </a:rPr>
              <a:t>Il conflitto tra i movimenti nazionalistici e la popolazione francese insediata nel paese si concluse il 19 marzo 1962 con un trattato firmato a Evian, che prevedeva il </a:t>
            </a:r>
            <a:r>
              <a:rPr lang="it-IT" dirty="0" err="1" smtClean="0">
                <a:latin typeface="Century Gothic" pitchFamily="34" charset="0"/>
              </a:rPr>
              <a:t>cessate-il-fuoco</a:t>
            </a:r>
            <a:r>
              <a:rPr lang="it-IT" dirty="0" smtClean="0">
                <a:latin typeface="Century Gothic" pitchFamily="34" charset="0"/>
              </a:rPr>
              <a:t> e la legalizzazione del FLN.</a:t>
            </a:r>
          </a:p>
          <a:p>
            <a:pPr>
              <a:buFont typeface="Wingdings" pitchFamily="2" charset="2"/>
              <a:buChar char="Ø"/>
            </a:pPr>
            <a:r>
              <a:rPr lang="it-IT" dirty="0" smtClean="0">
                <a:latin typeface="Century Gothic" pitchFamily="34" charset="0"/>
              </a:rPr>
              <a:t> L’Algeria diventa uno stato indipendente ma la guerriglia è costata agli algerini 1 milione di </a:t>
            </a:r>
            <a:r>
              <a:rPr lang="it-IT" dirty="0" smtClean="0">
                <a:latin typeface="Century Gothic" pitchFamily="34" charset="0"/>
              </a:rPr>
              <a:t>morti. </a:t>
            </a:r>
            <a:endParaRPr lang="it-IT" sz="1200" dirty="0" smtClean="0">
              <a:latin typeface="Century Gothic" pitchFamily="34" charset="0"/>
            </a:endParaRPr>
          </a:p>
        </p:txBody>
      </p:sp>
      <p:sp>
        <p:nvSpPr>
          <p:cNvPr id="3" name="Rettangolo 2"/>
          <p:cNvSpPr/>
          <p:nvPr/>
        </p:nvSpPr>
        <p:spPr>
          <a:xfrm>
            <a:off x="1115616" y="404664"/>
            <a:ext cx="6062878" cy="584775"/>
          </a:xfrm>
          <a:prstGeom prst="rect">
            <a:avLst/>
          </a:prstGeom>
        </p:spPr>
        <p:txBody>
          <a:bodyPr wrap="none">
            <a:spAutoFit/>
          </a:bodyPr>
          <a:lstStyle/>
          <a:p>
            <a:pPr algn="ctr"/>
            <a:r>
              <a:rPr lang="it-IT" sz="3200" dirty="0" smtClean="0">
                <a:solidFill>
                  <a:srgbClr val="0070C0"/>
                </a:solidFill>
                <a:latin typeface="Century Gothic" pitchFamily="34" charset="0"/>
              </a:rPr>
              <a:t>2. la difficile decolonizzazione</a:t>
            </a:r>
            <a:endParaRPr lang="it-IT" sz="3200" dirty="0">
              <a:latin typeface="Century Gothic"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95536" y="980728"/>
            <a:ext cx="5472608" cy="5078313"/>
          </a:xfrm>
          <a:prstGeom prst="rect">
            <a:avLst/>
          </a:prstGeom>
        </p:spPr>
        <p:txBody>
          <a:bodyPr wrap="square">
            <a:spAutoFit/>
          </a:bodyPr>
          <a:lstStyle/>
          <a:p>
            <a:pPr>
              <a:buFont typeface="Wingdings" pitchFamily="2" charset="2"/>
              <a:buChar char="Ø"/>
            </a:pPr>
            <a:r>
              <a:rPr lang="it-IT" dirty="0" smtClean="0">
                <a:latin typeface="Century Gothic" pitchFamily="34" charset="0"/>
              </a:rPr>
              <a:t>Dopo l'indipendenza ci furono conflitti interni fra le diverse fazioni che aspiravano al potere, in particolare tra il GPRA (Governo Provvisorio della Repubblica Algerina) firmatario degli accordi di pace di Evian con la Francia più pluralista  e guidato da </a:t>
            </a:r>
            <a:r>
              <a:rPr lang="it-IT" dirty="0" err="1" smtClean="0">
                <a:latin typeface="Century Gothic" pitchFamily="34" charset="0"/>
              </a:rPr>
              <a:t>Abbas</a:t>
            </a:r>
            <a:r>
              <a:rPr lang="it-IT" dirty="0" smtClean="0">
                <a:latin typeface="Century Gothic" pitchFamily="34" charset="0"/>
              </a:rPr>
              <a:t> e </a:t>
            </a:r>
            <a:r>
              <a:rPr lang="it-IT" dirty="0" err="1" smtClean="0">
                <a:latin typeface="Century Gothic" pitchFamily="34" charset="0"/>
              </a:rPr>
              <a:t>Belkacem</a:t>
            </a:r>
            <a:r>
              <a:rPr lang="it-IT" dirty="0" smtClean="0">
                <a:latin typeface="Century Gothic" pitchFamily="34" charset="0"/>
              </a:rPr>
              <a:t> e l'esercito partigiano ANP (Armata Nazionale Popolare), più militarista  guidato da </a:t>
            </a:r>
            <a:r>
              <a:rPr lang="it-IT" dirty="0" err="1" smtClean="0">
                <a:latin typeface="Century Gothic" pitchFamily="34" charset="0"/>
              </a:rPr>
              <a:t>Houari</a:t>
            </a:r>
            <a:r>
              <a:rPr lang="it-IT" dirty="0" smtClean="0">
                <a:latin typeface="Century Gothic" pitchFamily="34" charset="0"/>
              </a:rPr>
              <a:t> </a:t>
            </a:r>
            <a:r>
              <a:rPr lang="it-IT" u="sng" dirty="0" err="1" smtClean="0">
                <a:latin typeface="Century Gothic" pitchFamily="34" charset="0"/>
              </a:rPr>
              <a:t>Boumedienne</a:t>
            </a:r>
            <a:r>
              <a:rPr lang="it-IT" u="sng" dirty="0" smtClean="0">
                <a:latin typeface="Century Gothic" pitchFamily="34" charset="0"/>
              </a:rPr>
              <a:t> </a:t>
            </a:r>
            <a:r>
              <a:rPr lang="it-IT" dirty="0" smtClean="0">
                <a:latin typeface="Century Gothic" pitchFamily="34" charset="0"/>
              </a:rPr>
              <a:t>e sostenuto da alcuni personaggi di spicco del FLN tra cui </a:t>
            </a:r>
            <a:r>
              <a:rPr lang="it-IT" u="sng" dirty="0" smtClean="0">
                <a:latin typeface="Century Gothic" pitchFamily="34" charset="0"/>
              </a:rPr>
              <a:t>Ben Bella </a:t>
            </a:r>
          </a:p>
          <a:p>
            <a:pPr>
              <a:buFont typeface="Wingdings" pitchFamily="2" charset="2"/>
              <a:buChar char="Ø"/>
            </a:pPr>
            <a:r>
              <a:rPr lang="it-IT" dirty="0" smtClean="0">
                <a:latin typeface="Century Gothic" pitchFamily="34" charset="0"/>
              </a:rPr>
              <a:t>Nel settembre 1962 si tennero le elezioni per l'Assemblea Costituente, da cui uscì vincitore Ben Bella, designato primo capo di governo dell'Algeria indipendente</a:t>
            </a:r>
          </a:p>
          <a:p>
            <a:pPr>
              <a:buFont typeface="Wingdings" pitchFamily="2" charset="2"/>
              <a:buChar char="Ø"/>
            </a:pPr>
            <a:r>
              <a:rPr lang="it-IT" dirty="0" smtClean="0">
                <a:latin typeface="Century Gothic" pitchFamily="34" charset="0"/>
              </a:rPr>
              <a:t>Ben Bella  tentò, in primo luogo, di ricondurre  il FNL a  una “ dimensione politica” , soffocando, al contempo, ogni opposizione interna</a:t>
            </a:r>
          </a:p>
        </p:txBody>
      </p:sp>
      <p:sp>
        <p:nvSpPr>
          <p:cNvPr id="3" name="Titolo 1"/>
          <p:cNvSpPr txBox="1">
            <a:spLocks/>
          </p:cNvSpPr>
          <p:nvPr/>
        </p:nvSpPr>
        <p:spPr>
          <a:xfrm>
            <a:off x="539552" y="404664"/>
            <a:ext cx="8147248" cy="647849"/>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600" dirty="0" smtClean="0">
                <a:solidFill>
                  <a:srgbClr val="0070C0"/>
                </a:solidFill>
                <a:latin typeface="Century Gothic" pitchFamily="34" charset="0"/>
                <a:ea typeface="+mj-ea"/>
                <a:cs typeface="+mj-cs"/>
              </a:rPr>
              <a:t>3</a:t>
            </a:r>
            <a:r>
              <a:rPr kumimoji="0" lang="it-IT" sz="3600" b="0" i="0" u="none" strike="noStrike" kern="1200" cap="none" spc="0" normalizeH="0" baseline="0" noProof="0" dirty="0" smtClean="0">
                <a:ln>
                  <a:noFill/>
                </a:ln>
                <a:solidFill>
                  <a:srgbClr val="0070C0"/>
                </a:solidFill>
                <a:effectLst/>
                <a:uLnTx/>
                <a:uFillTx/>
                <a:latin typeface="Century Gothic" pitchFamily="34" charset="0"/>
                <a:ea typeface="+mj-ea"/>
                <a:cs typeface="+mj-cs"/>
              </a:rPr>
              <a:t>. Il periodo post coloniale</a:t>
            </a:r>
            <a:endParaRPr kumimoji="0" lang="it-IT" sz="36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pic>
        <p:nvPicPr>
          <p:cNvPr id="4" name="Segnaposto contenuto 8" descr="ben_bella.jpg"/>
          <p:cNvPicPr>
            <a:picLocks noChangeAspect="1"/>
          </p:cNvPicPr>
          <p:nvPr/>
        </p:nvPicPr>
        <p:blipFill>
          <a:blip r:embed="rId2" cstate="print"/>
          <a:srcRect/>
          <a:stretch>
            <a:fillRect/>
          </a:stretch>
        </p:blipFill>
        <p:spPr>
          <a:xfrm>
            <a:off x="6372200" y="1340768"/>
            <a:ext cx="2228850" cy="2971800"/>
          </a:xfrm>
          <a:prstGeom prst="rect">
            <a:avLst/>
          </a:prstGeom>
        </p:spPr>
      </p:pic>
      <p:sp>
        <p:nvSpPr>
          <p:cNvPr id="5" name="CasellaDiTesto 4"/>
          <p:cNvSpPr txBox="1"/>
          <p:nvPr/>
        </p:nvSpPr>
        <p:spPr>
          <a:xfrm>
            <a:off x="6372200" y="4653136"/>
            <a:ext cx="2160240"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600" dirty="0" smtClean="0">
                <a:latin typeface="Century Gothic" pitchFamily="34" charset="0"/>
              </a:rPr>
              <a:t>Ben Bella</a:t>
            </a:r>
            <a:endParaRPr lang="it-IT" sz="1600" dirty="0">
              <a:latin typeface="Century Gothic"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9512" y="476672"/>
            <a:ext cx="6480720" cy="6494085"/>
          </a:xfrm>
          <a:prstGeom prst="rect">
            <a:avLst/>
          </a:prstGeom>
        </p:spPr>
        <p:txBody>
          <a:bodyPr wrap="square">
            <a:spAutoFit/>
          </a:bodyPr>
          <a:lstStyle/>
          <a:p>
            <a:pPr>
              <a:buFont typeface="Wingdings" pitchFamily="2" charset="2"/>
              <a:buChar char="Ø"/>
            </a:pPr>
            <a:r>
              <a:rPr lang="it-IT" sz="1600" dirty="0" smtClean="0">
                <a:latin typeface="Century Gothic" pitchFamily="34" charset="0"/>
              </a:rPr>
              <a:t>Lo strapotere di Ben Bella veniva avversato da molti tra cui </a:t>
            </a:r>
            <a:r>
              <a:rPr lang="it-IT" sz="1600" u="sng" dirty="0" err="1" smtClean="0">
                <a:latin typeface="Century Gothic" pitchFamily="34" charset="0"/>
              </a:rPr>
              <a:t>Boumedienne</a:t>
            </a:r>
            <a:r>
              <a:rPr lang="it-IT" sz="1600" b="1" u="sng" dirty="0" smtClean="0">
                <a:latin typeface="Century Gothic" pitchFamily="34" charset="0"/>
              </a:rPr>
              <a:t> </a:t>
            </a:r>
            <a:r>
              <a:rPr lang="it-IT" sz="1600" dirty="0" smtClean="0">
                <a:latin typeface="Century Gothic" pitchFamily="34" charset="0"/>
              </a:rPr>
              <a:t>(ministro degli esteri) che con un colpo di Stato conquistò il potere nel 1965 . L’Algeria di </a:t>
            </a:r>
            <a:r>
              <a:rPr lang="it-IT" sz="1600" dirty="0" err="1" smtClean="0">
                <a:latin typeface="Century Gothic" pitchFamily="34" charset="0"/>
              </a:rPr>
              <a:t>Boumedienne</a:t>
            </a:r>
            <a:r>
              <a:rPr lang="it-IT" sz="1600" dirty="0" smtClean="0">
                <a:latin typeface="Century Gothic" pitchFamily="34" charset="0"/>
              </a:rPr>
              <a:t> era : democratica e popolare, araba e islamica: </a:t>
            </a:r>
            <a:r>
              <a:rPr lang="it-IT" sz="1600" b="1" dirty="0" smtClean="0">
                <a:latin typeface="Century Gothic" pitchFamily="34" charset="0"/>
              </a:rPr>
              <a:t>islamismo- </a:t>
            </a:r>
            <a:r>
              <a:rPr lang="it-IT" sz="1600" b="1" dirty="0" err="1" smtClean="0">
                <a:latin typeface="Century Gothic" pitchFamily="34" charset="0"/>
              </a:rPr>
              <a:t>arabizzazione</a:t>
            </a:r>
            <a:r>
              <a:rPr lang="it-IT" sz="1600" b="1" dirty="0" smtClean="0">
                <a:latin typeface="Century Gothic" pitchFamily="34" charset="0"/>
              </a:rPr>
              <a:t> e socialismo furono i caratteri distintivi.</a:t>
            </a:r>
          </a:p>
          <a:p>
            <a:pPr>
              <a:buFont typeface="Wingdings" pitchFamily="2" charset="2"/>
              <a:buChar char="Ø"/>
            </a:pPr>
            <a:r>
              <a:rPr lang="it-IT" sz="1600" dirty="0" smtClean="0">
                <a:latin typeface="Century Gothic" pitchFamily="34" charset="0"/>
              </a:rPr>
              <a:t>Dopo la sua morte nel 1978 segue un periodo di maggiori aperture con il presidente </a:t>
            </a:r>
            <a:r>
              <a:rPr lang="it-IT" sz="1600" u="sng" dirty="0" err="1" smtClean="0">
                <a:latin typeface="Century Gothic" pitchFamily="34" charset="0"/>
              </a:rPr>
              <a:t>Chadli</a:t>
            </a:r>
            <a:r>
              <a:rPr lang="it-IT" sz="1600" u="sng" dirty="0" smtClean="0">
                <a:latin typeface="Century Gothic" pitchFamily="34" charset="0"/>
              </a:rPr>
              <a:t> </a:t>
            </a:r>
            <a:r>
              <a:rPr lang="it-IT" sz="1600" u="sng" dirty="0" err="1" smtClean="0">
                <a:latin typeface="Century Gothic" pitchFamily="34" charset="0"/>
              </a:rPr>
              <a:t>Bendjedid</a:t>
            </a:r>
            <a:r>
              <a:rPr lang="it-IT" sz="1600" dirty="0" smtClean="0">
                <a:latin typeface="Century Gothic" pitchFamily="34" charset="0"/>
              </a:rPr>
              <a:t> e  la nuova costituzione, nel 1989, introduce riforme in senso democratico: </a:t>
            </a:r>
            <a:r>
              <a:rPr lang="it-IT" sz="1600" b="1" dirty="0" smtClean="0">
                <a:latin typeface="Century Gothic" pitchFamily="34" charset="0"/>
              </a:rPr>
              <a:t>per la prima volta nella storia dell'Algeria indipendente, diviene possibile formare partiti politici</a:t>
            </a:r>
            <a:r>
              <a:rPr lang="it-IT" sz="1600" dirty="0" smtClean="0">
                <a:latin typeface="Century Gothic" pitchFamily="34" charset="0"/>
              </a:rPr>
              <a:t> (precedentemente il FLN era l'unico partito legale). </a:t>
            </a:r>
          </a:p>
          <a:p>
            <a:pPr>
              <a:buFont typeface="Wingdings" pitchFamily="2" charset="2"/>
              <a:buChar char="Ø"/>
            </a:pPr>
            <a:r>
              <a:rPr lang="it-IT" sz="1600" dirty="0" smtClean="0">
                <a:latin typeface="Century Gothic" pitchFamily="34" charset="0"/>
              </a:rPr>
              <a:t>Nel contempo  aumentano i problemi nel paese: cattivo andamento dell’economia; ricchezza mal distribuita, boom demografico; aumento delle richieste della società civile non soddisfatte. Ciò causa numerosi disordine nel Paese duramente repressi dal FLN</a:t>
            </a:r>
          </a:p>
          <a:p>
            <a:pPr>
              <a:buFont typeface="Wingdings" pitchFamily="2" charset="2"/>
              <a:buChar char="Ø"/>
            </a:pPr>
            <a:r>
              <a:rPr lang="it-IT" sz="1600" dirty="0" smtClean="0">
                <a:latin typeface="Century Gothic" pitchFamily="34" charset="0"/>
              </a:rPr>
              <a:t>Con questa politica il FLN perde numerosi consensi tra la popolazione tanto che le elezioni del 1991-1992 vedono la netta vittoria del neonato FIS (Fronte Islamico di Salvezza)</a:t>
            </a:r>
          </a:p>
          <a:p>
            <a:pPr>
              <a:buFont typeface="Wingdings" pitchFamily="2" charset="2"/>
              <a:buChar char="Ø"/>
            </a:pPr>
            <a:r>
              <a:rPr lang="it-IT" sz="1600" dirty="0" smtClean="0">
                <a:latin typeface="Century Gothic" pitchFamily="34" charset="0"/>
              </a:rPr>
              <a:t>Per evitare l’involuzione islamista della società i militari con un colpo di Stato prendono il potere ponendo il FIS fuori legge. Ciò causa una estremizzazione del FIS che degenera poi nel GIA (Gruppo Islamico di Salvezza) che , soprattutto </a:t>
            </a:r>
            <a:r>
              <a:rPr lang="it-IT" sz="1600" dirty="0" smtClean="0">
                <a:latin typeface="Century Gothic" pitchFamily="34" charset="0"/>
              </a:rPr>
              <a:t>tra il 1992 </a:t>
            </a:r>
            <a:r>
              <a:rPr lang="it-IT" sz="1600" dirty="0" smtClean="0">
                <a:latin typeface="Century Gothic" pitchFamily="34" charset="0"/>
              </a:rPr>
              <a:t>e il 1998 provocò morti indiscriminate e attentati sanguinari </a:t>
            </a:r>
            <a:r>
              <a:rPr lang="it-IT" sz="1600" dirty="0" smtClean="0">
                <a:latin typeface="Century Gothic" pitchFamily="34" charset="0"/>
              </a:rPr>
              <a:t>(più </a:t>
            </a:r>
            <a:r>
              <a:rPr lang="it-IT" sz="1600" dirty="0" smtClean="0">
                <a:latin typeface="Century Gothic" pitchFamily="34" charset="0"/>
              </a:rPr>
              <a:t>di 60.000 cittadini assassinati)</a:t>
            </a:r>
          </a:p>
          <a:p>
            <a:pPr>
              <a:buFont typeface="Wingdings" pitchFamily="2" charset="2"/>
              <a:buChar char="Ø"/>
            </a:pPr>
            <a:endParaRPr lang="it-IT" sz="1600" dirty="0" smtClean="0">
              <a:latin typeface="Century Gothic" pitchFamily="34" charset="0"/>
            </a:endParaRPr>
          </a:p>
        </p:txBody>
      </p:sp>
      <p:pic>
        <p:nvPicPr>
          <p:cNvPr id="4" name="Segnaposto contenuto 4" descr="boumedienne_h01.jpg"/>
          <p:cNvPicPr>
            <a:picLocks noChangeAspect="1"/>
          </p:cNvPicPr>
          <p:nvPr/>
        </p:nvPicPr>
        <p:blipFill>
          <a:blip r:embed="rId2" cstate="print"/>
          <a:srcRect/>
          <a:stretch>
            <a:fillRect/>
          </a:stretch>
        </p:blipFill>
        <p:spPr bwMode="auto">
          <a:xfrm>
            <a:off x="6588224" y="548680"/>
            <a:ext cx="2171700" cy="2771775"/>
          </a:xfrm>
          <a:prstGeom prst="rect">
            <a:avLst/>
          </a:prstGeom>
          <a:noFill/>
          <a:ln w="9525">
            <a:noFill/>
            <a:miter lim="800000"/>
            <a:headEnd/>
            <a:tailEnd/>
          </a:ln>
        </p:spPr>
      </p:pic>
      <p:sp>
        <p:nvSpPr>
          <p:cNvPr id="5" name="CasellaDiTesto 4"/>
          <p:cNvSpPr txBox="1"/>
          <p:nvPr/>
        </p:nvSpPr>
        <p:spPr>
          <a:xfrm>
            <a:off x="6588224" y="3501008"/>
            <a:ext cx="216024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latin typeface="Century Gothic" pitchFamily="34" charset="0"/>
              </a:rPr>
              <a:t>Boumedienne</a:t>
            </a:r>
            <a:endParaRPr lang="it-IT" dirty="0">
              <a:latin typeface="Century Gothic" pitchFamily="34" charset="0"/>
            </a:endParaRPr>
          </a:p>
        </p:txBody>
      </p:sp>
      <p:sp>
        <p:nvSpPr>
          <p:cNvPr id="6" name="Titolo 1"/>
          <p:cNvSpPr txBox="1">
            <a:spLocks/>
          </p:cNvSpPr>
          <p:nvPr/>
        </p:nvSpPr>
        <p:spPr>
          <a:xfrm>
            <a:off x="503238" y="0"/>
            <a:ext cx="8183562" cy="62068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0070C0"/>
                </a:solidFill>
                <a:latin typeface="+mj-lt"/>
                <a:ea typeface="+mj-ea"/>
                <a:cs typeface="+mj-cs"/>
              </a:rPr>
              <a:t>4</a:t>
            </a:r>
            <a:r>
              <a:rPr kumimoji="0" lang="it-IT" sz="3200" b="0" i="0" u="none" strike="noStrike" kern="1200" cap="none" spc="0" normalizeH="0" baseline="0" noProof="0" dirty="0" smtClean="0">
                <a:ln>
                  <a:noFill/>
                </a:ln>
                <a:solidFill>
                  <a:srgbClr val="0070C0"/>
                </a:solidFill>
                <a:effectLst/>
                <a:uLnTx/>
                <a:uFillTx/>
                <a:latin typeface="Century Gothic" pitchFamily="34" charset="0"/>
                <a:ea typeface="+mj-ea"/>
                <a:cs typeface="+mj-cs"/>
              </a:rPr>
              <a:t>. Il dopo Ben Bella</a:t>
            </a:r>
            <a:endParaRPr kumimoji="0" lang="it-IT" sz="32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pic>
        <p:nvPicPr>
          <p:cNvPr id="4098" name="Picture 2" descr="File:Chadli.jpg"/>
          <p:cNvPicPr>
            <a:picLocks noChangeAspect="1" noChangeArrowheads="1"/>
          </p:cNvPicPr>
          <p:nvPr/>
        </p:nvPicPr>
        <p:blipFill>
          <a:blip r:embed="rId3" cstate="print"/>
          <a:srcRect/>
          <a:stretch>
            <a:fillRect/>
          </a:stretch>
        </p:blipFill>
        <p:spPr bwMode="auto">
          <a:xfrm>
            <a:off x="6660232" y="3933056"/>
            <a:ext cx="2088232" cy="2088232"/>
          </a:xfrm>
          <a:prstGeom prst="rect">
            <a:avLst/>
          </a:prstGeom>
          <a:noFill/>
        </p:spPr>
      </p:pic>
      <p:sp>
        <p:nvSpPr>
          <p:cNvPr id="7" name="CasellaDiTesto 6"/>
          <p:cNvSpPr txBox="1"/>
          <p:nvPr/>
        </p:nvSpPr>
        <p:spPr>
          <a:xfrm>
            <a:off x="6660232" y="6165304"/>
            <a:ext cx="190872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latin typeface="Century Gothic" pitchFamily="34" charset="0"/>
              </a:rPr>
              <a:t>Bendjedid</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1166843"/>
            <a:ext cx="5328592" cy="4801314"/>
          </a:xfrm>
          <a:prstGeom prst="rect">
            <a:avLst/>
          </a:prstGeom>
        </p:spPr>
        <p:txBody>
          <a:bodyPr wrap="square">
            <a:spAutoFit/>
          </a:bodyPr>
          <a:lstStyle/>
          <a:p>
            <a:pPr>
              <a:buFont typeface="Wingdings" pitchFamily="2" charset="2"/>
              <a:buChar char="Ø"/>
            </a:pPr>
            <a:r>
              <a:rPr lang="it-IT" dirty="0" smtClean="0">
                <a:latin typeface="Century Gothic" pitchFamily="34" charset="0"/>
              </a:rPr>
              <a:t>Le elezioni presidenziali del 15 aprile 1999 vedono la vittoria di </a:t>
            </a:r>
            <a:r>
              <a:rPr lang="it-IT" dirty="0" err="1" smtClean="0">
                <a:latin typeface="Century Gothic" pitchFamily="34" charset="0"/>
              </a:rPr>
              <a:t>Abdelaziz</a:t>
            </a:r>
            <a:r>
              <a:rPr lang="it-IT" dirty="0" smtClean="0">
                <a:latin typeface="Century Gothic" pitchFamily="34" charset="0"/>
              </a:rPr>
              <a:t> </a:t>
            </a:r>
            <a:r>
              <a:rPr lang="it-IT" dirty="0" err="1" smtClean="0">
                <a:latin typeface="Century Gothic" pitchFamily="34" charset="0"/>
              </a:rPr>
              <a:t>Bouteflika</a:t>
            </a:r>
            <a:r>
              <a:rPr lang="it-IT" dirty="0" smtClean="0">
                <a:latin typeface="Century Gothic" pitchFamily="34" charset="0"/>
              </a:rPr>
              <a:t>, erede politico di </a:t>
            </a:r>
            <a:r>
              <a:rPr lang="it-IT" dirty="0" err="1" smtClean="0">
                <a:latin typeface="Century Gothic" pitchFamily="34" charset="0"/>
              </a:rPr>
              <a:t>Boumedienne</a:t>
            </a:r>
            <a:r>
              <a:rPr lang="it-IT" dirty="0" smtClean="0">
                <a:latin typeface="Century Gothic" pitchFamily="34" charset="0"/>
              </a:rPr>
              <a:t> e tuttora presidente, con il 74% dei voti, ma tutti gli altri candidati si erano ritirati prima delle votazioni denunciando il rischio di brogli elettorali </a:t>
            </a:r>
          </a:p>
          <a:p>
            <a:pPr>
              <a:buFont typeface="Wingdings" pitchFamily="2" charset="2"/>
              <a:buChar char="Ø"/>
            </a:pPr>
            <a:r>
              <a:rPr lang="it-IT" dirty="0" smtClean="0">
                <a:latin typeface="Century Gothic" pitchFamily="34" charset="0"/>
              </a:rPr>
              <a:t>La presidenza di </a:t>
            </a:r>
            <a:r>
              <a:rPr lang="it-IT" dirty="0" err="1" smtClean="0">
                <a:latin typeface="Century Gothic" pitchFamily="34" charset="0"/>
              </a:rPr>
              <a:t>Bouteflika</a:t>
            </a:r>
            <a:r>
              <a:rPr lang="it-IT" dirty="0" smtClean="0">
                <a:latin typeface="Century Gothic" pitchFamily="34" charset="0"/>
              </a:rPr>
              <a:t> è stata caratterizzata dalla costituzione di un'alleanza presidenziale composta dalle quattro principali forze politiche del paese, finalizzata a creare un clima di accordo tra le diverse fazioni</a:t>
            </a:r>
          </a:p>
          <a:p>
            <a:pPr>
              <a:buFont typeface="Wingdings" pitchFamily="2" charset="2"/>
              <a:buChar char="Ø"/>
            </a:pPr>
            <a:r>
              <a:rPr lang="it-IT" dirty="0" smtClean="0">
                <a:latin typeface="Century Gothic" pitchFamily="34" charset="0"/>
              </a:rPr>
              <a:t>Tutti i principali partiti del paese si sono dunque impegnati a sostenere il programma presidenziale lasciando  poco spazio al normale confronto politico</a:t>
            </a:r>
          </a:p>
        </p:txBody>
      </p:sp>
      <p:sp>
        <p:nvSpPr>
          <p:cNvPr id="3" name="Titolo 3"/>
          <p:cNvSpPr txBox="1">
            <a:spLocks/>
          </p:cNvSpPr>
          <p:nvPr/>
        </p:nvSpPr>
        <p:spPr>
          <a:xfrm>
            <a:off x="503238" y="188913"/>
            <a:ext cx="8183562" cy="71913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0070C0"/>
                </a:solidFill>
                <a:latin typeface="Century Gothic" pitchFamily="34" charset="0"/>
                <a:ea typeface="+mj-ea"/>
                <a:cs typeface="+mj-cs"/>
              </a:rPr>
              <a:t>5</a:t>
            </a:r>
            <a:r>
              <a:rPr kumimoji="0" lang="it-IT" sz="3200" b="0" i="0" u="none" strike="noStrike" kern="1200" cap="none" spc="0" normalizeH="0" baseline="0" noProof="0" dirty="0" smtClean="0">
                <a:ln>
                  <a:noFill/>
                </a:ln>
                <a:solidFill>
                  <a:srgbClr val="0070C0"/>
                </a:solidFill>
                <a:effectLst/>
                <a:uLnTx/>
                <a:uFillTx/>
                <a:latin typeface="Century Gothic" pitchFamily="34" charset="0"/>
                <a:ea typeface="+mj-ea"/>
                <a:cs typeface="+mj-cs"/>
              </a:rPr>
              <a:t>. L’Algeria di </a:t>
            </a:r>
            <a:r>
              <a:rPr kumimoji="0" lang="it-IT" sz="3200" b="0" i="0" u="none" strike="noStrike" kern="1200" cap="none" spc="0" normalizeH="0" baseline="0" noProof="0" dirty="0" err="1" smtClean="0">
                <a:ln>
                  <a:noFill/>
                </a:ln>
                <a:solidFill>
                  <a:srgbClr val="0070C0"/>
                </a:solidFill>
                <a:effectLst/>
                <a:uLnTx/>
                <a:uFillTx/>
                <a:latin typeface="Century Gothic" pitchFamily="34" charset="0"/>
                <a:ea typeface="+mj-ea"/>
                <a:cs typeface="+mj-cs"/>
              </a:rPr>
              <a:t>Bouteflika</a:t>
            </a:r>
            <a:endParaRPr kumimoji="0" lang="it-IT" sz="32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pic>
        <p:nvPicPr>
          <p:cNvPr id="4" name="Segnaposto contenuto 5" descr="bouteflika islahate 3 juin.jpg"/>
          <p:cNvPicPr>
            <a:picLocks noChangeAspect="1"/>
          </p:cNvPicPr>
          <p:nvPr/>
        </p:nvPicPr>
        <p:blipFill>
          <a:blip r:embed="rId2" cstate="print"/>
          <a:srcRect/>
          <a:stretch>
            <a:fillRect/>
          </a:stretch>
        </p:blipFill>
        <p:spPr>
          <a:xfrm>
            <a:off x="5940152" y="1124744"/>
            <a:ext cx="2664296" cy="3189288"/>
          </a:xfrm>
          <a:prstGeom prst="rect">
            <a:avLst/>
          </a:prstGeom>
        </p:spPr>
      </p:pic>
      <p:sp>
        <p:nvSpPr>
          <p:cNvPr id="5" name="CasellaDiTesto 4"/>
          <p:cNvSpPr txBox="1"/>
          <p:nvPr/>
        </p:nvSpPr>
        <p:spPr>
          <a:xfrm>
            <a:off x="6084168" y="4581128"/>
            <a:ext cx="2448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latin typeface="Century Gothic" pitchFamily="34" charset="0"/>
              </a:rPr>
              <a:t>Bouteflika</a:t>
            </a:r>
            <a:endParaRPr lang="it-IT" dirty="0">
              <a:latin typeface="Century Gothic"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1225689"/>
            <a:ext cx="8568952" cy="5632311"/>
          </a:xfrm>
          <a:prstGeom prst="rect">
            <a:avLst/>
          </a:prstGeom>
        </p:spPr>
        <p:txBody>
          <a:bodyPr wrap="square">
            <a:spAutoFit/>
          </a:bodyPr>
          <a:lstStyle/>
          <a:p>
            <a:pPr>
              <a:buFont typeface="Wingdings" pitchFamily="2" charset="2"/>
              <a:buChar char="ü"/>
              <a:defRPr/>
            </a:pPr>
            <a:r>
              <a:rPr lang="it-IT" b="1" u="sng" dirty="0" smtClean="0">
                <a:solidFill>
                  <a:srgbClr val="0070C0"/>
                </a:solidFill>
                <a:latin typeface="Century Gothic" pitchFamily="34" charset="0"/>
              </a:rPr>
              <a:t>Situazione politica</a:t>
            </a:r>
            <a:r>
              <a:rPr lang="it-IT" b="1" dirty="0" smtClean="0">
                <a:solidFill>
                  <a:srgbClr val="0070C0"/>
                </a:solidFill>
                <a:latin typeface="Century Gothic" pitchFamily="34" charset="0"/>
              </a:rPr>
              <a:t>.  Assenza di divisone tra l’esercito e il potere politico</a:t>
            </a:r>
          </a:p>
          <a:p>
            <a:pPr>
              <a:buFont typeface="Wingdings" pitchFamily="2" charset="2"/>
              <a:buChar char="Ø"/>
              <a:defRPr/>
            </a:pPr>
            <a:r>
              <a:rPr lang="it-IT" dirty="0" smtClean="0">
                <a:latin typeface="Century Gothic" pitchFamily="34" charset="0"/>
              </a:rPr>
              <a:t>Con Ben Bella e in seguito con </a:t>
            </a:r>
            <a:r>
              <a:rPr lang="it-IT" dirty="0" err="1" smtClean="0">
                <a:latin typeface="Century Gothic" pitchFamily="34" charset="0"/>
              </a:rPr>
              <a:t>Boumedienne</a:t>
            </a:r>
            <a:r>
              <a:rPr lang="it-IT" dirty="0" smtClean="0">
                <a:latin typeface="Century Gothic" pitchFamily="34" charset="0"/>
              </a:rPr>
              <a:t>, il potere militare in Algeria si è consolidato: le forze armate hanno assunto un ruolo preminente nella vita pubblica nazionale rispetto a quello dei leader politici del </a:t>
            </a:r>
            <a:r>
              <a:rPr lang="it-IT" dirty="0" err="1" smtClean="0">
                <a:latin typeface="Century Gothic" pitchFamily="34" charset="0"/>
              </a:rPr>
              <a:t>Front</a:t>
            </a:r>
            <a:r>
              <a:rPr lang="it-IT" dirty="0" smtClean="0">
                <a:latin typeface="Century Gothic" pitchFamily="34" charset="0"/>
              </a:rPr>
              <a:t> de </a:t>
            </a:r>
            <a:r>
              <a:rPr lang="it-IT" dirty="0" err="1" smtClean="0">
                <a:latin typeface="Century Gothic" pitchFamily="34" charset="0"/>
              </a:rPr>
              <a:t>Libération</a:t>
            </a:r>
            <a:r>
              <a:rPr lang="it-IT" dirty="0" smtClean="0">
                <a:latin typeface="Century Gothic" pitchFamily="34" charset="0"/>
              </a:rPr>
              <a:t> </a:t>
            </a:r>
            <a:r>
              <a:rPr lang="it-IT" dirty="0" err="1" smtClean="0">
                <a:latin typeface="Century Gothic" pitchFamily="34" charset="0"/>
              </a:rPr>
              <a:t>Nationale</a:t>
            </a:r>
            <a:r>
              <a:rPr lang="it-IT" dirty="0" smtClean="0">
                <a:latin typeface="Century Gothic" pitchFamily="34" charset="0"/>
              </a:rPr>
              <a:t> (FLN), il partito unico. </a:t>
            </a:r>
          </a:p>
          <a:p>
            <a:pPr>
              <a:buFont typeface="Wingdings" pitchFamily="2" charset="2"/>
              <a:buChar char="Ø"/>
              <a:defRPr/>
            </a:pPr>
            <a:r>
              <a:rPr lang="it-IT" dirty="0" smtClean="0">
                <a:latin typeface="Century Gothic" pitchFamily="34" charset="0"/>
              </a:rPr>
              <a:t>Il paese è stato guidato da un Consiglio Rivoluzionario composto da militari fino alla promulgazione della Costituzione nel 1978. La costituzione stabilisce che: l'Algeria è una </a:t>
            </a:r>
            <a:r>
              <a:rPr lang="it-IT" b="1" dirty="0" smtClean="0">
                <a:latin typeface="Century Gothic" pitchFamily="34" charset="0"/>
              </a:rPr>
              <a:t>repubblica presidenziale democratica</a:t>
            </a:r>
            <a:r>
              <a:rPr lang="it-IT" dirty="0" smtClean="0">
                <a:latin typeface="Century Gothic" pitchFamily="34" charset="0"/>
              </a:rPr>
              <a:t>, sebbene di fatto i militari esercitino ancora una grande influenza</a:t>
            </a:r>
          </a:p>
          <a:p>
            <a:pPr>
              <a:buFont typeface="Wingdings" pitchFamily="2" charset="2"/>
              <a:buChar char="Ø"/>
              <a:defRPr/>
            </a:pPr>
            <a:r>
              <a:rPr lang="it-IT" dirty="0" smtClean="0">
                <a:hlinkClick r:id="rId2"/>
              </a:rPr>
              <a:t>https://www.youtube.com/watch?v=fch06vg2kHw</a:t>
            </a:r>
            <a:endParaRPr lang="it-IT" dirty="0" smtClean="0">
              <a:latin typeface="Century Gothic" pitchFamily="34" charset="0"/>
            </a:endParaRPr>
          </a:p>
          <a:p>
            <a:pPr>
              <a:defRPr/>
            </a:pPr>
            <a:endParaRPr lang="it-IT" dirty="0" smtClean="0">
              <a:latin typeface="Century Gothic" pitchFamily="34" charset="0"/>
            </a:endParaRPr>
          </a:p>
          <a:p>
            <a:pPr>
              <a:buFont typeface="Wingdings" pitchFamily="2" charset="2"/>
              <a:buChar char="ü"/>
              <a:defRPr/>
            </a:pPr>
            <a:r>
              <a:rPr lang="it-IT" b="1" u="sng" dirty="0" smtClean="0">
                <a:solidFill>
                  <a:srgbClr val="0070C0"/>
                </a:solidFill>
                <a:latin typeface="Century Gothic" pitchFamily="34" charset="0"/>
              </a:rPr>
              <a:t>Situazione economica</a:t>
            </a:r>
            <a:r>
              <a:rPr lang="it-IT" b="1" dirty="0" smtClean="0">
                <a:solidFill>
                  <a:srgbClr val="0070C0"/>
                </a:solidFill>
                <a:latin typeface="Century Gothic" pitchFamily="34" charset="0"/>
              </a:rPr>
              <a:t>: Paese esportatore di petrolio </a:t>
            </a:r>
          </a:p>
          <a:p>
            <a:pPr marL="72000" algn="just">
              <a:buFont typeface="Wingdings" pitchFamily="2" charset="2"/>
              <a:buChar char="Ø"/>
              <a:defRPr/>
            </a:pPr>
            <a:r>
              <a:rPr lang="it-IT" dirty="0" smtClean="0">
                <a:latin typeface="Century Gothic" pitchFamily="34" charset="0"/>
              </a:rPr>
              <a:t>I proventi derivati dalla vendita delle risorse sul mercato internazionale sono stati in parte utilizzati per placare le tensioni sociali e le istanze di modernizzazione presenti all'interno del paese.</a:t>
            </a:r>
          </a:p>
          <a:p>
            <a:pPr marL="72000" algn="just">
              <a:buFont typeface="Wingdings" pitchFamily="2" charset="2"/>
              <a:buChar char="Ø"/>
              <a:defRPr/>
            </a:pPr>
            <a:r>
              <a:rPr lang="it-IT" dirty="0" smtClean="0">
                <a:latin typeface="Century Gothic" pitchFamily="34" charset="0"/>
              </a:rPr>
              <a:t>Le problematiche emerse nel paese soprattutto dagli anni ’60 in poi - ovvero l'urbanizzazione di massa, la crescita demografica e la disoccupazione giovanile -  sono state affrontate con investimenti in infrastrutture di base, reti viarie, costruzione di alloggi, etc. Ciò non ha saputo evitare numerose crisi interne e proteste sfociate nel sangue </a:t>
            </a:r>
            <a:endParaRPr lang="it-IT" dirty="0">
              <a:latin typeface="Century Gothic" pitchFamily="34" charset="0"/>
            </a:endParaRPr>
          </a:p>
        </p:txBody>
      </p:sp>
      <p:sp>
        <p:nvSpPr>
          <p:cNvPr id="3" name="Rettangolo 2"/>
          <p:cNvSpPr/>
          <p:nvPr/>
        </p:nvSpPr>
        <p:spPr>
          <a:xfrm>
            <a:off x="1763688" y="620688"/>
            <a:ext cx="5997155" cy="584775"/>
          </a:xfrm>
          <a:prstGeom prst="rect">
            <a:avLst/>
          </a:prstGeom>
        </p:spPr>
        <p:txBody>
          <a:bodyPr wrap="none">
            <a:spAutoFit/>
          </a:bodyPr>
          <a:lstStyle/>
          <a:p>
            <a:r>
              <a:rPr lang="it-IT" sz="3200" dirty="0" smtClean="0">
                <a:solidFill>
                  <a:srgbClr val="0070C0"/>
                </a:solidFill>
                <a:latin typeface="Century Gothic" pitchFamily="34" charset="0"/>
              </a:rPr>
              <a:t>Le caratteristiche dell’Algeria</a:t>
            </a:r>
            <a:endParaRPr lang="it-IT" sz="3200" dirty="0">
              <a:solidFill>
                <a:srgbClr val="0070C0"/>
              </a:solidFill>
              <a:latin typeface="Century Gothic"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95536" y="980728"/>
            <a:ext cx="8280920" cy="5940088"/>
          </a:xfrm>
          <a:prstGeom prst="rect">
            <a:avLst/>
          </a:prstGeom>
        </p:spPr>
        <p:txBody>
          <a:bodyPr wrap="square">
            <a:spAutoFit/>
          </a:bodyPr>
          <a:lstStyle/>
          <a:p>
            <a:pPr>
              <a:buFont typeface="Wingdings" pitchFamily="2" charset="2"/>
              <a:buChar char="Ø"/>
            </a:pPr>
            <a:r>
              <a:rPr lang="it-IT" sz="2000" dirty="0" smtClean="0">
                <a:latin typeface="Century Gothic" pitchFamily="34" charset="0"/>
              </a:rPr>
              <a:t>L'impennata dei prezzi di prima necessità, provoca all’inizio del gennaio 2011 una scia di proteste in diverse città algerine</a:t>
            </a:r>
          </a:p>
          <a:p>
            <a:pPr>
              <a:buFont typeface="Wingdings" pitchFamily="2" charset="2"/>
              <a:buChar char="Ø"/>
            </a:pPr>
            <a:r>
              <a:rPr lang="it-IT" sz="2000" dirty="0" smtClean="0">
                <a:latin typeface="Century Gothic" pitchFamily="34" charset="0"/>
              </a:rPr>
              <a:t>Anche l’aumento della disoccupazione e la corruzione del governo diventano oggetto delle proteste</a:t>
            </a:r>
          </a:p>
          <a:p>
            <a:endParaRPr lang="it-IT" sz="2000" dirty="0" smtClean="0">
              <a:latin typeface="Century Gothic" pitchFamily="34" charset="0"/>
            </a:endParaRPr>
          </a:p>
          <a:p>
            <a:r>
              <a:rPr lang="it-IT" sz="2000" b="1" dirty="0" smtClean="0">
                <a:solidFill>
                  <a:srgbClr val="0070C0"/>
                </a:solidFill>
                <a:latin typeface="Century Gothic" pitchFamily="34" charset="0"/>
              </a:rPr>
              <a:t>Nonostante ciò in Algeria non c’è stato un cambio di leadership perché:</a:t>
            </a:r>
          </a:p>
          <a:p>
            <a:endParaRPr lang="it-IT" sz="2000" dirty="0" smtClean="0">
              <a:latin typeface="Century Gothic" pitchFamily="34" charset="0"/>
            </a:endParaRPr>
          </a:p>
          <a:p>
            <a:pPr>
              <a:buFont typeface="Wingdings" pitchFamily="2" charset="2"/>
              <a:buChar char="Ø"/>
            </a:pPr>
            <a:r>
              <a:rPr lang="it-IT" sz="2000" dirty="0" smtClean="0">
                <a:latin typeface="Century Gothic" pitchFamily="34" charset="0"/>
              </a:rPr>
              <a:t>Rispetto agli altri paesi della primavera araba le proteste riguardano soprattutto “le libertà politiche” e non una diretta richiesta di cambio di leadership</a:t>
            </a:r>
          </a:p>
          <a:p>
            <a:pPr>
              <a:buFont typeface="Wingdings" pitchFamily="2" charset="2"/>
              <a:buChar char="Ø"/>
            </a:pPr>
            <a:r>
              <a:rPr lang="it-IT" sz="2000" dirty="0" smtClean="0">
                <a:latin typeface="Century Gothic" pitchFamily="34" charset="0"/>
              </a:rPr>
              <a:t> In Algeria, inoltre, a differenza di Egitto e Tunisia il ruolo dell’islam è spesso relegato, nell’immaginario collettivo, alle possibili derive fondamentaliste, il ruolo dell’islam “moderato” nella società, dopo “l’annullamento “ del FIS è molto marginale</a:t>
            </a:r>
          </a:p>
          <a:p>
            <a:pPr>
              <a:buFont typeface="Wingdings" pitchFamily="2" charset="2"/>
              <a:buChar char="Ø"/>
            </a:pPr>
            <a:r>
              <a:rPr lang="it-IT" sz="2000" dirty="0" smtClean="0">
                <a:latin typeface="Century Gothic" pitchFamily="34" charset="0"/>
              </a:rPr>
              <a:t>L’Algeria, a differenza di Egitto e Tunisia, è uno stato “petrolifero” e  ciò conferisce al governo maggiore possibilità di contrattare con la popolazione attraverso una politica economica maggiormente espansiva</a:t>
            </a:r>
          </a:p>
        </p:txBody>
      </p:sp>
      <p:sp>
        <p:nvSpPr>
          <p:cNvPr id="4" name="Titolo 1"/>
          <p:cNvSpPr txBox="1">
            <a:spLocks/>
          </p:cNvSpPr>
          <p:nvPr/>
        </p:nvSpPr>
        <p:spPr>
          <a:xfrm>
            <a:off x="503238" y="620713"/>
            <a:ext cx="8183562" cy="504825"/>
          </a:xfrm>
          <a:prstGeom prst="rect">
            <a:avLst/>
          </a:prstGeom>
        </p:spPr>
        <p:txBody>
          <a:bodyPr>
            <a:normAutofit fontScale="7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4400" dirty="0" smtClean="0">
                <a:solidFill>
                  <a:srgbClr val="0070C0"/>
                </a:solidFill>
                <a:latin typeface="Century Gothic" pitchFamily="34" charset="0"/>
                <a:ea typeface="+mj-ea"/>
                <a:cs typeface="+mj-cs"/>
              </a:rPr>
              <a:t>6</a:t>
            </a:r>
            <a:r>
              <a:rPr kumimoji="0" lang="it-IT" sz="4400" b="0" i="0" u="none" strike="noStrike" kern="1200" cap="none" spc="0" normalizeH="0" baseline="0" noProof="0" dirty="0" smtClean="0">
                <a:ln>
                  <a:noFill/>
                </a:ln>
                <a:solidFill>
                  <a:srgbClr val="0070C0"/>
                </a:solidFill>
                <a:effectLst/>
                <a:uLnTx/>
                <a:uFillTx/>
                <a:latin typeface="Century Gothic" pitchFamily="34" charset="0"/>
                <a:ea typeface="+mj-ea"/>
                <a:cs typeface="+mj-cs"/>
              </a:rPr>
              <a:t>. Le rivolte in Algeria</a:t>
            </a:r>
            <a:endParaRPr kumimoji="0" lang="it-IT" sz="44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tente\Downloads\York-hi-res.jpg"/>
          <p:cNvPicPr>
            <a:picLocks noChangeAspect="1" noChangeArrowheads="1"/>
          </p:cNvPicPr>
          <p:nvPr/>
        </p:nvPicPr>
        <p:blipFill>
          <a:blip r:embed="rId2" cstate="print">
            <a:lum bright="10000"/>
          </a:blip>
          <a:srcRect/>
          <a:stretch>
            <a:fillRect/>
          </a:stretch>
        </p:blipFill>
        <p:spPr>
          <a:xfrm>
            <a:off x="0" y="0"/>
            <a:ext cx="9144000" cy="6858000"/>
          </a:xfrm>
          <a:prstGeom prst="rect">
            <a:avLst/>
          </a:prstGeom>
          <a:noFill/>
        </p:spPr>
      </p:pic>
      <p:sp>
        <p:nvSpPr>
          <p:cNvPr id="3" name="Titolo 1"/>
          <p:cNvSpPr txBox="1">
            <a:spLocks/>
          </p:cNvSpPr>
          <p:nvPr/>
        </p:nvSpPr>
        <p:spPr>
          <a:xfrm>
            <a:off x="0" y="404664"/>
            <a:ext cx="8784976" cy="172878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7200" b="0" i="0" u="none" strike="noStrike" kern="1200" cap="none" spc="0" normalizeH="0" baseline="0" noProof="0" smtClean="0">
                <a:ln>
                  <a:noFill/>
                </a:ln>
                <a:solidFill>
                  <a:schemeClr val="bg1"/>
                </a:solidFill>
                <a:effectLst>
                  <a:outerShdw blurRad="38100" dist="38100" dir="2700000" algn="tl">
                    <a:srgbClr val="000000">
                      <a:alpha val="43137"/>
                    </a:srgbClr>
                  </a:outerShdw>
                </a:effectLst>
                <a:uLnTx/>
                <a:uFillTx/>
                <a:latin typeface="Arial Narrow" pitchFamily="34" charset="0"/>
                <a:ea typeface="+mj-ea"/>
                <a:cs typeface="+mj-cs"/>
              </a:rPr>
              <a:t>Focus: le rivolte del web?</a:t>
            </a:r>
            <a:endParaRPr kumimoji="0" lang="it-IT" sz="7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Narrow" pitchFamily="34" charset="0"/>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nvPr>
        </p:nvGraphicFramePr>
        <p:xfrm>
          <a:off x="0" y="260648"/>
          <a:ext cx="9144000" cy="6165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251520" y="6093296"/>
            <a:ext cx="8892480" cy="46166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sz="2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Narrow" pitchFamily="34" charset="0"/>
              </a:rPr>
              <a:t>LA RICOSRUZIONE NON SI DIFFONDERA’ ATTRAVERSO TWITTER</a:t>
            </a:r>
          </a:p>
        </p:txBody>
      </p:sp>
      <p:sp>
        <p:nvSpPr>
          <p:cNvPr id="6" name="Freccia in giù 5"/>
          <p:cNvSpPr/>
          <p:nvPr/>
        </p:nvSpPr>
        <p:spPr>
          <a:xfrm>
            <a:off x="4139952" y="4581128"/>
            <a:ext cx="719138" cy="1511300"/>
          </a:xfrm>
          <a:prstGeom prst="downArrow">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9461" name="CasellaDiTesto 6"/>
          <p:cNvSpPr txBox="1">
            <a:spLocks noChangeArrowheads="1"/>
          </p:cNvSpPr>
          <p:nvPr/>
        </p:nvSpPr>
        <p:spPr bwMode="auto">
          <a:xfrm>
            <a:off x="395288" y="6597650"/>
            <a:ext cx="8353425" cy="307975"/>
          </a:xfrm>
          <a:prstGeom prst="rect">
            <a:avLst/>
          </a:prstGeom>
          <a:noFill/>
          <a:ln w="9525">
            <a:noFill/>
            <a:miter lim="800000"/>
            <a:headEnd/>
            <a:tailEnd/>
          </a:ln>
        </p:spPr>
        <p:txBody>
          <a:bodyPr>
            <a:spAutoFit/>
          </a:bodyPr>
          <a:lstStyle/>
          <a:p>
            <a:r>
              <a:rPr lang="it-IT" sz="1400" dirty="0"/>
              <a:t>http://www.nato.int/</a:t>
            </a:r>
            <a:r>
              <a:rPr lang="it-IT" sz="1400" dirty="0" err="1"/>
              <a:t>docu</a:t>
            </a:r>
            <a:r>
              <a:rPr lang="it-IT" sz="1400" dirty="0"/>
              <a:t>/</a:t>
            </a:r>
            <a:r>
              <a:rPr lang="it-IT" sz="1400" dirty="0" err="1"/>
              <a:t>review</a:t>
            </a:r>
            <a:r>
              <a:rPr lang="it-IT" sz="1400" dirty="0"/>
              <a:t>/2011/</a:t>
            </a:r>
            <a:r>
              <a:rPr lang="it-IT" sz="1400" dirty="0" err="1"/>
              <a:t>Social_Medias</a:t>
            </a:r>
            <a:r>
              <a:rPr lang="it-IT" sz="1400" dirty="0"/>
              <a:t>/</a:t>
            </a:r>
            <a:r>
              <a:rPr lang="it-IT" sz="1400" dirty="0" err="1"/>
              <a:t>Arab_Spring</a:t>
            </a:r>
            <a:r>
              <a:rPr lang="it-IT" sz="1400" dirty="0"/>
              <a:t>/IT/</a:t>
            </a:r>
            <a:r>
              <a:rPr lang="it-IT" sz="1400" dirty="0" err="1"/>
              <a:t>index.htm</a:t>
            </a:r>
            <a:endParaRPr lang="it-IT"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sottotraccia.org/wp-content/uploads/2011/12/Foto-protesta-per-i-diritti-delle-donne-in-Yemen.jpg"/>
          <p:cNvPicPr>
            <a:picLocks noChangeAspect="1" noChangeArrowheads="1"/>
          </p:cNvPicPr>
          <p:nvPr/>
        </p:nvPicPr>
        <p:blipFill>
          <a:blip r:embed="rId2" cstate="print">
            <a:lum bright="-20000"/>
          </a:blip>
          <a:srcRect/>
          <a:stretch>
            <a:fillRect/>
          </a:stretch>
        </p:blipFill>
        <p:spPr bwMode="auto">
          <a:xfrm>
            <a:off x="0" y="0"/>
            <a:ext cx="9144000" cy="6857999"/>
          </a:xfrm>
          <a:prstGeom prst="rect">
            <a:avLst/>
          </a:prstGeom>
          <a:noFill/>
          <a:ln w="9525">
            <a:noFill/>
            <a:miter lim="800000"/>
            <a:headEnd/>
            <a:tailEnd/>
          </a:ln>
        </p:spPr>
      </p:pic>
      <p:sp>
        <p:nvSpPr>
          <p:cNvPr id="3" name="CasellaDiTesto 2"/>
          <p:cNvSpPr txBox="1"/>
          <p:nvPr/>
        </p:nvSpPr>
        <p:spPr>
          <a:xfrm>
            <a:off x="827088" y="260350"/>
            <a:ext cx="7777162" cy="1754326"/>
          </a:xfrm>
          <a:prstGeom prst="rect">
            <a:avLst/>
          </a:prstGeom>
          <a:noFill/>
        </p:spPr>
        <p:txBody>
          <a:bodyPr>
            <a:spAutoFit/>
          </a:bodyPr>
          <a:lstStyle/>
          <a:p>
            <a:pPr>
              <a:defRPr/>
            </a:pPr>
            <a:r>
              <a:rPr lang="it-IT" sz="5400" b="1" dirty="0">
                <a:solidFill>
                  <a:schemeClr val="bg1"/>
                </a:solidFill>
                <a:effectLst>
                  <a:outerShdw blurRad="38100" dist="38100" dir="2700000" algn="tl">
                    <a:srgbClr val="000000">
                      <a:alpha val="43137"/>
                    </a:srgbClr>
                  </a:outerShdw>
                </a:effectLst>
                <a:latin typeface="Arial Narrow" pitchFamily="34" charset="0"/>
              </a:rPr>
              <a:t>Focus: il ruolo della società civile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4294967295"/>
          </p:nvPr>
        </p:nvGraphicFramePr>
        <p:xfrm>
          <a:off x="0" y="188640"/>
          <a:ext cx="9144000" cy="60213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reccia in giù 5"/>
          <p:cNvSpPr/>
          <p:nvPr/>
        </p:nvSpPr>
        <p:spPr>
          <a:xfrm>
            <a:off x="4140200" y="4365625"/>
            <a:ext cx="719138" cy="1511300"/>
          </a:xfrm>
          <a:prstGeom prst="downArrow">
            <a:avLst/>
          </a:prstGeom>
        </p:spPr>
        <p:style>
          <a:lnRef idx="3">
            <a:schemeClr val="lt1"/>
          </a:lnRef>
          <a:fillRef idx="1">
            <a:schemeClr val="accent2"/>
          </a:fillRef>
          <a:effectRef idx="1">
            <a:schemeClr val="accent2"/>
          </a:effectRef>
          <a:fontRef idx="minor">
            <a:schemeClr val="lt1"/>
          </a:fontRef>
        </p:style>
        <p:txBody>
          <a:bodyPr anchor="ctr"/>
          <a:lstStyle/>
          <a:p>
            <a:pPr algn="ctr">
              <a:defRPr/>
            </a:pP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CasellaDiTesto 6"/>
          <p:cNvSpPr txBox="1"/>
          <p:nvPr/>
        </p:nvSpPr>
        <p:spPr>
          <a:xfrm>
            <a:off x="0" y="6093296"/>
            <a:ext cx="9144000" cy="92333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it-IT"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I NUOVI MOVIMENTI ANCORA POCO ORGANIZZATI TROVERANNO SPAZIO NEL FUTURO DEI PAESI CHE HANNO CONTRIBUTO A “LIBERARE”?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516</TotalTime>
  <Words>1606</Words>
  <Application>Microsoft Office PowerPoint</Application>
  <PresentationFormat>Presentazione su schermo (4:3)</PresentationFormat>
  <Paragraphs>118</Paragraphs>
  <Slides>20</Slides>
  <Notes>0</Notes>
  <HiddenSlides>0</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Tema di Office</vt:lpstr>
      <vt:lpstr>Diapositiva 1</vt:lpstr>
      <vt:lpstr>        </vt:lpstr>
      <vt:lpstr>2. La Tunisia di Ben Alì</vt:lpstr>
      <vt:lpstr>Focus: società politica ed economia in Tunisia</vt:lpstr>
      <vt:lpstr>La primavera araba in Tunisia: gli eventi </vt:lpstr>
      <vt:lpstr>La primavera araba in Tunisia…e ora?</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56</cp:revision>
  <dcterms:created xsi:type="dcterms:W3CDTF">2013-03-17T08:20:05Z</dcterms:created>
  <dcterms:modified xsi:type="dcterms:W3CDTF">2013-05-28T07:39:13Z</dcterms:modified>
</cp:coreProperties>
</file>