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diagrams/colors1.xml" ContentType="application/vnd.openxmlformats-officedocument.drawingml.diagramColors+xml"/>
  <Override PartName="/ppt/diagrams/colors2.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70" r:id="rId2"/>
    <p:sldId id="259" r:id="rId3"/>
    <p:sldId id="260" r:id="rId4"/>
    <p:sldId id="266" r:id="rId5"/>
    <p:sldId id="261" r:id="rId6"/>
    <p:sldId id="262" r:id="rId7"/>
    <p:sldId id="263" r:id="rId8"/>
    <p:sldId id="277" r:id="rId9"/>
    <p:sldId id="264" r:id="rId10"/>
    <p:sldId id="268" r:id="rId11"/>
    <p:sldId id="272" r:id="rId12"/>
    <p:sldId id="273" r:id="rId13"/>
    <p:sldId id="274" r:id="rId14"/>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029" autoAdjust="0"/>
    <p:restoredTop sz="94660"/>
  </p:normalViewPr>
  <p:slideViewPr>
    <p:cSldViewPr>
      <p:cViewPr varScale="1">
        <p:scale>
          <a:sx n="68" d="100"/>
          <a:sy n="68" d="100"/>
        </p:scale>
        <p:origin x="-122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E9DD5C-A0EA-4CDD-AC20-11F2026C55A9}" type="doc">
      <dgm:prSet loTypeId="urn:microsoft.com/office/officeart/2005/8/layout/process1" loCatId="process" qsTypeId="urn:microsoft.com/office/officeart/2005/8/quickstyle/3d1" qsCatId="3D" csTypeId="urn:microsoft.com/office/officeart/2005/8/colors/accent3_2" csCatId="accent3" phldr="1"/>
      <dgm:spPr/>
      <dgm:t>
        <a:bodyPr/>
        <a:lstStyle/>
        <a:p>
          <a:endParaRPr lang="it-IT"/>
        </a:p>
      </dgm:t>
    </dgm:pt>
    <dgm:pt modelId="{B973F49F-AE22-4C24-A1C0-F1A54365E560}">
      <dgm:prSet custT="1"/>
      <dgm:spPr/>
      <dgm:t>
        <a:bodyPr/>
        <a:lstStyle/>
        <a:p>
          <a:r>
            <a:rPr lang="it-IT" sz="2000" b="1" dirty="0" smtClean="0">
              <a:latin typeface="Century Gothic" pitchFamily="34" charset="0"/>
              <a:ea typeface="Cambria Math" pitchFamily="18" charset="0"/>
              <a:cs typeface="Tahoma" pitchFamily="34" charset="0"/>
            </a:rPr>
            <a:t>Crisi economica</a:t>
          </a:r>
          <a:r>
            <a:rPr lang="it-IT" sz="2000" dirty="0" smtClean="0">
              <a:latin typeface="Century Gothic" pitchFamily="34" charset="0"/>
              <a:ea typeface="Cambria Math" pitchFamily="18" charset="0"/>
              <a:cs typeface="Tahoma" pitchFamily="34" charset="0"/>
            </a:rPr>
            <a:t>: aumento dei prezzi dei beni di prima necessità, aumento della disoccupazione</a:t>
          </a:r>
          <a:endParaRPr lang="it-IT" sz="2000" dirty="0">
            <a:latin typeface="Century Gothic" pitchFamily="34" charset="0"/>
            <a:ea typeface="Cambria Math" pitchFamily="18" charset="0"/>
            <a:cs typeface="Tahoma" pitchFamily="34" charset="0"/>
          </a:endParaRPr>
        </a:p>
      </dgm:t>
    </dgm:pt>
    <dgm:pt modelId="{B6CF43AF-68D7-40AC-87C9-9A64BC3DC2C5}" type="parTrans" cxnId="{F1F79BD1-1FBC-4247-B248-7F36D7852708}">
      <dgm:prSet/>
      <dgm:spPr/>
      <dgm:t>
        <a:bodyPr/>
        <a:lstStyle/>
        <a:p>
          <a:endParaRPr lang="it-IT"/>
        </a:p>
      </dgm:t>
    </dgm:pt>
    <dgm:pt modelId="{78D6029B-A16C-43C0-86CA-EBEF2CA8E48D}" type="sibTrans" cxnId="{F1F79BD1-1FBC-4247-B248-7F36D7852708}">
      <dgm:prSet/>
      <dgm:spPr/>
      <dgm:t>
        <a:bodyPr/>
        <a:lstStyle/>
        <a:p>
          <a:endParaRPr lang="it-IT"/>
        </a:p>
      </dgm:t>
    </dgm:pt>
    <dgm:pt modelId="{4D6B83FC-658E-41C8-89DD-6044A03DFD89}">
      <dgm:prSet custT="1"/>
      <dgm:spPr/>
      <dgm:t>
        <a:bodyPr/>
        <a:lstStyle/>
        <a:p>
          <a:r>
            <a:rPr lang="it-IT" sz="2000" b="1" dirty="0" smtClean="0">
              <a:latin typeface="Century Gothic" pitchFamily="34" charset="0"/>
              <a:ea typeface="Cambria Math" pitchFamily="18" charset="0"/>
              <a:cs typeface="Tahoma" pitchFamily="34" charset="0"/>
            </a:rPr>
            <a:t>Aumento della repressione</a:t>
          </a:r>
          <a:r>
            <a:rPr lang="it-IT" sz="2000" dirty="0" smtClean="0">
              <a:latin typeface="Century Gothic" pitchFamily="34" charset="0"/>
              <a:ea typeface="Cambria Math" pitchFamily="18" charset="0"/>
              <a:cs typeface="Tahoma" pitchFamily="34" charset="0"/>
            </a:rPr>
            <a:t>: crescenti violenze, restrizioni alle libertà (di stampa, di manifestazione, etc.)</a:t>
          </a:r>
          <a:endParaRPr lang="it-IT" sz="2000" dirty="0">
            <a:latin typeface="Century Gothic" pitchFamily="34" charset="0"/>
            <a:ea typeface="Cambria Math" pitchFamily="18" charset="0"/>
            <a:cs typeface="Tahoma" pitchFamily="34" charset="0"/>
          </a:endParaRPr>
        </a:p>
      </dgm:t>
    </dgm:pt>
    <dgm:pt modelId="{B870246F-C32C-429C-99B1-24E64D446DF4}" type="parTrans" cxnId="{6E69BA79-2BFE-4F51-8A47-99571F85A957}">
      <dgm:prSet/>
      <dgm:spPr/>
      <dgm:t>
        <a:bodyPr/>
        <a:lstStyle/>
        <a:p>
          <a:endParaRPr lang="it-IT"/>
        </a:p>
      </dgm:t>
    </dgm:pt>
    <dgm:pt modelId="{C079F0D4-FC80-45B0-A8CE-C0FE846451AF}" type="sibTrans" cxnId="{6E69BA79-2BFE-4F51-8A47-99571F85A957}">
      <dgm:prSet/>
      <dgm:spPr/>
      <dgm:t>
        <a:bodyPr/>
        <a:lstStyle/>
        <a:p>
          <a:endParaRPr lang="it-IT"/>
        </a:p>
      </dgm:t>
    </dgm:pt>
    <dgm:pt modelId="{9515E9FA-2290-4217-82E7-A02CE47F40C4}">
      <dgm:prSet custT="1"/>
      <dgm:spPr/>
      <dgm:t>
        <a:bodyPr/>
        <a:lstStyle/>
        <a:p>
          <a:r>
            <a:rPr lang="it-IT" sz="2000" b="1" dirty="0" smtClean="0">
              <a:latin typeface="Century Gothic" pitchFamily="34" charset="0"/>
              <a:ea typeface="Cambria Math" pitchFamily="18" charset="0"/>
            </a:rPr>
            <a:t>Nascita di nuovi gruppi di protesta</a:t>
          </a:r>
          <a:r>
            <a:rPr lang="it-IT" sz="2000" dirty="0" smtClean="0">
              <a:latin typeface="Century Gothic" pitchFamily="34" charset="0"/>
              <a:ea typeface="Cambria Math" pitchFamily="18" charset="0"/>
            </a:rPr>
            <a:t> (</a:t>
          </a:r>
          <a:r>
            <a:rPr lang="it-IT" sz="2000" dirty="0" err="1" smtClean="0">
              <a:latin typeface="Century Gothic" pitchFamily="34" charset="0"/>
              <a:ea typeface="Cambria Math" pitchFamily="18" charset="0"/>
            </a:rPr>
            <a:t>es</a:t>
          </a:r>
          <a:r>
            <a:rPr lang="it-IT" sz="2000" dirty="0" smtClean="0">
              <a:latin typeface="Century Gothic" pitchFamily="34" charset="0"/>
              <a:ea typeface="Cambria Math" pitchFamily="18" charset="0"/>
            </a:rPr>
            <a:t>: </a:t>
          </a:r>
          <a:r>
            <a:rPr lang="it-IT" sz="2000" dirty="0" err="1" smtClean="0">
              <a:latin typeface="Century Gothic" pitchFamily="34" charset="0"/>
              <a:ea typeface="Cambria Math" pitchFamily="18" charset="0"/>
            </a:rPr>
            <a:t>Kifaya</a:t>
          </a:r>
          <a:r>
            <a:rPr lang="it-IT" sz="2000" dirty="0" smtClean="0">
              <a:latin typeface="Century Gothic" pitchFamily="34" charset="0"/>
              <a:ea typeface="Cambria Math" pitchFamily="18" charset="0"/>
            </a:rPr>
            <a:t> e movimento del “6 aprile”) prevalentemente tramite il web</a:t>
          </a:r>
          <a:endParaRPr lang="it-IT" sz="2000" dirty="0">
            <a:latin typeface="Century Gothic" pitchFamily="34" charset="0"/>
            <a:ea typeface="Cambria Math" pitchFamily="18" charset="0"/>
          </a:endParaRPr>
        </a:p>
      </dgm:t>
    </dgm:pt>
    <dgm:pt modelId="{F198279A-D775-4455-B520-D2537C0952B2}" type="parTrans" cxnId="{D17283E1-9D04-4C91-A246-6ECA9EC9013F}">
      <dgm:prSet/>
      <dgm:spPr/>
      <dgm:t>
        <a:bodyPr/>
        <a:lstStyle/>
        <a:p>
          <a:endParaRPr lang="it-IT"/>
        </a:p>
      </dgm:t>
    </dgm:pt>
    <dgm:pt modelId="{1C05ECBD-F1AE-4361-A422-7ED6C65D7940}" type="sibTrans" cxnId="{D17283E1-9D04-4C91-A246-6ECA9EC9013F}">
      <dgm:prSet/>
      <dgm:spPr/>
      <dgm:t>
        <a:bodyPr/>
        <a:lstStyle/>
        <a:p>
          <a:endParaRPr lang="it-IT"/>
        </a:p>
      </dgm:t>
    </dgm:pt>
    <dgm:pt modelId="{C7D1DBBF-8B6B-48BB-A9C1-B76ED8BC05DD}">
      <dgm:prSet custT="1"/>
      <dgm:spPr/>
      <dgm:t>
        <a:bodyPr/>
        <a:lstStyle/>
        <a:p>
          <a:r>
            <a:rPr lang="it-IT" sz="2000" b="1" dirty="0" smtClean="0">
              <a:latin typeface="Century Gothic" pitchFamily="34" charset="0"/>
              <a:ea typeface="Cambria Math" pitchFamily="18" charset="0"/>
            </a:rPr>
            <a:t>Disaccordi interni alla compagine al potere </a:t>
          </a:r>
          <a:r>
            <a:rPr lang="it-IT" sz="2000" dirty="0" smtClean="0">
              <a:latin typeface="Century Gothic" pitchFamily="34" charset="0"/>
              <a:ea typeface="Cambria Math" pitchFamily="18" charset="0"/>
            </a:rPr>
            <a:t>sulla successione a Mubarak – erede designato il figlio </a:t>
          </a:r>
          <a:r>
            <a:rPr lang="it-IT" sz="2000" dirty="0" err="1" smtClean="0">
              <a:latin typeface="Century Gothic" pitchFamily="34" charset="0"/>
              <a:ea typeface="Cambria Math" pitchFamily="18" charset="0"/>
            </a:rPr>
            <a:t>Gamal</a:t>
          </a:r>
          <a:r>
            <a:rPr lang="it-IT" sz="2000" dirty="0" smtClean="0">
              <a:latin typeface="Century Gothic" pitchFamily="34" charset="0"/>
              <a:ea typeface="Cambria Math" pitchFamily="18" charset="0"/>
            </a:rPr>
            <a:t> (non  gradito all’esercito</a:t>
          </a:r>
          <a:r>
            <a:rPr lang="it-IT" sz="2400" dirty="0" smtClean="0">
              <a:latin typeface="Arial Narrow" pitchFamily="34" charset="0"/>
              <a:ea typeface="Cambria Math" pitchFamily="18" charset="0"/>
            </a:rPr>
            <a:t>)</a:t>
          </a:r>
        </a:p>
      </dgm:t>
    </dgm:pt>
    <dgm:pt modelId="{92552AFF-DDAE-41AE-89E9-CBA85D292330}" type="sibTrans" cxnId="{FFBAB073-861A-40C6-BD1F-FC56C13BAC2D}">
      <dgm:prSet/>
      <dgm:spPr/>
      <dgm:t>
        <a:bodyPr/>
        <a:lstStyle/>
        <a:p>
          <a:endParaRPr lang="it-IT"/>
        </a:p>
      </dgm:t>
    </dgm:pt>
    <dgm:pt modelId="{28AE4690-FAC9-4626-9B8F-8AB1FFBAC574}" type="parTrans" cxnId="{FFBAB073-861A-40C6-BD1F-FC56C13BAC2D}">
      <dgm:prSet/>
      <dgm:spPr/>
      <dgm:t>
        <a:bodyPr/>
        <a:lstStyle/>
        <a:p>
          <a:endParaRPr lang="it-IT"/>
        </a:p>
      </dgm:t>
    </dgm:pt>
    <dgm:pt modelId="{10B3CF19-77CE-4B3D-AA24-2AB7409EF577}" type="pres">
      <dgm:prSet presAssocID="{CEE9DD5C-A0EA-4CDD-AC20-11F2026C55A9}" presName="Name0" presStyleCnt="0">
        <dgm:presLayoutVars>
          <dgm:dir/>
          <dgm:resizeHandles val="exact"/>
        </dgm:presLayoutVars>
      </dgm:prSet>
      <dgm:spPr/>
      <dgm:t>
        <a:bodyPr/>
        <a:lstStyle/>
        <a:p>
          <a:endParaRPr lang="it-IT"/>
        </a:p>
      </dgm:t>
    </dgm:pt>
    <dgm:pt modelId="{28ABAE85-0DE1-43EA-B910-1B3850CEADB8}" type="pres">
      <dgm:prSet presAssocID="{B973F49F-AE22-4C24-A1C0-F1A54365E560}" presName="node" presStyleLbl="node1" presStyleIdx="0" presStyleCnt="4" custScaleX="174086" custScaleY="136223">
        <dgm:presLayoutVars>
          <dgm:bulletEnabled val="1"/>
        </dgm:presLayoutVars>
      </dgm:prSet>
      <dgm:spPr/>
      <dgm:t>
        <a:bodyPr/>
        <a:lstStyle/>
        <a:p>
          <a:endParaRPr lang="it-IT"/>
        </a:p>
      </dgm:t>
    </dgm:pt>
    <dgm:pt modelId="{268332EA-34A0-4045-B624-588ACF646918}" type="pres">
      <dgm:prSet presAssocID="{78D6029B-A16C-43C0-86CA-EBEF2CA8E48D}" presName="sibTrans" presStyleLbl="sibTrans2D1" presStyleIdx="0" presStyleCnt="3"/>
      <dgm:spPr/>
      <dgm:t>
        <a:bodyPr/>
        <a:lstStyle/>
        <a:p>
          <a:endParaRPr lang="it-IT"/>
        </a:p>
      </dgm:t>
    </dgm:pt>
    <dgm:pt modelId="{A122B950-7228-4136-A72C-DF33153922AC}" type="pres">
      <dgm:prSet presAssocID="{78D6029B-A16C-43C0-86CA-EBEF2CA8E48D}" presName="connectorText" presStyleLbl="sibTrans2D1" presStyleIdx="0" presStyleCnt="3"/>
      <dgm:spPr/>
      <dgm:t>
        <a:bodyPr/>
        <a:lstStyle/>
        <a:p>
          <a:endParaRPr lang="it-IT"/>
        </a:p>
      </dgm:t>
    </dgm:pt>
    <dgm:pt modelId="{06D26B5F-8F86-487D-80C4-EA31E6104B63}" type="pres">
      <dgm:prSet presAssocID="{4D6B83FC-658E-41C8-89DD-6044A03DFD89}" presName="node" presStyleLbl="node1" presStyleIdx="1" presStyleCnt="4" custScaleX="166063" custScaleY="140653">
        <dgm:presLayoutVars>
          <dgm:bulletEnabled val="1"/>
        </dgm:presLayoutVars>
      </dgm:prSet>
      <dgm:spPr/>
      <dgm:t>
        <a:bodyPr/>
        <a:lstStyle/>
        <a:p>
          <a:endParaRPr lang="it-IT"/>
        </a:p>
      </dgm:t>
    </dgm:pt>
    <dgm:pt modelId="{69CAA237-9DFC-4900-AA5C-10DA5FA4C1F8}" type="pres">
      <dgm:prSet presAssocID="{C079F0D4-FC80-45B0-A8CE-C0FE846451AF}" presName="sibTrans" presStyleLbl="sibTrans2D1" presStyleIdx="1" presStyleCnt="3" custLinFactNeighborX="22041" custLinFactNeighborY="-13635"/>
      <dgm:spPr/>
      <dgm:t>
        <a:bodyPr/>
        <a:lstStyle/>
        <a:p>
          <a:endParaRPr lang="it-IT"/>
        </a:p>
      </dgm:t>
    </dgm:pt>
    <dgm:pt modelId="{C60118C5-A4D2-44AF-85E4-197C4AC49128}" type="pres">
      <dgm:prSet presAssocID="{C079F0D4-FC80-45B0-A8CE-C0FE846451AF}" presName="connectorText" presStyleLbl="sibTrans2D1" presStyleIdx="1" presStyleCnt="3"/>
      <dgm:spPr/>
      <dgm:t>
        <a:bodyPr/>
        <a:lstStyle/>
        <a:p>
          <a:endParaRPr lang="it-IT"/>
        </a:p>
      </dgm:t>
    </dgm:pt>
    <dgm:pt modelId="{FA91710F-59D0-4806-9166-B7456A9CD4A7}" type="pres">
      <dgm:prSet presAssocID="{9515E9FA-2290-4217-82E7-A02CE47F40C4}" presName="node" presStyleLbl="node1" presStyleIdx="2" presStyleCnt="4" custScaleX="166796" custScaleY="140653">
        <dgm:presLayoutVars>
          <dgm:bulletEnabled val="1"/>
        </dgm:presLayoutVars>
      </dgm:prSet>
      <dgm:spPr/>
      <dgm:t>
        <a:bodyPr/>
        <a:lstStyle/>
        <a:p>
          <a:endParaRPr lang="it-IT"/>
        </a:p>
      </dgm:t>
    </dgm:pt>
    <dgm:pt modelId="{04C5DCC9-7B1D-4DB3-BC26-3DA21B7E4A44}" type="pres">
      <dgm:prSet presAssocID="{1C05ECBD-F1AE-4361-A422-7ED6C65D7940}" presName="sibTrans" presStyleLbl="sibTrans2D1" presStyleIdx="2" presStyleCnt="3" custLinFactNeighborX="-23435" custLinFactNeighborY="-10794"/>
      <dgm:spPr/>
      <dgm:t>
        <a:bodyPr/>
        <a:lstStyle/>
        <a:p>
          <a:endParaRPr lang="it-IT"/>
        </a:p>
      </dgm:t>
    </dgm:pt>
    <dgm:pt modelId="{918FA57D-A193-412B-BC62-110E825D020D}" type="pres">
      <dgm:prSet presAssocID="{1C05ECBD-F1AE-4361-A422-7ED6C65D7940}" presName="connectorText" presStyleLbl="sibTrans2D1" presStyleIdx="2" presStyleCnt="3"/>
      <dgm:spPr/>
      <dgm:t>
        <a:bodyPr/>
        <a:lstStyle/>
        <a:p>
          <a:endParaRPr lang="it-IT"/>
        </a:p>
      </dgm:t>
    </dgm:pt>
    <dgm:pt modelId="{39950887-DE74-4609-9109-F1DACF239A09}" type="pres">
      <dgm:prSet presAssocID="{C7D1DBBF-8B6B-48BB-A9C1-B76ED8BC05DD}" presName="node" presStyleLbl="node1" presStyleIdx="3" presStyleCnt="4" custScaleX="159174" custScaleY="140653">
        <dgm:presLayoutVars>
          <dgm:bulletEnabled val="1"/>
        </dgm:presLayoutVars>
      </dgm:prSet>
      <dgm:spPr/>
      <dgm:t>
        <a:bodyPr/>
        <a:lstStyle/>
        <a:p>
          <a:endParaRPr lang="it-IT"/>
        </a:p>
      </dgm:t>
    </dgm:pt>
  </dgm:ptLst>
  <dgm:cxnLst>
    <dgm:cxn modelId="{AA996711-ADD2-46EB-8C69-B312A215E8FB}" type="presOf" srcId="{9515E9FA-2290-4217-82E7-A02CE47F40C4}" destId="{FA91710F-59D0-4806-9166-B7456A9CD4A7}" srcOrd="0" destOrd="0" presId="urn:microsoft.com/office/officeart/2005/8/layout/process1"/>
    <dgm:cxn modelId="{D17283E1-9D04-4C91-A246-6ECA9EC9013F}" srcId="{CEE9DD5C-A0EA-4CDD-AC20-11F2026C55A9}" destId="{9515E9FA-2290-4217-82E7-A02CE47F40C4}" srcOrd="2" destOrd="0" parTransId="{F198279A-D775-4455-B520-D2537C0952B2}" sibTransId="{1C05ECBD-F1AE-4361-A422-7ED6C65D7940}"/>
    <dgm:cxn modelId="{6DDE7E69-C571-4908-AFF6-77C815EA3B3C}" type="presOf" srcId="{1C05ECBD-F1AE-4361-A422-7ED6C65D7940}" destId="{04C5DCC9-7B1D-4DB3-BC26-3DA21B7E4A44}" srcOrd="0" destOrd="0" presId="urn:microsoft.com/office/officeart/2005/8/layout/process1"/>
    <dgm:cxn modelId="{9E951580-B641-4C9D-BE09-6F5A343AE3D2}" type="presOf" srcId="{C079F0D4-FC80-45B0-A8CE-C0FE846451AF}" destId="{69CAA237-9DFC-4900-AA5C-10DA5FA4C1F8}" srcOrd="0" destOrd="0" presId="urn:microsoft.com/office/officeart/2005/8/layout/process1"/>
    <dgm:cxn modelId="{6E69BA79-2BFE-4F51-8A47-99571F85A957}" srcId="{CEE9DD5C-A0EA-4CDD-AC20-11F2026C55A9}" destId="{4D6B83FC-658E-41C8-89DD-6044A03DFD89}" srcOrd="1" destOrd="0" parTransId="{B870246F-C32C-429C-99B1-24E64D446DF4}" sibTransId="{C079F0D4-FC80-45B0-A8CE-C0FE846451AF}"/>
    <dgm:cxn modelId="{F1F79BD1-1FBC-4247-B248-7F36D7852708}" srcId="{CEE9DD5C-A0EA-4CDD-AC20-11F2026C55A9}" destId="{B973F49F-AE22-4C24-A1C0-F1A54365E560}" srcOrd="0" destOrd="0" parTransId="{B6CF43AF-68D7-40AC-87C9-9A64BC3DC2C5}" sibTransId="{78D6029B-A16C-43C0-86CA-EBEF2CA8E48D}"/>
    <dgm:cxn modelId="{E7A3EDA4-36CB-4EBB-94C1-EE6EB5A7FE6E}" type="presOf" srcId="{78D6029B-A16C-43C0-86CA-EBEF2CA8E48D}" destId="{A122B950-7228-4136-A72C-DF33153922AC}" srcOrd="1" destOrd="0" presId="urn:microsoft.com/office/officeart/2005/8/layout/process1"/>
    <dgm:cxn modelId="{FE89B3E7-6875-4CEC-BEDF-1C1A7A2DC70A}" type="presOf" srcId="{B973F49F-AE22-4C24-A1C0-F1A54365E560}" destId="{28ABAE85-0DE1-43EA-B910-1B3850CEADB8}" srcOrd="0" destOrd="0" presId="urn:microsoft.com/office/officeart/2005/8/layout/process1"/>
    <dgm:cxn modelId="{0852A43E-36E2-4111-84A3-588DF3929B6F}" type="presOf" srcId="{C7D1DBBF-8B6B-48BB-A9C1-B76ED8BC05DD}" destId="{39950887-DE74-4609-9109-F1DACF239A09}" srcOrd="0" destOrd="0" presId="urn:microsoft.com/office/officeart/2005/8/layout/process1"/>
    <dgm:cxn modelId="{F7D6D328-D52A-4D59-A9EE-326E9C921EF7}" type="presOf" srcId="{1C05ECBD-F1AE-4361-A422-7ED6C65D7940}" destId="{918FA57D-A193-412B-BC62-110E825D020D}" srcOrd="1" destOrd="0" presId="urn:microsoft.com/office/officeart/2005/8/layout/process1"/>
    <dgm:cxn modelId="{7BB3BE77-4C7E-4F12-907A-7692B01F65DC}" type="presOf" srcId="{C079F0D4-FC80-45B0-A8CE-C0FE846451AF}" destId="{C60118C5-A4D2-44AF-85E4-197C4AC49128}" srcOrd="1" destOrd="0" presId="urn:microsoft.com/office/officeart/2005/8/layout/process1"/>
    <dgm:cxn modelId="{3684EE21-0B98-4DEC-9664-A56A70AA3E9D}" type="presOf" srcId="{78D6029B-A16C-43C0-86CA-EBEF2CA8E48D}" destId="{268332EA-34A0-4045-B624-588ACF646918}" srcOrd="0" destOrd="0" presId="urn:microsoft.com/office/officeart/2005/8/layout/process1"/>
    <dgm:cxn modelId="{FFBAB073-861A-40C6-BD1F-FC56C13BAC2D}" srcId="{CEE9DD5C-A0EA-4CDD-AC20-11F2026C55A9}" destId="{C7D1DBBF-8B6B-48BB-A9C1-B76ED8BC05DD}" srcOrd="3" destOrd="0" parTransId="{28AE4690-FAC9-4626-9B8F-8AB1FFBAC574}" sibTransId="{92552AFF-DDAE-41AE-89E9-CBA85D292330}"/>
    <dgm:cxn modelId="{A1A952C8-DA96-48AC-85A1-CA4D40B39A54}" type="presOf" srcId="{CEE9DD5C-A0EA-4CDD-AC20-11F2026C55A9}" destId="{10B3CF19-77CE-4B3D-AA24-2AB7409EF577}" srcOrd="0" destOrd="0" presId="urn:microsoft.com/office/officeart/2005/8/layout/process1"/>
    <dgm:cxn modelId="{7775FAA9-A1EA-4C1A-906D-747FBC4F9126}" type="presOf" srcId="{4D6B83FC-658E-41C8-89DD-6044A03DFD89}" destId="{06D26B5F-8F86-487D-80C4-EA31E6104B63}" srcOrd="0" destOrd="0" presId="urn:microsoft.com/office/officeart/2005/8/layout/process1"/>
    <dgm:cxn modelId="{EB7BAEA8-5AEB-4607-AE4D-C9312364B7B5}" type="presParOf" srcId="{10B3CF19-77CE-4B3D-AA24-2AB7409EF577}" destId="{28ABAE85-0DE1-43EA-B910-1B3850CEADB8}" srcOrd="0" destOrd="0" presId="urn:microsoft.com/office/officeart/2005/8/layout/process1"/>
    <dgm:cxn modelId="{F5A8C6FC-0E01-40CF-B950-1067B01490FD}" type="presParOf" srcId="{10B3CF19-77CE-4B3D-AA24-2AB7409EF577}" destId="{268332EA-34A0-4045-B624-588ACF646918}" srcOrd="1" destOrd="0" presId="urn:microsoft.com/office/officeart/2005/8/layout/process1"/>
    <dgm:cxn modelId="{A269F0D3-D96E-4631-A504-0CE3A6C58A02}" type="presParOf" srcId="{268332EA-34A0-4045-B624-588ACF646918}" destId="{A122B950-7228-4136-A72C-DF33153922AC}" srcOrd="0" destOrd="0" presId="urn:microsoft.com/office/officeart/2005/8/layout/process1"/>
    <dgm:cxn modelId="{0134524F-1D76-44C7-9D82-D1900EEAB054}" type="presParOf" srcId="{10B3CF19-77CE-4B3D-AA24-2AB7409EF577}" destId="{06D26B5F-8F86-487D-80C4-EA31E6104B63}" srcOrd="2" destOrd="0" presId="urn:microsoft.com/office/officeart/2005/8/layout/process1"/>
    <dgm:cxn modelId="{16CA183F-B866-4AE3-A37C-D0EE780CFCD6}" type="presParOf" srcId="{10B3CF19-77CE-4B3D-AA24-2AB7409EF577}" destId="{69CAA237-9DFC-4900-AA5C-10DA5FA4C1F8}" srcOrd="3" destOrd="0" presId="urn:microsoft.com/office/officeart/2005/8/layout/process1"/>
    <dgm:cxn modelId="{570069E1-D1BA-4C8E-9C9D-D82ECC7E097E}" type="presParOf" srcId="{69CAA237-9DFC-4900-AA5C-10DA5FA4C1F8}" destId="{C60118C5-A4D2-44AF-85E4-197C4AC49128}" srcOrd="0" destOrd="0" presId="urn:microsoft.com/office/officeart/2005/8/layout/process1"/>
    <dgm:cxn modelId="{8974D32E-03C7-49FB-BE9B-8FCA62983CAD}" type="presParOf" srcId="{10B3CF19-77CE-4B3D-AA24-2AB7409EF577}" destId="{FA91710F-59D0-4806-9166-B7456A9CD4A7}" srcOrd="4" destOrd="0" presId="urn:microsoft.com/office/officeart/2005/8/layout/process1"/>
    <dgm:cxn modelId="{1774FFC9-ED8D-487B-8B4F-09651341CADF}" type="presParOf" srcId="{10B3CF19-77CE-4B3D-AA24-2AB7409EF577}" destId="{04C5DCC9-7B1D-4DB3-BC26-3DA21B7E4A44}" srcOrd="5" destOrd="0" presId="urn:microsoft.com/office/officeart/2005/8/layout/process1"/>
    <dgm:cxn modelId="{A48CA860-43CC-458D-855A-63DA928D4775}" type="presParOf" srcId="{04C5DCC9-7B1D-4DB3-BC26-3DA21B7E4A44}" destId="{918FA57D-A193-412B-BC62-110E825D020D}" srcOrd="0" destOrd="0" presId="urn:microsoft.com/office/officeart/2005/8/layout/process1"/>
    <dgm:cxn modelId="{782E66E5-A383-4B5D-86AF-0A31CD43F349}" type="presParOf" srcId="{10B3CF19-77CE-4B3D-AA24-2AB7409EF577}" destId="{39950887-DE74-4609-9109-F1DACF239A09}" srcOrd="6" destOrd="0" presId="urn:microsoft.com/office/officeart/2005/8/layout/process1"/>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C09C658-1388-4B6A-B22C-CF931FDA19F6}" type="doc">
      <dgm:prSet loTypeId="urn:microsoft.com/office/officeart/2005/8/layout/hList7" loCatId="process" qsTypeId="urn:microsoft.com/office/officeart/2005/8/quickstyle/3d2" qsCatId="3D" csTypeId="urn:microsoft.com/office/officeart/2005/8/colors/accent3_2" csCatId="accent3" phldr="1"/>
      <dgm:spPr/>
      <dgm:t>
        <a:bodyPr/>
        <a:lstStyle/>
        <a:p>
          <a:endParaRPr lang="it-IT"/>
        </a:p>
      </dgm:t>
    </dgm:pt>
    <dgm:pt modelId="{1DDDE998-12D4-488B-981F-7C641B1BD5CE}">
      <dgm:prSet phldrT="[Testo]" custT="1"/>
      <dgm:spPr/>
      <dgm:t>
        <a:bodyPr/>
        <a:lstStyle/>
        <a:p>
          <a:r>
            <a:rPr lang="it-IT" sz="2000" b="1" dirty="0" smtClean="0">
              <a:latin typeface="Century Gothic" pitchFamily="34" charset="0"/>
              <a:ea typeface="Cambria Math" pitchFamily="18" charset="0"/>
            </a:rPr>
            <a:t>La presa di posizione dell’esercito</a:t>
          </a:r>
          <a:r>
            <a:rPr lang="it-IT" sz="2000" dirty="0" smtClean="0">
              <a:latin typeface="Century Gothic" pitchFamily="34" charset="0"/>
              <a:ea typeface="Cambria Math" pitchFamily="18" charset="0"/>
            </a:rPr>
            <a:t>. L’esercito simpatizza con i manifestanti, facendo perdere il suo appoggio a Mubarak</a:t>
          </a:r>
          <a:endParaRPr lang="it-IT" sz="2000" dirty="0">
            <a:latin typeface="Century Gothic" pitchFamily="34" charset="0"/>
            <a:ea typeface="Cambria Math" pitchFamily="18" charset="0"/>
          </a:endParaRPr>
        </a:p>
      </dgm:t>
    </dgm:pt>
    <dgm:pt modelId="{5F803231-2354-4B07-91EB-D03AE9F9D267}" type="parTrans" cxnId="{71D0F0DC-97BE-4669-A485-714E5A487278}">
      <dgm:prSet/>
      <dgm:spPr/>
      <dgm:t>
        <a:bodyPr/>
        <a:lstStyle/>
        <a:p>
          <a:endParaRPr lang="it-IT"/>
        </a:p>
      </dgm:t>
    </dgm:pt>
    <dgm:pt modelId="{C7A36F45-B02C-4EA5-A682-A3203AA41DEF}" type="sibTrans" cxnId="{71D0F0DC-97BE-4669-A485-714E5A487278}">
      <dgm:prSet/>
      <dgm:spPr/>
      <dgm:t>
        <a:bodyPr/>
        <a:lstStyle/>
        <a:p>
          <a:endParaRPr lang="it-IT"/>
        </a:p>
      </dgm:t>
    </dgm:pt>
    <dgm:pt modelId="{EB040D4A-EF9F-4950-B748-4996A826FA92}">
      <dgm:prSet custT="1"/>
      <dgm:spPr/>
      <dgm:t>
        <a:bodyPr/>
        <a:lstStyle/>
        <a:p>
          <a:pPr>
            <a:spcAft>
              <a:spcPts val="0"/>
            </a:spcAft>
          </a:pPr>
          <a:r>
            <a:rPr lang="it-IT" sz="1800" b="1" i="0" dirty="0" smtClean="0">
              <a:latin typeface="Century Gothic" pitchFamily="34" charset="0"/>
              <a:ea typeface="Cambria Math" pitchFamily="18" charset="0"/>
            </a:rPr>
            <a:t>Le prime </a:t>
          </a:r>
        </a:p>
        <a:p>
          <a:pPr>
            <a:spcAft>
              <a:spcPts val="0"/>
            </a:spcAft>
          </a:pPr>
          <a:r>
            <a:rPr lang="it-IT" sz="1800" b="1" i="0" dirty="0" smtClean="0">
              <a:latin typeface="Century Gothic" pitchFamily="34" charset="0"/>
              <a:ea typeface="Cambria Math" pitchFamily="18" charset="0"/>
            </a:rPr>
            <a:t>Manifestazioni di piazza</a:t>
          </a:r>
          <a:r>
            <a:rPr lang="it-IT" sz="1800" dirty="0" smtClean="0">
              <a:latin typeface="Century Gothic" pitchFamily="34" charset="0"/>
              <a:ea typeface="Cambria Math" pitchFamily="18" charset="0"/>
            </a:rPr>
            <a:t>. Il 25 gennaio 2011 gruppi formati prevalentemente da giovani guidati dai nuovi movimenti nati sul web scendono in piazza a manifestare chiedendo le dimissioni di Mubarak</a:t>
          </a:r>
        </a:p>
      </dgm:t>
    </dgm:pt>
    <dgm:pt modelId="{BA6DD6BB-7696-4584-B03C-F2EC72BC9866}" type="parTrans" cxnId="{57A4EF1B-FDBD-4DA1-81D6-32F82D2784D9}">
      <dgm:prSet/>
      <dgm:spPr/>
      <dgm:t>
        <a:bodyPr/>
        <a:lstStyle/>
        <a:p>
          <a:endParaRPr lang="it-IT"/>
        </a:p>
      </dgm:t>
    </dgm:pt>
    <dgm:pt modelId="{B041A5BC-9CD8-4BCE-967B-D9A87BF456FF}" type="sibTrans" cxnId="{57A4EF1B-FDBD-4DA1-81D6-32F82D2784D9}">
      <dgm:prSet/>
      <dgm:spPr/>
      <dgm:t>
        <a:bodyPr/>
        <a:lstStyle/>
        <a:p>
          <a:endParaRPr lang="it-IT"/>
        </a:p>
      </dgm:t>
    </dgm:pt>
    <dgm:pt modelId="{2951DF19-16E6-4C51-8508-595B23FFFA53}">
      <dgm:prSet custT="1"/>
      <dgm:spPr/>
      <dgm:t>
        <a:bodyPr/>
        <a:lstStyle/>
        <a:p>
          <a:endParaRPr lang="it-IT" sz="2400" b="1" dirty="0" smtClean="0">
            <a:latin typeface="Arial Narrow" pitchFamily="34" charset="0"/>
            <a:ea typeface="Cambria Math" pitchFamily="18" charset="0"/>
          </a:endParaRPr>
        </a:p>
        <a:p>
          <a:r>
            <a:rPr lang="it-IT" sz="1800" b="1" dirty="0" smtClean="0">
              <a:latin typeface="Century Gothic" pitchFamily="34" charset="0"/>
              <a:ea typeface="Cambria Math" pitchFamily="18" charset="0"/>
            </a:rPr>
            <a:t>Le dimissioni di Mubarak.</a:t>
          </a:r>
          <a:r>
            <a:rPr lang="it-IT" sz="1800" dirty="0" smtClean="0">
              <a:latin typeface="Century Gothic" pitchFamily="34" charset="0"/>
              <a:ea typeface="Cambria Math" pitchFamily="18" charset="0"/>
            </a:rPr>
            <a:t> L’11 febbraio Mubarak si dimette e M. </a:t>
          </a:r>
          <a:r>
            <a:rPr lang="it-IT" sz="1800" dirty="0" err="1" smtClean="0">
              <a:latin typeface="Century Gothic" pitchFamily="34" charset="0"/>
              <a:ea typeface="Cambria Math" pitchFamily="18" charset="0"/>
            </a:rPr>
            <a:t>Tantawi</a:t>
          </a:r>
          <a:r>
            <a:rPr lang="it-IT" sz="1800" dirty="0" smtClean="0">
              <a:latin typeface="Century Gothic" pitchFamily="34" charset="0"/>
              <a:ea typeface="Cambria Math" pitchFamily="18" charset="0"/>
            </a:rPr>
            <a:t>, a capo del Consiglio Supremo delle Forze Armate, assume la guida ad interime del paese</a:t>
          </a:r>
        </a:p>
      </dgm:t>
    </dgm:pt>
    <dgm:pt modelId="{464A870E-7C29-40DC-99EB-DF8E88F1AA0E}" type="parTrans" cxnId="{403C5D61-F990-47D0-880E-12E019A9F775}">
      <dgm:prSet/>
      <dgm:spPr/>
      <dgm:t>
        <a:bodyPr/>
        <a:lstStyle/>
        <a:p>
          <a:endParaRPr lang="it-IT"/>
        </a:p>
      </dgm:t>
    </dgm:pt>
    <dgm:pt modelId="{B7CB5033-F692-47FA-8CDE-A61313398F8F}" type="sibTrans" cxnId="{403C5D61-F990-47D0-880E-12E019A9F775}">
      <dgm:prSet/>
      <dgm:spPr/>
      <dgm:t>
        <a:bodyPr/>
        <a:lstStyle/>
        <a:p>
          <a:endParaRPr lang="it-IT"/>
        </a:p>
      </dgm:t>
    </dgm:pt>
    <dgm:pt modelId="{00115848-0CBC-4DD7-A154-B2810E3E1AF7}" type="pres">
      <dgm:prSet presAssocID="{DC09C658-1388-4B6A-B22C-CF931FDA19F6}" presName="Name0" presStyleCnt="0">
        <dgm:presLayoutVars>
          <dgm:dir/>
          <dgm:resizeHandles val="exact"/>
        </dgm:presLayoutVars>
      </dgm:prSet>
      <dgm:spPr/>
      <dgm:t>
        <a:bodyPr/>
        <a:lstStyle/>
        <a:p>
          <a:endParaRPr lang="it-IT"/>
        </a:p>
      </dgm:t>
    </dgm:pt>
    <dgm:pt modelId="{005AC90F-AA87-4C12-B787-747C218A69E9}" type="pres">
      <dgm:prSet presAssocID="{DC09C658-1388-4B6A-B22C-CF931FDA19F6}" presName="fgShape" presStyleLbl="fgShp" presStyleIdx="0" presStyleCnt="1" custFlipVert="1" custScaleY="6047" custLinFactNeighborX="2100" custLinFactNeighborY="80310"/>
      <dgm:spPr/>
      <dgm:t>
        <a:bodyPr/>
        <a:lstStyle/>
        <a:p>
          <a:endParaRPr lang="it-IT"/>
        </a:p>
      </dgm:t>
    </dgm:pt>
    <dgm:pt modelId="{6A634FCD-6669-4F30-AB2E-85609B141370}" type="pres">
      <dgm:prSet presAssocID="{DC09C658-1388-4B6A-B22C-CF931FDA19F6}" presName="linComp" presStyleCnt="0"/>
      <dgm:spPr/>
      <dgm:t>
        <a:bodyPr/>
        <a:lstStyle/>
        <a:p>
          <a:endParaRPr lang="it-IT"/>
        </a:p>
      </dgm:t>
    </dgm:pt>
    <dgm:pt modelId="{298E966E-E6C5-4B30-AB10-201D4BCCC779}" type="pres">
      <dgm:prSet presAssocID="{EB040D4A-EF9F-4950-B748-4996A826FA92}" presName="compNode" presStyleCnt="0"/>
      <dgm:spPr/>
      <dgm:t>
        <a:bodyPr/>
        <a:lstStyle/>
        <a:p>
          <a:endParaRPr lang="it-IT"/>
        </a:p>
      </dgm:t>
    </dgm:pt>
    <dgm:pt modelId="{12F7385F-7ECC-4E66-B836-9EBD5BA1D4EE}" type="pres">
      <dgm:prSet presAssocID="{EB040D4A-EF9F-4950-B748-4996A826FA92}" presName="bkgdShape" presStyleLbl="node1" presStyleIdx="0" presStyleCnt="3"/>
      <dgm:spPr/>
      <dgm:t>
        <a:bodyPr/>
        <a:lstStyle/>
        <a:p>
          <a:endParaRPr lang="it-IT"/>
        </a:p>
      </dgm:t>
    </dgm:pt>
    <dgm:pt modelId="{7035936F-FBC3-467E-9E44-243FB4FBBD31}" type="pres">
      <dgm:prSet presAssocID="{EB040D4A-EF9F-4950-B748-4996A826FA92}" presName="nodeTx" presStyleLbl="node1" presStyleIdx="0" presStyleCnt="3">
        <dgm:presLayoutVars>
          <dgm:bulletEnabled val="1"/>
        </dgm:presLayoutVars>
      </dgm:prSet>
      <dgm:spPr/>
      <dgm:t>
        <a:bodyPr/>
        <a:lstStyle/>
        <a:p>
          <a:endParaRPr lang="it-IT"/>
        </a:p>
      </dgm:t>
    </dgm:pt>
    <dgm:pt modelId="{38374C73-6DBF-4C67-BF71-1BC83CCA7A91}" type="pres">
      <dgm:prSet presAssocID="{EB040D4A-EF9F-4950-B748-4996A826FA92}" presName="invisiNode" presStyleLbl="node1" presStyleIdx="0" presStyleCnt="3"/>
      <dgm:spPr/>
      <dgm:t>
        <a:bodyPr/>
        <a:lstStyle/>
        <a:p>
          <a:endParaRPr lang="it-IT"/>
        </a:p>
      </dgm:t>
    </dgm:pt>
    <dgm:pt modelId="{2A25490D-DDD7-4577-A88F-730F1B77597D}" type="pres">
      <dgm:prSet presAssocID="{EB040D4A-EF9F-4950-B748-4996A826FA92}" presName="imagNode" presStyleLbl="fgImgPlace1" presStyleIdx="0" presStyleCnt="3" custScaleX="129302" custScaleY="83897" custLinFactNeighborX="-1945" custLinFactNeighborY="-22220"/>
      <dgm:spPr>
        <a:prstGeom prst="rect">
          <a:avLst/>
        </a:prstGeom>
        <a:blipFill rotWithShape="0">
          <a:blip xmlns:r="http://schemas.openxmlformats.org/officeDocument/2006/relationships" r:embed="rId1"/>
          <a:stretch>
            <a:fillRect/>
          </a:stretch>
        </a:blipFill>
      </dgm:spPr>
      <dgm:t>
        <a:bodyPr/>
        <a:lstStyle/>
        <a:p>
          <a:endParaRPr lang="it-IT"/>
        </a:p>
      </dgm:t>
    </dgm:pt>
    <dgm:pt modelId="{193A3F59-D330-4E91-AB4E-59B795346384}" type="pres">
      <dgm:prSet presAssocID="{B041A5BC-9CD8-4BCE-967B-D9A87BF456FF}" presName="sibTrans" presStyleLbl="sibTrans2D1" presStyleIdx="0" presStyleCnt="0"/>
      <dgm:spPr/>
      <dgm:t>
        <a:bodyPr/>
        <a:lstStyle/>
        <a:p>
          <a:endParaRPr lang="it-IT"/>
        </a:p>
      </dgm:t>
    </dgm:pt>
    <dgm:pt modelId="{1782E72D-355D-48C3-85F8-F04BC27B3B15}" type="pres">
      <dgm:prSet presAssocID="{1DDDE998-12D4-488B-981F-7C641B1BD5CE}" presName="compNode" presStyleCnt="0"/>
      <dgm:spPr/>
      <dgm:t>
        <a:bodyPr/>
        <a:lstStyle/>
        <a:p>
          <a:endParaRPr lang="it-IT"/>
        </a:p>
      </dgm:t>
    </dgm:pt>
    <dgm:pt modelId="{53DA4515-3BA3-4283-A2DB-77090A8AEFFC}" type="pres">
      <dgm:prSet presAssocID="{1DDDE998-12D4-488B-981F-7C641B1BD5CE}" presName="bkgdShape" presStyleLbl="node1" presStyleIdx="1" presStyleCnt="3"/>
      <dgm:spPr/>
      <dgm:t>
        <a:bodyPr/>
        <a:lstStyle/>
        <a:p>
          <a:endParaRPr lang="it-IT"/>
        </a:p>
      </dgm:t>
    </dgm:pt>
    <dgm:pt modelId="{8F28F58C-FAA4-492B-98F7-B6A16F97498C}" type="pres">
      <dgm:prSet presAssocID="{1DDDE998-12D4-488B-981F-7C641B1BD5CE}" presName="nodeTx" presStyleLbl="node1" presStyleIdx="1" presStyleCnt="3">
        <dgm:presLayoutVars>
          <dgm:bulletEnabled val="1"/>
        </dgm:presLayoutVars>
      </dgm:prSet>
      <dgm:spPr/>
      <dgm:t>
        <a:bodyPr/>
        <a:lstStyle/>
        <a:p>
          <a:endParaRPr lang="it-IT"/>
        </a:p>
      </dgm:t>
    </dgm:pt>
    <dgm:pt modelId="{B88E7579-4C92-49AC-BB78-BE004AAE479B}" type="pres">
      <dgm:prSet presAssocID="{1DDDE998-12D4-488B-981F-7C641B1BD5CE}" presName="invisiNode" presStyleLbl="node1" presStyleIdx="1" presStyleCnt="3"/>
      <dgm:spPr/>
      <dgm:t>
        <a:bodyPr/>
        <a:lstStyle/>
        <a:p>
          <a:endParaRPr lang="it-IT"/>
        </a:p>
      </dgm:t>
    </dgm:pt>
    <dgm:pt modelId="{07367EC4-9432-4452-ADF2-6189FB2BFCBC}" type="pres">
      <dgm:prSet presAssocID="{1DDDE998-12D4-488B-981F-7C641B1BD5CE}" presName="imagNode" presStyleLbl="fgImgPlace1" presStyleIdx="1" presStyleCnt="3" custScaleX="128007" custScaleY="92500" custLinFactNeighborX="-1447" custLinFactNeighborY="-18018"/>
      <dgm:spPr>
        <a:prstGeom prst="rect">
          <a:avLst/>
        </a:prstGeom>
        <a:blipFill rotWithShape="0">
          <a:blip xmlns:r="http://schemas.openxmlformats.org/officeDocument/2006/relationships" r:embed="rId2"/>
          <a:stretch>
            <a:fillRect/>
          </a:stretch>
        </a:blipFill>
      </dgm:spPr>
      <dgm:t>
        <a:bodyPr/>
        <a:lstStyle/>
        <a:p>
          <a:endParaRPr lang="it-IT"/>
        </a:p>
      </dgm:t>
    </dgm:pt>
    <dgm:pt modelId="{20190C28-B4EE-4419-84E7-65A6C54A2B2E}" type="pres">
      <dgm:prSet presAssocID="{C7A36F45-B02C-4EA5-A682-A3203AA41DEF}" presName="sibTrans" presStyleLbl="sibTrans2D1" presStyleIdx="0" presStyleCnt="0"/>
      <dgm:spPr/>
      <dgm:t>
        <a:bodyPr/>
        <a:lstStyle/>
        <a:p>
          <a:endParaRPr lang="it-IT"/>
        </a:p>
      </dgm:t>
    </dgm:pt>
    <dgm:pt modelId="{EEFBE1E9-E10F-49AA-AF7B-3D23E486D882}" type="pres">
      <dgm:prSet presAssocID="{2951DF19-16E6-4C51-8508-595B23FFFA53}" presName="compNode" presStyleCnt="0"/>
      <dgm:spPr/>
      <dgm:t>
        <a:bodyPr/>
        <a:lstStyle/>
        <a:p>
          <a:endParaRPr lang="it-IT"/>
        </a:p>
      </dgm:t>
    </dgm:pt>
    <dgm:pt modelId="{9571F260-3511-4644-8ED3-4609690BEF18}" type="pres">
      <dgm:prSet presAssocID="{2951DF19-16E6-4C51-8508-595B23FFFA53}" presName="bkgdShape" presStyleLbl="node1" presStyleIdx="2" presStyleCnt="3" custLinFactNeighborX="-3708"/>
      <dgm:spPr/>
      <dgm:t>
        <a:bodyPr/>
        <a:lstStyle/>
        <a:p>
          <a:endParaRPr lang="it-IT"/>
        </a:p>
      </dgm:t>
    </dgm:pt>
    <dgm:pt modelId="{51735721-D2D3-4F64-8A5C-A57AA78BFD4B}" type="pres">
      <dgm:prSet presAssocID="{2951DF19-16E6-4C51-8508-595B23FFFA53}" presName="nodeTx" presStyleLbl="node1" presStyleIdx="2" presStyleCnt="3">
        <dgm:presLayoutVars>
          <dgm:bulletEnabled val="1"/>
        </dgm:presLayoutVars>
      </dgm:prSet>
      <dgm:spPr/>
      <dgm:t>
        <a:bodyPr/>
        <a:lstStyle/>
        <a:p>
          <a:endParaRPr lang="it-IT"/>
        </a:p>
      </dgm:t>
    </dgm:pt>
    <dgm:pt modelId="{F1E3AFC8-49C2-4594-A2BC-ED222802A2FD}" type="pres">
      <dgm:prSet presAssocID="{2951DF19-16E6-4C51-8508-595B23FFFA53}" presName="invisiNode" presStyleLbl="node1" presStyleIdx="2" presStyleCnt="3"/>
      <dgm:spPr/>
      <dgm:t>
        <a:bodyPr/>
        <a:lstStyle/>
        <a:p>
          <a:endParaRPr lang="it-IT"/>
        </a:p>
      </dgm:t>
    </dgm:pt>
    <dgm:pt modelId="{DC819983-C24F-4B0D-92E7-0082D481AE4A}" type="pres">
      <dgm:prSet presAssocID="{2951DF19-16E6-4C51-8508-595B23FFFA53}" presName="imagNode" presStyleLbl="fgImgPlace1" presStyleIdx="2" presStyleCnt="3" custScaleX="123099" custScaleY="85652" custLinFactNeighborX="1096" custLinFactNeighborY="-21342"/>
      <dgm:spPr>
        <a:prstGeom prst="rect">
          <a:avLst/>
        </a:prstGeom>
        <a:blipFill rotWithShape="0">
          <a:blip xmlns:r="http://schemas.openxmlformats.org/officeDocument/2006/relationships" r:embed="rId3"/>
          <a:stretch>
            <a:fillRect/>
          </a:stretch>
        </a:blipFill>
      </dgm:spPr>
      <dgm:t>
        <a:bodyPr/>
        <a:lstStyle/>
        <a:p>
          <a:endParaRPr lang="it-IT"/>
        </a:p>
      </dgm:t>
    </dgm:pt>
  </dgm:ptLst>
  <dgm:cxnLst>
    <dgm:cxn modelId="{E1D99074-B2D2-4B0D-ACAD-D5BE790DD928}" type="presOf" srcId="{B041A5BC-9CD8-4BCE-967B-D9A87BF456FF}" destId="{193A3F59-D330-4E91-AB4E-59B795346384}" srcOrd="0" destOrd="0" presId="urn:microsoft.com/office/officeart/2005/8/layout/hList7"/>
    <dgm:cxn modelId="{C3874642-CF0D-487D-A7BB-A3D0DDA17FD0}" type="presOf" srcId="{1DDDE998-12D4-488B-981F-7C641B1BD5CE}" destId="{53DA4515-3BA3-4283-A2DB-77090A8AEFFC}" srcOrd="0" destOrd="0" presId="urn:microsoft.com/office/officeart/2005/8/layout/hList7"/>
    <dgm:cxn modelId="{CA799123-0B6F-480F-8B0A-66882BEEBF4C}" type="presOf" srcId="{EB040D4A-EF9F-4950-B748-4996A826FA92}" destId="{12F7385F-7ECC-4E66-B836-9EBD5BA1D4EE}" srcOrd="0" destOrd="0" presId="urn:microsoft.com/office/officeart/2005/8/layout/hList7"/>
    <dgm:cxn modelId="{F1BF9D7D-53B5-4405-8E6A-75F5594C6400}" type="presOf" srcId="{EB040D4A-EF9F-4950-B748-4996A826FA92}" destId="{7035936F-FBC3-467E-9E44-243FB4FBBD31}" srcOrd="1" destOrd="0" presId="urn:microsoft.com/office/officeart/2005/8/layout/hList7"/>
    <dgm:cxn modelId="{71D0F0DC-97BE-4669-A485-714E5A487278}" srcId="{DC09C658-1388-4B6A-B22C-CF931FDA19F6}" destId="{1DDDE998-12D4-488B-981F-7C641B1BD5CE}" srcOrd="1" destOrd="0" parTransId="{5F803231-2354-4B07-91EB-D03AE9F9D267}" sibTransId="{C7A36F45-B02C-4EA5-A682-A3203AA41DEF}"/>
    <dgm:cxn modelId="{403C5D61-F990-47D0-880E-12E019A9F775}" srcId="{DC09C658-1388-4B6A-B22C-CF931FDA19F6}" destId="{2951DF19-16E6-4C51-8508-595B23FFFA53}" srcOrd="2" destOrd="0" parTransId="{464A870E-7C29-40DC-99EB-DF8E88F1AA0E}" sibTransId="{B7CB5033-F692-47FA-8CDE-A61313398F8F}"/>
    <dgm:cxn modelId="{07C866A3-5154-40E3-B74A-F9E267602A8E}" type="presOf" srcId="{1DDDE998-12D4-488B-981F-7C641B1BD5CE}" destId="{8F28F58C-FAA4-492B-98F7-B6A16F97498C}" srcOrd="1" destOrd="0" presId="urn:microsoft.com/office/officeart/2005/8/layout/hList7"/>
    <dgm:cxn modelId="{B59F26F3-944C-4F26-8397-6CB8BAC4D42E}" type="presOf" srcId="{2951DF19-16E6-4C51-8508-595B23FFFA53}" destId="{9571F260-3511-4644-8ED3-4609690BEF18}" srcOrd="0" destOrd="0" presId="urn:microsoft.com/office/officeart/2005/8/layout/hList7"/>
    <dgm:cxn modelId="{EDF64374-623C-4877-A425-464E9B8E2814}" type="presOf" srcId="{DC09C658-1388-4B6A-B22C-CF931FDA19F6}" destId="{00115848-0CBC-4DD7-A154-B2810E3E1AF7}" srcOrd="0" destOrd="0" presId="urn:microsoft.com/office/officeart/2005/8/layout/hList7"/>
    <dgm:cxn modelId="{4F3F0C38-3DCF-4604-B919-B5B7FDD3A923}" type="presOf" srcId="{2951DF19-16E6-4C51-8508-595B23FFFA53}" destId="{51735721-D2D3-4F64-8A5C-A57AA78BFD4B}" srcOrd="1" destOrd="0" presId="urn:microsoft.com/office/officeart/2005/8/layout/hList7"/>
    <dgm:cxn modelId="{58A5E228-3C96-4E49-BA17-751713638F54}" type="presOf" srcId="{C7A36F45-B02C-4EA5-A682-A3203AA41DEF}" destId="{20190C28-B4EE-4419-84E7-65A6C54A2B2E}" srcOrd="0" destOrd="0" presId="urn:microsoft.com/office/officeart/2005/8/layout/hList7"/>
    <dgm:cxn modelId="{57A4EF1B-FDBD-4DA1-81D6-32F82D2784D9}" srcId="{DC09C658-1388-4B6A-B22C-CF931FDA19F6}" destId="{EB040D4A-EF9F-4950-B748-4996A826FA92}" srcOrd="0" destOrd="0" parTransId="{BA6DD6BB-7696-4584-B03C-F2EC72BC9866}" sibTransId="{B041A5BC-9CD8-4BCE-967B-D9A87BF456FF}"/>
    <dgm:cxn modelId="{A6E47758-70DE-49DF-95DD-EA2184982146}" type="presParOf" srcId="{00115848-0CBC-4DD7-A154-B2810E3E1AF7}" destId="{005AC90F-AA87-4C12-B787-747C218A69E9}" srcOrd="0" destOrd="0" presId="urn:microsoft.com/office/officeart/2005/8/layout/hList7"/>
    <dgm:cxn modelId="{7D9B50A6-E213-44D1-98D4-94AC811E574B}" type="presParOf" srcId="{00115848-0CBC-4DD7-A154-B2810E3E1AF7}" destId="{6A634FCD-6669-4F30-AB2E-85609B141370}" srcOrd="1" destOrd="0" presId="urn:microsoft.com/office/officeart/2005/8/layout/hList7"/>
    <dgm:cxn modelId="{848A97D3-F878-4F51-9C60-C76743795598}" type="presParOf" srcId="{6A634FCD-6669-4F30-AB2E-85609B141370}" destId="{298E966E-E6C5-4B30-AB10-201D4BCCC779}" srcOrd="0" destOrd="0" presId="urn:microsoft.com/office/officeart/2005/8/layout/hList7"/>
    <dgm:cxn modelId="{2CFA4B36-212F-4E19-BE6E-6121E6ABF573}" type="presParOf" srcId="{298E966E-E6C5-4B30-AB10-201D4BCCC779}" destId="{12F7385F-7ECC-4E66-B836-9EBD5BA1D4EE}" srcOrd="0" destOrd="0" presId="urn:microsoft.com/office/officeart/2005/8/layout/hList7"/>
    <dgm:cxn modelId="{1607449B-B882-4573-AB81-36D0754A72F8}" type="presParOf" srcId="{298E966E-E6C5-4B30-AB10-201D4BCCC779}" destId="{7035936F-FBC3-467E-9E44-243FB4FBBD31}" srcOrd="1" destOrd="0" presId="urn:microsoft.com/office/officeart/2005/8/layout/hList7"/>
    <dgm:cxn modelId="{BEBE5CBA-DC29-4460-A57E-363B2522DD20}" type="presParOf" srcId="{298E966E-E6C5-4B30-AB10-201D4BCCC779}" destId="{38374C73-6DBF-4C67-BF71-1BC83CCA7A91}" srcOrd="2" destOrd="0" presId="urn:microsoft.com/office/officeart/2005/8/layout/hList7"/>
    <dgm:cxn modelId="{04B07158-37BA-477F-927F-C5E7C3209675}" type="presParOf" srcId="{298E966E-E6C5-4B30-AB10-201D4BCCC779}" destId="{2A25490D-DDD7-4577-A88F-730F1B77597D}" srcOrd="3" destOrd="0" presId="urn:microsoft.com/office/officeart/2005/8/layout/hList7"/>
    <dgm:cxn modelId="{4A5E4DBE-8823-4138-AF86-7E30B4B00770}" type="presParOf" srcId="{6A634FCD-6669-4F30-AB2E-85609B141370}" destId="{193A3F59-D330-4E91-AB4E-59B795346384}" srcOrd="1" destOrd="0" presId="urn:microsoft.com/office/officeart/2005/8/layout/hList7"/>
    <dgm:cxn modelId="{06C43EB6-CAEB-4DA9-92B4-77EFA7320646}" type="presParOf" srcId="{6A634FCD-6669-4F30-AB2E-85609B141370}" destId="{1782E72D-355D-48C3-85F8-F04BC27B3B15}" srcOrd="2" destOrd="0" presId="urn:microsoft.com/office/officeart/2005/8/layout/hList7"/>
    <dgm:cxn modelId="{B4B2F6BC-2893-4EEF-BE78-855D860424BF}" type="presParOf" srcId="{1782E72D-355D-48C3-85F8-F04BC27B3B15}" destId="{53DA4515-3BA3-4283-A2DB-77090A8AEFFC}" srcOrd="0" destOrd="0" presId="urn:microsoft.com/office/officeart/2005/8/layout/hList7"/>
    <dgm:cxn modelId="{7A0BF6E8-8B4A-40B1-9D21-3C40F707CBCB}" type="presParOf" srcId="{1782E72D-355D-48C3-85F8-F04BC27B3B15}" destId="{8F28F58C-FAA4-492B-98F7-B6A16F97498C}" srcOrd="1" destOrd="0" presId="urn:microsoft.com/office/officeart/2005/8/layout/hList7"/>
    <dgm:cxn modelId="{A4B08294-83FB-4192-A90C-73A918916347}" type="presParOf" srcId="{1782E72D-355D-48C3-85F8-F04BC27B3B15}" destId="{B88E7579-4C92-49AC-BB78-BE004AAE479B}" srcOrd="2" destOrd="0" presId="urn:microsoft.com/office/officeart/2005/8/layout/hList7"/>
    <dgm:cxn modelId="{BC69650E-D9E5-4A05-A705-FE5C4E005B5D}" type="presParOf" srcId="{1782E72D-355D-48C3-85F8-F04BC27B3B15}" destId="{07367EC4-9432-4452-ADF2-6189FB2BFCBC}" srcOrd="3" destOrd="0" presId="urn:microsoft.com/office/officeart/2005/8/layout/hList7"/>
    <dgm:cxn modelId="{9F06E29F-83DC-485D-8942-6D09650729A9}" type="presParOf" srcId="{6A634FCD-6669-4F30-AB2E-85609B141370}" destId="{20190C28-B4EE-4419-84E7-65A6C54A2B2E}" srcOrd="3" destOrd="0" presId="urn:microsoft.com/office/officeart/2005/8/layout/hList7"/>
    <dgm:cxn modelId="{1C0B9538-F23A-4007-8BAE-CFBA467EBEA1}" type="presParOf" srcId="{6A634FCD-6669-4F30-AB2E-85609B141370}" destId="{EEFBE1E9-E10F-49AA-AF7B-3D23E486D882}" srcOrd="4" destOrd="0" presId="urn:microsoft.com/office/officeart/2005/8/layout/hList7"/>
    <dgm:cxn modelId="{468A3076-8E3C-4754-9E93-D7DF11FC2E9C}" type="presParOf" srcId="{EEFBE1E9-E10F-49AA-AF7B-3D23E486D882}" destId="{9571F260-3511-4644-8ED3-4609690BEF18}" srcOrd="0" destOrd="0" presId="urn:microsoft.com/office/officeart/2005/8/layout/hList7"/>
    <dgm:cxn modelId="{E0E8EC1A-5015-4174-B797-7FBE165D7D1A}" type="presParOf" srcId="{EEFBE1E9-E10F-49AA-AF7B-3D23E486D882}" destId="{51735721-D2D3-4F64-8A5C-A57AA78BFD4B}" srcOrd="1" destOrd="0" presId="urn:microsoft.com/office/officeart/2005/8/layout/hList7"/>
    <dgm:cxn modelId="{24A6E577-CE35-4514-8AF8-7EE2187A2FCF}" type="presParOf" srcId="{EEFBE1E9-E10F-49AA-AF7B-3D23E486D882}" destId="{F1E3AFC8-49C2-4594-A2BC-ED222802A2FD}" srcOrd="2" destOrd="0" presId="urn:microsoft.com/office/officeart/2005/8/layout/hList7"/>
    <dgm:cxn modelId="{8CCD0D85-1357-4274-BDAD-E554C2D2270E}" type="presParOf" srcId="{EEFBE1E9-E10F-49AA-AF7B-3D23E486D882}" destId="{DC819983-C24F-4B0D-92E7-0082D481AE4A}" srcOrd="3" destOrd="0" presId="urn:microsoft.com/office/officeart/2005/8/layout/hList7"/>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8ABAE85-0DE1-43EA-B910-1B3850CEADB8}">
      <dsp:nvSpPr>
        <dsp:cNvPr id="0" name=""/>
        <dsp:cNvSpPr/>
      </dsp:nvSpPr>
      <dsp:spPr>
        <a:xfrm>
          <a:off x="4594" y="78802"/>
          <a:ext cx="1927451" cy="4846394"/>
        </a:xfrm>
        <a:prstGeom prst="roundRect">
          <a:avLst>
            <a:gd name="adj" fmla="val 10000"/>
          </a:avLst>
        </a:prstGeom>
        <a:gradFill rotWithShape="0">
          <a:gsLst>
            <a:gs pos="0">
              <a:schemeClr val="accent3">
                <a:hueOff val="0"/>
                <a:satOff val="0"/>
                <a:lumOff val="0"/>
                <a:alphaOff val="0"/>
                <a:shade val="45000"/>
                <a:satMod val="155000"/>
              </a:schemeClr>
            </a:gs>
            <a:gs pos="60000">
              <a:schemeClr val="accent3">
                <a:hueOff val="0"/>
                <a:satOff val="0"/>
                <a:lumOff val="0"/>
                <a:alphaOff val="0"/>
                <a:shade val="95000"/>
                <a:satMod val="150000"/>
              </a:schemeClr>
            </a:gs>
            <a:gs pos="100000">
              <a:schemeClr val="accent3">
                <a:hueOff val="0"/>
                <a:satOff val="0"/>
                <a:lumOff val="0"/>
                <a:alphaOff val="0"/>
                <a:tint val="87000"/>
                <a:satMod val="250000"/>
              </a:schemeClr>
            </a:gs>
          </a:gsLst>
          <a:lin ang="16200000" scaled="0"/>
        </a:gradFill>
        <a:ln>
          <a:noFill/>
        </a:ln>
        <a:effectLst>
          <a:outerShdw blurRad="65500" dist="381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it-IT" sz="2000" b="1" kern="1200" dirty="0" smtClean="0">
              <a:latin typeface="Century Gothic" pitchFamily="34" charset="0"/>
              <a:ea typeface="Cambria Math" pitchFamily="18" charset="0"/>
              <a:cs typeface="Tahoma" pitchFamily="34" charset="0"/>
            </a:rPr>
            <a:t>Crisi economica</a:t>
          </a:r>
          <a:r>
            <a:rPr lang="it-IT" sz="2000" kern="1200" dirty="0" smtClean="0">
              <a:latin typeface="Century Gothic" pitchFamily="34" charset="0"/>
              <a:ea typeface="Cambria Math" pitchFamily="18" charset="0"/>
              <a:cs typeface="Tahoma" pitchFamily="34" charset="0"/>
            </a:rPr>
            <a:t>: aumento dei prezzi dei beni di prima necessità, aumento della disoccupazione</a:t>
          </a:r>
          <a:endParaRPr lang="it-IT" sz="2000" kern="1200" dirty="0">
            <a:latin typeface="Century Gothic" pitchFamily="34" charset="0"/>
            <a:ea typeface="Cambria Math" pitchFamily="18" charset="0"/>
            <a:cs typeface="Tahoma" pitchFamily="34" charset="0"/>
          </a:endParaRPr>
        </a:p>
      </dsp:txBody>
      <dsp:txXfrm>
        <a:off x="4594" y="78802"/>
        <a:ext cx="1927451" cy="4846394"/>
      </dsp:txXfrm>
    </dsp:sp>
    <dsp:sp modelId="{268332EA-34A0-4045-B624-588ACF646918}">
      <dsp:nvSpPr>
        <dsp:cNvPr id="0" name=""/>
        <dsp:cNvSpPr/>
      </dsp:nvSpPr>
      <dsp:spPr>
        <a:xfrm>
          <a:off x="2042764" y="2364709"/>
          <a:ext cx="234722" cy="274581"/>
        </a:xfrm>
        <a:prstGeom prst="rightArrow">
          <a:avLst>
            <a:gd name="adj1" fmla="val 60000"/>
            <a:gd name="adj2" fmla="val 50000"/>
          </a:avLst>
        </a:prstGeom>
        <a:gradFill rotWithShape="0">
          <a:gsLst>
            <a:gs pos="0">
              <a:schemeClr val="accent3">
                <a:tint val="60000"/>
                <a:hueOff val="0"/>
                <a:satOff val="0"/>
                <a:lumOff val="0"/>
                <a:alphaOff val="0"/>
                <a:shade val="45000"/>
                <a:satMod val="155000"/>
              </a:schemeClr>
            </a:gs>
            <a:gs pos="60000">
              <a:schemeClr val="accent3">
                <a:tint val="60000"/>
                <a:hueOff val="0"/>
                <a:satOff val="0"/>
                <a:lumOff val="0"/>
                <a:alphaOff val="0"/>
                <a:shade val="95000"/>
                <a:satMod val="150000"/>
              </a:schemeClr>
            </a:gs>
            <a:gs pos="100000">
              <a:schemeClr val="accent3">
                <a:tint val="60000"/>
                <a:hueOff val="0"/>
                <a:satOff val="0"/>
                <a:lumOff val="0"/>
                <a:alphaOff val="0"/>
                <a:tint val="87000"/>
                <a:satMod val="250000"/>
              </a:schemeClr>
            </a:gs>
          </a:gsLst>
          <a:lin ang="16200000" scaled="0"/>
        </a:gradFill>
        <a:ln>
          <a:noFill/>
        </a:ln>
        <a:effectLst>
          <a:outerShdw blurRad="65500" dist="38100" dir="5400000" rotWithShape="0">
            <a:srgbClr val="000000">
              <a:alpha val="4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it-IT" sz="1100" kern="1200"/>
        </a:p>
      </dsp:txBody>
      <dsp:txXfrm>
        <a:off x="2042764" y="2364709"/>
        <a:ext cx="234722" cy="274581"/>
      </dsp:txXfrm>
    </dsp:sp>
    <dsp:sp modelId="{06D26B5F-8F86-487D-80C4-EA31E6104B63}">
      <dsp:nvSpPr>
        <dsp:cNvPr id="0" name=""/>
        <dsp:cNvSpPr/>
      </dsp:nvSpPr>
      <dsp:spPr>
        <a:xfrm>
          <a:off x="2374919" y="0"/>
          <a:ext cx="1838621" cy="5004000"/>
        </a:xfrm>
        <a:prstGeom prst="roundRect">
          <a:avLst>
            <a:gd name="adj" fmla="val 10000"/>
          </a:avLst>
        </a:prstGeom>
        <a:gradFill rotWithShape="0">
          <a:gsLst>
            <a:gs pos="0">
              <a:schemeClr val="accent3">
                <a:hueOff val="0"/>
                <a:satOff val="0"/>
                <a:lumOff val="0"/>
                <a:alphaOff val="0"/>
                <a:shade val="45000"/>
                <a:satMod val="155000"/>
              </a:schemeClr>
            </a:gs>
            <a:gs pos="60000">
              <a:schemeClr val="accent3">
                <a:hueOff val="0"/>
                <a:satOff val="0"/>
                <a:lumOff val="0"/>
                <a:alphaOff val="0"/>
                <a:shade val="95000"/>
                <a:satMod val="150000"/>
              </a:schemeClr>
            </a:gs>
            <a:gs pos="100000">
              <a:schemeClr val="accent3">
                <a:hueOff val="0"/>
                <a:satOff val="0"/>
                <a:lumOff val="0"/>
                <a:alphaOff val="0"/>
                <a:tint val="87000"/>
                <a:satMod val="250000"/>
              </a:schemeClr>
            </a:gs>
          </a:gsLst>
          <a:lin ang="16200000" scaled="0"/>
        </a:gradFill>
        <a:ln>
          <a:noFill/>
        </a:ln>
        <a:effectLst>
          <a:outerShdw blurRad="65500" dist="381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it-IT" sz="2000" b="1" kern="1200" dirty="0" smtClean="0">
              <a:latin typeface="Century Gothic" pitchFamily="34" charset="0"/>
              <a:ea typeface="Cambria Math" pitchFamily="18" charset="0"/>
              <a:cs typeface="Tahoma" pitchFamily="34" charset="0"/>
            </a:rPr>
            <a:t>Aumento della repressione</a:t>
          </a:r>
          <a:r>
            <a:rPr lang="it-IT" sz="2000" kern="1200" dirty="0" smtClean="0">
              <a:latin typeface="Century Gothic" pitchFamily="34" charset="0"/>
              <a:ea typeface="Cambria Math" pitchFamily="18" charset="0"/>
              <a:cs typeface="Tahoma" pitchFamily="34" charset="0"/>
            </a:rPr>
            <a:t>: crescenti violenze, restrizioni alle libertà (di stampa, di manifestazione, etc.)</a:t>
          </a:r>
          <a:endParaRPr lang="it-IT" sz="2000" kern="1200" dirty="0">
            <a:latin typeface="Century Gothic" pitchFamily="34" charset="0"/>
            <a:ea typeface="Cambria Math" pitchFamily="18" charset="0"/>
            <a:cs typeface="Tahoma" pitchFamily="34" charset="0"/>
          </a:endParaRPr>
        </a:p>
      </dsp:txBody>
      <dsp:txXfrm>
        <a:off x="2374919" y="0"/>
        <a:ext cx="1838621" cy="5004000"/>
      </dsp:txXfrm>
    </dsp:sp>
    <dsp:sp modelId="{69CAA237-9DFC-4900-AA5C-10DA5FA4C1F8}">
      <dsp:nvSpPr>
        <dsp:cNvPr id="0" name=""/>
        <dsp:cNvSpPr/>
      </dsp:nvSpPr>
      <dsp:spPr>
        <a:xfrm>
          <a:off x="4375994" y="2327270"/>
          <a:ext cx="234722" cy="274581"/>
        </a:xfrm>
        <a:prstGeom prst="rightArrow">
          <a:avLst>
            <a:gd name="adj1" fmla="val 60000"/>
            <a:gd name="adj2" fmla="val 50000"/>
          </a:avLst>
        </a:prstGeom>
        <a:gradFill rotWithShape="0">
          <a:gsLst>
            <a:gs pos="0">
              <a:schemeClr val="accent3">
                <a:tint val="60000"/>
                <a:hueOff val="0"/>
                <a:satOff val="0"/>
                <a:lumOff val="0"/>
                <a:alphaOff val="0"/>
                <a:shade val="45000"/>
                <a:satMod val="155000"/>
              </a:schemeClr>
            </a:gs>
            <a:gs pos="60000">
              <a:schemeClr val="accent3">
                <a:tint val="60000"/>
                <a:hueOff val="0"/>
                <a:satOff val="0"/>
                <a:lumOff val="0"/>
                <a:alphaOff val="0"/>
                <a:shade val="95000"/>
                <a:satMod val="150000"/>
              </a:schemeClr>
            </a:gs>
            <a:gs pos="100000">
              <a:schemeClr val="accent3">
                <a:tint val="60000"/>
                <a:hueOff val="0"/>
                <a:satOff val="0"/>
                <a:lumOff val="0"/>
                <a:alphaOff val="0"/>
                <a:tint val="87000"/>
                <a:satMod val="250000"/>
              </a:schemeClr>
            </a:gs>
          </a:gsLst>
          <a:lin ang="16200000" scaled="0"/>
        </a:gradFill>
        <a:ln>
          <a:noFill/>
        </a:ln>
        <a:effectLst>
          <a:outerShdw blurRad="65500" dist="38100" dir="5400000" rotWithShape="0">
            <a:srgbClr val="000000">
              <a:alpha val="4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it-IT" sz="1100" kern="1200"/>
        </a:p>
      </dsp:txBody>
      <dsp:txXfrm>
        <a:off x="4375994" y="2327270"/>
        <a:ext cx="234722" cy="274581"/>
      </dsp:txXfrm>
    </dsp:sp>
    <dsp:sp modelId="{FA91710F-59D0-4806-9166-B7456A9CD4A7}">
      <dsp:nvSpPr>
        <dsp:cNvPr id="0" name=""/>
        <dsp:cNvSpPr/>
      </dsp:nvSpPr>
      <dsp:spPr>
        <a:xfrm>
          <a:off x="4656414" y="0"/>
          <a:ext cx="1846737" cy="5004000"/>
        </a:xfrm>
        <a:prstGeom prst="roundRect">
          <a:avLst>
            <a:gd name="adj" fmla="val 10000"/>
          </a:avLst>
        </a:prstGeom>
        <a:gradFill rotWithShape="0">
          <a:gsLst>
            <a:gs pos="0">
              <a:schemeClr val="accent3">
                <a:hueOff val="0"/>
                <a:satOff val="0"/>
                <a:lumOff val="0"/>
                <a:alphaOff val="0"/>
                <a:shade val="45000"/>
                <a:satMod val="155000"/>
              </a:schemeClr>
            </a:gs>
            <a:gs pos="60000">
              <a:schemeClr val="accent3">
                <a:hueOff val="0"/>
                <a:satOff val="0"/>
                <a:lumOff val="0"/>
                <a:alphaOff val="0"/>
                <a:shade val="95000"/>
                <a:satMod val="150000"/>
              </a:schemeClr>
            </a:gs>
            <a:gs pos="100000">
              <a:schemeClr val="accent3">
                <a:hueOff val="0"/>
                <a:satOff val="0"/>
                <a:lumOff val="0"/>
                <a:alphaOff val="0"/>
                <a:tint val="87000"/>
                <a:satMod val="250000"/>
              </a:schemeClr>
            </a:gs>
          </a:gsLst>
          <a:lin ang="16200000" scaled="0"/>
        </a:gradFill>
        <a:ln>
          <a:noFill/>
        </a:ln>
        <a:effectLst>
          <a:outerShdw blurRad="65500" dist="381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it-IT" sz="2000" b="1" kern="1200" dirty="0" smtClean="0">
              <a:latin typeface="Century Gothic" pitchFamily="34" charset="0"/>
              <a:ea typeface="Cambria Math" pitchFamily="18" charset="0"/>
            </a:rPr>
            <a:t>Nascita di nuovi gruppi di protesta</a:t>
          </a:r>
          <a:r>
            <a:rPr lang="it-IT" sz="2000" kern="1200" dirty="0" smtClean="0">
              <a:latin typeface="Century Gothic" pitchFamily="34" charset="0"/>
              <a:ea typeface="Cambria Math" pitchFamily="18" charset="0"/>
            </a:rPr>
            <a:t> (</a:t>
          </a:r>
          <a:r>
            <a:rPr lang="it-IT" sz="2000" kern="1200" dirty="0" err="1" smtClean="0">
              <a:latin typeface="Century Gothic" pitchFamily="34" charset="0"/>
              <a:ea typeface="Cambria Math" pitchFamily="18" charset="0"/>
            </a:rPr>
            <a:t>es</a:t>
          </a:r>
          <a:r>
            <a:rPr lang="it-IT" sz="2000" kern="1200" dirty="0" smtClean="0">
              <a:latin typeface="Century Gothic" pitchFamily="34" charset="0"/>
              <a:ea typeface="Cambria Math" pitchFamily="18" charset="0"/>
            </a:rPr>
            <a:t>: </a:t>
          </a:r>
          <a:r>
            <a:rPr lang="it-IT" sz="2000" kern="1200" dirty="0" err="1" smtClean="0">
              <a:latin typeface="Century Gothic" pitchFamily="34" charset="0"/>
              <a:ea typeface="Cambria Math" pitchFamily="18" charset="0"/>
            </a:rPr>
            <a:t>Kifaya</a:t>
          </a:r>
          <a:r>
            <a:rPr lang="it-IT" sz="2000" kern="1200" dirty="0" smtClean="0">
              <a:latin typeface="Century Gothic" pitchFamily="34" charset="0"/>
              <a:ea typeface="Cambria Math" pitchFamily="18" charset="0"/>
            </a:rPr>
            <a:t> e movimento del “6 aprile”) prevalentemente tramite il web</a:t>
          </a:r>
          <a:endParaRPr lang="it-IT" sz="2000" kern="1200" dirty="0">
            <a:latin typeface="Century Gothic" pitchFamily="34" charset="0"/>
            <a:ea typeface="Cambria Math" pitchFamily="18" charset="0"/>
          </a:endParaRPr>
        </a:p>
      </dsp:txBody>
      <dsp:txXfrm>
        <a:off x="4656414" y="0"/>
        <a:ext cx="1846737" cy="5004000"/>
      </dsp:txXfrm>
    </dsp:sp>
    <dsp:sp modelId="{04C5DCC9-7B1D-4DB3-BC26-3DA21B7E4A44}">
      <dsp:nvSpPr>
        <dsp:cNvPr id="0" name=""/>
        <dsp:cNvSpPr/>
      </dsp:nvSpPr>
      <dsp:spPr>
        <a:xfrm>
          <a:off x="6558863" y="2335070"/>
          <a:ext cx="234722" cy="274581"/>
        </a:xfrm>
        <a:prstGeom prst="rightArrow">
          <a:avLst>
            <a:gd name="adj1" fmla="val 60000"/>
            <a:gd name="adj2" fmla="val 50000"/>
          </a:avLst>
        </a:prstGeom>
        <a:gradFill rotWithShape="0">
          <a:gsLst>
            <a:gs pos="0">
              <a:schemeClr val="accent3">
                <a:tint val="60000"/>
                <a:hueOff val="0"/>
                <a:satOff val="0"/>
                <a:lumOff val="0"/>
                <a:alphaOff val="0"/>
                <a:shade val="45000"/>
                <a:satMod val="155000"/>
              </a:schemeClr>
            </a:gs>
            <a:gs pos="60000">
              <a:schemeClr val="accent3">
                <a:tint val="60000"/>
                <a:hueOff val="0"/>
                <a:satOff val="0"/>
                <a:lumOff val="0"/>
                <a:alphaOff val="0"/>
                <a:shade val="95000"/>
                <a:satMod val="150000"/>
              </a:schemeClr>
            </a:gs>
            <a:gs pos="100000">
              <a:schemeClr val="accent3">
                <a:tint val="60000"/>
                <a:hueOff val="0"/>
                <a:satOff val="0"/>
                <a:lumOff val="0"/>
                <a:alphaOff val="0"/>
                <a:tint val="87000"/>
                <a:satMod val="250000"/>
              </a:schemeClr>
            </a:gs>
          </a:gsLst>
          <a:lin ang="16200000" scaled="0"/>
        </a:gradFill>
        <a:ln>
          <a:noFill/>
        </a:ln>
        <a:effectLst>
          <a:outerShdw blurRad="65500" dist="38100" dir="5400000" rotWithShape="0">
            <a:srgbClr val="000000">
              <a:alpha val="4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it-IT" sz="1100" kern="1200"/>
        </a:p>
      </dsp:txBody>
      <dsp:txXfrm>
        <a:off x="6558863" y="2335070"/>
        <a:ext cx="234722" cy="274581"/>
      </dsp:txXfrm>
    </dsp:sp>
    <dsp:sp modelId="{39950887-DE74-4609-9109-F1DACF239A09}">
      <dsp:nvSpPr>
        <dsp:cNvPr id="0" name=""/>
        <dsp:cNvSpPr/>
      </dsp:nvSpPr>
      <dsp:spPr>
        <a:xfrm>
          <a:off x="6946025" y="0"/>
          <a:ext cx="1762348" cy="5004000"/>
        </a:xfrm>
        <a:prstGeom prst="roundRect">
          <a:avLst>
            <a:gd name="adj" fmla="val 10000"/>
          </a:avLst>
        </a:prstGeom>
        <a:gradFill rotWithShape="0">
          <a:gsLst>
            <a:gs pos="0">
              <a:schemeClr val="accent3">
                <a:hueOff val="0"/>
                <a:satOff val="0"/>
                <a:lumOff val="0"/>
                <a:alphaOff val="0"/>
                <a:shade val="45000"/>
                <a:satMod val="155000"/>
              </a:schemeClr>
            </a:gs>
            <a:gs pos="60000">
              <a:schemeClr val="accent3">
                <a:hueOff val="0"/>
                <a:satOff val="0"/>
                <a:lumOff val="0"/>
                <a:alphaOff val="0"/>
                <a:shade val="95000"/>
                <a:satMod val="150000"/>
              </a:schemeClr>
            </a:gs>
            <a:gs pos="100000">
              <a:schemeClr val="accent3">
                <a:hueOff val="0"/>
                <a:satOff val="0"/>
                <a:lumOff val="0"/>
                <a:alphaOff val="0"/>
                <a:tint val="87000"/>
                <a:satMod val="250000"/>
              </a:schemeClr>
            </a:gs>
          </a:gsLst>
          <a:lin ang="16200000" scaled="0"/>
        </a:gradFill>
        <a:ln>
          <a:noFill/>
        </a:ln>
        <a:effectLst>
          <a:outerShdw blurRad="65500" dist="38100"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it-IT" sz="2000" b="1" kern="1200" dirty="0" smtClean="0">
              <a:latin typeface="Century Gothic" pitchFamily="34" charset="0"/>
              <a:ea typeface="Cambria Math" pitchFamily="18" charset="0"/>
            </a:rPr>
            <a:t>Disaccordi interni alla compagine al potere </a:t>
          </a:r>
          <a:r>
            <a:rPr lang="it-IT" sz="2000" kern="1200" dirty="0" smtClean="0">
              <a:latin typeface="Century Gothic" pitchFamily="34" charset="0"/>
              <a:ea typeface="Cambria Math" pitchFamily="18" charset="0"/>
            </a:rPr>
            <a:t>sulla successione a Mubarak – erede designato il figlio </a:t>
          </a:r>
          <a:r>
            <a:rPr lang="it-IT" sz="2000" kern="1200" dirty="0" err="1" smtClean="0">
              <a:latin typeface="Century Gothic" pitchFamily="34" charset="0"/>
              <a:ea typeface="Cambria Math" pitchFamily="18" charset="0"/>
            </a:rPr>
            <a:t>Gamal</a:t>
          </a:r>
          <a:r>
            <a:rPr lang="it-IT" sz="2000" kern="1200" dirty="0" smtClean="0">
              <a:latin typeface="Century Gothic" pitchFamily="34" charset="0"/>
              <a:ea typeface="Cambria Math" pitchFamily="18" charset="0"/>
            </a:rPr>
            <a:t> (non  gradito all’esercito</a:t>
          </a:r>
          <a:r>
            <a:rPr lang="it-IT" sz="2400" kern="1200" dirty="0" smtClean="0">
              <a:latin typeface="Arial Narrow" pitchFamily="34" charset="0"/>
              <a:ea typeface="Cambria Math" pitchFamily="18" charset="0"/>
            </a:rPr>
            <a:t>)</a:t>
          </a:r>
        </a:p>
      </dsp:txBody>
      <dsp:txXfrm>
        <a:off x="6946025" y="0"/>
        <a:ext cx="1762348" cy="500400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2F7385F-7ECC-4E66-B836-9EBD5BA1D4EE}">
      <dsp:nvSpPr>
        <dsp:cNvPr id="0" name=""/>
        <dsp:cNvSpPr/>
      </dsp:nvSpPr>
      <dsp:spPr>
        <a:xfrm>
          <a:off x="1784" y="0"/>
          <a:ext cx="2775613" cy="5472608"/>
        </a:xfrm>
        <a:prstGeom prst="roundRect">
          <a:avLst>
            <a:gd name="adj" fmla="val 10000"/>
          </a:avLst>
        </a:prstGeom>
        <a:gradFill rotWithShape="0">
          <a:gsLst>
            <a:gs pos="0">
              <a:schemeClr val="accent3">
                <a:hueOff val="0"/>
                <a:satOff val="0"/>
                <a:lumOff val="0"/>
                <a:alphaOff val="0"/>
                <a:shade val="45000"/>
                <a:satMod val="155000"/>
              </a:schemeClr>
            </a:gs>
            <a:gs pos="60000">
              <a:schemeClr val="accent3">
                <a:hueOff val="0"/>
                <a:satOff val="0"/>
                <a:lumOff val="0"/>
                <a:alphaOff val="0"/>
                <a:shade val="95000"/>
                <a:satMod val="150000"/>
              </a:schemeClr>
            </a:gs>
            <a:gs pos="100000">
              <a:schemeClr val="accent3">
                <a:hueOff val="0"/>
                <a:satOff val="0"/>
                <a:lumOff val="0"/>
                <a:alphaOff val="0"/>
                <a:tint val="87000"/>
                <a:satMod val="250000"/>
              </a:schemeClr>
            </a:gs>
          </a:gsLst>
          <a:lin ang="16200000" scaled="0"/>
        </a:gradFill>
        <a:ln>
          <a:noFill/>
        </a:ln>
        <a:effectLst>
          <a:outerShdw blurRad="65500" dist="38100" dir="5400000" rotWithShape="0">
            <a:srgbClr val="000000">
              <a:alpha val="4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ts val="0"/>
            </a:spcAft>
          </a:pPr>
          <a:r>
            <a:rPr lang="it-IT" sz="1800" b="1" i="0" kern="1200" dirty="0" smtClean="0">
              <a:latin typeface="Century Gothic" pitchFamily="34" charset="0"/>
              <a:ea typeface="Cambria Math" pitchFamily="18" charset="0"/>
            </a:rPr>
            <a:t>Le prime </a:t>
          </a:r>
        </a:p>
        <a:p>
          <a:pPr lvl="0" algn="ctr" defTabSz="800100">
            <a:lnSpc>
              <a:spcPct val="90000"/>
            </a:lnSpc>
            <a:spcBef>
              <a:spcPct val="0"/>
            </a:spcBef>
            <a:spcAft>
              <a:spcPts val="0"/>
            </a:spcAft>
          </a:pPr>
          <a:r>
            <a:rPr lang="it-IT" sz="1800" b="1" i="0" kern="1200" dirty="0" smtClean="0">
              <a:latin typeface="Century Gothic" pitchFamily="34" charset="0"/>
              <a:ea typeface="Cambria Math" pitchFamily="18" charset="0"/>
            </a:rPr>
            <a:t>Manifestazioni di piazza</a:t>
          </a:r>
          <a:r>
            <a:rPr lang="it-IT" sz="1800" kern="1200" dirty="0" smtClean="0">
              <a:latin typeface="Century Gothic" pitchFamily="34" charset="0"/>
              <a:ea typeface="Cambria Math" pitchFamily="18" charset="0"/>
            </a:rPr>
            <a:t>. Il 25 gennaio 2011 gruppi formati prevalentemente da giovani guidati dai nuovi movimenti nati sul web scendono in piazza a manifestare chiedendo le dimissioni di Mubarak</a:t>
          </a:r>
        </a:p>
      </dsp:txBody>
      <dsp:txXfrm>
        <a:off x="1784" y="2189043"/>
        <a:ext cx="2775613" cy="2189043"/>
      </dsp:txXfrm>
    </dsp:sp>
    <dsp:sp modelId="{2A25490D-DDD7-4577-A88F-730F1B77597D}">
      <dsp:nvSpPr>
        <dsp:cNvPr id="0" name=""/>
        <dsp:cNvSpPr/>
      </dsp:nvSpPr>
      <dsp:spPr>
        <a:xfrm>
          <a:off x="175959" y="70152"/>
          <a:ext cx="2356371" cy="1528920"/>
        </a:xfrm>
        <a:prstGeom prst="rect">
          <a:avLst/>
        </a:prstGeom>
        <a:blipFill rotWithShape="0">
          <a:blip xmlns:r="http://schemas.openxmlformats.org/officeDocument/2006/relationships" r:embed="rId1"/>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53DA4515-3BA3-4283-A2DB-77090A8AEFFC}">
      <dsp:nvSpPr>
        <dsp:cNvPr id="0" name=""/>
        <dsp:cNvSpPr/>
      </dsp:nvSpPr>
      <dsp:spPr>
        <a:xfrm>
          <a:off x="2860665" y="0"/>
          <a:ext cx="2775613" cy="5472608"/>
        </a:xfrm>
        <a:prstGeom prst="roundRect">
          <a:avLst>
            <a:gd name="adj" fmla="val 10000"/>
          </a:avLst>
        </a:prstGeom>
        <a:gradFill rotWithShape="0">
          <a:gsLst>
            <a:gs pos="0">
              <a:schemeClr val="accent3">
                <a:hueOff val="0"/>
                <a:satOff val="0"/>
                <a:lumOff val="0"/>
                <a:alphaOff val="0"/>
                <a:shade val="45000"/>
                <a:satMod val="155000"/>
              </a:schemeClr>
            </a:gs>
            <a:gs pos="60000">
              <a:schemeClr val="accent3">
                <a:hueOff val="0"/>
                <a:satOff val="0"/>
                <a:lumOff val="0"/>
                <a:alphaOff val="0"/>
                <a:shade val="95000"/>
                <a:satMod val="150000"/>
              </a:schemeClr>
            </a:gs>
            <a:gs pos="100000">
              <a:schemeClr val="accent3">
                <a:hueOff val="0"/>
                <a:satOff val="0"/>
                <a:lumOff val="0"/>
                <a:alphaOff val="0"/>
                <a:tint val="87000"/>
                <a:satMod val="250000"/>
              </a:schemeClr>
            </a:gs>
          </a:gsLst>
          <a:lin ang="16200000" scaled="0"/>
        </a:gradFill>
        <a:ln>
          <a:noFill/>
        </a:ln>
        <a:effectLst>
          <a:outerShdw blurRad="65500" dist="38100" dir="5400000" rotWithShape="0">
            <a:srgbClr val="000000">
              <a:alpha val="4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it-IT" sz="2000" b="1" kern="1200" dirty="0" smtClean="0">
              <a:latin typeface="Century Gothic" pitchFamily="34" charset="0"/>
              <a:ea typeface="Cambria Math" pitchFamily="18" charset="0"/>
            </a:rPr>
            <a:t>La presa di posizione dell’esercito</a:t>
          </a:r>
          <a:r>
            <a:rPr lang="it-IT" sz="2000" kern="1200" dirty="0" smtClean="0">
              <a:latin typeface="Century Gothic" pitchFamily="34" charset="0"/>
              <a:ea typeface="Cambria Math" pitchFamily="18" charset="0"/>
            </a:rPr>
            <a:t>. L’esercito simpatizza con i manifestanti, facendo perdere il suo appoggio a Mubarak</a:t>
          </a:r>
          <a:endParaRPr lang="it-IT" sz="2000" kern="1200" dirty="0">
            <a:latin typeface="Century Gothic" pitchFamily="34" charset="0"/>
            <a:ea typeface="Cambria Math" pitchFamily="18" charset="0"/>
          </a:endParaRPr>
        </a:p>
      </dsp:txBody>
      <dsp:txXfrm>
        <a:off x="2860665" y="2189043"/>
        <a:ext cx="2775613" cy="2189043"/>
      </dsp:txXfrm>
    </dsp:sp>
    <dsp:sp modelId="{07367EC4-9432-4452-ADF2-6189FB2BFCBC}">
      <dsp:nvSpPr>
        <dsp:cNvPr id="0" name=""/>
        <dsp:cNvSpPr/>
      </dsp:nvSpPr>
      <dsp:spPr>
        <a:xfrm>
          <a:off x="3055716" y="68339"/>
          <a:ext cx="2332772" cy="1685700"/>
        </a:xfrm>
        <a:prstGeom prst="rect">
          <a:avLst/>
        </a:prstGeom>
        <a:blipFill rotWithShape="0">
          <a:blip xmlns:r="http://schemas.openxmlformats.org/officeDocument/2006/relationships" r:embed="rId2"/>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9571F260-3511-4644-8ED3-4609690BEF18}">
      <dsp:nvSpPr>
        <dsp:cNvPr id="0" name=""/>
        <dsp:cNvSpPr/>
      </dsp:nvSpPr>
      <dsp:spPr>
        <a:xfrm>
          <a:off x="5616627" y="0"/>
          <a:ext cx="2775613" cy="5472608"/>
        </a:xfrm>
        <a:prstGeom prst="roundRect">
          <a:avLst>
            <a:gd name="adj" fmla="val 10000"/>
          </a:avLst>
        </a:prstGeom>
        <a:gradFill rotWithShape="0">
          <a:gsLst>
            <a:gs pos="0">
              <a:schemeClr val="accent3">
                <a:hueOff val="0"/>
                <a:satOff val="0"/>
                <a:lumOff val="0"/>
                <a:alphaOff val="0"/>
                <a:shade val="45000"/>
                <a:satMod val="155000"/>
              </a:schemeClr>
            </a:gs>
            <a:gs pos="60000">
              <a:schemeClr val="accent3">
                <a:hueOff val="0"/>
                <a:satOff val="0"/>
                <a:lumOff val="0"/>
                <a:alphaOff val="0"/>
                <a:shade val="95000"/>
                <a:satMod val="150000"/>
              </a:schemeClr>
            </a:gs>
            <a:gs pos="100000">
              <a:schemeClr val="accent3">
                <a:hueOff val="0"/>
                <a:satOff val="0"/>
                <a:lumOff val="0"/>
                <a:alphaOff val="0"/>
                <a:tint val="87000"/>
                <a:satMod val="250000"/>
              </a:schemeClr>
            </a:gs>
          </a:gsLst>
          <a:lin ang="16200000" scaled="0"/>
        </a:gradFill>
        <a:ln>
          <a:noFill/>
        </a:ln>
        <a:effectLst>
          <a:outerShdw blurRad="65500" dist="38100" dir="5400000" rotWithShape="0">
            <a:srgbClr val="000000">
              <a:alpha val="4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endParaRPr lang="it-IT" sz="2400" b="1" kern="1200" dirty="0" smtClean="0">
            <a:latin typeface="Arial Narrow" pitchFamily="34" charset="0"/>
            <a:ea typeface="Cambria Math" pitchFamily="18" charset="0"/>
          </a:endParaRPr>
        </a:p>
        <a:p>
          <a:pPr lvl="0" algn="ctr" defTabSz="1066800">
            <a:lnSpc>
              <a:spcPct val="90000"/>
            </a:lnSpc>
            <a:spcBef>
              <a:spcPct val="0"/>
            </a:spcBef>
            <a:spcAft>
              <a:spcPct val="35000"/>
            </a:spcAft>
          </a:pPr>
          <a:r>
            <a:rPr lang="it-IT" sz="1800" b="1" kern="1200" dirty="0" smtClean="0">
              <a:latin typeface="Century Gothic" pitchFamily="34" charset="0"/>
              <a:ea typeface="Cambria Math" pitchFamily="18" charset="0"/>
            </a:rPr>
            <a:t>Le dimissioni di Mubarak.</a:t>
          </a:r>
          <a:r>
            <a:rPr lang="it-IT" sz="1800" kern="1200" dirty="0" smtClean="0">
              <a:latin typeface="Century Gothic" pitchFamily="34" charset="0"/>
              <a:ea typeface="Cambria Math" pitchFamily="18" charset="0"/>
            </a:rPr>
            <a:t> L’11 febbraio Mubarak si dimette e M. </a:t>
          </a:r>
          <a:r>
            <a:rPr lang="it-IT" sz="1800" kern="1200" dirty="0" err="1" smtClean="0">
              <a:latin typeface="Century Gothic" pitchFamily="34" charset="0"/>
              <a:ea typeface="Cambria Math" pitchFamily="18" charset="0"/>
            </a:rPr>
            <a:t>Tantawi</a:t>
          </a:r>
          <a:r>
            <a:rPr lang="it-IT" sz="1800" kern="1200" dirty="0" smtClean="0">
              <a:latin typeface="Century Gothic" pitchFamily="34" charset="0"/>
              <a:ea typeface="Cambria Math" pitchFamily="18" charset="0"/>
            </a:rPr>
            <a:t>, a capo del Consiglio Supremo delle Forze Armate, assume la guida ad interime del paese</a:t>
          </a:r>
        </a:p>
      </dsp:txBody>
      <dsp:txXfrm>
        <a:off x="5616627" y="2189043"/>
        <a:ext cx="2775613" cy="2189043"/>
      </dsp:txXfrm>
    </dsp:sp>
    <dsp:sp modelId="{DC819983-C24F-4B0D-92E7-0082D481AE4A}">
      <dsp:nvSpPr>
        <dsp:cNvPr id="0" name=""/>
        <dsp:cNvSpPr/>
      </dsp:nvSpPr>
      <dsp:spPr>
        <a:xfrm>
          <a:off x="6005661" y="70161"/>
          <a:ext cx="2243329" cy="1560903"/>
        </a:xfrm>
        <a:prstGeom prst="rect">
          <a:avLst/>
        </a:prstGeom>
        <a:blipFill rotWithShape="0">
          <a:blip xmlns:r="http://schemas.openxmlformats.org/officeDocument/2006/relationships" r:embed="rId3"/>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005AC90F-AA87-4C12-B787-747C218A69E9}">
      <dsp:nvSpPr>
        <dsp:cNvPr id="0" name=""/>
        <dsp:cNvSpPr/>
      </dsp:nvSpPr>
      <dsp:spPr>
        <a:xfrm flipV="1">
          <a:off x="504038" y="5422968"/>
          <a:ext cx="7817188" cy="49639"/>
        </a:xfrm>
        <a:prstGeom prst="leftRightArrow">
          <a:avLst/>
        </a:prstGeom>
        <a:solidFill>
          <a:schemeClr val="accent3">
            <a:tint val="60000"/>
            <a:hueOff val="0"/>
            <a:satOff val="0"/>
            <a:lumOff val="0"/>
            <a:alphaOff val="0"/>
          </a:schemeClr>
        </a:solidFill>
        <a:ln>
          <a:noFill/>
        </a:ln>
        <a:effectLst>
          <a:outerShdw blurRad="65500" dist="38100" dir="5400000" rotWithShape="0">
            <a:srgbClr val="000000">
              <a:alpha val="40000"/>
            </a:srgb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4" name="Rettangolo arrotondato 3"/>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Rettangolo arrotondato 5"/>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Titolo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lang="it-IT" smtClean="0"/>
              <a:t>Fare clic per modificare lo stile del titolo</a:t>
            </a:r>
            <a:endParaRPr lang="en-US"/>
          </a:p>
        </p:txBody>
      </p:sp>
      <p:sp>
        <p:nvSpPr>
          <p:cNvPr id="20" name="Sottotitolo 19"/>
          <p:cNvSpPr>
            <a:spLocks noGrp="1"/>
          </p:cNvSpPr>
          <p:nvPr>
            <p:ph type="subTitle" idx="1"/>
          </p:nvPr>
        </p:nvSpPr>
        <p:spPr>
          <a:xfrm>
            <a:off x="722376" y="3685032"/>
            <a:ext cx="7772400" cy="914400"/>
          </a:xfrm>
        </p:spPr>
        <p:txBody>
          <a:bodyPr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it-IT" smtClean="0"/>
              <a:t>Fare clic per modificare lo stile del sottotitolo dello schema</a:t>
            </a:r>
            <a:endParaRPr lang="en-US"/>
          </a:p>
        </p:txBody>
      </p:sp>
      <p:sp>
        <p:nvSpPr>
          <p:cNvPr id="7" name="Segnaposto data 18"/>
          <p:cNvSpPr>
            <a:spLocks noGrp="1"/>
          </p:cNvSpPr>
          <p:nvPr>
            <p:ph type="dt" sz="half" idx="10"/>
          </p:nvPr>
        </p:nvSpPr>
        <p:spPr/>
        <p:txBody>
          <a:bodyPr/>
          <a:lstStyle>
            <a:lvl1pPr>
              <a:defRPr/>
            </a:lvl1pPr>
            <a:extLst/>
          </a:lstStyle>
          <a:p>
            <a:pPr>
              <a:defRPr/>
            </a:pPr>
            <a:fld id="{C1B23D22-AFBB-400C-A686-A75B713B7A84}" type="datetimeFigureOut">
              <a:rPr lang="it-IT"/>
              <a:pPr>
                <a:defRPr/>
              </a:pPr>
              <a:t>23/03/2014</a:t>
            </a:fld>
            <a:endParaRPr lang="it-IT"/>
          </a:p>
        </p:txBody>
      </p:sp>
      <p:sp>
        <p:nvSpPr>
          <p:cNvPr id="8" name="Segnaposto piè di pagina 7"/>
          <p:cNvSpPr>
            <a:spLocks noGrp="1"/>
          </p:cNvSpPr>
          <p:nvPr>
            <p:ph type="ftr" sz="quarter" idx="11"/>
          </p:nvPr>
        </p:nvSpPr>
        <p:spPr/>
        <p:txBody>
          <a:bodyPr/>
          <a:lstStyle>
            <a:lvl1pPr>
              <a:defRPr/>
            </a:lvl1pPr>
            <a:extLst/>
          </a:lstStyle>
          <a:p>
            <a:pPr>
              <a:defRPr/>
            </a:pPr>
            <a:endParaRPr lang="it-IT"/>
          </a:p>
        </p:txBody>
      </p:sp>
      <p:sp>
        <p:nvSpPr>
          <p:cNvPr id="9" name="Segnaposto numero diapositiva 10"/>
          <p:cNvSpPr>
            <a:spLocks noGrp="1"/>
          </p:cNvSpPr>
          <p:nvPr>
            <p:ph type="sldNum" sz="quarter" idx="12"/>
          </p:nvPr>
        </p:nvSpPr>
        <p:spPr/>
        <p:txBody>
          <a:bodyPr/>
          <a:lstStyle>
            <a:lvl1pPr>
              <a:defRPr/>
            </a:lvl1pPr>
            <a:extLst/>
          </a:lstStyle>
          <a:p>
            <a:pPr>
              <a:defRPr/>
            </a:pPr>
            <a:fld id="{7E3C660E-BB89-4B14-9CAB-F8008AA2B675}" type="slidenum">
              <a:rPr lang="it-IT"/>
              <a:pPr>
                <a:defRPr/>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502920" y="4983480"/>
            <a:ext cx="8183880" cy="1051560"/>
          </a:xfrm>
        </p:spPr>
        <p:txBody>
          <a:bodyPr/>
          <a:lstStyle>
            <a:extLst/>
          </a:lstStyle>
          <a:p>
            <a:r>
              <a:rPr lang="it-IT" smtClean="0"/>
              <a:t>Fare clic per modificare lo stile del titolo</a:t>
            </a:r>
            <a:endParaRPr lang="en-US"/>
          </a:p>
        </p:txBody>
      </p:sp>
      <p:sp>
        <p:nvSpPr>
          <p:cNvPr id="3" name="Segnaposto contenuto 2"/>
          <p:cNvSpPr>
            <a:spLocks noGrp="1"/>
          </p:cNvSpPr>
          <p:nvPr>
            <p:ph idx="1"/>
          </p:nvPr>
        </p:nvSpPr>
        <p:spPr>
          <a:xfrm>
            <a:off x="502920" y="530352"/>
            <a:ext cx="8183880" cy="4187952"/>
          </a:xfrm>
        </p:spPr>
        <p:txBody>
          <a:bodyPr/>
          <a:lstStyle>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24"/>
          <p:cNvSpPr>
            <a:spLocks noGrp="1"/>
          </p:cNvSpPr>
          <p:nvPr>
            <p:ph type="dt" sz="half" idx="10"/>
          </p:nvPr>
        </p:nvSpPr>
        <p:spPr/>
        <p:txBody>
          <a:bodyPr/>
          <a:lstStyle>
            <a:lvl1pPr>
              <a:defRPr/>
            </a:lvl1pPr>
          </a:lstStyle>
          <a:p>
            <a:pPr>
              <a:defRPr/>
            </a:pPr>
            <a:fld id="{34439329-A8C7-45B9-B970-2E51C61BB3A6}" type="datetimeFigureOut">
              <a:rPr lang="it-IT"/>
              <a:pPr>
                <a:defRPr/>
              </a:pPr>
              <a:t>23/03/2014</a:t>
            </a:fld>
            <a:endParaRPr lang="it-IT"/>
          </a:p>
        </p:txBody>
      </p:sp>
      <p:sp>
        <p:nvSpPr>
          <p:cNvPr id="5" name="Segnaposto piè di pagina 17"/>
          <p:cNvSpPr>
            <a:spLocks noGrp="1"/>
          </p:cNvSpPr>
          <p:nvPr>
            <p:ph type="ftr" sz="quarter" idx="11"/>
          </p:nvPr>
        </p:nvSpPr>
        <p:spPr/>
        <p:txBody>
          <a:bodyPr/>
          <a:lstStyle>
            <a:lvl1pPr>
              <a:defRPr/>
            </a:lvl1pPr>
          </a:lstStyle>
          <a:p>
            <a:pPr>
              <a:defRPr/>
            </a:pPr>
            <a:endParaRPr lang="it-IT"/>
          </a:p>
        </p:txBody>
      </p:sp>
      <p:sp>
        <p:nvSpPr>
          <p:cNvPr id="6" name="Segnaposto numero diapositiva 4"/>
          <p:cNvSpPr>
            <a:spLocks noGrp="1"/>
          </p:cNvSpPr>
          <p:nvPr>
            <p:ph type="sldNum" sz="quarter" idx="12"/>
          </p:nvPr>
        </p:nvSpPr>
        <p:spPr/>
        <p:txBody>
          <a:bodyPr/>
          <a:lstStyle>
            <a:lvl1pPr>
              <a:defRPr/>
            </a:lvl1pPr>
          </a:lstStyle>
          <a:p>
            <a:pPr>
              <a:defRPr/>
            </a:pPr>
            <a:fld id="{A44E0209-3E0E-4E6B-9736-589C4EDF7F56}" type="slidenum">
              <a:rPr lang="it-IT"/>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4" name="Rettangolo arrotondato 3"/>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Rettangolo arrotondato 4"/>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olo 1"/>
          <p:cNvSpPr>
            <a:spLocks noGrp="1"/>
          </p:cNvSpPr>
          <p:nvPr>
            <p:ph type="title"/>
          </p:nvPr>
        </p:nvSpPr>
        <p:spPr>
          <a:xfrm>
            <a:off x="468344" y="4928616"/>
            <a:ext cx="8183880" cy="676656"/>
          </a:xfrm>
        </p:spPr>
        <p:txBody>
          <a:bodyPr lIns="91440" bIns="0"/>
          <a:lstStyle>
            <a:lvl1pPr algn="l">
              <a:buNone/>
              <a:defRPr sz="3600" b="0" cap="none" baseline="0">
                <a:solidFill>
                  <a:schemeClr val="bg2">
                    <a:shade val="25000"/>
                  </a:schemeClr>
                </a:solidFill>
                <a:effectLst/>
              </a:defRPr>
            </a:lvl1pPr>
            <a:extLst/>
          </a:lstStyle>
          <a:p>
            <a:r>
              <a:rPr lang="it-IT" smtClean="0"/>
              <a:t>Fare clic per modificare lo stile del titolo</a:t>
            </a:r>
            <a:endParaRPr lang="en-US"/>
          </a:p>
        </p:txBody>
      </p:sp>
      <p:sp>
        <p:nvSpPr>
          <p:cNvPr id="3" name="Segnaposto testo 2"/>
          <p:cNvSpPr>
            <a:spLocks noGrp="1"/>
          </p:cNvSpPr>
          <p:nvPr>
            <p:ph type="body" idx="1"/>
          </p:nvPr>
        </p:nvSpPr>
        <p:spPr>
          <a:xfrm>
            <a:off x="468344" y="5624484"/>
            <a:ext cx="8183880" cy="420624"/>
          </a:xfrm>
        </p:spPr>
        <p:txBody>
          <a:bodyPr lIns="118872" tIns="0"/>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it-IT" smtClean="0"/>
              <a:t>Fare clic per modificare stili del testo dello schema</a:t>
            </a:r>
          </a:p>
        </p:txBody>
      </p:sp>
      <p:sp>
        <p:nvSpPr>
          <p:cNvPr id="6" name="Segnaposto data 3"/>
          <p:cNvSpPr>
            <a:spLocks noGrp="1"/>
          </p:cNvSpPr>
          <p:nvPr>
            <p:ph type="dt" sz="half" idx="10"/>
          </p:nvPr>
        </p:nvSpPr>
        <p:spPr/>
        <p:txBody>
          <a:bodyPr/>
          <a:lstStyle>
            <a:lvl1pPr>
              <a:defRPr/>
            </a:lvl1pPr>
            <a:extLst/>
          </a:lstStyle>
          <a:p>
            <a:pPr>
              <a:defRPr/>
            </a:pPr>
            <a:fld id="{C45D4627-CBE1-4428-AF6A-DB83701BFD0C}" type="datetimeFigureOut">
              <a:rPr lang="it-IT"/>
              <a:pPr>
                <a:defRPr/>
              </a:pPr>
              <a:t>23/03/2014</a:t>
            </a:fld>
            <a:endParaRPr lang="it-IT"/>
          </a:p>
        </p:txBody>
      </p:sp>
      <p:sp>
        <p:nvSpPr>
          <p:cNvPr id="7" name="Segnaposto piè di pagina 4"/>
          <p:cNvSpPr>
            <a:spLocks noGrp="1"/>
          </p:cNvSpPr>
          <p:nvPr>
            <p:ph type="ftr" sz="quarter" idx="11"/>
          </p:nvPr>
        </p:nvSpPr>
        <p:spPr/>
        <p:txBody>
          <a:bodyPr/>
          <a:lstStyle>
            <a:lvl1pPr>
              <a:defRPr/>
            </a:lvl1pPr>
            <a:extLst/>
          </a:lstStyle>
          <a:p>
            <a:pPr>
              <a:defRPr/>
            </a:pPr>
            <a:endParaRPr lang="it-IT"/>
          </a:p>
        </p:txBody>
      </p:sp>
      <p:sp>
        <p:nvSpPr>
          <p:cNvPr id="8" name="Segnaposto numero diapositiva 5"/>
          <p:cNvSpPr>
            <a:spLocks noGrp="1"/>
          </p:cNvSpPr>
          <p:nvPr>
            <p:ph type="sldNum" sz="quarter" idx="12"/>
          </p:nvPr>
        </p:nvSpPr>
        <p:spPr/>
        <p:txBody>
          <a:bodyPr/>
          <a:lstStyle>
            <a:lvl1pPr>
              <a:defRPr/>
            </a:lvl1pPr>
            <a:extLst/>
          </a:lstStyle>
          <a:p>
            <a:pPr>
              <a:defRPr/>
            </a:pPr>
            <a:fld id="{468D1514-EEA2-4A09-9352-7584C23780C4}" type="slidenum">
              <a:rPr lang="it-IT"/>
              <a:pPr>
                <a:defRPr/>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extLst/>
          </a:lstStyle>
          <a:p>
            <a:r>
              <a:rPr lang="it-IT" smtClean="0"/>
              <a:t>Fare clic per modificare lo stile del titolo</a:t>
            </a:r>
            <a:endParaRPr lang="en-US"/>
          </a:p>
        </p:txBody>
      </p:sp>
      <p:sp>
        <p:nvSpPr>
          <p:cNvPr id="3" name="Segnaposto contenuto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contenuto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24"/>
          <p:cNvSpPr>
            <a:spLocks noGrp="1"/>
          </p:cNvSpPr>
          <p:nvPr>
            <p:ph type="dt" sz="half" idx="10"/>
          </p:nvPr>
        </p:nvSpPr>
        <p:spPr/>
        <p:txBody>
          <a:bodyPr/>
          <a:lstStyle>
            <a:lvl1pPr>
              <a:defRPr/>
            </a:lvl1pPr>
          </a:lstStyle>
          <a:p>
            <a:pPr>
              <a:defRPr/>
            </a:pPr>
            <a:fld id="{4BB848FE-40B2-48EE-876E-81B626709EDF}" type="datetimeFigureOut">
              <a:rPr lang="it-IT"/>
              <a:pPr>
                <a:defRPr/>
              </a:pPr>
              <a:t>23/03/2014</a:t>
            </a:fld>
            <a:endParaRPr lang="it-IT"/>
          </a:p>
        </p:txBody>
      </p:sp>
      <p:sp>
        <p:nvSpPr>
          <p:cNvPr id="6" name="Segnaposto piè di pagina 17"/>
          <p:cNvSpPr>
            <a:spLocks noGrp="1"/>
          </p:cNvSpPr>
          <p:nvPr>
            <p:ph type="ftr" sz="quarter" idx="11"/>
          </p:nvPr>
        </p:nvSpPr>
        <p:spPr/>
        <p:txBody>
          <a:bodyPr/>
          <a:lstStyle>
            <a:lvl1pPr>
              <a:defRPr/>
            </a:lvl1pPr>
          </a:lstStyle>
          <a:p>
            <a:pPr>
              <a:defRPr/>
            </a:pPr>
            <a:endParaRPr lang="it-IT"/>
          </a:p>
        </p:txBody>
      </p:sp>
      <p:sp>
        <p:nvSpPr>
          <p:cNvPr id="7" name="Segnaposto numero diapositiva 4"/>
          <p:cNvSpPr>
            <a:spLocks noGrp="1"/>
          </p:cNvSpPr>
          <p:nvPr>
            <p:ph type="sldNum" sz="quarter" idx="12"/>
          </p:nvPr>
        </p:nvSpPr>
        <p:spPr/>
        <p:txBody>
          <a:bodyPr/>
          <a:lstStyle>
            <a:lvl1pPr>
              <a:defRPr/>
            </a:lvl1pPr>
          </a:lstStyle>
          <a:p>
            <a:pPr>
              <a:defRPr/>
            </a:pPr>
            <a:fld id="{57F4D5DF-3C4C-4EBC-989B-C33E81AE24ED}" type="slidenum">
              <a:rPr lang="it-IT"/>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502920" y="4983480"/>
            <a:ext cx="8183880" cy="1051560"/>
          </a:xfrm>
        </p:spPr>
        <p:txBody>
          <a:bodyPr/>
          <a:lstStyle>
            <a:lvl1pPr>
              <a:defRPr b="1"/>
            </a:lvl1pPr>
            <a:extLst/>
          </a:lstStyle>
          <a:p>
            <a:r>
              <a:rPr lang="it-IT" smtClean="0"/>
              <a:t>Fare clic per modificare lo stile del titolo</a:t>
            </a:r>
            <a:endParaRPr lang="en-US"/>
          </a:p>
        </p:txBody>
      </p:sp>
      <p:sp>
        <p:nvSpPr>
          <p:cNvPr id="3" name="Segnaposto testo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it-IT" smtClean="0"/>
              <a:t>Fare clic per modificare stili del testo dello schema</a:t>
            </a:r>
          </a:p>
        </p:txBody>
      </p:sp>
      <p:sp>
        <p:nvSpPr>
          <p:cNvPr id="4" name="Segnaposto testo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it-IT" smtClean="0"/>
              <a:t>Fare clic per modificare stili del testo dello schema</a:t>
            </a:r>
          </a:p>
        </p:txBody>
      </p:sp>
      <p:sp>
        <p:nvSpPr>
          <p:cNvPr id="5" name="Segnaposto contenuto 4"/>
          <p:cNvSpPr>
            <a:spLocks noGrp="1"/>
          </p:cNvSpPr>
          <p:nvPr>
            <p:ph sz="quarter" idx="2"/>
          </p:nvPr>
        </p:nvSpPr>
        <p:spPr>
          <a:xfrm>
            <a:off x="607224"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6" name="Segnaposto contenuto 5"/>
          <p:cNvSpPr>
            <a:spLocks noGrp="1"/>
          </p:cNvSpPr>
          <p:nvPr>
            <p:ph sz="quarter" idx="4"/>
          </p:nvPr>
        </p:nvSpPr>
        <p:spPr>
          <a:xfrm>
            <a:off x="4652169"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Segnaposto data 24"/>
          <p:cNvSpPr>
            <a:spLocks noGrp="1"/>
          </p:cNvSpPr>
          <p:nvPr>
            <p:ph type="dt" sz="half" idx="10"/>
          </p:nvPr>
        </p:nvSpPr>
        <p:spPr/>
        <p:txBody>
          <a:bodyPr/>
          <a:lstStyle>
            <a:lvl1pPr>
              <a:defRPr/>
            </a:lvl1pPr>
          </a:lstStyle>
          <a:p>
            <a:pPr>
              <a:defRPr/>
            </a:pPr>
            <a:fld id="{95783D2F-DB10-47F8-9573-CD764B891085}" type="datetimeFigureOut">
              <a:rPr lang="it-IT"/>
              <a:pPr>
                <a:defRPr/>
              </a:pPr>
              <a:t>23/03/2014</a:t>
            </a:fld>
            <a:endParaRPr lang="it-IT"/>
          </a:p>
        </p:txBody>
      </p:sp>
      <p:sp>
        <p:nvSpPr>
          <p:cNvPr id="8" name="Segnaposto piè di pagina 17"/>
          <p:cNvSpPr>
            <a:spLocks noGrp="1"/>
          </p:cNvSpPr>
          <p:nvPr>
            <p:ph type="ftr" sz="quarter" idx="11"/>
          </p:nvPr>
        </p:nvSpPr>
        <p:spPr/>
        <p:txBody>
          <a:bodyPr/>
          <a:lstStyle>
            <a:lvl1pPr>
              <a:defRPr/>
            </a:lvl1pPr>
          </a:lstStyle>
          <a:p>
            <a:pPr>
              <a:defRPr/>
            </a:pPr>
            <a:endParaRPr lang="it-IT"/>
          </a:p>
        </p:txBody>
      </p:sp>
      <p:sp>
        <p:nvSpPr>
          <p:cNvPr id="9" name="Segnaposto numero diapositiva 4"/>
          <p:cNvSpPr>
            <a:spLocks noGrp="1"/>
          </p:cNvSpPr>
          <p:nvPr>
            <p:ph type="sldNum" sz="quarter" idx="12"/>
          </p:nvPr>
        </p:nvSpPr>
        <p:spPr/>
        <p:txBody>
          <a:bodyPr/>
          <a:lstStyle>
            <a:lvl1pPr>
              <a:defRPr/>
            </a:lvl1pPr>
          </a:lstStyle>
          <a:p>
            <a:pPr>
              <a:defRPr/>
            </a:pPr>
            <a:fld id="{085BDA5F-9B81-462F-A00E-00FE7F922A0D}" type="slidenum">
              <a:rPr lang="it-IT"/>
              <a:pPr>
                <a:defRPr/>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extLst/>
          </a:lstStyle>
          <a:p>
            <a:r>
              <a:rPr lang="it-IT" smtClean="0"/>
              <a:t>Fare clic per modificare lo stile del titolo</a:t>
            </a:r>
            <a:endParaRPr lang="en-US"/>
          </a:p>
        </p:txBody>
      </p:sp>
      <p:sp>
        <p:nvSpPr>
          <p:cNvPr id="3" name="Segnaposto data 24"/>
          <p:cNvSpPr>
            <a:spLocks noGrp="1"/>
          </p:cNvSpPr>
          <p:nvPr>
            <p:ph type="dt" sz="half" idx="10"/>
          </p:nvPr>
        </p:nvSpPr>
        <p:spPr/>
        <p:txBody>
          <a:bodyPr/>
          <a:lstStyle>
            <a:lvl1pPr>
              <a:defRPr/>
            </a:lvl1pPr>
          </a:lstStyle>
          <a:p>
            <a:pPr>
              <a:defRPr/>
            </a:pPr>
            <a:fld id="{B3DEF45E-C511-4218-8076-7ADE12DE1A1A}" type="datetimeFigureOut">
              <a:rPr lang="it-IT"/>
              <a:pPr>
                <a:defRPr/>
              </a:pPr>
              <a:t>23/03/2014</a:t>
            </a:fld>
            <a:endParaRPr lang="it-IT"/>
          </a:p>
        </p:txBody>
      </p:sp>
      <p:sp>
        <p:nvSpPr>
          <p:cNvPr id="4" name="Segnaposto piè di pagina 17"/>
          <p:cNvSpPr>
            <a:spLocks noGrp="1"/>
          </p:cNvSpPr>
          <p:nvPr>
            <p:ph type="ftr" sz="quarter" idx="11"/>
          </p:nvPr>
        </p:nvSpPr>
        <p:spPr/>
        <p:txBody>
          <a:bodyPr/>
          <a:lstStyle>
            <a:lvl1pPr>
              <a:defRPr/>
            </a:lvl1pPr>
          </a:lstStyle>
          <a:p>
            <a:pPr>
              <a:defRPr/>
            </a:pPr>
            <a:endParaRPr lang="it-IT"/>
          </a:p>
        </p:txBody>
      </p:sp>
      <p:sp>
        <p:nvSpPr>
          <p:cNvPr id="5" name="Segnaposto numero diapositiva 4"/>
          <p:cNvSpPr>
            <a:spLocks noGrp="1"/>
          </p:cNvSpPr>
          <p:nvPr>
            <p:ph type="sldNum" sz="quarter" idx="12"/>
          </p:nvPr>
        </p:nvSpPr>
        <p:spPr/>
        <p:txBody>
          <a:bodyPr/>
          <a:lstStyle>
            <a:lvl1pPr>
              <a:defRPr/>
            </a:lvl1pPr>
          </a:lstStyle>
          <a:p>
            <a:pPr>
              <a:defRPr/>
            </a:pPr>
            <a:fld id="{42C2E772-6860-4ACF-B07C-8C062071CB48}" type="slidenum">
              <a:rPr lang="it-IT"/>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Rettangolo arrotondato 1"/>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3" name="Segnaposto data 1"/>
          <p:cNvSpPr>
            <a:spLocks noGrp="1"/>
          </p:cNvSpPr>
          <p:nvPr>
            <p:ph type="dt" sz="half" idx="10"/>
          </p:nvPr>
        </p:nvSpPr>
        <p:spPr/>
        <p:txBody>
          <a:bodyPr/>
          <a:lstStyle>
            <a:lvl1pPr>
              <a:defRPr/>
            </a:lvl1pPr>
            <a:extLst/>
          </a:lstStyle>
          <a:p>
            <a:pPr>
              <a:defRPr/>
            </a:pPr>
            <a:fld id="{21EC5CF3-060E-433B-A72A-63241C22AE4E}" type="datetimeFigureOut">
              <a:rPr lang="it-IT"/>
              <a:pPr>
                <a:defRPr/>
              </a:pPr>
              <a:t>23/03/2014</a:t>
            </a:fld>
            <a:endParaRPr lang="it-IT"/>
          </a:p>
        </p:txBody>
      </p:sp>
      <p:sp>
        <p:nvSpPr>
          <p:cNvPr id="4" name="Segnaposto piè di pagina 2"/>
          <p:cNvSpPr>
            <a:spLocks noGrp="1"/>
          </p:cNvSpPr>
          <p:nvPr>
            <p:ph type="ftr" sz="quarter" idx="11"/>
          </p:nvPr>
        </p:nvSpPr>
        <p:spPr/>
        <p:txBody>
          <a:bodyPr/>
          <a:lstStyle>
            <a:lvl1pPr>
              <a:defRPr/>
            </a:lvl1pPr>
            <a:extLst/>
          </a:lstStyle>
          <a:p>
            <a:pPr>
              <a:defRPr/>
            </a:pPr>
            <a:endParaRPr lang="it-IT"/>
          </a:p>
        </p:txBody>
      </p:sp>
      <p:sp>
        <p:nvSpPr>
          <p:cNvPr id="5" name="Segnaposto numero diapositiva 3"/>
          <p:cNvSpPr>
            <a:spLocks noGrp="1"/>
          </p:cNvSpPr>
          <p:nvPr>
            <p:ph type="sldNum" sz="quarter" idx="12"/>
          </p:nvPr>
        </p:nvSpPr>
        <p:spPr/>
        <p:txBody>
          <a:bodyPr/>
          <a:lstStyle>
            <a:lvl1pPr>
              <a:defRPr/>
            </a:lvl1pPr>
            <a:extLst/>
          </a:lstStyle>
          <a:p>
            <a:pPr>
              <a:defRPr/>
            </a:pPr>
            <a:fld id="{A5BE884E-BD1D-473F-89DB-C7BC3BA4B2E2}" type="slidenum">
              <a:rPr lang="it-IT"/>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5538784" y="533400"/>
            <a:ext cx="2971800" cy="914400"/>
          </a:xfrm>
        </p:spPr>
        <p:txBody>
          <a:bodyPr/>
          <a:lstStyle>
            <a:lvl1pPr algn="l">
              <a:buNone/>
              <a:defRPr sz="2200" b="1">
                <a:solidFill>
                  <a:schemeClr val="accent1"/>
                </a:solidFill>
              </a:defRPr>
            </a:lvl1pPr>
            <a:extLst/>
          </a:lstStyle>
          <a:p>
            <a:r>
              <a:rPr lang="it-IT" smtClean="0"/>
              <a:t>Fare clic per modificare lo stile del titolo</a:t>
            </a:r>
            <a:endParaRPr lang="en-US"/>
          </a:p>
        </p:txBody>
      </p:sp>
      <p:sp>
        <p:nvSpPr>
          <p:cNvPr id="3" name="Segnaposto testo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contenuto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24"/>
          <p:cNvSpPr>
            <a:spLocks noGrp="1"/>
          </p:cNvSpPr>
          <p:nvPr>
            <p:ph type="dt" sz="half" idx="10"/>
          </p:nvPr>
        </p:nvSpPr>
        <p:spPr/>
        <p:txBody>
          <a:bodyPr/>
          <a:lstStyle>
            <a:lvl1pPr>
              <a:defRPr/>
            </a:lvl1pPr>
          </a:lstStyle>
          <a:p>
            <a:pPr>
              <a:defRPr/>
            </a:pPr>
            <a:fld id="{66497898-F683-492B-8E9F-1A3258A00115}" type="datetimeFigureOut">
              <a:rPr lang="it-IT"/>
              <a:pPr>
                <a:defRPr/>
              </a:pPr>
              <a:t>23/03/2014</a:t>
            </a:fld>
            <a:endParaRPr lang="it-IT"/>
          </a:p>
        </p:txBody>
      </p:sp>
      <p:sp>
        <p:nvSpPr>
          <p:cNvPr id="6" name="Segnaposto piè di pagina 17"/>
          <p:cNvSpPr>
            <a:spLocks noGrp="1"/>
          </p:cNvSpPr>
          <p:nvPr>
            <p:ph type="ftr" sz="quarter" idx="11"/>
          </p:nvPr>
        </p:nvSpPr>
        <p:spPr/>
        <p:txBody>
          <a:bodyPr/>
          <a:lstStyle>
            <a:lvl1pPr>
              <a:defRPr/>
            </a:lvl1pPr>
          </a:lstStyle>
          <a:p>
            <a:pPr>
              <a:defRPr/>
            </a:pPr>
            <a:endParaRPr lang="it-IT"/>
          </a:p>
        </p:txBody>
      </p:sp>
      <p:sp>
        <p:nvSpPr>
          <p:cNvPr id="7" name="Segnaposto numero diapositiva 4"/>
          <p:cNvSpPr>
            <a:spLocks noGrp="1"/>
          </p:cNvSpPr>
          <p:nvPr>
            <p:ph type="sldNum" sz="quarter" idx="12"/>
          </p:nvPr>
        </p:nvSpPr>
        <p:spPr/>
        <p:txBody>
          <a:bodyPr/>
          <a:lstStyle>
            <a:lvl1pPr>
              <a:defRPr/>
            </a:lvl1pPr>
          </a:lstStyle>
          <a:p>
            <a:pPr>
              <a:defRPr/>
            </a:pPr>
            <a:fld id="{755A8B2F-19D4-4206-97D8-A6A4CC521FC5}" type="slidenum">
              <a:rPr lang="it-IT"/>
              <a:pPr>
                <a:defRPr/>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5" name="Rettangolo arrotondato 4"/>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Arrotonda singolo angolo rettangolo 5"/>
          <p:cNvSpPr/>
          <p:nvPr/>
        </p:nvSpPr>
        <p:spPr>
          <a:xfrm>
            <a:off x="6400800" y="433388"/>
            <a:ext cx="2324100"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olo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lang="it-IT" smtClean="0"/>
              <a:t>Fare clic per modificare lo stile del titolo</a:t>
            </a:r>
            <a:endParaRPr lang="en-US"/>
          </a:p>
        </p:txBody>
      </p:sp>
      <p:sp>
        <p:nvSpPr>
          <p:cNvPr id="4" name="Segnaposto testo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3" name="Segnaposto immagine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normAutofit/>
          </a:bodyPr>
          <a:lstStyle>
            <a:lvl1pPr marL="0" indent="0">
              <a:buNone/>
              <a:defRPr sz="3200"/>
            </a:lvl1pPr>
            <a:extLst/>
          </a:lstStyle>
          <a:p>
            <a:pPr lvl="0"/>
            <a:r>
              <a:rPr lang="it-IT" noProof="0" smtClean="0"/>
              <a:t>Fare clic sull'icona per inserire un'immagine</a:t>
            </a:r>
            <a:endParaRPr lang="en-US" noProof="0"/>
          </a:p>
        </p:txBody>
      </p:sp>
      <p:sp>
        <p:nvSpPr>
          <p:cNvPr id="7" name="Segnaposto data 4"/>
          <p:cNvSpPr>
            <a:spLocks noGrp="1"/>
          </p:cNvSpPr>
          <p:nvPr>
            <p:ph type="dt" sz="half" idx="10"/>
          </p:nvPr>
        </p:nvSpPr>
        <p:spPr/>
        <p:txBody>
          <a:bodyPr/>
          <a:lstStyle>
            <a:lvl1pPr>
              <a:defRPr/>
            </a:lvl1pPr>
            <a:extLst/>
          </a:lstStyle>
          <a:p>
            <a:pPr>
              <a:defRPr/>
            </a:pPr>
            <a:fld id="{3F50E868-367A-4998-9EAD-E1AF271EE6B2}" type="datetimeFigureOut">
              <a:rPr lang="it-IT"/>
              <a:pPr>
                <a:defRPr/>
              </a:pPr>
              <a:t>23/03/2014</a:t>
            </a:fld>
            <a:endParaRPr lang="it-IT"/>
          </a:p>
        </p:txBody>
      </p:sp>
      <p:sp>
        <p:nvSpPr>
          <p:cNvPr id="8" name="Segnaposto piè di pagina 5"/>
          <p:cNvSpPr>
            <a:spLocks noGrp="1"/>
          </p:cNvSpPr>
          <p:nvPr>
            <p:ph type="ftr" sz="quarter" idx="11"/>
          </p:nvPr>
        </p:nvSpPr>
        <p:spPr/>
        <p:txBody>
          <a:bodyPr/>
          <a:lstStyle>
            <a:lvl1pPr>
              <a:defRPr/>
            </a:lvl1pPr>
            <a:extLst/>
          </a:lstStyle>
          <a:p>
            <a:pPr>
              <a:defRPr/>
            </a:pPr>
            <a:endParaRPr lang="it-IT"/>
          </a:p>
        </p:txBody>
      </p:sp>
      <p:sp>
        <p:nvSpPr>
          <p:cNvPr id="9" name="Segnaposto numero diapositiva 6"/>
          <p:cNvSpPr>
            <a:spLocks noGrp="1"/>
          </p:cNvSpPr>
          <p:nvPr>
            <p:ph type="sldNum" sz="quarter" idx="12"/>
          </p:nvPr>
        </p:nvSpPr>
        <p:spPr/>
        <p:txBody>
          <a:bodyPr/>
          <a:lstStyle>
            <a:lvl1pPr>
              <a:defRPr/>
            </a:lvl1pPr>
            <a:extLst/>
          </a:lstStyle>
          <a:p>
            <a:pPr>
              <a:defRPr/>
            </a:pPr>
            <a:fld id="{B712E509-5F52-4969-A4E3-6CBB84B14E24}" type="slidenum">
              <a:rPr lang="it-IT"/>
              <a:pPr>
                <a:defRPr/>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a:xfrm>
            <a:off x="502920" y="4983480"/>
            <a:ext cx="8183880" cy="1051560"/>
          </a:xfrm>
        </p:spPr>
        <p:txBody>
          <a:bodyPr/>
          <a:lstStyle>
            <a:extLst/>
          </a:lstStyle>
          <a:p>
            <a:r>
              <a:rPr lang="it-IT" smtClean="0"/>
              <a:t>Fare clic per modificare lo stile del titolo</a:t>
            </a:r>
            <a:endParaRPr lang="en-US"/>
          </a:p>
        </p:txBody>
      </p:sp>
      <p:sp>
        <p:nvSpPr>
          <p:cNvPr id="3" name="Segnaposto testo verticale 2"/>
          <p:cNvSpPr>
            <a:spLocks noGrp="1"/>
          </p:cNvSpPr>
          <p:nvPr>
            <p:ph type="body" orient="vert" idx="1"/>
          </p:nvPr>
        </p:nvSpPr>
        <p:spPr>
          <a:xfrm>
            <a:off x="502920" y="530352"/>
            <a:ext cx="8183880" cy="4187952"/>
          </a:xfrm>
        </p:spPr>
        <p:txBody>
          <a:bodyPr vert="eaVert"/>
          <a:lstStyle>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24"/>
          <p:cNvSpPr>
            <a:spLocks noGrp="1"/>
          </p:cNvSpPr>
          <p:nvPr>
            <p:ph type="dt" sz="half" idx="10"/>
          </p:nvPr>
        </p:nvSpPr>
        <p:spPr/>
        <p:txBody>
          <a:bodyPr/>
          <a:lstStyle>
            <a:lvl1pPr>
              <a:defRPr/>
            </a:lvl1pPr>
          </a:lstStyle>
          <a:p>
            <a:pPr>
              <a:defRPr/>
            </a:pPr>
            <a:fld id="{31081A7F-3008-49E6-9235-AD053E8D8EA4}" type="datetimeFigureOut">
              <a:rPr lang="it-IT"/>
              <a:pPr>
                <a:defRPr/>
              </a:pPr>
              <a:t>23/03/2014</a:t>
            </a:fld>
            <a:endParaRPr lang="it-IT"/>
          </a:p>
        </p:txBody>
      </p:sp>
      <p:sp>
        <p:nvSpPr>
          <p:cNvPr id="5" name="Segnaposto piè di pagina 17"/>
          <p:cNvSpPr>
            <a:spLocks noGrp="1"/>
          </p:cNvSpPr>
          <p:nvPr>
            <p:ph type="ftr" sz="quarter" idx="11"/>
          </p:nvPr>
        </p:nvSpPr>
        <p:spPr/>
        <p:txBody>
          <a:bodyPr/>
          <a:lstStyle>
            <a:lvl1pPr>
              <a:defRPr/>
            </a:lvl1pPr>
          </a:lstStyle>
          <a:p>
            <a:pPr>
              <a:defRPr/>
            </a:pPr>
            <a:endParaRPr lang="it-IT"/>
          </a:p>
        </p:txBody>
      </p:sp>
      <p:sp>
        <p:nvSpPr>
          <p:cNvPr id="6" name="Segnaposto numero diapositiva 4"/>
          <p:cNvSpPr>
            <a:spLocks noGrp="1"/>
          </p:cNvSpPr>
          <p:nvPr>
            <p:ph type="sldNum" sz="quarter" idx="12"/>
          </p:nvPr>
        </p:nvSpPr>
        <p:spPr/>
        <p:txBody>
          <a:bodyPr/>
          <a:lstStyle>
            <a:lvl1pPr>
              <a:defRPr/>
            </a:lvl1pPr>
          </a:lstStyle>
          <a:p>
            <a:pPr>
              <a:defRPr/>
            </a:pPr>
            <a:fld id="{69C60BCA-E14F-4AEB-A910-12701A4E2047}" type="slidenum">
              <a:rPr lang="it-IT"/>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533404"/>
            <a:ext cx="1981200" cy="5257799"/>
          </a:xfrm>
        </p:spPr>
        <p:txBody>
          <a:bodyPr vert="eaVert"/>
          <a:lstStyle>
            <a:extLst/>
          </a:lstStyle>
          <a:p>
            <a:r>
              <a:rPr lang="it-IT" smtClean="0"/>
              <a:t>Fare clic per modificare lo stile del titolo</a:t>
            </a:r>
            <a:endParaRPr lang="en-US"/>
          </a:p>
        </p:txBody>
      </p:sp>
      <p:sp>
        <p:nvSpPr>
          <p:cNvPr id="3" name="Segnaposto testo verticale 2"/>
          <p:cNvSpPr>
            <a:spLocks noGrp="1"/>
          </p:cNvSpPr>
          <p:nvPr>
            <p:ph type="body" orient="vert" idx="1"/>
          </p:nvPr>
        </p:nvSpPr>
        <p:spPr>
          <a:xfrm>
            <a:off x="533400" y="533402"/>
            <a:ext cx="5943600" cy="5257801"/>
          </a:xfrm>
        </p:spPr>
        <p:txBody>
          <a:bodyPr vert="eaVert"/>
          <a:lstStyle>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24"/>
          <p:cNvSpPr>
            <a:spLocks noGrp="1"/>
          </p:cNvSpPr>
          <p:nvPr>
            <p:ph type="dt" sz="half" idx="10"/>
          </p:nvPr>
        </p:nvSpPr>
        <p:spPr/>
        <p:txBody>
          <a:bodyPr/>
          <a:lstStyle>
            <a:lvl1pPr>
              <a:defRPr/>
            </a:lvl1pPr>
          </a:lstStyle>
          <a:p>
            <a:pPr>
              <a:defRPr/>
            </a:pPr>
            <a:fld id="{C4464A1D-D1E1-4DAA-B95C-2A87FC0A11B6}" type="datetimeFigureOut">
              <a:rPr lang="it-IT"/>
              <a:pPr>
                <a:defRPr/>
              </a:pPr>
              <a:t>23/03/2014</a:t>
            </a:fld>
            <a:endParaRPr lang="it-IT"/>
          </a:p>
        </p:txBody>
      </p:sp>
      <p:sp>
        <p:nvSpPr>
          <p:cNvPr id="5" name="Segnaposto piè di pagina 17"/>
          <p:cNvSpPr>
            <a:spLocks noGrp="1"/>
          </p:cNvSpPr>
          <p:nvPr>
            <p:ph type="ftr" sz="quarter" idx="11"/>
          </p:nvPr>
        </p:nvSpPr>
        <p:spPr/>
        <p:txBody>
          <a:bodyPr/>
          <a:lstStyle>
            <a:lvl1pPr>
              <a:defRPr/>
            </a:lvl1pPr>
          </a:lstStyle>
          <a:p>
            <a:pPr>
              <a:defRPr/>
            </a:pPr>
            <a:endParaRPr lang="it-IT"/>
          </a:p>
        </p:txBody>
      </p:sp>
      <p:sp>
        <p:nvSpPr>
          <p:cNvPr id="6" name="Segnaposto numero diapositiva 4"/>
          <p:cNvSpPr>
            <a:spLocks noGrp="1"/>
          </p:cNvSpPr>
          <p:nvPr>
            <p:ph type="sldNum" sz="quarter" idx="12"/>
          </p:nvPr>
        </p:nvSpPr>
        <p:spPr/>
        <p:txBody>
          <a:bodyPr/>
          <a:lstStyle>
            <a:lvl1pPr>
              <a:defRPr/>
            </a:lvl1pPr>
          </a:lstStyle>
          <a:p>
            <a:pPr>
              <a:defRPr/>
            </a:pPr>
            <a:fld id="{8C9C43DB-4ACC-419F-AA5A-4F007B145B24}" type="slidenum">
              <a:rPr lang="it-IT"/>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ttangolo arrotondato 6"/>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9" name="Rettangolo arrotondato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3" name="Segnaposto titolo 12"/>
          <p:cNvSpPr>
            <a:spLocks noGrp="1"/>
          </p:cNvSpPr>
          <p:nvPr>
            <p:ph type="title"/>
          </p:nvPr>
        </p:nvSpPr>
        <p:spPr>
          <a:xfrm>
            <a:off x="503238" y="4986338"/>
            <a:ext cx="8183562" cy="1050925"/>
          </a:xfrm>
          <a:prstGeom prst="rect">
            <a:avLst/>
          </a:prstGeom>
        </p:spPr>
        <p:txBody>
          <a:bodyPr vert="horz" anchor="b">
            <a:normAutofit/>
          </a:bodyPr>
          <a:lstStyle>
            <a:extLst/>
          </a:lstStyle>
          <a:p>
            <a:r>
              <a:rPr lang="it-IT" smtClean="0"/>
              <a:t>Fare clic per modificare lo stile del titolo</a:t>
            </a:r>
            <a:endParaRPr lang="en-US"/>
          </a:p>
        </p:txBody>
      </p:sp>
      <p:sp>
        <p:nvSpPr>
          <p:cNvPr id="1031" name="Segnaposto testo 3"/>
          <p:cNvSpPr>
            <a:spLocks noGrp="1"/>
          </p:cNvSpPr>
          <p:nvPr>
            <p:ph type="body" idx="1"/>
          </p:nvPr>
        </p:nvSpPr>
        <p:spPr bwMode="auto">
          <a:xfrm>
            <a:off x="503238" y="530225"/>
            <a:ext cx="8183562" cy="4187825"/>
          </a:xfrm>
          <a:prstGeom prst="rect">
            <a:avLst/>
          </a:prstGeom>
          <a:noFill/>
          <a:ln w="9525">
            <a:noFill/>
            <a:miter lim="800000"/>
            <a:headEnd/>
            <a:tailEnd/>
          </a:ln>
        </p:spPr>
        <p:txBody>
          <a:bodyPr vert="horz" wrap="square" lIns="182880" tIns="9144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
        <p:nvSpPr>
          <p:cNvPr id="25" name="Segnaposto data 24"/>
          <p:cNvSpPr>
            <a:spLocks noGrp="1"/>
          </p:cNvSpPr>
          <p:nvPr>
            <p:ph type="dt" sz="half" idx="2"/>
          </p:nvPr>
        </p:nvSpPr>
        <p:spPr>
          <a:xfrm>
            <a:off x="3776663" y="6111875"/>
            <a:ext cx="2286000" cy="365125"/>
          </a:xfrm>
          <a:prstGeom prst="rect">
            <a:avLst/>
          </a:prstGeom>
        </p:spPr>
        <p:txBody>
          <a:bodyPr vert="horz" anchor="b"/>
          <a:lstStyle>
            <a:lvl1pPr algn="r" eaLnBrk="1" fontAlgn="auto" latinLnBrk="0" hangingPunct="1">
              <a:spcBef>
                <a:spcPts val="0"/>
              </a:spcBef>
              <a:spcAft>
                <a:spcPts val="0"/>
              </a:spcAft>
              <a:defRPr kumimoji="0" sz="1000">
                <a:solidFill>
                  <a:schemeClr val="bg2">
                    <a:shade val="50000"/>
                  </a:schemeClr>
                </a:solidFill>
                <a:latin typeface="+mn-lt"/>
                <a:cs typeface="+mn-cs"/>
              </a:defRPr>
            </a:lvl1pPr>
            <a:extLst/>
          </a:lstStyle>
          <a:p>
            <a:pPr>
              <a:defRPr/>
            </a:pPr>
            <a:fld id="{F1158657-0F18-4B13-9C3C-D4465512B7BD}" type="datetimeFigureOut">
              <a:rPr lang="it-IT"/>
              <a:pPr>
                <a:defRPr/>
              </a:pPr>
              <a:t>23/03/2014</a:t>
            </a:fld>
            <a:endParaRPr lang="it-IT"/>
          </a:p>
        </p:txBody>
      </p:sp>
      <p:sp>
        <p:nvSpPr>
          <p:cNvPr id="18" name="Segnaposto piè di pagina 17"/>
          <p:cNvSpPr>
            <a:spLocks noGrp="1"/>
          </p:cNvSpPr>
          <p:nvPr>
            <p:ph type="ftr" sz="quarter" idx="3"/>
          </p:nvPr>
        </p:nvSpPr>
        <p:spPr>
          <a:xfrm>
            <a:off x="6062663" y="6111875"/>
            <a:ext cx="2286000" cy="365125"/>
          </a:xfrm>
          <a:prstGeom prst="rect">
            <a:avLst/>
          </a:prstGeom>
        </p:spPr>
        <p:txBody>
          <a:bodyPr vert="horz" anchor="b"/>
          <a:lstStyle>
            <a:lvl1pPr algn="l" eaLnBrk="1" fontAlgn="auto" latinLnBrk="0" hangingPunct="1">
              <a:spcBef>
                <a:spcPts val="0"/>
              </a:spcBef>
              <a:spcAft>
                <a:spcPts val="0"/>
              </a:spcAft>
              <a:defRPr kumimoji="0" sz="1000">
                <a:solidFill>
                  <a:schemeClr val="bg2">
                    <a:shade val="50000"/>
                  </a:schemeClr>
                </a:solidFill>
                <a:latin typeface="+mn-lt"/>
                <a:cs typeface="+mn-cs"/>
              </a:defRPr>
            </a:lvl1pPr>
            <a:extLst/>
          </a:lstStyle>
          <a:p>
            <a:pPr>
              <a:defRPr/>
            </a:pPr>
            <a:endParaRPr lang="it-IT"/>
          </a:p>
        </p:txBody>
      </p:sp>
      <p:sp>
        <p:nvSpPr>
          <p:cNvPr id="5" name="Segnaposto numero diapositiva 4"/>
          <p:cNvSpPr>
            <a:spLocks noGrp="1"/>
          </p:cNvSpPr>
          <p:nvPr>
            <p:ph type="sldNum" sz="quarter" idx="4"/>
          </p:nvPr>
        </p:nvSpPr>
        <p:spPr>
          <a:xfrm>
            <a:off x="8348663" y="6111875"/>
            <a:ext cx="457200" cy="365125"/>
          </a:xfrm>
          <a:prstGeom prst="rect">
            <a:avLst/>
          </a:prstGeom>
        </p:spPr>
        <p:txBody>
          <a:bodyPr vert="horz" anchor="b"/>
          <a:lstStyle>
            <a:lvl1pPr algn="r" eaLnBrk="1" fontAlgn="auto" latinLnBrk="0" hangingPunct="1">
              <a:spcBef>
                <a:spcPts val="0"/>
              </a:spcBef>
              <a:spcAft>
                <a:spcPts val="0"/>
              </a:spcAft>
              <a:defRPr kumimoji="0" sz="1000">
                <a:solidFill>
                  <a:schemeClr val="bg2">
                    <a:shade val="50000"/>
                  </a:schemeClr>
                </a:solidFill>
                <a:latin typeface="+mn-lt"/>
                <a:cs typeface="+mn-cs"/>
              </a:defRPr>
            </a:lvl1pPr>
            <a:extLst/>
          </a:lstStyle>
          <a:p>
            <a:pPr>
              <a:defRPr/>
            </a:pPr>
            <a:fld id="{F08564E0-06FF-4F62-8E53-6CACCBEF98B0}"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878" r:id="rId1"/>
    <p:sldLayoutId id="2147483871" r:id="rId2"/>
    <p:sldLayoutId id="2147483879" r:id="rId3"/>
    <p:sldLayoutId id="2147483872" r:id="rId4"/>
    <p:sldLayoutId id="2147483873" r:id="rId5"/>
    <p:sldLayoutId id="2147483874" r:id="rId6"/>
    <p:sldLayoutId id="2147483880" r:id="rId7"/>
    <p:sldLayoutId id="2147483875" r:id="rId8"/>
    <p:sldLayoutId id="2147483881" r:id="rId9"/>
    <p:sldLayoutId id="2147483876" r:id="rId10"/>
    <p:sldLayoutId id="2147483877" r:id="rId11"/>
  </p:sldLayoutIdLst>
  <p:txStyles>
    <p:titleStyle>
      <a:lvl1pPr algn="l" rtl="0" eaLnBrk="0" fontAlgn="base" hangingPunct="0">
        <a:spcBef>
          <a:spcPct val="0"/>
        </a:spcBef>
        <a:spcAft>
          <a:spcPct val="0"/>
        </a:spcAft>
        <a:defRPr sz="3600" b="1" kern="1200">
          <a:solidFill>
            <a:srgbClr val="FF8D3E"/>
          </a:solidFill>
          <a:effectLst>
            <a:outerShdw blurRad="53975" dist="22860" dir="5400000" algn="tl" rotWithShape="0">
              <a:srgbClr val="000000">
                <a:alpha val="55000"/>
              </a:srgbClr>
            </a:outerShdw>
          </a:effectLst>
          <a:latin typeface="+mj-lt"/>
          <a:ea typeface="+mj-ea"/>
          <a:cs typeface="+mj-cs"/>
        </a:defRPr>
      </a:lvl1pPr>
      <a:lvl2pPr algn="l" rtl="0" eaLnBrk="0" fontAlgn="base" hangingPunct="0">
        <a:spcBef>
          <a:spcPct val="0"/>
        </a:spcBef>
        <a:spcAft>
          <a:spcPct val="0"/>
        </a:spcAft>
        <a:defRPr sz="3600" b="1">
          <a:solidFill>
            <a:srgbClr val="FF8D3E"/>
          </a:solidFill>
          <a:latin typeface="Verdana" pitchFamily="34" charset="0"/>
        </a:defRPr>
      </a:lvl2pPr>
      <a:lvl3pPr algn="l" rtl="0" eaLnBrk="0" fontAlgn="base" hangingPunct="0">
        <a:spcBef>
          <a:spcPct val="0"/>
        </a:spcBef>
        <a:spcAft>
          <a:spcPct val="0"/>
        </a:spcAft>
        <a:defRPr sz="3600" b="1">
          <a:solidFill>
            <a:srgbClr val="FF8D3E"/>
          </a:solidFill>
          <a:latin typeface="Verdana" pitchFamily="34" charset="0"/>
        </a:defRPr>
      </a:lvl3pPr>
      <a:lvl4pPr algn="l" rtl="0" eaLnBrk="0" fontAlgn="base" hangingPunct="0">
        <a:spcBef>
          <a:spcPct val="0"/>
        </a:spcBef>
        <a:spcAft>
          <a:spcPct val="0"/>
        </a:spcAft>
        <a:defRPr sz="3600" b="1">
          <a:solidFill>
            <a:srgbClr val="FF8D3E"/>
          </a:solidFill>
          <a:latin typeface="Verdana" pitchFamily="34" charset="0"/>
        </a:defRPr>
      </a:lvl4pPr>
      <a:lvl5pPr algn="l" rtl="0" eaLnBrk="0" fontAlgn="base" hangingPunct="0">
        <a:spcBef>
          <a:spcPct val="0"/>
        </a:spcBef>
        <a:spcAft>
          <a:spcPct val="0"/>
        </a:spcAft>
        <a:defRPr sz="3600" b="1">
          <a:solidFill>
            <a:srgbClr val="FF8D3E"/>
          </a:solidFill>
          <a:latin typeface="Verdana" pitchFamily="34" charset="0"/>
        </a:defRPr>
      </a:lvl5pPr>
      <a:lvl6pPr marL="457200" algn="l" rtl="0" fontAlgn="base">
        <a:spcBef>
          <a:spcPct val="0"/>
        </a:spcBef>
        <a:spcAft>
          <a:spcPct val="0"/>
        </a:spcAft>
        <a:defRPr sz="3600" b="1">
          <a:solidFill>
            <a:srgbClr val="FF8D3E"/>
          </a:solidFill>
          <a:latin typeface="Verdana" pitchFamily="34" charset="0"/>
        </a:defRPr>
      </a:lvl6pPr>
      <a:lvl7pPr marL="914400" algn="l" rtl="0" fontAlgn="base">
        <a:spcBef>
          <a:spcPct val="0"/>
        </a:spcBef>
        <a:spcAft>
          <a:spcPct val="0"/>
        </a:spcAft>
        <a:defRPr sz="3600" b="1">
          <a:solidFill>
            <a:srgbClr val="FF8D3E"/>
          </a:solidFill>
          <a:latin typeface="Verdana" pitchFamily="34" charset="0"/>
        </a:defRPr>
      </a:lvl7pPr>
      <a:lvl8pPr marL="1371600" algn="l" rtl="0" fontAlgn="base">
        <a:spcBef>
          <a:spcPct val="0"/>
        </a:spcBef>
        <a:spcAft>
          <a:spcPct val="0"/>
        </a:spcAft>
        <a:defRPr sz="3600" b="1">
          <a:solidFill>
            <a:srgbClr val="FF8D3E"/>
          </a:solidFill>
          <a:latin typeface="Verdana" pitchFamily="34" charset="0"/>
        </a:defRPr>
      </a:lvl8pPr>
      <a:lvl9pPr marL="1828800" algn="l" rtl="0" fontAlgn="base">
        <a:spcBef>
          <a:spcPct val="0"/>
        </a:spcBef>
        <a:spcAft>
          <a:spcPct val="0"/>
        </a:spcAft>
        <a:defRPr sz="3600" b="1">
          <a:solidFill>
            <a:srgbClr val="FF8D3E"/>
          </a:solidFill>
          <a:latin typeface="Verdana" pitchFamily="34" charset="0"/>
        </a:defRPr>
      </a:lvl9pPr>
      <a:extLst/>
    </p:titleStyle>
    <p:bodyStyle>
      <a:lvl1pPr marL="265113" indent="-265113" algn="l" rtl="0" eaLnBrk="0" fontAlgn="base" hangingPunct="0">
        <a:spcBef>
          <a:spcPts val="250"/>
        </a:spcBef>
        <a:spcAft>
          <a:spcPct val="0"/>
        </a:spcAft>
        <a:buClr>
          <a:schemeClr val="accent1"/>
        </a:buClr>
        <a:buSzPct val="80000"/>
        <a:buFont typeface="Wingdings 2" pitchFamily="18" charset="2"/>
        <a:buChar char=""/>
        <a:defRPr sz="2800" kern="1200">
          <a:solidFill>
            <a:schemeClr val="tx1"/>
          </a:solidFill>
          <a:latin typeface="+mn-lt"/>
          <a:ea typeface="+mn-ea"/>
          <a:cs typeface="+mn-cs"/>
        </a:defRPr>
      </a:lvl1pPr>
      <a:lvl2pPr marL="547688" indent="-200025" algn="l" rtl="0" eaLnBrk="0" fontAlgn="base" hangingPunct="0">
        <a:spcBef>
          <a:spcPts val="250"/>
        </a:spcBef>
        <a:spcAft>
          <a:spcPct val="0"/>
        </a:spcAft>
        <a:buClr>
          <a:schemeClr val="accent1"/>
        </a:buClr>
        <a:buSzPct val="100000"/>
        <a:buFont typeface="Verdana" pitchFamily="34" charset="0"/>
        <a:buChar char="◦"/>
        <a:defRPr sz="2400" kern="1200">
          <a:solidFill>
            <a:schemeClr val="tx1"/>
          </a:solidFill>
          <a:latin typeface="+mn-lt"/>
          <a:ea typeface="+mn-ea"/>
          <a:cs typeface="+mn-cs"/>
        </a:defRPr>
      </a:lvl2pPr>
      <a:lvl3pPr marL="785813" indent="-182563" algn="l" rtl="0" eaLnBrk="0" fontAlgn="base" hangingPunct="0">
        <a:spcBef>
          <a:spcPts val="250"/>
        </a:spcBef>
        <a:spcAft>
          <a:spcPct val="0"/>
        </a:spcAft>
        <a:buClr>
          <a:srgbClr val="ED3742"/>
        </a:buClr>
        <a:buSzPct val="100000"/>
        <a:buFont typeface="Wingdings 2" pitchFamily="18" charset="2"/>
        <a:buChar char=""/>
        <a:defRPr sz="2200" kern="1200">
          <a:solidFill>
            <a:schemeClr val="tx1"/>
          </a:solidFill>
          <a:latin typeface="+mn-lt"/>
          <a:ea typeface="+mn-ea"/>
          <a:cs typeface="+mn-cs"/>
        </a:defRPr>
      </a:lvl3pPr>
      <a:lvl4pPr marL="1023938" indent="-182563" algn="l" rtl="0" eaLnBrk="0" fontAlgn="base" hangingPunct="0">
        <a:spcBef>
          <a:spcPts val="225"/>
        </a:spcBef>
        <a:spcAft>
          <a:spcPct val="0"/>
        </a:spcAft>
        <a:buClr>
          <a:srgbClr val="ED3742"/>
        </a:buClr>
        <a:buSzPct val="112000"/>
        <a:buFont typeface="Verdana" pitchFamily="34" charset="0"/>
        <a:buChar char="◦"/>
        <a:defRPr sz="1900" kern="1200">
          <a:solidFill>
            <a:schemeClr val="tx1"/>
          </a:solidFill>
          <a:latin typeface="+mn-lt"/>
          <a:ea typeface="+mn-ea"/>
          <a:cs typeface="+mn-cs"/>
        </a:defRPr>
      </a:lvl4pPr>
      <a:lvl5pPr marL="1279525" indent="-182563" algn="l" rtl="0" eaLnBrk="0" fontAlgn="base" hangingPunct="0">
        <a:spcBef>
          <a:spcPts val="250"/>
        </a:spcBef>
        <a:spcAft>
          <a:spcPct val="0"/>
        </a:spcAft>
        <a:buClr>
          <a:srgbClr val="4A85BF"/>
        </a:buClr>
        <a:buSzPct val="100000"/>
        <a:buFont typeface="Wingdings 2" pitchFamily="18" charset="2"/>
        <a:buChar char=""/>
        <a:defRPr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it.wikipedia.org/wiki/File:Egypt.HosniMubarak.01.jpg"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eaLnBrk="1" hangingPunct="1">
              <a:defRPr/>
            </a:pPr>
            <a:endParaRPr lang="it-IT" dirty="0"/>
          </a:p>
        </p:txBody>
      </p:sp>
      <p:pic>
        <p:nvPicPr>
          <p:cNvPr id="7171" name="Picture 2" descr="http://www.gmg2011.fermodiocesi.it/img/public/Notiziario/Notizie%202011/egitto.jpg"/>
          <p:cNvPicPr>
            <a:picLocks noChangeAspect="1" noChangeArrowheads="1"/>
          </p:cNvPicPr>
          <p:nvPr/>
        </p:nvPicPr>
        <p:blipFill>
          <a:blip r:embed="rId2" cstate="print"/>
          <a:srcRect/>
          <a:stretch>
            <a:fillRect/>
          </a:stretch>
        </p:blipFill>
        <p:spPr bwMode="auto">
          <a:xfrm>
            <a:off x="323850" y="333375"/>
            <a:ext cx="8496300" cy="6299200"/>
          </a:xfrm>
          <a:prstGeom prst="rect">
            <a:avLst/>
          </a:prstGeom>
          <a:noFill/>
          <a:ln w="9525">
            <a:noFill/>
            <a:miter lim="800000"/>
            <a:headEnd/>
            <a:tailEnd/>
          </a:ln>
        </p:spPr>
      </p:pic>
      <p:sp>
        <p:nvSpPr>
          <p:cNvPr id="7172" name="CasellaDiTesto 3"/>
          <p:cNvSpPr txBox="1">
            <a:spLocks noChangeArrowheads="1"/>
          </p:cNvSpPr>
          <p:nvPr/>
        </p:nvSpPr>
        <p:spPr bwMode="auto">
          <a:xfrm>
            <a:off x="539750" y="4149725"/>
            <a:ext cx="7993063" cy="1014413"/>
          </a:xfrm>
          <a:prstGeom prst="rect">
            <a:avLst/>
          </a:prstGeom>
          <a:noFill/>
          <a:ln w="9525">
            <a:noFill/>
            <a:miter lim="800000"/>
            <a:headEnd/>
            <a:tailEnd/>
          </a:ln>
        </p:spPr>
        <p:txBody>
          <a:bodyPr>
            <a:spAutoFit/>
          </a:bodyPr>
          <a:lstStyle/>
          <a:p>
            <a:pPr algn="ctr"/>
            <a:r>
              <a:rPr lang="it-IT" sz="6000" b="1">
                <a:solidFill>
                  <a:srgbClr val="0070C0"/>
                </a:solidFill>
                <a:latin typeface="Century Gothic" pitchFamily="34" charset="0"/>
              </a:rPr>
              <a:t>EGITTO</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960438" y="549275"/>
            <a:ext cx="7499350" cy="503238"/>
          </a:xfrm>
        </p:spPr>
        <p:txBody>
          <a:bodyPr>
            <a:normAutofit fontScale="90000"/>
          </a:bodyPr>
          <a:lstStyle/>
          <a:p>
            <a:pPr algn="ctr" eaLnBrk="1" fontAlgn="auto" hangingPunct="1">
              <a:spcAft>
                <a:spcPts val="0"/>
              </a:spcAft>
              <a:defRPr/>
            </a:pPr>
            <a:r>
              <a:rPr lang="it-IT" sz="2800" dirty="0" smtClean="0">
                <a:solidFill>
                  <a:srgbClr val="0070C0"/>
                </a:solidFill>
                <a:latin typeface="Century Gothic" pitchFamily="34" charset="0"/>
              </a:rPr>
              <a:t>1. L’indipendenza  </a:t>
            </a:r>
            <a:endParaRPr lang="it-IT" sz="2800" dirty="0">
              <a:solidFill>
                <a:srgbClr val="0070C0"/>
              </a:solidFill>
              <a:latin typeface="Century Gothic" pitchFamily="34" charset="0"/>
            </a:endParaRPr>
          </a:p>
        </p:txBody>
      </p:sp>
      <p:sp>
        <p:nvSpPr>
          <p:cNvPr id="3" name="Segnaposto contenuto 2"/>
          <p:cNvSpPr>
            <a:spLocks noGrp="1"/>
          </p:cNvSpPr>
          <p:nvPr>
            <p:ph idx="4294967295"/>
          </p:nvPr>
        </p:nvSpPr>
        <p:spPr>
          <a:xfrm>
            <a:off x="395288" y="1196975"/>
            <a:ext cx="8208962" cy="5111750"/>
          </a:xfrm>
        </p:spPr>
        <p:txBody>
          <a:bodyPr>
            <a:normAutofit fontScale="92500" lnSpcReduction="20000"/>
          </a:bodyPr>
          <a:lstStyle/>
          <a:p>
            <a:pPr marL="265176" indent="-265176" eaLnBrk="1" fontAlgn="auto" hangingPunct="1">
              <a:spcAft>
                <a:spcPts val="0"/>
              </a:spcAft>
              <a:buClr>
                <a:srgbClr val="002060"/>
              </a:buClr>
              <a:buFont typeface="Wingdings" pitchFamily="2" charset="2"/>
              <a:buChar char="Ø"/>
              <a:defRPr/>
            </a:pPr>
            <a:r>
              <a:rPr lang="it-IT" sz="2200" dirty="0" smtClean="0">
                <a:latin typeface="Century Gothic" pitchFamily="34" charset="0"/>
              </a:rPr>
              <a:t>Nel 1922 il governo di Londra, che aveva imposto il protettorato sul paese nel 1914, dichiara indipendente l’Egitto  (mantenendo però il controllo sul canale di Suez e alcune basi militari)</a:t>
            </a:r>
          </a:p>
          <a:p>
            <a:pPr marL="265176" indent="-265176" eaLnBrk="1" fontAlgn="auto" hangingPunct="1">
              <a:spcAft>
                <a:spcPts val="0"/>
              </a:spcAft>
              <a:buClr>
                <a:srgbClr val="002060"/>
              </a:buClr>
              <a:buFont typeface="Wingdings" pitchFamily="2" charset="2"/>
              <a:buChar char="Ø"/>
              <a:defRPr/>
            </a:pPr>
            <a:r>
              <a:rPr lang="it-IT" sz="2200" dirty="0" smtClean="0">
                <a:latin typeface="Century Gothic" pitchFamily="34" charset="0"/>
              </a:rPr>
              <a:t>Dopo l’indipendenza venne instaurata la monarchia guidata da </a:t>
            </a:r>
            <a:r>
              <a:rPr lang="it-IT" sz="2200" b="1" dirty="0" smtClean="0">
                <a:latin typeface="Century Gothic" pitchFamily="34" charset="0"/>
              </a:rPr>
              <a:t>re </a:t>
            </a:r>
            <a:r>
              <a:rPr lang="it-IT" sz="2200" b="1" dirty="0" err="1" smtClean="0">
                <a:latin typeface="Century Gothic" pitchFamily="34" charset="0"/>
              </a:rPr>
              <a:t>Faruq</a:t>
            </a:r>
            <a:r>
              <a:rPr lang="it-IT" sz="2200" b="1" dirty="0" smtClean="0">
                <a:latin typeface="Century Gothic" pitchFamily="34" charset="0"/>
              </a:rPr>
              <a:t> </a:t>
            </a:r>
            <a:r>
              <a:rPr lang="it-IT" sz="2200" dirty="0" smtClean="0">
                <a:latin typeface="Century Gothic" pitchFamily="34" charset="0"/>
              </a:rPr>
              <a:t>molto vicino agli inglesi</a:t>
            </a:r>
            <a:endParaRPr lang="it-IT" sz="2200" b="1" dirty="0" smtClean="0">
              <a:latin typeface="Century Gothic" pitchFamily="34" charset="0"/>
            </a:endParaRPr>
          </a:p>
          <a:p>
            <a:pPr marL="265176" indent="-265176" eaLnBrk="1" fontAlgn="auto" hangingPunct="1">
              <a:spcAft>
                <a:spcPts val="0"/>
              </a:spcAft>
              <a:buClr>
                <a:srgbClr val="002060"/>
              </a:buClr>
              <a:buFont typeface="Wingdings" pitchFamily="2" charset="2"/>
              <a:buChar char="Ø"/>
              <a:defRPr/>
            </a:pPr>
            <a:r>
              <a:rPr lang="it-IT" sz="2200" dirty="0" smtClean="0">
                <a:latin typeface="Century Gothic" pitchFamily="34" charset="0"/>
              </a:rPr>
              <a:t>Oltre alla Gran Bretagna e al re, altro attore di rilievo era il partito </a:t>
            </a:r>
            <a:r>
              <a:rPr lang="it-IT" sz="2200" b="1" dirty="0" err="1" smtClean="0">
                <a:latin typeface="Century Gothic" pitchFamily="34" charset="0"/>
              </a:rPr>
              <a:t>Wafd</a:t>
            </a:r>
            <a:r>
              <a:rPr lang="it-IT" sz="2200" b="1" dirty="0" smtClean="0">
                <a:latin typeface="Century Gothic" pitchFamily="34" charset="0"/>
              </a:rPr>
              <a:t> </a:t>
            </a:r>
            <a:r>
              <a:rPr lang="it-IT" sz="2200" dirty="0" smtClean="0">
                <a:latin typeface="Century Gothic" pitchFamily="34" charset="0"/>
              </a:rPr>
              <a:t>(laico e liberale) che pur essendo il primo movimento nazionalista del paese rimase molto elitario e poco vicino alle masse arabe che chiedevano una maggiore indipendenza</a:t>
            </a:r>
          </a:p>
          <a:p>
            <a:pPr marL="265176" indent="-265176" eaLnBrk="1" fontAlgn="auto" hangingPunct="1">
              <a:spcAft>
                <a:spcPts val="0"/>
              </a:spcAft>
              <a:buClr>
                <a:srgbClr val="002060"/>
              </a:buClr>
              <a:buFont typeface="Wingdings" pitchFamily="2" charset="2"/>
              <a:buChar char="Ø"/>
              <a:defRPr/>
            </a:pPr>
            <a:r>
              <a:rPr lang="it-IT" sz="2200" dirty="0" smtClean="0">
                <a:latin typeface="Century Gothic" pitchFamily="34" charset="0"/>
              </a:rPr>
              <a:t>In questo periodo nasce  e si rafforza il gruppo </a:t>
            </a:r>
            <a:r>
              <a:rPr lang="it-IT" sz="2200" b="1" dirty="0" smtClean="0">
                <a:latin typeface="Century Gothic" pitchFamily="34" charset="0"/>
              </a:rPr>
              <a:t>dei Fratelli Musulmani</a:t>
            </a:r>
          </a:p>
          <a:p>
            <a:pPr marL="265176" indent="-265176" eaLnBrk="1" fontAlgn="auto" hangingPunct="1">
              <a:spcAft>
                <a:spcPts val="0"/>
              </a:spcAft>
              <a:buClr>
                <a:srgbClr val="002060"/>
              </a:buClr>
              <a:buFont typeface="Wingdings" pitchFamily="2" charset="2"/>
              <a:buChar char="Ø"/>
              <a:defRPr/>
            </a:pPr>
            <a:r>
              <a:rPr lang="it-IT" sz="2200" dirty="0" smtClean="0">
                <a:latin typeface="Century Gothic" pitchFamily="34" charset="0"/>
              </a:rPr>
              <a:t>Nel 1952 con colpo di stato da parte degli Ufficiali Liberi (tra cui </a:t>
            </a:r>
            <a:r>
              <a:rPr lang="it-IT" sz="2200" dirty="0" err="1" smtClean="0">
                <a:latin typeface="Century Gothic" pitchFamily="34" charset="0"/>
              </a:rPr>
              <a:t>Naguib</a:t>
            </a:r>
            <a:r>
              <a:rPr lang="it-IT" sz="2200" dirty="0" smtClean="0">
                <a:latin typeface="Century Gothic" pitchFamily="34" charset="0"/>
              </a:rPr>
              <a:t>, Nasser e Sadat)  viene istaurata una Repubblica con a capo </a:t>
            </a:r>
            <a:r>
              <a:rPr lang="it-IT" sz="2200" dirty="0" err="1" smtClean="0">
                <a:latin typeface="Century Gothic" pitchFamily="34" charset="0"/>
              </a:rPr>
              <a:t>Naguib</a:t>
            </a:r>
            <a:endParaRPr lang="it-IT" sz="2200" dirty="0" smtClean="0">
              <a:latin typeface="Century Gothic" pitchFamily="34" charset="0"/>
            </a:endParaRPr>
          </a:p>
          <a:p>
            <a:pPr marL="265176" indent="-265176" eaLnBrk="1" fontAlgn="auto" hangingPunct="1">
              <a:spcAft>
                <a:spcPts val="0"/>
              </a:spcAft>
              <a:buClr>
                <a:srgbClr val="002060"/>
              </a:buClr>
              <a:buFont typeface="Wingdings" pitchFamily="2" charset="2"/>
              <a:buChar char="Ø"/>
              <a:defRPr/>
            </a:pPr>
            <a:r>
              <a:rPr lang="it-IT" sz="2200" dirty="0" smtClean="0">
                <a:latin typeface="Century Gothic" pitchFamily="34" charset="0"/>
              </a:rPr>
              <a:t>Nel 1954 Nasser prende e il potere e subito dopo assume la guida del paese dopo avere costretto </a:t>
            </a:r>
            <a:r>
              <a:rPr lang="it-IT" sz="2200" dirty="0" err="1" smtClean="0">
                <a:latin typeface="Century Gothic" pitchFamily="34" charset="0"/>
              </a:rPr>
              <a:t>Naguib</a:t>
            </a:r>
            <a:r>
              <a:rPr lang="it-IT" sz="2200" dirty="0" smtClean="0">
                <a:latin typeface="Century Gothic" pitchFamily="34" charset="0"/>
              </a:rPr>
              <a:t> alle dimissioni e ad averlo posto agli arresti domiciliari</a:t>
            </a:r>
          </a:p>
          <a:p>
            <a:pPr marL="265176" indent="-265176" eaLnBrk="1" fontAlgn="auto" hangingPunct="1">
              <a:spcAft>
                <a:spcPts val="0"/>
              </a:spcAft>
              <a:buFont typeface="Wingdings 2"/>
              <a:buChar char=""/>
              <a:defRPr/>
            </a:pPr>
            <a:endParaRPr lang="it-IT" sz="2400" dirty="0" smtClean="0"/>
          </a:p>
          <a:p>
            <a:pPr marL="265176" indent="-265176" eaLnBrk="1" fontAlgn="auto" hangingPunct="1">
              <a:spcAft>
                <a:spcPts val="0"/>
              </a:spcAft>
              <a:buFont typeface="Wingdings 2"/>
              <a:buChar char=""/>
              <a:defRPr/>
            </a:pPr>
            <a:endParaRPr lang="it-IT" dirty="0" smtClean="0"/>
          </a:p>
          <a:p>
            <a:pPr marL="265176" indent="-265176" eaLnBrk="1" fontAlgn="auto" hangingPunct="1">
              <a:spcAft>
                <a:spcPts val="0"/>
              </a:spcAft>
              <a:buFont typeface="Wingdings 2"/>
              <a:buChar char=""/>
              <a:defRPr/>
            </a:pPr>
            <a:endParaRPr lang="it-I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idx="4294967295"/>
          </p:nvPr>
        </p:nvSpPr>
        <p:spPr>
          <a:xfrm>
            <a:off x="684213" y="404813"/>
            <a:ext cx="8183562" cy="647700"/>
          </a:xfrm>
        </p:spPr>
        <p:txBody>
          <a:bodyPr>
            <a:normAutofit fontScale="90000"/>
          </a:bodyPr>
          <a:lstStyle/>
          <a:p>
            <a:pPr algn="ctr" eaLnBrk="1" fontAlgn="auto" hangingPunct="1">
              <a:spcAft>
                <a:spcPts val="0"/>
              </a:spcAft>
              <a:defRPr/>
            </a:pPr>
            <a:r>
              <a:rPr lang="it-IT" sz="3100" b="0" dirty="0" smtClean="0">
                <a:solidFill>
                  <a:srgbClr val="0070C0"/>
                </a:solidFill>
                <a:latin typeface="Century Gothic" pitchFamily="34" charset="0"/>
              </a:rPr>
              <a:t>2. L’Egitto di Nasser </a:t>
            </a:r>
            <a:r>
              <a:rPr lang="it-IT" sz="3200" dirty="0" smtClean="0">
                <a:solidFill>
                  <a:srgbClr val="0070C0"/>
                </a:solidFill>
                <a:latin typeface="Garamond" pitchFamily="18" charset="0"/>
              </a:rPr>
              <a:t/>
            </a:r>
            <a:br>
              <a:rPr lang="it-IT" sz="3200" dirty="0" smtClean="0">
                <a:solidFill>
                  <a:srgbClr val="0070C0"/>
                </a:solidFill>
                <a:latin typeface="Garamond" pitchFamily="18" charset="0"/>
              </a:rPr>
            </a:br>
            <a:endParaRPr lang="it-IT" sz="1000" b="0" dirty="0">
              <a:solidFill>
                <a:schemeClr val="tx2"/>
              </a:solidFill>
              <a:effectLst/>
              <a:latin typeface="Garamond" pitchFamily="18" charset="0"/>
            </a:endParaRPr>
          </a:p>
        </p:txBody>
      </p:sp>
      <p:sp>
        <p:nvSpPr>
          <p:cNvPr id="5" name="Segnaposto contenuto 4"/>
          <p:cNvSpPr>
            <a:spLocks noGrp="1"/>
          </p:cNvSpPr>
          <p:nvPr>
            <p:ph sz="half" idx="4294967295"/>
          </p:nvPr>
        </p:nvSpPr>
        <p:spPr>
          <a:xfrm>
            <a:off x="251520" y="836712"/>
            <a:ext cx="6048672" cy="5760938"/>
          </a:xfrm>
        </p:spPr>
        <p:txBody>
          <a:bodyPr>
            <a:normAutofit fontScale="25000" lnSpcReduction="20000"/>
          </a:bodyPr>
          <a:lstStyle/>
          <a:p>
            <a:pPr marL="265176" indent="-265176" eaLnBrk="1" fontAlgn="auto" hangingPunct="1">
              <a:spcAft>
                <a:spcPts val="0"/>
              </a:spcAft>
              <a:buClr>
                <a:srgbClr val="002060"/>
              </a:buClr>
              <a:buFont typeface="Wingdings" pitchFamily="2" charset="2"/>
              <a:buChar char="Ø"/>
              <a:defRPr/>
            </a:pPr>
            <a:r>
              <a:rPr lang="it-IT" sz="6400" b="1" dirty="0" smtClean="0">
                <a:latin typeface="Century Gothic" pitchFamily="34" charset="0"/>
              </a:rPr>
              <a:t>Portavoce del nazionalismo arabo: </a:t>
            </a:r>
            <a:r>
              <a:rPr lang="it-IT" sz="6400" dirty="0" smtClean="0">
                <a:latin typeface="Century Gothic" pitchFamily="34" charset="0"/>
              </a:rPr>
              <a:t>sostenitore dei movimenti di liberazione (</a:t>
            </a:r>
            <a:r>
              <a:rPr lang="it-IT" sz="6400" dirty="0" err="1" smtClean="0">
                <a:latin typeface="Century Gothic" pitchFamily="34" charset="0"/>
              </a:rPr>
              <a:t>es</a:t>
            </a:r>
            <a:r>
              <a:rPr lang="it-IT" sz="6400" dirty="0" smtClean="0">
                <a:latin typeface="Century Gothic" pitchFamily="34" charset="0"/>
              </a:rPr>
              <a:t>: Algeria)</a:t>
            </a:r>
          </a:p>
          <a:p>
            <a:pPr marL="265176" indent="-265176" eaLnBrk="1" fontAlgn="auto" hangingPunct="1">
              <a:spcAft>
                <a:spcPts val="0"/>
              </a:spcAft>
              <a:buClr>
                <a:srgbClr val="002060"/>
              </a:buClr>
              <a:buFont typeface="Wingdings" pitchFamily="2" charset="2"/>
              <a:buChar char="Ø"/>
              <a:defRPr/>
            </a:pPr>
            <a:r>
              <a:rPr lang="it-IT" sz="6400" b="1" dirty="0" smtClean="0">
                <a:latin typeface="Century Gothic" pitchFamily="34" charset="0"/>
              </a:rPr>
              <a:t>Scontri con le potenze occidentali</a:t>
            </a:r>
            <a:r>
              <a:rPr lang="it-IT" sz="6400" dirty="0" smtClean="0">
                <a:latin typeface="Century Gothic" pitchFamily="34" charset="0"/>
              </a:rPr>
              <a:t>:1956: </a:t>
            </a:r>
            <a:r>
              <a:rPr lang="it-IT" sz="6400" u="sng" dirty="0" smtClean="0">
                <a:latin typeface="Century Gothic" pitchFamily="34" charset="0"/>
              </a:rPr>
              <a:t>crisi di Suez </a:t>
            </a:r>
            <a:r>
              <a:rPr lang="it-IT" sz="6400" dirty="0" smtClean="0">
                <a:latin typeface="Century Gothic" pitchFamily="34" charset="0"/>
              </a:rPr>
              <a:t>- nazionalizzazione del Canale di Suez e scontri contro Gran Bretagna e Francia</a:t>
            </a:r>
          </a:p>
          <a:p>
            <a:pPr marL="265176" indent="-265176" eaLnBrk="1" fontAlgn="auto" hangingPunct="1">
              <a:spcAft>
                <a:spcPts val="0"/>
              </a:spcAft>
              <a:buClr>
                <a:srgbClr val="002060"/>
              </a:buClr>
              <a:buFont typeface="Wingdings" pitchFamily="2" charset="2"/>
              <a:buChar char="Ø"/>
              <a:defRPr/>
            </a:pPr>
            <a:r>
              <a:rPr lang="it-IT" sz="6400" b="1" dirty="0" smtClean="0">
                <a:latin typeface="Century Gothic" pitchFamily="34" charset="0"/>
              </a:rPr>
              <a:t>Scontri con Israele </a:t>
            </a:r>
            <a:r>
              <a:rPr lang="it-IT" sz="6400" dirty="0" smtClean="0">
                <a:latin typeface="Century Gothic" pitchFamily="34" charset="0"/>
              </a:rPr>
              <a:t>considerato il baluardo occidentale in Medio Oriente, prima nella crisi di Suez, poi nella guerra dei sei giorni (1967)</a:t>
            </a:r>
          </a:p>
          <a:p>
            <a:pPr marL="265176" indent="-265176" eaLnBrk="1" fontAlgn="auto" hangingPunct="1">
              <a:spcAft>
                <a:spcPts val="0"/>
              </a:spcAft>
              <a:buClr>
                <a:srgbClr val="002060"/>
              </a:buClr>
              <a:buFont typeface="Wingdings" pitchFamily="2" charset="2"/>
              <a:buChar char="Ø"/>
              <a:defRPr/>
            </a:pPr>
            <a:r>
              <a:rPr lang="it-IT" sz="6400" b="1" dirty="0" smtClean="0">
                <a:latin typeface="Century Gothic" pitchFamily="34" charset="0"/>
              </a:rPr>
              <a:t>Vicinanza all’Unione Sovietica </a:t>
            </a:r>
            <a:r>
              <a:rPr lang="it-IT" sz="6400" dirty="0" smtClean="0">
                <a:latin typeface="Century Gothic" pitchFamily="34" charset="0"/>
              </a:rPr>
              <a:t>anche in conseguenza del mancato prestito USA per la costruzione della diga di Assuan</a:t>
            </a:r>
          </a:p>
          <a:p>
            <a:pPr marL="265176" indent="-265176" eaLnBrk="1" fontAlgn="auto" hangingPunct="1">
              <a:spcAft>
                <a:spcPts val="0"/>
              </a:spcAft>
              <a:buClr>
                <a:srgbClr val="002060"/>
              </a:buClr>
              <a:buFont typeface="Wingdings" pitchFamily="2" charset="2"/>
              <a:buChar char="Ø"/>
              <a:defRPr/>
            </a:pPr>
            <a:r>
              <a:rPr lang="it-IT" sz="6400" b="1" dirty="0" smtClean="0">
                <a:latin typeface="Century Gothic" pitchFamily="34" charset="0"/>
              </a:rPr>
              <a:t>Leader dei non allineati </a:t>
            </a:r>
            <a:r>
              <a:rPr lang="it-IT" sz="6400" dirty="0" smtClean="0">
                <a:latin typeface="Century Gothic" pitchFamily="34" charset="0"/>
              </a:rPr>
              <a:t>(Conferenza di Bandung) 1955</a:t>
            </a:r>
          </a:p>
          <a:p>
            <a:pPr marL="265176" indent="-265176" eaLnBrk="1" fontAlgn="auto" hangingPunct="1">
              <a:spcAft>
                <a:spcPts val="0"/>
              </a:spcAft>
              <a:buClr>
                <a:srgbClr val="002060"/>
              </a:buClr>
              <a:buFont typeface="Wingdings" pitchFamily="2" charset="2"/>
              <a:buChar char="Ø"/>
              <a:defRPr/>
            </a:pPr>
            <a:r>
              <a:rPr lang="it-IT" sz="6400" b="1" dirty="0" smtClean="0">
                <a:latin typeface="Century Gothic" pitchFamily="34" charset="0"/>
              </a:rPr>
              <a:t>Principi</a:t>
            </a:r>
            <a:r>
              <a:rPr lang="it-IT" sz="6400" dirty="0" smtClean="0">
                <a:latin typeface="Century Gothic" pitchFamily="34" charset="0"/>
              </a:rPr>
              <a:t>: anti-imperialismo, panarabismo e socialismo (tutte le imprese straniere vennero nazionalizzate)</a:t>
            </a:r>
          </a:p>
          <a:p>
            <a:pPr marL="265176" indent="-265176" eaLnBrk="1" fontAlgn="auto" hangingPunct="1">
              <a:spcAft>
                <a:spcPts val="0"/>
              </a:spcAft>
              <a:buClr>
                <a:srgbClr val="002060"/>
              </a:buClr>
              <a:buFont typeface="Wingdings" pitchFamily="2" charset="2"/>
              <a:buChar char="Ø"/>
              <a:defRPr/>
            </a:pPr>
            <a:r>
              <a:rPr lang="it-IT" sz="6400" b="1" dirty="0" smtClean="0">
                <a:latin typeface="Century Gothic" pitchFamily="34" charset="0"/>
              </a:rPr>
              <a:t>Stato:</a:t>
            </a:r>
            <a:r>
              <a:rPr lang="it-IT" sz="6400" dirty="0" smtClean="0">
                <a:latin typeface="Century Gothic" pitchFamily="34" charset="0"/>
              </a:rPr>
              <a:t> forte, militarizzato, monopartitico (L’Unione socialista araba era l’unica organizzazione permessa</a:t>
            </a:r>
            <a:r>
              <a:rPr lang="it-IT" sz="7200" dirty="0" smtClean="0">
                <a:latin typeface="Century Gothic" pitchFamily="34" charset="0"/>
              </a:rPr>
              <a:t>) </a:t>
            </a:r>
          </a:p>
          <a:p>
            <a:pPr marL="265176" indent="-265176" eaLnBrk="1" fontAlgn="auto" hangingPunct="1">
              <a:spcAft>
                <a:spcPts val="0"/>
              </a:spcAft>
              <a:buClr>
                <a:srgbClr val="002060"/>
              </a:buClr>
              <a:buFont typeface="Wingdings" pitchFamily="2" charset="2"/>
              <a:buChar char="Ø"/>
              <a:defRPr/>
            </a:pPr>
            <a:r>
              <a:rPr lang="it-IT" sz="6400" dirty="0" smtClean="0">
                <a:latin typeface="Century Gothic" pitchFamily="34" charset="0"/>
              </a:rPr>
              <a:t>Chiusura ad ogni opposizione interna: nessuno spazio politico per i movimenti di opposizione e in particolare per i Fratelli Musulmani</a:t>
            </a:r>
          </a:p>
          <a:p>
            <a:pPr marL="265176" indent="-265176" eaLnBrk="1" fontAlgn="auto" hangingPunct="1">
              <a:spcAft>
                <a:spcPts val="0"/>
              </a:spcAft>
              <a:buFont typeface="Wingdings 2"/>
              <a:buChar char=""/>
              <a:defRPr/>
            </a:pPr>
            <a:endParaRPr lang="it-IT" sz="2000" dirty="0" smtClean="0"/>
          </a:p>
          <a:p>
            <a:pPr marL="265176" indent="-265176" eaLnBrk="1" fontAlgn="auto" hangingPunct="1">
              <a:spcAft>
                <a:spcPts val="0"/>
              </a:spcAft>
              <a:buFont typeface="Wingdings 2"/>
              <a:buChar char=""/>
              <a:defRPr/>
            </a:pPr>
            <a:endParaRPr lang="it-IT" sz="2000" dirty="0" smtClean="0"/>
          </a:p>
          <a:p>
            <a:pPr marL="265176" indent="-265176" eaLnBrk="1" fontAlgn="auto" hangingPunct="1">
              <a:spcAft>
                <a:spcPts val="0"/>
              </a:spcAft>
              <a:buFont typeface="Wingdings 2"/>
              <a:buChar char=""/>
              <a:defRPr/>
            </a:pPr>
            <a:endParaRPr lang="it-IT" sz="2000" dirty="0" smtClean="0"/>
          </a:p>
          <a:p>
            <a:pPr marL="265176" indent="-265176" eaLnBrk="1" fontAlgn="auto" hangingPunct="1">
              <a:spcAft>
                <a:spcPts val="0"/>
              </a:spcAft>
              <a:buFont typeface="Wingdings 2"/>
              <a:buChar char=""/>
              <a:defRPr/>
            </a:pPr>
            <a:endParaRPr lang="it-IT" sz="2000" dirty="0" smtClean="0"/>
          </a:p>
          <a:p>
            <a:pPr marL="265176" indent="-265176" eaLnBrk="1" fontAlgn="auto" hangingPunct="1">
              <a:spcAft>
                <a:spcPts val="0"/>
              </a:spcAft>
              <a:buFont typeface="Wingdings 2"/>
              <a:buNone/>
              <a:defRPr/>
            </a:pPr>
            <a:endParaRPr lang="it-IT" sz="7200" dirty="0" smtClean="0"/>
          </a:p>
          <a:p>
            <a:pPr marL="265176" indent="-265176" eaLnBrk="1" fontAlgn="auto" hangingPunct="1">
              <a:spcAft>
                <a:spcPts val="0"/>
              </a:spcAft>
              <a:buFont typeface="Wingdings 2" pitchFamily="18" charset="2"/>
              <a:buNone/>
              <a:defRPr/>
            </a:pPr>
            <a:r>
              <a:rPr lang="it-IT" sz="7200" dirty="0" smtClean="0"/>
              <a:t>   </a:t>
            </a:r>
            <a:r>
              <a:rPr lang="it-IT" sz="7200" b="1" dirty="0" smtClean="0">
                <a:latin typeface="Century Gothic" pitchFamily="34" charset="0"/>
              </a:rPr>
              <a:t>L’Egitto di Nasser si accredita come uno dei portavoce del messaggio nazionalista arabo in Medio Oriente. </a:t>
            </a:r>
          </a:p>
          <a:p>
            <a:pPr marL="265176" indent="-265176" eaLnBrk="1" fontAlgn="auto" hangingPunct="1">
              <a:spcAft>
                <a:spcPts val="0"/>
              </a:spcAft>
              <a:buFont typeface="Wingdings 2"/>
              <a:buChar char=""/>
              <a:defRPr/>
            </a:pPr>
            <a:endParaRPr lang="it-IT" sz="2000" dirty="0" smtClean="0"/>
          </a:p>
          <a:p>
            <a:pPr marL="265176" indent="-265176" eaLnBrk="1" fontAlgn="auto" hangingPunct="1">
              <a:spcAft>
                <a:spcPts val="0"/>
              </a:spcAft>
              <a:buFont typeface="Wingdings 2"/>
              <a:buChar char=""/>
              <a:defRPr/>
            </a:pPr>
            <a:endParaRPr lang="it-IT" sz="2000" dirty="0" smtClean="0"/>
          </a:p>
          <a:p>
            <a:pPr marL="265176" indent="-265176" eaLnBrk="1" fontAlgn="auto" hangingPunct="1">
              <a:spcAft>
                <a:spcPts val="0"/>
              </a:spcAft>
              <a:buFont typeface="Wingdings 2"/>
              <a:buChar char=""/>
              <a:defRPr/>
            </a:pPr>
            <a:endParaRPr lang="it-IT" sz="2000" dirty="0" smtClean="0"/>
          </a:p>
          <a:p>
            <a:pPr marL="265176" indent="-265176" eaLnBrk="1" fontAlgn="auto" hangingPunct="1">
              <a:spcAft>
                <a:spcPts val="0"/>
              </a:spcAft>
              <a:buFont typeface="Wingdings 2"/>
              <a:buChar char=""/>
              <a:defRPr/>
            </a:pPr>
            <a:endParaRPr lang="it-IT" sz="2000" dirty="0" smtClean="0"/>
          </a:p>
          <a:p>
            <a:pPr marL="265176" indent="-265176" eaLnBrk="1" fontAlgn="auto" hangingPunct="1">
              <a:spcAft>
                <a:spcPts val="0"/>
              </a:spcAft>
              <a:buFont typeface="Wingdings 2"/>
              <a:buChar char=""/>
              <a:defRPr/>
            </a:pPr>
            <a:endParaRPr lang="it-IT" sz="2000" dirty="0" smtClean="0"/>
          </a:p>
        </p:txBody>
      </p:sp>
      <p:pic>
        <p:nvPicPr>
          <p:cNvPr id="9220" name="Segnaposto contenuto 6" descr="nasser6.jpg"/>
          <p:cNvPicPr>
            <a:picLocks noGrp="1" noChangeAspect="1"/>
          </p:cNvPicPr>
          <p:nvPr>
            <p:ph sz="half" idx="4294967295"/>
          </p:nvPr>
        </p:nvPicPr>
        <p:blipFill>
          <a:blip r:embed="rId2" cstate="print"/>
          <a:srcRect/>
          <a:stretch>
            <a:fillRect/>
          </a:stretch>
        </p:blipFill>
        <p:spPr>
          <a:xfrm>
            <a:off x="6156325" y="1052513"/>
            <a:ext cx="2530475" cy="2736850"/>
          </a:xfrm>
        </p:spPr>
      </p:pic>
      <p:sp>
        <p:nvSpPr>
          <p:cNvPr id="8" name="Freccia in giù 7"/>
          <p:cNvSpPr/>
          <p:nvPr/>
        </p:nvSpPr>
        <p:spPr>
          <a:xfrm>
            <a:off x="2555776" y="5013176"/>
            <a:ext cx="431800" cy="503237"/>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dirty="0">
              <a:solidFill>
                <a:srgbClr val="0070C0"/>
              </a:solidFill>
            </a:endParaRPr>
          </a:p>
        </p:txBody>
      </p:sp>
      <p:sp>
        <p:nvSpPr>
          <p:cNvPr id="6" name="CasellaDiTesto 5"/>
          <p:cNvSpPr txBox="1"/>
          <p:nvPr/>
        </p:nvSpPr>
        <p:spPr>
          <a:xfrm>
            <a:off x="6156325" y="3789363"/>
            <a:ext cx="2376488" cy="368300"/>
          </a:xfrm>
          <a:prstGeom prst="rect">
            <a:avLst/>
          </a:prstGeom>
        </p:spPr>
        <p:style>
          <a:lnRef idx="2">
            <a:schemeClr val="accent3"/>
          </a:lnRef>
          <a:fillRef idx="1">
            <a:schemeClr val="lt1"/>
          </a:fillRef>
          <a:effectRef idx="0">
            <a:schemeClr val="accent3"/>
          </a:effectRef>
          <a:fontRef idx="minor">
            <a:schemeClr val="dk1"/>
          </a:fontRef>
        </p:style>
        <p:txBody>
          <a:bodyPr>
            <a:spAutoFit/>
          </a:bodyPr>
          <a:lstStyle/>
          <a:p>
            <a:pPr>
              <a:defRPr/>
            </a:pPr>
            <a:r>
              <a:rPr lang="it-IT" dirty="0">
                <a:solidFill>
                  <a:schemeClr val="tx2"/>
                </a:solidFill>
                <a:latin typeface="Century Gothic" pitchFamily="34" charset="0"/>
              </a:rPr>
              <a:t>Nasser</a:t>
            </a:r>
            <a:endParaRPr lang="it-IT" sz="1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idx="4294967295"/>
          </p:nvPr>
        </p:nvSpPr>
        <p:spPr>
          <a:xfrm>
            <a:off x="960438" y="260350"/>
            <a:ext cx="8183562" cy="576263"/>
          </a:xfrm>
        </p:spPr>
        <p:txBody>
          <a:bodyPr>
            <a:normAutofit/>
          </a:bodyPr>
          <a:lstStyle/>
          <a:p>
            <a:pPr algn="ctr" eaLnBrk="1" fontAlgn="auto" hangingPunct="1">
              <a:spcAft>
                <a:spcPts val="0"/>
              </a:spcAft>
              <a:defRPr/>
            </a:pPr>
            <a:r>
              <a:rPr lang="it-IT" sz="2800" b="0" dirty="0" smtClean="0">
                <a:solidFill>
                  <a:srgbClr val="0070C0"/>
                </a:solidFill>
                <a:latin typeface="Century Gothic" pitchFamily="34" charset="0"/>
              </a:rPr>
              <a:t>Focus: la crisi di Suez</a:t>
            </a:r>
            <a:endParaRPr lang="it-IT" sz="2800" b="0" dirty="0">
              <a:solidFill>
                <a:srgbClr val="0070C0"/>
              </a:solidFill>
              <a:latin typeface="Century Gothic" pitchFamily="34" charset="0"/>
            </a:endParaRPr>
          </a:p>
        </p:txBody>
      </p:sp>
      <p:sp>
        <p:nvSpPr>
          <p:cNvPr id="8" name="Segnaposto contenuto 7"/>
          <p:cNvSpPr>
            <a:spLocks noGrp="1"/>
          </p:cNvSpPr>
          <p:nvPr>
            <p:ph sz="half" idx="4294967295"/>
          </p:nvPr>
        </p:nvSpPr>
        <p:spPr>
          <a:xfrm>
            <a:off x="250825" y="692150"/>
            <a:ext cx="5976938" cy="6165850"/>
          </a:xfrm>
        </p:spPr>
        <p:txBody>
          <a:bodyPr>
            <a:normAutofit fontScale="47500" lnSpcReduction="20000"/>
          </a:bodyPr>
          <a:lstStyle/>
          <a:p>
            <a:pPr marL="265176" indent="-265176" eaLnBrk="1" fontAlgn="auto" hangingPunct="1">
              <a:spcAft>
                <a:spcPts val="0"/>
              </a:spcAft>
              <a:buClr>
                <a:srgbClr val="002060"/>
              </a:buClr>
              <a:buFont typeface="Wingdings" pitchFamily="2" charset="2"/>
              <a:buChar char="Ø"/>
              <a:defRPr/>
            </a:pPr>
            <a:r>
              <a:rPr lang="it-IT" sz="2900" dirty="0" smtClean="0">
                <a:latin typeface="Century Gothic" pitchFamily="34" charset="0"/>
              </a:rPr>
              <a:t>Nasser decide di costruire la diga di Assuan sul Nilo per </a:t>
            </a:r>
            <a:r>
              <a:rPr lang="it-IT" sz="3400" dirty="0" smtClean="0">
                <a:latin typeface="Century Gothic" pitchFamily="34" charset="0"/>
              </a:rPr>
              <a:t>bonificare le terre ad ovest del fiume chiedendo aiuto a Stati Uniti e Gran Bretagna</a:t>
            </a:r>
          </a:p>
          <a:p>
            <a:pPr marL="265176" indent="-265176" eaLnBrk="1" fontAlgn="auto" hangingPunct="1">
              <a:spcAft>
                <a:spcPts val="0"/>
              </a:spcAft>
              <a:buClr>
                <a:srgbClr val="002060"/>
              </a:buClr>
              <a:buFont typeface="Wingdings" pitchFamily="2" charset="2"/>
              <a:buChar char="Ø"/>
              <a:defRPr/>
            </a:pPr>
            <a:r>
              <a:rPr lang="it-IT" sz="3400" dirty="0" smtClean="0">
                <a:latin typeface="Century Gothic" pitchFamily="34" charset="0"/>
              </a:rPr>
              <a:t>La richiesta viene rifiutata per le posizioni “indipendentiste” di Nasser poco gradite all’asse occidentale </a:t>
            </a:r>
          </a:p>
          <a:p>
            <a:pPr marL="265176" indent="-265176" eaLnBrk="1" fontAlgn="auto" hangingPunct="1">
              <a:spcAft>
                <a:spcPts val="0"/>
              </a:spcAft>
              <a:buClr>
                <a:srgbClr val="002060"/>
              </a:buClr>
              <a:buFont typeface="Wingdings" pitchFamily="2" charset="2"/>
              <a:buChar char="Ø"/>
              <a:defRPr/>
            </a:pPr>
            <a:r>
              <a:rPr lang="it-IT" sz="3400" dirty="0" smtClean="0">
                <a:latin typeface="Century Gothic" pitchFamily="34" charset="0"/>
              </a:rPr>
              <a:t>Nasser decide, allora, di </a:t>
            </a:r>
            <a:r>
              <a:rPr lang="it-IT" sz="3400" b="1" dirty="0" smtClean="0">
                <a:latin typeface="Century Gothic" pitchFamily="34" charset="0"/>
              </a:rPr>
              <a:t>nazionalizzare il canale di Suez </a:t>
            </a:r>
            <a:r>
              <a:rPr lang="it-IT" sz="3400" dirty="0" smtClean="0">
                <a:latin typeface="Century Gothic" pitchFamily="34" charset="0"/>
              </a:rPr>
              <a:t>provocando la reazione dei francesi e degli inglesi che detenevano la maggioranza delle azioni della Compagnia del Canale a cui si uniscono gli israeliani</a:t>
            </a:r>
          </a:p>
          <a:p>
            <a:pPr marL="265176" indent="-265176" eaLnBrk="1" fontAlgn="auto" hangingPunct="1">
              <a:spcAft>
                <a:spcPts val="0"/>
              </a:spcAft>
              <a:buClr>
                <a:srgbClr val="002060"/>
              </a:buClr>
              <a:buFont typeface="Wingdings" pitchFamily="2" charset="2"/>
              <a:buChar char="Ø"/>
              <a:defRPr/>
            </a:pPr>
            <a:r>
              <a:rPr lang="it-IT" sz="3400" dirty="0" smtClean="0">
                <a:latin typeface="Century Gothic" pitchFamily="34" charset="0"/>
              </a:rPr>
              <a:t>Il 31 ottobre del 1956 Inghilterra e Francia bombardano il Cairo, mentre gli israeliani dilagano nel Sinai e hanno la meglio. </a:t>
            </a:r>
          </a:p>
          <a:p>
            <a:pPr marL="265176" indent="-265176" eaLnBrk="1" fontAlgn="auto" hangingPunct="1">
              <a:spcAft>
                <a:spcPts val="0"/>
              </a:spcAft>
              <a:buClr>
                <a:srgbClr val="002060"/>
              </a:buClr>
              <a:buFont typeface="Wingdings" pitchFamily="2" charset="2"/>
              <a:buChar char="Ø"/>
              <a:defRPr/>
            </a:pPr>
            <a:r>
              <a:rPr lang="it-IT" sz="3400" dirty="0" smtClean="0">
                <a:latin typeface="Century Gothic" pitchFamily="34" charset="0"/>
              </a:rPr>
              <a:t>L’8 novembre del 1956 l’ONU impone il cessate il fuoco su iniziativa di americani e sovietici che costringono Francia, Inghilterra e Israele a risolvere il conflitto davanti all’ONU. </a:t>
            </a:r>
          </a:p>
          <a:p>
            <a:pPr marL="265176" indent="-265176" eaLnBrk="1" fontAlgn="auto" hangingPunct="1">
              <a:spcAft>
                <a:spcPts val="0"/>
              </a:spcAft>
              <a:buClr>
                <a:srgbClr val="002060"/>
              </a:buClr>
              <a:buFont typeface="Wingdings" pitchFamily="2" charset="2"/>
              <a:buChar char="Ø"/>
              <a:defRPr/>
            </a:pPr>
            <a:r>
              <a:rPr lang="it-IT" sz="3400" dirty="0" smtClean="0">
                <a:latin typeface="Century Gothic" pitchFamily="34" charset="0"/>
              </a:rPr>
              <a:t>In base all’intesa, le truppe israeliane dovettero ritirarsi entro i confini precedenti</a:t>
            </a:r>
          </a:p>
          <a:p>
            <a:pPr marL="265176" indent="-265176" eaLnBrk="1" fontAlgn="auto" hangingPunct="1">
              <a:spcAft>
                <a:spcPts val="0"/>
              </a:spcAft>
              <a:buClr>
                <a:srgbClr val="002060"/>
              </a:buClr>
              <a:buFont typeface="Wingdings" pitchFamily="2" charset="2"/>
              <a:buChar char="Ø"/>
              <a:defRPr/>
            </a:pPr>
            <a:r>
              <a:rPr lang="it-IT" sz="3400" dirty="0" smtClean="0">
                <a:latin typeface="Century Gothic" pitchFamily="34" charset="0"/>
              </a:rPr>
              <a:t> Nasser uscì vincitore: non subì alcuna perdita territoriale e fu acclamato dalle folle come rappresentante dell’indipendenza del mondo arabo. </a:t>
            </a:r>
          </a:p>
          <a:p>
            <a:pPr marL="265176" indent="-265176" eaLnBrk="1" fontAlgn="auto" hangingPunct="1">
              <a:spcAft>
                <a:spcPts val="0"/>
              </a:spcAft>
              <a:buClr>
                <a:srgbClr val="002060"/>
              </a:buClr>
              <a:buFont typeface="Wingdings" pitchFamily="2" charset="2"/>
              <a:buChar char="Ø"/>
              <a:defRPr/>
            </a:pPr>
            <a:r>
              <a:rPr lang="it-IT" sz="3400" dirty="0" smtClean="0">
                <a:latin typeface="Century Gothic" pitchFamily="34" charset="0"/>
              </a:rPr>
              <a:t>Questa fu l’ultima “vittoria” del popolo arabo prima della grande disfatta della guerra dei sei giorni che segnò anche la fine del panarabismo </a:t>
            </a:r>
            <a:r>
              <a:rPr lang="it-IT" sz="3400" dirty="0" err="1" smtClean="0">
                <a:latin typeface="Century Gothic" pitchFamily="34" charset="0"/>
              </a:rPr>
              <a:t>nasseriano</a:t>
            </a:r>
            <a:endParaRPr lang="it-IT" sz="3400" dirty="0" smtClean="0">
              <a:latin typeface="Century Gothic" pitchFamily="34" charset="0"/>
            </a:endParaRPr>
          </a:p>
        </p:txBody>
      </p:sp>
      <p:pic>
        <p:nvPicPr>
          <p:cNvPr id="10244" name="Picture 8" descr="File:Lake Nasser location.png"/>
          <p:cNvPicPr>
            <a:picLocks noChangeAspect="1" noChangeArrowheads="1"/>
          </p:cNvPicPr>
          <p:nvPr/>
        </p:nvPicPr>
        <p:blipFill>
          <a:blip r:embed="rId2" cstate="print"/>
          <a:srcRect/>
          <a:stretch>
            <a:fillRect/>
          </a:stretch>
        </p:blipFill>
        <p:spPr bwMode="auto">
          <a:xfrm>
            <a:off x="6227763" y="908050"/>
            <a:ext cx="2546350" cy="5429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960438" y="404813"/>
            <a:ext cx="8183562" cy="576262"/>
          </a:xfrm>
        </p:spPr>
        <p:txBody>
          <a:bodyPr>
            <a:normAutofit/>
          </a:bodyPr>
          <a:lstStyle/>
          <a:p>
            <a:pPr algn="ctr" eaLnBrk="1" fontAlgn="auto" hangingPunct="1">
              <a:spcAft>
                <a:spcPts val="0"/>
              </a:spcAft>
              <a:defRPr/>
            </a:pPr>
            <a:r>
              <a:rPr lang="it-IT" sz="2800" b="0" dirty="0" smtClean="0">
                <a:solidFill>
                  <a:srgbClr val="0070C0"/>
                </a:solidFill>
                <a:latin typeface="Century Gothic" pitchFamily="34" charset="0"/>
              </a:rPr>
              <a:t>3. Il dopo Nasser</a:t>
            </a:r>
            <a:endParaRPr lang="it-IT" sz="2800" b="0" dirty="0">
              <a:solidFill>
                <a:srgbClr val="0070C0"/>
              </a:solidFill>
              <a:latin typeface="Century Gothic" pitchFamily="34" charset="0"/>
            </a:endParaRPr>
          </a:p>
        </p:txBody>
      </p:sp>
      <p:sp>
        <p:nvSpPr>
          <p:cNvPr id="3" name="Segnaposto contenuto 2"/>
          <p:cNvSpPr>
            <a:spLocks noGrp="1"/>
          </p:cNvSpPr>
          <p:nvPr>
            <p:ph sz="half" idx="4294967295"/>
          </p:nvPr>
        </p:nvSpPr>
        <p:spPr>
          <a:xfrm>
            <a:off x="323850" y="981075"/>
            <a:ext cx="5903913" cy="5688013"/>
          </a:xfrm>
        </p:spPr>
        <p:txBody>
          <a:bodyPr>
            <a:normAutofit fontScale="92500" lnSpcReduction="10000"/>
          </a:bodyPr>
          <a:lstStyle/>
          <a:p>
            <a:pPr marL="265176" indent="-265176" eaLnBrk="1" fontAlgn="auto" hangingPunct="1">
              <a:spcAft>
                <a:spcPts val="0"/>
              </a:spcAft>
              <a:buClr>
                <a:srgbClr val="002060"/>
              </a:buClr>
              <a:buFont typeface="Wingdings" pitchFamily="2" charset="2"/>
              <a:buChar char="Ø"/>
              <a:defRPr/>
            </a:pPr>
            <a:r>
              <a:rPr lang="it-IT" sz="1700" dirty="0" smtClean="0">
                <a:latin typeface="Century Gothic" pitchFamily="34" charset="0"/>
              </a:rPr>
              <a:t>Dopo la morte di Nasser, nel 1970, il vicepresidente Sadat salì alla presidenza</a:t>
            </a:r>
          </a:p>
          <a:p>
            <a:pPr marL="265176" indent="-265176" eaLnBrk="1" fontAlgn="auto" hangingPunct="1">
              <a:spcAft>
                <a:spcPts val="0"/>
              </a:spcAft>
              <a:buClr>
                <a:srgbClr val="002060"/>
              </a:buClr>
              <a:buFont typeface="Wingdings" pitchFamily="2" charset="2"/>
              <a:buChar char="Ø"/>
              <a:defRPr/>
            </a:pPr>
            <a:r>
              <a:rPr lang="it-IT" sz="1700" b="1" dirty="0" err="1" smtClean="0">
                <a:latin typeface="Century Gothic" pitchFamily="34" charset="0"/>
              </a:rPr>
              <a:t>Infitah</a:t>
            </a:r>
            <a:r>
              <a:rPr lang="it-IT" sz="1700" b="1" dirty="0" smtClean="0">
                <a:latin typeface="Century Gothic" pitchFamily="34" charset="0"/>
              </a:rPr>
              <a:t>:</a:t>
            </a:r>
            <a:r>
              <a:rPr lang="it-IT" sz="1700" dirty="0" smtClean="0">
                <a:latin typeface="Century Gothic" pitchFamily="34" charset="0"/>
              </a:rPr>
              <a:t> (apertura) economica e politica che però non ebbe i risultati sperati e causò una rivolta popolare nel gennaio del ’77</a:t>
            </a:r>
          </a:p>
          <a:p>
            <a:pPr marL="265176" indent="-265176" eaLnBrk="1" fontAlgn="auto" hangingPunct="1">
              <a:spcAft>
                <a:spcPts val="0"/>
              </a:spcAft>
              <a:buClr>
                <a:srgbClr val="002060"/>
              </a:buClr>
              <a:buFont typeface="Wingdings" pitchFamily="2" charset="2"/>
              <a:buChar char="Ø"/>
              <a:defRPr/>
            </a:pPr>
            <a:r>
              <a:rPr lang="it-IT" sz="1700" b="1" dirty="0" smtClean="0">
                <a:latin typeface="Century Gothic" pitchFamily="34" charset="0"/>
              </a:rPr>
              <a:t>Nuova Costituzione </a:t>
            </a:r>
            <a:r>
              <a:rPr lang="it-IT" sz="1700" dirty="0" smtClean="0">
                <a:latin typeface="Century Gothic" pitchFamily="34" charset="0"/>
              </a:rPr>
              <a:t>(1971) mirante a togliere alcuni poteri all’esercito. </a:t>
            </a:r>
          </a:p>
          <a:p>
            <a:pPr marL="265176" indent="-265176" eaLnBrk="1" fontAlgn="auto" hangingPunct="1">
              <a:spcAft>
                <a:spcPts val="0"/>
              </a:spcAft>
              <a:buClr>
                <a:srgbClr val="002060"/>
              </a:buClr>
              <a:buFont typeface="Wingdings" pitchFamily="2" charset="2"/>
              <a:buChar char="Ø"/>
              <a:defRPr/>
            </a:pPr>
            <a:r>
              <a:rPr lang="it-IT" sz="1700" b="1" dirty="0" smtClean="0">
                <a:latin typeface="Century Gothic" pitchFamily="34" charset="0"/>
              </a:rPr>
              <a:t>Maggiore apertura alle opposizioni islamiste </a:t>
            </a:r>
            <a:r>
              <a:rPr lang="it-IT" sz="1700" dirty="0" smtClean="0">
                <a:latin typeface="Century Gothic" pitchFamily="34" charset="0"/>
              </a:rPr>
              <a:t>e ai fratelli musulmani (emendato articolo 2 costituzione: la </a:t>
            </a:r>
            <a:r>
              <a:rPr lang="it-IT" sz="1700" dirty="0" err="1" smtClean="0">
                <a:latin typeface="Century Gothic" pitchFamily="34" charset="0"/>
              </a:rPr>
              <a:t>shari</a:t>
            </a:r>
            <a:r>
              <a:rPr lang="it-IT" sz="1700" dirty="0" smtClean="0">
                <a:latin typeface="Century Gothic" pitchFamily="34" charset="0"/>
              </a:rPr>
              <a:t>’a diventa fonte del diritto dello stato)</a:t>
            </a:r>
          </a:p>
          <a:p>
            <a:pPr marL="265176" indent="-265176" eaLnBrk="1" fontAlgn="auto" hangingPunct="1">
              <a:spcAft>
                <a:spcPts val="0"/>
              </a:spcAft>
              <a:buClr>
                <a:srgbClr val="002060"/>
              </a:buClr>
              <a:buFont typeface="Wingdings" pitchFamily="2" charset="2"/>
              <a:buChar char="Ø"/>
              <a:defRPr/>
            </a:pPr>
            <a:r>
              <a:rPr lang="it-IT" sz="1700" b="1" dirty="0" smtClean="0">
                <a:latin typeface="Century Gothic" pitchFamily="34" charset="0"/>
              </a:rPr>
              <a:t>Vicinanza agli USA </a:t>
            </a:r>
            <a:r>
              <a:rPr lang="it-IT" sz="1700" dirty="0" smtClean="0">
                <a:latin typeface="Century Gothic" pitchFamily="34" charset="0"/>
              </a:rPr>
              <a:t>e allontanamento dall’Unione Sovietica</a:t>
            </a:r>
          </a:p>
          <a:p>
            <a:pPr marL="265176" indent="-265176" eaLnBrk="1" fontAlgn="auto" hangingPunct="1">
              <a:spcAft>
                <a:spcPts val="0"/>
              </a:spcAft>
              <a:buClr>
                <a:srgbClr val="002060"/>
              </a:buClr>
              <a:buFont typeface="Wingdings" pitchFamily="2" charset="2"/>
              <a:buChar char="Ø"/>
              <a:defRPr/>
            </a:pPr>
            <a:r>
              <a:rPr lang="it-IT" sz="1700" b="1" dirty="0" smtClean="0">
                <a:latin typeface="Century Gothic" pitchFamily="34" charset="0"/>
              </a:rPr>
              <a:t>Apertura di un dialogo con Israele</a:t>
            </a:r>
            <a:r>
              <a:rPr lang="it-IT" sz="1700" dirty="0" smtClean="0">
                <a:latin typeface="Century Gothic" pitchFamily="34" charset="0"/>
              </a:rPr>
              <a:t>, dopo la guerra dello </a:t>
            </a:r>
            <a:r>
              <a:rPr lang="it-IT" sz="1700" dirty="0" err="1" smtClean="0">
                <a:latin typeface="Century Gothic" pitchFamily="34" charset="0"/>
              </a:rPr>
              <a:t>Yom-Kippur</a:t>
            </a:r>
            <a:r>
              <a:rPr lang="it-IT" sz="1700" dirty="0" smtClean="0">
                <a:latin typeface="Century Gothic" pitchFamily="34" charset="0"/>
              </a:rPr>
              <a:t> del 1973, che culmina negli </a:t>
            </a:r>
            <a:r>
              <a:rPr lang="it-IT" sz="1700" b="1" dirty="0" smtClean="0">
                <a:latin typeface="Century Gothic" pitchFamily="34" charset="0"/>
              </a:rPr>
              <a:t>Accordi di </a:t>
            </a:r>
            <a:r>
              <a:rPr lang="it-IT" sz="1700" b="1" dirty="0" err="1" smtClean="0">
                <a:latin typeface="Century Gothic" pitchFamily="34" charset="0"/>
              </a:rPr>
              <a:t>Camp</a:t>
            </a:r>
            <a:r>
              <a:rPr lang="it-IT" sz="1700" b="1" dirty="0" smtClean="0">
                <a:latin typeface="Century Gothic" pitchFamily="34" charset="0"/>
              </a:rPr>
              <a:t> David del 1978</a:t>
            </a:r>
          </a:p>
          <a:p>
            <a:pPr marL="265176" indent="-265176" eaLnBrk="1" fontAlgn="auto" hangingPunct="1">
              <a:spcAft>
                <a:spcPts val="0"/>
              </a:spcAft>
              <a:buClr>
                <a:srgbClr val="002060"/>
              </a:buClr>
              <a:buFont typeface="Wingdings" pitchFamily="2" charset="2"/>
              <a:buChar char="Ø"/>
              <a:defRPr/>
            </a:pPr>
            <a:r>
              <a:rPr lang="it-IT" sz="1700" dirty="0" smtClean="0">
                <a:latin typeface="Century Gothic" pitchFamily="34" charset="0"/>
              </a:rPr>
              <a:t>Sadat muore in un attentato nel 1981</a:t>
            </a:r>
          </a:p>
          <a:p>
            <a:pPr marL="265176" indent="-265176" eaLnBrk="1" fontAlgn="auto" hangingPunct="1">
              <a:spcAft>
                <a:spcPts val="0"/>
              </a:spcAft>
              <a:buClr>
                <a:srgbClr val="002060"/>
              </a:buClr>
              <a:buFont typeface="Wingdings 2"/>
              <a:buChar char=""/>
              <a:defRPr/>
            </a:pPr>
            <a:endParaRPr lang="it-IT" sz="2000" dirty="0" smtClean="0">
              <a:latin typeface="Century Gothic" pitchFamily="34" charset="0"/>
            </a:endParaRPr>
          </a:p>
          <a:p>
            <a:pPr marL="265176" indent="-265176" eaLnBrk="1" fontAlgn="auto" hangingPunct="1">
              <a:spcAft>
                <a:spcPts val="0"/>
              </a:spcAft>
              <a:buClr>
                <a:srgbClr val="002060"/>
              </a:buClr>
              <a:buFont typeface="Wingdings 2"/>
              <a:buChar char=""/>
              <a:defRPr/>
            </a:pPr>
            <a:endParaRPr lang="it-IT" sz="2000" dirty="0" smtClean="0">
              <a:latin typeface="Century Gothic" pitchFamily="34" charset="0"/>
            </a:endParaRPr>
          </a:p>
          <a:p>
            <a:pPr marL="265176" indent="-265176" eaLnBrk="1" fontAlgn="auto" hangingPunct="1">
              <a:spcAft>
                <a:spcPts val="0"/>
              </a:spcAft>
              <a:buClr>
                <a:srgbClr val="002060"/>
              </a:buClr>
              <a:buFont typeface="Wingdings 2"/>
              <a:buNone/>
              <a:defRPr/>
            </a:pPr>
            <a:endParaRPr lang="it-IT" sz="2000" dirty="0" smtClean="0">
              <a:latin typeface="Century Gothic" pitchFamily="34" charset="0"/>
            </a:endParaRPr>
          </a:p>
          <a:p>
            <a:pPr marL="265176" indent="-265176" algn="just" eaLnBrk="1" fontAlgn="auto" hangingPunct="1">
              <a:spcAft>
                <a:spcPts val="0"/>
              </a:spcAft>
              <a:buClr>
                <a:srgbClr val="002060"/>
              </a:buClr>
              <a:buFont typeface="Wingdings 2"/>
              <a:buNone/>
              <a:defRPr/>
            </a:pPr>
            <a:r>
              <a:rPr lang="it-IT" sz="2000" dirty="0" smtClean="0">
                <a:latin typeface="Century Gothic" pitchFamily="34" charset="0"/>
              </a:rPr>
              <a:t>  </a:t>
            </a:r>
            <a:r>
              <a:rPr lang="it-IT" sz="2400" dirty="0" smtClean="0">
                <a:latin typeface="Century Gothic" pitchFamily="34" charset="0"/>
              </a:rPr>
              <a:t> </a:t>
            </a:r>
            <a:r>
              <a:rPr lang="it-IT" sz="2000" b="1" dirty="0" smtClean="0">
                <a:latin typeface="Century Gothic" pitchFamily="34" charset="0"/>
              </a:rPr>
              <a:t>L’Egitto di Sadat si accredita come un moderato e “volenteroso” per la costituzione della pace in Medio Oriente</a:t>
            </a:r>
            <a:r>
              <a:rPr lang="it-IT" sz="2000" dirty="0" smtClean="0">
                <a:latin typeface="Century Gothic" pitchFamily="34" charset="0"/>
              </a:rPr>
              <a:t>  </a:t>
            </a:r>
            <a:endParaRPr lang="it-IT" dirty="0"/>
          </a:p>
        </p:txBody>
      </p:sp>
      <p:pic>
        <p:nvPicPr>
          <p:cNvPr id="11268" name="Segnaposto contenuto 4" descr="Camp_David,_Menachem_Begin,_Anwar_Sadat,_1978.jpg"/>
          <p:cNvPicPr>
            <a:picLocks noGrp="1" noChangeAspect="1"/>
          </p:cNvPicPr>
          <p:nvPr>
            <p:ph sz="half" idx="4294967295"/>
          </p:nvPr>
        </p:nvPicPr>
        <p:blipFill>
          <a:blip r:embed="rId2" cstate="print"/>
          <a:srcRect/>
          <a:stretch>
            <a:fillRect/>
          </a:stretch>
        </p:blipFill>
        <p:spPr>
          <a:xfrm>
            <a:off x="6227763" y="1484313"/>
            <a:ext cx="2603500" cy="2593975"/>
          </a:xfrm>
        </p:spPr>
      </p:pic>
      <p:sp>
        <p:nvSpPr>
          <p:cNvPr id="6" name="Freccia in giù 5"/>
          <p:cNvSpPr/>
          <p:nvPr/>
        </p:nvSpPr>
        <p:spPr>
          <a:xfrm>
            <a:off x="3707904" y="4869160"/>
            <a:ext cx="504825" cy="719138"/>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7" name="CasellaDiTesto 6"/>
          <p:cNvSpPr txBox="1"/>
          <p:nvPr/>
        </p:nvSpPr>
        <p:spPr>
          <a:xfrm>
            <a:off x="6300788" y="4149725"/>
            <a:ext cx="2232025" cy="522288"/>
          </a:xfrm>
          <a:prstGeom prst="rect">
            <a:avLst/>
          </a:prstGeom>
        </p:spPr>
        <p:style>
          <a:lnRef idx="2">
            <a:schemeClr val="accent3"/>
          </a:lnRef>
          <a:fillRef idx="1">
            <a:schemeClr val="lt1"/>
          </a:fillRef>
          <a:effectRef idx="0">
            <a:schemeClr val="accent3"/>
          </a:effectRef>
          <a:fontRef idx="minor">
            <a:schemeClr val="dk1"/>
          </a:fontRef>
        </p:style>
        <p:txBody>
          <a:bodyPr>
            <a:spAutoFit/>
          </a:bodyPr>
          <a:lstStyle/>
          <a:p>
            <a:pPr>
              <a:defRPr/>
            </a:pPr>
            <a:r>
              <a:rPr lang="it-IT" sz="1400" dirty="0" err="1">
                <a:latin typeface="Century Gothic" pitchFamily="34" charset="0"/>
              </a:rPr>
              <a:t>Camp</a:t>
            </a:r>
            <a:r>
              <a:rPr lang="it-IT" sz="1400" dirty="0">
                <a:latin typeface="Century Gothic" pitchFamily="34" charset="0"/>
              </a:rPr>
              <a:t> David: Carter, </a:t>
            </a:r>
            <a:r>
              <a:rPr lang="it-IT" sz="1400" dirty="0" err="1">
                <a:latin typeface="Century Gothic" pitchFamily="34" charset="0"/>
              </a:rPr>
              <a:t>Begin</a:t>
            </a:r>
            <a:r>
              <a:rPr lang="it-IT" sz="1400" dirty="0">
                <a:latin typeface="Century Gothic" pitchFamily="34" charset="0"/>
              </a:rPr>
              <a:t>, Sadat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idx="4294967295"/>
          </p:nvPr>
        </p:nvSpPr>
        <p:spPr>
          <a:xfrm>
            <a:off x="611560" y="188640"/>
            <a:ext cx="7572375" cy="792162"/>
          </a:xfrm>
        </p:spPr>
        <p:txBody>
          <a:bodyPr>
            <a:normAutofit/>
          </a:bodyPr>
          <a:lstStyle/>
          <a:p>
            <a:pPr algn="ctr" eaLnBrk="1" fontAlgn="auto" hangingPunct="1">
              <a:spcAft>
                <a:spcPts val="0"/>
              </a:spcAft>
              <a:defRPr/>
            </a:pPr>
            <a:r>
              <a:rPr lang="it-IT" sz="2800" b="0" dirty="0" smtClean="0">
                <a:solidFill>
                  <a:srgbClr val="0070C0"/>
                </a:solidFill>
                <a:latin typeface="Century Gothic" pitchFamily="34" charset="0"/>
              </a:rPr>
              <a:t>4. La presidenza Mubarak</a:t>
            </a:r>
            <a:endParaRPr lang="it-IT" sz="2800" b="0" dirty="0">
              <a:solidFill>
                <a:srgbClr val="0070C0"/>
              </a:solidFill>
              <a:latin typeface="Century Gothic" pitchFamily="34" charset="0"/>
            </a:endParaRPr>
          </a:p>
        </p:txBody>
      </p:sp>
      <p:sp>
        <p:nvSpPr>
          <p:cNvPr id="11" name="Segnaposto contenuto 10"/>
          <p:cNvSpPr>
            <a:spLocks noGrp="1"/>
          </p:cNvSpPr>
          <p:nvPr>
            <p:ph sz="half" idx="4294967295"/>
          </p:nvPr>
        </p:nvSpPr>
        <p:spPr>
          <a:xfrm>
            <a:off x="468313" y="1196975"/>
            <a:ext cx="4932362" cy="4968875"/>
          </a:xfrm>
        </p:spPr>
        <p:txBody>
          <a:bodyPr>
            <a:normAutofit fontScale="70000" lnSpcReduction="20000"/>
          </a:bodyPr>
          <a:lstStyle/>
          <a:p>
            <a:pPr marL="265176" indent="-265176" eaLnBrk="1" fontAlgn="auto" hangingPunct="1">
              <a:spcAft>
                <a:spcPts val="0"/>
              </a:spcAft>
              <a:buClr>
                <a:srgbClr val="002060"/>
              </a:buClr>
              <a:buFont typeface="Wingdings" pitchFamily="2" charset="2"/>
              <a:buChar char="Ø"/>
              <a:defRPr/>
            </a:pPr>
            <a:r>
              <a:rPr lang="it-IT" dirty="0" smtClean="0">
                <a:latin typeface="Century Gothic" pitchFamily="34" charset="0"/>
              </a:rPr>
              <a:t>Mubarak è stato presidente dal 14 ottobre1981 fino al febbraio 2011</a:t>
            </a:r>
          </a:p>
          <a:p>
            <a:pPr marL="265176" indent="-265176" eaLnBrk="1" fontAlgn="auto" hangingPunct="1">
              <a:spcAft>
                <a:spcPts val="0"/>
              </a:spcAft>
              <a:buClr>
                <a:srgbClr val="002060"/>
              </a:buClr>
              <a:buFont typeface="Wingdings" pitchFamily="2" charset="2"/>
              <a:buChar char="Ø"/>
              <a:defRPr/>
            </a:pPr>
            <a:r>
              <a:rPr lang="it-IT" dirty="0" smtClean="0">
                <a:latin typeface="Century Gothic" pitchFamily="34" charset="0"/>
              </a:rPr>
              <a:t>Sale al potere dopo l'assassinio del presidente Mohammed </a:t>
            </a:r>
            <a:r>
              <a:rPr lang="it-IT" dirty="0" err="1" smtClean="0">
                <a:latin typeface="Century Gothic" pitchFamily="34" charset="0"/>
              </a:rPr>
              <a:t>Anwar</a:t>
            </a:r>
            <a:r>
              <a:rPr lang="it-IT" dirty="0" smtClean="0">
                <a:latin typeface="Century Gothic" pitchFamily="34" charset="0"/>
              </a:rPr>
              <a:t> </a:t>
            </a:r>
            <a:r>
              <a:rPr lang="it-IT" dirty="0" err="1" smtClean="0">
                <a:latin typeface="Century Gothic" pitchFamily="34" charset="0"/>
              </a:rPr>
              <a:t>El-Sadat</a:t>
            </a:r>
            <a:endParaRPr lang="it-IT" dirty="0" smtClean="0">
              <a:latin typeface="Century Gothic" pitchFamily="34" charset="0"/>
            </a:endParaRPr>
          </a:p>
          <a:p>
            <a:pPr marL="265176" indent="-265176" eaLnBrk="1" fontAlgn="auto" hangingPunct="1">
              <a:spcAft>
                <a:spcPts val="0"/>
              </a:spcAft>
              <a:buClr>
                <a:srgbClr val="002060"/>
              </a:buClr>
              <a:buFont typeface="Wingdings" pitchFamily="2" charset="2"/>
              <a:buChar char="Ø"/>
              <a:defRPr/>
            </a:pPr>
            <a:r>
              <a:rPr lang="it-IT" dirty="0" smtClean="0">
                <a:latin typeface="Century Gothic" pitchFamily="34" charset="0"/>
              </a:rPr>
              <a:t>Vara fin da subito la legge di emergenza che restringe le libertà di opposizione allo strapotere del leader</a:t>
            </a:r>
          </a:p>
          <a:p>
            <a:pPr marL="265176" indent="-265176" eaLnBrk="1" fontAlgn="auto" hangingPunct="1">
              <a:spcAft>
                <a:spcPts val="0"/>
              </a:spcAft>
              <a:buClr>
                <a:srgbClr val="002060"/>
              </a:buClr>
              <a:buFont typeface="Wingdings" pitchFamily="2" charset="2"/>
              <a:buChar char="Ø"/>
              <a:defRPr/>
            </a:pPr>
            <a:r>
              <a:rPr lang="it-IT" dirty="0" smtClean="0">
                <a:latin typeface="Century Gothic" pitchFamily="34" charset="0"/>
              </a:rPr>
              <a:t>Una delle economie più grandi del mondo arabo, con </a:t>
            </a:r>
            <a:r>
              <a:rPr lang="it-IT" dirty="0" err="1" smtClean="0">
                <a:latin typeface="Century Gothic" pitchFamily="34" charset="0"/>
              </a:rPr>
              <a:t>performances</a:t>
            </a:r>
            <a:r>
              <a:rPr lang="it-IT" dirty="0" smtClean="0">
                <a:latin typeface="Century Gothic" pitchFamily="34" charset="0"/>
              </a:rPr>
              <a:t> negative nei settori dello sviluppo sociale e con altissimi livelli di corruzione</a:t>
            </a:r>
          </a:p>
          <a:p>
            <a:pPr marL="265176" indent="-265176" eaLnBrk="1" fontAlgn="auto" hangingPunct="1">
              <a:spcAft>
                <a:spcPts val="0"/>
              </a:spcAft>
              <a:buClr>
                <a:srgbClr val="002060"/>
              </a:buClr>
              <a:buFont typeface="Wingdings" pitchFamily="2" charset="2"/>
              <a:buChar char="Ø"/>
              <a:defRPr/>
            </a:pPr>
            <a:r>
              <a:rPr lang="it-IT" dirty="0" smtClean="0">
                <a:latin typeface="Century Gothic" pitchFamily="34" charset="0"/>
              </a:rPr>
              <a:t>E’ stato eletto al suo quinto mandato nel settembre 2005, nella prima elezione presidenziale “pluralistica”(?), con l'88,6% dei voti</a:t>
            </a:r>
          </a:p>
          <a:p>
            <a:pPr marL="265176" indent="-265176" eaLnBrk="1" fontAlgn="auto" hangingPunct="1">
              <a:spcAft>
                <a:spcPts val="0"/>
              </a:spcAft>
              <a:buClr>
                <a:srgbClr val="002060"/>
              </a:buClr>
              <a:buFont typeface="Wingdings" pitchFamily="2" charset="2"/>
              <a:buChar char="Ø"/>
              <a:defRPr/>
            </a:pPr>
            <a:endParaRPr lang="it-IT" dirty="0">
              <a:latin typeface="Century Gothic" pitchFamily="34" charset="0"/>
            </a:endParaRPr>
          </a:p>
        </p:txBody>
      </p:sp>
      <p:pic>
        <p:nvPicPr>
          <p:cNvPr id="14340" name="Picture 4" descr="Egypt.HosniMubarak.01.jpg">
            <a:hlinkClick r:id="rId2"/>
          </p:cNvPr>
          <p:cNvPicPr>
            <a:picLocks noChangeAspect="1" noChangeArrowheads="1"/>
          </p:cNvPicPr>
          <p:nvPr/>
        </p:nvPicPr>
        <p:blipFill>
          <a:blip r:embed="rId3" cstate="print"/>
          <a:srcRect/>
          <a:stretch>
            <a:fillRect/>
          </a:stretch>
        </p:blipFill>
        <p:spPr bwMode="auto">
          <a:xfrm>
            <a:off x="5867400" y="1484313"/>
            <a:ext cx="2449016" cy="3797300"/>
          </a:xfrm>
          <a:prstGeom prst="rect">
            <a:avLst/>
          </a:prstGeom>
          <a:noFill/>
          <a:ln w="9525">
            <a:noFill/>
            <a:miter lim="800000"/>
            <a:headEnd/>
            <a:tailEnd/>
          </a:ln>
        </p:spPr>
      </p:pic>
      <p:sp>
        <p:nvSpPr>
          <p:cNvPr id="5" name="CasellaDiTesto 4"/>
          <p:cNvSpPr txBox="1"/>
          <p:nvPr/>
        </p:nvSpPr>
        <p:spPr>
          <a:xfrm>
            <a:off x="5867400" y="5373688"/>
            <a:ext cx="2520950" cy="368300"/>
          </a:xfrm>
          <a:prstGeom prst="rect">
            <a:avLst/>
          </a:prstGeom>
        </p:spPr>
        <p:style>
          <a:lnRef idx="2">
            <a:schemeClr val="accent3"/>
          </a:lnRef>
          <a:fillRef idx="1">
            <a:schemeClr val="lt1"/>
          </a:fillRef>
          <a:effectRef idx="0">
            <a:schemeClr val="accent3"/>
          </a:effectRef>
          <a:fontRef idx="minor">
            <a:schemeClr val="dk1"/>
          </a:fontRef>
        </p:style>
        <p:txBody>
          <a:bodyPr>
            <a:spAutoFit/>
          </a:bodyPr>
          <a:lstStyle/>
          <a:p>
            <a:pPr>
              <a:defRPr/>
            </a:pPr>
            <a:r>
              <a:rPr lang="it-IT" dirty="0">
                <a:latin typeface="Century Gothic" pitchFamily="34" charset="0"/>
              </a:rPr>
              <a:t>Mubarak</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0" y="273050"/>
            <a:ext cx="8226425" cy="779463"/>
          </a:xfrm>
        </p:spPr>
        <p:txBody>
          <a:bodyPr/>
          <a:lstStyle/>
          <a:p>
            <a:pPr algn="ctr" eaLnBrk="1" fontAlgn="auto" hangingPunct="1">
              <a:spcAft>
                <a:spcPts val="0"/>
              </a:spcAft>
              <a:defRPr/>
            </a:pPr>
            <a:r>
              <a:rPr lang="it-IT" dirty="0" smtClean="0">
                <a:solidFill>
                  <a:srgbClr val="FFC000"/>
                </a:solidFill>
                <a:effectLst>
                  <a:outerShdw blurRad="38100" dist="38100" dir="2700000" algn="tl">
                    <a:srgbClr val="000000">
                      <a:alpha val="43137"/>
                    </a:srgbClr>
                  </a:outerShdw>
                </a:effectLst>
              </a:rPr>
              <a:t>  </a:t>
            </a:r>
            <a:r>
              <a:rPr lang="it-IT" sz="2800" b="0" dirty="0" smtClean="0">
                <a:solidFill>
                  <a:srgbClr val="0070C0"/>
                </a:solidFill>
                <a:effectLst>
                  <a:outerShdw blurRad="38100" dist="38100" dir="2700000" algn="tl">
                    <a:srgbClr val="000000">
                      <a:alpha val="43137"/>
                    </a:srgbClr>
                  </a:outerShdw>
                </a:effectLst>
                <a:latin typeface="Century Gothic" pitchFamily="34" charset="0"/>
              </a:rPr>
              <a:t>Focus: La politica di Mubarak</a:t>
            </a:r>
            <a:endParaRPr lang="it-IT" sz="2800" b="0" dirty="0">
              <a:solidFill>
                <a:srgbClr val="0070C0"/>
              </a:solidFill>
              <a:effectLst>
                <a:outerShdw blurRad="38100" dist="38100" dir="2700000" algn="tl">
                  <a:srgbClr val="000000">
                    <a:alpha val="43137"/>
                  </a:srgbClr>
                </a:outerShdw>
              </a:effectLst>
              <a:latin typeface="Century Gothic" pitchFamily="34" charset="0"/>
            </a:endParaRPr>
          </a:p>
        </p:txBody>
      </p:sp>
      <p:sp>
        <p:nvSpPr>
          <p:cNvPr id="15363" name="Segnaposto contenuto 2"/>
          <p:cNvSpPr>
            <a:spLocks noGrp="1"/>
          </p:cNvSpPr>
          <p:nvPr>
            <p:ph sz="half" idx="4294967295"/>
          </p:nvPr>
        </p:nvSpPr>
        <p:spPr>
          <a:xfrm>
            <a:off x="468313" y="1125538"/>
            <a:ext cx="8424862" cy="5732462"/>
          </a:xfrm>
        </p:spPr>
        <p:txBody>
          <a:bodyPr/>
          <a:lstStyle/>
          <a:p>
            <a:pPr marL="514350" indent="-514350" eaLnBrk="1" hangingPunct="1">
              <a:buNone/>
            </a:pPr>
            <a:r>
              <a:rPr lang="it-IT" sz="2000" b="1" dirty="0" smtClean="0">
                <a:solidFill>
                  <a:srgbClr val="0070C0"/>
                </a:solidFill>
                <a:latin typeface="Century Gothic" pitchFamily="34" charset="0"/>
              </a:rPr>
              <a:t>    POLITICA ECONOMICA</a:t>
            </a:r>
          </a:p>
          <a:p>
            <a:pPr eaLnBrk="1" hangingPunct="1">
              <a:buFont typeface="Wingdings 2" pitchFamily="18" charset="2"/>
              <a:buNone/>
            </a:pPr>
            <a:r>
              <a:rPr lang="it-IT" sz="2000" dirty="0" smtClean="0">
                <a:latin typeface="Century Gothic" pitchFamily="34" charset="0"/>
              </a:rPr>
              <a:t>    Liberalizzazione economica, adeguamento dei parametri a quelli previsti dal FMI; apertura a investimenti stranieri</a:t>
            </a:r>
          </a:p>
          <a:p>
            <a:pPr eaLnBrk="1" hangingPunct="1">
              <a:buFont typeface="Wingdings 2" pitchFamily="18" charset="2"/>
              <a:buNone/>
            </a:pPr>
            <a:r>
              <a:rPr lang="it-IT" sz="2000" b="1" dirty="0" smtClean="0">
                <a:solidFill>
                  <a:srgbClr val="0070C0"/>
                </a:solidFill>
                <a:latin typeface="Century Gothic" pitchFamily="34" charset="0"/>
              </a:rPr>
              <a:t>    </a:t>
            </a:r>
            <a:endParaRPr lang="it-IT" sz="2000" dirty="0" smtClean="0">
              <a:latin typeface="Century Gothic" pitchFamily="34" charset="0"/>
            </a:endParaRPr>
          </a:p>
          <a:p>
            <a:pPr eaLnBrk="1" hangingPunct="1">
              <a:buFont typeface="Wingdings 2" pitchFamily="18" charset="2"/>
              <a:buNone/>
            </a:pPr>
            <a:r>
              <a:rPr lang="it-IT" sz="2000" b="1" dirty="0" smtClean="0">
                <a:solidFill>
                  <a:srgbClr val="0070C0"/>
                </a:solidFill>
                <a:latin typeface="Century Gothic" pitchFamily="34" charset="0"/>
              </a:rPr>
              <a:t>    POLITICA ESTERA</a:t>
            </a:r>
          </a:p>
          <a:p>
            <a:pPr eaLnBrk="1" hangingPunct="1">
              <a:buFont typeface="Wingdings 2" pitchFamily="18" charset="2"/>
              <a:buNone/>
            </a:pPr>
            <a:r>
              <a:rPr lang="it-IT" sz="2000" dirty="0" smtClean="0">
                <a:latin typeface="Century Gothic" pitchFamily="34" charset="0"/>
              </a:rPr>
              <a:t>    Vicino a USA e Israele; ruolo di mediatore nella pace in Medio Oriente. Gli Stati Uniti hanno stanziato aiuti (soprattutto militari) per sostenere il governo Mubarak nella lotta contro il terrorismo e per la sicurezza nell’area mediorientale</a:t>
            </a:r>
          </a:p>
          <a:p>
            <a:pPr eaLnBrk="1" hangingPunct="1">
              <a:buNone/>
            </a:pPr>
            <a:endParaRPr lang="it-IT" sz="2000" dirty="0" smtClean="0">
              <a:latin typeface="Century Gothic" pitchFamily="34" charset="0"/>
            </a:endParaRPr>
          </a:p>
          <a:p>
            <a:pPr eaLnBrk="1" hangingPunct="1">
              <a:buNone/>
            </a:pPr>
            <a:r>
              <a:rPr lang="it-IT" sz="2000" b="1" dirty="0" smtClean="0">
                <a:solidFill>
                  <a:srgbClr val="0070C0"/>
                </a:solidFill>
                <a:latin typeface="Century Gothic" pitchFamily="34" charset="0"/>
              </a:rPr>
              <a:t>   POLITICA  SOCIALE</a:t>
            </a:r>
          </a:p>
          <a:p>
            <a:pPr eaLnBrk="1" hangingPunct="1">
              <a:buNone/>
            </a:pPr>
            <a:r>
              <a:rPr lang="it-IT" sz="2000" dirty="0" smtClean="0">
                <a:latin typeface="Century Gothic" pitchFamily="34" charset="0"/>
              </a:rPr>
              <a:t>    Scarso rispetto delle libertà individuali - stato di emergenza nazionale, che concede al regime poteri straordinari nella gestione della sicurezza pubblica e limita notevolmente la libertà di espressione e di associazione</a:t>
            </a:r>
          </a:p>
          <a:p>
            <a:pPr eaLnBrk="1" hangingPunct="1"/>
            <a:endParaRPr lang="it-IT" sz="2000" dirty="0" smtClean="0">
              <a:latin typeface="Century Gothic" pitchFamily="34" charset="0"/>
            </a:endParaRPr>
          </a:p>
          <a:p>
            <a:pPr eaLnBrk="1" hangingPunct="1"/>
            <a:endParaRPr lang="it-IT" sz="1500" b="1"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0" y="273050"/>
            <a:ext cx="8226425" cy="779463"/>
          </a:xfrm>
        </p:spPr>
        <p:txBody>
          <a:bodyPr/>
          <a:lstStyle/>
          <a:p>
            <a:pPr algn="ctr" eaLnBrk="1" fontAlgn="auto" hangingPunct="1">
              <a:spcAft>
                <a:spcPts val="0"/>
              </a:spcAft>
              <a:defRPr/>
            </a:pPr>
            <a:r>
              <a:rPr lang="it-IT" dirty="0" smtClean="0">
                <a:solidFill>
                  <a:srgbClr val="FFC000"/>
                </a:solidFill>
                <a:effectLst>
                  <a:outerShdw blurRad="38100" dist="38100" dir="2700000" algn="tl">
                    <a:srgbClr val="000000">
                      <a:alpha val="43137"/>
                    </a:srgbClr>
                  </a:outerShdw>
                </a:effectLst>
              </a:rPr>
              <a:t>  </a:t>
            </a:r>
            <a:r>
              <a:rPr lang="it-IT" sz="2800" b="0" dirty="0" smtClean="0">
                <a:solidFill>
                  <a:srgbClr val="0070C0"/>
                </a:solidFill>
                <a:effectLst>
                  <a:outerShdw blurRad="38100" dist="38100" dir="2700000" algn="tl">
                    <a:srgbClr val="000000">
                      <a:alpha val="43137"/>
                    </a:srgbClr>
                  </a:outerShdw>
                </a:effectLst>
                <a:latin typeface="Century Gothic" pitchFamily="34" charset="0"/>
              </a:rPr>
              <a:t>Focus: La “Repubblica” di Mubarak</a:t>
            </a:r>
            <a:endParaRPr lang="it-IT" sz="2800" b="0" dirty="0">
              <a:solidFill>
                <a:srgbClr val="0070C0"/>
              </a:solidFill>
              <a:effectLst>
                <a:outerShdw blurRad="38100" dist="38100" dir="2700000" algn="tl">
                  <a:srgbClr val="000000">
                    <a:alpha val="43137"/>
                  </a:srgbClr>
                </a:outerShdw>
              </a:effectLst>
              <a:latin typeface="Century Gothic" pitchFamily="34" charset="0"/>
            </a:endParaRPr>
          </a:p>
        </p:txBody>
      </p:sp>
      <p:sp>
        <p:nvSpPr>
          <p:cNvPr id="15363" name="Segnaposto contenuto 2"/>
          <p:cNvSpPr>
            <a:spLocks noGrp="1"/>
          </p:cNvSpPr>
          <p:nvPr>
            <p:ph sz="half" idx="4294967295"/>
          </p:nvPr>
        </p:nvSpPr>
        <p:spPr>
          <a:xfrm>
            <a:off x="395537" y="1125538"/>
            <a:ext cx="8136904" cy="5732462"/>
          </a:xfrm>
        </p:spPr>
        <p:txBody>
          <a:bodyPr/>
          <a:lstStyle/>
          <a:p>
            <a:pPr marL="378900" indent="-342900" algn="just" eaLnBrk="1" hangingPunct="1">
              <a:spcBef>
                <a:spcPts val="0"/>
              </a:spcBef>
              <a:buClr>
                <a:srgbClr val="0070C0"/>
              </a:buClr>
              <a:buSzPct val="85000"/>
              <a:buAutoNum type="arabicParenR"/>
            </a:pPr>
            <a:r>
              <a:rPr lang="it-IT" sz="1400" b="1" dirty="0" smtClean="0">
                <a:latin typeface="Century Gothic" pitchFamily="34" charset="0"/>
              </a:rPr>
              <a:t>Multipartitismo costituzionale: </a:t>
            </a:r>
            <a:r>
              <a:rPr lang="it-IT" sz="1400" dirty="0" smtClean="0">
                <a:latin typeface="Century Gothic" pitchFamily="34" charset="0"/>
              </a:rPr>
              <a:t>La Costituzione del 1971 garantisce un sistema multipartitico ma vieta tuttavia i partiti di ispirazione religiosa. </a:t>
            </a:r>
          </a:p>
          <a:p>
            <a:pPr marL="378900" indent="-342900" algn="just" eaLnBrk="1" hangingPunct="1">
              <a:spcBef>
                <a:spcPts val="0"/>
              </a:spcBef>
              <a:buClr>
                <a:srgbClr val="0070C0"/>
              </a:buClr>
              <a:buSzPct val="85000"/>
              <a:buAutoNum type="arabicParenR"/>
            </a:pPr>
            <a:r>
              <a:rPr lang="it-IT" sz="1400" b="1" dirty="0" smtClean="0">
                <a:latin typeface="Century Gothic" pitchFamily="34" charset="0"/>
              </a:rPr>
              <a:t>Regime presidenziale forte: </a:t>
            </a:r>
            <a:r>
              <a:rPr lang="it-IT" sz="1400" dirty="0" smtClean="0">
                <a:latin typeface="Century Gothic" pitchFamily="34" charset="0"/>
              </a:rPr>
              <a:t>Il presidente nomina i membri del governo e i 26 governatori e può destituirli a sua discrezione. Il presidente è eletto per un mandato di 6 anni rinnovabile. Il sistema elettorale è stato modificato nel maggio 2005 mediante un referendum volto a emendare l’articolo 76 della Costituzione. Le elezioni avvengono a suffragio universale diretto e candidature multiple. La partecipazione dei candidati deve tuttavia essere approvata dall’Assemblea del popolo, tradizionalmente dominata dal partito presidenziale.</a:t>
            </a:r>
          </a:p>
          <a:p>
            <a:pPr marL="378900" indent="-342900" algn="just" eaLnBrk="1" hangingPunct="1">
              <a:spcBef>
                <a:spcPts val="0"/>
              </a:spcBef>
              <a:buClr>
                <a:srgbClr val="0070C0"/>
              </a:buClr>
              <a:buSzPct val="85000"/>
              <a:buAutoNum type="arabicParenR"/>
            </a:pPr>
            <a:r>
              <a:rPr lang="it-IT" sz="1400" b="1" dirty="0" smtClean="0">
                <a:latin typeface="Century Gothic" pitchFamily="34" charset="0"/>
              </a:rPr>
              <a:t>Sistema giudiziario condizionato dallo stato di emergenza: </a:t>
            </a:r>
            <a:r>
              <a:rPr lang="it-IT" sz="1400" dirty="0" smtClean="0">
                <a:latin typeface="Century Gothic" pitchFamily="34" charset="0"/>
              </a:rPr>
              <a:t>La Costituzione del 1971 garantisce, in teoria, l'indipendenza del potere giudiziario. In pratica, l'esecutivo influenza ampiamente la sfera giudiziaria, in particolare dopo l’applicazione della legge di emergenza del 1981 che  riduce l’indipendenza della magistratura e prevede misure eccezionali. </a:t>
            </a:r>
          </a:p>
          <a:p>
            <a:pPr marL="378900" indent="-342900" algn="just" eaLnBrk="1" hangingPunct="1">
              <a:spcBef>
                <a:spcPts val="0"/>
              </a:spcBef>
              <a:buClr>
                <a:srgbClr val="0070C0"/>
              </a:buClr>
              <a:buSzPct val="85000"/>
              <a:buAutoNum type="arabicParenR"/>
            </a:pPr>
            <a:r>
              <a:rPr lang="it-IT" sz="1400" b="1" dirty="0" smtClean="0">
                <a:latin typeface="Century Gothic" pitchFamily="34" charset="0"/>
              </a:rPr>
              <a:t>Religione</a:t>
            </a:r>
            <a:r>
              <a:rPr lang="it-IT" sz="1400" dirty="0" smtClean="0">
                <a:latin typeface="Century Gothic" pitchFamily="34" charset="0"/>
              </a:rPr>
              <a:t>: La Costituzione stabilisce che l'Islam è la religione di Stato e la sharia la fonte principale della legge ma i partiti confessionali sono vietati e gli oppositori arrestati</a:t>
            </a:r>
          </a:p>
          <a:p>
            <a:pPr marL="378900" indent="-342900" algn="just" eaLnBrk="1" hangingPunct="1">
              <a:spcBef>
                <a:spcPts val="0"/>
              </a:spcBef>
              <a:buClr>
                <a:srgbClr val="0070C0"/>
              </a:buClr>
              <a:buSzPct val="85000"/>
              <a:buAutoNum type="arabicParenR"/>
            </a:pPr>
            <a:r>
              <a:rPr lang="it-IT" sz="1400" b="1" dirty="0" smtClean="0">
                <a:latin typeface="Century Gothic" pitchFamily="34" charset="0"/>
              </a:rPr>
              <a:t>Partiti politici e opposizione </a:t>
            </a:r>
            <a:r>
              <a:rPr lang="it-IT" sz="1400" dirty="0" smtClean="0">
                <a:latin typeface="Century Gothic" pitchFamily="34" charset="0"/>
              </a:rPr>
              <a:t>L’opposizione in Egitto resta dipendente da un meccanismo istituzionale e politico che la mantiene inoffensiva. La Commissione dei partiti politici dominata dal partito al potere è un elemento centrale del dispositivo di controllo della scena politica. Tra i criteri su cui il Comitato basa le sue decisioni vi è quello della "novità" del programma presentato, criterio relativamente vago e malleabile. Sono ufficialmente respinti i partiti che si fondano su un’ideologia religiosa</a:t>
            </a:r>
          </a:p>
          <a:p>
            <a:pPr marL="378900" indent="-342900" algn="just" eaLnBrk="1" hangingPunct="1">
              <a:spcBef>
                <a:spcPts val="0"/>
              </a:spcBef>
              <a:buClr>
                <a:srgbClr val="0070C0"/>
              </a:buClr>
              <a:buSzPct val="85000"/>
              <a:buAutoNum type="arabicParenR"/>
            </a:pPr>
            <a:r>
              <a:rPr lang="it-IT" sz="1400" b="1" dirty="0" smtClean="0">
                <a:latin typeface="Century Gothic" pitchFamily="34" charset="0"/>
              </a:rPr>
              <a:t>Libertà di espressione. </a:t>
            </a:r>
            <a:r>
              <a:rPr lang="it-IT" sz="1400" dirty="0" smtClean="0">
                <a:latin typeface="Century Gothic" pitchFamily="34" charset="0"/>
              </a:rPr>
              <a:t>Nel 2004 l’Egitto si colloca al 143° posto su 167 paesi. Si sono verificate numerose violazioni dei diritti dei giornalisti. Numerose aggressioni fisiche violente . I media sono accessibili in via quasi esclusiva al partito di Mubarak</a:t>
            </a:r>
          </a:p>
          <a:p>
            <a:pPr marL="378900" indent="-342900" algn="just" eaLnBrk="1" hangingPunct="1">
              <a:spcBef>
                <a:spcPts val="0"/>
              </a:spcBef>
              <a:buClr>
                <a:srgbClr val="0070C0"/>
              </a:buClr>
              <a:buSzPct val="85000"/>
              <a:buAutoNum type="arabicParenR"/>
            </a:pPr>
            <a:endParaRPr lang="it-IT" sz="1400" b="1" dirty="0" smtClean="0">
              <a:latin typeface="Century Gothic" pitchFamily="34" charset="0"/>
            </a:endParaRPr>
          </a:p>
          <a:p>
            <a:pPr marL="378900" indent="-342900" eaLnBrk="1" hangingPunct="1">
              <a:spcBef>
                <a:spcPts val="0"/>
              </a:spcBef>
              <a:buAutoNum type="arabicParenR"/>
            </a:pPr>
            <a:endParaRPr lang="it-IT" sz="1500" b="1"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idx="4294967295"/>
          </p:nvPr>
        </p:nvSpPr>
        <p:spPr>
          <a:xfrm>
            <a:off x="467544" y="188640"/>
            <a:ext cx="8183562" cy="719138"/>
          </a:xfrm>
        </p:spPr>
        <p:txBody>
          <a:bodyPr>
            <a:normAutofit/>
          </a:bodyPr>
          <a:lstStyle/>
          <a:p>
            <a:pPr algn="ctr" eaLnBrk="1" fontAlgn="auto" hangingPunct="1">
              <a:spcAft>
                <a:spcPts val="0"/>
              </a:spcAft>
              <a:defRPr/>
            </a:pPr>
            <a:r>
              <a:rPr lang="it-IT" sz="2400" b="0" dirty="0" smtClean="0">
                <a:solidFill>
                  <a:srgbClr val="0070C0"/>
                </a:solidFill>
                <a:latin typeface="Century Gothic" pitchFamily="34" charset="0"/>
              </a:rPr>
              <a:t>Focus: le riforme di governo: apparenza e realtà</a:t>
            </a:r>
            <a:endParaRPr lang="it-IT" sz="2400" b="0" dirty="0">
              <a:solidFill>
                <a:srgbClr val="0070C0"/>
              </a:solidFill>
              <a:latin typeface="Century Gothic" pitchFamily="34" charset="0"/>
            </a:endParaRPr>
          </a:p>
        </p:txBody>
      </p:sp>
      <p:sp>
        <p:nvSpPr>
          <p:cNvPr id="8" name="Rettangolo arrotondato 7"/>
          <p:cNvSpPr/>
          <p:nvPr/>
        </p:nvSpPr>
        <p:spPr>
          <a:xfrm>
            <a:off x="179388" y="1196752"/>
            <a:ext cx="4032250" cy="5327873"/>
          </a:xfrm>
          <a:prstGeom prst="roundRect">
            <a:avLst/>
          </a:prstGeom>
          <a:ln/>
        </p:spPr>
        <p:style>
          <a:lnRef idx="2">
            <a:schemeClr val="accent3"/>
          </a:lnRef>
          <a:fillRef idx="1">
            <a:schemeClr val="lt1"/>
          </a:fillRef>
          <a:effectRef idx="0">
            <a:schemeClr val="accent3"/>
          </a:effectRef>
          <a:fontRef idx="minor">
            <a:schemeClr val="dk1"/>
          </a:fontRef>
        </p:style>
        <p:txBody>
          <a:bodyPr anchor="ctr"/>
          <a:lstStyle/>
          <a:p>
            <a:pPr fontAlgn="auto">
              <a:spcBef>
                <a:spcPts val="0"/>
              </a:spcBef>
              <a:spcAft>
                <a:spcPts val="0"/>
              </a:spcAft>
              <a:defRPr/>
            </a:pPr>
            <a:r>
              <a:rPr lang="it-IT" b="1" dirty="0">
                <a:solidFill>
                  <a:srgbClr val="0070C0"/>
                </a:solidFill>
                <a:latin typeface="Century Gothic" pitchFamily="34" charset="0"/>
              </a:rPr>
              <a:t>APPARENZA</a:t>
            </a:r>
            <a:r>
              <a:rPr lang="it-IT" dirty="0">
                <a:solidFill>
                  <a:schemeClr val="tx1"/>
                </a:solidFill>
                <a:latin typeface="Century Gothic" pitchFamily="34" charset="0"/>
              </a:rPr>
              <a:t>: </a:t>
            </a:r>
            <a:r>
              <a:rPr lang="it-IT" b="1" dirty="0">
                <a:solidFill>
                  <a:schemeClr val="tx1"/>
                </a:solidFill>
                <a:latin typeface="Century Gothic" pitchFamily="34" charset="0"/>
              </a:rPr>
              <a:t>Visto dall’esterno il governo è caratterizzato da un processo di più ampia liberalizzazione delle opinioni e della partecipazione politica.  </a:t>
            </a:r>
            <a:r>
              <a:rPr lang="it-IT" dirty="0">
                <a:solidFill>
                  <a:schemeClr val="tx1"/>
                </a:solidFill>
                <a:latin typeface="Century Gothic" pitchFamily="34" charset="0"/>
              </a:rPr>
              <a:t>Nel 2005 per sedare le crescenti critiche Mubarak propone di emendare l’articolo 76 della costituzione a favore di elezioni presidenziali aperte (cioè a favore della possibilità di scegliere tra più di un candidato)</a:t>
            </a:r>
          </a:p>
        </p:txBody>
      </p:sp>
      <p:sp>
        <p:nvSpPr>
          <p:cNvPr id="9" name="Rettangolo arrotondato 8"/>
          <p:cNvSpPr/>
          <p:nvPr/>
        </p:nvSpPr>
        <p:spPr>
          <a:xfrm>
            <a:off x="4356100" y="1196752"/>
            <a:ext cx="4608513" cy="5327873"/>
          </a:xfrm>
          <a:prstGeom prst="roundRect">
            <a:avLst/>
          </a:prstGeom>
          <a:ln/>
        </p:spPr>
        <p:style>
          <a:lnRef idx="2">
            <a:schemeClr val="accent3"/>
          </a:lnRef>
          <a:fillRef idx="1">
            <a:schemeClr val="lt1"/>
          </a:fillRef>
          <a:effectRef idx="0">
            <a:schemeClr val="accent3"/>
          </a:effectRef>
          <a:fontRef idx="minor">
            <a:schemeClr val="dk1"/>
          </a:fontRef>
        </p:style>
        <p:txBody>
          <a:bodyPr anchor="ctr"/>
          <a:lstStyle/>
          <a:p>
            <a:pPr fontAlgn="auto">
              <a:spcBef>
                <a:spcPts val="0"/>
              </a:spcBef>
              <a:spcAft>
                <a:spcPts val="0"/>
              </a:spcAft>
              <a:defRPr/>
            </a:pPr>
            <a:r>
              <a:rPr lang="it-IT" b="1" dirty="0">
                <a:solidFill>
                  <a:srgbClr val="0070C0"/>
                </a:solidFill>
                <a:latin typeface="Century Gothic" pitchFamily="34" charset="0"/>
              </a:rPr>
              <a:t>REALTA</a:t>
            </a:r>
            <a:r>
              <a:rPr lang="it-IT" sz="1600" b="1" dirty="0">
                <a:solidFill>
                  <a:srgbClr val="0070C0"/>
                </a:solidFill>
                <a:latin typeface="Century Gothic" pitchFamily="34" charset="0"/>
              </a:rPr>
              <a:t>’: </a:t>
            </a:r>
            <a:r>
              <a:rPr lang="it-IT" sz="1600" b="1" dirty="0">
                <a:solidFill>
                  <a:schemeClr val="tx1"/>
                </a:solidFill>
                <a:latin typeface="Century Gothic" pitchFamily="34" charset="0"/>
              </a:rPr>
              <a:t>Interventi illegali ed extra-legali, all’interno del processo elettorale</a:t>
            </a:r>
          </a:p>
          <a:p>
            <a:pPr marL="342900" indent="-342900" fontAlgn="auto">
              <a:spcBef>
                <a:spcPts val="0"/>
              </a:spcBef>
              <a:spcAft>
                <a:spcPts val="0"/>
              </a:spcAft>
              <a:buFont typeface="Wingdings" pitchFamily="2" charset="2"/>
              <a:buChar char="Ø"/>
              <a:defRPr/>
            </a:pPr>
            <a:r>
              <a:rPr lang="it-IT" sz="1600" dirty="0">
                <a:solidFill>
                  <a:schemeClr val="tx1"/>
                </a:solidFill>
                <a:latin typeface="Century Gothic" pitchFamily="34" charset="0"/>
              </a:rPr>
              <a:t>i partiti potevano accedere alle elezioni  solo presentando le loro liste in ogni collegio</a:t>
            </a:r>
          </a:p>
          <a:p>
            <a:pPr marL="342900" indent="-342900" fontAlgn="auto">
              <a:spcBef>
                <a:spcPts val="0"/>
              </a:spcBef>
              <a:spcAft>
                <a:spcPts val="0"/>
              </a:spcAft>
              <a:buFont typeface="Wingdings" pitchFamily="2" charset="2"/>
              <a:buChar char="Ø"/>
              <a:defRPr/>
            </a:pPr>
            <a:r>
              <a:rPr lang="it-IT" sz="1600" dirty="0">
                <a:solidFill>
                  <a:schemeClr val="tx1"/>
                </a:solidFill>
                <a:latin typeface="Century Gothic" pitchFamily="34" charset="0"/>
              </a:rPr>
              <a:t>ai partiti veniva imposta una soglia dell’8% a livello nazionale prima di poter accedere ai seggi</a:t>
            </a:r>
          </a:p>
          <a:p>
            <a:pPr marL="342900" indent="-342900" fontAlgn="auto">
              <a:spcBef>
                <a:spcPts val="0"/>
              </a:spcBef>
              <a:spcAft>
                <a:spcPts val="0"/>
              </a:spcAft>
              <a:buFont typeface="Wingdings" pitchFamily="2" charset="2"/>
              <a:buChar char="Ø"/>
              <a:defRPr/>
            </a:pPr>
            <a:r>
              <a:rPr lang="it-IT" sz="1600" dirty="0">
                <a:solidFill>
                  <a:schemeClr val="tx1"/>
                </a:solidFill>
                <a:latin typeface="Century Gothic" pitchFamily="34" charset="0"/>
              </a:rPr>
              <a:t>divieto formale di alleanze tra partiti</a:t>
            </a:r>
          </a:p>
          <a:p>
            <a:pPr marL="342900" indent="-342900" fontAlgn="auto">
              <a:spcBef>
                <a:spcPts val="0"/>
              </a:spcBef>
              <a:spcAft>
                <a:spcPts val="0"/>
              </a:spcAft>
              <a:buFont typeface="Wingdings" pitchFamily="2" charset="2"/>
              <a:buChar char="Ø"/>
              <a:defRPr/>
            </a:pPr>
            <a:r>
              <a:rPr lang="it-IT" sz="1600" dirty="0">
                <a:solidFill>
                  <a:schemeClr val="tx1"/>
                </a:solidFill>
                <a:latin typeface="Century Gothic" pitchFamily="34" charset="0"/>
              </a:rPr>
              <a:t>i voti delle liste che non superavano lo sbarramento dell’8% erano trasferiti verso la lista che aveva ottenuto il maggior numero dei voti (sempre il PND di Mubarak)</a:t>
            </a:r>
          </a:p>
          <a:p>
            <a:pPr marL="342900" indent="-342900" fontAlgn="auto">
              <a:spcBef>
                <a:spcPts val="0"/>
              </a:spcBef>
              <a:spcAft>
                <a:spcPts val="0"/>
              </a:spcAft>
              <a:buFont typeface="Wingdings" pitchFamily="2" charset="2"/>
              <a:buChar char="Ø"/>
              <a:defRPr/>
            </a:pPr>
            <a:r>
              <a:rPr lang="it-IT" sz="1600" dirty="0">
                <a:solidFill>
                  <a:schemeClr val="tx1"/>
                </a:solidFill>
                <a:latin typeface="Century Gothic" pitchFamily="34" charset="0"/>
              </a:rPr>
              <a:t> se </a:t>
            </a:r>
            <a:r>
              <a:rPr lang="it-IT" sz="1600" dirty="0" smtClean="0">
                <a:solidFill>
                  <a:schemeClr val="tx1"/>
                </a:solidFill>
                <a:latin typeface="Century Gothic" pitchFamily="34" charset="0"/>
              </a:rPr>
              <a:t>le </a:t>
            </a:r>
            <a:r>
              <a:rPr lang="it-IT" sz="1600" dirty="0">
                <a:solidFill>
                  <a:schemeClr val="tx1"/>
                </a:solidFill>
                <a:latin typeface="Century Gothic" pitchFamily="34" charset="0"/>
              </a:rPr>
              <a:t>opposizioni superano l’8%, </a:t>
            </a:r>
            <a:r>
              <a:rPr lang="it-IT" sz="1600" dirty="0" smtClean="0">
                <a:solidFill>
                  <a:schemeClr val="tx1"/>
                </a:solidFill>
                <a:latin typeface="Century Gothic" pitchFamily="34" charset="0"/>
              </a:rPr>
              <a:t>spesso le elezioni sono </a:t>
            </a:r>
            <a:r>
              <a:rPr lang="it-IT" sz="1600" dirty="0">
                <a:solidFill>
                  <a:schemeClr val="tx1"/>
                </a:solidFill>
                <a:latin typeface="Century Gothic" pitchFamily="34" charset="0"/>
              </a:rPr>
              <a:t>dichiarate non valide e indette, prima di 5 anni, nuove </a:t>
            </a:r>
            <a:r>
              <a:rPr lang="it-IT" sz="1600" dirty="0" smtClean="0">
                <a:solidFill>
                  <a:schemeClr val="tx1"/>
                </a:solidFill>
                <a:latin typeface="Century Gothic" pitchFamily="34" charset="0"/>
              </a:rPr>
              <a:t>elezioni- spesso i leader di tali partiti vengono arrestati</a:t>
            </a:r>
            <a:endParaRPr lang="it-IT" sz="1600" dirty="0">
              <a:solidFill>
                <a:schemeClr val="tx1"/>
              </a:solidFill>
              <a:latin typeface="Century Gothic" pitchFamily="34" charset="0"/>
            </a:endParaRPr>
          </a:p>
          <a:p>
            <a:pPr marL="342900" indent="-342900" fontAlgn="auto">
              <a:spcBef>
                <a:spcPts val="0"/>
              </a:spcBef>
              <a:spcAft>
                <a:spcPts val="0"/>
              </a:spcAft>
              <a:buFont typeface="Wingdings" pitchFamily="2" charset="2"/>
              <a:buChar char="Ø"/>
              <a:defRPr/>
            </a:pPr>
            <a:r>
              <a:rPr lang="it-IT" sz="1600" dirty="0">
                <a:solidFill>
                  <a:schemeClr val="tx1"/>
                </a:solidFill>
                <a:latin typeface="Century Gothic" pitchFamily="34" charset="0"/>
              </a:rPr>
              <a:t>vietati i partiti “confessionali”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idx="4294967295"/>
          </p:nvPr>
        </p:nvSpPr>
        <p:spPr>
          <a:xfrm>
            <a:off x="971600" y="260648"/>
            <a:ext cx="7283450" cy="792162"/>
          </a:xfrm>
        </p:spPr>
        <p:txBody>
          <a:bodyPr>
            <a:normAutofit fontScale="90000"/>
          </a:bodyPr>
          <a:lstStyle/>
          <a:p>
            <a:pPr algn="ctr" eaLnBrk="1" fontAlgn="auto" hangingPunct="1">
              <a:spcAft>
                <a:spcPts val="0"/>
              </a:spcAft>
              <a:defRPr/>
            </a:pPr>
            <a:r>
              <a:rPr lang="it-IT" b="0" dirty="0" smtClean="0">
                <a:solidFill>
                  <a:srgbClr val="0070C0"/>
                </a:solidFill>
                <a:latin typeface="Century Gothic" pitchFamily="34" charset="0"/>
              </a:rPr>
              <a:t>Focus: i Fratelli Musulmani in Egitto</a:t>
            </a:r>
            <a:endParaRPr lang="it-IT" b="0" dirty="0">
              <a:solidFill>
                <a:srgbClr val="0070C0"/>
              </a:solidFill>
              <a:latin typeface="Century Gothic" pitchFamily="34" charset="0"/>
            </a:endParaRPr>
          </a:p>
        </p:txBody>
      </p:sp>
      <p:sp>
        <p:nvSpPr>
          <p:cNvPr id="6" name="Segnaposto contenuto 5"/>
          <p:cNvSpPr>
            <a:spLocks noGrp="1"/>
          </p:cNvSpPr>
          <p:nvPr>
            <p:ph idx="4294967295"/>
          </p:nvPr>
        </p:nvSpPr>
        <p:spPr>
          <a:xfrm>
            <a:off x="250825" y="1052737"/>
            <a:ext cx="8497888" cy="5184552"/>
          </a:xfrm>
        </p:spPr>
        <p:txBody>
          <a:bodyPr>
            <a:normAutofit fontScale="47500" lnSpcReduction="20000"/>
          </a:bodyPr>
          <a:lstStyle/>
          <a:p>
            <a:pPr marL="265176" indent="-265176" eaLnBrk="1" fontAlgn="auto" hangingPunct="1">
              <a:spcAft>
                <a:spcPts val="0"/>
              </a:spcAft>
              <a:buClr>
                <a:srgbClr val="002060"/>
              </a:buClr>
              <a:buFont typeface="Wingdings" pitchFamily="2" charset="2"/>
              <a:buChar char="Ø"/>
              <a:defRPr/>
            </a:pPr>
            <a:r>
              <a:rPr lang="it-IT" sz="3600" dirty="0" smtClean="0">
                <a:latin typeface="Century Gothic" pitchFamily="34" charset="0"/>
              </a:rPr>
              <a:t>Il </a:t>
            </a:r>
            <a:r>
              <a:rPr lang="it-IT" sz="3800" dirty="0" smtClean="0">
                <a:latin typeface="Century Gothic" pitchFamily="34" charset="0"/>
              </a:rPr>
              <a:t>movimento nasce nel 1928 in Egitto per mano di </a:t>
            </a:r>
            <a:r>
              <a:rPr lang="it-IT" sz="3800" dirty="0" err="1" smtClean="0">
                <a:latin typeface="Century Gothic" pitchFamily="34" charset="0"/>
              </a:rPr>
              <a:t>Hassan</a:t>
            </a:r>
            <a:r>
              <a:rPr lang="it-IT" sz="3800" dirty="0" smtClean="0">
                <a:latin typeface="Century Gothic" pitchFamily="34" charset="0"/>
              </a:rPr>
              <a:t> </a:t>
            </a:r>
            <a:r>
              <a:rPr lang="it-IT" sz="3800" dirty="0" err="1" smtClean="0">
                <a:latin typeface="Century Gothic" pitchFamily="34" charset="0"/>
              </a:rPr>
              <a:t>Al-Banna</a:t>
            </a:r>
            <a:endParaRPr lang="it-IT" sz="3800" dirty="0" smtClean="0">
              <a:latin typeface="Century Gothic" pitchFamily="34" charset="0"/>
            </a:endParaRPr>
          </a:p>
          <a:p>
            <a:pPr marL="265176" indent="-265176" eaLnBrk="1" fontAlgn="auto" hangingPunct="1">
              <a:spcAft>
                <a:spcPts val="0"/>
              </a:spcAft>
              <a:buClr>
                <a:srgbClr val="002060"/>
              </a:buClr>
              <a:buFont typeface="Wingdings" pitchFamily="2" charset="2"/>
              <a:buChar char="Ø"/>
              <a:defRPr/>
            </a:pPr>
            <a:r>
              <a:rPr lang="it-IT" sz="3800" dirty="0" smtClean="0">
                <a:latin typeface="Century Gothic" pitchFamily="34" charset="0"/>
              </a:rPr>
              <a:t>Hanno come principio quello dell’islamizzazione dal basso, mantenendo le peculiarità islamiche in un paese sempre più “occidentalizzato”</a:t>
            </a:r>
          </a:p>
          <a:p>
            <a:pPr marL="265176" indent="-265176" eaLnBrk="1" fontAlgn="auto" hangingPunct="1">
              <a:spcAft>
                <a:spcPts val="0"/>
              </a:spcAft>
              <a:buClr>
                <a:srgbClr val="002060"/>
              </a:buClr>
              <a:buFont typeface="Wingdings" pitchFamily="2" charset="2"/>
              <a:buChar char="Ø"/>
              <a:defRPr/>
            </a:pPr>
            <a:r>
              <a:rPr lang="it-IT" sz="3800" dirty="0" smtClean="0">
                <a:latin typeface="Century Gothic" pitchFamily="34" charset="0"/>
              </a:rPr>
              <a:t>Vengono ricondotti alle correnti dell’islam moderato</a:t>
            </a:r>
          </a:p>
          <a:p>
            <a:pPr marL="265176" indent="-265176" eaLnBrk="1" fontAlgn="auto" hangingPunct="1">
              <a:spcAft>
                <a:spcPts val="0"/>
              </a:spcAft>
              <a:buClr>
                <a:srgbClr val="002060"/>
              </a:buClr>
              <a:buFont typeface="Wingdings" pitchFamily="2" charset="2"/>
              <a:buChar char="Ø"/>
              <a:defRPr/>
            </a:pPr>
            <a:r>
              <a:rPr lang="it-IT" sz="3800" dirty="0" smtClean="0">
                <a:latin typeface="Century Gothic" pitchFamily="34" charset="0"/>
              </a:rPr>
              <a:t>Con il governo di Nasser vengono indeboliti in favore di un potere centralizzato e militarizzato (vengono messi fuori legge)</a:t>
            </a:r>
          </a:p>
          <a:p>
            <a:pPr marL="265176" indent="-265176" eaLnBrk="1" fontAlgn="auto" hangingPunct="1">
              <a:spcAft>
                <a:spcPts val="0"/>
              </a:spcAft>
              <a:buClr>
                <a:srgbClr val="002060"/>
              </a:buClr>
              <a:buFont typeface="Wingdings" pitchFamily="2" charset="2"/>
              <a:buChar char="Ø"/>
              <a:defRPr/>
            </a:pPr>
            <a:r>
              <a:rPr lang="it-IT" sz="3800" dirty="0" smtClean="0">
                <a:latin typeface="Century Gothic" pitchFamily="34" charset="0"/>
              </a:rPr>
              <a:t>Con Sadat una maggiore apertura anche se non entrarono a far parte della competizione politica</a:t>
            </a:r>
          </a:p>
          <a:p>
            <a:pPr marL="265176" indent="-265176" eaLnBrk="1" fontAlgn="auto" hangingPunct="1">
              <a:spcAft>
                <a:spcPts val="0"/>
              </a:spcAft>
              <a:buClr>
                <a:srgbClr val="002060"/>
              </a:buClr>
              <a:buFont typeface="Wingdings" pitchFamily="2" charset="2"/>
              <a:buChar char="Ø"/>
              <a:defRPr/>
            </a:pPr>
            <a:r>
              <a:rPr lang="it-IT" sz="3800" dirty="0" smtClean="0">
                <a:latin typeface="Century Gothic" pitchFamily="34" charset="0"/>
              </a:rPr>
              <a:t>Dopo le repressioni alla Fratellanza imposte da Nasser, nascono (da gruppi interni ai Fratelli Musulmani) delle correnti più integraliste </a:t>
            </a:r>
          </a:p>
          <a:p>
            <a:pPr marL="265176" indent="-265176" eaLnBrk="1" fontAlgn="auto" hangingPunct="1">
              <a:spcAft>
                <a:spcPts val="0"/>
              </a:spcAft>
              <a:buClr>
                <a:srgbClr val="002060"/>
              </a:buClr>
              <a:buFont typeface="Wingdings" pitchFamily="2" charset="2"/>
              <a:buChar char="Ø"/>
              <a:defRPr/>
            </a:pPr>
            <a:r>
              <a:rPr lang="it-IT" sz="3800" dirty="0" smtClean="0">
                <a:latin typeface="Century Gothic" pitchFamily="34" charset="0"/>
              </a:rPr>
              <a:t>Con Mubarak – e lo “stato di emergenza” non c’ è spazio per le opposizioni e nemmeno per i Fratelli Musulmani che continuano però ad operare tra la popolazione aumentando i loro proseliti (con assistenza sanitaria, nelle scuole etc.)</a:t>
            </a:r>
          </a:p>
          <a:p>
            <a:pPr marL="265176" indent="-265176" eaLnBrk="1" fontAlgn="auto" hangingPunct="1">
              <a:spcAft>
                <a:spcPts val="0"/>
              </a:spcAft>
              <a:buClr>
                <a:srgbClr val="002060"/>
              </a:buClr>
              <a:buFont typeface="Wingdings" pitchFamily="2" charset="2"/>
              <a:buChar char="Ø"/>
              <a:defRPr/>
            </a:pPr>
            <a:r>
              <a:rPr lang="it-IT" sz="3800" dirty="0" smtClean="0">
                <a:latin typeface="Century Gothic" pitchFamily="34" charset="0"/>
              </a:rPr>
              <a:t>I Fratelli Musulmani non hanno guidato la primavera araba che ha visto nuovi gruppi e nuovi partiti. A tratti i Fratelli Musulmani hanno mostrato maggiore accondiscendenza nei confronti dell’esercito anche quando la popolazione egiziana era </a:t>
            </a:r>
            <a:r>
              <a:rPr lang="it-IT" sz="3800" smtClean="0">
                <a:latin typeface="Century Gothic" pitchFamily="34" charset="0"/>
              </a:rPr>
              <a:t>in </a:t>
            </a:r>
            <a:r>
              <a:rPr lang="it-IT" sz="3800" smtClean="0">
                <a:latin typeface="Century Gothic" pitchFamily="34" charset="0"/>
              </a:rPr>
              <a:t>disaccordo</a:t>
            </a:r>
            <a:endParaRPr lang="it-IT" sz="3800" dirty="0" smtClean="0">
              <a:latin typeface="Century Gothic" pitchFamily="34" charset="0"/>
            </a:endParaRPr>
          </a:p>
          <a:p>
            <a:pPr marL="265176" indent="-265176" eaLnBrk="1" fontAlgn="auto" hangingPunct="1">
              <a:spcAft>
                <a:spcPts val="0"/>
              </a:spcAft>
              <a:buClr>
                <a:srgbClr val="002060"/>
              </a:buClr>
              <a:buFont typeface="Wingdings" pitchFamily="2" charset="2"/>
              <a:buChar char="Ø"/>
              <a:defRPr/>
            </a:pPr>
            <a:r>
              <a:rPr lang="it-IT" sz="3800" dirty="0" smtClean="0">
                <a:latin typeface="Century Gothic" pitchFamily="34" charset="0"/>
              </a:rPr>
              <a:t>Hanno conquistato il potere nelle elezioni parlamentari, dopo la caduta di Mubarak (con il partito “libertà e giustizia”) </a:t>
            </a:r>
          </a:p>
          <a:p>
            <a:pPr marL="265176" indent="-265176" eaLnBrk="1" fontAlgn="auto" hangingPunct="1">
              <a:spcAft>
                <a:spcPts val="0"/>
              </a:spcAft>
              <a:buClr>
                <a:srgbClr val="002060"/>
              </a:buClr>
              <a:buFont typeface="Wingdings" pitchFamily="2" charset="2"/>
              <a:buChar char="Ø"/>
              <a:defRPr/>
            </a:pPr>
            <a:endParaRPr lang="it-IT" sz="3800" dirty="0">
              <a:latin typeface="Century Gothic"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Segnaposto contenuto 7"/>
          <p:cNvGraphicFramePr>
            <a:graphicFrameLocks noGrp="1"/>
          </p:cNvGraphicFramePr>
          <p:nvPr>
            <p:ph idx="4294967295"/>
          </p:nvPr>
        </p:nvGraphicFramePr>
        <p:xfrm>
          <a:off x="251520" y="1412874"/>
          <a:ext cx="8712968" cy="500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olo 1"/>
          <p:cNvSpPr>
            <a:spLocks noGrp="1"/>
          </p:cNvSpPr>
          <p:nvPr>
            <p:ph type="title" idx="4294967295"/>
          </p:nvPr>
        </p:nvSpPr>
        <p:spPr>
          <a:xfrm>
            <a:off x="611560" y="260648"/>
            <a:ext cx="8183562" cy="863600"/>
          </a:xfrm>
        </p:spPr>
        <p:txBody>
          <a:bodyPr>
            <a:normAutofit/>
          </a:bodyPr>
          <a:lstStyle/>
          <a:p>
            <a:pPr algn="ctr">
              <a:defRPr/>
            </a:pPr>
            <a:r>
              <a:rPr lang="it-IT" sz="2800" b="0" dirty="0" smtClean="0">
                <a:solidFill>
                  <a:srgbClr val="0070C0"/>
                </a:solidFill>
                <a:latin typeface="Century Gothic" pitchFamily="34" charset="0"/>
                <a:ea typeface="Cambria Math" pitchFamily="18" charset="0"/>
              </a:rPr>
              <a:t>5. La primavera araba in Egitto: le cause</a:t>
            </a:r>
            <a:endParaRPr lang="it-IT" sz="2800" b="0" dirty="0">
              <a:solidFill>
                <a:srgbClr val="0070C0"/>
              </a:solidFill>
              <a:latin typeface="Century Gothic" pitchFamily="34" charset="0"/>
              <a:ea typeface="Cambria Math"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960438" y="476250"/>
            <a:ext cx="8183562" cy="431800"/>
          </a:xfrm>
        </p:spPr>
        <p:txBody>
          <a:bodyPr>
            <a:noAutofit/>
          </a:bodyPr>
          <a:lstStyle/>
          <a:p>
            <a:pPr algn="ctr">
              <a:defRPr/>
            </a:pPr>
            <a:r>
              <a:rPr lang="it-IT" sz="2800" b="0" dirty="0" smtClean="0">
                <a:solidFill>
                  <a:srgbClr val="0070C0"/>
                </a:solidFill>
                <a:latin typeface="Century Gothic" pitchFamily="34" charset="0"/>
                <a:ea typeface="Cambria Math" pitchFamily="18" charset="0"/>
              </a:rPr>
              <a:t>5. La </a:t>
            </a:r>
            <a:r>
              <a:rPr lang="it-IT" sz="2800" b="0" dirty="0" smtClean="0">
                <a:solidFill>
                  <a:srgbClr val="0070C0"/>
                </a:solidFill>
                <a:latin typeface="Century Gothic" pitchFamily="34" charset="0"/>
                <a:ea typeface="Cambria Math" pitchFamily="18" charset="0"/>
              </a:rPr>
              <a:t>primavera araba in Egitto:gli eventi </a:t>
            </a:r>
            <a:endParaRPr lang="it-IT" sz="2800" b="0" dirty="0">
              <a:solidFill>
                <a:srgbClr val="0070C0"/>
              </a:solidFill>
              <a:latin typeface="Century Gothic" pitchFamily="34" charset="0"/>
              <a:ea typeface="Cambria Math" pitchFamily="18" charset="0"/>
            </a:endParaRPr>
          </a:p>
        </p:txBody>
      </p:sp>
      <p:graphicFrame>
        <p:nvGraphicFramePr>
          <p:cNvPr id="4" name="Segnaposto contenuto 3"/>
          <p:cNvGraphicFramePr>
            <a:graphicFrameLocks noGrp="1"/>
          </p:cNvGraphicFramePr>
          <p:nvPr>
            <p:ph idx="4294967295"/>
          </p:nvPr>
        </p:nvGraphicFramePr>
        <p:xfrm>
          <a:off x="395536" y="980728"/>
          <a:ext cx="8496944"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3" descr="C:\Users\Utente\Desktop\saggi\foro_libro\Corbis-42-27976881 (2).jpg"/>
          <p:cNvPicPr>
            <a:picLocks noGrp="1" noChangeAspect="1" noChangeArrowheads="1"/>
          </p:cNvPicPr>
          <p:nvPr>
            <p:ph idx="4294967295"/>
          </p:nvPr>
        </p:nvPicPr>
        <p:blipFill>
          <a:blip r:embed="rId2" cstate="print">
            <a:lum bright="30000" contrast="10000"/>
          </a:blip>
          <a:srcRect/>
          <a:stretch>
            <a:fillRect/>
          </a:stretch>
        </p:blipFill>
        <p:spPr>
          <a:xfrm>
            <a:off x="719386" y="404664"/>
            <a:ext cx="8173094" cy="6192986"/>
          </a:xfrm>
          <a:prstGeom prst="roundRect">
            <a:avLst>
              <a:gd name="adj" fmla="val 8594"/>
            </a:avLst>
          </a:prstGeom>
          <a:solidFill>
            <a:srgbClr val="FFFFFF">
              <a:shade val="85000"/>
            </a:srgbClr>
          </a:solidFill>
          <a:effectLst>
            <a:reflection blurRad="12700" stA="38000" endPos="28000" dist="5000" dir="5400000" sy="-100000" algn="bl" rotWithShape="0"/>
          </a:effectLst>
        </p:spPr>
      </p:pic>
      <p:sp>
        <p:nvSpPr>
          <p:cNvPr id="2" name="Titolo 1"/>
          <p:cNvSpPr>
            <a:spLocks noGrp="1"/>
          </p:cNvSpPr>
          <p:nvPr>
            <p:ph type="title" idx="4294967295"/>
          </p:nvPr>
        </p:nvSpPr>
        <p:spPr>
          <a:xfrm>
            <a:off x="960438" y="404813"/>
            <a:ext cx="8183562" cy="503237"/>
          </a:xfrm>
        </p:spPr>
        <p:txBody>
          <a:bodyPr>
            <a:normAutofit fontScale="90000"/>
          </a:bodyPr>
          <a:lstStyle/>
          <a:p>
            <a:pPr>
              <a:defRPr/>
            </a:pPr>
            <a:r>
              <a:rPr lang="it-IT" b="0" dirty="0" smtClean="0">
                <a:solidFill>
                  <a:srgbClr val="0070C0"/>
                </a:solidFill>
                <a:latin typeface="Century Gothic" pitchFamily="34" charset="0"/>
              </a:rPr>
              <a:t>L’Egitto dopo le </a:t>
            </a:r>
            <a:r>
              <a:rPr lang="it-IT" b="0" dirty="0" err="1" smtClean="0">
                <a:solidFill>
                  <a:srgbClr val="0070C0"/>
                </a:solidFill>
                <a:latin typeface="Century Gothic" pitchFamily="34" charset="0"/>
              </a:rPr>
              <a:t>rivolte….e</a:t>
            </a:r>
            <a:r>
              <a:rPr lang="it-IT" b="0" dirty="0" smtClean="0">
                <a:solidFill>
                  <a:srgbClr val="0070C0"/>
                </a:solidFill>
                <a:latin typeface="Century Gothic" pitchFamily="34" charset="0"/>
              </a:rPr>
              <a:t> ora?</a:t>
            </a:r>
            <a:endParaRPr lang="it-IT" b="0" dirty="0">
              <a:solidFill>
                <a:srgbClr val="0070C0"/>
              </a:solidFill>
              <a:latin typeface="Century Gothic" pitchFamily="34" charset="0"/>
            </a:endParaRPr>
          </a:p>
        </p:txBody>
      </p:sp>
      <p:sp>
        <p:nvSpPr>
          <p:cNvPr id="20484" name="Rettangolo 8"/>
          <p:cNvSpPr>
            <a:spLocks noChangeArrowheads="1"/>
          </p:cNvSpPr>
          <p:nvPr/>
        </p:nvSpPr>
        <p:spPr bwMode="auto">
          <a:xfrm>
            <a:off x="323850" y="836613"/>
            <a:ext cx="7560518" cy="5324535"/>
          </a:xfrm>
          <a:prstGeom prst="rect">
            <a:avLst/>
          </a:prstGeom>
          <a:noFill/>
          <a:ln w="9525">
            <a:solidFill>
              <a:schemeClr val="bg1"/>
            </a:solidFill>
            <a:miter lim="800000"/>
            <a:headEnd/>
            <a:tailEnd/>
          </a:ln>
        </p:spPr>
        <p:txBody>
          <a:bodyPr wrap="square">
            <a:spAutoFit/>
          </a:bodyPr>
          <a:lstStyle/>
          <a:p>
            <a:pPr marL="265113" indent="-265113">
              <a:buFont typeface="Wingdings" pitchFamily="2" charset="2"/>
              <a:buChar char="Ø"/>
            </a:pPr>
            <a:r>
              <a:rPr lang="it-IT" sz="1600" b="1" dirty="0">
                <a:latin typeface="Century Gothic" pitchFamily="34" charset="0"/>
              </a:rPr>
              <a:t>Le elezioni parlamentari del 28 Novembre 2011 hanno sancito la vittoria del  partito “Libertà e Giustizia”  dei “ </a:t>
            </a:r>
            <a:r>
              <a:rPr lang="it-IT" sz="1600" b="1" dirty="0" smtClean="0">
                <a:latin typeface="Century Gothic" pitchFamily="34" charset="0"/>
              </a:rPr>
              <a:t>Fratelli Musulmani</a:t>
            </a:r>
            <a:r>
              <a:rPr lang="it-IT" sz="1600" b="1" dirty="0">
                <a:latin typeface="Century Gothic" pitchFamily="34" charset="0"/>
              </a:rPr>
              <a:t>”. Nessuno spazio per i gruppi che avevano guidato la </a:t>
            </a:r>
            <a:r>
              <a:rPr lang="it-IT" sz="1600" b="1" dirty="0" smtClean="0">
                <a:latin typeface="Century Gothic" pitchFamily="34" charset="0"/>
              </a:rPr>
              <a:t>rivoluzione</a:t>
            </a:r>
          </a:p>
          <a:p>
            <a:pPr marL="265113" indent="-265113">
              <a:buFont typeface="Wingdings" pitchFamily="2" charset="2"/>
              <a:buChar char="Ø"/>
            </a:pPr>
            <a:endParaRPr lang="it-IT" sz="1600" dirty="0">
              <a:latin typeface="Century Gothic" pitchFamily="34" charset="0"/>
            </a:endParaRPr>
          </a:p>
          <a:p>
            <a:pPr marL="265113" indent="-265113">
              <a:buFont typeface="Wingdings" pitchFamily="2" charset="2"/>
              <a:buChar char="Ø"/>
            </a:pPr>
            <a:r>
              <a:rPr lang="it-IT" sz="1600" b="1" dirty="0">
                <a:latin typeface="Century Gothic" pitchFamily="34" charset="0"/>
              </a:rPr>
              <a:t>Le elezioni </a:t>
            </a:r>
            <a:r>
              <a:rPr lang="it-IT" sz="1600" b="1" dirty="0" smtClean="0">
                <a:latin typeface="Century Gothic" pitchFamily="34" charset="0"/>
              </a:rPr>
              <a:t>presidenziali del 2012 </a:t>
            </a:r>
            <a:r>
              <a:rPr lang="it-IT" sz="1600" b="1" dirty="0">
                <a:latin typeface="Century Gothic" pitchFamily="34" charset="0"/>
              </a:rPr>
              <a:t>confermano la vittoria di Morsi, candidato dei Fratelli </a:t>
            </a:r>
            <a:r>
              <a:rPr lang="it-IT" sz="1600" b="1" dirty="0" smtClean="0">
                <a:latin typeface="Century Gothic" pitchFamily="34" charset="0"/>
              </a:rPr>
              <a:t>Musulmani</a:t>
            </a:r>
          </a:p>
          <a:p>
            <a:pPr marL="265113" indent="-265113">
              <a:buFont typeface="Wingdings" pitchFamily="2" charset="2"/>
              <a:buChar char="Ø"/>
            </a:pPr>
            <a:endParaRPr lang="it-IT" sz="1600" b="1" dirty="0" smtClean="0">
              <a:latin typeface="Century Gothic" pitchFamily="34" charset="0"/>
            </a:endParaRPr>
          </a:p>
          <a:p>
            <a:pPr marL="265113" indent="-265113">
              <a:buFont typeface="Wingdings" pitchFamily="2" charset="2"/>
              <a:buChar char="Ø"/>
            </a:pPr>
            <a:r>
              <a:rPr lang="it-IT" sz="1600" b="1" dirty="0" smtClean="0">
                <a:latin typeface="Century Gothic" pitchFamily="34" charset="0"/>
              </a:rPr>
              <a:t>N</a:t>
            </a:r>
            <a:r>
              <a:rPr lang="it-IT" sz="1600" b="1" dirty="0" smtClean="0">
                <a:latin typeface="Century Gothic" pitchFamily="34" charset="0"/>
              </a:rPr>
              <a:t>el 2013 il </a:t>
            </a:r>
            <a:r>
              <a:rPr lang="it-IT" sz="1600" b="1" dirty="0" smtClean="0">
                <a:latin typeface="Century Gothic" pitchFamily="34" charset="0"/>
              </a:rPr>
              <a:t>presidente Morsi è deposto da un colpo di stato guidato dal capo delle forze armate </a:t>
            </a:r>
            <a:r>
              <a:rPr lang="it-IT" sz="1600" b="1" dirty="0" err="1" smtClean="0">
                <a:latin typeface="Century Gothic" pitchFamily="34" charset="0"/>
              </a:rPr>
              <a:t>Abdel</a:t>
            </a:r>
            <a:r>
              <a:rPr lang="it-IT" sz="1600" b="1" dirty="0" smtClean="0">
                <a:latin typeface="Century Gothic" pitchFamily="34" charset="0"/>
              </a:rPr>
              <a:t> </a:t>
            </a:r>
            <a:r>
              <a:rPr lang="it-IT" sz="1600" b="1" dirty="0" err="1" smtClean="0">
                <a:latin typeface="Century Gothic" pitchFamily="34" charset="0"/>
              </a:rPr>
              <a:t>Fatah</a:t>
            </a:r>
            <a:r>
              <a:rPr lang="it-IT" sz="1600" b="1" dirty="0" smtClean="0">
                <a:latin typeface="Century Gothic" pitchFamily="34" charset="0"/>
              </a:rPr>
              <a:t> </a:t>
            </a:r>
            <a:r>
              <a:rPr lang="it-IT" sz="1600" b="1" dirty="0" err="1" smtClean="0">
                <a:latin typeface="Century Gothic" pitchFamily="34" charset="0"/>
              </a:rPr>
              <a:t>Sisi</a:t>
            </a:r>
            <a:r>
              <a:rPr lang="it-IT" sz="1600" b="1" dirty="0" smtClean="0">
                <a:latin typeface="Century Gothic" pitchFamily="34" charset="0"/>
              </a:rPr>
              <a:t> supportato anche da tutti coloro che vedevano in Morsi un “nuovo faraone” che si era attribuito troppi poteri </a:t>
            </a:r>
          </a:p>
          <a:p>
            <a:pPr marL="265113" indent="-265113">
              <a:buFont typeface="Wingdings" pitchFamily="2" charset="2"/>
              <a:buChar char="Ø"/>
            </a:pPr>
            <a:endParaRPr lang="it-IT" sz="1600" b="1" dirty="0">
              <a:latin typeface="Century Gothic" pitchFamily="34" charset="0"/>
            </a:endParaRPr>
          </a:p>
          <a:p>
            <a:pPr marL="265113" indent="-265113">
              <a:buFont typeface="Wingdings" pitchFamily="2" charset="2"/>
              <a:buChar char="Ø"/>
            </a:pPr>
            <a:r>
              <a:rPr lang="it-IT" sz="1600" b="1" dirty="0" smtClean="0">
                <a:latin typeface="Century Gothic" pitchFamily="34" charset="0"/>
              </a:rPr>
              <a:t>A 3 anni dalla rivolta sono già state approvate due costituzioni: la prima nel 2012 redatta dai Fratelli Musulmani e basata sui principi della </a:t>
            </a:r>
            <a:r>
              <a:rPr lang="it-IT" sz="1600" b="1" i="1" dirty="0" smtClean="0">
                <a:latin typeface="Century Gothic" pitchFamily="34" charset="0"/>
              </a:rPr>
              <a:t>sharia</a:t>
            </a:r>
            <a:r>
              <a:rPr lang="it-IT" sz="1600" b="1" dirty="0" smtClean="0">
                <a:latin typeface="Century Gothic" pitchFamily="34" charset="0"/>
              </a:rPr>
              <a:t>,</a:t>
            </a:r>
            <a:r>
              <a:rPr lang="it-IT" sz="1600" b="1" dirty="0" smtClean="0">
                <a:latin typeface="Century Gothic" pitchFamily="34" charset="0"/>
              </a:rPr>
              <a:t> </a:t>
            </a:r>
            <a:r>
              <a:rPr lang="it-IT" sz="1600" b="1" dirty="0" smtClean="0">
                <a:latin typeface="Century Gothic" pitchFamily="34" charset="0"/>
              </a:rPr>
              <a:t>la seconda nel gennaio 2014 ad opera del governo ad interim, più orientata al rafforzamento dei poteri dei militari</a:t>
            </a:r>
          </a:p>
          <a:p>
            <a:pPr marL="265113" indent="-265113">
              <a:buFont typeface="Wingdings" pitchFamily="2" charset="2"/>
              <a:buChar char="Ø"/>
            </a:pPr>
            <a:endParaRPr lang="it-IT" sz="1600" b="1" dirty="0">
              <a:latin typeface="Century Gothic" pitchFamily="34" charset="0"/>
            </a:endParaRPr>
          </a:p>
          <a:p>
            <a:pPr marL="265113" indent="-265113">
              <a:buFont typeface="Wingdings" pitchFamily="2" charset="2"/>
              <a:buChar char="Ø"/>
            </a:pPr>
            <a:r>
              <a:rPr lang="it-IT" sz="1600" b="1" dirty="0">
                <a:latin typeface="Century Gothic" pitchFamily="34" charset="0"/>
              </a:rPr>
              <a:t>Oggi continuano gli scontri in Egitto </a:t>
            </a:r>
            <a:r>
              <a:rPr lang="it-IT" sz="1600" b="1" dirty="0" smtClean="0">
                <a:latin typeface="Century Gothic" pitchFamily="34" charset="0"/>
              </a:rPr>
              <a:t>e </a:t>
            </a:r>
            <a:r>
              <a:rPr lang="it-IT" sz="1600" b="1" dirty="0">
                <a:latin typeface="Century Gothic" pitchFamily="34" charset="0"/>
              </a:rPr>
              <a:t>il paese è ancora caratterizzato da forte instabilità e divisioni soprattutto tra le </a:t>
            </a:r>
            <a:r>
              <a:rPr lang="it-IT" sz="1600" b="1" dirty="0" smtClean="0">
                <a:latin typeface="Century Gothic" pitchFamily="34" charset="0"/>
              </a:rPr>
              <a:t>forze </a:t>
            </a:r>
            <a:r>
              <a:rPr lang="it-IT" sz="1600" b="1" dirty="0">
                <a:latin typeface="Century Gothic" pitchFamily="34" charset="0"/>
              </a:rPr>
              <a:t>dei Fratelli Musulmani </a:t>
            </a:r>
            <a:r>
              <a:rPr lang="it-IT" sz="1600" b="1" dirty="0" smtClean="0">
                <a:latin typeface="Century Gothic" pitchFamily="34" charset="0"/>
              </a:rPr>
              <a:t>e i sostenitori dell’attuale governo</a:t>
            </a:r>
            <a:endParaRPr lang="it-IT" sz="1600" b="1" dirty="0">
              <a:latin typeface="Century Gothic" pitchFamily="34" charset="0"/>
            </a:endParaRPr>
          </a:p>
          <a:p>
            <a:pPr marL="265113" indent="-265113">
              <a:buFont typeface="Wingdings" pitchFamily="2" charset="2"/>
              <a:buChar char="Ø"/>
            </a:pPr>
            <a:endParaRPr lang="it-IT" sz="2000" dirty="0">
              <a:latin typeface="Century Gothic"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tro">
  <a:themeElements>
    <a:clrScheme name="Astr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tr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tr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1595</TotalTime>
  <Words>1711</Words>
  <Application>Microsoft Office PowerPoint</Application>
  <PresentationFormat>Presentazione su schermo (4:3)</PresentationFormat>
  <Paragraphs>113</Paragraphs>
  <Slides>13</Slides>
  <Notes>0</Notes>
  <HiddenSlides>0</HiddenSlides>
  <MMClips>0</MMClips>
  <ScaleCrop>false</ScaleCrop>
  <HeadingPairs>
    <vt:vector size="4" baseType="variant">
      <vt:variant>
        <vt:lpstr>Tema</vt:lpstr>
      </vt:variant>
      <vt:variant>
        <vt:i4>1</vt:i4>
      </vt:variant>
      <vt:variant>
        <vt:lpstr>Titoli diapositive</vt:lpstr>
      </vt:variant>
      <vt:variant>
        <vt:i4>13</vt:i4>
      </vt:variant>
    </vt:vector>
  </HeadingPairs>
  <TitlesOfParts>
    <vt:vector size="14" baseType="lpstr">
      <vt:lpstr>Astro</vt:lpstr>
      <vt:lpstr>Diapositiva 1</vt:lpstr>
      <vt:lpstr>1. L’indipendenza  </vt:lpstr>
      <vt:lpstr>2. L’Egitto di Nasser  </vt:lpstr>
      <vt:lpstr>Focus: la crisi di Suez</vt:lpstr>
      <vt:lpstr>3. Il dopo Nasser</vt:lpstr>
      <vt:lpstr>4. La presidenza Mubarak</vt:lpstr>
      <vt:lpstr>  Focus: La politica di Mubarak</vt:lpstr>
      <vt:lpstr>  Focus: La “Repubblica” di Mubarak</vt:lpstr>
      <vt:lpstr>Focus: le riforme di governo: apparenza e realtà</vt:lpstr>
      <vt:lpstr>Focus: i Fratelli Musulmani in Egitto</vt:lpstr>
      <vt:lpstr>5. La primavera araba in Egitto: le cause</vt:lpstr>
      <vt:lpstr>5. La primavera araba in Egitto:gli eventi </vt:lpstr>
      <vt:lpstr>L’Egitto dopo le rivolte….e ora?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Michela</dc:creator>
  <cp:lastModifiedBy>Utente</cp:lastModifiedBy>
  <cp:revision>110</cp:revision>
  <dcterms:created xsi:type="dcterms:W3CDTF">2012-03-18T14:26:43Z</dcterms:created>
  <dcterms:modified xsi:type="dcterms:W3CDTF">2014-03-23T10:20:37Z</dcterms:modified>
</cp:coreProperties>
</file>