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6"/>
  </p:handoutMasterIdLst>
  <p:sldIdLst>
    <p:sldId id="256" r:id="rId2"/>
    <p:sldId id="257" r:id="rId3"/>
    <p:sldId id="259" r:id="rId4"/>
    <p:sldId id="260" r:id="rId5"/>
    <p:sldId id="261" r:id="rId6"/>
    <p:sldId id="262" r:id="rId7"/>
    <p:sldId id="284" r:id="rId8"/>
    <p:sldId id="283" r:id="rId9"/>
    <p:sldId id="285" r:id="rId10"/>
    <p:sldId id="278" r:id="rId11"/>
    <p:sldId id="279" r:id="rId12"/>
    <p:sldId id="280" r:id="rId13"/>
    <p:sldId id="281" r:id="rId14"/>
    <p:sldId id="287" r:id="rId1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47" autoAdjust="0"/>
    <p:restoredTop sz="94660"/>
  </p:normalViewPr>
  <p:slideViewPr>
    <p:cSldViewPr>
      <p:cViewPr>
        <p:scale>
          <a:sx n="66" d="100"/>
          <a:sy n="66" d="100"/>
        </p:scale>
        <p:origin x="-1524" y="-144"/>
      </p:cViewPr>
      <p:guideLst>
        <p:guide orient="horz" pos="2160"/>
        <p:guide pos="2880"/>
      </p:guideLst>
    </p:cSldViewPr>
  </p:slideViewPr>
  <p:notesTextViewPr>
    <p:cViewPr>
      <p:scale>
        <a:sx n="100" d="100"/>
        <a:sy n="100" d="100"/>
      </p:scale>
      <p:origin x="0" y="0"/>
    </p:cViewPr>
  </p:notesTextViewPr>
  <p:notesViewPr>
    <p:cSldViewPr>
      <p:cViewPr varScale="1">
        <p:scale>
          <a:sx n="55" d="100"/>
          <a:sy n="55" d="100"/>
        </p:scale>
        <p:origin x="-2904"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image" Target="../media/image4.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image" Target="../media/image4.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EEC625-AF97-4EC2-8D94-B7AA4417AB19}" type="doc">
      <dgm:prSet loTypeId="urn:microsoft.com/office/officeart/2005/8/layout/hList7" loCatId="process" qsTypeId="urn:microsoft.com/office/officeart/2005/8/quickstyle/simple2" qsCatId="simple" csTypeId="urn:microsoft.com/office/officeart/2005/8/colors/accent1_2" csCatId="accent1" phldr="1"/>
      <dgm:spPr/>
    </dgm:pt>
    <dgm:pt modelId="{8E696598-5E4C-4C81-8598-CB53E702CE06}">
      <dgm:prSet phldrT="[Testo]" custT="1"/>
      <dgm:spPr/>
      <dgm:t>
        <a:bodyPr/>
        <a:lstStyle/>
        <a:p>
          <a:r>
            <a:rPr lang="it-IT" sz="2000" dirty="0" smtClean="0">
              <a:latin typeface="Century Gothic" pitchFamily="34" charset="0"/>
            </a:rPr>
            <a:t>Il 17 dicembre 2010 il giovane ambulante tunisino </a:t>
          </a:r>
          <a:r>
            <a:rPr lang="it-IT" sz="2000" dirty="0" err="1" smtClean="0">
              <a:latin typeface="Century Gothic" pitchFamily="34" charset="0"/>
            </a:rPr>
            <a:t>Bouazizi</a:t>
          </a:r>
          <a:r>
            <a:rPr lang="it-IT" sz="2000" dirty="0" smtClean="0">
              <a:latin typeface="Century Gothic" pitchFamily="34" charset="0"/>
            </a:rPr>
            <a:t> si dà alle fiamme  per protestare contro la polizia che aveva sequestrato la sua </a:t>
          </a:r>
          <a:r>
            <a:rPr lang="it-IT" sz="2000" dirty="0" smtClean="0">
              <a:latin typeface="Century Gothic" pitchFamily="34" charset="0"/>
            </a:rPr>
            <a:t>mercanzia</a:t>
          </a:r>
          <a:endParaRPr lang="it-IT" sz="2000" dirty="0">
            <a:latin typeface="Century Gothic" pitchFamily="34" charset="0"/>
          </a:endParaRPr>
        </a:p>
      </dgm:t>
    </dgm:pt>
    <dgm:pt modelId="{8B9D959A-A1C9-42BF-8365-19F531B749E5}" type="parTrans" cxnId="{BEA564F4-2C12-4C49-B4B8-55EF874E5207}">
      <dgm:prSet/>
      <dgm:spPr/>
      <dgm:t>
        <a:bodyPr/>
        <a:lstStyle/>
        <a:p>
          <a:endParaRPr lang="it-IT"/>
        </a:p>
      </dgm:t>
    </dgm:pt>
    <dgm:pt modelId="{A43B6A23-18DC-4964-99E0-05CD15DB62B5}" type="sibTrans" cxnId="{BEA564F4-2C12-4C49-B4B8-55EF874E5207}">
      <dgm:prSet/>
      <dgm:spPr/>
      <dgm:t>
        <a:bodyPr/>
        <a:lstStyle/>
        <a:p>
          <a:endParaRPr lang="it-IT"/>
        </a:p>
      </dgm:t>
    </dgm:pt>
    <dgm:pt modelId="{A998A6BA-B19E-46A7-8E33-36EAB6DFEBEC}">
      <dgm:prSet phldrT="[Testo]" custT="1"/>
      <dgm:spPr/>
      <dgm:t>
        <a:bodyPr/>
        <a:lstStyle/>
        <a:p>
          <a:r>
            <a:rPr lang="it-IT" sz="1800" dirty="0" smtClean="0">
              <a:latin typeface="Century Gothic" pitchFamily="34" charset="0"/>
            </a:rPr>
            <a:t>Scoppiano le proteste. Il “bersaglio” è il leader tunisino Ben Alì, ma soprattutto l’estrema corruzione del suo governo.</a:t>
          </a:r>
        </a:p>
        <a:p>
          <a:r>
            <a:rPr lang="it-IT" sz="1800" dirty="0" smtClean="0">
              <a:latin typeface="Century Gothic" pitchFamily="34" charset="0"/>
            </a:rPr>
            <a:t>Il dittatore è costretto a fuggire, il 14 gennaio 2011</a:t>
          </a:r>
          <a:endParaRPr lang="it-IT" sz="1800" dirty="0">
            <a:latin typeface="Century Gothic" pitchFamily="34" charset="0"/>
          </a:endParaRPr>
        </a:p>
      </dgm:t>
    </dgm:pt>
    <dgm:pt modelId="{F0117A9B-89F2-4888-A810-6D993CEECCC2}" type="parTrans" cxnId="{B0C190B2-FB33-4FB2-9C09-1D9F5343F152}">
      <dgm:prSet/>
      <dgm:spPr/>
      <dgm:t>
        <a:bodyPr/>
        <a:lstStyle/>
        <a:p>
          <a:endParaRPr lang="it-IT"/>
        </a:p>
      </dgm:t>
    </dgm:pt>
    <dgm:pt modelId="{79507DDF-1482-4CD1-92D1-9220BB00107A}" type="sibTrans" cxnId="{B0C190B2-FB33-4FB2-9C09-1D9F5343F152}">
      <dgm:prSet/>
      <dgm:spPr/>
      <dgm:t>
        <a:bodyPr/>
        <a:lstStyle/>
        <a:p>
          <a:endParaRPr lang="it-IT"/>
        </a:p>
      </dgm:t>
    </dgm:pt>
    <dgm:pt modelId="{7539B6C6-3079-4E2E-B443-55418FED1AA0}">
      <dgm:prSet phldrT="[Testo]" custT="1"/>
      <dgm:spPr/>
      <dgm:t>
        <a:bodyPr/>
        <a:lstStyle/>
        <a:p>
          <a:r>
            <a:rPr lang="it-IT" sz="1800" dirty="0" smtClean="0">
              <a:latin typeface="Century Gothic" pitchFamily="34" charset="0"/>
            </a:rPr>
            <a:t>Il 23 ottobre 2011 la popolazione tunisina è stata chiamata alle urne per le prime elezioni libere. Vince il partito islamico </a:t>
          </a:r>
          <a:r>
            <a:rPr lang="it-IT" sz="1800" i="1" dirty="0" err="1" smtClean="0">
              <a:latin typeface="Century Gothic" pitchFamily="34" charset="0"/>
            </a:rPr>
            <a:t>al-Nahda</a:t>
          </a:r>
          <a:r>
            <a:rPr lang="it-IT" sz="1800" dirty="0" smtClean="0">
              <a:latin typeface="Century Gothic" pitchFamily="34" charset="0"/>
            </a:rPr>
            <a:t> di R. </a:t>
          </a:r>
          <a:r>
            <a:rPr lang="it-IT" sz="1800" dirty="0" err="1" smtClean="0">
              <a:latin typeface="Century Gothic" pitchFamily="34" charset="0"/>
            </a:rPr>
            <a:t>Ghannouchi</a:t>
          </a:r>
          <a:r>
            <a:rPr lang="it-IT" sz="1800" dirty="0" smtClean="0">
              <a:latin typeface="Century Gothic" pitchFamily="34" charset="0"/>
            </a:rPr>
            <a:t> con un passato nell’islam radicale  </a:t>
          </a:r>
          <a:endParaRPr lang="it-IT" sz="1800" dirty="0">
            <a:latin typeface="Century Gothic" pitchFamily="34" charset="0"/>
          </a:endParaRPr>
        </a:p>
      </dgm:t>
    </dgm:pt>
    <dgm:pt modelId="{C564FB22-A771-43F1-89CF-7EAE2BD5B1A2}" type="parTrans" cxnId="{758F144B-DF87-42DC-91F4-B9E2675416E1}">
      <dgm:prSet/>
      <dgm:spPr/>
      <dgm:t>
        <a:bodyPr/>
        <a:lstStyle/>
        <a:p>
          <a:endParaRPr lang="it-IT"/>
        </a:p>
      </dgm:t>
    </dgm:pt>
    <dgm:pt modelId="{3AC8A667-CF95-491A-9D64-99D296D141A8}" type="sibTrans" cxnId="{758F144B-DF87-42DC-91F4-B9E2675416E1}">
      <dgm:prSet/>
      <dgm:spPr/>
      <dgm:t>
        <a:bodyPr/>
        <a:lstStyle/>
        <a:p>
          <a:endParaRPr lang="it-IT"/>
        </a:p>
      </dgm:t>
    </dgm:pt>
    <dgm:pt modelId="{89E9B080-81FB-4B40-BEE5-0CD5AAFDAD77}" type="pres">
      <dgm:prSet presAssocID="{C9EEC625-AF97-4EC2-8D94-B7AA4417AB19}" presName="Name0" presStyleCnt="0">
        <dgm:presLayoutVars>
          <dgm:dir/>
          <dgm:resizeHandles val="exact"/>
        </dgm:presLayoutVars>
      </dgm:prSet>
      <dgm:spPr/>
    </dgm:pt>
    <dgm:pt modelId="{F60C8AD6-4060-42D7-A05E-85B4895B4178}" type="pres">
      <dgm:prSet presAssocID="{C9EEC625-AF97-4EC2-8D94-B7AA4417AB19}" presName="fgShape" presStyleLbl="fgShp" presStyleIdx="0" presStyleCnt="1" custFlipVert="1" custScaleY="16895" custLinFactY="6943" custLinFactNeighborX="297" custLinFactNeighborY="100000"/>
      <dgm:spPr>
        <a:prstGeom prst="mathMinus">
          <a:avLst/>
        </a:prstGeom>
      </dgm:spPr>
    </dgm:pt>
    <dgm:pt modelId="{39DD742A-5932-4F78-AAA8-F67A3CC3698F}" type="pres">
      <dgm:prSet presAssocID="{C9EEC625-AF97-4EC2-8D94-B7AA4417AB19}" presName="linComp" presStyleCnt="0"/>
      <dgm:spPr/>
    </dgm:pt>
    <dgm:pt modelId="{87012585-E2CC-4991-9256-BC27E3D7D47C}" type="pres">
      <dgm:prSet presAssocID="{8E696598-5E4C-4C81-8598-CB53E702CE06}" presName="compNode" presStyleCnt="0"/>
      <dgm:spPr/>
    </dgm:pt>
    <dgm:pt modelId="{47B9AD67-ED5A-4D58-83B8-35C8429D6810}" type="pres">
      <dgm:prSet presAssocID="{8E696598-5E4C-4C81-8598-CB53E702CE06}" presName="bkgdShape" presStyleLbl="node1" presStyleIdx="0" presStyleCnt="3"/>
      <dgm:spPr/>
      <dgm:t>
        <a:bodyPr/>
        <a:lstStyle/>
        <a:p>
          <a:endParaRPr lang="it-IT"/>
        </a:p>
      </dgm:t>
    </dgm:pt>
    <dgm:pt modelId="{9B2A9144-7CDC-4754-91B6-0631755B97F8}" type="pres">
      <dgm:prSet presAssocID="{8E696598-5E4C-4C81-8598-CB53E702CE06}" presName="nodeTx" presStyleLbl="node1" presStyleIdx="0" presStyleCnt="3">
        <dgm:presLayoutVars>
          <dgm:bulletEnabled val="1"/>
        </dgm:presLayoutVars>
      </dgm:prSet>
      <dgm:spPr/>
      <dgm:t>
        <a:bodyPr/>
        <a:lstStyle/>
        <a:p>
          <a:endParaRPr lang="it-IT"/>
        </a:p>
      </dgm:t>
    </dgm:pt>
    <dgm:pt modelId="{A497F1C3-72BD-4D7A-A664-ADC32F1794E1}" type="pres">
      <dgm:prSet presAssocID="{8E696598-5E4C-4C81-8598-CB53E702CE06}" presName="invisiNode" presStyleLbl="node1" presStyleIdx="0" presStyleCnt="3"/>
      <dgm:spPr/>
    </dgm:pt>
    <dgm:pt modelId="{2E17FAD5-74A6-42D3-ABF2-1DFF7EE2E19A}" type="pres">
      <dgm:prSet presAssocID="{8E696598-5E4C-4C81-8598-CB53E702CE06}" presName="imagNode" presStyleLbl="fgImgPlace1" presStyleIdx="0" presStyleCnt="3" custScaleX="125366" custLinFactNeighborX="-1131" custLinFactNeighborY="-12878"/>
      <dgm:spPr>
        <a:prstGeom prst="rect">
          <a:avLst/>
        </a:prstGeom>
        <a:blipFill rotWithShape="0">
          <a:blip xmlns:r="http://schemas.openxmlformats.org/officeDocument/2006/relationships" r:embed="rId1"/>
          <a:stretch>
            <a:fillRect/>
          </a:stretch>
        </a:blipFill>
      </dgm:spPr>
    </dgm:pt>
    <dgm:pt modelId="{F6447F04-CEFC-45C1-9056-E57C4414443B}" type="pres">
      <dgm:prSet presAssocID="{A43B6A23-18DC-4964-99E0-05CD15DB62B5}" presName="sibTrans" presStyleLbl="sibTrans2D1" presStyleIdx="0" presStyleCnt="0"/>
      <dgm:spPr/>
      <dgm:t>
        <a:bodyPr/>
        <a:lstStyle/>
        <a:p>
          <a:endParaRPr lang="it-IT"/>
        </a:p>
      </dgm:t>
    </dgm:pt>
    <dgm:pt modelId="{C2057F91-696C-4E80-8FA8-75D7188D5F38}" type="pres">
      <dgm:prSet presAssocID="{A998A6BA-B19E-46A7-8E33-36EAB6DFEBEC}" presName="compNode" presStyleCnt="0"/>
      <dgm:spPr/>
    </dgm:pt>
    <dgm:pt modelId="{901B837D-A29F-4BFF-88E1-05C171B29612}" type="pres">
      <dgm:prSet presAssocID="{A998A6BA-B19E-46A7-8E33-36EAB6DFEBEC}" presName="bkgdShape" presStyleLbl="node1" presStyleIdx="1" presStyleCnt="3"/>
      <dgm:spPr/>
      <dgm:t>
        <a:bodyPr/>
        <a:lstStyle/>
        <a:p>
          <a:endParaRPr lang="it-IT"/>
        </a:p>
      </dgm:t>
    </dgm:pt>
    <dgm:pt modelId="{B7482A42-BB7A-42B5-BC40-7CBC4ABE5083}" type="pres">
      <dgm:prSet presAssocID="{A998A6BA-B19E-46A7-8E33-36EAB6DFEBEC}" presName="nodeTx" presStyleLbl="node1" presStyleIdx="1" presStyleCnt="3">
        <dgm:presLayoutVars>
          <dgm:bulletEnabled val="1"/>
        </dgm:presLayoutVars>
      </dgm:prSet>
      <dgm:spPr/>
      <dgm:t>
        <a:bodyPr/>
        <a:lstStyle/>
        <a:p>
          <a:endParaRPr lang="it-IT"/>
        </a:p>
      </dgm:t>
    </dgm:pt>
    <dgm:pt modelId="{7F0A8A50-5141-44B3-846A-6AF6A1F6D8AB}" type="pres">
      <dgm:prSet presAssocID="{A998A6BA-B19E-46A7-8E33-36EAB6DFEBEC}" presName="invisiNode" presStyleLbl="node1" presStyleIdx="1" presStyleCnt="3"/>
      <dgm:spPr/>
    </dgm:pt>
    <dgm:pt modelId="{1AD1CF3E-1599-4092-91FB-C9DE5C1A9341}" type="pres">
      <dgm:prSet presAssocID="{A998A6BA-B19E-46A7-8E33-36EAB6DFEBEC}" presName="imagNode" presStyleLbl="fgImgPlace1" presStyleIdx="1" presStyleCnt="3" custScaleY="94334" custLinFactNeighborX="-2707" custLinFactNeighborY="-37207"/>
      <dgm:spPr>
        <a:prstGeom prst="rect">
          <a:avLst/>
        </a:prstGeom>
        <a:blipFill rotWithShape="0">
          <a:blip xmlns:r="http://schemas.openxmlformats.org/officeDocument/2006/relationships" r:embed="rId2"/>
          <a:stretch>
            <a:fillRect/>
          </a:stretch>
        </a:blipFill>
      </dgm:spPr>
    </dgm:pt>
    <dgm:pt modelId="{1818439D-4204-4E21-9D32-B7931F869401}" type="pres">
      <dgm:prSet presAssocID="{79507DDF-1482-4CD1-92D1-9220BB00107A}" presName="sibTrans" presStyleLbl="sibTrans2D1" presStyleIdx="0" presStyleCnt="0"/>
      <dgm:spPr/>
      <dgm:t>
        <a:bodyPr/>
        <a:lstStyle/>
        <a:p>
          <a:endParaRPr lang="it-IT"/>
        </a:p>
      </dgm:t>
    </dgm:pt>
    <dgm:pt modelId="{6A18E938-75F4-4AB9-9338-B14BDBDBA43B}" type="pres">
      <dgm:prSet presAssocID="{7539B6C6-3079-4E2E-B443-55418FED1AA0}" presName="compNode" presStyleCnt="0"/>
      <dgm:spPr/>
    </dgm:pt>
    <dgm:pt modelId="{E20D2B38-ADEA-4C9D-9118-CD3D78F3DD16}" type="pres">
      <dgm:prSet presAssocID="{7539B6C6-3079-4E2E-B443-55418FED1AA0}" presName="bkgdShape" presStyleLbl="node1" presStyleIdx="2" presStyleCnt="3"/>
      <dgm:spPr/>
      <dgm:t>
        <a:bodyPr/>
        <a:lstStyle/>
        <a:p>
          <a:endParaRPr lang="it-IT"/>
        </a:p>
      </dgm:t>
    </dgm:pt>
    <dgm:pt modelId="{4940990B-9A8F-414E-B732-B4F68E540950}" type="pres">
      <dgm:prSet presAssocID="{7539B6C6-3079-4E2E-B443-55418FED1AA0}" presName="nodeTx" presStyleLbl="node1" presStyleIdx="2" presStyleCnt="3">
        <dgm:presLayoutVars>
          <dgm:bulletEnabled val="1"/>
        </dgm:presLayoutVars>
      </dgm:prSet>
      <dgm:spPr/>
      <dgm:t>
        <a:bodyPr/>
        <a:lstStyle/>
        <a:p>
          <a:endParaRPr lang="it-IT"/>
        </a:p>
      </dgm:t>
    </dgm:pt>
    <dgm:pt modelId="{38B793F2-E939-4C13-9187-718267DC48F1}" type="pres">
      <dgm:prSet presAssocID="{7539B6C6-3079-4E2E-B443-55418FED1AA0}" presName="invisiNode" presStyleLbl="node1" presStyleIdx="2" presStyleCnt="3"/>
      <dgm:spPr/>
    </dgm:pt>
    <dgm:pt modelId="{F1E99269-0C9D-4CB5-AA82-D652713A627E}" type="pres">
      <dgm:prSet presAssocID="{7539B6C6-3079-4E2E-B443-55418FED1AA0}" presName="imagNode" presStyleLbl="fgImgPlace1" presStyleIdx="2" presStyleCnt="3" custScaleY="93963" custLinFactNeighborX="-33" custLinFactNeighborY="-12878"/>
      <dgm:spPr>
        <a:prstGeom prst="rect">
          <a:avLst/>
        </a:prstGeom>
        <a:blipFill rotWithShape="0">
          <a:blip xmlns:r="http://schemas.openxmlformats.org/officeDocument/2006/relationships" r:embed="rId3"/>
          <a:stretch>
            <a:fillRect/>
          </a:stretch>
        </a:blipFill>
      </dgm:spPr>
    </dgm:pt>
  </dgm:ptLst>
  <dgm:cxnLst>
    <dgm:cxn modelId="{F26678BB-C829-4B57-B423-A7EDF51ACE6A}" type="presOf" srcId="{8E696598-5E4C-4C81-8598-CB53E702CE06}" destId="{47B9AD67-ED5A-4D58-83B8-35C8429D6810}" srcOrd="0" destOrd="0" presId="urn:microsoft.com/office/officeart/2005/8/layout/hList7"/>
    <dgm:cxn modelId="{758F144B-DF87-42DC-91F4-B9E2675416E1}" srcId="{C9EEC625-AF97-4EC2-8D94-B7AA4417AB19}" destId="{7539B6C6-3079-4E2E-B443-55418FED1AA0}" srcOrd="2" destOrd="0" parTransId="{C564FB22-A771-43F1-89CF-7EAE2BD5B1A2}" sibTransId="{3AC8A667-CF95-491A-9D64-99D296D141A8}"/>
    <dgm:cxn modelId="{30ECBE3F-9DB4-4308-9E57-92423B9D5DD8}" type="presOf" srcId="{8E696598-5E4C-4C81-8598-CB53E702CE06}" destId="{9B2A9144-7CDC-4754-91B6-0631755B97F8}" srcOrd="1" destOrd="0" presId="urn:microsoft.com/office/officeart/2005/8/layout/hList7"/>
    <dgm:cxn modelId="{E3286499-FEC5-4DDF-B4C9-0782BCF240E7}" type="presOf" srcId="{A998A6BA-B19E-46A7-8E33-36EAB6DFEBEC}" destId="{901B837D-A29F-4BFF-88E1-05C171B29612}" srcOrd="0" destOrd="0" presId="urn:microsoft.com/office/officeart/2005/8/layout/hList7"/>
    <dgm:cxn modelId="{E24F4B38-DDDA-4A5F-BAD8-C8FBDE51EFD6}" type="presOf" srcId="{C9EEC625-AF97-4EC2-8D94-B7AA4417AB19}" destId="{89E9B080-81FB-4B40-BEE5-0CD5AAFDAD77}" srcOrd="0" destOrd="0" presId="urn:microsoft.com/office/officeart/2005/8/layout/hList7"/>
    <dgm:cxn modelId="{074236E9-42D2-4437-B11F-D81FE8C13A0B}" type="presOf" srcId="{79507DDF-1482-4CD1-92D1-9220BB00107A}" destId="{1818439D-4204-4E21-9D32-B7931F869401}" srcOrd="0" destOrd="0" presId="urn:microsoft.com/office/officeart/2005/8/layout/hList7"/>
    <dgm:cxn modelId="{ADC14ADD-CB2D-4FE9-92EE-C8B79020CC46}" type="presOf" srcId="{7539B6C6-3079-4E2E-B443-55418FED1AA0}" destId="{4940990B-9A8F-414E-B732-B4F68E540950}" srcOrd="1" destOrd="0" presId="urn:microsoft.com/office/officeart/2005/8/layout/hList7"/>
    <dgm:cxn modelId="{1FBF19C2-410D-4BBE-9366-6C6D6300EF15}" type="presOf" srcId="{7539B6C6-3079-4E2E-B443-55418FED1AA0}" destId="{E20D2B38-ADEA-4C9D-9118-CD3D78F3DD16}" srcOrd="0" destOrd="0" presId="urn:microsoft.com/office/officeart/2005/8/layout/hList7"/>
    <dgm:cxn modelId="{B0C190B2-FB33-4FB2-9C09-1D9F5343F152}" srcId="{C9EEC625-AF97-4EC2-8D94-B7AA4417AB19}" destId="{A998A6BA-B19E-46A7-8E33-36EAB6DFEBEC}" srcOrd="1" destOrd="0" parTransId="{F0117A9B-89F2-4888-A810-6D993CEECCC2}" sibTransId="{79507DDF-1482-4CD1-92D1-9220BB00107A}"/>
    <dgm:cxn modelId="{BEA564F4-2C12-4C49-B4B8-55EF874E5207}" srcId="{C9EEC625-AF97-4EC2-8D94-B7AA4417AB19}" destId="{8E696598-5E4C-4C81-8598-CB53E702CE06}" srcOrd="0" destOrd="0" parTransId="{8B9D959A-A1C9-42BF-8365-19F531B749E5}" sibTransId="{A43B6A23-18DC-4964-99E0-05CD15DB62B5}"/>
    <dgm:cxn modelId="{8FA33F83-63CD-4A65-A49C-F50404557F06}" type="presOf" srcId="{A998A6BA-B19E-46A7-8E33-36EAB6DFEBEC}" destId="{B7482A42-BB7A-42B5-BC40-7CBC4ABE5083}" srcOrd="1" destOrd="0" presId="urn:microsoft.com/office/officeart/2005/8/layout/hList7"/>
    <dgm:cxn modelId="{2445D44E-7C03-4F75-AEFD-5CEC04353FED}" type="presOf" srcId="{A43B6A23-18DC-4964-99E0-05CD15DB62B5}" destId="{F6447F04-CEFC-45C1-9056-E57C4414443B}" srcOrd="0" destOrd="0" presId="urn:microsoft.com/office/officeart/2005/8/layout/hList7"/>
    <dgm:cxn modelId="{97357A8B-E096-4A89-B136-684A11D57E62}" type="presParOf" srcId="{89E9B080-81FB-4B40-BEE5-0CD5AAFDAD77}" destId="{F60C8AD6-4060-42D7-A05E-85B4895B4178}" srcOrd="0" destOrd="0" presId="urn:microsoft.com/office/officeart/2005/8/layout/hList7"/>
    <dgm:cxn modelId="{761D832C-8ABE-46C9-B539-2FC1537D48CD}" type="presParOf" srcId="{89E9B080-81FB-4B40-BEE5-0CD5AAFDAD77}" destId="{39DD742A-5932-4F78-AAA8-F67A3CC3698F}" srcOrd="1" destOrd="0" presId="urn:microsoft.com/office/officeart/2005/8/layout/hList7"/>
    <dgm:cxn modelId="{C208511C-DCB2-4546-A21F-6ED388CBCA76}" type="presParOf" srcId="{39DD742A-5932-4F78-AAA8-F67A3CC3698F}" destId="{87012585-E2CC-4991-9256-BC27E3D7D47C}" srcOrd="0" destOrd="0" presId="urn:microsoft.com/office/officeart/2005/8/layout/hList7"/>
    <dgm:cxn modelId="{AC156B46-1EF0-44E4-ADA9-05B812FCD42B}" type="presParOf" srcId="{87012585-E2CC-4991-9256-BC27E3D7D47C}" destId="{47B9AD67-ED5A-4D58-83B8-35C8429D6810}" srcOrd="0" destOrd="0" presId="urn:microsoft.com/office/officeart/2005/8/layout/hList7"/>
    <dgm:cxn modelId="{005E726C-7586-491D-BE54-5CEDC24E1F18}" type="presParOf" srcId="{87012585-E2CC-4991-9256-BC27E3D7D47C}" destId="{9B2A9144-7CDC-4754-91B6-0631755B97F8}" srcOrd="1" destOrd="0" presId="urn:microsoft.com/office/officeart/2005/8/layout/hList7"/>
    <dgm:cxn modelId="{9671B0BC-A4C3-41A2-9AD3-C9E2F2446686}" type="presParOf" srcId="{87012585-E2CC-4991-9256-BC27E3D7D47C}" destId="{A497F1C3-72BD-4D7A-A664-ADC32F1794E1}" srcOrd="2" destOrd="0" presId="urn:microsoft.com/office/officeart/2005/8/layout/hList7"/>
    <dgm:cxn modelId="{78E59806-4005-4395-A60F-69452BCC2E7C}" type="presParOf" srcId="{87012585-E2CC-4991-9256-BC27E3D7D47C}" destId="{2E17FAD5-74A6-42D3-ABF2-1DFF7EE2E19A}" srcOrd="3" destOrd="0" presId="urn:microsoft.com/office/officeart/2005/8/layout/hList7"/>
    <dgm:cxn modelId="{6F486BB6-0A7E-405B-8972-52E42DC279E6}" type="presParOf" srcId="{39DD742A-5932-4F78-AAA8-F67A3CC3698F}" destId="{F6447F04-CEFC-45C1-9056-E57C4414443B}" srcOrd="1" destOrd="0" presId="urn:microsoft.com/office/officeart/2005/8/layout/hList7"/>
    <dgm:cxn modelId="{ECC59D5F-F2D9-45CD-9697-3E3D3813BE44}" type="presParOf" srcId="{39DD742A-5932-4F78-AAA8-F67A3CC3698F}" destId="{C2057F91-696C-4E80-8FA8-75D7188D5F38}" srcOrd="2" destOrd="0" presId="urn:microsoft.com/office/officeart/2005/8/layout/hList7"/>
    <dgm:cxn modelId="{436F3173-475E-4A72-BD71-43C92BD73BCA}" type="presParOf" srcId="{C2057F91-696C-4E80-8FA8-75D7188D5F38}" destId="{901B837D-A29F-4BFF-88E1-05C171B29612}" srcOrd="0" destOrd="0" presId="urn:microsoft.com/office/officeart/2005/8/layout/hList7"/>
    <dgm:cxn modelId="{D2EC7E92-EFF9-422A-80B8-B9F8CC7FBD5E}" type="presParOf" srcId="{C2057F91-696C-4E80-8FA8-75D7188D5F38}" destId="{B7482A42-BB7A-42B5-BC40-7CBC4ABE5083}" srcOrd="1" destOrd="0" presId="urn:microsoft.com/office/officeart/2005/8/layout/hList7"/>
    <dgm:cxn modelId="{BFE7E52E-938C-4115-B5C3-4F67EC48340D}" type="presParOf" srcId="{C2057F91-696C-4E80-8FA8-75D7188D5F38}" destId="{7F0A8A50-5141-44B3-846A-6AF6A1F6D8AB}" srcOrd="2" destOrd="0" presId="urn:microsoft.com/office/officeart/2005/8/layout/hList7"/>
    <dgm:cxn modelId="{B22384AE-E2FF-4E64-A708-94A089C03E03}" type="presParOf" srcId="{C2057F91-696C-4E80-8FA8-75D7188D5F38}" destId="{1AD1CF3E-1599-4092-91FB-C9DE5C1A9341}" srcOrd="3" destOrd="0" presId="urn:microsoft.com/office/officeart/2005/8/layout/hList7"/>
    <dgm:cxn modelId="{6728974F-2F49-46AD-8707-2FCB37AD1991}" type="presParOf" srcId="{39DD742A-5932-4F78-AAA8-F67A3CC3698F}" destId="{1818439D-4204-4E21-9D32-B7931F869401}" srcOrd="3" destOrd="0" presId="urn:microsoft.com/office/officeart/2005/8/layout/hList7"/>
    <dgm:cxn modelId="{F47BE708-866C-4AD1-A1D5-0F3085A7A7F1}" type="presParOf" srcId="{39DD742A-5932-4F78-AAA8-F67A3CC3698F}" destId="{6A18E938-75F4-4AB9-9338-B14BDBDBA43B}" srcOrd="4" destOrd="0" presId="urn:microsoft.com/office/officeart/2005/8/layout/hList7"/>
    <dgm:cxn modelId="{58DDE95B-2546-4D28-90B2-209E611CE61B}" type="presParOf" srcId="{6A18E938-75F4-4AB9-9338-B14BDBDBA43B}" destId="{E20D2B38-ADEA-4C9D-9118-CD3D78F3DD16}" srcOrd="0" destOrd="0" presId="urn:microsoft.com/office/officeart/2005/8/layout/hList7"/>
    <dgm:cxn modelId="{46B67698-4E37-49FA-BD82-8A22B164E785}" type="presParOf" srcId="{6A18E938-75F4-4AB9-9338-B14BDBDBA43B}" destId="{4940990B-9A8F-414E-B732-B4F68E540950}" srcOrd="1" destOrd="0" presId="urn:microsoft.com/office/officeart/2005/8/layout/hList7"/>
    <dgm:cxn modelId="{5F5C4485-5C2F-4C8C-BE1B-5EFD8A2403B1}" type="presParOf" srcId="{6A18E938-75F4-4AB9-9338-B14BDBDBA43B}" destId="{38B793F2-E939-4C13-9187-718267DC48F1}" srcOrd="2" destOrd="0" presId="urn:microsoft.com/office/officeart/2005/8/layout/hList7"/>
    <dgm:cxn modelId="{9E42DAF4-0C85-40F9-95D0-ADB54C80D3C7}" type="presParOf" srcId="{6A18E938-75F4-4AB9-9338-B14BDBDBA43B}" destId="{F1E99269-0C9D-4CB5-AA82-D652713A627E}" srcOrd="3" destOrd="0" presId="urn:microsoft.com/office/officeart/2005/8/layout/hList7"/>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BA652DE-0645-4183-BE6D-537A47DF2658}" type="doc">
      <dgm:prSet loTypeId="urn:microsoft.com/office/officeart/2005/8/layout/vList6" loCatId="list" qsTypeId="urn:microsoft.com/office/officeart/2005/8/quickstyle/simple1" qsCatId="simple" csTypeId="urn:microsoft.com/office/officeart/2005/8/colors/accent1_3" csCatId="accent1" phldr="1"/>
      <dgm:spPr/>
      <dgm:t>
        <a:bodyPr/>
        <a:lstStyle/>
        <a:p>
          <a:endParaRPr lang="it-IT"/>
        </a:p>
      </dgm:t>
    </dgm:pt>
    <dgm:pt modelId="{AD911ABF-6199-4AD7-A767-7265ACFD4E21}">
      <dgm:prSet phldrT="[Testo]"/>
      <dgm:spPr/>
      <dgm:t>
        <a:bodyPr/>
        <a:lstStyle/>
        <a:p>
          <a:r>
            <a:rPr lang="it-IT" dirty="0" smtClean="0"/>
            <a:t>L’inizio</a:t>
          </a:r>
          <a:endParaRPr lang="it-IT" dirty="0"/>
        </a:p>
      </dgm:t>
    </dgm:pt>
    <dgm:pt modelId="{D4D49B97-8F9D-43FE-9610-4438E34722C4}" type="parTrans" cxnId="{D20779B9-D994-4832-A51D-423BD2034AD2}">
      <dgm:prSet/>
      <dgm:spPr/>
      <dgm:t>
        <a:bodyPr/>
        <a:lstStyle/>
        <a:p>
          <a:endParaRPr lang="it-IT"/>
        </a:p>
      </dgm:t>
    </dgm:pt>
    <dgm:pt modelId="{4A4F9791-36B4-4FCA-8FF0-45458B45B8B8}" type="sibTrans" cxnId="{D20779B9-D994-4832-A51D-423BD2034AD2}">
      <dgm:prSet/>
      <dgm:spPr/>
      <dgm:t>
        <a:bodyPr/>
        <a:lstStyle/>
        <a:p>
          <a:endParaRPr lang="it-IT"/>
        </a:p>
      </dgm:t>
    </dgm:pt>
    <dgm:pt modelId="{84E2652E-E801-4B9D-B186-BD905AE74B0D}">
      <dgm:prSet phldrT="[Testo]" custT="1"/>
      <dgm:spPr/>
      <dgm:t>
        <a:bodyPr/>
        <a:lstStyle/>
        <a:p>
          <a:r>
            <a:rPr lang="it-IT" sz="1400" dirty="0" smtClean="0">
              <a:latin typeface="Century Gothic" pitchFamily="34" charset="0"/>
            </a:rPr>
            <a:t>Le rivolte sono partite dai giovani e da movimenti spontanei  e poco organizzati politicamente</a:t>
          </a:r>
          <a:endParaRPr lang="it-IT" sz="1400" dirty="0">
            <a:latin typeface="Century Gothic" pitchFamily="34" charset="0"/>
          </a:endParaRPr>
        </a:p>
      </dgm:t>
    </dgm:pt>
    <dgm:pt modelId="{1C364EFE-B856-4955-A781-F1385E79AE4E}" type="parTrans" cxnId="{9D33C2AF-D85F-4191-8658-A6C1C4CF4E7F}">
      <dgm:prSet/>
      <dgm:spPr/>
      <dgm:t>
        <a:bodyPr/>
        <a:lstStyle/>
        <a:p>
          <a:endParaRPr lang="it-IT"/>
        </a:p>
      </dgm:t>
    </dgm:pt>
    <dgm:pt modelId="{85675F8C-5E6A-404C-80F5-7BD018262BF9}" type="sibTrans" cxnId="{9D33C2AF-D85F-4191-8658-A6C1C4CF4E7F}">
      <dgm:prSet/>
      <dgm:spPr/>
      <dgm:t>
        <a:bodyPr/>
        <a:lstStyle/>
        <a:p>
          <a:endParaRPr lang="it-IT"/>
        </a:p>
      </dgm:t>
    </dgm:pt>
    <dgm:pt modelId="{B477345A-63A1-4148-A722-BD70897A074D}">
      <dgm:prSet phldrT="[Testo]"/>
      <dgm:spPr/>
      <dgm:t>
        <a:bodyPr/>
        <a:lstStyle/>
        <a:p>
          <a:r>
            <a:rPr lang="it-IT" dirty="0" smtClean="0"/>
            <a:t>Le evoluzioni</a:t>
          </a:r>
          <a:endParaRPr lang="it-IT" dirty="0"/>
        </a:p>
      </dgm:t>
    </dgm:pt>
    <dgm:pt modelId="{30B4B24D-44F0-4C34-9B30-594BC67A9652}" type="parTrans" cxnId="{96484E21-F9C9-4EFD-A708-D2FD383DB8A3}">
      <dgm:prSet/>
      <dgm:spPr/>
      <dgm:t>
        <a:bodyPr/>
        <a:lstStyle/>
        <a:p>
          <a:endParaRPr lang="it-IT"/>
        </a:p>
      </dgm:t>
    </dgm:pt>
    <dgm:pt modelId="{A6F3A54C-C46D-4485-AC0C-8A5FDC26034E}" type="sibTrans" cxnId="{96484E21-F9C9-4EFD-A708-D2FD383DB8A3}">
      <dgm:prSet/>
      <dgm:spPr/>
      <dgm:t>
        <a:bodyPr/>
        <a:lstStyle/>
        <a:p>
          <a:endParaRPr lang="it-IT"/>
        </a:p>
      </dgm:t>
    </dgm:pt>
    <dgm:pt modelId="{570DCFD6-56DA-4F84-8664-DD627163CE1F}">
      <dgm:prSet phldrT="[Testo]" custT="1"/>
      <dgm:spPr/>
      <dgm:t>
        <a:bodyPr/>
        <a:lstStyle/>
        <a:p>
          <a:r>
            <a:rPr lang="it-IT" sz="1400" dirty="0" smtClean="0">
              <a:latin typeface="Century Gothic" pitchFamily="34" charset="0"/>
            </a:rPr>
            <a:t>Solo in un secondo momento alle proteste hanno aderito i partiti  (soprattutto quelli islamici)</a:t>
          </a:r>
          <a:endParaRPr lang="it-IT" sz="1400" dirty="0">
            <a:latin typeface="Century Gothic" pitchFamily="34" charset="0"/>
          </a:endParaRPr>
        </a:p>
      </dgm:t>
    </dgm:pt>
    <dgm:pt modelId="{FCAD2624-C40D-45DC-AB89-110066C1C13D}" type="parTrans" cxnId="{4305EE54-E6A3-4EA4-8674-3B9BB9DA5B8B}">
      <dgm:prSet/>
      <dgm:spPr/>
      <dgm:t>
        <a:bodyPr/>
        <a:lstStyle/>
        <a:p>
          <a:endParaRPr lang="it-IT"/>
        </a:p>
      </dgm:t>
    </dgm:pt>
    <dgm:pt modelId="{1795AD58-31CD-405A-8D69-17660B7A8F57}" type="sibTrans" cxnId="{4305EE54-E6A3-4EA4-8674-3B9BB9DA5B8B}">
      <dgm:prSet/>
      <dgm:spPr/>
      <dgm:t>
        <a:bodyPr/>
        <a:lstStyle/>
        <a:p>
          <a:endParaRPr lang="it-IT"/>
        </a:p>
      </dgm:t>
    </dgm:pt>
    <dgm:pt modelId="{A2867BE8-232E-47B8-86EB-3761658848DD}">
      <dgm:prSet phldrT="[Testo]"/>
      <dgm:spPr/>
      <dgm:t>
        <a:bodyPr/>
        <a:lstStyle/>
        <a:p>
          <a:r>
            <a:rPr lang="it-IT" dirty="0" smtClean="0"/>
            <a:t>Il</a:t>
          </a:r>
          <a:r>
            <a:rPr lang="it-IT" baseline="0" dirty="0" smtClean="0"/>
            <a:t> presente</a:t>
          </a:r>
          <a:endParaRPr lang="it-IT" dirty="0"/>
        </a:p>
      </dgm:t>
    </dgm:pt>
    <dgm:pt modelId="{8E10AE04-B4CC-4020-956C-2F8B6738AE53}" type="parTrans" cxnId="{A1A2E623-F1BC-4A7B-910C-5B0843854FB2}">
      <dgm:prSet/>
      <dgm:spPr/>
      <dgm:t>
        <a:bodyPr/>
        <a:lstStyle/>
        <a:p>
          <a:endParaRPr lang="it-IT"/>
        </a:p>
      </dgm:t>
    </dgm:pt>
    <dgm:pt modelId="{B929813D-3737-4598-A8F9-75ECE5738C7D}" type="sibTrans" cxnId="{A1A2E623-F1BC-4A7B-910C-5B0843854FB2}">
      <dgm:prSet/>
      <dgm:spPr/>
      <dgm:t>
        <a:bodyPr/>
        <a:lstStyle/>
        <a:p>
          <a:endParaRPr lang="it-IT"/>
        </a:p>
      </dgm:t>
    </dgm:pt>
    <dgm:pt modelId="{68FBC420-F2C2-495B-B8BF-A7B884911C90}">
      <dgm:prSet phldrT="[Testo]" custT="1"/>
      <dgm:spPr/>
      <dgm:t>
        <a:bodyPr/>
        <a:lstStyle/>
        <a:p>
          <a:r>
            <a:rPr lang="it-IT" sz="1200" dirty="0" smtClean="0"/>
            <a:t> </a:t>
          </a:r>
          <a:r>
            <a:rPr lang="it-IT" sz="1400" dirty="0" smtClean="0">
              <a:latin typeface="Century Gothic" pitchFamily="34" charset="0"/>
            </a:rPr>
            <a:t>Partiti islamici hanno vinto le elezioni anche grazie all’assenza di altri partiti strutturati capaci di rappresentare le istanze dei giovani nelle piazze</a:t>
          </a:r>
          <a:endParaRPr lang="it-IT" sz="1400" dirty="0">
            <a:latin typeface="Century Gothic" pitchFamily="34" charset="0"/>
          </a:endParaRPr>
        </a:p>
      </dgm:t>
    </dgm:pt>
    <dgm:pt modelId="{94CB6A6D-528C-408D-8493-2BAF09A535B9}" type="parTrans" cxnId="{25CF637E-0C44-407B-8436-1E0D0DFEF100}">
      <dgm:prSet/>
      <dgm:spPr/>
      <dgm:t>
        <a:bodyPr/>
        <a:lstStyle/>
        <a:p>
          <a:endParaRPr lang="it-IT"/>
        </a:p>
      </dgm:t>
    </dgm:pt>
    <dgm:pt modelId="{E75FAF25-B09B-426E-8D97-74C7825B2D9A}" type="sibTrans" cxnId="{25CF637E-0C44-407B-8436-1E0D0DFEF100}">
      <dgm:prSet/>
      <dgm:spPr/>
      <dgm:t>
        <a:bodyPr/>
        <a:lstStyle/>
        <a:p>
          <a:endParaRPr lang="it-IT"/>
        </a:p>
      </dgm:t>
    </dgm:pt>
    <dgm:pt modelId="{8A4A3B38-3E45-4704-B971-5C3EE8C79600}">
      <dgm:prSet phldrT="[Testo]" custT="1"/>
      <dgm:spPr/>
      <dgm:t>
        <a:bodyPr/>
        <a:lstStyle/>
        <a:p>
          <a:r>
            <a:rPr lang="it-IT" sz="1400" dirty="0" smtClean="0">
              <a:latin typeface="Century Gothic" pitchFamily="34" charset="0"/>
            </a:rPr>
            <a:t>Il web ha avuto un ruolo importante nell’organizzazione delle proteste</a:t>
          </a:r>
          <a:endParaRPr lang="it-IT" sz="1400" dirty="0">
            <a:latin typeface="Century Gothic" pitchFamily="34" charset="0"/>
          </a:endParaRPr>
        </a:p>
      </dgm:t>
    </dgm:pt>
    <dgm:pt modelId="{6B0D7A9C-5052-4BD9-B3C0-AE2E6817A3EF}" type="parTrans" cxnId="{FEBD94DC-B072-4932-92B0-CCAEF8BC6AC2}">
      <dgm:prSet/>
      <dgm:spPr/>
      <dgm:t>
        <a:bodyPr/>
        <a:lstStyle/>
        <a:p>
          <a:endParaRPr lang="it-IT"/>
        </a:p>
      </dgm:t>
    </dgm:pt>
    <dgm:pt modelId="{662F14B5-FEC8-4CCF-91C1-585FF6886F3C}" type="sibTrans" cxnId="{FEBD94DC-B072-4932-92B0-CCAEF8BC6AC2}">
      <dgm:prSet/>
      <dgm:spPr/>
      <dgm:t>
        <a:bodyPr/>
        <a:lstStyle/>
        <a:p>
          <a:endParaRPr lang="it-IT"/>
        </a:p>
      </dgm:t>
    </dgm:pt>
    <dgm:pt modelId="{AF79FFE3-2B9F-4EC2-BCD4-0689BD48C4E8}">
      <dgm:prSet phldrT="[Testo]" custT="1"/>
      <dgm:spPr/>
      <dgm:t>
        <a:bodyPr/>
        <a:lstStyle/>
        <a:p>
          <a:endParaRPr lang="it-IT" sz="1400" dirty="0"/>
        </a:p>
      </dgm:t>
    </dgm:pt>
    <dgm:pt modelId="{CC462C91-991E-4EF7-8B26-EED9F215236A}" type="parTrans" cxnId="{EC9BCD9C-44EA-42FE-8A9C-4489B7B28C59}">
      <dgm:prSet/>
      <dgm:spPr/>
      <dgm:t>
        <a:bodyPr/>
        <a:lstStyle/>
        <a:p>
          <a:endParaRPr lang="it-IT"/>
        </a:p>
      </dgm:t>
    </dgm:pt>
    <dgm:pt modelId="{8F319CA4-A0B3-4530-AC1D-F6087219F79A}" type="sibTrans" cxnId="{EC9BCD9C-44EA-42FE-8A9C-4489B7B28C59}">
      <dgm:prSet/>
      <dgm:spPr/>
      <dgm:t>
        <a:bodyPr/>
        <a:lstStyle/>
        <a:p>
          <a:endParaRPr lang="it-IT"/>
        </a:p>
      </dgm:t>
    </dgm:pt>
    <dgm:pt modelId="{EC671ED5-7330-45AC-8FEF-F377B8723DCC}">
      <dgm:prSet phldrT="[Testo]" custT="1"/>
      <dgm:spPr/>
      <dgm:t>
        <a:bodyPr/>
        <a:lstStyle/>
        <a:p>
          <a:r>
            <a:rPr lang="it-IT" sz="1400" dirty="0" smtClean="0">
              <a:latin typeface="Century Gothic" pitchFamily="34" charset="0"/>
            </a:rPr>
            <a:t>I movimenti spontanei dei giovani spesso non si sono sentiti rappresentati dai partiti che hanno  guidato in seguito il cambiamento </a:t>
          </a:r>
          <a:endParaRPr lang="it-IT" sz="1400" dirty="0">
            <a:latin typeface="Century Gothic" pitchFamily="34" charset="0"/>
          </a:endParaRPr>
        </a:p>
      </dgm:t>
    </dgm:pt>
    <dgm:pt modelId="{8879D859-A736-48DA-A194-99FBA80934EA}" type="parTrans" cxnId="{98CBF3AE-2142-4DB7-BAC9-CBE469F245DB}">
      <dgm:prSet/>
      <dgm:spPr/>
      <dgm:t>
        <a:bodyPr/>
        <a:lstStyle/>
        <a:p>
          <a:endParaRPr lang="it-IT"/>
        </a:p>
      </dgm:t>
    </dgm:pt>
    <dgm:pt modelId="{32710703-1F4D-4332-98B0-72DA3A75BE84}" type="sibTrans" cxnId="{98CBF3AE-2142-4DB7-BAC9-CBE469F245DB}">
      <dgm:prSet/>
      <dgm:spPr/>
      <dgm:t>
        <a:bodyPr/>
        <a:lstStyle/>
        <a:p>
          <a:endParaRPr lang="it-IT"/>
        </a:p>
      </dgm:t>
    </dgm:pt>
    <dgm:pt modelId="{48138D70-79A2-424D-983E-DDD850F9EFAE}">
      <dgm:prSet phldrT="[Testo]"/>
      <dgm:spPr/>
      <dgm:t>
        <a:bodyPr/>
        <a:lstStyle/>
        <a:p>
          <a:endParaRPr lang="it-IT" sz="1200" dirty="0"/>
        </a:p>
      </dgm:t>
    </dgm:pt>
    <dgm:pt modelId="{988622AA-1FF6-4516-8521-5E65B9E20CC5}" type="parTrans" cxnId="{455A0C8F-16A9-4F50-8987-E6E51B747044}">
      <dgm:prSet/>
      <dgm:spPr/>
      <dgm:t>
        <a:bodyPr/>
        <a:lstStyle/>
        <a:p>
          <a:endParaRPr lang="it-IT"/>
        </a:p>
      </dgm:t>
    </dgm:pt>
    <dgm:pt modelId="{20ADC830-85CE-4BC4-BA4E-F7EAB975EBEC}" type="sibTrans" cxnId="{455A0C8F-16A9-4F50-8987-E6E51B747044}">
      <dgm:prSet/>
      <dgm:spPr/>
      <dgm:t>
        <a:bodyPr/>
        <a:lstStyle/>
        <a:p>
          <a:endParaRPr lang="it-IT"/>
        </a:p>
      </dgm:t>
    </dgm:pt>
    <dgm:pt modelId="{3B6F034B-B606-4948-984B-2F4CD623909A}">
      <dgm:prSet phldrT="[Testo]" custT="1"/>
      <dgm:spPr/>
      <dgm:t>
        <a:bodyPr/>
        <a:lstStyle/>
        <a:p>
          <a:r>
            <a:rPr lang="it-IT" sz="1400" dirty="0" smtClean="0">
              <a:latin typeface="Century Gothic" pitchFamily="34" charset="0"/>
            </a:rPr>
            <a:t>Oggi una parte della popolazione continua a non sentirsi rappresentata dalle leadership al potere</a:t>
          </a:r>
          <a:endParaRPr lang="it-IT" sz="1400" dirty="0">
            <a:latin typeface="Century Gothic" pitchFamily="34" charset="0"/>
          </a:endParaRPr>
        </a:p>
      </dgm:t>
    </dgm:pt>
    <dgm:pt modelId="{59FE3625-89D9-4577-ADF9-8FCCD613CB55}" type="parTrans" cxnId="{2E564D5D-4088-46A2-B18C-EB7742EB04B6}">
      <dgm:prSet/>
      <dgm:spPr/>
      <dgm:t>
        <a:bodyPr/>
        <a:lstStyle/>
        <a:p>
          <a:endParaRPr lang="it-IT"/>
        </a:p>
      </dgm:t>
    </dgm:pt>
    <dgm:pt modelId="{CCE7BC53-06D5-4C7B-81D4-44C55BB15C78}" type="sibTrans" cxnId="{2E564D5D-4088-46A2-B18C-EB7742EB04B6}">
      <dgm:prSet/>
      <dgm:spPr/>
      <dgm:t>
        <a:bodyPr/>
        <a:lstStyle/>
        <a:p>
          <a:endParaRPr lang="it-IT"/>
        </a:p>
      </dgm:t>
    </dgm:pt>
    <dgm:pt modelId="{8812266D-8158-4579-8E68-838BA1807617}">
      <dgm:prSet phldrT="[Testo]" custT="1"/>
      <dgm:spPr/>
      <dgm:t>
        <a:bodyPr/>
        <a:lstStyle/>
        <a:p>
          <a:r>
            <a:rPr lang="it-IT" sz="1400" dirty="0" smtClean="0">
              <a:latin typeface="Century Gothic" pitchFamily="34" charset="0"/>
            </a:rPr>
            <a:t>Nelle proteste si chiedeva libertà e un futuro migliore ; nessun riferimento all’occidente</a:t>
          </a:r>
          <a:endParaRPr lang="it-IT" sz="1400" dirty="0">
            <a:latin typeface="Century Gothic" pitchFamily="34" charset="0"/>
          </a:endParaRPr>
        </a:p>
      </dgm:t>
    </dgm:pt>
    <dgm:pt modelId="{4542E34B-2C95-47FA-B2C5-18A16C70B5D6}" type="parTrans" cxnId="{488FF5BC-51EB-4B65-ABFD-88A54A45FFC1}">
      <dgm:prSet/>
      <dgm:spPr/>
      <dgm:t>
        <a:bodyPr/>
        <a:lstStyle/>
        <a:p>
          <a:endParaRPr lang="it-IT"/>
        </a:p>
      </dgm:t>
    </dgm:pt>
    <dgm:pt modelId="{A5D9AEF9-6FC4-429D-B087-02D499FBBA05}" type="sibTrans" cxnId="{488FF5BC-51EB-4B65-ABFD-88A54A45FFC1}">
      <dgm:prSet/>
      <dgm:spPr/>
      <dgm:t>
        <a:bodyPr/>
        <a:lstStyle/>
        <a:p>
          <a:endParaRPr lang="it-IT"/>
        </a:p>
      </dgm:t>
    </dgm:pt>
    <dgm:pt modelId="{622E8B48-A1E3-4218-8ADA-082FD5ED08CC}">
      <dgm:prSet phldrT="[Testo]" custT="1"/>
      <dgm:spPr/>
      <dgm:t>
        <a:bodyPr/>
        <a:lstStyle/>
        <a:p>
          <a:r>
            <a:rPr lang="it-IT" sz="1400" dirty="0" smtClean="0">
              <a:latin typeface="Century Gothic" pitchFamily="34" charset="0"/>
            </a:rPr>
            <a:t>I n Egitto i  militari hanno riacquisto il potere con quello che da molti è stato definito un golpe </a:t>
          </a:r>
          <a:endParaRPr lang="it-IT" sz="1400" dirty="0">
            <a:latin typeface="Century Gothic" pitchFamily="34" charset="0"/>
          </a:endParaRPr>
        </a:p>
      </dgm:t>
    </dgm:pt>
    <dgm:pt modelId="{6B9255EA-6866-4CCF-9F42-E6D464E9252B}" type="parTrans" cxnId="{68A09C15-4B37-4740-BD29-A09A46024971}">
      <dgm:prSet/>
      <dgm:spPr/>
      <dgm:t>
        <a:bodyPr/>
        <a:lstStyle/>
        <a:p>
          <a:endParaRPr lang="it-IT"/>
        </a:p>
      </dgm:t>
    </dgm:pt>
    <dgm:pt modelId="{62D7F13C-1668-4E5F-9E7D-AF612DB50E41}" type="sibTrans" cxnId="{68A09C15-4B37-4740-BD29-A09A46024971}">
      <dgm:prSet/>
      <dgm:spPr/>
      <dgm:t>
        <a:bodyPr/>
        <a:lstStyle/>
        <a:p>
          <a:endParaRPr lang="it-IT"/>
        </a:p>
      </dgm:t>
    </dgm:pt>
    <dgm:pt modelId="{3D256434-C8EE-4D72-AE16-BED8799B422A}">
      <dgm:prSet phldrT="[Testo]" custT="1"/>
      <dgm:spPr/>
      <dgm:t>
        <a:bodyPr/>
        <a:lstStyle/>
        <a:p>
          <a:r>
            <a:rPr lang="it-IT" sz="1400" dirty="0" smtClean="0">
              <a:latin typeface="Century Gothic" pitchFamily="34" charset="0"/>
            </a:rPr>
            <a:t>L’Esercito non è intervenuto nelle proteste</a:t>
          </a:r>
          <a:endParaRPr lang="it-IT" sz="1400" dirty="0">
            <a:latin typeface="Century Gothic" pitchFamily="34" charset="0"/>
          </a:endParaRPr>
        </a:p>
      </dgm:t>
    </dgm:pt>
    <dgm:pt modelId="{FAD002E5-A7EF-463B-838B-3DAE71092529}" type="parTrans" cxnId="{0E5389C4-9BB2-42F7-8C43-3451809DE238}">
      <dgm:prSet/>
      <dgm:spPr/>
      <dgm:t>
        <a:bodyPr/>
        <a:lstStyle/>
        <a:p>
          <a:endParaRPr lang="it-IT"/>
        </a:p>
      </dgm:t>
    </dgm:pt>
    <dgm:pt modelId="{B194C12D-0333-4AD3-81FB-7E34C2774DDE}" type="sibTrans" cxnId="{0E5389C4-9BB2-42F7-8C43-3451809DE238}">
      <dgm:prSet/>
      <dgm:spPr/>
      <dgm:t>
        <a:bodyPr/>
        <a:lstStyle/>
        <a:p>
          <a:endParaRPr lang="it-IT"/>
        </a:p>
      </dgm:t>
    </dgm:pt>
    <dgm:pt modelId="{ACDA0637-DB8D-4B91-87E9-AAD7DA000AE6}" type="pres">
      <dgm:prSet presAssocID="{8BA652DE-0645-4183-BE6D-537A47DF2658}" presName="Name0" presStyleCnt="0">
        <dgm:presLayoutVars>
          <dgm:dir/>
          <dgm:animLvl val="lvl"/>
          <dgm:resizeHandles/>
        </dgm:presLayoutVars>
      </dgm:prSet>
      <dgm:spPr/>
      <dgm:t>
        <a:bodyPr/>
        <a:lstStyle/>
        <a:p>
          <a:endParaRPr lang="it-IT"/>
        </a:p>
      </dgm:t>
    </dgm:pt>
    <dgm:pt modelId="{98B7BCC1-5BF7-4729-82CA-E1D0F4B54C1D}" type="pres">
      <dgm:prSet presAssocID="{AD911ABF-6199-4AD7-A767-7265ACFD4E21}" presName="linNode" presStyleCnt="0"/>
      <dgm:spPr/>
      <dgm:t>
        <a:bodyPr/>
        <a:lstStyle/>
        <a:p>
          <a:endParaRPr lang="it-IT"/>
        </a:p>
      </dgm:t>
    </dgm:pt>
    <dgm:pt modelId="{64FD022C-23AF-49D3-92C6-3F5D7DDFA6DE}" type="pres">
      <dgm:prSet presAssocID="{AD911ABF-6199-4AD7-A767-7265ACFD4E21}" presName="parentShp" presStyleLbl="node1" presStyleIdx="0" presStyleCnt="3">
        <dgm:presLayoutVars>
          <dgm:bulletEnabled val="1"/>
        </dgm:presLayoutVars>
      </dgm:prSet>
      <dgm:spPr/>
      <dgm:t>
        <a:bodyPr/>
        <a:lstStyle/>
        <a:p>
          <a:endParaRPr lang="it-IT"/>
        </a:p>
      </dgm:t>
    </dgm:pt>
    <dgm:pt modelId="{4F93EAE0-D5AA-4496-B914-E52A32C1F74D}" type="pres">
      <dgm:prSet presAssocID="{AD911ABF-6199-4AD7-A767-7265ACFD4E21}" presName="childShp" presStyleLbl="bgAccFollowNode1" presStyleIdx="0" presStyleCnt="3" custScaleX="131638" custScaleY="143038">
        <dgm:presLayoutVars>
          <dgm:bulletEnabled val="1"/>
        </dgm:presLayoutVars>
      </dgm:prSet>
      <dgm:spPr/>
      <dgm:t>
        <a:bodyPr/>
        <a:lstStyle/>
        <a:p>
          <a:endParaRPr lang="it-IT"/>
        </a:p>
      </dgm:t>
    </dgm:pt>
    <dgm:pt modelId="{43B98A4A-9A99-4BFC-9026-0D159A910436}" type="pres">
      <dgm:prSet presAssocID="{4A4F9791-36B4-4FCA-8FF0-45458B45B8B8}" presName="spacing" presStyleCnt="0"/>
      <dgm:spPr/>
      <dgm:t>
        <a:bodyPr/>
        <a:lstStyle/>
        <a:p>
          <a:endParaRPr lang="it-IT"/>
        </a:p>
      </dgm:t>
    </dgm:pt>
    <dgm:pt modelId="{8AC3E8C4-A73E-4B04-8434-FD7829FF2803}" type="pres">
      <dgm:prSet presAssocID="{B477345A-63A1-4148-A722-BD70897A074D}" presName="linNode" presStyleCnt="0"/>
      <dgm:spPr/>
      <dgm:t>
        <a:bodyPr/>
        <a:lstStyle/>
        <a:p>
          <a:endParaRPr lang="it-IT"/>
        </a:p>
      </dgm:t>
    </dgm:pt>
    <dgm:pt modelId="{6A6E73E7-F9D9-4EC0-96A4-EAE92D99F4B5}" type="pres">
      <dgm:prSet presAssocID="{B477345A-63A1-4148-A722-BD70897A074D}" presName="parentShp" presStyleLbl="node1" presStyleIdx="1" presStyleCnt="3">
        <dgm:presLayoutVars>
          <dgm:bulletEnabled val="1"/>
        </dgm:presLayoutVars>
      </dgm:prSet>
      <dgm:spPr/>
      <dgm:t>
        <a:bodyPr/>
        <a:lstStyle/>
        <a:p>
          <a:endParaRPr lang="it-IT"/>
        </a:p>
      </dgm:t>
    </dgm:pt>
    <dgm:pt modelId="{A0148F3C-BC64-4D8A-BF9C-ACC2A2D9A972}" type="pres">
      <dgm:prSet presAssocID="{B477345A-63A1-4148-A722-BD70897A074D}" presName="childShp" presStyleLbl="bgAccFollowNode1" presStyleIdx="1" presStyleCnt="3" custScaleX="125989">
        <dgm:presLayoutVars>
          <dgm:bulletEnabled val="1"/>
        </dgm:presLayoutVars>
      </dgm:prSet>
      <dgm:spPr/>
      <dgm:t>
        <a:bodyPr/>
        <a:lstStyle/>
        <a:p>
          <a:endParaRPr lang="it-IT"/>
        </a:p>
      </dgm:t>
    </dgm:pt>
    <dgm:pt modelId="{3E02F074-57EC-468D-BFE5-FCC040908EC4}" type="pres">
      <dgm:prSet presAssocID="{A6F3A54C-C46D-4485-AC0C-8A5FDC26034E}" presName="spacing" presStyleCnt="0"/>
      <dgm:spPr/>
      <dgm:t>
        <a:bodyPr/>
        <a:lstStyle/>
        <a:p>
          <a:endParaRPr lang="it-IT"/>
        </a:p>
      </dgm:t>
    </dgm:pt>
    <dgm:pt modelId="{03F8CD24-CEE2-4F8D-BAFF-2078DBB0C95A}" type="pres">
      <dgm:prSet presAssocID="{A2867BE8-232E-47B8-86EB-3761658848DD}" presName="linNode" presStyleCnt="0"/>
      <dgm:spPr/>
      <dgm:t>
        <a:bodyPr/>
        <a:lstStyle/>
        <a:p>
          <a:endParaRPr lang="it-IT"/>
        </a:p>
      </dgm:t>
    </dgm:pt>
    <dgm:pt modelId="{FC1CED6C-801A-4F66-B943-9606F10B8A13}" type="pres">
      <dgm:prSet presAssocID="{A2867BE8-232E-47B8-86EB-3761658848DD}" presName="parentShp" presStyleLbl="node1" presStyleIdx="2" presStyleCnt="3">
        <dgm:presLayoutVars>
          <dgm:bulletEnabled val="1"/>
        </dgm:presLayoutVars>
      </dgm:prSet>
      <dgm:spPr/>
      <dgm:t>
        <a:bodyPr/>
        <a:lstStyle/>
        <a:p>
          <a:endParaRPr lang="it-IT"/>
        </a:p>
      </dgm:t>
    </dgm:pt>
    <dgm:pt modelId="{190C74EB-C8E1-4F69-9DF1-7E95F75AE13D}" type="pres">
      <dgm:prSet presAssocID="{A2867BE8-232E-47B8-86EB-3761658848DD}" presName="childShp" presStyleLbl="bgAccFollowNode1" presStyleIdx="2" presStyleCnt="3" custScaleX="123164" custScaleY="138933">
        <dgm:presLayoutVars>
          <dgm:bulletEnabled val="1"/>
        </dgm:presLayoutVars>
      </dgm:prSet>
      <dgm:spPr/>
      <dgm:t>
        <a:bodyPr/>
        <a:lstStyle/>
        <a:p>
          <a:endParaRPr lang="it-IT"/>
        </a:p>
      </dgm:t>
    </dgm:pt>
  </dgm:ptLst>
  <dgm:cxnLst>
    <dgm:cxn modelId="{A219624E-EB83-45B5-A948-BAC3BC0F4722}" type="presOf" srcId="{3D256434-C8EE-4D72-AE16-BED8799B422A}" destId="{4F93EAE0-D5AA-4496-B914-E52A32C1F74D}" srcOrd="0" destOrd="3" presId="urn:microsoft.com/office/officeart/2005/8/layout/vList6"/>
    <dgm:cxn modelId="{D20779B9-D994-4832-A51D-423BD2034AD2}" srcId="{8BA652DE-0645-4183-BE6D-537A47DF2658}" destId="{AD911ABF-6199-4AD7-A767-7265ACFD4E21}" srcOrd="0" destOrd="0" parTransId="{D4D49B97-8F9D-43FE-9610-4438E34722C4}" sibTransId="{4A4F9791-36B4-4FCA-8FF0-45458B45B8B8}"/>
    <dgm:cxn modelId="{0E5389C4-9BB2-42F7-8C43-3451809DE238}" srcId="{AD911ABF-6199-4AD7-A767-7265ACFD4E21}" destId="{3D256434-C8EE-4D72-AE16-BED8799B422A}" srcOrd="3" destOrd="0" parTransId="{FAD002E5-A7EF-463B-838B-3DAE71092529}" sibTransId="{B194C12D-0333-4AD3-81FB-7E34C2774DDE}"/>
    <dgm:cxn modelId="{011C2095-6246-4999-B75A-4755DED6F79E}" type="presOf" srcId="{622E8B48-A1E3-4218-8ADA-082FD5ED08CC}" destId="{190C74EB-C8E1-4F69-9DF1-7E95F75AE13D}" srcOrd="0" destOrd="2" presId="urn:microsoft.com/office/officeart/2005/8/layout/vList6"/>
    <dgm:cxn modelId="{04E98859-5C46-4435-AFAC-58A73FEF20A5}" type="presOf" srcId="{AF79FFE3-2B9F-4EC2-BCD4-0689BD48C4E8}" destId="{4F93EAE0-D5AA-4496-B914-E52A32C1F74D}" srcOrd="0" destOrd="4" presId="urn:microsoft.com/office/officeart/2005/8/layout/vList6"/>
    <dgm:cxn modelId="{488FF5BC-51EB-4B65-ABFD-88A54A45FFC1}" srcId="{AD911ABF-6199-4AD7-A767-7265ACFD4E21}" destId="{8812266D-8158-4579-8E68-838BA1807617}" srcOrd="2" destOrd="0" parTransId="{4542E34B-2C95-47FA-B2C5-18A16C70B5D6}" sibTransId="{A5D9AEF9-6FC4-429D-B087-02D499FBBA05}"/>
    <dgm:cxn modelId="{9D33C2AF-D85F-4191-8658-A6C1C4CF4E7F}" srcId="{AD911ABF-6199-4AD7-A767-7265ACFD4E21}" destId="{84E2652E-E801-4B9D-B186-BD905AE74B0D}" srcOrd="0" destOrd="0" parTransId="{1C364EFE-B856-4955-A781-F1385E79AE4E}" sibTransId="{85675F8C-5E6A-404C-80F5-7BD018262BF9}"/>
    <dgm:cxn modelId="{939C95A7-9183-4BF0-97C1-30B9BD9944E4}" type="presOf" srcId="{48138D70-79A2-424D-983E-DDD850F9EFAE}" destId="{190C74EB-C8E1-4F69-9DF1-7E95F75AE13D}" srcOrd="0" destOrd="3" presId="urn:microsoft.com/office/officeart/2005/8/layout/vList6"/>
    <dgm:cxn modelId="{C1CD3037-242E-44B7-B2FA-9CF37076A1EF}" type="presOf" srcId="{8BA652DE-0645-4183-BE6D-537A47DF2658}" destId="{ACDA0637-DB8D-4B91-87E9-AAD7DA000AE6}" srcOrd="0" destOrd="0" presId="urn:microsoft.com/office/officeart/2005/8/layout/vList6"/>
    <dgm:cxn modelId="{4EB17D48-151A-4A34-8606-A24E344D533A}" type="presOf" srcId="{A2867BE8-232E-47B8-86EB-3761658848DD}" destId="{FC1CED6C-801A-4F66-B943-9606F10B8A13}" srcOrd="0" destOrd="0" presId="urn:microsoft.com/office/officeart/2005/8/layout/vList6"/>
    <dgm:cxn modelId="{68A09C15-4B37-4740-BD29-A09A46024971}" srcId="{A2867BE8-232E-47B8-86EB-3761658848DD}" destId="{622E8B48-A1E3-4218-8ADA-082FD5ED08CC}" srcOrd="2" destOrd="0" parTransId="{6B9255EA-6866-4CCF-9F42-E6D464E9252B}" sibTransId="{62D7F13C-1668-4E5F-9E7D-AF612DB50E41}"/>
    <dgm:cxn modelId="{385413A6-1BBB-4E4A-9267-D67598D68F3D}" type="presOf" srcId="{570DCFD6-56DA-4F84-8664-DD627163CE1F}" destId="{A0148F3C-BC64-4D8A-BF9C-ACC2A2D9A972}" srcOrd="0" destOrd="0" presId="urn:microsoft.com/office/officeart/2005/8/layout/vList6"/>
    <dgm:cxn modelId="{4305EE54-E6A3-4EA4-8674-3B9BB9DA5B8B}" srcId="{B477345A-63A1-4148-A722-BD70897A074D}" destId="{570DCFD6-56DA-4F84-8664-DD627163CE1F}" srcOrd="0" destOrd="0" parTransId="{FCAD2624-C40D-45DC-AB89-110066C1C13D}" sibTransId="{1795AD58-31CD-405A-8D69-17660B7A8F57}"/>
    <dgm:cxn modelId="{2202A622-BA47-43B0-8CD1-F62E0773A3F1}" type="presOf" srcId="{68FBC420-F2C2-495B-B8BF-A7B884911C90}" destId="{190C74EB-C8E1-4F69-9DF1-7E95F75AE13D}" srcOrd="0" destOrd="0" presId="urn:microsoft.com/office/officeart/2005/8/layout/vList6"/>
    <dgm:cxn modelId="{7A49B783-E643-4D8A-8967-3263442B72FA}" type="presOf" srcId="{B477345A-63A1-4148-A722-BD70897A074D}" destId="{6A6E73E7-F9D9-4EC0-96A4-EAE92D99F4B5}" srcOrd="0" destOrd="0" presId="urn:microsoft.com/office/officeart/2005/8/layout/vList6"/>
    <dgm:cxn modelId="{25CF637E-0C44-407B-8436-1E0D0DFEF100}" srcId="{A2867BE8-232E-47B8-86EB-3761658848DD}" destId="{68FBC420-F2C2-495B-B8BF-A7B884911C90}" srcOrd="0" destOrd="0" parTransId="{94CB6A6D-528C-408D-8493-2BAF09A535B9}" sibTransId="{E75FAF25-B09B-426E-8D97-74C7825B2D9A}"/>
    <dgm:cxn modelId="{FEBD94DC-B072-4932-92B0-CCAEF8BC6AC2}" srcId="{AD911ABF-6199-4AD7-A767-7265ACFD4E21}" destId="{8A4A3B38-3E45-4704-B971-5C3EE8C79600}" srcOrd="1" destOrd="0" parTransId="{6B0D7A9C-5052-4BD9-B3C0-AE2E6817A3EF}" sibTransId="{662F14B5-FEC8-4CCF-91C1-585FF6886F3C}"/>
    <dgm:cxn modelId="{F46E0455-407E-4E02-983B-11FA32E21072}" type="presOf" srcId="{8A4A3B38-3E45-4704-B971-5C3EE8C79600}" destId="{4F93EAE0-D5AA-4496-B914-E52A32C1F74D}" srcOrd="0" destOrd="1" presId="urn:microsoft.com/office/officeart/2005/8/layout/vList6"/>
    <dgm:cxn modelId="{0A565F70-5E0A-453F-88B7-EC8111E4618F}" type="presOf" srcId="{8812266D-8158-4579-8E68-838BA1807617}" destId="{4F93EAE0-D5AA-4496-B914-E52A32C1F74D}" srcOrd="0" destOrd="2" presId="urn:microsoft.com/office/officeart/2005/8/layout/vList6"/>
    <dgm:cxn modelId="{0F60323F-ED1F-4604-9436-205827BC3B5B}" type="presOf" srcId="{84E2652E-E801-4B9D-B186-BD905AE74B0D}" destId="{4F93EAE0-D5AA-4496-B914-E52A32C1F74D}" srcOrd="0" destOrd="0" presId="urn:microsoft.com/office/officeart/2005/8/layout/vList6"/>
    <dgm:cxn modelId="{2E564D5D-4088-46A2-B18C-EB7742EB04B6}" srcId="{A2867BE8-232E-47B8-86EB-3761658848DD}" destId="{3B6F034B-B606-4948-984B-2F4CD623909A}" srcOrd="1" destOrd="0" parTransId="{59FE3625-89D9-4577-ADF9-8FCCD613CB55}" sibTransId="{CCE7BC53-06D5-4C7B-81D4-44C55BB15C78}"/>
    <dgm:cxn modelId="{9B93B60F-E7FA-49C6-ACCE-64C09B1745A1}" type="presOf" srcId="{3B6F034B-B606-4948-984B-2F4CD623909A}" destId="{190C74EB-C8E1-4F69-9DF1-7E95F75AE13D}" srcOrd="0" destOrd="1" presId="urn:microsoft.com/office/officeart/2005/8/layout/vList6"/>
    <dgm:cxn modelId="{455A0C8F-16A9-4F50-8987-E6E51B747044}" srcId="{A2867BE8-232E-47B8-86EB-3761658848DD}" destId="{48138D70-79A2-424D-983E-DDD850F9EFAE}" srcOrd="3" destOrd="0" parTransId="{988622AA-1FF6-4516-8521-5E65B9E20CC5}" sibTransId="{20ADC830-85CE-4BC4-BA4E-F7EAB975EBEC}"/>
    <dgm:cxn modelId="{A1A2E623-F1BC-4A7B-910C-5B0843854FB2}" srcId="{8BA652DE-0645-4183-BE6D-537A47DF2658}" destId="{A2867BE8-232E-47B8-86EB-3761658848DD}" srcOrd="2" destOrd="0" parTransId="{8E10AE04-B4CC-4020-956C-2F8B6738AE53}" sibTransId="{B929813D-3737-4598-A8F9-75ECE5738C7D}"/>
    <dgm:cxn modelId="{DFB9D451-A34A-44FF-A1CA-B180B76BC55D}" type="presOf" srcId="{AD911ABF-6199-4AD7-A767-7265ACFD4E21}" destId="{64FD022C-23AF-49D3-92C6-3F5D7DDFA6DE}" srcOrd="0" destOrd="0" presId="urn:microsoft.com/office/officeart/2005/8/layout/vList6"/>
    <dgm:cxn modelId="{E4014BFF-9CCD-4205-99EB-6A6239063900}" type="presOf" srcId="{EC671ED5-7330-45AC-8FEF-F377B8723DCC}" destId="{A0148F3C-BC64-4D8A-BF9C-ACC2A2D9A972}" srcOrd="0" destOrd="1" presId="urn:microsoft.com/office/officeart/2005/8/layout/vList6"/>
    <dgm:cxn modelId="{98CBF3AE-2142-4DB7-BAC9-CBE469F245DB}" srcId="{B477345A-63A1-4148-A722-BD70897A074D}" destId="{EC671ED5-7330-45AC-8FEF-F377B8723DCC}" srcOrd="1" destOrd="0" parTransId="{8879D859-A736-48DA-A194-99FBA80934EA}" sibTransId="{32710703-1F4D-4332-98B0-72DA3A75BE84}"/>
    <dgm:cxn modelId="{EC9BCD9C-44EA-42FE-8A9C-4489B7B28C59}" srcId="{AD911ABF-6199-4AD7-A767-7265ACFD4E21}" destId="{AF79FFE3-2B9F-4EC2-BCD4-0689BD48C4E8}" srcOrd="4" destOrd="0" parTransId="{CC462C91-991E-4EF7-8B26-EED9F215236A}" sibTransId="{8F319CA4-A0B3-4530-AC1D-F6087219F79A}"/>
    <dgm:cxn modelId="{96484E21-F9C9-4EFD-A708-D2FD383DB8A3}" srcId="{8BA652DE-0645-4183-BE6D-537A47DF2658}" destId="{B477345A-63A1-4148-A722-BD70897A074D}" srcOrd="1" destOrd="0" parTransId="{30B4B24D-44F0-4C34-9B30-594BC67A9652}" sibTransId="{A6F3A54C-C46D-4485-AC0C-8A5FDC26034E}"/>
    <dgm:cxn modelId="{B3C0F7E0-57FE-48AF-B382-B941C925FAFE}" type="presParOf" srcId="{ACDA0637-DB8D-4B91-87E9-AAD7DA000AE6}" destId="{98B7BCC1-5BF7-4729-82CA-E1D0F4B54C1D}" srcOrd="0" destOrd="0" presId="urn:microsoft.com/office/officeart/2005/8/layout/vList6"/>
    <dgm:cxn modelId="{6F5D5E3E-0545-40A3-A156-4FD3C7A1A7C1}" type="presParOf" srcId="{98B7BCC1-5BF7-4729-82CA-E1D0F4B54C1D}" destId="{64FD022C-23AF-49D3-92C6-3F5D7DDFA6DE}" srcOrd="0" destOrd="0" presId="urn:microsoft.com/office/officeart/2005/8/layout/vList6"/>
    <dgm:cxn modelId="{782A1110-6E25-40BD-9823-564D9592457E}" type="presParOf" srcId="{98B7BCC1-5BF7-4729-82CA-E1D0F4B54C1D}" destId="{4F93EAE0-D5AA-4496-B914-E52A32C1F74D}" srcOrd="1" destOrd="0" presId="urn:microsoft.com/office/officeart/2005/8/layout/vList6"/>
    <dgm:cxn modelId="{B06F5C82-27AC-4E1D-89CC-C2FC1584386A}" type="presParOf" srcId="{ACDA0637-DB8D-4B91-87E9-AAD7DA000AE6}" destId="{43B98A4A-9A99-4BFC-9026-0D159A910436}" srcOrd="1" destOrd="0" presId="urn:microsoft.com/office/officeart/2005/8/layout/vList6"/>
    <dgm:cxn modelId="{4812CB01-FC25-475B-A4F7-C5E47CD4396A}" type="presParOf" srcId="{ACDA0637-DB8D-4B91-87E9-AAD7DA000AE6}" destId="{8AC3E8C4-A73E-4B04-8434-FD7829FF2803}" srcOrd="2" destOrd="0" presId="urn:microsoft.com/office/officeart/2005/8/layout/vList6"/>
    <dgm:cxn modelId="{1920CECA-BE43-4893-ADB1-08EB3450A077}" type="presParOf" srcId="{8AC3E8C4-A73E-4B04-8434-FD7829FF2803}" destId="{6A6E73E7-F9D9-4EC0-96A4-EAE92D99F4B5}" srcOrd="0" destOrd="0" presId="urn:microsoft.com/office/officeart/2005/8/layout/vList6"/>
    <dgm:cxn modelId="{89130084-1F1B-4DEC-A4BD-35586E3E6EF3}" type="presParOf" srcId="{8AC3E8C4-A73E-4B04-8434-FD7829FF2803}" destId="{A0148F3C-BC64-4D8A-BF9C-ACC2A2D9A972}" srcOrd="1" destOrd="0" presId="urn:microsoft.com/office/officeart/2005/8/layout/vList6"/>
    <dgm:cxn modelId="{0D7293E1-E731-4A5C-B09D-D7FFEE8EE3D2}" type="presParOf" srcId="{ACDA0637-DB8D-4B91-87E9-AAD7DA000AE6}" destId="{3E02F074-57EC-468D-BFE5-FCC040908EC4}" srcOrd="3" destOrd="0" presId="urn:microsoft.com/office/officeart/2005/8/layout/vList6"/>
    <dgm:cxn modelId="{CBB4C6D2-63CE-4A1D-B953-DAD5F6603371}" type="presParOf" srcId="{ACDA0637-DB8D-4B91-87E9-AAD7DA000AE6}" destId="{03F8CD24-CEE2-4F8D-BAFF-2078DBB0C95A}" srcOrd="4" destOrd="0" presId="urn:microsoft.com/office/officeart/2005/8/layout/vList6"/>
    <dgm:cxn modelId="{E6E4D9ED-6060-406E-ADE0-0CC76E14BAFA}" type="presParOf" srcId="{03F8CD24-CEE2-4F8D-BAFF-2078DBB0C95A}" destId="{FC1CED6C-801A-4F66-B943-9606F10B8A13}" srcOrd="0" destOrd="0" presId="urn:microsoft.com/office/officeart/2005/8/layout/vList6"/>
    <dgm:cxn modelId="{9D1B7A05-BF7B-483E-81C5-244CB739BB30}" type="presParOf" srcId="{03F8CD24-CEE2-4F8D-BAFF-2078DBB0C95A}" destId="{190C74EB-C8E1-4F69-9DF1-7E95F75AE13D}" srcOrd="1" destOrd="0" presId="urn:microsoft.com/office/officeart/2005/8/layout/v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5AEB37E-6FF2-49C6-B2A8-B78D1A063E8C}" type="doc">
      <dgm:prSet loTypeId="urn:microsoft.com/office/officeart/2005/8/layout/arrow5" loCatId="relationship" qsTypeId="urn:microsoft.com/office/officeart/2005/8/quickstyle/3d1" qsCatId="3D" csTypeId="urn:microsoft.com/office/officeart/2005/8/colors/accent1_3" csCatId="accent1" phldr="1"/>
      <dgm:spPr/>
      <dgm:t>
        <a:bodyPr/>
        <a:lstStyle/>
        <a:p>
          <a:endParaRPr lang="it-IT"/>
        </a:p>
      </dgm:t>
    </dgm:pt>
    <dgm:pt modelId="{1DE35B7C-8634-405E-BD12-F9E77E4AB0F2}">
      <dgm:prSet phldrT="[Testo]" custT="1"/>
      <dgm:spPr/>
      <dgm:t>
        <a:bodyPr/>
        <a:lstStyle/>
        <a:p>
          <a:r>
            <a:rPr lang="it-IT" sz="1600" baseline="0" dirty="0" smtClean="0">
              <a:latin typeface="Century Gothic" pitchFamily="34" charset="0"/>
            </a:rPr>
            <a:t>1) Il numero di utenti di </a:t>
          </a:r>
          <a:r>
            <a:rPr lang="it-IT" sz="1600" baseline="0" dirty="0" err="1" smtClean="0">
              <a:latin typeface="Century Gothic" pitchFamily="34" charset="0"/>
            </a:rPr>
            <a:t>facebook</a:t>
          </a:r>
          <a:r>
            <a:rPr lang="it-IT" sz="1600" baseline="0" dirty="0" smtClean="0">
              <a:latin typeface="Century Gothic" pitchFamily="34" charset="0"/>
            </a:rPr>
            <a:t> e </a:t>
          </a:r>
          <a:r>
            <a:rPr lang="it-IT" sz="1600" baseline="0" dirty="0" err="1" smtClean="0">
              <a:latin typeface="Century Gothic" pitchFamily="34" charset="0"/>
            </a:rPr>
            <a:t>twitter</a:t>
          </a:r>
          <a:r>
            <a:rPr lang="it-IT" sz="1600" baseline="0" dirty="0" smtClean="0">
              <a:latin typeface="Century Gothic" pitchFamily="34" charset="0"/>
            </a:rPr>
            <a:t>  è raddoppiato (in media) dal 2010 al 2012</a:t>
          </a:r>
        </a:p>
        <a:p>
          <a:r>
            <a:rPr lang="it-IT" sz="1600" baseline="0" dirty="0" smtClean="0">
              <a:latin typeface="Century Gothic" pitchFamily="34" charset="0"/>
            </a:rPr>
            <a:t>2) I  </a:t>
          </a:r>
          <a:r>
            <a:rPr lang="it-IT" sz="1600" baseline="0" dirty="0" err="1" smtClean="0">
              <a:latin typeface="Century Gothic" pitchFamily="34" charset="0"/>
            </a:rPr>
            <a:t>S.N</a:t>
          </a:r>
          <a:r>
            <a:rPr lang="it-IT" sz="1600" baseline="0" dirty="0" smtClean="0">
              <a:latin typeface="Century Gothic" pitchFamily="34" charset="0"/>
            </a:rPr>
            <a:t> hanno contribuito alla diffusione di immagini e video delle rivolte </a:t>
          </a:r>
        </a:p>
        <a:p>
          <a:r>
            <a:rPr lang="it-IT" sz="1600" baseline="0" dirty="0" smtClean="0">
              <a:latin typeface="Century Gothic" pitchFamily="34" charset="0"/>
            </a:rPr>
            <a:t>3) I </a:t>
          </a:r>
          <a:r>
            <a:rPr lang="it-IT" sz="1600" baseline="0" dirty="0" err="1" smtClean="0">
              <a:latin typeface="Century Gothic" pitchFamily="34" charset="0"/>
            </a:rPr>
            <a:t>S.N</a:t>
          </a:r>
          <a:r>
            <a:rPr lang="it-IT" sz="1600" baseline="0" dirty="0" smtClean="0">
              <a:latin typeface="Century Gothic" pitchFamily="34" charset="0"/>
            </a:rPr>
            <a:t> hanno avuto una funzione “organizzativa”  per gli “eventi delle piazze”</a:t>
          </a:r>
        </a:p>
        <a:p>
          <a:r>
            <a:rPr lang="it-IT" sz="1600" baseline="0" dirty="0" smtClean="0">
              <a:latin typeface="Century Gothic" pitchFamily="34" charset="0"/>
            </a:rPr>
            <a:t>4) L’oscuramento della rete subito dopo le proteste ha incentivato i giovani a “scendere in piazza”</a:t>
          </a:r>
        </a:p>
        <a:p>
          <a:endParaRPr lang="it-IT" sz="1600" baseline="0" dirty="0">
            <a:latin typeface="Arial Narrow" pitchFamily="34" charset="0"/>
          </a:endParaRPr>
        </a:p>
      </dgm:t>
    </dgm:pt>
    <dgm:pt modelId="{1DEF5482-75C0-469B-836C-BD15883CE183}" type="parTrans" cxnId="{91744F9F-C117-4223-8753-69BCAEBF57E7}">
      <dgm:prSet/>
      <dgm:spPr/>
      <dgm:t>
        <a:bodyPr/>
        <a:lstStyle/>
        <a:p>
          <a:endParaRPr lang="it-IT" baseline="0"/>
        </a:p>
      </dgm:t>
    </dgm:pt>
    <dgm:pt modelId="{BCCF1B5D-EB90-4AA1-BC94-AA386503E08B}" type="sibTrans" cxnId="{91744F9F-C117-4223-8753-69BCAEBF57E7}">
      <dgm:prSet/>
      <dgm:spPr/>
      <dgm:t>
        <a:bodyPr/>
        <a:lstStyle/>
        <a:p>
          <a:endParaRPr lang="it-IT" baseline="0"/>
        </a:p>
      </dgm:t>
    </dgm:pt>
    <dgm:pt modelId="{221C4AC9-E0C1-44E7-99A8-E20932721B3C}">
      <dgm:prSet custT="1"/>
      <dgm:spPr/>
      <dgm:t>
        <a:bodyPr/>
        <a:lstStyle/>
        <a:p>
          <a:r>
            <a:rPr lang="it-IT" sz="1600" baseline="0" dirty="0" smtClean="0">
              <a:latin typeface="Arial Narrow" pitchFamily="34" charset="0"/>
            </a:rPr>
            <a:t>1</a:t>
          </a:r>
          <a:r>
            <a:rPr lang="it-IT" sz="1600" baseline="0" dirty="0" smtClean="0">
              <a:latin typeface="Century Gothic" pitchFamily="34" charset="0"/>
            </a:rPr>
            <a:t>) L’utilizzo di internet, e più nello specifico dei SN – è ancora molto limitato nell’area (media del 5%)</a:t>
          </a:r>
        </a:p>
        <a:p>
          <a:r>
            <a:rPr lang="it-IT" sz="1600" baseline="0" dirty="0" smtClean="0">
              <a:latin typeface="Century Gothic" pitchFamily="34" charset="0"/>
            </a:rPr>
            <a:t>2) Una buona parte dell’informazione è stata veicolata dai network satellitari in lingua araba (Al-Jazeera e </a:t>
          </a:r>
          <a:r>
            <a:rPr lang="it-IT" sz="1600" baseline="0" dirty="0" err="1" smtClean="0">
              <a:latin typeface="Century Gothic" pitchFamily="34" charset="0"/>
            </a:rPr>
            <a:t>Al-Arabiya</a:t>
          </a:r>
          <a:r>
            <a:rPr lang="it-IT" sz="1600" baseline="0" dirty="0" smtClean="0">
              <a:latin typeface="Century Gothic" pitchFamily="34" charset="0"/>
            </a:rPr>
            <a:t>)</a:t>
          </a:r>
        </a:p>
        <a:p>
          <a:r>
            <a:rPr lang="it-IT" sz="1600" baseline="0" dirty="0" smtClean="0">
              <a:latin typeface="Century Gothic" pitchFamily="34" charset="0"/>
            </a:rPr>
            <a:t>3) Uno degli elementi di forza dei social media –l’assenza di leader carismatici - può anche rivelarsi una delle maggiori debolezze</a:t>
          </a:r>
          <a:endParaRPr lang="it-IT" sz="1600" baseline="0" dirty="0">
            <a:latin typeface="Century Gothic" pitchFamily="34" charset="0"/>
          </a:endParaRPr>
        </a:p>
      </dgm:t>
    </dgm:pt>
    <dgm:pt modelId="{1F22662A-44DE-4361-981C-4689A240036F}" type="parTrans" cxnId="{A33342EC-3D28-41C5-9D27-FBD49ADFAFF3}">
      <dgm:prSet/>
      <dgm:spPr/>
      <dgm:t>
        <a:bodyPr/>
        <a:lstStyle/>
        <a:p>
          <a:endParaRPr lang="it-IT" baseline="0"/>
        </a:p>
      </dgm:t>
    </dgm:pt>
    <dgm:pt modelId="{9603D456-19DC-41B3-8EFB-9C09970FDC58}" type="sibTrans" cxnId="{A33342EC-3D28-41C5-9D27-FBD49ADFAFF3}">
      <dgm:prSet/>
      <dgm:spPr/>
      <dgm:t>
        <a:bodyPr/>
        <a:lstStyle/>
        <a:p>
          <a:endParaRPr lang="it-IT" baseline="0"/>
        </a:p>
      </dgm:t>
    </dgm:pt>
    <dgm:pt modelId="{FFF5810A-7FC9-4D42-BBDC-0F79AA08625E}" type="pres">
      <dgm:prSet presAssocID="{B5AEB37E-6FF2-49C6-B2A8-B78D1A063E8C}" presName="diagram" presStyleCnt="0">
        <dgm:presLayoutVars>
          <dgm:dir/>
          <dgm:resizeHandles val="exact"/>
        </dgm:presLayoutVars>
      </dgm:prSet>
      <dgm:spPr/>
      <dgm:t>
        <a:bodyPr/>
        <a:lstStyle/>
        <a:p>
          <a:endParaRPr lang="it-IT"/>
        </a:p>
      </dgm:t>
    </dgm:pt>
    <dgm:pt modelId="{B589C75A-A5D3-4555-B99D-28F69267A92E}" type="pres">
      <dgm:prSet presAssocID="{1DE35B7C-8634-405E-BD12-F9E77E4AB0F2}" presName="arrow" presStyleLbl="node1" presStyleIdx="0" presStyleCnt="2" custScaleX="149257" custScaleY="113662" custRadScaleRad="95425" custRadScaleInc="1407">
        <dgm:presLayoutVars>
          <dgm:bulletEnabled val="1"/>
        </dgm:presLayoutVars>
      </dgm:prSet>
      <dgm:spPr/>
      <dgm:t>
        <a:bodyPr/>
        <a:lstStyle/>
        <a:p>
          <a:endParaRPr lang="it-IT"/>
        </a:p>
      </dgm:t>
    </dgm:pt>
    <dgm:pt modelId="{79A41745-5712-447E-8E2F-8164A61160A2}" type="pres">
      <dgm:prSet presAssocID="{221C4AC9-E0C1-44E7-99A8-E20932721B3C}" presName="arrow" presStyleLbl="node1" presStyleIdx="1" presStyleCnt="2" custScaleX="139837" custScaleY="113680" custRadScaleRad="86525" custRadScaleInc="-7446">
        <dgm:presLayoutVars>
          <dgm:bulletEnabled val="1"/>
        </dgm:presLayoutVars>
      </dgm:prSet>
      <dgm:spPr/>
      <dgm:t>
        <a:bodyPr/>
        <a:lstStyle/>
        <a:p>
          <a:endParaRPr lang="it-IT"/>
        </a:p>
      </dgm:t>
    </dgm:pt>
  </dgm:ptLst>
  <dgm:cxnLst>
    <dgm:cxn modelId="{A33342EC-3D28-41C5-9D27-FBD49ADFAFF3}" srcId="{B5AEB37E-6FF2-49C6-B2A8-B78D1A063E8C}" destId="{221C4AC9-E0C1-44E7-99A8-E20932721B3C}" srcOrd="1" destOrd="0" parTransId="{1F22662A-44DE-4361-981C-4689A240036F}" sibTransId="{9603D456-19DC-41B3-8EFB-9C09970FDC58}"/>
    <dgm:cxn modelId="{91744F9F-C117-4223-8753-69BCAEBF57E7}" srcId="{B5AEB37E-6FF2-49C6-B2A8-B78D1A063E8C}" destId="{1DE35B7C-8634-405E-BD12-F9E77E4AB0F2}" srcOrd="0" destOrd="0" parTransId="{1DEF5482-75C0-469B-836C-BD15883CE183}" sibTransId="{BCCF1B5D-EB90-4AA1-BC94-AA386503E08B}"/>
    <dgm:cxn modelId="{C01FF813-DB93-4680-8ADE-9BBE5F8CCC27}" type="presOf" srcId="{1DE35B7C-8634-405E-BD12-F9E77E4AB0F2}" destId="{B589C75A-A5D3-4555-B99D-28F69267A92E}" srcOrd="0" destOrd="0" presId="urn:microsoft.com/office/officeart/2005/8/layout/arrow5"/>
    <dgm:cxn modelId="{309FC975-13EA-47E2-9931-9EEE22DCF4D2}" type="presOf" srcId="{221C4AC9-E0C1-44E7-99A8-E20932721B3C}" destId="{79A41745-5712-447E-8E2F-8164A61160A2}" srcOrd="0" destOrd="0" presId="urn:microsoft.com/office/officeart/2005/8/layout/arrow5"/>
    <dgm:cxn modelId="{2938C366-07F6-4395-AD47-1F9FA8E90E45}" type="presOf" srcId="{B5AEB37E-6FF2-49C6-B2A8-B78D1A063E8C}" destId="{FFF5810A-7FC9-4D42-BBDC-0F79AA08625E}" srcOrd="0" destOrd="0" presId="urn:microsoft.com/office/officeart/2005/8/layout/arrow5"/>
    <dgm:cxn modelId="{9B175FCE-67DD-4861-B59F-F482690CA488}" type="presParOf" srcId="{FFF5810A-7FC9-4D42-BBDC-0F79AA08625E}" destId="{B589C75A-A5D3-4555-B99D-28F69267A92E}" srcOrd="0" destOrd="0" presId="urn:microsoft.com/office/officeart/2005/8/layout/arrow5"/>
    <dgm:cxn modelId="{3B5FD1CE-BD35-4B40-8EF8-1CE758CF92DD}" type="presParOf" srcId="{FFF5810A-7FC9-4D42-BBDC-0F79AA08625E}" destId="{79A41745-5712-447E-8E2F-8164A61160A2}" srcOrd="1" destOrd="0" presId="urn:microsoft.com/office/officeart/2005/8/layout/arrow5"/>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5AEB37E-6FF2-49C6-B2A8-B78D1A063E8C}" type="doc">
      <dgm:prSet loTypeId="urn:microsoft.com/office/officeart/2005/8/layout/arrow5" loCatId="relationship" qsTypeId="urn:microsoft.com/office/officeart/2005/8/quickstyle/3d3" qsCatId="3D" csTypeId="urn:microsoft.com/office/officeart/2005/8/colors/accent1_3" csCatId="accent1" phldr="1"/>
      <dgm:spPr/>
      <dgm:t>
        <a:bodyPr/>
        <a:lstStyle/>
        <a:p>
          <a:endParaRPr lang="it-IT"/>
        </a:p>
      </dgm:t>
    </dgm:pt>
    <dgm:pt modelId="{1DE35B7C-8634-405E-BD12-F9E77E4AB0F2}">
      <dgm:prSet phldrT="[Testo]" custT="1"/>
      <dgm:spPr>
        <a:solidFill>
          <a:srgbClr val="0070C0"/>
        </a:solidFill>
      </dgm:spPr>
      <dgm:t>
        <a:bodyPr/>
        <a:lstStyle/>
        <a:p>
          <a:pPr algn="just"/>
          <a:r>
            <a:rPr lang="it-IT" sz="1800" baseline="0" dirty="0" smtClean="0">
              <a:latin typeface="Century Gothic" pitchFamily="34" charset="0"/>
            </a:rPr>
            <a:t>Nel corso dell’ultimo ventennio i regimi hanno tenuto sotto controllo le associazioni  attraverso: regolamentazione del quadro normativo; elargizione dei fondi pubblici alle organizzazioni vicine  al  regime; restrizione libertà di associazione e divieto di tenere riunioni  pubbliche </a:t>
          </a:r>
          <a:endParaRPr lang="it-IT" sz="1800" baseline="0" dirty="0">
            <a:latin typeface="Century Gothic" pitchFamily="34" charset="0"/>
          </a:endParaRPr>
        </a:p>
      </dgm:t>
    </dgm:pt>
    <dgm:pt modelId="{1DEF5482-75C0-469B-836C-BD15883CE183}" type="parTrans" cxnId="{91744F9F-C117-4223-8753-69BCAEBF57E7}">
      <dgm:prSet/>
      <dgm:spPr/>
      <dgm:t>
        <a:bodyPr/>
        <a:lstStyle/>
        <a:p>
          <a:endParaRPr lang="it-IT" baseline="0"/>
        </a:p>
      </dgm:t>
    </dgm:pt>
    <dgm:pt modelId="{BCCF1B5D-EB90-4AA1-BC94-AA386503E08B}" type="sibTrans" cxnId="{91744F9F-C117-4223-8753-69BCAEBF57E7}">
      <dgm:prSet/>
      <dgm:spPr/>
      <dgm:t>
        <a:bodyPr/>
        <a:lstStyle/>
        <a:p>
          <a:endParaRPr lang="it-IT" baseline="0"/>
        </a:p>
      </dgm:t>
    </dgm:pt>
    <dgm:pt modelId="{221C4AC9-E0C1-44E7-99A8-E20932721B3C}">
      <dgm:prSet custT="1"/>
      <dgm:spPr/>
      <dgm:t>
        <a:bodyPr/>
        <a:lstStyle/>
        <a:p>
          <a:pPr algn="just"/>
          <a:r>
            <a:rPr lang="it-IT" sz="1800" baseline="0" dirty="0" smtClean="0">
              <a:latin typeface="Century Gothic" pitchFamily="34" charset="0"/>
            </a:rPr>
            <a:t>Nonostante le restrizioni dei regimi sono nati numerosi movimenti nell’ultimo decennio (</a:t>
          </a:r>
          <a:r>
            <a:rPr lang="it-IT" sz="1800" baseline="0" dirty="0" err="1" smtClean="0">
              <a:latin typeface="Century Gothic" pitchFamily="34" charset="0"/>
            </a:rPr>
            <a:t>Kifaya</a:t>
          </a:r>
          <a:r>
            <a:rPr lang="it-IT" sz="1800" baseline="0" dirty="0" smtClean="0">
              <a:latin typeface="Century Gothic" pitchFamily="34" charset="0"/>
            </a:rPr>
            <a:t>, Women </a:t>
          </a:r>
          <a:r>
            <a:rPr lang="it-IT" sz="1800" baseline="0" dirty="0" err="1" smtClean="0">
              <a:latin typeface="Century Gothic" pitchFamily="34" charset="0"/>
            </a:rPr>
            <a:t>for</a:t>
          </a:r>
          <a:r>
            <a:rPr lang="it-IT" sz="1800" baseline="0" dirty="0" smtClean="0">
              <a:latin typeface="Century Gothic" pitchFamily="34" charset="0"/>
            </a:rPr>
            <a:t>  </a:t>
          </a:r>
          <a:r>
            <a:rPr lang="it-IT" sz="1800" baseline="0" dirty="0" err="1" smtClean="0">
              <a:latin typeface="Century Gothic" pitchFamily="34" charset="0"/>
            </a:rPr>
            <a:t>Democracy</a:t>
          </a:r>
          <a:r>
            <a:rPr lang="it-IT" sz="1800" baseline="0" dirty="0" smtClean="0">
              <a:latin typeface="Century Gothic" pitchFamily="34" charset="0"/>
            </a:rPr>
            <a:t>,</a:t>
          </a:r>
        </a:p>
        <a:p>
          <a:r>
            <a:rPr lang="it-IT" sz="1800" baseline="0" dirty="0" err="1" smtClean="0">
              <a:latin typeface="Century Gothic" pitchFamily="34" charset="0"/>
            </a:rPr>
            <a:t>ElShayfeen.com</a:t>
          </a:r>
          <a:r>
            <a:rPr lang="it-IT" sz="1800" baseline="0" dirty="0" smtClean="0">
              <a:latin typeface="Century Gothic" pitchFamily="34" charset="0"/>
            </a:rPr>
            <a:t>, etc.)</a:t>
          </a:r>
        </a:p>
        <a:p>
          <a:r>
            <a:rPr lang="it-IT" sz="1800" baseline="0" dirty="0" smtClean="0">
              <a:latin typeface="Century Gothic" pitchFamily="34" charset="0"/>
            </a:rPr>
            <a:t>Oltre ai movimenti giovanili negli anni recenti, si è intensificata, la contestazione dei lavoratori e dei  giovani disoccupati che hanno formato movimenti non inquadrati nelle associazioni preesistenti </a:t>
          </a:r>
          <a:endParaRPr lang="it-IT" sz="1800" baseline="0" dirty="0">
            <a:latin typeface="Century Gothic" pitchFamily="34" charset="0"/>
          </a:endParaRPr>
        </a:p>
      </dgm:t>
    </dgm:pt>
    <dgm:pt modelId="{1F22662A-44DE-4361-981C-4689A240036F}" type="parTrans" cxnId="{A33342EC-3D28-41C5-9D27-FBD49ADFAFF3}">
      <dgm:prSet/>
      <dgm:spPr/>
      <dgm:t>
        <a:bodyPr/>
        <a:lstStyle/>
        <a:p>
          <a:endParaRPr lang="it-IT" baseline="0"/>
        </a:p>
      </dgm:t>
    </dgm:pt>
    <dgm:pt modelId="{9603D456-19DC-41B3-8EFB-9C09970FDC58}" type="sibTrans" cxnId="{A33342EC-3D28-41C5-9D27-FBD49ADFAFF3}">
      <dgm:prSet/>
      <dgm:spPr/>
      <dgm:t>
        <a:bodyPr/>
        <a:lstStyle/>
        <a:p>
          <a:endParaRPr lang="it-IT" baseline="0"/>
        </a:p>
      </dgm:t>
    </dgm:pt>
    <dgm:pt modelId="{FFF5810A-7FC9-4D42-BBDC-0F79AA08625E}" type="pres">
      <dgm:prSet presAssocID="{B5AEB37E-6FF2-49C6-B2A8-B78D1A063E8C}" presName="diagram" presStyleCnt="0">
        <dgm:presLayoutVars>
          <dgm:dir/>
          <dgm:resizeHandles val="exact"/>
        </dgm:presLayoutVars>
      </dgm:prSet>
      <dgm:spPr/>
      <dgm:t>
        <a:bodyPr/>
        <a:lstStyle/>
        <a:p>
          <a:endParaRPr lang="it-IT"/>
        </a:p>
      </dgm:t>
    </dgm:pt>
    <dgm:pt modelId="{B589C75A-A5D3-4555-B99D-28F69267A92E}" type="pres">
      <dgm:prSet presAssocID="{1DE35B7C-8634-405E-BD12-F9E77E4AB0F2}" presName="arrow" presStyleLbl="node1" presStyleIdx="0" presStyleCnt="2" custScaleX="136224" custScaleY="106206" custRadScaleRad="97127" custRadScaleInc="2">
        <dgm:presLayoutVars>
          <dgm:bulletEnabled val="1"/>
        </dgm:presLayoutVars>
      </dgm:prSet>
      <dgm:spPr/>
      <dgm:t>
        <a:bodyPr/>
        <a:lstStyle/>
        <a:p>
          <a:endParaRPr lang="it-IT"/>
        </a:p>
      </dgm:t>
    </dgm:pt>
    <dgm:pt modelId="{79A41745-5712-447E-8E2F-8164A61160A2}" type="pres">
      <dgm:prSet presAssocID="{221C4AC9-E0C1-44E7-99A8-E20932721B3C}" presName="arrow" presStyleLbl="node1" presStyleIdx="1" presStyleCnt="2" custScaleX="140375" custScaleY="113680" custRadScaleRad="86525" custRadScaleInc="-7446">
        <dgm:presLayoutVars>
          <dgm:bulletEnabled val="1"/>
        </dgm:presLayoutVars>
      </dgm:prSet>
      <dgm:spPr/>
      <dgm:t>
        <a:bodyPr/>
        <a:lstStyle/>
        <a:p>
          <a:endParaRPr lang="it-IT"/>
        </a:p>
      </dgm:t>
    </dgm:pt>
  </dgm:ptLst>
  <dgm:cxnLst>
    <dgm:cxn modelId="{A33342EC-3D28-41C5-9D27-FBD49ADFAFF3}" srcId="{B5AEB37E-6FF2-49C6-B2A8-B78D1A063E8C}" destId="{221C4AC9-E0C1-44E7-99A8-E20932721B3C}" srcOrd="1" destOrd="0" parTransId="{1F22662A-44DE-4361-981C-4689A240036F}" sibTransId="{9603D456-19DC-41B3-8EFB-9C09970FDC58}"/>
    <dgm:cxn modelId="{0A42121E-8006-424F-8E14-E065AFA97387}" type="presOf" srcId="{1DE35B7C-8634-405E-BD12-F9E77E4AB0F2}" destId="{B589C75A-A5D3-4555-B99D-28F69267A92E}" srcOrd="0" destOrd="0" presId="urn:microsoft.com/office/officeart/2005/8/layout/arrow5"/>
    <dgm:cxn modelId="{8D72492C-1A05-4F87-A5BB-C9A304BF2D24}" type="presOf" srcId="{221C4AC9-E0C1-44E7-99A8-E20932721B3C}" destId="{79A41745-5712-447E-8E2F-8164A61160A2}" srcOrd="0" destOrd="0" presId="urn:microsoft.com/office/officeart/2005/8/layout/arrow5"/>
    <dgm:cxn modelId="{40175B85-F3AE-477B-85D2-40EAE9F9AF9B}" type="presOf" srcId="{B5AEB37E-6FF2-49C6-B2A8-B78D1A063E8C}" destId="{FFF5810A-7FC9-4D42-BBDC-0F79AA08625E}" srcOrd="0" destOrd="0" presId="urn:microsoft.com/office/officeart/2005/8/layout/arrow5"/>
    <dgm:cxn modelId="{91744F9F-C117-4223-8753-69BCAEBF57E7}" srcId="{B5AEB37E-6FF2-49C6-B2A8-B78D1A063E8C}" destId="{1DE35B7C-8634-405E-BD12-F9E77E4AB0F2}" srcOrd="0" destOrd="0" parTransId="{1DEF5482-75C0-469B-836C-BD15883CE183}" sibTransId="{BCCF1B5D-EB90-4AA1-BC94-AA386503E08B}"/>
    <dgm:cxn modelId="{C1984E79-696D-45D7-938E-9D12D49910D8}" type="presParOf" srcId="{FFF5810A-7FC9-4D42-BBDC-0F79AA08625E}" destId="{B589C75A-A5D3-4555-B99D-28F69267A92E}" srcOrd="0" destOrd="0" presId="urn:microsoft.com/office/officeart/2005/8/layout/arrow5"/>
    <dgm:cxn modelId="{51AD0197-99FA-49DE-8268-EB8A334270AF}" type="presParOf" srcId="{FFF5810A-7FC9-4D42-BBDC-0F79AA08625E}" destId="{79A41745-5712-447E-8E2F-8164A61160A2}" srcOrd="1" destOrd="0" presId="urn:microsoft.com/office/officeart/2005/8/layout/arrow5"/>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7B9AD67-ED5A-4D58-83B8-35C8429D6810}">
      <dsp:nvSpPr>
        <dsp:cNvPr id="0" name=""/>
        <dsp:cNvSpPr/>
      </dsp:nvSpPr>
      <dsp:spPr>
        <a:xfrm>
          <a:off x="1768" y="0"/>
          <a:ext cx="2752090" cy="5328591"/>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it-IT" sz="2000" kern="1200" dirty="0" smtClean="0">
              <a:latin typeface="Century Gothic" pitchFamily="34" charset="0"/>
            </a:rPr>
            <a:t>Il 17 dicembre 2010 il giovane ambulante tunisino </a:t>
          </a:r>
          <a:r>
            <a:rPr lang="it-IT" sz="2000" kern="1200" dirty="0" err="1" smtClean="0">
              <a:latin typeface="Century Gothic" pitchFamily="34" charset="0"/>
            </a:rPr>
            <a:t>Bouazizi</a:t>
          </a:r>
          <a:r>
            <a:rPr lang="it-IT" sz="2000" kern="1200" dirty="0" smtClean="0">
              <a:latin typeface="Century Gothic" pitchFamily="34" charset="0"/>
            </a:rPr>
            <a:t> si dà alle fiamme  per protestare contro la polizia che aveva sequestrato la sua </a:t>
          </a:r>
          <a:r>
            <a:rPr lang="it-IT" sz="2000" kern="1200" dirty="0" smtClean="0">
              <a:latin typeface="Century Gothic" pitchFamily="34" charset="0"/>
            </a:rPr>
            <a:t>mercanzia</a:t>
          </a:r>
          <a:endParaRPr lang="it-IT" sz="2000" kern="1200" dirty="0">
            <a:latin typeface="Century Gothic" pitchFamily="34" charset="0"/>
          </a:endParaRPr>
        </a:p>
      </dsp:txBody>
      <dsp:txXfrm>
        <a:off x="1768" y="2131436"/>
        <a:ext cx="2752090" cy="2131436"/>
      </dsp:txXfrm>
    </dsp:sp>
    <dsp:sp modelId="{2E17FAD5-74A6-42D3-ABF2-1DFF7EE2E19A}">
      <dsp:nvSpPr>
        <dsp:cNvPr id="0" name=""/>
        <dsp:cNvSpPr/>
      </dsp:nvSpPr>
      <dsp:spPr>
        <a:xfrm>
          <a:off x="245485" y="91205"/>
          <a:ext cx="2224520" cy="1774421"/>
        </a:xfrm>
        <a:prstGeom prst="rect">
          <a:avLst/>
        </a:prstGeom>
        <a:blipFill rotWithShape="0">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901B837D-A29F-4BFF-88E1-05C171B29612}">
      <dsp:nvSpPr>
        <dsp:cNvPr id="0" name=""/>
        <dsp:cNvSpPr/>
      </dsp:nvSpPr>
      <dsp:spPr>
        <a:xfrm>
          <a:off x="2836422" y="0"/>
          <a:ext cx="2752090" cy="5328591"/>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it-IT" sz="1800" kern="1200" dirty="0" smtClean="0">
              <a:latin typeface="Century Gothic" pitchFamily="34" charset="0"/>
            </a:rPr>
            <a:t>Scoppiano le proteste. Il “bersaglio” è il leader tunisino Ben Alì, ma soprattutto l’estrema corruzione del suo governo.</a:t>
          </a:r>
        </a:p>
        <a:p>
          <a:pPr lvl="0" algn="ctr" defTabSz="800100">
            <a:lnSpc>
              <a:spcPct val="90000"/>
            </a:lnSpc>
            <a:spcBef>
              <a:spcPct val="0"/>
            </a:spcBef>
            <a:spcAft>
              <a:spcPct val="35000"/>
            </a:spcAft>
          </a:pPr>
          <a:r>
            <a:rPr lang="it-IT" sz="1800" kern="1200" dirty="0" smtClean="0">
              <a:latin typeface="Century Gothic" pitchFamily="34" charset="0"/>
            </a:rPr>
            <a:t>Il dittatore è costretto a fuggire, il 14 gennaio 2011</a:t>
          </a:r>
          <a:endParaRPr lang="it-IT" sz="1800" kern="1200" dirty="0">
            <a:latin typeface="Century Gothic" pitchFamily="34" charset="0"/>
          </a:endParaRPr>
        </a:p>
      </dsp:txBody>
      <dsp:txXfrm>
        <a:off x="2836422" y="2131436"/>
        <a:ext cx="2752090" cy="2131436"/>
      </dsp:txXfrm>
    </dsp:sp>
    <dsp:sp modelId="{1AD1CF3E-1599-4092-91FB-C9DE5C1A9341}">
      <dsp:nvSpPr>
        <dsp:cNvPr id="0" name=""/>
        <dsp:cNvSpPr/>
      </dsp:nvSpPr>
      <dsp:spPr>
        <a:xfrm>
          <a:off x="3277223" y="0"/>
          <a:ext cx="1774421" cy="1673882"/>
        </a:xfrm>
        <a:prstGeom prst="rect">
          <a:avLst/>
        </a:prstGeom>
        <a:blipFill rotWithShape="0">
          <a:blip xmlns:r="http://schemas.openxmlformats.org/officeDocument/2006/relationships" r:embed="rId2"/>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E20D2B38-ADEA-4C9D-9118-CD3D78F3DD16}">
      <dsp:nvSpPr>
        <dsp:cNvPr id="0" name=""/>
        <dsp:cNvSpPr/>
      </dsp:nvSpPr>
      <dsp:spPr>
        <a:xfrm>
          <a:off x="5671076" y="0"/>
          <a:ext cx="2752090" cy="5328591"/>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it-IT" sz="1800" kern="1200" dirty="0" smtClean="0">
              <a:latin typeface="Century Gothic" pitchFamily="34" charset="0"/>
            </a:rPr>
            <a:t>Il 23 ottobre 2011 la popolazione tunisina è stata chiamata alle urne per le prime elezioni libere. Vince il partito islamico </a:t>
          </a:r>
          <a:r>
            <a:rPr lang="it-IT" sz="1800" i="1" kern="1200" dirty="0" err="1" smtClean="0">
              <a:latin typeface="Century Gothic" pitchFamily="34" charset="0"/>
            </a:rPr>
            <a:t>al-Nahda</a:t>
          </a:r>
          <a:r>
            <a:rPr lang="it-IT" sz="1800" kern="1200" dirty="0" smtClean="0">
              <a:latin typeface="Century Gothic" pitchFamily="34" charset="0"/>
            </a:rPr>
            <a:t> di R. </a:t>
          </a:r>
          <a:r>
            <a:rPr lang="it-IT" sz="1800" kern="1200" dirty="0" err="1" smtClean="0">
              <a:latin typeface="Century Gothic" pitchFamily="34" charset="0"/>
            </a:rPr>
            <a:t>Ghannouchi</a:t>
          </a:r>
          <a:r>
            <a:rPr lang="it-IT" sz="1800" kern="1200" dirty="0" smtClean="0">
              <a:latin typeface="Century Gothic" pitchFamily="34" charset="0"/>
            </a:rPr>
            <a:t> con un passato nell’islam radicale  </a:t>
          </a:r>
          <a:endParaRPr lang="it-IT" sz="1800" kern="1200" dirty="0">
            <a:latin typeface="Century Gothic" pitchFamily="34" charset="0"/>
          </a:endParaRPr>
        </a:p>
      </dsp:txBody>
      <dsp:txXfrm>
        <a:off x="5671076" y="2131436"/>
        <a:ext cx="2752090" cy="2131436"/>
      </dsp:txXfrm>
    </dsp:sp>
    <dsp:sp modelId="{F1E99269-0C9D-4CB5-AA82-D652713A627E}">
      <dsp:nvSpPr>
        <dsp:cNvPr id="0" name=""/>
        <dsp:cNvSpPr/>
      </dsp:nvSpPr>
      <dsp:spPr>
        <a:xfrm>
          <a:off x="6159325" y="144766"/>
          <a:ext cx="1774421" cy="1667299"/>
        </a:xfrm>
        <a:prstGeom prst="rect">
          <a:avLst/>
        </a:prstGeom>
        <a:blipFill rotWithShape="0">
          <a:blip xmlns:r="http://schemas.openxmlformats.org/officeDocument/2006/relationships" r:embed="rId3"/>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F60C8AD6-4060-42D7-A05E-85B4895B4178}">
      <dsp:nvSpPr>
        <dsp:cNvPr id="0" name=""/>
        <dsp:cNvSpPr/>
      </dsp:nvSpPr>
      <dsp:spPr>
        <a:xfrm flipV="1">
          <a:off x="360017" y="5193552"/>
          <a:ext cx="7750941" cy="135039"/>
        </a:xfrm>
        <a:prstGeom prst="mathMinus">
          <a:avLst/>
        </a:prstGeom>
        <a:solidFill>
          <a:schemeClr val="accent1">
            <a:tint val="6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F93EAE0-D5AA-4496-B914-E52A32C1F74D}">
      <dsp:nvSpPr>
        <dsp:cNvPr id="0" name=""/>
        <dsp:cNvSpPr/>
      </dsp:nvSpPr>
      <dsp:spPr>
        <a:xfrm>
          <a:off x="2858903" y="2732"/>
          <a:ext cx="5630791" cy="2022307"/>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it-IT" sz="1400" kern="1200" dirty="0" smtClean="0">
              <a:latin typeface="Century Gothic" pitchFamily="34" charset="0"/>
            </a:rPr>
            <a:t>Le rivolte sono partite dai giovani e da movimenti spontanei  e poco organizzati politicamente</a:t>
          </a:r>
          <a:endParaRPr lang="it-IT" sz="1400" kern="1200" dirty="0">
            <a:latin typeface="Century Gothic" pitchFamily="34" charset="0"/>
          </a:endParaRPr>
        </a:p>
        <a:p>
          <a:pPr marL="114300" lvl="1" indent="-114300" algn="l" defTabSz="622300">
            <a:lnSpc>
              <a:spcPct val="90000"/>
            </a:lnSpc>
            <a:spcBef>
              <a:spcPct val="0"/>
            </a:spcBef>
            <a:spcAft>
              <a:spcPct val="15000"/>
            </a:spcAft>
            <a:buChar char="••"/>
          </a:pPr>
          <a:r>
            <a:rPr lang="it-IT" sz="1400" kern="1200" dirty="0" smtClean="0">
              <a:latin typeface="Century Gothic" pitchFamily="34" charset="0"/>
            </a:rPr>
            <a:t>Il web ha avuto un ruolo importante nell’organizzazione delle proteste</a:t>
          </a:r>
          <a:endParaRPr lang="it-IT" sz="1400" kern="1200" dirty="0">
            <a:latin typeface="Century Gothic" pitchFamily="34" charset="0"/>
          </a:endParaRPr>
        </a:p>
        <a:p>
          <a:pPr marL="114300" lvl="1" indent="-114300" algn="l" defTabSz="622300">
            <a:lnSpc>
              <a:spcPct val="90000"/>
            </a:lnSpc>
            <a:spcBef>
              <a:spcPct val="0"/>
            </a:spcBef>
            <a:spcAft>
              <a:spcPct val="15000"/>
            </a:spcAft>
            <a:buChar char="••"/>
          </a:pPr>
          <a:r>
            <a:rPr lang="it-IT" sz="1400" kern="1200" dirty="0" smtClean="0">
              <a:latin typeface="Century Gothic" pitchFamily="34" charset="0"/>
            </a:rPr>
            <a:t>Nelle proteste si chiedeva libertà e un futuro migliore ; nessun riferimento all’occidente</a:t>
          </a:r>
          <a:endParaRPr lang="it-IT" sz="1400" kern="1200" dirty="0">
            <a:latin typeface="Century Gothic" pitchFamily="34" charset="0"/>
          </a:endParaRPr>
        </a:p>
        <a:p>
          <a:pPr marL="114300" lvl="1" indent="-114300" algn="l" defTabSz="622300">
            <a:lnSpc>
              <a:spcPct val="90000"/>
            </a:lnSpc>
            <a:spcBef>
              <a:spcPct val="0"/>
            </a:spcBef>
            <a:spcAft>
              <a:spcPct val="15000"/>
            </a:spcAft>
            <a:buChar char="••"/>
          </a:pPr>
          <a:r>
            <a:rPr lang="it-IT" sz="1400" kern="1200" dirty="0" smtClean="0">
              <a:latin typeface="Century Gothic" pitchFamily="34" charset="0"/>
            </a:rPr>
            <a:t>L’Esercito non è intervenuto nelle proteste</a:t>
          </a:r>
          <a:endParaRPr lang="it-IT" sz="1400" kern="1200" dirty="0">
            <a:latin typeface="Century Gothic" pitchFamily="34" charset="0"/>
          </a:endParaRPr>
        </a:p>
        <a:p>
          <a:pPr marL="114300" lvl="1" indent="-114300" algn="l" defTabSz="622300">
            <a:lnSpc>
              <a:spcPct val="90000"/>
            </a:lnSpc>
            <a:spcBef>
              <a:spcPct val="0"/>
            </a:spcBef>
            <a:spcAft>
              <a:spcPct val="15000"/>
            </a:spcAft>
            <a:buChar char="••"/>
          </a:pPr>
          <a:endParaRPr lang="it-IT" sz="1400" kern="1200" dirty="0"/>
        </a:p>
      </dsp:txBody>
      <dsp:txXfrm>
        <a:off x="2858903" y="2732"/>
        <a:ext cx="5630791" cy="2022307"/>
      </dsp:txXfrm>
    </dsp:sp>
    <dsp:sp modelId="{64FD022C-23AF-49D3-92C6-3F5D7DDFA6DE}">
      <dsp:nvSpPr>
        <dsp:cNvPr id="0" name=""/>
        <dsp:cNvSpPr/>
      </dsp:nvSpPr>
      <dsp:spPr>
        <a:xfrm>
          <a:off x="7248" y="306973"/>
          <a:ext cx="2851654" cy="1413825"/>
        </a:xfrm>
        <a:prstGeom prst="roundRect">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it-IT" sz="4000" kern="1200" dirty="0" smtClean="0"/>
            <a:t>L’inizio</a:t>
          </a:r>
          <a:endParaRPr lang="it-IT" sz="4000" kern="1200" dirty="0"/>
        </a:p>
      </dsp:txBody>
      <dsp:txXfrm>
        <a:off x="7248" y="306973"/>
        <a:ext cx="2851654" cy="1413825"/>
      </dsp:txXfrm>
    </dsp:sp>
    <dsp:sp modelId="{A0148F3C-BC64-4D8A-BF9C-ACC2A2D9A972}">
      <dsp:nvSpPr>
        <dsp:cNvPr id="0" name=""/>
        <dsp:cNvSpPr/>
      </dsp:nvSpPr>
      <dsp:spPr>
        <a:xfrm>
          <a:off x="2941562" y="2166422"/>
          <a:ext cx="5551239" cy="1413825"/>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it-IT" sz="1400" kern="1200" dirty="0" smtClean="0">
              <a:latin typeface="Century Gothic" pitchFamily="34" charset="0"/>
            </a:rPr>
            <a:t>Solo in un secondo momento alle proteste hanno aderito i partiti  (soprattutto quelli islamici)</a:t>
          </a:r>
          <a:endParaRPr lang="it-IT" sz="1400" kern="1200" dirty="0">
            <a:latin typeface="Century Gothic" pitchFamily="34" charset="0"/>
          </a:endParaRPr>
        </a:p>
        <a:p>
          <a:pPr marL="114300" lvl="1" indent="-114300" algn="l" defTabSz="622300">
            <a:lnSpc>
              <a:spcPct val="90000"/>
            </a:lnSpc>
            <a:spcBef>
              <a:spcPct val="0"/>
            </a:spcBef>
            <a:spcAft>
              <a:spcPct val="15000"/>
            </a:spcAft>
            <a:buChar char="••"/>
          </a:pPr>
          <a:r>
            <a:rPr lang="it-IT" sz="1400" kern="1200" dirty="0" smtClean="0">
              <a:latin typeface="Century Gothic" pitchFamily="34" charset="0"/>
            </a:rPr>
            <a:t>I movimenti spontanei dei giovani spesso non si sono sentiti rappresentati dai partiti che hanno  guidato in seguito il cambiamento </a:t>
          </a:r>
          <a:endParaRPr lang="it-IT" sz="1400" kern="1200" dirty="0">
            <a:latin typeface="Century Gothic" pitchFamily="34" charset="0"/>
          </a:endParaRPr>
        </a:p>
      </dsp:txBody>
      <dsp:txXfrm>
        <a:off x="2941562" y="2166422"/>
        <a:ext cx="5551239" cy="1413825"/>
      </dsp:txXfrm>
    </dsp:sp>
    <dsp:sp modelId="{6A6E73E7-F9D9-4EC0-96A4-EAE92D99F4B5}">
      <dsp:nvSpPr>
        <dsp:cNvPr id="0" name=""/>
        <dsp:cNvSpPr/>
      </dsp:nvSpPr>
      <dsp:spPr>
        <a:xfrm>
          <a:off x="4142" y="2166422"/>
          <a:ext cx="2937420" cy="1413825"/>
        </a:xfrm>
        <a:prstGeom prst="roundRect">
          <a:avLst/>
        </a:prstGeom>
        <a:solidFill>
          <a:schemeClr val="accent1">
            <a:shade val="80000"/>
            <a:hueOff val="153123"/>
            <a:satOff val="-2196"/>
            <a:lumOff val="1280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it-IT" sz="4000" kern="1200" dirty="0" smtClean="0"/>
            <a:t>Le evoluzioni</a:t>
          </a:r>
          <a:endParaRPr lang="it-IT" sz="4000" kern="1200" dirty="0"/>
        </a:p>
      </dsp:txBody>
      <dsp:txXfrm>
        <a:off x="4142" y="2166422"/>
        <a:ext cx="2937420" cy="1413825"/>
      </dsp:txXfrm>
    </dsp:sp>
    <dsp:sp modelId="{190C74EB-C8E1-4F69-9DF1-7E95F75AE13D}">
      <dsp:nvSpPr>
        <dsp:cNvPr id="0" name=""/>
        <dsp:cNvSpPr/>
      </dsp:nvSpPr>
      <dsp:spPr>
        <a:xfrm>
          <a:off x="2984109" y="3721629"/>
          <a:ext cx="5512613" cy="1964269"/>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 tIns="7620" rIns="7620" bIns="7620" numCol="1" spcCol="1270" anchor="t" anchorCtr="0">
          <a:noAutofit/>
        </a:bodyPr>
        <a:lstStyle/>
        <a:p>
          <a:pPr marL="114300" lvl="1" indent="-114300" algn="l" defTabSz="533400">
            <a:lnSpc>
              <a:spcPct val="90000"/>
            </a:lnSpc>
            <a:spcBef>
              <a:spcPct val="0"/>
            </a:spcBef>
            <a:spcAft>
              <a:spcPct val="15000"/>
            </a:spcAft>
            <a:buChar char="••"/>
          </a:pPr>
          <a:r>
            <a:rPr lang="it-IT" sz="1200" kern="1200" dirty="0" smtClean="0"/>
            <a:t> </a:t>
          </a:r>
          <a:r>
            <a:rPr lang="it-IT" sz="1400" kern="1200" dirty="0" smtClean="0">
              <a:latin typeface="Century Gothic" pitchFamily="34" charset="0"/>
            </a:rPr>
            <a:t>Partiti islamici hanno vinto le elezioni anche grazie all’assenza di altri partiti strutturati capaci di rappresentare le istanze dei giovani nelle piazze</a:t>
          </a:r>
          <a:endParaRPr lang="it-IT" sz="1400" kern="1200" dirty="0">
            <a:latin typeface="Century Gothic" pitchFamily="34" charset="0"/>
          </a:endParaRPr>
        </a:p>
        <a:p>
          <a:pPr marL="114300" lvl="1" indent="-114300" algn="l" defTabSz="622300">
            <a:lnSpc>
              <a:spcPct val="90000"/>
            </a:lnSpc>
            <a:spcBef>
              <a:spcPct val="0"/>
            </a:spcBef>
            <a:spcAft>
              <a:spcPct val="15000"/>
            </a:spcAft>
            <a:buChar char="••"/>
          </a:pPr>
          <a:r>
            <a:rPr lang="it-IT" sz="1400" kern="1200" dirty="0" smtClean="0">
              <a:latin typeface="Century Gothic" pitchFamily="34" charset="0"/>
            </a:rPr>
            <a:t>Oggi una parte della popolazione continua a non sentirsi rappresentata dalle leadership al potere</a:t>
          </a:r>
          <a:endParaRPr lang="it-IT" sz="1400" kern="1200" dirty="0">
            <a:latin typeface="Century Gothic" pitchFamily="34" charset="0"/>
          </a:endParaRPr>
        </a:p>
        <a:p>
          <a:pPr marL="114300" lvl="1" indent="-114300" algn="l" defTabSz="622300">
            <a:lnSpc>
              <a:spcPct val="90000"/>
            </a:lnSpc>
            <a:spcBef>
              <a:spcPct val="0"/>
            </a:spcBef>
            <a:spcAft>
              <a:spcPct val="15000"/>
            </a:spcAft>
            <a:buChar char="••"/>
          </a:pPr>
          <a:r>
            <a:rPr lang="it-IT" sz="1400" kern="1200" dirty="0" smtClean="0">
              <a:latin typeface="Century Gothic" pitchFamily="34" charset="0"/>
            </a:rPr>
            <a:t>I n Egitto i  militari hanno riacquisto il potere con quello che da molti è stato definito un golpe </a:t>
          </a:r>
          <a:endParaRPr lang="it-IT" sz="1400" kern="1200" dirty="0">
            <a:latin typeface="Century Gothic" pitchFamily="34" charset="0"/>
          </a:endParaRPr>
        </a:p>
        <a:p>
          <a:pPr marL="114300" lvl="1" indent="-114300" algn="l" defTabSz="533400">
            <a:lnSpc>
              <a:spcPct val="90000"/>
            </a:lnSpc>
            <a:spcBef>
              <a:spcPct val="0"/>
            </a:spcBef>
            <a:spcAft>
              <a:spcPct val="15000"/>
            </a:spcAft>
            <a:buChar char="••"/>
          </a:pPr>
          <a:endParaRPr lang="it-IT" sz="1200" kern="1200" dirty="0"/>
        </a:p>
      </dsp:txBody>
      <dsp:txXfrm>
        <a:off x="2984109" y="3721629"/>
        <a:ext cx="5512613" cy="1964269"/>
      </dsp:txXfrm>
    </dsp:sp>
    <dsp:sp modelId="{FC1CED6C-801A-4F66-B943-9606F10B8A13}">
      <dsp:nvSpPr>
        <dsp:cNvPr id="0" name=""/>
        <dsp:cNvSpPr/>
      </dsp:nvSpPr>
      <dsp:spPr>
        <a:xfrm>
          <a:off x="221" y="3996852"/>
          <a:ext cx="2983887" cy="1413825"/>
        </a:xfrm>
        <a:prstGeom prst="roundRect">
          <a:avLst/>
        </a:prstGeom>
        <a:solidFill>
          <a:schemeClr val="accent1">
            <a:shade val="80000"/>
            <a:hueOff val="306246"/>
            <a:satOff val="-4392"/>
            <a:lumOff val="256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it-IT" sz="4000" kern="1200" dirty="0" smtClean="0"/>
            <a:t>Il</a:t>
          </a:r>
          <a:r>
            <a:rPr lang="it-IT" sz="4000" kern="1200" baseline="0" dirty="0" smtClean="0"/>
            <a:t> presente</a:t>
          </a:r>
          <a:endParaRPr lang="it-IT" sz="4000" kern="1200" dirty="0"/>
        </a:p>
      </dsp:txBody>
      <dsp:txXfrm>
        <a:off x="221" y="3996852"/>
        <a:ext cx="2983887" cy="1413825"/>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589C75A-A5D3-4555-B99D-28F69267A92E}">
      <dsp:nvSpPr>
        <dsp:cNvPr id="0" name=""/>
        <dsp:cNvSpPr/>
      </dsp:nvSpPr>
      <dsp:spPr>
        <a:xfrm rot="16200000">
          <a:off x="-872382" y="570661"/>
          <a:ext cx="6597450" cy="5024082"/>
        </a:xfrm>
        <a:prstGeom prst="downArrow">
          <a:avLst>
            <a:gd name="adj1" fmla="val 50000"/>
            <a:gd name="adj2" fmla="val 35000"/>
          </a:avLst>
        </a:prstGeom>
        <a:gradFill rotWithShape="0">
          <a:gsLst>
            <a:gs pos="0">
              <a:schemeClr val="accent1">
                <a:shade val="80000"/>
                <a:hueOff val="0"/>
                <a:satOff val="0"/>
                <a:lumOff val="0"/>
                <a:alphaOff val="0"/>
                <a:shade val="51000"/>
                <a:satMod val="130000"/>
              </a:schemeClr>
            </a:gs>
            <a:gs pos="80000">
              <a:schemeClr val="accent1">
                <a:shade val="80000"/>
                <a:hueOff val="0"/>
                <a:satOff val="0"/>
                <a:lumOff val="0"/>
                <a:alphaOff val="0"/>
                <a:shade val="93000"/>
                <a:satMod val="130000"/>
              </a:schemeClr>
            </a:gs>
            <a:gs pos="100000">
              <a:schemeClr val="accent1">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it-IT" sz="1600" kern="1200" baseline="0" dirty="0" smtClean="0">
              <a:latin typeface="Century Gothic" pitchFamily="34" charset="0"/>
            </a:rPr>
            <a:t>1) Il numero di utenti di </a:t>
          </a:r>
          <a:r>
            <a:rPr lang="it-IT" sz="1600" kern="1200" baseline="0" dirty="0" err="1" smtClean="0">
              <a:latin typeface="Century Gothic" pitchFamily="34" charset="0"/>
            </a:rPr>
            <a:t>facebook</a:t>
          </a:r>
          <a:r>
            <a:rPr lang="it-IT" sz="1600" kern="1200" baseline="0" dirty="0" smtClean="0">
              <a:latin typeface="Century Gothic" pitchFamily="34" charset="0"/>
            </a:rPr>
            <a:t> e </a:t>
          </a:r>
          <a:r>
            <a:rPr lang="it-IT" sz="1600" kern="1200" baseline="0" dirty="0" err="1" smtClean="0">
              <a:latin typeface="Century Gothic" pitchFamily="34" charset="0"/>
            </a:rPr>
            <a:t>twitter</a:t>
          </a:r>
          <a:r>
            <a:rPr lang="it-IT" sz="1600" kern="1200" baseline="0" dirty="0" smtClean="0">
              <a:latin typeface="Century Gothic" pitchFamily="34" charset="0"/>
            </a:rPr>
            <a:t>  è raddoppiato (in media) dal 2010 al 2012</a:t>
          </a:r>
        </a:p>
        <a:p>
          <a:pPr lvl="0" algn="ctr" defTabSz="711200">
            <a:lnSpc>
              <a:spcPct val="90000"/>
            </a:lnSpc>
            <a:spcBef>
              <a:spcPct val="0"/>
            </a:spcBef>
            <a:spcAft>
              <a:spcPct val="35000"/>
            </a:spcAft>
          </a:pPr>
          <a:r>
            <a:rPr lang="it-IT" sz="1600" kern="1200" baseline="0" dirty="0" smtClean="0">
              <a:latin typeface="Century Gothic" pitchFamily="34" charset="0"/>
            </a:rPr>
            <a:t>2) I  </a:t>
          </a:r>
          <a:r>
            <a:rPr lang="it-IT" sz="1600" kern="1200" baseline="0" dirty="0" err="1" smtClean="0">
              <a:latin typeface="Century Gothic" pitchFamily="34" charset="0"/>
            </a:rPr>
            <a:t>S.N</a:t>
          </a:r>
          <a:r>
            <a:rPr lang="it-IT" sz="1600" kern="1200" baseline="0" dirty="0" smtClean="0">
              <a:latin typeface="Century Gothic" pitchFamily="34" charset="0"/>
            </a:rPr>
            <a:t> hanno contribuito alla diffusione di immagini e video delle rivolte </a:t>
          </a:r>
        </a:p>
        <a:p>
          <a:pPr lvl="0" algn="ctr" defTabSz="711200">
            <a:lnSpc>
              <a:spcPct val="90000"/>
            </a:lnSpc>
            <a:spcBef>
              <a:spcPct val="0"/>
            </a:spcBef>
            <a:spcAft>
              <a:spcPct val="35000"/>
            </a:spcAft>
          </a:pPr>
          <a:r>
            <a:rPr lang="it-IT" sz="1600" kern="1200" baseline="0" dirty="0" smtClean="0">
              <a:latin typeface="Century Gothic" pitchFamily="34" charset="0"/>
            </a:rPr>
            <a:t>3) I </a:t>
          </a:r>
          <a:r>
            <a:rPr lang="it-IT" sz="1600" kern="1200" baseline="0" dirty="0" err="1" smtClean="0">
              <a:latin typeface="Century Gothic" pitchFamily="34" charset="0"/>
            </a:rPr>
            <a:t>S.N</a:t>
          </a:r>
          <a:r>
            <a:rPr lang="it-IT" sz="1600" kern="1200" baseline="0" dirty="0" smtClean="0">
              <a:latin typeface="Century Gothic" pitchFamily="34" charset="0"/>
            </a:rPr>
            <a:t> hanno avuto una funzione “organizzativa”  per gli “eventi delle piazze”</a:t>
          </a:r>
        </a:p>
        <a:p>
          <a:pPr lvl="0" algn="ctr" defTabSz="711200">
            <a:lnSpc>
              <a:spcPct val="90000"/>
            </a:lnSpc>
            <a:spcBef>
              <a:spcPct val="0"/>
            </a:spcBef>
            <a:spcAft>
              <a:spcPct val="35000"/>
            </a:spcAft>
          </a:pPr>
          <a:r>
            <a:rPr lang="it-IT" sz="1600" kern="1200" baseline="0" dirty="0" smtClean="0">
              <a:latin typeface="Century Gothic" pitchFamily="34" charset="0"/>
            </a:rPr>
            <a:t>4) L’oscuramento della rete subito dopo le proteste ha incentivato i giovani a “scendere in piazza”</a:t>
          </a:r>
        </a:p>
        <a:p>
          <a:pPr lvl="0" algn="ctr" defTabSz="711200">
            <a:lnSpc>
              <a:spcPct val="90000"/>
            </a:lnSpc>
            <a:spcBef>
              <a:spcPct val="0"/>
            </a:spcBef>
            <a:spcAft>
              <a:spcPct val="35000"/>
            </a:spcAft>
          </a:pPr>
          <a:endParaRPr lang="it-IT" sz="1600" kern="1200" baseline="0" dirty="0">
            <a:latin typeface="Arial Narrow" pitchFamily="34" charset="0"/>
          </a:endParaRPr>
        </a:p>
      </dsp:txBody>
      <dsp:txXfrm rot="16200000">
        <a:off x="-872382" y="570661"/>
        <a:ext cx="6597450" cy="5024082"/>
      </dsp:txXfrm>
    </dsp:sp>
    <dsp:sp modelId="{79A41745-5712-447E-8E2F-8164A61160A2}">
      <dsp:nvSpPr>
        <dsp:cNvPr id="0" name=""/>
        <dsp:cNvSpPr/>
      </dsp:nvSpPr>
      <dsp:spPr>
        <a:xfrm rot="5400000">
          <a:off x="3571868" y="570263"/>
          <a:ext cx="6181068" cy="5024878"/>
        </a:xfrm>
        <a:prstGeom prst="downArrow">
          <a:avLst>
            <a:gd name="adj1" fmla="val 50000"/>
            <a:gd name="adj2" fmla="val 35000"/>
          </a:avLst>
        </a:prstGeom>
        <a:gradFill rotWithShape="0">
          <a:gsLst>
            <a:gs pos="0">
              <a:schemeClr val="accent1">
                <a:shade val="80000"/>
                <a:hueOff val="306246"/>
                <a:satOff val="-4392"/>
                <a:lumOff val="25615"/>
                <a:alphaOff val="0"/>
                <a:shade val="51000"/>
                <a:satMod val="130000"/>
              </a:schemeClr>
            </a:gs>
            <a:gs pos="80000">
              <a:schemeClr val="accent1">
                <a:shade val="80000"/>
                <a:hueOff val="306246"/>
                <a:satOff val="-4392"/>
                <a:lumOff val="25615"/>
                <a:alphaOff val="0"/>
                <a:shade val="93000"/>
                <a:satMod val="130000"/>
              </a:schemeClr>
            </a:gs>
            <a:gs pos="100000">
              <a:schemeClr val="accent1">
                <a:shade val="80000"/>
                <a:hueOff val="306246"/>
                <a:satOff val="-4392"/>
                <a:lumOff val="2561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it-IT" sz="1600" kern="1200" baseline="0" dirty="0" smtClean="0">
              <a:latin typeface="Arial Narrow" pitchFamily="34" charset="0"/>
            </a:rPr>
            <a:t>1</a:t>
          </a:r>
          <a:r>
            <a:rPr lang="it-IT" sz="1600" kern="1200" baseline="0" dirty="0" smtClean="0">
              <a:latin typeface="Century Gothic" pitchFamily="34" charset="0"/>
            </a:rPr>
            <a:t>) L’utilizzo di internet, e più nello specifico dei SN – è ancora molto limitato nell’area (media del 5%)</a:t>
          </a:r>
        </a:p>
        <a:p>
          <a:pPr lvl="0" algn="ctr" defTabSz="711200">
            <a:lnSpc>
              <a:spcPct val="90000"/>
            </a:lnSpc>
            <a:spcBef>
              <a:spcPct val="0"/>
            </a:spcBef>
            <a:spcAft>
              <a:spcPct val="35000"/>
            </a:spcAft>
          </a:pPr>
          <a:r>
            <a:rPr lang="it-IT" sz="1600" kern="1200" baseline="0" dirty="0" smtClean="0">
              <a:latin typeface="Century Gothic" pitchFamily="34" charset="0"/>
            </a:rPr>
            <a:t>2) Una buona parte dell’informazione è stata veicolata dai network satellitari in lingua araba (Al-Jazeera e </a:t>
          </a:r>
          <a:r>
            <a:rPr lang="it-IT" sz="1600" kern="1200" baseline="0" dirty="0" err="1" smtClean="0">
              <a:latin typeface="Century Gothic" pitchFamily="34" charset="0"/>
            </a:rPr>
            <a:t>Al-Arabiya</a:t>
          </a:r>
          <a:r>
            <a:rPr lang="it-IT" sz="1600" kern="1200" baseline="0" dirty="0" smtClean="0">
              <a:latin typeface="Century Gothic" pitchFamily="34" charset="0"/>
            </a:rPr>
            <a:t>)</a:t>
          </a:r>
        </a:p>
        <a:p>
          <a:pPr lvl="0" algn="ctr" defTabSz="711200">
            <a:lnSpc>
              <a:spcPct val="90000"/>
            </a:lnSpc>
            <a:spcBef>
              <a:spcPct val="0"/>
            </a:spcBef>
            <a:spcAft>
              <a:spcPct val="35000"/>
            </a:spcAft>
          </a:pPr>
          <a:r>
            <a:rPr lang="it-IT" sz="1600" kern="1200" baseline="0" dirty="0" smtClean="0">
              <a:latin typeface="Century Gothic" pitchFamily="34" charset="0"/>
            </a:rPr>
            <a:t>3) Uno degli elementi di forza dei social media –l’assenza di leader carismatici - può anche rivelarsi una delle maggiori debolezze</a:t>
          </a:r>
          <a:endParaRPr lang="it-IT" sz="1600" kern="1200" baseline="0" dirty="0">
            <a:latin typeface="Century Gothic" pitchFamily="34" charset="0"/>
          </a:endParaRPr>
        </a:p>
      </dsp:txBody>
      <dsp:txXfrm rot="5400000">
        <a:off x="3571868" y="570263"/>
        <a:ext cx="6181068" cy="5024878"/>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589C75A-A5D3-4555-B99D-28F69267A92E}">
      <dsp:nvSpPr>
        <dsp:cNvPr id="0" name=""/>
        <dsp:cNvSpPr/>
      </dsp:nvSpPr>
      <dsp:spPr>
        <a:xfrm rot="16200000">
          <a:off x="-776672" y="663427"/>
          <a:ext cx="6021366" cy="4694512"/>
        </a:xfrm>
        <a:prstGeom prst="downArrow">
          <a:avLst>
            <a:gd name="adj1" fmla="val 50000"/>
            <a:gd name="adj2" fmla="val 35000"/>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just" defTabSz="800100">
            <a:lnSpc>
              <a:spcPct val="90000"/>
            </a:lnSpc>
            <a:spcBef>
              <a:spcPct val="0"/>
            </a:spcBef>
            <a:spcAft>
              <a:spcPct val="35000"/>
            </a:spcAft>
          </a:pPr>
          <a:r>
            <a:rPr lang="it-IT" sz="1800" kern="1200" baseline="0" dirty="0" smtClean="0">
              <a:latin typeface="Century Gothic" pitchFamily="34" charset="0"/>
            </a:rPr>
            <a:t>Nel corso dell’ultimo ventennio i regimi hanno tenuto sotto controllo le associazioni  attraverso: regolamentazione del quadro normativo; elargizione dei fondi pubblici alle organizzazioni vicine  al  regime; restrizione libertà di associazione e divieto di tenere riunioni  pubbliche </a:t>
          </a:r>
          <a:endParaRPr lang="it-IT" sz="1800" kern="1200" baseline="0" dirty="0">
            <a:latin typeface="Century Gothic" pitchFamily="34" charset="0"/>
          </a:endParaRPr>
        </a:p>
      </dsp:txBody>
      <dsp:txXfrm rot="16200000">
        <a:off x="-776672" y="663427"/>
        <a:ext cx="6021366" cy="4694512"/>
      </dsp:txXfrm>
    </dsp:sp>
    <dsp:sp modelId="{79A41745-5712-447E-8E2F-8164A61160A2}">
      <dsp:nvSpPr>
        <dsp:cNvPr id="0" name=""/>
        <dsp:cNvSpPr/>
      </dsp:nvSpPr>
      <dsp:spPr>
        <a:xfrm rot="5400000">
          <a:off x="3410011" y="498254"/>
          <a:ext cx="6204849" cy="5024878"/>
        </a:xfrm>
        <a:prstGeom prst="downArrow">
          <a:avLst>
            <a:gd name="adj1" fmla="val 50000"/>
            <a:gd name="adj2" fmla="val 35000"/>
          </a:avLst>
        </a:prstGeom>
        <a:solidFill>
          <a:schemeClr val="accent1">
            <a:shade val="80000"/>
            <a:hueOff val="306246"/>
            <a:satOff val="-4392"/>
            <a:lumOff val="25615"/>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just" defTabSz="800100">
            <a:lnSpc>
              <a:spcPct val="90000"/>
            </a:lnSpc>
            <a:spcBef>
              <a:spcPct val="0"/>
            </a:spcBef>
            <a:spcAft>
              <a:spcPct val="35000"/>
            </a:spcAft>
          </a:pPr>
          <a:r>
            <a:rPr lang="it-IT" sz="1800" kern="1200" baseline="0" dirty="0" smtClean="0">
              <a:latin typeface="Century Gothic" pitchFamily="34" charset="0"/>
            </a:rPr>
            <a:t>Nonostante le restrizioni dei regimi sono nati numerosi movimenti nell’ultimo decennio (</a:t>
          </a:r>
          <a:r>
            <a:rPr lang="it-IT" sz="1800" kern="1200" baseline="0" dirty="0" err="1" smtClean="0">
              <a:latin typeface="Century Gothic" pitchFamily="34" charset="0"/>
            </a:rPr>
            <a:t>Kifaya</a:t>
          </a:r>
          <a:r>
            <a:rPr lang="it-IT" sz="1800" kern="1200" baseline="0" dirty="0" smtClean="0">
              <a:latin typeface="Century Gothic" pitchFamily="34" charset="0"/>
            </a:rPr>
            <a:t>, Women </a:t>
          </a:r>
          <a:r>
            <a:rPr lang="it-IT" sz="1800" kern="1200" baseline="0" dirty="0" err="1" smtClean="0">
              <a:latin typeface="Century Gothic" pitchFamily="34" charset="0"/>
            </a:rPr>
            <a:t>for</a:t>
          </a:r>
          <a:r>
            <a:rPr lang="it-IT" sz="1800" kern="1200" baseline="0" dirty="0" smtClean="0">
              <a:latin typeface="Century Gothic" pitchFamily="34" charset="0"/>
            </a:rPr>
            <a:t>  </a:t>
          </a:r>
          <a:r>
            <a:rPr lang="it-IT" sz="1800" kern="1200" baseline="0" dirty="0" err="1" smtClean="0">
              <a:latin typeface="Century Gothic" pitchFamily="34" charset="0"/>
            </a:rPr>
            <a:t>Democracy</a:t>
          </a:r>
          <a:r>
            <a:rPr lang="it-IT" sz="1800" kern="1200" baseline="0" dirty="0" smtClean="0">
              <a:latin typeface="Century Gothic" pitchFamily="34" charset="0"/>
            </a:rPr>
            <a:t>,</a:t>
          </a:r>
        </a:p>
        <a:p>
          <a:pPr lvl="0" defTabSz="800100">
            <a:lnSpc>
              <a:spcPct val="90000"/>
            </a:lnSpc>
            <a:spcBef>
              <a:spcPct val="0"/>
            </a:spcBef>
            <a:spcAft>
              <a:spcPct val="35000"/>
            </a:spcAft>
          </a:pPr>
          <a:r>
            <a:rPr lang="it-IT" sz="1800" kern="1200" baseline="0" dirty="0" err="1" smtClean="0">
              <a:latin typeface="Century Gothic" pitchFamily="34" charset="0"/>
            </a:rPr>
            <a:t>ElShayfeen.com</a:t>
          </a:r>
          <a:r>
            <a:rPr lang="it-IT" sz="1800" kern="1200" baseline="0" dirty="0" smtClean="0">
              <a:latin typeface="Century Gothic" pitchFamily="34" charset="0"/>
            </a:rPr>
            <a:t>, etc.)</a:t>
          </a:r>
        </a:p>
        <a:p>
          <a:pPr lvl="0" defTabSz="800100">
            <a:lnSpc>
              <a:spcPct val="90000"/>
            </a:lnSpc>
            <a:spcBef>
              <a:spcPct val="0"/>
            </a:spcBef>
            <a:spcAft>
              <a:spcPct val="35000"/>
            </a:spcAft>
          </a:pPr>
          <a:r>
            <a:rPr lang="it-IT" sz="1800" kern="1200" baseline="0" dirty="0" smtClean="0">
              <a:latin typeface="Century Gothic" pitchFamily="34" charset="0"/>
            </a:rPr>
            <a:t>Oltre ai movimenti giovanili negli anni recenti, si è intensificata, la contestazione dei lavoratori e dei  giovani disoccupati che hanno formato movimenti non inquadrati nelle associazioni preesistenti </a:t>
          </a:r>
          <a:endParaRPr lang="it-IT" sz="1800" kern="1200" baseline="0" dirty="0">
            <a:latin typeface="Century Gothic" pitchFamily="34" charset="0"/>
          </a:endParaRPr>
        </a:p>
      </dsp:txBody>
      <dsp:txXfrm rot="5400000">
        <a:off x="3410011" y="498254"/>
        <a:ext cx="6204849" cy="5024878"/>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3BD9578-96BA-4DD8-94AF-7CE3210C2FEB}" type="datetimeFigureOut">
              <a:rPr lang="it-IT" smtClean="0"/>
              <a:pPr/>
              <a:t>25/03/2014</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C13064E-C753-43CC-83E3-CD9CC0DF3618}" type="slidenum">
              <a:rPr lang="it-IT" smtClean="0"/>
              <a:pPr/>
              <a:t>‹N›</a:t>
            </a:fld>
            <a:endParaRPr lang="it-IT"/>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568B63AE-ED6A-4336-AD10-B86A4A3FC1CD}" type="datetimeFigureOut">
              <a:rPr lang="it-IT" smtClean="0"/>
              <a:pPr/>
              <a:t>25/03/2014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3B3C188-87EA-4048-91F1-992CC1F3B000}"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68B63AE-ED6A-4336-AD10-B86A4A3FC1CD}" type="datetimeFigureOut">
              <a:rPr lang="it-IT" smtClean="0"/>
              <a:pPr/>
              <a:t>25/03/2014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3B3C188-87EA-4048-91F1-992CC1F3B000}"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568B63AE-ED6A-4336-AD10-B86A4A3FC1CD}" type="datetimeFigureOut">
              <a:rPr lang="it-IT" smtClean="0"/>
              <a:pPr/>
              <a:t>25/03/2014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3B3C188-87EA-4048-91F1-992CC1F3B000}"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568B63AE-ED6A-4336-AD10-B86A4A3FC1CD}" type="datetimeFigureOut">
              <a:rPr lang="it-IT" smtClean="0"/>
              <a:pPr/>
              <a:t>25/03/2014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3B3C188-87EA-4048-91F1-992CC1F3B000}"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568B63AE-ED6A-4336-AD10-B86A4A3FC1CD}" type="datetimeFigureOut">
              <a:rPr lang="it-IT" smtClean="0"/>
              <a:pPr/>
              <a:t>25/03/2014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3B3C188-87EA-4048-91F1-992CC1F3B000}"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568B63AE-ED6A-4336-AD10-B86A4A3FC1CD}" type="datetimeFigureOut">
              <a:rPr lang="it-IT" smtClean="0"/>
              <a:pPr/>
              <a:t>25/03/2014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3B3C188-87EA-4048-91F1-992CC1F3B000}"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568B63AE-ED6A-4336-AD10-B86A4A3FC1CD}" type="datetimeFigureOut">
              <a:rPr lang="it-IT" smtClean="0"/>
              <a:pPr/>
              <a:t>25/03/2014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3B3C188-87EA-4048-91F1-992CC1F3B000}"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568B63AE-ED6A-4336-AD10-B86A4A3FC1CD}" type="datetimeFigureOut">
              <a:rPr lang="it-IT" smtClean="0"/>
              <a:pPr/>
              <a:t>25/03/2014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3B3C188-87EA-4048-91F1-992CC1F3B000}"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568B63AE-ED6A-4336-AD10-B86A4A3FC1CD}" type="datetimeFigureOut">
              <a:rPr lang="it-IT" smtClean="0"/>
              <a:pPr/>
              <a:t>25/03/2014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3B3C188-87EA-4048-91F1-992CC1F3B000}"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68B63AE-ED6A-4336-AD10-B86A4A3FC1CD}" type="datetimeFigureOut">
              <a:rPr lang="it-IT" smtClean="0"/>
              <a:pPr/>
              <a:t>25/03/2014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3B3C188-87EA-4048-91F1-992CC1F3B000}"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68B63AE-ED6A-4336-AD10-B86A4A3FC1CD}" type="datetimeFigureOut">
              <a:rPr lang="it-IT" smtClean="0"/>
              <a:pPr/>
              <a:t>25/03/2014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3B3C188-87EA-4048-91F1-992CC1F3B000}"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8B63AE-ED6A-4336-AD10-B86A4A3FC1CD}" type="datetimeFigureOut">
              <a:rPr lang="it-IT" smtClean="0"/>
              <a:pPr/>
              <a:t>25/03/2014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3C188-87EA-4048-91F1-992CC1F3B000}"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globalgeografia.com/africa/tunisia.jpg"/>
          <p:cNvPicPr>
            <a:picLocks noChangeAspect="1" noChangeArrowheads="1"/>
          </p:cNvPicPr>
          <p:nvPr/>
        </p:nvPicPr>
        <p:blipFill>
          <a:blip r:embed="rId2" cstate="print"/>
          <a:srcRect/>
          <a:stretch>
            <a:fillRect/>
          </a:stretch>
        </p:blipFill>
        <p:spPr bwMode="auto">
          <a:xfrm>
            <a:off x="539552" y="476672"/>
            <a:ext cx="7560840" cy="5832648"/>
          </a:xfrm>
          <a:prstGeom prst="rect">
            <a:avLst/>
          </a:prstGeom>
          <a:noFill/>
        </p:spPr>
      </p:pic>
      <p:sp>
        <p:nvSpPr>
          <p:cNvPr id="5" name="CasellaDiTesto 4"/>
          <p:cNvSpPr txBox="1"/>
          <p:nvPr/>
        </p:nvSpPr>
        <p:spPr>
          <a:xfrm>
            <a:off x="827584" y="5085184"/>
            <a:ext cx="7056784" cy="1107996"/>
          </a:xfrm>
          <a:prstGeom prst="rect">
            <a:avLst/>
          </a:prstGeom>
          <a:noFill/>
        </p:spPr>
        <p:txBody>
          <a:bodyPr wrap="square" rtlCol="0">
            <a:spAutoFit/>
          </a:bodyPr>
          <a:lstStyle/>
          <a:p>
            <a:pPr algn="ctr"/>
            <a:r>
              <a:rPr lang="it-IT" sz="6600" dirty="0" smtClean="0">
                <a:solidFill>
                  <a:srgbClr val="0070C0"/>
                </a:solidFill>
                <a:latin typeface="Century Gothic" pitchFamily="34" charset="0"/>
              </a:rPr>
              <a:t>Tunisia</a:t>
            </a:r>
            <a:endParaRPr lang="it-IT" sz="6600" dirty="0">
              <a:solidFill>
                <a:srgbClr val="0070C0"/>
              </a:solidFill>
              <a:latin typeface="Century Gothic"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fontScale="90000"/>
          </a:bodyPr>
          <a:lstStyle/>
          <a:p>
            <a:pPr>
              <a:defRPr/>
            </a:pPr>
            <a:r>
              <a:rPr lang="it-IT" sz="4800" dirty="0">
                <a:solidFill>
                  <a:srgbClr val="CC0000"/>
                </a:solidFill>
              </a:rPr>
              <a:t/>
            </a:r>
            <a:br>
              <a:rPr lang="it-IT" sz="4800" dirty="0">
                <a:solidFill>
                  <a:srgbClr val="CC0000"/>
                </a:solidFill>
              </a:rPr>
            </a:br>
            <a:r>
              <a:rPr lang="it-IT" sz="2400" dirty="0">
                <a:solidFill>
                  <a:srgbClr val="CC0000"/>
                </a:solidFill>
              </a:rPr>
              <a:t/>
            </a:r>
            <a:br>
              <a:rPr lang="it-IT" sz="2400" dirty="0">
                <a:solidFill>
                  <a:srgbClr val="CC0000"/>
                </a:solidFill>
              </a:rPr>
            </a:br>
            <a:r>
              <a:rPr lang="it-IT" sz="2400" dirty="0">
                <a:solidFill>
                  <a:srgbClr val="CC0000"/>
                </a:solidFill>
              </a:rPr>
              <a:t/>
            </a:r>
            <a:br>
              <a:rPr lang="it-IT" sz="2400" dirty="0">
                <a:solidFill>
                  <a:srgbClr val="CC0000"/>
                </a:solidFill>
              </a:rPr>
            </a:br>
            <a:r>
              <a:rPr lang="it-IT" sz="2400" dirty="0"/>
              <a:t>    </a:t>
            </a:r>
            <a:r>
              <a:rPr lang="it-IT" sz="2400" dirty="0">
                <a:solidFill>
                  <a:schemeClr val="folHlink"/>
                </a:solidFill>
              </a:rPr>
              <a:t/>
            </a:r>
            <a:br>
              <a:rPr lang="it-IT" sz="2400" dirty="0">
                <a:solidFill>
                  <a:schemeClr val="folHlink"/>
                </a:solidFill>
              </a:rPr>
            </a:br>
            <a:endParaRPr lang="it-IT" sz="2400" dirty="0">
              <a:solidFill>
                <a:schemeClr val="folHlink"/>
              </a:solidFill>
            </a:endParaRPr>
          </a:p>
        </p:txBody>
      </p:sp>
      <p:sp>
        <p:nvSpPr>
          <p:cNvPr id="7171" name="Rectangle 3"/>
          <p:cNvSpPr>
            <a:spLocks noGrp="1" noChangeArrowheads="1"/>
          </p:cNvSpPr>
          <p:nvPr>
            <p:ph sz="half" idx="1"/>
          </p:nvPr>
        </p:nvSpPr>
        <p:spPr>
          <a:xfrm>
            <a:off x="323850" y="260648"/>
            <a:ext cx="6552406" cy="6912768"/>
          </a:xfrm>
        </p:spPr>
        <p:txBody>
          <a:bodyPr>
            <a:normAutofit fontScale="55000" lnSpcReduction="20000"/>
          </a:bodyPr>
          <a:lstStyle/>
          <a:p>
            <a:pPr marL="609600" indent="-609600" algn="ctr">
              <a:lnSpc>
                <a:spcPct val="80000"/>
              </a:lnSpc>
              <a:buFont typeface="Wingdings" pitchFamily="2" charset="2"/>
              <a:buNone/>
              <a:defRPr/>
            </a:pPr>
            <a:r>
              <a:rPr lang="it-IT" sz="5100" dirty="0" smtClean="0">
                <a:solidFill>
                  <a:schemeClr val="hlink"/>
                </a:solidFill>
                <a:latin typeface="Century Gothic" pitchFamily="34" charset="0"/>
              </a:rPr>
              <a:t>1.L’indipendenza</a:t>
            </a:r>
          </a:p>
          <a:p>
            <a:pPr marL="36000" indent="-360000" algn="just">
              <a:lnSpc>
                <a:spcPct val="120000"/>
              </a:lnSpc>
              <a:spcBef>
                <a:spcPts val="0"/>
              </a:spcBef>
              <a:buFont typeface="Wingdings" pitchFamily="2" charset="2"/>
              <a:buChar char="Ø"/>
              <a:defRPr/>
            </a:pPr>
            <a:r>
              <a:rPr lang="it-IT" sz="2900" dirty="0" smtClean="0">
                <a:latin typeface="Century Gothic" pitchFamily="34" charset="0"/>
              </a:rPr>
              <a:t>Ottenne l’indipendenza dal protettorato francese (1881) nel 1956</a:t>
            </a:r>
          </a:p>
          <a:p>
            <a:pPr marL="36000" indent="-360000" algn="just">
              <a:lnSpc>
                <a:spcPct val="120000"/>
              </a:lnSpc>
              <a:spcBef>
                <a:spcPts val="0"/>
              </a:spcBef>
              <a:buFont typeface="Wingdings" pitchFamily="2" charset="2"/>
              <a:buChar char="Ø"/>
              <a:defRPr/>
            </a:pPr>
            <a:r>
              <a:rPr lang="it-IT" sz="2900" dirty="0" smtClean="0">
                <a:latin typeface="Century Gothic" pitchFamily="34" charset="0"/>
              </a:rPr>
              <a:t>Il personaggio chiave del nazionalismo tunisino fu </a:t>
            </a:r>
            <a:r>
              <a:rPr lang="it-IT" sz="2900" b="1" dirty="0" err="1" smtClean="0">
                <a:latin typeface="Century Gothic" pitchFamily="34" charset="0"/>
              </a:rPr>
              <a:t>Habib</a:t>
            </a:r>
            <a:r>
              <a:rPr lang="it-IT" sz="2900" b="1" dirty="0" smtClean="0">
                <a:latin typeface="Century Gothic" pitchFamily="34" charset="0"/>
              </a:rPr>
              <a:t> </a:t>
            </a:r>
            <a:r>
              <a:rPr lang="it-IT" sz="2900" b="1" dirty="0" err="1" smtClean="0">
                <a:latin typeface="Century Gothic" pitchFamily="34" charset="0"/>
              </a:rPr>
              <a:t>Bourguiba</a:t>
            </a:r>
            <a:r>
              <a:rPr lang="it-IT" sz="2900" b="1" dirty="0" smtClean="0">
                <a:latin typeface="Century Gothic" pitchFamily="34" charset="0"/>
              </a:rPr>
              <a:t> </a:t>
            </a:r>
            <a:r>
              <a:rPr lang="it-IT" sz="2900" dirty="0" smtClean="0">
                <a:latin typeface="Century Gothic" pitchFamily="34" charset="0"/>
              </a:rPr>
              <a:t>che nel 1934 fondò il partito Néo </a:t>
            </a:r>
            <a:r>
              <a:rPr lang="it-IT" sz="2900" dirty="0" err="1" smtClean="0">
                <a:latin typeface="Century Gothic" pitchFamily="34" charset="0"/>
              </a:rPr>
              <a:t>Destour</a:t>
            </a:r>
            <a:r>
              <a:rPr lang="it-IT" sz="2900" dirty="0" smtClean="0">
                <a:latin typeface="Century Gothic" pitchFamily="34" charset="0"/>
              </a:rPr>
              <a:t> che operò in clandestinità fino all’indipendenza del paese.</a:t>
            </a:r>
          </a:p>
          <a:p>
            <a:pPr marL="36000" indent="-360000" algn="just">
              <a:lnSpc>
                <a:spcPct val="120000"/>
              </a:lnSpc>
              <a:spcBef>
                <a:spcPts val="0"/>
              </a:spcBef>
              <a:buFont typeface="Wingdings" pitchFamily="2" charset="2"/>
              <a:buChar char="Ø"/>
              <a:defRPr/>
            </a:pPr>
            <a:r>
              <a:rPr lang="it-IT" sz="2900" dirty="0" smtClean="0">
                <a:latin typeface="Century Gothic" pitchFamily="34" charset="0"/>
              </a:rPr>
              <a:t>Nel 1957, sostenuto anche dall’ UGTT </a:t>
            </a:r>
            <a:r>
              <a:rPr lang="it-IT" sz="2500" dirty="0" smtClean="0">
                <a:latin typeface="Century Gothic" pitchFamily="34" charset="0"/>
              </a:rPr>
              <a:t>(</a:t>
            </a:r>
            <a:r>
              <a:rPr lang="it-IT" sz="2500" i="1" dirty="0" err="1" smtClean="0">
                <a:latin typeface="Century Gothic" pitchFamily="34" charset="0"/>
              </a:rPr>
              <a:t>Union</a:t>
            </a:r>
            <a:r>
              <a:rPr lang="it-IT" sz="2500" i="1" dirty="0" smtClean="0">
                <a:latin typeface="Century Gothic" pitchFamily="34" charset="0"/>
              </a:rPr>
              <a:t> Générale </a:t>
            </a:r>
            <a:r>
              <a:rPr lang="it-IT" sz="2500" i="1" dirty="0" err="1" smtClean="0">
                <a:latin typeface="Century Gothic" pitchFamily="34" charset="0"/>
              </a:rPr>
              <a:t>Tunisienne</a:t>
            </a:r>
            <a:r>
              <a:rPr lang="it-IT" sz="2500" i="1" dirty="0" smtClean="0">
                <a:latin typeface="Century Gothic" pitchFamily="34" charset="0"/>
              </a:rPr>
              <a:t> </a:t>
            </a:r>
            <a:r>
              <a:rPr lang="it-IT" sz="2500" i="1" dirty="0" err="1" smtClean="0">
                <a:latin typeface="Century Gothic" pitchFamily="34" charset="0"/>
              </a:rPr>
              <a:t>du</a:t>
            </a:r>
            <a:r>
              <a:rPr lang="it-IT" sz="2500" i="1" dirty="0" smtClean="0">
                <a:latin typeface="Century Gothic" pitchFamily="34" charset="0"/>
              </a:rPr>
              <a:t> </a:t>
            </a:r>
            <a:r>
              <a:rPr lang="it-IT" sz="2500" i="1" dirty="0" err="1" smtClean="0">
                <a:latin typeface="Century Gothic" pitchFamily="34" charset="0"/>
              </a:rPr>
              <a:t>Travail</a:t>
            </a:r>
            <a:r>
              <a:rPr lang="it-IT" sz="2500" dirty="0" smtClean="0">
                <a:latin typeface="Century Gothic" pitchFamily="34" charset="0"/>
              </a:rPr>
              <a:t> )  </a:t>
            </a:r>
            <a:r>
              <a:rPr lang="it-IT" sz="2900" dirty="0" smtClean="0">
                <a:latin typeface="Century Gothic" pitchFamily="34" charset="0"/>
              </a:rPr>
              <a:t>depose il </a:t>
            </a:r>
            <a:r>
              <a:rPr lang="it-IT" sz="2900" i="1" dirty="0" smtClean="0">
                <a:latin typeface="Century Gothic" pitchFamily="34" charset="0"/>
              </a:rPr>
              <a:t>bey</a:t>
            </a:r>
            <a:r>
              <a:rPr lang="it-IT" sz="2900" dirty="0" smtClean="0">
                <a:latin typeface="Century Gothic" pitchFamily="34" charset="0"/>
              </a:rPr>
              <a:t> il monarca tunisino che aveva mantenuto un potere perlopiù nominale durante il protettorato, e proclamò la Repubblica della quale assunse la carica di Presidente</a:t>
            </a:r>
            <a:endParaRPr lang="it-IT" sz="2900" i="1" dirty="0" smtClean="0">
              <a:latin typeface="Century Gothic" pitchFamily="34" charset="0"/>
            </a:endParaRPr>
          </a:p>
          <a:p>
            <a:pPr marL="36000" indent="-360000" algn="just">
              <a:lnSpc>
                <a:spcPct val="120000"/>
              </a:lnSpc>
              <a:spcBef>
                <a:spcPts val="0"/>
              </a:spcBef>
              <a:buFont typeface="Wingdings" pitchFamily="2" charset="2"/>
              <a:buChar char="Ø"/>
              <a:defRPr/>
            </a:pPr>
            <a:r>
              <a:rPr lang="it-IT" sz="2900" dirty="0" err="1" smtClean="0">
                <a:latin typeface="Century Gothic" pitchFamily="34" charset="0"/>
              </a:rPr>
              <a:t>Bourguiba</a:t>
            </a:r>
            <a:r>
              <a:rPr lang="it-IT" sz="2900" dirty="0" smtClean="0">
                <a:latin typeface="Century Gothic" pitchFamily="34" charset="0"/>
              </a:rPr>
              <a:t> fu uno dei maggiori fautori  del </a:t>
            </a:r>
            <a:r>
              <a:rPr lang="it-IT" sz="2900" i="1" dirty="0" smtClean="0">
                <a:latin typeface="Century Gothic" pitchFamily="34" charset="0"/>
              </a:rPr>
              <a:t>Code </a:t>
            </a:r>
            <a:r>
              <a:rPr lang="it-IT" sz="2900" i="1" dirty="0" err="1" smtClean="0">
                <a:latin typeface="Century Gothic" pitchFamily="34" charset="0"/>
              </a:rPr>
              <a:t>du</a:t>
            </a:r>
            <a:r>
              <a:rPr lang="it-IT" sz="2900" i="1" dirty="0" smtClean="0">
                <a:latin typeface="Century Gothic" pitchFamily="34" charset="0"/>
              </a:rPr>
              <a:t> </a:t>
            </a:r>
            <a:r>
              <a:rPr lang="it-IT" sz="2900" i="1" dirty="0" err="1" smtClean="0">
                <a:latin typeface="Century Gothic" pitchFamily="34" charset="0"/>
              </a:rPr>
              <a:t>Statut</a:t>
            </a:r>
            <a:r>
              <a:rPr lang="it-IT" sz="2900" i="1" dirty="0" smtClean="0">
                <a:latin typeface="Century Gothic" pitchFamily="34" charset="0"/>
              </a:rPr>
              <a:t> </a:t>
            </a:r>
            <a:r>
              <a:rPr lang="it-IT" sz="2900" i="1" dirty="0" err="1" smtClean="0">
                <a:latin typeface="Century Gothic" pitchFamily="34" charset="0"/>
              </a:rPr>
              <a:t>Personnel</a:t>
            </a:r>
            <a:r>
              <a:rPr lang="it-IT" sz="2900" i="1" dirty="0" smtClean="0">
                <a:latin typeface="Century Gothic" pitchFamily="34" charset="0"/>
              </a:rPr>
              <a:t>  del 1956 </a:t>
            </a:r>
            <a:r>
              <a:rPr lang="it-IT" sz="2900" dirty="0" smtClean="0">
                <a:latin typeface="Century Gothic" pitchFamily="34" charset="0"/>
              </a:rPr>
              <a:t>nel quale si proponeva di fondare una famiglia moderna, abolire la poligamia, legalizzare il divorzio anche per la donna etc.  Tali “aperture” incontrarono l’opposizione di alcuni movimenti tradizionalisti tra cui il </a:t>
            </a:r>
            <a:r>
              <a:rPr lang="it-IT" sz="2900" dirty="0" err="1" smtClean="0">
                <a:latin typeface="Century Gothic" pitchFamily="34" charset="0"/>
              </a:rPr>
              <a:t>Mouvement</a:t>
            </a:r>
            <a:r>
              <a:rPr lang="it-IT" sz="2900" dirty="0" smtClean="0">
                <a:latin typeface="Century Gothic" pitchFamily="34" charset="0"/>
              </a:rPr>
              <a:t> de la </a:t>
            </a:r>
            <a:r>
              <a:rPr lang="it-IT" sz="2900" dirty="0" err="1" smtClean="0">
                <a:latin typeface="Century Gothic" pitchFamily="34" charset="0"/>
              </a:rPr>
              <a:t>Tendance</a:t>
            </a:r>
            <a:r>
              <a:rPr lang="it-IT" sz="2900" dirty="0" smtClean="0">
                <a:latin typeface="Century Gothic" pitchFamily="34" charset="0"/>
              </a:rPr>
              <a:t> </a:t>
            </a:r>
            <a:r>
              <a:rPr lang="it-IT" sz="2900" dirty="0" err="1" smtClean="0">
                <a:latin typeface="Century Gothic" pitchFamily="34" charset="0"/>
              </a:rPr>
              <a:t>Islamique</a:t>
            </a:r>
            <a:r>
              <a:rPr lang="it-IT" sz="2900" dirty="0" smtClean="0">
                <a:latin typeface="Century Gothic" pitchFamily="34" charset="0"/>
              </a:rPr>
              <a:t> (MIT) di </a:t>
            </a:r>
            <a:r>
              <a:rPr lang="it-IT" sz="2900" dirty="0" err="1" smtClean="0">
                <a:latin typeface="Century Gothic" pitchFamily="34" charset="0"/>
              </a:rPr>
              <a:t>Rachid</a:t>
            </a:r>
            <a:r>
              <a:rPr lang="it-IT" sz="2900" dirty="0" smtClean="0">
                <a:latin typeface="Century Gothic" pitchFamily="34" charset="0"/>
              </a:rPr>
              <a:t> </a:t>
            </a:r>
            <a:r>
              <a:rPr lang="it-IT" sz="2900" dirty="0" err="1" smtClean="0">
                <a:latin typeface="Century Gothic" pitchFamily="34" charset="0"/>
              </a:rPr>
              <a:t>Ghannouchi</a:t>
            </a:r>
            <a:endParaRPr lang="it-IT" sz="2900" dirty="0" smtClean="0">
              <a:latin typeface="Century Gothic" pitchFamily="34" charset="0"/>
            </a:endParaRPr>
          </a:p>
          <a:p>
            <a:pPr marL="36000" indent="-360000" algn="just">
              <a:lnSpc>
                <a:spcPct val="120000"/>
              </a:lnSpc>
              <a:spcBef>
                <a:spcPts val="0"/>
              </a:spcBef>
              <a:buFont typeface="Wingdings" pitchFamily="2" charset="2"/>
              <a:buChar char="Ø"/>
              <a:defRPr/>
            </a:pPr>
            <a:r>
              <a:rPr lang="it-IT" sz="2900" dirty="0" smtClean="0">
                <a:latin typeface="Century Gothic" pitchFamily="34" charset="0"/>
              </a:rPr>
              <a:t>La Costituzione del 1959 che resterà in vigore fino al 1976 (seguita da una nuova carta costituzionale  che apporterà solo piccole modifiche e resterà in vigore fino alla “primavera araba”) stabilisce che la Tunisia è una </a:t>
            </a:r>
            <a:r>
              <a:rPr lang="it-IT" sz="2900" b="1" dirty="0" smtClean="0">
                <a:latin typeface="Century Gothic" pitchFamily="34" charset="0"/>
              </a:rPr>
              <a:t>repubblica presidenziale</a:t>
            </a:r>
            <a:r>
              <a:rPr lang="it-IT" sz="2900" dirty="0" smtClean="0">
                <a:latin typeface="Century Gothic" pitchFamily="34" charset="0"/>
              </a:rPr>
              <a:t> Il potere esecutivo è concentrato nel Presidente della Repubblica (i cui poteri costituzionali sono stati ulteriormente rafforzati nel 1988, 1997 e 2002) </a:t>
            </a:r>
            <a:r>
              <a:rPr lang="it-IT" sz="2900" dirty="0" err="1" smtClean="0">
                <a:latin typeface="Century Gothic" pitchFamily="34" charset="0"/>
              </a:rPr>
              <a:t>es</a:t>
            </a:r>
            <a:r>
              <a:rPr lang="it-IT" sz="2900" dirty="0" smtClean="0">
                <a:latin typeface="Century Gothic" pitchFamily="34" charset="0"/>
              </a:rPr>
              <a:t>: Il Presidente della Repubblica è eletto ogni 5 anni a suffragio universale ed è rieleggibile senza limiti purché abbia meno di 75 anni</a:t>
            </a:r>
            <a:endParaRPr lang="it-IT" sz="2900" b="1" dirty="0" smtClean="0">
              <a:latin typeface="Century Gothic" pitchFamily="34" charset="0"/>
            </a:endParaRPr>
          </a:p>
        </p:txBody>
      </p:sp>
      <p:pic>
        <p:nvPicPr>
          <p:cNvPr id="20484" name="Picture 2" descr="C:\Users\Michela\Desktop\bourguiba2.jpg"/>
          <p:cNvPicPr>
            <a:picLocks noGrp="1" noChangeAspect="1" noChangeArrowheads="1"/>
          </p:cNvPicPr>
          <p:nvPr>
            <p:ph sz="half" idx="2"/>
          </p:nvPr>
        </p:nvPicPr>
        <p:blipFill>
          <a:blip r:embed="rId2" cstate="print"/>
          <a:srcRect/>
          <a:stretch>
            <a:fillRect/>
          </a:stretch>
        </p:blipFill>
        <p:spPr>
          <a:xfrm>
            <a:off x="6948264" y="476251"/>
            <a:ext cx="1881410" cy="2952750"/>
          </a:xfrm>
          <a:noFill/>
        </p:spPr>
      </p:pic>
      <p:sp>
        <p:nvSpPr>
          <p:cNvPr id="5" name="CasellaDiTesto 4"/>
          <p:cNvSpPr txBox="1"/>
          <p:nvPr/>
        </p:nvSpPr>
        <p:spPr>
          <a:xfrm>
            <a:off x="6876256" y="3429000"/>
            <a:ext cx="2088232"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dirty="0" err="1" smtClean="0">
                <a:latin typeface="Century Gothic" pitchFamily="34" charset="0"/>
              </a:rPr>
              <a:t>Bourguiba</a:t>
            </a:r>
            <a:endParaRPr lang="it-IT" dirty="0">
              <a:latin typeface="Century Gothic"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552" y="260648"/>
            <a:ext cx="8183562" cy="432048"/>
          </a:xfrm>
        </p:spPr>
        <p:txBody>
          <a:bodyPr>
            <a:noAutofit/>
          </a:bodyPr>
          <a:lstStyle/>
          <a:p>
            <a:pPr>
              <a:defRPr/>
            </a:pPr>
            <a:r>
              <a:rPr lang="it-IT" sz="2800" dirty="0" smtClean="0">
                <a:solidFill>
                  <a:srgbClr val="0070C0"/>
                </a:solidFill>
                <a:latin typeface="Century Gothic" pitchFamily="34" charset="0"/>
              </a:rPr>
              <a:t>2. La Tunisia di Ben Alì</a:t>
            </a:r>
            <a:endParaRPr lang="it-IT" sz="2800" dirty="0">
              <a:solidFill>
                <a:srgbClr val="0070C0"/>
              </a:solidFill>
              <a:latin typeface="Century Gothic" pitchFamily="34" charset="0"/>
            </a:endParaRPr>
          </a:p>
        </p:txBody>
      </p:sp>
      <p:sp>
        <p:nvSpPr>
          <p:cNvPr id="21507" name="Segnaposto contenuto 2"/>
          <p:cNvSpPr>
            <a:spLocks noGrp="1"/>
          </p:cNvSpPr>
          <p:nvPr>
            <p:ph sz="half" idx="1"/>
          </p:nvPr>
        </p:nvSpPr>
        <p:spPr>
          <a:xfrm>
            <a:off x="0" y="836713"/>
            <a:ext cx="6300192" cy="6021288"/>
          </a:xfrm>
        </p:spPr>
        <p:txBody>
          <a:bodyPr>
            <a:normAutofit lnSpcReduction="10000"/>
          </a:bodyPr>
          <a:lstStyle/>
          <a:p>
            <a:pPr>
              <a:buFont typeface="Wingdings" pitchFamily="2" charset="2"/>
              <a:buChar char="Ø"/>
            </a:pPr>
            <a:r>
              <a:rPr lang="it-IT" sz="2000" dirty="0" smtClean="0">
                <a:latin typeface="Century Gothic" pitchFamily="34" charset="0"/>
              </a:rPr>
              <a:t>Nel 1987 </a:t>
            </a:r>
            <a:r>
              <a:rPr lang="it-IT" sz="2000" dirty="0" err="1" smtClean="0">
                <a:latin typeface="Century Gothic" pitchFamily="34" charset="0"/>
              </a:rPr>
              <a:t>Bourguiba</a:t>
            </a:r>
            <a:r>
              <a:rPr lang="it-IT" sz="2000" dirty="0" smtClean="0">
                <a:latin typeface="Century Gothic" pitchFamily="34" charset="0"/>
              </a:rPr>
              <a:t>, malato,  fu dichiarato incapace di </a:t>
            </a:r>
            <a:r>
              <a:rPr lang="it-IT" sz="2000" dirty="0" smtClean="0">
                <a:latin typeface="Century Gothic" pitchFamily="34" charset="0"/>
              </a:rPr>
              <a:t>governare e secondo l’art 57 della costituzione, tale incarico fu assunto dal primo ministro , Bel Alì</a:t>
            </a:r>
            <a:endParaRPr lang="it-IT" sz="2000" dirty="0" smtClean="0">
              <a:latin typeface="Century Gothic" pitchFamily="34" charset="0"/>
            </a:endParaRPr>
          </a:p>
          <a:p>
            <a:pPr>
              <a:buFont typeface="Wingdings" pitchFamily="2" charset="2"/>
              <a:buChar char="Ø"/>
            </a:pPr>
            <a:r>
              <a:rPr lang="it-IT" sz="2000" dirty="0" smtClean="0">
                <a:latin typeface="Century Gothic" pitchFamily="34" charset="0"/>
              </a:rPr>
              <a:t> Ben Alì </a:t>
            </a:r>
            <a:r>
              <a:rPr lang="it-IT" sz="2000" dirty="0" smtClean="0">
                <a:latin typeface="Century Gothic" pitchFamily="34" charset="0"/>
              </a:rPr>
              <a:t>diventò </a:t>
            </a:r>
            <a:r>
              <a:rPr lang="it-IT" sz="2000" dirty="0" smtClean="0">
                <a:latin typeface="Century Gothic" pitchFamily="34" charset="0"/>
              </a:rPr>
              <a:t>il nuovo presidente del paese sotto la guida del partito </a:t>
            </a:r>
            <a:r>
              <a:rPr lang="it-IT" sz="2000" dirty="0" smtClean="0">
                <a:latin typeface="Century Gothic" pitchFamily="34" charset="0"/>
              </a:rPr>
              <a:t>“</a:t>
            </a:r>
            <a:r>
              <a:rPr lang="it-IT" sz="2000" i="1" baseline="30000" dirty="0" err="1" smtClean="0">
                <a:latin typeface="Century Gothic" pitchFamily="34" charset="0"/>
              </a:rPr>
              <a:t>Rassemblement</a:t>
            </a:r>
            <a:r>
              <a:rPr lang="it-IT" sz="2000" i="1" baseline="30000" dirty="0" smtClean="0">
                <a:latin typeface="Century Gothic" pitchFamily="34" charset="0"/>
              </a:rPr>
              <a:t> </a:t>
            </a:r>
            <a:r>
              <a:rPr lang="it-IT" sz="2000" i="1" baseline="30000" dirty="0" err="1" smtClean="0">
                <a:latin typeface="Century Gothic" pitchFamily="34" charset="0"/>
              </a:rPr>
              <a:t>Constitutionnel</a:t>
            </a:r>
            <a:r>
              <a:rPr lang="it-IT" sz="2000" i="1" baseline="30000" dirty="0" smtClean="0">
                <a:latin typeface="Century Gothic" pitchFamily="34" charset="0"/>
              </a:rPr>
              <a:t> </a:t>
            </a:r>
            <a:r>
              <a:rPr lang="it-IT" sz="2000" i="1" baseline="30000" dirty="0" err="1" smtClean="0">
                <a:latin typeface="Century Gothic" pitchFamily="34" charset="0"/>
              </a:rPr>
              <a:t>Démocratique</a:t>
            </a:r>
            <a:r>
              <a:rPr lang="it-IT" sz="2000" i="1" baseline="30000" dirty="0" smtClean="0">
                <a:latin typeface="Century Gothic" pitchFamily="34" charset="0"/>
              </a:rPr>
              <a:t> </a:t>
            </a:r>
            <a:r>
              <a:rPr lang="it-IT" sz="2000" baseline="30000" dirty="0" smtClean="0">
                <a:latin typeface="Century Gothic" pitchFamily="34" charset="0"/>
              </a:rPr>
              <a:t>(RCD</a:t>
            </a:r>
            <a:r>
              <a:rPr lang="it-IT" sz="2000" baseline="30000" dirty="0" smtClean="0">
                <a:latin typeface="Century Gothic" pitchFamily="34" charset="0"/>
              </a:rPr>
              <a:t>)” </a:t>
            </a:r>
            <a:endParaRPr lang="it-IT" sz="2000" dirty="0" smtClean="0">
              <a:latin typeface="Century Gothic" pitchFamily="34" charset="0"/>
            </a:endParaRPr>
          </a:p>
          <a:p>
            <a:pPr>
              <a:buFont typeface="Wingdings" pitchFamily="2" charset="2"/>
              <a:buChar char="Ø"/>
            </a:pPr>
            <a:r>
              <a:rPr lang="it-IT" sz="1800" dirty="0" smtClean="0">
                <a:latin typeface="Century Gothic" pitchFamily="34" charset="0"/>
              </a:rPr>
              <a:t>Ben Alì si propose come l’uomo nuovo, intenzionato a ripristinare le libertà individuali (previste dalla costituzione ma “bloccate” dal continuo stato di emergenza) e le libertà democratiche (</a:t>
            </a:r>
            <a:r>
              <a:rPr lang="it-IT" sz="1800" dirty="0" err="1" smtClean="0">
                <a:latin typeface="Century Gothic" pitchFamily="34" charset="0"/>
              </a:rPr>
              <a:t>es</a:t>
            </a:r>
            <a:r>
              <a:rPr lang="it-IT" sz="1800" dirty="0" smtClean="0">
                <a:latin typeface="Century Gothic" pitchFamily="34" charset="0"/>
              </a:rPr>
              <a:t>: </a:t>
            </a:r>
            <a:r>
              <a:rPr lang="it-IT" sz="1800" dirty="0" err="1" smtClean="0">
                <a:latin typeface="Century Gothic" pitchFamily="34" charset="0"/>
              </a:rPr>
              <a:t>multipartistimo</a:t>
            </a:r>
            <a:r>
              <a:rPr lang="it-IT" sz="1800" dirty="0" smtClean="0">
                <a:latin typeface="Century Gothic" pitchFamily="34" charset="0"/>
              </a:rPr>
              <a:t>)</a:t>
            </a:r>
          </a:p>
          <a:p>
            <a:endParaRPr lang="it-IT" sz="1800" dirty="0" smtClean="0">
              <a:latin typeface="Century Gothic" pitchFamily="34" charset="0"/>
            </a:endParaRPr>
          </a:p>
          <a:p>
            <a:endParaRPr lang="it-IT" sz="1800" dirty="0" smtClean="0">
              <a:latin typeface="Century Gothic" pitchFamily="34" charset="0"/>
            </a:endParaRPr>
          </a:p>
          <a:p>
            <a:pPr>
              <a:buNone/>
            </a:pPr>
            <a:r>
              <a:rPr lang="it-IT" sz="1800" dirty="0" smtClean="0">
                <a:latin typeface="Century Gothic" pitchFamily="34" charset="0"/>
              </a:rPr>
              <a:t>     Ciò non accadde mai e anzi negli anni Ben Alì instaurò uno stato sempre più “di polizia”: alle opposizioni non venne permesso l’ingresso in politica, la costituzione fu emendata per far in modo che il presidente venisse eletto per più di 3 mandati, le elezioni sono sempre caratterizzate da brogli, la libertà di espressione scarsa</a:t>
            </a:r>
          </a:p>
        </p:txBody>
      </p:sp>
      <p:sp>
        <p:nvSpPr>
          <p:cNvPr id="6" name="Freccia in giù 5"/>
          <p:cNvSpPr/>
          <p:nvPr/>
        </p:nvSpPr>
        <p:spPr>
          <a:xfrm>
            <a:off x="2843808" y="4149080"/>
            <a:ext cx="792162" cy="5048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pic>
        <p:nvPicPr>
          <p:cNvPr id="8194" name="Picture 2" descr="http://upload.wikimedia.org/wikipedia/commons/thumb/d/de/Zine_El_Abidine_Ben_Ali.jpg/225px-Zine_El_Abidine_Ben_Ali.jpg"/>
          <p:cNvPicPr>
            <a:picLocks noGrp="1" noChangeAspect="1" noChangeArrowheads="1"/>
          </p:cNvPicPr>
          <p:nvPr>
            <p:ph sz="half" idx="2"/>
          </p:nvPr>
        </p:nvPicPr>
        <p:blipFill>
          <a:blip r:embed="rId2" cstate="print"/>
          <a:srcRect/>
          <a:stretch>
            <a:fillRect/>
          </a:stretch>
        </p:blipFill>
        <p:spPr bwMode="auto">
          <a:xfrm>
            <a:off x="6767736" y="908720"/>
            <a:ext cx="2376264" cy="3528392"/>
          </a:xfrm>
          <a:prstGeom prst="rect">
            <a:avLst/>
          </a:prstGeom>
          <a:noFill/>
        </p:spPr>
      </p:pic>
      <p:sp>
        <p:nvSpPr>
          <p:cNvPr id="8" name="CasellaDiTesto 7"/>
          <p:cNvSpPr txBox="1"/>
          <p:nvPr/>
        </p:nvSpPr>
        <p:spPr>
          <a:xfrm>
            <a:off x="6695728" y="4581128"/>
            <a:ext cx="2448272"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dirty="0" smtClean="0">
                <a:latin typeface="Century Gothic" pitchFamily="34" charset="0"/>
              </a:rPr>
              <a:t>Ben Ali</a:t>
            </a:r>
            <a:endParaRPr lang="it-IT" dirty="0">
              <a:latin typeface="Century Gothic"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a:xfrm>
            <a:off x="503238" y="1"/>
            <a:ext cx="8183562" cy="692696"/>
          </a:xfrm>
        </p:spPr>
        <p:txBody>
          <a:bodyPr>
            <a:noAutofit/>
          </a:bodyPr>
          <a:lstStyle/>
          <a:p>
            <a:pPr>
              <a:defRPr/>
            </a:pPr>
            <a:r>
              <a:rPr lang="it-IT" sz="2400" dirty="0" smtClean="0">
                <a:solidFill>
                  <a:srgbClr val="0070C0"/>
                </a:solidFill>
                <a:latin typeface="Century Gothic" pitchFamily="34" charset="0"/>
              </a:rPr>
              <a:t>Focus: società politica ed economia in Tunisia</a:t>
            </a:r>
            <a:endParaRPr lang="it-IT" sz="2400" dirty="0">
              <a:solidFill>
                <a:srgbClr val="0070C0"/>
              </a:solidFill>
              <a:latin typeface="Century Gothic" pitchFamily="34" charset="0"/>
            </a:endParaRPr>
          </a:p>
        </p:txBody>
      </p:sp>
      <p:sp>
        <p:nvSpPr>
          <p:cNvPr id="22531" name="Segnaposto contenuto 5"/>
          <p:cNvSpPr>
            <a:spLocks noGrp="1"/>
          </p:cNvSpPr>
          <p:nvPr>
            <p:ph idx="1"/>
          </p:nvPr>
        </p:nvSpPr>
        <p:spPr>
          <a:xfrm>
            <a:off x="564902" y="1052737"/>
            <a:ext cx="8183562" cy="5544616"/>
          </a:xfrm>
        </p:spPr>
        <p:txBody>
          <a:bodyPr>
            <a:normAutofit fontScale="70000" lnSpcReduction="20000"/>
          </a:bodyPr>
          <a:lstStyle/>
          <a:p>
            <a:r>
              <a:rPr lang="it-IT" sz="2600" dirty="0" smtClean="0">
                <a:latin typeface="Century Gothic" pitchFamily="34" charset="0"/>
              </a:rPr>
              <a:t>Retorica democratica che ha permesso alla Tunisia di proclamare ufficialmente il rispetto delle prassi democratiche, ottenendo il consenso internazionale, ma di fatto contravvenendo a tali principi nella politica interna</a:t>
            </a:r>
          </a:p>
          <a:p>
            <a:r>
              <a:rPr lang="it-IT" sz="2600" dirty="0" smtClean="0">
                <a:latin typeface="Century Gothic" pitchFamily="34" charset="0"/>
              </a:rPr>
              <a:t>Estrema corruzione del regime. Le ricchezze provenienti dalla vendita di materie prime, dal turismo, etc. erano nelle “mani” del leader e del suo entourage</a:t>
            </a:r>
          </a:p>
          <a:p>
            <a:r>
              <a:rPr lang="it-IT" sz="2600" dirty="0" smtClean="0">
                <a:latin typeface="Century Gothic" pitchFamily="34" charset="0"/>
              </a:rPr>
              <a:t>Alti tassi di disoccupazione giovanile (65% su totale), alti livelli di povertà, libertà di espressione molto limitate </a:t>
            </a:r>
          </a:p>
          <a:p>
            <a:r>
              <a:rPr lang="it-IT" sz="2600" dirty="0" smtClean="0">
                <a:latin typeface="Century Gothic" pitchFamily="34" charset="0"/>
              </a:rPr>
              <a:t>Chiusura totale per le opposizioni , soprattutto islamiste</a:t>
            </a:r>
          </a:p>
          <a:p>
            <a:r>
              <a:rPr lang="it-IT" sz="2600" dirty="0" smtClean="0">
                <a:latin typeface="Century Gothic" pitchFamily="34" charset="0"/>
              </a:rPr>
              <a:t>Stato poliziesco, rafforzamento degli apparati di polizia e dell’esercito</a:t>
            </a:r>
          </a:p>
          <a:p>
            <a:endParaRPr lang="it-IT" sz="2400" dirty="0" smtClean="0"/>
          </a:p>
          <a:p>
            <a:pPr>
              <a:buFont typeface="Wingdings 2" pitchFamily="18" charset="2"/>
              <a:buNone/>
            </a:pPr>
            <a:r>
              <a:rPr lang="it-IT" sz="2400" dirty="0" smtClean="0"/>
              <a:t>  </a:t>
            </a:r>
          </a:p>
          <a:p>
            <a:pPr>
              <a:buFont typeface="Wingdings 2" pitchFamily="18" charset="2"/>
              <a:buNone/>
            </a:pPr>
            <a:r>
              <a:rPr lang="it-IT" sz="2400" dirty="0" smtClean="0"/>
              <a:t> </a:t>
            </a:r>
          </a:p>
          <a:p>
            <a:pPr>
              <a:buFont typeface="Wingdings 2" pitchFamily="18" charset="2"/>
              <a:buNone/>
            </a:pPr>
            <a:endParaRPr lang="it-IT" sz="3500" b="1" dirty="0" smtClean="0">
              <a:solidFill>
                <a:srgbClr val="0070C0"/>
              </a:solidFill>
              <a:latin typeface="Century Gothic" pitchFamily="34" charset="0"/>
            </a:endParaRPr>
          </a:p>
          <a:p>
            <a:pPr algn="ctr">
              <a:buFont typeface="Wingdings 2" pitchFamily="18" charset="2"/>
              <a:buNone/>
            </a:pPr>
            <a:endParaRPr lang="it-IT" sz="3500" b="1" dirty="0" smtClean="0">
              <a:solidFill>
                <a:srgbClr val="0070C0"/>
              </a:solidFill>
              <a:latin typeface="Century Gothic" pitchFamily="34" charset="0"/>
            </a:endParaRPr>
          </a:p>
          <a:p>
            <a:pPr algn="ctr">
              <a:buFont typeface="Wingdings 2" pitchFamily="18" charset="2"/>
              <a:buNone/>
            </a:pPr>
            <a:r>
              <a:rPr lang="it-IT" sz="3500" b="1" dirty="0" smtClean="0">
                <a:solidFill>
                  <a:srgbClr val="0070C0"/>
                </a:solidFill>
                <a:latin typeface="Century Gothic" pitchFamily="34" charset="0"/>
              </a:rPr>
              <a:t>La Tunisia è stato il Paese che ha dato il via alle rivolte arabe</a:t>
            </a:r>
          </a:p>
          <a:p>
            <a:endParaRPr lang="it-IT" dirty="0" smtClean="0"/>
          </a:p>
        </p:txBody>
      </p:sp>
      <p:sp>
        <p:nvSpPr>
          <p:cNvPr id="7" name="Freccia in giù 6"/>
          <p:cNvSpPr/>
          <p:nvPr/>
        </p:nvSpPr>
        <p:spPr>
          <a:xfrm>
            <a:off x="3851920" y="4365104"/>
            <a:ext cx="790575" cy="10080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960438" y="476250"/>
            <a:ext cx="7860034" cy="431800"/>
          </a:xfrm>
        </p:spPr>
        <p:txBody>
          <a:bodyPr>
            <a:noAutofit/>
          </a:bodyPr>
          <a:lstStyle/>
          <a:p>
            <a:pPr>
              <a:defRPr/>
            </a:pPr>
            <a:r>
              <a:rPr lang="it-IT" sz="2800" dirty="0" smtClean="0">
                <a:solidFill>
                  <a:srgbClr val="0070C0"/>
                </a:solidFill>
                <a:latin typeface="Century Gothic" pitchFamily="34" charset="0"/>
                <a:ea typeface="Cambria Math" pitchFamily="18" charset="0"/>
              </a:rPr>
              <a:t>4. La primavera araba in Tunisia: gli eventi </a:t>
            </a:r>
            <a:endParaRPr lang="it-IT" sz="2800" dirty="0">
              <a:solidFill>
                <a:srgbClr val="0070C0"/>
              </a:solidFill>
              <a:latin typeface="Century Gothic" pitchFamily="34" charset="0"/>
              <a:ea typeface="Cambria Math" pitchFamily="18" charset="0"/>
            </a:endParaRPr>
          </a:p>
        </p:txBody>
      </p:sp>
      <p:graphicFrame>
        <p:nvGraphicFramePr>
          <p:cNvPr id="5" name="Diagramma 4"/>
          <p:cNvGraphicFramePr/>
          <p:nvPr/>
        </p:nvGraphicFramePr>
        <p:xfrm>
          <a:off x="467544" y="1196752"/>
          <a:ext cx="8424936"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0" descr="http://muslimvoices.org/wp-content/uploads/2012/01/tunisia.jpg"/>
          <p:cNvPicPr>
            <a:picLocks noChangeAspect="1" noChangeArrowheads="1"/>
          </p:cNvPicPr>
          <p:nvPr/>
        </p:nvPicPr>
        <p:blipFill>
          <a:blip r:embed="rId2" cstate="print">
            <a:lum bright="40000"/>
          </a:blip>
          <a:srcRect/>
          <a:stretch>
            <a:fillRect/>
          </a:stretch>
        </p:blipFill>
        <p:spPr bwMode="auto">
          <a:xfrm>
            <a:off x="0" y="0"/>
            <a:ext cx="9144000" cy="6858000"/>
          </a:xfrm>
          <a:prstGeom prst="rect">
            <a:avLst/>
          </a:prstGeom>
          <a:noFill/>
          <a:ln w="9525">
            <a:noFill/>
            <a:miter lim="800000"/>
            <a:headEnd/>
            <a:tailEnd/>
          </a:ln>
        </p:spPr>
      </p:pic>
      <p:sp>
        <p:nvSpPr>
          <p:cNvPr id="17411" name="CasellaDiTesto 10"/>
          <p:cNvSpPr txBox="1">
            <a:spLocks noChangeArrowheads="1"/>
          </p:cNvSpPr>
          <p:nvPr/>
        </p:nvSpPr>
        <p:spPr bwMode="auto">
          <a:xfrm>
            <a:off x="755650" y="1412875"/>
            <a:ext cx="7632700" cy="369888"/>
          </a:xfrm>
          <a:prstGeom prst="rect">
            <a:avLst/>
          </a:prstGeom>
          <a:noFill/>
          <a:ln w="9525">
            <a:noFill/>
            <a:miter lim="800000"/>
            <a:headEnd/>
            <a:tailEnd/>
          </a:ln>
        </p:spPr>
        <p:txBody>
          <a:bodyPr>
            <a:spAutoFit/>
          </a:bodyPr>
          <a:lstStyle/>
          <a:p>
            <a:endParaRPr lang="it-IT"/>
          </a:p>
        </p:txBody>
      </p:sp>
      <p:sp>
        <p:nvSpPr>
          <p:cNvPr id="17412" name="CasellaDiTesto 6"/>
          <p:cNvSpPr txBox="1">
            <a:spLocks noChangeArrowheads="1"/>
          </p:cNvSpPr>
          <p:nvPr/>
        </p:nvSpPr>
        <p:spPr bwMode="auto">
          <a:xfrm>
            <a:off x="323850" y="1341438"/>
            <a:ext cx="7920038" cy="5262979"/>
          </a:xfrm>
          <a:prstGeom prst="rect">
            <a:avLst/>
          </a:prstGeom>
          <a:noFill/>
          <a:ln w="9525">
            <a:noFill/>
            <a:miter lim="800000"/>
            <a:headEnd/>
            <a:tailEnd/>
          </a:ln>
        </p:spPr>
        <p:txBody>
          <a:bodyPr>
            <a:spAutoFit/>
          </a:bodyPr>
          <a:lstStyle/>
          <a:p>
            <a:pPr algn="just">
              <a:buFont typeface="Arial" charset="0"/>
              <a:buChar char="•"/>
            </a:pPr>
            <a:r>
              <a:rPr lang="it-IT" b="1" dirty="0">
                <a:latin typeface="Century Gothic" pitchFamily="34" charset="0"/>
              </a:rPr>
              <a:t>Dopo le elezioni </a:t>
            </a:r>
            <a:r>
              <a:rPr lang="it-IT" b="1" dirty="0" err="1">
                <a:latin typeface="Century Gothic" pitchFamily="34" charset="0"/>
              </a:rPr>
              <a:t>al-Nahda</a:t>
            </a:r>
            <a:r>
              <a:rPr lang="it-IT" b="1" dirty="0">
                <a:latin typeface="Century Gothic" pitchFamily="34" charset="0"/>
              </a:rPr>
              <a:t> sceglie un governo “di coalizione”: </a:t>
            </a:r>
            <a:r>
              <a:rPr lang="it-IT" b="1" dirty="0" smtClean="0">
                <a:latin typeface="Century Gothic" pitchFamily="34" charset="0"/>
              </a:rPr>
              <a:t>con il </a:t>
            </a:r>
            <a:r>
              <a:rPr lang="it-IT" b="1" dirty="0">
                <a:latin typeface="Century Gothic" pitchFamily="34" charset="0"/>
              </a:rPr>
              <a:t>laico </a:t>
            </a:r>
            <a:r>
              <a:rPr lang="it-IT" b="1" dirty="0" err="1">
                <a:latin typeface="Century Gothic" pitchFamily="34" charset="0"/>
              </a:rPr>
              <a:t>Marzouki</a:t>
            </a:r>
            <a:r>
              <a:rPr lang="it-IT" b="1" dirty="0">
                <a:latin typeface="Century Gothic" pitchFamily="34" charset="0"/>
              </a:rPr>
              <a:t>  leader del </a:t>
            </a:r>
            <a:r>
              <a:rPr lang="fr-FR" b="1" dirty="0">
                <a:latin typeface="Century Gothic" pitchFamily="34" charset="0"/>
              </a:rPr>
              <a:t>Congrès pour la République (CPR), </a:t>
            </a:r>
            <a:r>
              <a:rPr lang="fr-FR" b="1" dirty="0" smtClean="0">
                <a:latin typeface="Century Gothic" pitchFamily="34" charset="0"/>
              </a:rPr>
              <a:t>e </a:t>
            </a:r>
            <a:r>
              <a:rPr lang="it-IT" b="1" dirty="0" err="1" smtClean="0">
                <a:latin typeface="Century Gothic" pitchFamily="34" charset="0"/>
              </a:rPr>
              <a:t>Mustafa</a:t>
            </a:r>
            <a:r>
              <a:rPr lang="it-IT" b="1" dirty="0" smtClean="0">
                <a:latin typeface="Century Gothic" pitchFamily="34" charset="0"/>
              </a:rPr>
              <a:t> </a:t>
            </a:r>
            <a:r>
              <a:rPr lang="it-IT" b="1" dirty="0">
                <a:latin typeface="Century Gothic" pitchFamily="34" charset="0"/>
              </a:rPr>
              <a:t>Ben </a:t>
            </a:r>
            <a:r>
              <a:rPr lang="it-IT" b="1" dirty="0" err="1">
                <a:latin typeface="Century Gothic" pitchFamily="34" charset="0"/>
              </a:rPr>
              <a:t>Jaafar</a:t>
            </a:r>
            <a:r>
              <a:rPr lang="it-IT" b="1" dirty="0">
                <a:latin typeface="Century Gothic" pitchFamily="34" charset="0"/>
              </a:rPr>
              <a:t>  del partito </a:t>
            </a:r>
            <a:r>
              <a:rPr lang="it-IT" b="1" dirty="0" err="1" smtClean="0">
                <a:latin typeface="Century Gothic" pitchFamily="34" charset="0"/>
              </a:rPr>
              <a:t>Ettakol</a:t>
            </a:r>
            <a:endParaRPr lang="it-IT" b="1" dirty="0" smtClean="0">
              <a:latin typeface="Century Gothic" pitchFamily="34" charset="0"/>
            </a:endParaRPr>
          </a:p>
          <a:p>
            <a:pPr algn="just">
              <a:buFont typeface="Arial" charset="0"/>
              <a:buChar char="•"/>
            </a:pPr>
            <a:endParaRPr lang="it-IT" b="1" dirty="0">
              <a:latin typeface="Century Gothic" pitchFamily="34" charset="0"/>
            </a:endParaRPr>
          </a:p>
          <a:p>
            <a:pPr algn="just">
              <a:buFont typeface="Arial" charset="0"/>
              <a:buChar char="•"/>
            </a:pPr>
            <a:r>
              <a:rPr lang="it-IT" b="1" dirty="0">
                <a:latin typeface="Century Gothic" pitchFamily="34" charset="0"/>
              </a:rPr>
              <a:t>Nonostante i consensi elettorali </a:t>
            </a:r>
            <a:r>
              <a:rPr lang="it-IT" b="1" dirty="0" err="1">
                <a:latin typeface="Century Gothic" pitchFamily="34" charset="0"/>
              </a:rPr>
              <a:t>al-Nadha</a:t>
            </a:r>
            <a:r>
              <a:rPr lang="it-IT" b="1" dirty="0">
                <a:latin typeface="Century Gothic" pitchFamily="34" charset="0"/>
              </a:rPr>
              <a:t> è oggetto di alcune critiche da parte di chi teme una deriva islamista </a:t>
            </a:r>
            <a:r>
              <a:rPr lang="it-IT" b="1" dirty="0" smtClean="0">
                <a:latin typeface="Century Gothic" pitchFamily="34" charset="0"/>
              </a:rPr>
              <a:t>integralista</a:t>
            </a:r>
          </a:p>
          <a:p>
            <a:pPr algn="just">
              <a:buFont typeface="Arial" charset="0"/>
              <a:buChar char="•"/>
            </a:pPr>
            <a:endParaRPr lang="it-IT" b="1" dirty="0">
              <a:latin typeface="Century Gothic" pitchFamily="34" charset="0"/>
            </a:endParaRPr>
          </a:p>
          <a:p>
            <a:pPr algn="just">
              <a:buFont typeface="Arial" charset="0"/>
              <a:buChar char="•"/>
            </a:pPr>
            <a:r>
              <a:rPr lang="it-IT" b="1" dirty="0">
                <a:latin typeface="Century Gothic" pitchFamily="34" charset="0"/>
              </a:rPr>
              <a:t>Rinnovato potere di alcune frange di integralisti </a:t>
            </a:r>
            <a:r>
              <a:rPr lang="it-IT" b="1" dirty="0" err="1" smtClean="0">
                <a:latin typeface="Century Gothic" pitchFamily="34" charset="0"/>
              </a:rPr>
              <a:t>salafiti</a:t>
            </a:r>
            <a:endParaRPr lang="it-IT" b="1" dirty="0" smtClean="0">
              <a:latin typeface="Century Gothic" pitchFamily="34" charset="0"/>
            </a:endParaRPr>
          </a:p>
          <a:p>
            <a:pPr algn="just">
              <a:buFont typeface="Arial" charset="0"/>
              <a:buChar char="•"/>
            </a:pPr>
            <a:endParaRPr lang="it-IT" b="1" dirty="0" smtClean="0">
              <a:latin typeface="Century Gothic" pitchFamily="34" charset="0"/>
            </a:endParaRPr>
          </a:p>
          <a:p>
            <a:pPr algn="just">
              <a:buFont typeface="Arial" charset="0"/>
              <a:buChar char="•"/>
            </a:pPr>
            <a:r>
              <a:rPr lang="it-IT" b="1" dirty="0" smtClean="0">
                <a:latin typeface="Century Gothic" pitchFamily="34" charset="0"/>
              </a:rPr>
              <a:t>Nel gennaio 2014 è stato approvato il nuovo testo costituzionale- legge </a:t>
            </a:r>
            <a:r>
              <a:rPr lang="it-IT" b="1" dirty="0" smtClean="0">
                <a:latin typeface="Century Gothic" pitchFamily="34" charset="0"/>
              </a:rPr>
              <a:t>fondamentale la parità tra uomini e donne, la libertà di coscienza, il divieto dell’accusa di apostasia e il riconoscimento </a:t>
            </a:r>
            <a:r>
              <a:rPr lang="it-IT" b="1" dirty="0" smtClean="0">
                <a:latin typeface="Century Gothic" pitchFamily="34" charset="0"/>
              </a:rPr>
              <a:t>del carattere </a:t>
            </a:r>
            <a:r>
              <a:rPr lang="it-IT" b="1" dirty="0" smtClean="0">
                <a:latin typeface="Century Gothic" pitchFamily="34" charset="0"/>
              </a:rPr>
              <a:t>civile (dunque non religioso) della repubblica</a:t>
            </a:r>
            <a:r>
              <a:rPr lang="it-IT" b="1" dirty="0" smtClean="0">
                <a:latin typeface="Century Gothic" pitchFamily="34" charset="0"/>
              </a:rPr>
              <a:t>. La costituzione, approvata da tutte le forze politiche, anche laiche,  ha avuto il plauso di molti attori internazionali che la reputano il primo vero passo verso la democrazia reale nel paese.</a:t>
            </a:r>
            <a:endParaRPr lang="it-IT" b="1" dirty="0" smtClean="0">
              <a:latin typeface="Century Gothic" pitchFamily="34" charset="0"/>
            </a:endParaRPr>
          </a:p>
          <a:p>
            <a:pPr>
              <a:buFont typeface="Arial" charset="0"/>
              <a:buChar char="•"/>
            </a:pPr>
            <a:endParaRPr lang="it-IT" sz="2400" b="1" dirty="0" smtClean="0">
              <a:latin typeface="Century Gothic" pitchFamily="34" charset="0"/>
            </a:endParaRPr>
          </a:p>
          <a:p>
            <a:pPr>
              <a:buFont typeface="Arial" charset="0"/>
              <a:buChar char="•"/>
            </a:pPr>
            <a:endParaRPr lang="it-IT" sz="2400" b="1" dirty="0">
              <a:latin typeface="Century Gothic" pitchFamily="34" charset="0"/>
            </a:endParaRPr>
          </a:p>
        </p:txBody>
      </p:sp>
      <p:sp>
        <p:nvSpPr>
          <p:cNvPr id="17414" name="Titolo 3"/>
          <p:cNvSpPr>
            <a:spLocks noGrp="1"/>
          </p:cNvSpPr>
          <p:nvPr>
            <p:ph type="title" idx="4294967295"/>
          </p:nvPr>
        </p:nvSpPr>
        <p:spPr bwMode="auto">
          <a:xfrm>
            <a:off x="0" y="0"/>
            <a:ext cx="9144000" cy="1268413"/>
          </a:xfrm>
          <a:noFill/>
        </p:spPr>
        <p:txBody>
          <a:bodyPr wrap="square" lIns="91440" tIns="45720" rIns="91440" bIns="45720" numCol="1" anchorCtr="0" compatLnSpc="1">
            <a:prstTxWarp prst="textNoShape">
              <a:avLst/>
            </a:prstTxWarp>
            <a:normAutofit/>
          </a:bodyPr>
          <a:lstStyle/>
          <a:p>
            <a:r>
              <a:rPr lang="it-IT" sz="3600" b="1" dirty="0" smtClean="0">
                <a:solidFill>
                  <a:srgbClr val="0070C0"/>
                </a:solidFill>
                <a:effectLst/>
                <a:latin typeface="Century Gothic" pitchFamily="34" charset="0"/>
              </a:rPr>
              <a:t>La primavera araba in </a:t>
            </a:r>
            <a:r>
              <a:rPr lang="it-IT" sz="3600" b="1" dirty="0" err="1" smtClean="0">
                <a:solidFill>
                  <a:srgbClr val="0070C0"/>
                </a:solidFill>
                <a:effectLst/>
                <a:latin typeface="Century Gothic" pitchFamily="34" charset="0"/>
              </a:rPr>
              <a:t>Tunisia…e</a:t>
            </a:r>
            <a:r>
              <a:rPr lang="it-IT" sz="3600" b="1" dirty="0" smtClean="0">
                <a:solidFill>
                  <a:srgbClr val="0070C0"/>
                </a:solidFill>
                <a:effectLst/>
                <a:latin typeface="Century Gothic" pitchFamily="34" charset="0"/>
              </a:rPr>
              <a:t> ora?</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C:\Users\Utente\Desktop\saggi\foro_libro\Corbis-42-31871548.jpg"/>
          <p:cNvPicPr>
            <a:picLocks noChangeAspect="1" noChangeArrowheads="1"/>
          </p:cNvPicPr>
          <p:nvPr/>
        </p:nvPicPr>
        <p:blipFill>
          <a:blip r:embed="rId2" cstate="print">
            <a:lum bright="20000"/>
          </a:blip>
          <a:srcRect/>
          <a:stretch>
            <a:fillRect/>
          </a:stretch>
        </p:blipFill>
        <p:spPr bwMode="auto">
          <a:xfrm>
            <a:off x="539750" y="549275"/>
            <a:ext cx="8353425" cy="5975350"/>
          </a:xfrm>
          <a:prstGeom prst="rect">
            <a:avLst/>
          </a:prstGeom>
          <a:noFill/>
          <a:ln w="9525">
            <a:noFill/>
            <a:miter lim="800000"/>
            <a:headEnd/>
            <a:tailEnd/>
          </a:ln>
        </p:spPr>
      </p:pic>
      <p:sp>
        <p:nvSpPr>
          <p:cNvPr id="19460" name="Rectangle 4"/>
          <p:cNvSpPr>
            <a:spLocks noGrp="1" noChangeArrowheads="1"/>
          </p:cNvSpPr>
          <p:nvPr>
            <p:ph type="ctrTitle"/>
          </p:nvPr>
        </p:nvSpPr>
        <p:spPr>
          <a:xfrm>
            <a:off x="455613" y="333375"/>
            <a:ext cx="8226425" cy="2879725"/>
          </a:xfrm>
        </p:spPr>
        <p:txBody>
          <a:bodyPr>
            <a:normAutofit fontScale="90000"/>
          </a:bodyPr>
          <a:lstStyle/>
          <a:p>
            <a:pPr eaLnBrk="1" fontAlgn="auto" hangingPunct="1">
              <a:spcAft>
                <a:spcPts val="0"/>
              </a:spcAft>
              <a:defRPr/>
            </a:pPr>
            <a:r>
              <a:rPr lang="it-IT" sz="4800" dirty="0" smtClean="0"/>
              <a:t/>
            </a:r>
            <a:br>
              <a:rPr lang="it-IT" sz="4800" dirty="0" smtClean="0"/>
            </a:br>
            <a:r>
              <a:rPr lang="it-IT" sz="4800" dirty="0" smtClean="0"/>
              <a:t/>
            </a:r>
            <a:br>
              <a:rPr lang="it-IT" sz="4800" dirty="0" smtClean="0"/>
            </a:br>
            <a:r>
              <a:rPr lang="it-IT" sz="4800" dirty="0" smtClean="0"/>
              <a:t/>
            </a:r>
            <a:br>
              <a:rPr lang="it-IT" sz="4800" dirty="0" smtClean="0"/>
            </a:br>
            <a:r>
              <a:rPr lang="it-IT" sz="4800" dirty="0" smtClean="0">
                <a:solidFill>
                  <a:schemeClr val="bg1"/>
                </a:solidFill>
              </a:rPr>
              <a:t/>
            </a:r>
            <a:br>
              <a:rPr lang="it-IT" sz="4800" dirty="0" smtClean="0">
                <a:solidFill>
                  <a:schemeClr val="bg1"/>
                </a:solidFill>
              </a:rPr>
            </a:br>
            <a:endParaRPr lang="it-IT" sz="6000" dirty="0" smtClean="0">
              <a:solidFill>
                <a:schemeClr val="bg1"/>
              </a:solidFill>
              <a:latin typeface="Arial Narrow" pitchFamily="34" charset="0"/>
            </a:endParaRPr>
          </a:p>
        </p:txBody>
      </p:sp>
      <p:sp>
        <p:nvSpPr>
          <p:cNvPr id="6148" name="Rectangle 5"/>
          <p:cNvSpPr>
            <a:spLocks noGrp="1" noChangeArrowheads="1"/>
          </p:cNvSpPr>
          <p:nvPr>
            <p:ph type="subTitle" idx="1"/>
          </p:nvPr>
        </p:nvSpPr>
        <p:spPr>
          <a:xfrm>
            <a:off x="1475656" y="1268760"/>
            <a:ext cx="6400800" cy="863600"/>
          </a:xfrm>
        </p:spPr>
        <p:txBody>
          <a:bodyPr>
            <a:normAutofit/>
          </a:bodyPr>
          <a:lstStyle/>
          <a:p>
            <a:pPr marL="36513" eaLnBrk="1" hangingPunct="1">
              <a:spcBef>
                <a:spcPct val="0"/>
              </a:spcBef>
            </a:pPr>
            <a:r>
              <a:rPr lang="it-IT" sz="4000" b="1" dirty="0" smtClean="0">
                <a:solidFill>
                  <a:schemeClr val="bg1"/>
                </a:solidFill>
              </a:rPr>
              <a:t>Dibattito sulle Rivolte arabe</a:t>
            </a:r>
          </a:p>
        </p:txBody>
      </p:sp>
    </p:spTree>
  </p:cSld>
  <p:clrMapOvr>
    <a:masterClrMapping/>
  </p:clrMapOvr>
  <p:transition>
    <p:pull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395536" y="0"/>
            <a:ext cx="8183562" cy="1079500"/>
          </a:xfrm>
        </p:spPr>
        <p:txBody>
          <a:bodyPr>
            <a:normAutofit/>
          </a:bodyPr>
          <a:lstStyle/>
          <a:p>
            <a:pPr>
              <a:defRPr/>
            </a:pPr>
            <a:r>
              <a:rPr lang="it-IT" dirty="0" smtClean="0">
                <a:solidFill>
                  <a:srgbClr val="0070C0"/>
                </a:solidFill>
                <a:latin typeface="Arial Narrow" pitchFamily="34" charset="0"/>
              </a:rPr>
              <a:t>Caratteristiche essenziali</a:t>
            </a:r>
            <a:endParaRPr lang="it-IT" dirty="0">
              <a:solidFill>
                <a:srgbClr val="0070C0"/>
              </a:solidFill>
              <a:latin typeface="Arial Narrow" pitchFamily="34" charset="0"/>
            </a:endParaRPr>
          </a:p>
        </p:txBody>
      </p:sp>
      <p:graphicFrame>
        <p:nvGraphicFramePr>
          <p:cNvPr id="4" name="Segnaposto contenuto 3"/>
          <p:cNvGraphicFramePr>
            <a:graphicFrameLocks noGrp="1"/>
          </p:cNvGraphicFramePr>
          <p:nvPr>
            <p:ph idx="4294967295"/>
          </p:nvPr>
        </p:nvGraphicFramePr>
        <p:xfrm>
          <a:off x="251520" y="908720"/>
          <a:ext cx="8496944"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0" y="0"/>
            <a:ext cx="8820472" cy="830997"/>
          </a:xfrm>
          <a:prstGeom prst="rect">
            <a:avLst/>
          </a:prstGeom>
          <a:noFill/>
        </p:spPr>
        <p:txBody>
          <a:bodyPr wrap="square" rtlCol="0">
            <a:spAutoFit/>
          </a:bodyPr>
          <a:lstStyle/>
          <a:p>
            <a:pPr algn="ctr"/>
            <a:r>
              <a:rPr lang="it-IT" sz="2400" dirty="0" smtClean="0">
                <a:solidFill>
                  <a:srgbClr val="0070C0"/>
                </a:solidFill>
                <a:latin typeface="Century Gothic" pitchFamily="34" charset="0"/>
              </a:rPr>
              <a:t>Focus: cosa chiedevano i giovani nelle piazze arabe in rivolta?</a:t>
            </a:r>
            <a:endParaRPr lang="it-IT" sz="2400" dirty="0">
              <a:solidFill>
                <a:srgbClr val="0070C0"/>
              </a:solidFill>
              <a:latin typeface="Century Gothic" pitchFamily="34" charset="0"/>
            </a:endParaRPr>
          </a:p>
        </p:txBody>
      </p:sp>
      <p:pic>
        <p:nvPicPr>
          <p:cNvPr id="1030" name="Picture 6" descr="http://www.dirittisociali.org/media/26851/libia.jpg"/>
          <p:cNvPicPr>
            <a:picLocks noChangeAspect="1" noChangeArrowheads="1"/>
          </p:cNvPicPr>
          <p:nvPr/>
        </p:nvPicPr>
        <p:blipFill>
          <a:blip r:embed="rId2" cstate="print"/>
          <a:srcRect/>
          <a:stretch>
            <a:fillRect/>
          </a:stretch>
        </p:blipFill>
        <p:spPr bwMode="auto">
          <a:xfrm>
            <a:off x="323528" y="1124744"/>
            <a:ext cx="3312368" cy="2088232"/>
          </a:xfrm>
          <a:prstGeom prst="rect">
            <a:avLst/>
          </a:prstGeom>
          <a:noFill/>
        </p:spPr>
      </p:pic>
      <p:pic>
        <p:nvPicPr>
          <p:cNvPr id="1032" name="Picture 8" descr="http://3.bp.blogspot.com/_Hqcldo_jBXI/TVIQlXZ3X-I/AAAAAAAAAbQ/BdtLHh-nbhw/s400/IMG_6387.JPG"/>
          <p:cNvPicPr>
            <a:picLocks noChangeAspect="1" noChangeArrowheads="1"/>
          </p:cNvPicPr>
          <p:nvPr/>
        </p:nvPicPr>
        <p:blipFill>
          <a:blip r:embed="rId3" cstate="print"/>
          <a:srcRect/>
          <a:stretch>
            <a:fillRect/>
          </a:stretch>
        </p:blipFill>
        <p:spPr bwMode="auto">
          <a:xfrm>
            <a:off x="251520" y="3573016"/>
            <a:ext cx="2808312" cy="2232248"/>
          </a:xfrm>
          <a:prstGeom prst="rect">
            <a:avLst/>
          </a:prstGeom>
          <a:noFill/>
        </p:spPr>
      </p:pic>
      <p:pic>
        <p:nvPicPr>
          <p:cNvPr id="1034" name="Picture 10" descr="https://encrypted-tbn1.gstatic.com/images?q=tbn:ANd9GcRvUw4Hln9csEioHcrBJBAMiKMBYfohCofB_WlvrXJoixbd4jiP"/>
          <p:cNvPicPr>
            <a:picLocks noChangeAspect="1" noChangeArrowheads="1"/>
          </p:cNvPicPr>
          <p:nvPr/>
        </p:nvPicPr>
        <p:blipFill>
          <a:blip r:embed="rId4" cstate="print"/>
          <a:srcRect/>
          <a:stretch>
            <a:fillRect/>
          </a:stretch>
        </p:blipFill>
        <p:spPr bwMode="auto">
          <a:xfrm>
            <a:off x="3275856" y="3645024"/>
            <a:ext cx="2088232" cy="2160240"/>
          </a:xfrm>
          <a:prstGeom prst="rect">
            <a:avLst/>
          </a:prstGeom>
          <a:noFill/>
        </p:spPr>
      </p:pic>
      <p:pic>
        <p:nvPicPr>
          <p:cNvPr id="1036" name="Picture 12" descr="http://www.majalla.com/eng/wp-content/uploads/2011/09/secularsmall-e1315912947641.jpg"/>
          <p:cNvPicPr>
            <a:picLocks noChangeAspect="1" noChangeArrowheads="1"/>
          </p:cNvPicPr>
          <p:nvPr/>
        </p:nvPicPr>
        <p:blipFill>
          <a:blip r:embed="rId5" cstate="print"/>
          <a:srcRect/>
          <a:stretch>
            <a:fillRect/>
          </a:stretch>
        </p:blipFill>
        <p:spPr bwMode="auto">
          <a:xfrm>
            <a:off x="5580112" y="3573016"/>
            <a:ext cx="3168352" cy="2685678"/>
          </a:xfrm>
          <a:prstGeom prst="rect">
            <a:avLst/>
          </a:prstGeom>
          <a:noFill/>
        </p:spPr>
      </p:pic>
      <p:pic>
        <p:nvPicPr>
          <p:cNvPr id="1038" name="Picture 14" descr="https://encrypted-tbn1.gstatic.com/images?q=tbn:ANd9GcTTXzqXt5LUlzcObzViipi7lnVwNBpMvz5noykQ3x8XvgwVy70w"/>
          <p:cNvPicPr>
            <a:picLocks noChangeAspect="1" noChangeArrowheads="1"/>
          </p:cNvPicPr>
          <p:nvPr/>
        </p:nvPicPr>
        <p:blipFill>
          <a:blip r:embed="rId6" cstate="print"/>
          <a:srcRect/>
          <a:stretch>
            <a:fillRect/>
          </a:stretch>
        </p:blipFill>
        <p:spPr bwMode="auto">
          <a:xfrm>
            <a:off x="6660232" y="1196752"/>
            <a:ext cx="2232248" cy="1848992"/>
          </a:xfrm>
          <a:prstGeom prst="rect">
            <a:avLst/>
          </a:prstGeom>
          <a:noFill/>
        </p:spPr>
      </p:pic>
      <p:pic>
        <p:nvPicPr>
          <p:cNvPr id="1040" name="Picture 16" descr="http://d.repubblica.it/images/2012/01/25/165637522-ed9c9ba2-f50b-4618-be5c-9fa7eca50094.jpg"/>
          <p:cNvPicPr>
            <a:picLocks noChangeAspect="1" noChangeArrowheads="1"/>
          </p:cNvPicPr>
          <p:nvPr/>
        </p:nvPicPr>
        <p:blipFill>
          <a:blip r:embed="rId7" cstate="print"/>
          <a:srcRect/>
          <a:stretch>
            <a:fillRect/>
          </a:stretch>
        </p:blipFill>
        <p:spPr bwMode="auto">
          <a:xfrm>
            <a:off x="3851920" y="1124744"/>
            <a:ext cx="2448272" cy="2016224"/>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Utente\Downloads\York-hi-res.jpg"/>
          <p:cNvPicPr>
            <a:picLocks noChangeAspect="1" noChangeArrowheads="1"/>
          </p:cNvPicPr>
          <p:nvPr/>
        </p:nvPicPr>
        <p:blipFill>
          <a:blip r:embed="rId2" cstate="print">
            <a:lum bright="10000"/>
          </a:blip>
          <a:srcRect/>
          <a:stretch>
            <a:fillRect/>
          </a:stretch>
        </p:blipFill>
        <p:spPr>
          <a:xfrm>
            <a:off x="0" y="0"/>
            <a:ext cx="9144000" cy="6858000"/>
          </a:xfrm>
          <a:prstGeom prst="rect">
            <a:avLst/>
          </a:prstGeom>
          <a:noFill/>
        </p:spPr>
      </p:pic>
      <p:sp>
        <p:nvSpPr>
          <p:cNvPr id="3" name="Titolo 1"/>
          <p:cNvSpPr txBox="1">
            <a:spLocks/>
          </p:cNvSpPr>
          <p:nvPr/>
        </p:nvSpPr>
        <p:spPr>
          <a:xfrm>
            <a:off x="0" y="404664"/>
            <a:ext cx="8784976" cy="1728788"/>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7200" b="0" i="0" u="none" strike="noStrike" kern="1200" cap="none" spc="0" normalizeH="0" baseline="0" noProof="0" smtClean="0">
                <a:ln>
                  <a:noFill/>
                </a:ln>
                <a:solidFill>
                  <a:schemeClr val="bg1"/>
                </a:solidFill>
                <a:effectLst>
                  <a:outerShdw blurRad="38100" dist="38100" dir="2700000" algn="tl">
                    <a:srgbClr val="000000">
                      <a:alpha val="43137"/>
                    </a:srgbClr>
                  </a:outerShdw>
                </a:effectLst>
                <a:uLnTx/>
                <a:uFillTx/>
                <a:latin typeface="Arial Narrow" pitchFamily="34" charset="0"/>
                <a:ea typeface="+mj-ea"/>
                <a:cs typeface="+mj-cs"/>
              </a:rPr>
              <a:t>Focus: le rivolte del web?</a:t>
            </a:r>
            <a:endParaRPr kumimoji="0" lang="it-IT" sz="7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itchFamily="34" charset="0"/>
              <a:ea typeface="+mj-ea"/>
              <a:cs typeface="+mj-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4294967295"/>
          </p:nvPr>
        </p:nvGraphicFramePr>
        <p:xfrm>
          <a:off x="0" y="260648"/>
          <a:ext cx="9144000" cy="6165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asellaDiTesto 4"/>
          <p:cNvSpPr txBox="1"/>
          <p:nvPr/>
        </p:nvSpPr>
        <p:spPr>
          <a:xfrm>
            <a:off x="251520" y="6093296"/>
            <a:ext cx="8892480" cy="461665"/>
          </a:xfrm>
          <a:prstGeom prst="rect">
            <a:avLst/>
          </a:prstGeom>
          <a:solidFill>
            <a:srgbClr val="0070C0"/>
          </a:solidFill>
          <a:ln>
            <a:solidFill>
              <a:schemeClr val="accent1"/>
            </a:solidFill>
          </a:ln>
        </p:spPr>
        <p:style>
          <a:lnRef idx="2">
            <a:schemeClr val="accent2"/>
          </a:lnRef>
          <a:fillRef idx="1">
            <a:schemeClr val="lt1"/>
          </a:fillRef>
          <a:effectRef idx="0">
            <a:schemeClr val="accent2"/>
          </a:effectRef>
          <a:fontRef idx="minor">
            <a:schemeClr val="dk1"/>
          </a:fontRef>
        </p:style>
        <p:txBody>
          <a:bodyPr>
            <a:spAutoFit/>
          </a:bodyPr>
          <a:lstStyle/>
          <a:p>
            <a:pPr>
              <a:defRPr/>
            </a:pPr>
            <a:r>
              <a:rPr lang="it-IT"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Narrow" pitchFamily="34" charset="0"/>
              </a:rPr>
              <a:t>LA RICOSRUZIONE NON SI DIFFONDERA’ ATTRAVERSO TWITTER</a:t>
            </a:r>
          </a:p>
        </p:txBody>
      </p:sp>
      <p:sp>
        <p:nvSpPr>
          <p:cNvPr id="6" name="Freccia in giù 5"/>
          <p:cNvSpPr/>
          <p:nvPr/>
        </p:nvSpPr>
        <p:spPr>
          <a:xfrm>
            <a:off x="4139952" y="4581128"/>
            <a:ext cx="719138" cy="1511300"/>
          </a:xfrm>
          <a:prstGeom prst="downArrow">
            <a:avLst/>
          </a:prstGeom>
          <a:solidFill>
            <a:srgbClr val="0070C0"/>
          </a:solidFill>
          <a:ln>
            <a:solidFill>
              <a:schemeClr val="accent1"/>
            </a:solidFill>
          </a:ln>
        </p:spPr>
        <p:style>
          <a:lnRef idx="3">
            <a:schemeClr val="lt1"/>
          </a:lnRef>
          <a:fillRef idx="1">
            <a:schemeClr val="accent2"/>
          </a:fillRef>
          <a:effectRef idx="1">
            <a:schemeClr val="accent2"/>
          </a:effectRef>
          <a:fontRef idx="minor">
            <a:schemeClr val="lt1"/>
          </a:fontRef>
        </p:style>
        <p:txBody>
          <a:bodyPr anchor="ctr"/>
          <a:lstStyle/>
          <a:p>
            <a:pPr algn="ctr">
              <a:defRPr/>
            </a:pPr>
            <a:endParaRPr lang="it-IT"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19461" name="CasellaDiTesto 6"/>
          <p:cNvSpPr txBox="1">
            <a:spLocks noChangeArrowheads="1"/>
          </p:cNvSpPr>
          <p:nvPr/>
        </p:nvSpPr>
        <p:spPr bwMode="auto">
          <a:xfrm>
            <a:off x="395288" y="6597650"/>
            <a:ext cx="8353425" cy="307975"/>
          </a:xfrm>
          <a:prstGeom prst="rect">
            <a:avLst/>
          </a:prstGeom>
          <a:noFill/>
          <a:ln w="9525">
            <a:noFill/>
            <a:miter lim="800000"/>
            <a:headEnd/>
            <a:tailEnd/>
          </a:ln>
        </p:spPr>
        <p:txBody>
          <a:bodyPr>
            <a:spAutoFit/>
          </a:bodyPr>
          <a:lstStyle/>
          <a:p>
            <a:r>
              <a:rPr lang="it-IT" sz="1400" dirty="0"/>
              <a:t>http://www.nato.int/</a:t>
            </a:r>
            <a:r>
              <a:rPr lang="it-IT" sz="1400" dirty="0" err="1"/>
              <a:t>docu</a:t>
            </a:r>
            <a:r>
              <a:rPr lang="it-IT" sz="1400" dirty="0"/>
              <a:t>/</a:t>
            </a:r>
            <a:r>
              <a:rPr lang="it-IT" sz="1400" dirty="0" err="1"/>
              <a:t>review</a:t>
            </a:r>
            <a:r>
              <a:rPr lang="it-IT" sz="1400" dirty="0"/>
              <a:t>/2011/</a:t>
            </a:r>
            <a:r>
              <a:rPr lang="it-IT" sz="1400" dirty="0" err="1"/>
              <a:t>Social_Medias</a:t>
            </a:r>
            <a:r>
              <a:rPr lang="it-IT" sz="1400" dirty="0"/>
              <a:t>/</a:t>
            </a:r>
            <a:r>
              <a:rPr lang="it-IT" sz="1400" dirty="0" err="1"/>
              <a:t>Arab_Spring</a:t>
            </a:r>
            <a:r>
              <a:rPr lang="it-IT" sz="1400" dirty="0"/>
              <a:t>/IT/</a:t>
            </a:r>
            <a:r>
              <a:rPr lang="it-IT" sz="1400" dirty="0" err="1"/>
              <a:t>index.htm</a:t>
            </a:r>
            <a:endParaRPr lang="it-IT" sz="1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www.sottotraccia.org/wp-content/uploads/2011/12/Foto-protesta-per-i-diritti-delle-donne-in-Yemen.jpg"/>
          <p:cNvPicPr>
            <a:picLocks noChangeAspect="1" noChangeArrowheads="1"/>
          </p:cNvPicPr>
          <p:nvPr/>
        </p:nvPicPr>
        <p:blipFill>
          <a:blip r:embed="rId2" cstate="print">
            <a:lum bright="-20000"/>
          </a:blip>
          <a:srcRect/>
          <a:stretch>
            <a:fillRect/>
          </a:stretch>
        </p:blipFill>
        <p:spPr bwMode="auto">
          <a:xfrm>
            <a:off x="0" y="0"/>
            <a:ext cx="9144000" cy="6857999"/>
          </a:xfrm>
          <a:prstGeom prst="rect">
            <a:avLst/>
          </a:prstGeom>
          <a:noFill/>
          <a:ln w="9525">
            <a:noFill/>
            <a:miter lim="800000"/>
            <a:headEnd/>
            <a:tailEnd/>
          </a:ln>
        </p:spPr>
      </p:pic>
      <p:sp>
        <p:nvSpPr>
          <p:cNvPr id="3" name="CasellaDiTesto 2"/>
          <p:cNvSpPr txBox="1"/>
          <p:nvPr/>
        </p:nvSpPr>
        <p:spPr>
          <a:xfrm>
            <a:off x="827088" y="260350"/>
            <a:ext cx="7777162" cy="1754326"/>
          </a:xfrm>
          <a:prstGeom prst="rect">
            <a:avLst/>
          </a:prstGeom>
          <a:noFill/>
        </p:spPr>
        <p:txBody>
          <a:bodyPr>
            <a:spAutoFit/>
          </a:bodyPr>
          <a:lstStyle/>
          <a:p>
            <a:pPr>
              <a:defRPr/>
            </a:pPr>
            <a:r>
              <a:rPr lang="it-IT" sz="5400" b="1" dirty="0">
                <a:solidFill>
                  <a:schemeClr val="bg1"/>
                </a:solidFill>
                <a:effectLst>
                  <a:outerShdw blurRad="38100" dist="38100" dir="2700000" algn="tl">
                    <a:srgbClr val="000000">
                      <a:alpha val="43137"/>
                    </a:srgbClr>
                  </a:outerShdw>
                </a:effectLst>
                <a:latin typeface="Arial Narrow" pitchFamily="34" charset="0"/>
              </a:rPr>
              <a:t>Focus: il ruolo della società civile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4294967295"/>
          </p:nvPr>
        </p:nvGraphicFramePr>
        <p:xfrm>
          <a:off x="0" y="188640"/>
          <a:ext cx="9144000" cy="60213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reccia in giù 5"/>
          <p:cNvSpPr/>
          <p:nvPr/>
        </p:nvSpPr>
        <p:spPr>
          <a:xfrm>
            <a:off x="4140200" y="4365625"/>
            <a:ext cx="719138" cy="1511300"/>
          </a:xfrm>
          <a:prstGeom prst="downArrow">
            <a:avLst/>
          </a:prstGeom>
          <a:solidFill>
            <a:srgbClr val="0070C0"/>
          </a:solidFill>
          <a:ln>
            <a:solidFill>
              <a:schemeClr val="accent1"/>
            </a:solidFill>
          </a:ln>
        </p:spPr>
        <p:style>
          <a:lnRef idx="3">
            <a:schemeClr val="lt1"/>
          </a:lnRef>
          <a:fillRef idx="1">
            <a:schemeClr val="accent2"/>
          </a:fillRef>
          <a:effectRef idx="1">
            <a:schemeClr val="accent2"/>
          </a:effectRef>
          <a:fontRef idx="minor">
            <a:schemeClr val="lt1"/>
          </a:fontRef>
        </p:style>
        <p:txBody>
          <a:bodyPr anchor="ctr"/>
          <a:lstStyle/>
          <a:p>
            <a:pPr algn="ctr">
              <a:defRPr/>
            </a:pPr>
            <a:endParaRPr lang="it-IT"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7" name="CasellaDiTesto 6"/>
          <p:cNvSpPr txBox="1"/>
          <p:nvPr/>
        </p:nvSpPr>
        <p:spPr>
          <a:xfrm>
            <a:off x="0" y="6093296"/>
            <a:ext cx="9144000" cy="646331"/>
          </a:xfrm>
          <a:prstGeom prst="rect">
            <a:avLst/>
          </a:prstGeom>
          <a:solidFill>
            <a:srgbClr val="0070C0"/>
          </a:solidFill>
          <a:ln>
            <a:solidFill>
              <a:schemeClr val="accent1"/>
            </a:solidFill>
          </a:ln>
        </p:spPr>
        <p:style>
          <a:lnRef idx="2">
            <a:schemeClr val="accent2"/>
          </a:lnRef>
          <a:fillRef idx="1">
            <a:schemeClr val="lt1"/>
          </a:fillRef>
          <a:effectRef idx="0">
            <a:schemeClr val="accent2"/>
          </a:effectRef>
          <a:fontRef idx="minor">
            <a:schemeClr val="dk1"/>
          </a:fontRef>
        </p:style>
        <p:txBody>
          <a:bodyPr>
            <a:spAutoFit/>
          </a:bodyPr>
          <a:lstStyle/>
          <a:p>
            <a:pPr>
              <a:defRPr/>
            </a:pPr>
            <a:r>
              <a:rPr lang="it-IT"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I NUOVI MOVIMENTI ANCORA POCO ORGANIZZATI TROVERANNO SPAZIO NEL FUTURO DEI PAESI CHE HANNO CONTRIBUTO A “LIBERARE”?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251520" y="188640"/>
            <a:ext cx="8183562" cy="576263"/>
          </a:xfrm>
        </p:spPr>
        <p:txBody>
          <a:bodyPr>
            <a:noAutofit/>
          </a:bodyPr>
          <a:lstStyle/>
          <a:p>
            <a:pPr>
              <a:defRPr/>
            </a:pPr>
            <a:r>
              <a:rPr lang="it-IT" dirty="0" smtClean="0">
                <a:solidFill>
                  <a:srgbClr val="0070C0"/>
                </a:solidFill>
                <a:latin typeface="Arial Narrow" pitchFamily="34" charset="0"/>
              </a:rPr>
              <a:t>Questioni aperte</a:t>
            </a:r>
            <a:endParaRPr lang="it-IT" dirty="0">
              <a:solidFill>
                <a:srgbClr val="0070C0"/>
              </a:solidFill>
              <a:latin typeface="Arial Narrow" pitchFamily="34" charset="0"/>
            </a:endParaRPr>
          </a:p>
        </p:txBody>
      </p:sp>
      <p:sp>
        <p:nvSpPr>
          <p:cNvPr id="21507" name="Segnaposto contenuto 2"/>
          <p:cNvSpPr>
            <a:spLocks noGrp="1"/>
          </p:cNvSpPr>
          <p:nvPr>
            <p:ph idx="4294967295"/>
          </p:nvPr>
        </p:nvSpPr>
        <p:spPr>
          <a:xfrm>
            <a:off x="179388" y="1268413"/>
            <a:ext cx="8640762" cy="5184775"/>
          </a:xfrm>
        </p:spPr>
        <p:txBody>
          <a:bodyPr>
            <a:normAutofit fontScale="92500"/>
          </a:bodyPr>
          <a:lstStyle/>
          <a:p>
            <a:r>
              <a:rPr lang="it-IT" dirty="0" smtClean="0">
                <a:latin typeface="Arial Narrow" pitchFamily="34" charset="0"/>
              </a:rPr>
              <a:t>Quali sono gli elementi di maggiore instabilità post-rivolte?</a:t>
            </a:r>
          </a:p>
          <a:p>
            <a:r>
              <a:rPr lang="it-IT" dirty="0" smtClean="0">
                <a:latin typeface="Arial Narrow" pitchFamily="34" charset="0"/>
              </a:rPr>
              <a:t>Le rivolte arabe hanno cambiato (o potrebbero cambiare) concretamente  il mondo arabo in senso democratico? E se si verso quale “modello” di democrazia?</a:t>
            </a:r>
          </a:p>
          <a:p>
            <a:r>
              <a:rPr lang="it-IT" dirty="0" smtClean="0">
                <a:latin typeface="Arial Narrow" pitchFamily="34" charset="0"/>
              </a:rPr>
              <a:t>Quale potrebbe essere il ruolo dell’islam politico - che si sta affermando o si è affermato in alcuni paesi dell’area?</a:t>
            </a:r>
          </a:p>
          <a:p>
            <a:r>
              <a:rPr lang="it-IT" dirty="0" smtClean="0">
                <a:latin typeface="Arial Narrow" pitchFamily="34" charset="0"/>
              </a:rPr>
              <a:t>A quali conseguenze potrebbe portare il “risveglio della società civile”</a:t>
            </a:r>
          </a:p>
          <a:p>
            <a:r>
              <a:rPr lang="it-IT" dirty="0" smtClean="0">
                <a:latin typeface="Arial Narrow" pitchFamily="34" charset="0"/>
              </a:rPr>
              <a:t>Altro ??????</a:t>
            </a:r>
          </a:p>
          <a:p>
            <a:endParaRPr lang="it-IT" dirty="0" smtClean="0">
              <a:latin typeface="Arial Narrow" pitchFamily="34" charset="0"/>
            </a:endParaRPr>
          </a:p>
          <a:p>
            <a:endParaRPr lang="it-IT" dirty="0" smtClean="0"/>
          </a:p>
          <a:p>
            <a:endParaRPr lang="it-IT"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841</TotalTime>
  <Words>1100</Words>
  <Application>Microsoft Office PowerPoint</Application>
  <PresentationFormat>Presentazione su schermo (4:3)</PresentationFormat>
  <Paragraphs>81</Paragraphs>
  <Slides>14</Slides>
  <Notes>0</Notes>
  <HiddenSlides>0</HiddenSlides>
  <MMClips>0</MMClips>
  <ScaleCrop>false</ScaleCrop>
  <HeadingPairs>
    <vt:vector size="4" baseType="variant">
      <vt:variant>
        <vt:lpstr>Tema</vt:lpstr>
      </vt:variant>
      <vt:variant>
        <vt:i4>1</vt:i4>
      </vt:variant>
      <vt:variant>
        <vt:lpstr>Titoli diapositive</vt:lpstr>
      </vt:variant>
      <vt:variant>
        <vt:i4>14</vt:i4>
      </vt:variant>
    </vt:vector>
  </HeadingPairs>
  <TitlesOfParts>
    <vt:vector size="15" baseType="lpstr">
      <vt:lpstr>Tema di Office</vt:lpstr>
      <vt:lpstr>Diapositiva 1</vt:lpstr>
      <vt:lpstr>        </vt:lpstr>
      <vt:lpstr>2. La Tunisia di Ben Alì</vt:lpstr>
      <vt:lpstr>Focus: società politica ed economia in Tunisia</vt:lpstr>
      <vt:lpstr>4. La primavera araba in Tunisia: gli eventi </vt:lpstr>
      <vt:lpstr>La primavera araba in Tunisia…e ora?</vt:lpstr>
      <vt:lpstr>    </vt:lpstr>
      <vt:lpstr>Caratteristiche essenziali</vt:lpstr>
      <vt:lpstr>Diapositiva 9</vt:lpstr>
      <vt:lpstr>Diapositiva 10</vt:lpstr>
      <vt:lpstr>Diapositiva 11</vt:lpstr>
      <vt:lpstr>Diapositiva 12</vt:lpstr>
      <vt:lpstr>Diapositiva 13</vt:lpstr>
      <vt:lpstr>Questioni aperte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Utente</dc:creator>
  <cp:lastModifiedBy>Utente</cp:lastModifiedBy>
  <cp:revision>59</cp:revision>
  <dcterms:created xsi:type="dcterms:W3CDTF">2013-03-17T08:20:05Z</dcterms:created>
  <dcterms:modified xsi:type="dcterms:W3CDTF">2014-03-25T09:54:11Z</dcterms:modified>
</cp:coreProperties>
</file>