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notesSlides/notesSlide14.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Default Extension="vml" ContentType="application/vnd.openxmlformats-officedocument.vmlDrawing"/>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3" r:id="rId1"/>
  </p:sldMasterIdLst>
  <p:notesMasterIdLst>
    <p:notesMasterId r:id="rId38"/>
  </p:notesMasterIdLst>
  <p:sldIdLst>
    <p:sldId id="264" r:id="rId2"/>
    <p:sldId id="265" r:id="rId3"/>
    <p:sldId id="347" r:id="rId4"/>
    <p:sldId id="340" r:id="rId5"/>
    <p:sldId id="321" r:id="rId6"/>
    <p:sldId id="362" r:id="rId7"/>
    <p:sldId id="318" r:id="rId8"/>
    <p:sldId id="328" r:id="rId9"/>
    <p:sldId id="353" r:id="rId10"/>
    <p:sldId id="354" r:id="rId11"/>
    <p:sldId id="363" r:id="rId12"/>
    <p:sldId id="319" r:id="rId13"/>
    <p:sldId id="320" r:id="rId14"/>
    <p:sldId id="329" r:id="rId15"/>
    <p:sldId id="283" r:id="rId16"/>
    <p:sldId id="330" r:id="rId17"/>
    <p:sldId id="360" r:id="rId18"/>
    <p:sldId id="361" r:id="rId19"/>
    <p:sldId id="351" r:id="rId20"/>
    <p:sldId id="364" r:id="rId21"/>
    <p:sldId id="370" r:id="rId22"/>
    <p:sldId id="334" r:id="rId23"/>
    <p:sldId id="355" r:id="rId24"/>
    <p:sldId id="369" r:id="rId25"/>
    <p:sldId id="365" r:id="rId26"/>
    <p:sldId id="371" r:id="rId27"/>
    <p:sldId id="350" r:id="rId28"/>
    <p:sldId id="331" r:id="rId29"/>
    <p:sldId id="338" r:id="rId30"/>
    <p:sldId id="339" r:id="rId31"/>
    <p:sldId id="352" r:id="rId32"/>
    <p:sldId id="341" r:id="rId33"/>
    <p:sldId id="343" r:id="rId34"/>
    <p:sldId id="367" r:id="rId35"/>
    <p:sldId id="346" r:id="rId36"/>
    <p:sldId id="345" r:id="rId37"/>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78E25"/>
    <a:srgbClr val="B17D1F"/>
  </p:clrMru>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63" autoAdjust="0"/>
    <p:restoredTop sz="86380" autoAdjust="0"/>
  </p:normalViewPr>
  <p:slideViewPr>
    <p:cSldViewPr>
      <p:cViewPr>
        <p:scale>
          <a:sx n="66" d="100"/>
          <a:sy n="66" d="100"/>
        </p:scale>
        <p:origin x="-1518" y="-258"/>
      </p:cViewPr>
      <p:guideLst>
        <p:guide orient="horz" pos="2160"/>
        <p:guide pos="2880"/>
      </p:guideLst>
    </p:cSldViewPr>
  </p:slideViewPr>
  <p:outlineViewPr>
    <p:cViewPr>
      <p:scale>
        <a:sx n="33" d="100"/>
        <a:sy n="33" d="100"/>
      </p:scale>
      <p:origin x="246" y="56886"/>
    </p:cViewPr>
  </p:outlineViewPr>
  <p:notesTextViewPr>
    <p:cViewPr>
      <p:scale>
        <a:sx n="100" d="100"/>
        <a:sy n="100" d="100"/>
      </p:scale>
      <p:origin x="0" y="0"/>
    </p:cViewPr>
  </p:notesTextViewPr>
  <p:sorterViewPr>
    <p:cViewPr>
      <p:scale>
        <a:sx n="66" d="100"/>
        <a:sy n="66" d="100"/>
      </p:scale>
      <p:origin x="0" y="0"/>
    </p:cViewPr>
  </p:sorterViewPr>
  <p:notesViewPr>
    <p:cSldViewPr>
      <p:cViewPr>
        <p:scale>
          <a:sx n="200" d="100"/>
          <a:sy n="200" d="100"/>
        </p:scale>
        <p:origin x="270" y="649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2798A3-5B03-4491-AABD-197AB30153C3}" type="doc">
      <dgm:prSet loTypeId="urn:microsoft.com/office/officeart/2005/8/layout/vList4" loCatId="list" qsTypeId="urn:microsoft.com/office/officeart/2005/8/quickstyle/simple2" qsCatId="simple" csTypeId="urn:microsoft.com/office/officeart/2005/8/colors/accent3_5" csCatId="accent3" phldr="1"/>
      <dgm:spPr/>
      <dgm:t>
        <a:bodyPr/>
        <a:lstStyle/>
        <a:p>
          <a:endParaRPr lang="it-IT"/>
        </a:p>
      </dgm:t>
    </dgm:pt>
    <dgm:pt modelId="{B85C756F-88CF-48FD-A628-55426BC1053E}">
      <dgm:prSet phldrT="[Testo]"/>
      <dgm:spPr/>
      <dgm:t>
        <a:bodyPr/>
        <a:lstStyle/>
        <a:p>
          <a:r>
            <a:rPr lang="it-IT" b="1" u="none" cap="none" spc="0" dirty="0" err="1" smtClean="0">
              <a:ln w="18415" cmpd="sng">
                <a:prstDash val="solid"/>
              </a:ln>
              <a:effectLst>
                <a:outerShdw blurRad="63500" dir="3600000" algn="tl" rotWithShape="0">
                  <a:srgbClr val="000000">
                    <a:alpha val="70000"/>
                  </a:srgbClr>
                </a:outerShdw>
              </a:effectLst>
              <a:latin typeface="Century Gothic" pitchFamily="34" charset="0"/>
            </a:rPr>
            <a:t>Maghreb</a:t>
          </a:r>
          <a:r>
            <a:rPr lang="it-IT" b="0" u="none" cap="none" spc="0" dirty="0" smtClean="0">
              <a:ln w="18415" cmpd="sng">
                <a:prstDash val="solid"/>
              </a:ln>
              <a:effectLst>
                <a:outerShdw blurRad="63500" dir="3600000" algn="tl" rotWithShape="0">
                  <a:srgbClr val="000000">
                    <a:alpha val="70000"/>
                  </a:srgbClr>
                </a:outerShdw>
              </a:effectLst>
              <a:latin typeface="Century Gothic" pitchFamily="34" charset="0"/>
            </a:rPr>
            <a:t>: Marocco, Tunisia, Algeria (</a:t>
          </a:r>
          <a:r>
            <a:rPr lang="it-IT" b="1" u="none" cap="none" spc="0" dirty="0" err="1" smtClean="0">
              <a:ln w="18415" cmpd="sng">
                <a:prstDash val="solid"/>
              </a:ln>
              <a:effectLst>
                <a:outerShdw blurRad="63500" dir="3600000" algn="tl" rotWithShape="0">
                  <a:srgbClr val="000000">
                    <a:alpha val="70000"/>
                  </a:srgbClr>
                </a:outerShdw>
              </a:effectLst>
              <a:latin typeface="Century Gothic" pitchFamily="34" charset="0"/>
            </a:rPr>
            <a:t>Grand</a:t>
          </a:r>
          <a:r>
            <a:rPr lang="it-IT" b="1" u="none" cap="none" spc="0" dirty="0" smtClean="0">
              <a:ln w="18415" cmpd="sng">
                <a:prstDash val="solid"/>
              </a:ln>
              <a:effectLst>
                <a:outerShdw blurRad="63500" dir="3600000" algn="tl" rotWithShape="0">
                  <a:srgbClr val="000000">
                    <a:alpha val="70000"/>
                  </a:srgbClr>
                </a:outerShdw>
              </a:effectLst>
              <a:latin typeface="Century Gothic" pitchFamily="34" charset="0"/>
            </a:rPr>
            <a:t> </a:t>
          </a:r>
          <a:r>
            <a:rPr lang="it-IT" b="1" u="none" cap="none" spc="0" dirty="0" err="1" smtClean="0">
              <a:ln w="18415" cmpd="sng">
                <a:prstDash val="solid"/>
              </a:ln>
              <a:effectLst>
                <a:outerShdw blurRad="63500" dir="3600000" algn="tl" rotWithShape="0">
                  <a:srgbClr val="000000">
                    <a:alpha val="70000"/>
                  </a:srgbClr>
                </a:outerShdw>
              </a:effectLst>
              <a:latin typeface="Century Gothic" pitchFamily="34" charset="0"/>
            </a:rPr>
            <a:t>Maghreb</a:t>
          </a:r>
          <a:r>
            <a:rPr lang="it-IT" b="0" u="none" cap="none" spc="0" dirty="0" smtClean="0">
              <a:ln w="18415" cmpd="sng">
                <a:prstDash val="solid"/>
              </a:ln>
              <a:effectLst>
                <a:outerShdw blurRad="63500" dir="3600000" algn="tl" rotWithShape="0">
                  <a:srgbClr val="000000">
                    <a:alpha val="70000"/>
                  </a:srgbClr>
                </a:outerShdw>
              </a:effectLst>
              <a:latin typeface="Century Gothic" pitchFamily="34" charset="0"/>
            </a:rPr>
            <a:t> con  Libia e  in alcuni casi con Sahara occidentale e  Mauritania)</a:t>
          </a:r>
          <a:endParaRPr lang="it-IT" b="0" u="none" cap="none" spc="0" dirty="0">
            <a:ln w="18415" cmpd="sng">
              <a:prstDash val="solid"/>
            </a:ln>
            <a:effectLst>
              <a:outerShdw blurRad="63500" dir="3600000" algn="tl" rotWithShape="0">
                <a:srgbClr val="000000">
                  <a:alpha val="70000"/>
                </a:srgbClr>
              </a:outerShdw>
            </a:effectLst>
            <a:latin typeface="Century Gothic" pitchFamily="34" charset="0"/>
          </a:endParaRPr>
        </a:p>
      </dgm:t>
    </dgm:pt>
    <dgm:pt modelId="{5F03C5C2-926C-48C0-AE47-2DB896A07834}" type="parTrans" cxnId="{076B6AFC-557D-4946-9495-8A8475447AD1}">
      <dgm:prSet/>
      <dgm:spPr/>
      <dgm:t>
        <a:bodyPr/>
        <a:lstStyle/>
        <a:p>
          <a:endParaRPr lang="it-IT"/>
        </a:p>
      </dgm:t>
    </dgm:pt>
    <dgm:pt modelId="{25C393BB-3704-4224-A3D7-61ED7557C217}" type="sibTrans" cxnId="{076B6AFC-557D-4946-9495-8A8475447AD1}">
      <dgm:prSet/>
      <dgm:spPr/>
      <dgm:t>
        <a:bodyPr/>
        <a:lstStyle/>
        <a:p>
          <a:endParaRPr lang="it-IT"/>
        </a:p>
      </dgm:t>
    </dgm:pt>
    <dgm:pt modelId="{A2175AE3-3DF7-4D13-A574-D1D222EFE7A4}">
      <dgm:prSet phldrT="[Testo]"/>
      <dgm:spPr/>
      <dgm:t>
        <a:bodyPr/>
        <a:lstStyle/>
        <a:p>
          <a:r>
            <a:rPr lang="it-IT" b="1" dirty="0" err="1" smtClean="0">
              <a:effectLst/>
              <a:latin typeface="Century Gothic" pitchFamily="34" charset="0"/>
            </a:rPr>
            <a:t>Mashrek</a:t>
          </a:r>
          <a:r>
            <a:rPr lang="it-IT" b="1" dirty="0" smtClean="0">
              <a:effectLst/>
              <a:latin typeface="Century Gothic" pitchFamily="34" charset="0"/>
            </a:rPr>
            <a:t> - Medio Oriente: </a:t>
          </a:r>
          <a:r>
            <a:rPr lang="it-IT" b="0" cap="none" spc="0" dirty="0" smtClean="0">
              <a:ln w="18415" cmpd="sng">
                <a:prstDash val="solid"/>
              </a:ln>
              <a:effectLst/>
              <a:latin typeface="Century Gothic" pitchFamily="34" charset="0"/>
            </a:rPr>
            <a:t>Siria, Libano, Israele, Territori Palestinesi, Giordania, Egitto</a:t>
          </a:r>
          <a:endParaRPr lang="it-IT" b="0" cap="none" spc="0" dirty="0">
            <a:ln w="18415" cmpd="sng">
              <a:prstDash val="solid"/>
            </a:ln>
            <a:effectLst/>
            <a:latin typeface="Century Gothic" pitchFamily="34" charset="0"/>
          </a:endParaRPr>
        </a:p>
      </dgm:t>
    </dgm:pt>
    <dgm:pt modelId="{678CB16D-1946-4202-A998-3FC9A6084483}" type="parTrans" cxnId="{B4DC8C31-54D9-4639-954D-EAB00B37F67C}">
      <dgm:prSet/>
      <dgm:spPr/>
      <dgm:t>
        <a:bodyPr/>
        <a:lstStyle/>
        <a:p>
          <a:endParaRPr lang="it-IT"/>
        </a:p>
      </dgm:t>
    </dgm:pt>
    <dgm:pt modelId="{CCABC6A7-B031-437A-A56D-754ADDE6C343}" type="sibTrans" cxnId="{B4DC8C31-54D9-4639-954D-EAB00B37F67C}">
      <dgm:prSet/>
      <dgm:spPr/>
      <dgm:t>
        <a:bodyPr/>
        <a:lstStyle/>
        <a:p>
          <a:endParaRPr lang="it-IT"/>
        </a:p>
      </dgm:t>
    </dgm:pt>
    <dgm:pt modelId="{8176C7C7-702D-452C-9741-AFB6FF62DFDD}">
      <dgm:prSet/>
      <dgm:spPr/>
      <dgm:t>
        <a:bodyPr/>
        <a:lstStyle/>
        <a:p>
          <a:r>
            <a:rPr lang="it-IT" b="1" dirty="0" smtClean="0">
              <a:latin typeface="Century Gothic" pitchFamily="34" charset="0"/>
            </a:rPr>
            <a:t>Medio Oriente allargato: </a:t>
          </a:r>
          <a:r>
            <a:rPr lang="it-IT" dirty="0" err="1" smtClean="0">
              <a:latin typeface="Century Gothic" pitchFamily="34" charset="0"/>
            </a:rPr>
            <a:t>Mashrek</a:t>
          </a:r>
          <a:r>
            <a:rPr lang="it-IT" dirty="0" smtClean="0">
              <a:latin typeface="Century Gothic" pitchFamily="34" charset="0"/>
            </a:rPr>
            <a:t> Bahrain, Qatar,Emirati Arabi Uniti, Oman,Yemen, Sudan</a:t>
          </a:r>
          <a:endParaRPr lang="it-IT" dirty="0">
            <a:latin typeface="Century Gothic" pitchFamily="34" charset="0"/>
          </a:endParaRPr>
        </a:p>
      </dgm:t>
    </dgm:pt>
    <dgm:pt modelId="{6DBFFE59-8EC7-4EAE-BBB7-133E1E05A762}" type="parTrans" cxnId="{01EAE371-E487-4AB2-BF6A-99E86CFB4F41}">
      <dgm:prSet/>
      <dgm:spPr/>
      <dgm:t>
        <a:bodyPr/>
        <a:lstStyle/>
        <a:p>
          <a:endParaRPr lang="it-IT"/>
        </a:p>
      </dgm:t>
    </dgm:pt>
    <dgm:pt modelId="{50E210B9-0175-42C7-AB27-AF1444263CA5}" type="sibTrans" cxnId="{01EAE371-E487-4AB2-BF6A-99E86CFB4F41}">
      <dgm:prSet/>
      <dgm:spPr/>
      <dgm:t>
        <a:bodyPr/>
        <a:lstStyle/>
        <a:p>
          <a:endParaRPr lang="it-IT"/>
        </a:p>
      </dgm:t>
    </dgm:pt>
    <dgm:pt modelId="{E195AB78-F29B-4912-9697-CE9EAC88E496}" type="pres">
      <dgm:prSet presAssocID="{EB2798A3-5B03-4491-AABD-197AB30153C3}" presName="linear" presStyleCnt="0">
        <dgm:presLayoutVars>
          <dgm:dir/>
          <dgm:resizeHandles val="exact"/>
        </dgm:presLayoutVars>
      </dgm:prSet>
      <dgm:spPr/>
      <dgm:t>
        <a:bodyPr/>
        <a:lstStyle/>
        <a:p>
          <a:endParaRPr lang="it-IT"/>
        </a:p>
      </dgm:t>
    </dgm:pt>
    <dgm:pt modelId="{27F49AC9-FD82-4592-8911-220913E01BC9}" type="pres">
      <dgm:prSet presAssocID="{B85C756F-88CF-48FD-A628-55426BC1053E}" presName="comp" presStyleCnt="0"/>
      <dgm:spPr/>
      <dgm:t>
        <a:bodyPr/>
        <a:lstStyle/>
        <a:p>
          <a:endParaRPr lang="it-IT"/>
        </a:p>
      </dgm:t>
    </dgm:pt>
    <dgm:pt modelId="{2960B858-91DB-4174-BF4D-E3E36F79B668}" type="pres">
      <dgm:prSet presAssocID="{B85C756F-88CF-48FD-A628-55426BC1053E}" presName="box" presStyleLbl="node1" presStyleIdx="0" presStyleCnt="3"/>
      <dgm:spPr/>
      <dgm:t>
        <a:bodyPr/>
        <a:lstStyle/>
        <a:p>
          <a:endParaRPr lang="it-IT"/>
        </a:p>
      </dgm:t>
    </dgm:pt>
    <dgm:pt modelId="{E13DB211-E873-404D-A86B-BBF6C2E9C0CB}" type="pres">
      <dgm:prSet presAssocID="{B85C756F-88CF-48FD-A628-55426BC1053E}" presName="img" presStyleLbl="fgImgPlace1" presStyleIdx="0" presStyleCnt="3" custScaleX="94915" custLinFactNeighborX="-397" custLinFactNeighborY="-560"/>
      <dgm:spPr>
        <a:blipFill rotWithShape="0">
          <a:blip xmlns:r="http://schemas.openxmlformats.org/officeDocument/2006/relationships" r:embed="rId1"/>
          <a:stretch>
            <a:fillRect/>
          </a:stretch>
        </a:blipFill>
      </dgm:spPr>
      <dgm:t>
        <a:bodyPr/>
        <a:lstStyle/>
        <a:p>
          <a:endParaRPr lang="it-IT"/>
        </a:p>
      </dgm:t>
    </dgm:pt>
    <dgm:pt modelId="{395A8D52-96C8-41B2-8420-51BFB69D2D1D}" type="pres">
      <dgm:prSet presAssocID="{B85C756F-88CF-48FD-A628-55426BC1053E}" presName="text" presStyleLbl="node1" presStyleIdx="0" presStyleCnt="3">
        <dgm:presLayoutVars>
          <dgm:bulletEnabled val="1"/>
        </dgm:presLayoutVars>
      </dgm:prSet>
      <dgm:spPr/>
      <dgm:t>
        <a:bodyPr/>
        <a:lstStyle/>
        <a:p>
          <a:endParaRPr lang="it-IT"/>
        </a:p>
      </dgm:t>
    </dgm:pt>
    <dgm:pt modelId="{B61E2AD6-8812-405D-A3C4-FF89AA7690EF}" type="pres">
      <dgm:prSet presAssocID="{25C393BB-3704-4224-A3D7-61ED7557C217}" presName="spacer" presStyleCnt="0"/>
      <dgm:spPr/>
      <dgm:t>
        <a:bodyPr/>
        <a:lstStyle/>
        <a:p>
          <a:endParaRPr lang="it-IT"/>
        </a:p>
      </dgm:t>
    </dgm:pt>
    <dgm:pt modelId="{A361831D-FD96-48F3-8E6B-8043FA3A6C1B}" type="pres">
      <dgm:prSet presAssocID="{A2175AE3-3DF7-4D13-A574-D1D222EFE7A4}" presName="comp" presStyleCnt="0"/>
      <dgm:spPr/>
      <dgm:t>
        <a:bodyPr/>
        <a:lstStyle/>
        <a:p>
          <a:endParaRPr lang="it-IT"/>
        </a:p>
      </dgm:t>
    </dgm:pt>
    <dgm:pt modelId="{282A5102-0C09-49AF-996C-92FFFBAEF618}" type="pres">
      <dgm:prSet presAssocID="{A2175AE3-3DF7-4D13-A574-D1D222EFE7A4}" presName="box" presStyleLbl="node1" presStyleIdx="1" presStyleCnt="3"/>
      <dgm:spPr/>
      <dgm:t>
        <a:bodyPr/>
        <a:lstStyle/>
        <a:p>
          <a:endParaRPr lang="it-IT"/>
        </a:p>
      </dgm:t>
    </dgm:pt>
    <dgm:pt modelId="{A90B6EDA-717C-410C-AFAB-256C376017AC}" type="pres">
      <dgm:prSet presAssocID="{A2175AE3-3DF7-4D13-A574-D1D222EFE7A4}" presName="img" presStyleLbl="fgImgPlace1" presStyleIdx="1" presStyleCnt="3"/>
      <dgm:spPr>
        <a:blipFill rotWithShape="0">
          <a:blip xmlns:r="http://schemas.openxmlformats.org/officeDocument/2006/relationships" r:embed="rId2"/>
          <a:stretch>
            <a:fillRect/>
          </a:stretch>
        </a:blipFill>
      </dgm:spPr>
      <dgm:t>
        <a:bodyPr/>
        <a:lstStyle/>
        <a:p>
          <a:endParaRPr lang="it-IT"/>
        </a:p>
      </dgm:t>
    </dgm:pt>
    <dgm:pt modelId="{71A8463F-A64F-492C-8552-0F84DC0EFB71}" type="pres">
      <dgm:prSet presAssocID="{A2175AE3-3DF7-4D13-A574-D1D222EFE7A4}" presName="text" presStyleLbl="node1" presStyleIdx="1" presStyleCnt="3">
        <dgm:presLayoutVars>
          <dgm:bulletEnabled val="1"/>
        </dgm:presLayoutVars>
      </dgm:prSet>
      <dgm:spPr/>
      <dgm:t>
        <a:bodyPr/>
        <a:lstStyle/>
        <a:p>
          <a:endParaRPr lang="it-IT"/>
        </a:p>
      </dgm:t>
    </dgm:pt>
    <dgm:pt modelId="{9EDFD801-B7CF-4B8B-80D6-B51499CB2C56}" type="pres">
      <dgm:prSet presAssocID="{CCABC6A7-B031-437A-A56D-754ADDE6C343}" presName="spacer" presStyleCnt="0"/>
      <dgm:spPr/>
      <dgm:t>
        <a:bodyPr/>
        <a:lstStyle/>
        <a:p>
          <a:endParaRPr lang="it-IT"/>
        </a:p>
      </dgm:t>
    </dgm:pt>
    <dgm:pt modelId="{B7A09D31-6A6E-43A6-8A9F-C0F4D1CBBC62}" type="pres">
      <dgm:prSet presAssocID="{8176C7C7-702D-452C-9741-AFB6FF62DFDD}" presName="comp" presStyleCnt="0"/>
      <dgm:spPr/>
      <dgm:t>
        <a:bodyPr/>
        <a:lstStyle/>
        <a:p>
          <a:endParaRPr lang="it-IT"/>
        </a:p>
      </dgm:t>
    </dgm:pt>
    <dgm:pt modelId="{56F00D8A-A4E8-4679-B1C9-334D55260182}" type="pres">
      <dgm:prSet presAssocID="{8176C7C7-702D-452C-9741-AFB6FF62DFDD}" presName="box" presStyleLbl="node1" presStyleIdx="2" presStyleCnt="3"/>
      <dgm:spPr/>
      <dgm:t>
        <a:bodyPr/>
        <a:lstStyle/>
        <a:p>
          <a:endParaRPr lang="it-IT"/>
        </a:p>
      </dgm:t>
    </dgm:pt>
    <dgm:pt modelId="{24C6C856-4090-4979-9DAF-862C178CA584}" type="pres">
      <dgm:prSet presAssocID="{8176C7C7-702D-452C-9741-AFB6FF62DFDD}" presName="img" presStyleLbl="fgImgPlace1" presStyleIdx="2" presStyleCnt="3" custLinFactNeighborX="-4294" custLinFactNeighborY="-3138"/>
      <dgm:spPr>
        <a:blipFill rotWithShape="0">
          <a:blip xmlns:r="http://schemas.openxmlformats.org/officeDocument/2006/relationships" r:embed="rId3"/>
          <a:stretch>
            <a:fillRect/>
          </a:stretch>
        </a:blipFill>
      </dgm:spPr>
      <dgm:t>
        <a:bodyPr/>
        <a:lstStyle/>
        <a:p>
          <a:endParaRPr lang="it-IT"/>
        </a:p>
      </dgm:t>
    </dgm:pt>
    <dgm:pt modelId="{FFB43F97-A4DC-44DE-BD1C-13189374EC7F}" type="pres">
      <dgm:prSet presAssocID="{8176C7C7-702D-452C-9741-AFB6FF62DFDD}" presName="text" presStyleLbl="node1" presStyleIdx="2" presStyleCnt="3">
        <dgm:presLayoutVars>
          <dgm:bulletEnabled val="1"/>
        </dgm:presLayoutVars>
      </dgm:prSet>
      <dgm:spPr/>
      <dgm:t>
        <a:bodyPr/>
        <a:lstStyle/>
        <a:p>
          <a:endParaRPr lang="it-IT"/>
        </a:p>
      </dgm:t>
    </dgm:pt>
  </dgm:ptLst>
  <dgm:cxnLst>
    <dgm:cxn modelId="{54C07321-C457-4497-90E7-5883563565B8}" type="presOf" srcId="{A2175AE3-3DF7-4D13-A574-D1D222EFE7A4}" destId="{71A8463F-A64F-492C-8552-0F84DC0EFB71}" srcOrd="1" destOrd="0" presId="urn:microsoft.com/office/officeart/2005/8/layout/vList4"/>
    <dgm:cxn modelId="{06601BBA-CD61-40D5-9520-ECEF3652F94D}" type="presOf" srcId="{EB2798A3-5B03-4491-AABD-197AB30153C3}" destId="{E195AB78-F29B-4912-9697-CE9EAC88E496}" srcOrd="0" destOrd="0" presId="urn:microsoft.com/office/officeart/2005/8/layout/vList4"/>
    <dgm:cxn modelId="{7FA4A100-340F-41E6-96E9-169C861C7F59}" type="presOf" srcId="{B85C756F-88CF-48FD-A628-55426BC1053E}" destId="{395A8D52-96C8-41B2-8420-51BFB69D2D1D}" srcOrd="1" destOrd="0" presId="urn:microsoft.com/office/officeart/2005/8/layout/vList4"/>
    <dgm:cxn modelId="{01EAE371-E487-4AB2-BF6A-99E86CFB4F41}" srcId="{EB2798A3-5B03-4491-AABD-197AB30153C3}" destId="{8176C7C7-702D-452C-9741-AFB6FF62DFDD}" srcOrd="2" destOrd="0" parTransId="{6DBFFE59-8EC7-4EAE-BBB7-133E1E05A762}" sibTransId="{50E210B9-0175-42C7-AB27-AF1444263CA5}"/>
    <dgm:cxn modelId="{BC321661-A1CE-493E-A927-AE61301BF1A0}" type="presOf" srcId="{B85C756F-88CF-48FD-A628-55426BC1053E}" destId="{2960B858-91DB-4174-BF4D-E3E36F79B668}" srcOrd="0" destOrd="0" presId="urn:microsoft.com/office/officeart/2005/8/layout/vList4"/>
    <dgm:cxn modelId="{CED7D84C-8CA5-4E91-A647-B2AF89AD9B0D}" type="presOf" srcId="{A2175AE3-3DF7-4D13-A574-D1D222EFE7A4}" destId="{282A5102-0C09-49AF-996C-92FFFBAEF618}" srcOrd="0" destOrd="0" presId="urn:microsoft.com/office/officeart/2005/8/layout/vList4"/>
    <dgm:cxn modelId="{1F641127-D7A4-453E-89A7-AE41679D405F}" type="presOf" srcId="{8176C7C7-702D-452C-9741-AFB6FF62DFDD}" destId="{56F00D8A-A4E8-4679-B1C9-334D55260182}" srcOrd="0" destOrd="0" presId="urn:microsoft.com/office/officeart/2005/8/layout/vList4"/>
    <dgm:cxn modelId="{B4DC8C31-54D9-4639-954D-EAB00B37F67C}" srcId="{EB2798A3-5B03-4491-AABD-197AB30153C3}" destId="{A2175AE3-3DF7-4D13-A574-D1D222EFE7A4}" srcOrd="1" destOrd="0" parTransId="{678CB16D-1946-4202-A998-3FC9A6084483}" sibTransId="{CCABC6A7-B031-437A-A56D-754ADDE6C343}"/>
    <dgm:cxn modelId="{24784E4F-1D91-4D42-A076-CDE372159C2E}" type="presOf" srcId="{8176C7C7-702D-452C-9741-AFB6FF62DFDD}" destId="{FFB43F97-A4DC-44DE-BD1C-13189374EC7F}" srcOrd="1" destOrd="0" presId="urn:microsoft.com/office/officeart/2005/8/layout/vList4"/>
    <dgm:cxn modelId="{076B6AFC-557D-4946-9495-8A8475447AD1}" srcId="{EB2798A3-5B03-4491-AABD-197AB30153C3}" destId="{B85C756F-88CF-48FD-A628-55426BC1053E}" srcOrd="0" destOrd="0" parTransId="{5F03C5C2-926C-48C0-AE47-2DB896A07834}" sibTransId="{25C393BB-3704-4224-A3D7-61ED7557C217}"/>
    <dgm:cxn modelId="{42DD7A20-4D1A-4911-BCFD-C64C2360E7FB}" type="presParOf" srcId="{E195AB78-F29B-4912-9697-CE9EAC88E496}" destId="{27F49AC9-FD82-4592-8911-220913E01BC9}" srcOrd="0" destOrd="0" presId="urn:microsoft.com/office/officeart/2005/8/layout/vList4"/>
    <dgm:cxn modelId="{1551D727-C848-44BF-8300-82A46F313946}" type="presParOf" srcId="{27F49AC9-FD82-4592-8911-220913E01BC9}" destId="{2960B858-91DB-4174-BF4D-E3E36F79B668}" srcOrd="0" destOrd="0" presId="urn:microsoft.com/office/officeart/2005/8/layout/vList4"/>
    <dgm:cxn modelId="{F1792B88-F110-4D6A-A543-B3C6383AEA7C}" type="presParOf" srcId="{27F49AC9-FD82-4592-8911-220913E01BC9}" destId="{E13DB211-E873-404D-A86B-BBF6C2E9C0CB}" srcOrd="1" destOrd="0" presId="urn:microsoft.com/office/officeart/2005/8/layout/vList4"/>
    <dgm:cxn modelId="{17392CD8-A917-4A48-9711-BA148C6C4120}" type="presParOf" srcId="{27F49AC9-FD82-4592-8911-220913E01BC9}" destId="{395A8D52-96C8-41B2-8420-51BFB69D2D1D}" srcOrd="2" destOrd="0" presId="urn:microsoft.com/office/officeart/2005/8/layout/vList4"/>
    <dgm:cxn modelId="{BF69BDF2-CF0D-4C9F-8335-75CEFCF5ECAE}" type="presParOf" srcId="{E195AB78-F29B-4912-9697-CE9EAC88E496}" destId="{B61E2AD6-8812-405D-A3C4-FF89AA7690EF}" srcOrd="1" destOrd="0" presId="urn:microsoft.com/office/officeart/2005/8/layout/vList4"/>
    <dgm:cxn modelId="{288A6678-CB8A-4395-8D21-5624978913A6}" type="presParOf" srcId="{E195AB78-F29B-4912-9697-CE9EAC88E496}" destId="{A361831D-FD96-48F3-8E6B-8043FA3A6C1B}" srcOrd="2" destOrd="0" presId="urn:microsoft.com/office/officeart/2005/8/layout/vList4"/>
    <dgm:cxn modelId="{F12DA100-20A1-45CE-8635-EBE871BD36D5}" type="presParOf" srcId="{A361831D-FD96-48F3-8E6B-8043FA3A6C1B}" destId="{282A5102-0C09-49AF-996C-92FFFBAEF618}" srcOrd="0" destOrd="0" presId="urn:microsoft.com/office/officeart/2005/8/layout/vList4"/>
    <dgm:cxn modelId="{9B5E3967-5DAC-4F66-B24B-2909DC23D162}" type="presParOf" srcId="{A361831D-FD96-48F3-8E6B-8043FA3A6C1B}" destId="{A90B6EDA-717C-410C-AFAB-256C376017AC}" srcOrd="1" destOrd="0" presId="urn:microsoft.com/office/officeart/2005/8/layout/vList4"/>
    <dgm:cxn modelId="{4C811EB8-7B3A-485D-8D4B-67F8A1D37C9B}" type="presParOf" srcId="{A361831D-FD96-48F3-8E6B-8043FA3A6C1B}" destId="{71A8463F-A64F-492C-8552-0F84DC0EFB71}" srcOrd="2" destOrd="0" presId="urn:microsoft.com/office/officeart/2005/8/layout/vList4"/>
    <dgm:cxn modelId="{828018BD-2B69-42E7-B3B4-B5494F832BAB}" type="presParOf" srcId="{E195AB78-F29B-4912-9697-CE9EAC88E496}" destId="{9EDFD801-B7CF-4B8B-80D6-B51499CB2C56}" srcOrd="3" destOrd="0" presId="urn:microsoft.com/office/officeart/2005/8/layout/vList4"/>
    <dgm:cxn modelId="{484573A8-B895-486E-B59C-9904FE54F81B}" type="presParOf" srcId="{E195AB78-F29B-4912-9697-CE9EAC88E496}" destId="{B7A09D31-6A6E-43A6-8A9F-C0F4D1CBBC62}" srcOrd="4" destOrd="0" presId="urn:microsoft.com/office/officeart/2005/8/layout/vList4"/>
    <dgm:cxn modelId="{D351DD14-292F-4925-900F-34B9EFF5825C}" type="presParOf" srcId="{B7A09D31-6A6E-43A6-8A9F-C0F4D1CBBC62}" destId="{56F00D8A-A4E8-4679-B1C9-334D55260182}" srcOrd="0" destOrd="0" presId="urn:microsoft.com/office/officeart/2005/8/layout/vList4"/>
    <dgm:cxn modelId="{527412C2-FA7B-4FF0-B2EB-AE9703BC18E2}" type="presParOf" srcId="{B7A09D31-6A6E-43A6-8A9F-C0F4D1CBBC62}" destId="{24C6C856-4090-4979-9DAF-862C178CA584}" srcOrd="1" destOrd="0" presId="urn:microsoft.com/office/officeart/2005/8/layout/vList4"/>
    <dgm:cxn modelId="{1A309145-B1C9-4311-97B8-934C6F6C5284}" type="presParOf" srcId="{B7A09D31-6A6E-43A6-8A9F-C0F4D1CBBC62}" destId="{FFB43F97-A4DC-44DE-BD1C-13189374EC7F}"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00F655-E1E2-464C-B5B5-90E9505210FF}" type="doc">
      <dgm:prSet loTypeId="urn:microsoft.com/office/officeart/2005/8/layout/vList5" loCatId="list" qsTypeId="urn:microsoft.com/office/officeart/2005/8/quickstyle/simple2" qsCatId="simple" csTypeId="urn:microsoft.com/office/officeart/2005/8/colors/accent3_5" csCatId="accent3" phldr="1"/>
      <dgm:spPr/>
      <dgm:t>
        <a:bodyPr/>
        <a:lstStyle/>
        <a:p>
          <a:endParaRPr lang="it-IT"/>
        </a:p>
      </dgm:t>
    </dgm:pt>
    <dgm:pt modelId="{8B1F46F7-526C-4715-902B-BF510FF4B6B7}">
      <dgm:prSet phldrT="[Testo]"/>
      <dgm:spPr/>
      <dgm:t>
        <a:bodyPr/>
        <a:lstStyle/>
        <a:p>
          <a:r>
            <a:rPr lang="it-IT" dirty="0" smtClean="0">
              <a:latin typeface="Century Gothic" pitchFamily="34" charset="0"/>
            </a:rPr>
            <a:t>Paesi produttori di petrolio</a:t>
          </a:r>
          <a:endParaRPr lang="it-IT" dirty="0">
            <a:latin typeface="Century Gothic" pitchFamily="34" charset="0"/>
          </a:endParaRPr>
        </a:p>
      </dgm:t>
    </dgm:pt>
    <dgm:pt modelId="{55AB5172-6A5A-492E-9CD9-FF5D2DCD9FF5}" type="parTrans" cxnId="{9C244559-4659-4434-94F2-A833229E1C02}">
      <dgm:prSet/>
      <dgm:spPr/>
      <dgm:t>
        <a:bodyPr/>
        <a:lstStyle/>
        <a:p>
          <a:endParaRPr lang="it-IT">
            <a:latin typeface="Century Gothic" pitchFamily="34" charset="0"/>
          </a:endParaRPr>
        </a:p>
      </dgm:t>
    </dgm:pt>
    <dgm:pt modelId="{70B914CE-E8B7-4463-A963-C1D9ABE752B9}" type="sibTrans" cxnId="{9C244559-4659-4434-94F2-A833229E1C02}">
      <dgm:prSet/>
      <dgm:spPr/>
      <dgm:t>
        <a:bodyPr/>
        <a:lstStyle/>
        <a:p>
          <a:endParaRPr lang="it-IT">
            <a:latin typeface="Century Gothic" pitchFamily="34" charset="0"/>
          </a:endParaRPr>
        </a:p>
      </dgm:t>
    </dgm:pt>
    <dgm:pt modelId="{648E5F46-8BC2-4357-A19F-96C2F92694C1}">
      <dgm:prSet phldrT="[Testo]"/>
      <dgm:spPr/>
      <dgm:t>
        <a:bodyPr/>
        <a:lstStyle/>
        <a:p>
          <a:r>
            <a:rPr lang="it-IT" dirty="0" smtClean="0">
              <a:latin typeface="Century Gothic" pitchFamily="34" charset="0"/>
            </a:rPr>
            <a:t>Algeria e Libia con concentrazione settoriale dell’export (90% energetici) diretto soprattutto verso la UE + Iran ed economie del Golfo</a:t>
          </a:r>
          <a:endParaRPr lang="it-IT" dirty="0">
            <a:latin typeface="Century Gothic" pitchFamily="34" charset="0"/>
          </a:endParaRPr>
        </a:p>
      </dgm:t>
    </dgm:pt>
    <dgm:pt modelId="{0002B031-0CE2-4A96-BDCE-3AF1C31ECBAE}" type="parTrans" cxnId="{72CD6EB2-D0D3-4168-AD5E-C108FAD4953D}">
      <dgm:prSet/>
      <dgm:spPr/>
      <dgm:t>
        <a:bodyPr/>
        <a:lstStyle/>
        <a:p>
          <a:endParaRPr lang="it-IT">
            <a:latin typeface="Century Gothic" pitchFamily="34" charset="0"/>
          </a:endParaRPr>
        </a:p>
      </dgm:t>
    </dgm:pt>
    <dgm:pt modelId="{78419149-3339-407F-AAC5-FE590A80D7DF}" type="sibTrans" cxnId="{72CD6EB2-D0D3-4168-AD5E-C108FAD4953D}">
      <dgm:prSet/>
      <dgm:spPr/>
      <dgm:t>
        <a:bodyPr/>
        <a:lstStyle/>
        <a:p>
          <a:endParaRPr lang="it-IT">
            <a:latin typeface="Century Gothic" pitchFamily="34" charset="0"/>
          </a:endParaRPr>
        </a:p>
      </dgm:t>
    </dgm:pt>
    <dgm:pt modelId="{E0D350A4-89B6-4A9E-A8FD-A3D3E4F86C51}">
      <dgm:prSet phldrT="[Testo]"/>
      <dgm:spPr/>
      <dgm:t>
        <a:bodyPr/>
        <a:lstStyle/>
        <a:p>
          <a:r>
            <a:rPr lang="it-IT" dirty="0" smtClean="0">
              <a:latin typeface="Century Gothic" pitchFamily="34" charset="0"/>
            </a:rPr>
            <a:t>Paesi con economie diversificate</a:t>
          </a:r>
          <a:endParaRPr lang="it-IT" dirty="0">
            <a:latin typeface="Century Gothic" pitchFamily="34" charset="0"/>
          </a:endParaRPr>
        </a:p>
      </dgm:t>
    </dgm:pt>
    <dgm:pt modelId="{02D2272A-E71B-435B-9E9C-E95882554131}" type="parTrans" cxnId="{D05AA8B6-F3EF-4887-AB26-5D30BC663EEA}">
      <dgm:prSet/>
      <dgm:spPr/>
      <dgm:t>
        <a:bodyPr/>
        <a:lstStyle/>
        <a:p>
          <a:endParaRPr lang="it-IT">
            <a:latin typeface="Century Gothic" pitchFamily="34" charset="0"/>
          </a:endParaRPr>
        </a:p>
      </dgm:t>
    </dgm:pt>
    <dgm:pt modelId="{978A7DA3-AA93-4261-BBA9-D0891F6CF0C2}" type="sibTrans" cxnId="{D05AA8B6-F3EF-4887-AB26-5D30BC663EEA}">
      <dgm:prSet/>
      <dgm:spPr/>
      <dgm:t>
        <a:bodyPr/>
        <a:lstStyle/>
        <a:p>
          <a:endParaRPr lang="it-IT">
            <a:latin typeface="Century Gothic" pitchFamily="34" charset="0"/>
          </a:endParaRPr>
        </a:p>
      </dgm:t>
    </dgm:pt>
    <dgm:pt modelId="{1514A1E8-7C59-4A67-8307-32D58110772B}">
      <dgm:prSet phldrT="[Testo]"/>
      <dgm:spPr/>
      <dgm:t>
        <a:bodyPr/>
        <a:lstStyle/>
        <a:p>
          <a:r>
            <a:rPr lang="it-IT" dirty="0" smtClean="0">
              <a:latin typeface="Century Gothic" pitchFamily="34" charset="0"/>
            </a:rPr>
            <a:t>Marocco, Tunisia, Egitto con peso agricoltura sopra il 10% e sviluppo manifatturiero. Giordania, Libano e Siria: paesi con un generale maggior peso dei servizi , con ruolo importante del settore primario</a:t>
          </a:r>
          <a:endParaRPr lang="it-IT" dirty="0">
            <a:latin typeface="Century Gothic" pitchFamily="34" charset="0"/>
          </a:endParaRPr>
        </a:p>
      </dgm:t>
    </dgm:pt>
    <dgm:pt modelId="{AD6D89A6-501F-4218-9FF4-60EFC9283B5B}" type="parTrans" cxnId="{24BC0C55-79C2-4E38-A67F-0F717B35BEAD}">
      <dgm:prSet/>
      <dgm:spPr/>
      <dgm:t>
        <a:bodyPr/>
        <a:lstStyle/>
        <a:p>
          <a:endParaRPr lang="it-IT">
            <a:latin typeface="Century Gothic" pitchFamily="34" charset="0"/>
          </a:endParaRPr>
        </a:p>
      </dgm:t>
    </dgm:pt>
    <dgm:pt modelId="{57E757E0-02BF-49B2-BF52-D65F01931301}" type="sibTrans" cxnId="{24BC0C55-79C2-4E38-A67F-0F717B35BEAD}">
      <dgm:prSet/>
      <dgm:spPr/>
      <dgm:t>
        <a:bodyPr/>
        <a:lstStyle/>
        <a:p>
          <a:endParaRPr lang="it-IT">
            <a:latin typeface="Century Gothic" pitchFamily="34" charset="0"/>
          </a:endParaRPr>
        </a:p>
      </dgm:t>
    </dgm:pt>
    <dgm:pt modelId="{6A555C4E-D50E-4985-978E-EFF2CFE74A8B}">
      <dgm:prSet phldrT="[Testo]"/>
      <dgm:spPr/>
      <dgm:t>
        <a:bodyPr/>
        <a:lstStyle/>
        <a:p>
          <a:r>
            <a:rPr lang="it-IT" dirty="0" smtClean="0">
              <a:latin typeface="Century Gothic" pitchFamily="34" charset="0"/>
            </a:rPr>
            <a:t>Altre economie</a:t>
          </a:r>
          <a:endParaRPr lang="it-IT" dirty="0">
            <a:latin typeface="Century Gothic" pitchFamily="34" charset="0"/>
          </a:endParaRPr>
        </a:p>
      </dgm:t>
    </dgm:pt>
    <dgm:pt modelId="{310279E8-16BC-410A-88BF-298E03B12431}" type="parTrans" cxnId="{CC4A42B0-4EDE-4957-BF27-27115A9FF5DE}">
      <dgm:prSet/>
      <dgm:spPr/>
      <dgm:t>
        <a:bodyPr/>
        <a:lstStyle/>
        <a:p>
          <a:endParaRPr lang="it-IT">
            <a:latin typeface="Century Gothic" pitchFamily="34" charset="0"/>
          </a:endParaRPr>
        </a:p>
      </dgm:t>
    </dgm:pt>
    <dgm:pt modelId="{F792F990-5304-4BE4-9DE4-10A7A2F46602}" type="sibTrans" cxnId="{CC4A42B0-4EDE-4957-BF27-27115A9FF5DE}">
      <dgm:prSet/>
      <dgm:spPr/>
      <dgm:t>
        <a:bodyPr/>
        <a:lstStyle/>
        <a:p>
          <a:endParaRPr lang="it-IT">
            <a:latin typeface="Century Gothic" pitchFamily="34" charset="0"/>
          </a:endParaRPr>
        </a:p>
      </dgm:t>
    </dgm:pt>
    <dgm:pt modelId="{58A39323-19E5-4D01-A9A3-F3B0F2318580}">
      <dgm:prSet phldrT="[Testo]"/>
      <dgm:spPr/>
      <dgm:t>
        <a:bodyPr/>
        <a:lstStyle/>
        <a:p>
          <a:endParaRPr lang="it-IT" dirty="0">
            <a:latin typeface="Century Gothic" pitchFamily="34" charset="0"/>
          </a:endParaRPr>
        </a:p>
      </dgm:t>
    </dgm:pt>
    <dgm:pt modelId="{8D607607-F556-477B-A0B2-3706AB297A78}" type="parTrans" cxnId="{9902CDC1-F5D4-4322-A60C-4CF78ADB7D65}">
      <dgm:prSet/>
      <dgm:spPr/>
      <dgm:t>
        <a:bodyPr/>
        <a:lstStyle/>
        <a:p>
          <a:endParaRPr lang="it-IT">
            <a:latin typeface="Century Gothic" pitchFamily="34" charset="0"/>
          </a:endParaRPr>
        </a:p>
      </dgm:t>
    </dgm:pt>
    <dgm:pt modelId="{214C75B8-592A-4F63-ACBD-D813A0A91F96}" type="sibTrans" cxnId="{9902CDC1-F5D4-4322-A60C-4CF78ADB7D65}">
      <dgm:prSet/>
      <dgm:spPr/>
      <dgm:t>
        <a:bodyPr/>
        <a:lstStyle/>
        <a:p>
          <a:endParaRPr lang="it-IT">
            <a:latin typeface="Century Gothic" pitchFamily="34" charset="0"/>
          </a:endParaRPr>
        </a:p>
      </dgm:t>
    </dgm:pt>
    <dgm:pt modelId="{D06C999A-1B94-462D-977B-72A3A3D49CD5}">
      <dgm:prSet/>
      <dgm:spPr/>
      <dgm:t>
        <a:bodyPr/>
        <a:lstStyle/>
        <a:p>
          <a:r>
            <a:rPr lang="it-IT" dirty="0" smtClean="0">
              <a:latin typeface="Century Gothic" pitchFamily="34" charset="0"/>
            </a:rPr>
            <a:t>Israele (economia avanzata ed aree di specializzazione settoriale high </a:t>
          </a:r>
          <a:r>
            <a:rPr lang="it-IT" dirty="0" err="1" smtClean="0">
              <a:latin typeface="Century Gothic" pitchFamily="34" charset="0"/>
            </a:rPr>
            <a:t>tech</a:t>
          </a:r>
          <a:r>
            <a:rPr lang="it-IT" dirty="0" smtClean="0">
              <a:latin typeface="Century Gothic" pitchFamily="34" charset="0"/>
            </a:rPr>
            <a:t>) e Turchia</a:t>
          </a:r>
          <a:endParaRPr lang="it-IT" dirty="0">
            <a:latin typeface="Century Gothic" pitchFamily="34" charset="0"/>
          </a:endParaRPr>
        </a:p>
      </dgm:t>
    </dgm:pt>
    <dgm:pt modelId="{FFF6248E-0543-48F6-993B-EEF2847CA867}" type="parTrans" cxnId="{4B3537B9-7488-4032-8570-3BCC4B9E2C6B}">
      <dgm:prSet/>
      <dgm:spPr/>
      <dgm:t>
        <a:bodyPr/>
        <a:lstStyle/>
        <a:p>
          <a:endParaRPr lang="it-IT">
            <a:latin typeface="Century Gothic" pitchFamily="34" charset="0"/>
          </a:endParaRPr>
        </a:p>
      </dgm:t>
    </dgm:pt>
    <dgm:pt modelId="{7D2D77E8-9FB2-473E-87EC-64E758023A8C}" type="sibTrans" cxnId="{4B3537B9-7488-4032-8570-3BCC4B9E2C6B}">
      <dgm:prSet/>
      <dgm:spPr/>
      <dgm:t>
        <a:bodyPr/>
        <a:lstStyle/>
        <a:p>
          <a:endParaRPr lang="it-IT">
            <a:latin typeface="Century Gothic" pitchFamily="34" charset="0"/>
          </a:endParaRPr>
        </a:p>
      </dgm:t>
    </dgm:pt>
    <dgm:pt modelId="{427B4DE5-8CAB-4169-8602-574D6EC4DC7F}" type="pres">
      <dgm:prSet presAssocID="{E600F655-E1E2-464C-B5B5-90E9505210FF}" presName="Name0" presStyleCnt="0">
        <dgm:presLayoutVars>
          <dgm:dir/>
          <dgm:animLvl val="lvl"/>
          <dgm:resizeHandles val="exact"/>
        </dgm:presLayoutVars>
      </dgm:prSet>
      <dgm:spPr/>
      <dgm:t>
        <a:bodyPr/>
        <a:lstStyle/>
        <a:p>
          <a:endParaRPr lang="it-IT"/>
        </a:p>
      </dgm:t>
    </dgm:pt>
    <dgm:pt modelId="{FD8099FA-4816-48FB-87C7-E3EE31E836E6}" type="pres">
      <dgm:prSet presAssocID="{8B1F46F7-526C-4715-902B-BF510FF4B6B7}" presName="linNode" presStyleCnt="0"/>
      <dgm:spPr/>
      <dgm:t>
        <a:bodyPr/>
        <a:lstStyle/>
        <a:p>
          <a:endParaRPr lang="it-IT"/>
        </a:p>
      </dgm:t>
    </dgm:pt>
    <dgm:pt modelId="{6E297467-E377-4CDB-A606-45B5B9BD6583}" type="pres">
      <dgm:prSet presAssocID="{8B1F46F7-526C-4715-902B-BF510FF4B6B7}" presName="parentText" presStyleLbl="node1" presStyleIdx="0" presStyleCnt="3">
        <dgm:presLayoutVars>
          <dgm:chMax val="1"/>
          <dgm:bulletEnabled val="1"/>
        </dgm:presLayoutVars>
      </dgm:prSet>
      <dgm:spPr/>
      <dgm:t>
        <a:bodyPr/>
        <a:lstStyle/>
        <a:p>
          <a:endParaRPr lang="it-IT"/>
        </a:p>
      </dgm:t>
    </dgm:pt>
    <dgm:pt modelId="{6740467A-CD19-423B-8221-5720FDD2F3E2}" type="pres">
      <dgm:prSet presAssocID="{8B1F46F7-526C-4715-902B-BF510FF4B6B7}" presName="descendantText" presStyleLbl="alignAccFollowNode1" presStyleIdx="0" presStyleCnt="3">
        <dgm:presLayoutVars>
          <dgm:bulletEnabled val="1"/>
        </dgm:presLayoutVars>
      </dgm:prSet>
      <dgm:spPr/>
      <dgm:t>
        <a:bodyPr/>
        <a:lstStyle/>
        <a:p>
          <a:endParaRPr lang="it-IT"/>
        </a:p>
      </dgm:t>
    </dgm:pt>
    <dgm:pt modelId="{58A88555-56C5-4A3A-B2A8-D423E40627DD}" type="pres">
      <dgm:prSet presAssocID="{70B914CE-E8B7-4463-A963-C1D9ABE752B9}" presName="sp" presStyleCnt="0"/>
      <dgm:spPr/>
      <dgm:t>
        <a:bodyPr/>
        <a:lstStyle/>
        <a:p>
          <a:endParaRPr lang="it-IT"/>
        </a:p>
      </dgm:t>
    </dgm:pt>
    <dgm:pt modelId="{B87909E3-39D9-4B72-9D6E-B122A088FDA8}" type="pres">
      <dgm:prSet presAssocID="{E0D350A4-89B6-4A9E-A8FD-A3D3E4F86C51}" presName="linNode" presStyleCnt="0"/>
      <dgm:spPr/>
      <dgm:t>
        <a:bodyPr/>
        <a:lstStyle/>
        <a:p>
          <a:endParaRPr lang="it-IT"/>
        </a:p>
      </dgm:t>
    </dgm:pt>
    <dgm:pt modelId="{81BE3E21-C05C-4C58-9D57-60983FDE1B5A}" type="pres">
      <dgm:prSet presAssocID="{E0D350A4-89B6-4A9E-A8FD-A3D3E4F86C51}" presName="parentText" presStyleLbl="node1" presStyleIdx="1" presStyleCnt="3">
        <dgm:presLayoutVars>
          <dgm:chMax val="1"/>
          <dgm:bulletEnabled val="1"/>
        </dgm:presLayoutVars>
      </dgm:prSet>
      <dgm:spPr/>
      <dgm:t>
        <a:bodyPr/>
        <a:lstStyle/>
        <a:p>
          <a:endParaRPr lang="it-IT"/>
        </a:p>
      </dgm:t>
    </dgm:pt>
    <dgm:pt modelId="{343DBF9C-1193-4F9F-B23C-DA6BEEDACDFF}" type="pres">
      <dgm:prSet presAssocID="{E0D350A4-89B6-4A9E-A8FD-A3D3E4F86C51}" presName="descendantText" presStyleLbl="alignAccFollowNode1" presStyleIdx="1" presStyleCnt="3">
        <dgm:presLayoutVars>
          <dgm:bulletEnabled val="1"/>
        </dgm:presLayoutVars>
      </dgm:prSet>
      <dgm:spPr/>
      <dgm:t>
        <a:bodyPr/>
        <a:lstStyle/>
        <a:p>
          <a:endParaRPr lang="it-IT"/>
        </a:p>
      </dgm:t>
    </dgm:pt>
    <dgm:pt modelId="{D6FB0E35-346A-4A4F-97FE-A302A8A7ACD8}" type="pres">
      <dgm:prSet presAssocID="{978A7DA3-AA93-4261-BBA9-D0891F6CF0C2}" presName="sp" presStyleCnt="0"/>
      <dgm:spPr/>
      <dgm:t>
        <a:bodyPr/>
        <a:lstStyle/>
        <a:p>
          <a:endParaRPr lang="it-IT"/>
        </a:p>
      </dgm:t>
    </dgm:pt>
    <dgm:pt modelId="{7A73B68E-F0D8-40EE-84C3-827F0019C898}" type="pres">
      <dgm:prSet presAssocID="{6A555C4E-D50E-4985-978E-EFF2CFE74A8B}" presName="linNode" presStyleCnt="0"/>
      <dgm:spPr/>
      <dgm:t>
        <a:bodyPr/>
        <a:lstStyle/>
        <a:p>
          <a:endParaRPr lang="it-IT"/>
        </a:p>
      </dgm:t>
    </dgm:pt>
    <dgm:pt modelId="{21A5CFE6-89F5-46FF-B886-9EEE66B6FE67}" type="pres">
      <dgm:prSet presAssocID="{6A555C4E-D50E-4985-978E-EFF2CFE74A8B}" presName="parentText" presStyleLbl="node1" presStyleIdx="2" presStyleCnt="3">
        <dgm:presLayoutVars>
          <dgm:chMax val="1"/>
          <dgm:bulletEnabled val="1"/>
        </dgm:presLayoutVars>
      </dgm:prSet>
      <dgm:spPr/>
      <dgm:t>
        <a:bodyPr/>
        <a:lstStyle/>
        <a:p>
          <a:endParaRPr lang="it-IT"/>
        </a:p>
      </dgm:t>
    </dgm:pt>
    <dgm:pt modelId="{87EB2015-847C-4198-85AF-5D1708A2E478}" type="pres">
      <dgm:prSet presAssocID="{6A555C4E-D50E-4985-978E-EFF2CFE74A8B}" presName="descendantText" presStyleLbl="alignAccFollowNode1" presStyleIdx="2" presStyleCnt="3">
        <dgm:presLayoutVars>
          <dgm:bulletEnabled val="1"/>
        </dgm:presLayoutVars>
      </dgm:prSet>
      <dgm:spPr/>
      <dgm:t>
        <a:bodyPr/>
        <a:lstStyle/>
        <a:p>
          <a:endParaRPr lang="it-IT"/>
        </a:p>
      </dgm:t>
    </dgm:pt>
  </dgm:ptLst>
  <dgm:cxnLst>
    <dgm:cxn modelId="{4B3537B9-7488-4032-8570-3BCC4B9E2C6B}" srcId="{6A555C4E-D50E-4985-978E-EFF2CFE74A8B}" destId="{D06C999A-1B94-462D-977B-72A3A3D49CD5}" srcOrd="1" destOrd="0" parTransId="{FFF6248E-0543-48F6-993B-EEF2847CA867}" sibTransId="{7D2D77E8-9FB2-473E-87EC-64E758023A8C}"/>
    <dgm:cxn modelId="{978DF6F2-2B2C-4BB5-8C08-0DDE510316F0}" type="presOf" srcId="{58A39323-19E5-4D01-A9A3-F3B0F2318580}" destId="{87EB2015-847C-4198-85AF-5D1708A2E478}" srcOrd="0" destOrd="0" presId="urn:microsoft.com/office/officeart/2005/8/layout/vList5"/>
    <dgm:cxn modelId="{65F072C8-FE97-4345-B12E-2A1FFFD76935}" type="presOf" srcId="{D06C999A-1B94-462D-977B-72A3A3D49CD5}" destId="{87EB2015-847C-4198-85AF-5D1708A2E478}" srcOrd="0" destOrd="1" presId="urn:microsoft.com/office/officeart/2005/8/layout/vList5"/>
    <dgm:cxn modelId="{5DDC2E40-CF53-43AE-9C41-BC0C07DF8AB1}" type="presOf" srcId="{8B1F46F7-526C-4715-902B-BF510FF4B6B7}" destId="{6E297467-E377-4CDB-A606-45B5B9BD6583}" srcOrd="0" destOrd="0" presId="urn:microsoft.com/office/officeart/2005/8/layout/vList5"/>
    <dgm:cxn modelId="{9C244559-4659-4434-94F2-A833229E1C02}" srcId="{E600F655-E1E2-464C-B5B5-90E9505210FF}" destId="{8B1F46F7-526C-4715-902B-BF510FF4B6B7}" srcOrd="0" destOrd="0" parTransId="{55AB5172-6A5A-492E-9CD9-FF5D2DCD9FF5}" sibTransId="{70B914CE-E8B7-4463-A963-C1D9ABE752B9}"/>
    <dgm:cxn modelId="{24BC0C55-79C2-4E38-A67F-0F717B35BEAD}" srcId="{E0D350A4-89B6-4A9E-A8FD-A3D3E4F86C51}" destId="{1514A1E8-7C59-4A67-8307-32D58110772B}" srcOrd="0" destOrd="0" parTransId="{AD6D89A6-501F-4218-9FF4-60EFC9283B5B}" sibTransId="{57E757E0-02BF-49B2-BF52-D65F01931301}"/>
    <dgm:cxn modelId="{72CD6EB2-D0D3-4168-AD5E-C108FAD4953D}" srcId="{8B1F46F7-526C-4715-902B-BF510FF4B6B7}" destId="{648E5F46-8BC2-4357-A19F-96C2F92694C1}" srcOrd="0" destOrd="0" parTransId="{0002B031-0CE2-4A96-BDCE-3AF1C31ECBAE}" sibTransId="{78419149-3339-407F-AAC5-FE590A80D7DF}"/>
    <dgm:cxn modelId="{D05AA8B6-F3EF-4887-AB26-5D30BC663EEA}" srcId="{E600F655-E1E2-464C-B5B5-90E9505210FF}" destId="{E0D350A4-89B6-4A9E-A8FD-A3D3E4F86C51}" srcOrd="1" destOrd="0" parTransId="{02D2272A-E71B-435B-9E9C-E95882554131}" sibTransId="{978A7DA3-AA93-4261-BBA9-D0891F6CF0C2}"/>
    <dgm:cxn modelId="{A9FF6D45-F042-4B5A-8756-F8E3FA084AD4}" type="presOf" srcId="{648E5F46-8BC2-4357-A19F-96C2F92694C1}" destId="{6740467A-CD19-423B-8221-5720FDD2F3E2}" srcOrd="0" destOrd="0" presId="urn:microsoft.com/office/officeart/2005/8/layout/vList5"/>
    <dgm:cxn modelId="{9902CDC1-F5D4-4322-A60C-4CF78ADB7D65}" srcId="{6A555C4E-D50E-4985-978E-EFF2CFE74A8B}" destId="{58A39323-19E5-4D01-A9A3-F3B0F2318580}" srcOrd="0" destOrd="0" parTransId="{8D607607-F556-477B-A0B2-3706AB297A78}" sibTransId="{214C75B8-592A-4F63-ACBD-D813A0A91F96}"/>
    <dgm:cxn modelId="{E6D84F11-730E-4F8B-BAA8-8004175075F1}" type="presOf" srcId="{1514A1E8-7C59-4A67-8307-32D58110772B}" destId="{343DBF9C-1193-4F9F-B23C-DA6BEEDACDFF}" srcOrd="0" destOrd="0" presId="urn:microsoft.com/office/officeart/2005/8/layout/vList5"/>
    <dgm:cxn modelId="{CBE01207-8D53-4150-98C5-DCDF93C4DBCB}" type="presOf" srcId="{6A555C4E-D50E-4985-978E-EFF2CFE74A8B}" destId="{21A5CFE6-89F5-46FF-B886-9EEE66B6FE67}" srcOrd="0" destOrd="0" presId="urn:microsoft.com/office/officeart/2005/8/layout/vList5"/>
    <dgm:cxn modelId="{CC4A42B0-4EDE-4957-BF27-27115A9FF5DE}" srcId="{E600F655-E1E2-464C-B5B5-90E9505210FF}" destId="{6A555C4E-D50E-4985-978E-EFF2CFE74A8B}" srcOrd="2" destOrd="0" parTransId="{310279E8-16BC-410A-88BF-298E03B12431}" sibTransId="{F792F990-5304-4BE4-9DE4-10A7A2F46602}"/>
    <dgm:cxn modelId="{A33EE8FA-0174-4D90-BAEB-075968839311}" type="presOf" srcId="{E600F655-E1E2-464C-B5B5-90E9505210FF}" destId="{427B4DE5-8CAB-4169-8602-574D6EC4DC7F}" srcOrd="0" destOrd="0" presId="urn:microsoft.com/office/officeart/2005/8/layout/vList5"/>
    <dgm:cxn modelId="{AFBBE241-BBA8-40B6-9CD0-40D3744B1178}" type="presOf" srcId="{E0D350A4-89B6-4A9E-A8FD-A3D3E4F86C51}" destId="{81BE3E21-C05C-4C58-9D57-60983FDE1B5A}" srcOrd="0" destOrd="0" presId="urn:microsoft.com/office/officeart/2005/8/layout/vList5"/>
    <dgm:cxn modelId="{496B5975-DABE-4E20-9FAC-3139533A356D}" type="presParOf" srcId="{427B4DE5-8CAB-4169-8602-574D6EC4DC7F}" destId="{FD8099FA-4816-48FB-87C7-E3EE31E836E6}" srcOrd="0" destOrd="0" presId="urn:microsoft.com/office/officeart/2005/8/layout/vList5"/>
    <dgm:cxn modelId="{808EC46B-6A6C-48BF-A4B2-B3E01419B50C}" type="presParOf" srcId="{FD8099FA-4816-48FB-87C7-E3EE31E836E6}" destId="{6E297467-E377-4CDB-A606-45B5B9BD6583}" srcOrd="0" destOrd="0" presId="urn:microsoft.com/office/officeart/2005/8/layout/vList5"/>
    <dgm:cxn modelId="{DE4E74BD-50E5-4604-97BC-1FD3AF3673CF}" type="presParOf" srcId="{FD8099FA-4816-48FB-87C7-E3EE31E836E6}" destId="{6740467A-CD19-423B-8221-5720FDD2F3E2}" srcOrd="1" destOrd="0" presId="urn:microsoft.com/office/officeart/2005/8/layout/vList5"/>
    <dgm:cxn modelId="{0B0251BE-12BF-49E5-A411-DA17313C570E}" type="presParOf" srcId="{427B4DE5-8CAB-4169-8602-574D6EC4DC7F}" destId="{58A88555-56C5-4A3A-B2A8-D423E40627DD}" srcOrd="1" destOrd="0" presId="urn:microsoft.com/office/officeart/2005/8/layout/vList5"/>
    <dgm:cxn modelId="{8EF2FAED-C5D3-4E8F-9996-95F3053DDA3B}" type="presParOf" srcId="{427B4DE5-8CAB-4169-8602-574D6EC4DC7F}" destId="{B87909E3-39D9-4B72-9D6E-B122A088FDA8}" srcOrd="2" destOrd="0" presId="urn:microsoft.com/office/officeart/2005/8/layout/vList5"/>
    <dgm:cxn modelId="{77446D9B-E37D-4D9A-8CC3-B5CB4FCB9B7E}" type="presParOf" srcId="{B87909E3-39D9-4B72-9D6E-B122A088FDA8}" destId="{81BE3E21-C05C-4C58-9D57-60983FDE1B5A}" srcOrd="0" destOrd="0" presId="urn:microsoft.com/office/officeart/2005/8/layout/vList5"/>
    <dgm:cxn modelId="{B5C9C3F8-0182-4FB8-89B6-AAF14FE9E04D}" type="presParOf" srcId="{B87909E3-39D9-4B72-9D6E-B122A088FDA8}" destId="{343DBF9C-1193-4F9F-B23C-DA6BEEDACDFF}" srcOrd="1" destOrd="0" presId="urn:microsoft.com/office/officeart/2005/8/layout/vList5"/>
    <dgm:cxn modelId="{5B0637AB-BFA2-410B-80C2-B25CD545D15E}" type="presParOf" srcId="{427B4DE5-8CAB-4169-8602-574D6EC4DC7F}" destId="{D6FB0E35-346A-4A4F-97FE-A302A8A7ACD8}" srcOrd="3" destOrd="0" presId="urn:microsoft.com/office/officeart/2005/8/layout/vList5"/>
    <dgm:cxn modelId="{8032EBF1-822F-4E68-8D17-FF361DFE5CF0}" type="presParOf" srcId="{427B4DE5-8CAB-4169-8602-574D6EC4DC7F}" destId="{7A73B68E-F0D8-40EE-84C3-827F0019C898}" srcOrd="4" destOrd="0" presId="urn:microsoft.com/office/officeart/2005/8/layout/vList5"/>
    <dgm:cxn modelId="{A8E10926-351C-480E-A80B-47B27DD3F392}" type="presParOf" srcId="{7A73B68E-F0D8-40EE-84C3-827F0019C898}" destId="{21A5CFE6-89F5-46FF-B886-9EEE66B6FE67}" srcOrd="0" destOrd="0" presId="urn:microsoft.com/office/officeart/2005/8/layout/vList5"/>
    <dgm:cxn modelId="{07F3A067-FB5B-4060-BA5E-9964EC93C51C}" type="presParOf" srcId="{7A73B68E-F0D8-40EE-84C3-827F0019C898}" destId="{87EB2015-847C-4198-85AF-5D1708A2E478}"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C99DC8-959B-48D0-A2ED-E4195A940A57}" type="doc">
      <dgm:prSet loTypeId="urn:microsoft.com/office/officeart/2005/8/layout/chevron2" loCatId="process" qsTypeId="urn:microsoft.com/office/officeart/2005/8/quickstyle/simple1" qsCatId="simple" csTypeId="urn:microsoft.com/office/officeart/2005/8/colors/accent3_3" csCatId="accent3" phldr="1"/>
      <dgm:spPr/>
      <dgm:t>
        <a:bodyPr/>
        <a:lstStyle/>
        <a:p>
          <a:endParaRPr lang="it-IT"/>
        </a:p>
      </dgm:t>
    </dgm:pt>
    <dgm:pt modelId="{F70F986B-B336-40EC-957E-EDD26EBB9360}">
      <dgm:prSet phldrT="[Testo]" custT="1"/>
      <dgm:spPr/>
      <dgm:t>
        <a:bodyPr/>
        <a:lstStyle/>
        <a:p>
          <a:r>
            <a:rPr lang="it-IT" sz="1600" dirty="0" smtClean="0">
              <a:latin typeface="Century Gothic" pitchFamily="34" charset="0"/>
            </a:rPr>
            <a:t>1 fase</a:t>
          </a:r>
          <a:endParaRPr lang="it-IT" sz="1600" dirty="0">
            <a:latin typeface="Century Gothic" pitchFamily="34" charset="0"/>
          </a:endParaRPr>
        </a:p>
      </dgm:t>
    </dgm:pt>
    <dgm:pt modelId="{9A798518-DD4B-4AEF-88ED-D48A24425723}" type="parTrans" cxnId="{F3E12C20-445B-4BA7-BF45-C84F73DBF2A9}">
      <dgm:prSet/>
      <dgm:spPr/>
      <dgm:t>
        <a:bodyPr/>
        <a:lstStyle/>
        <a:p>
          <a:endParaRPr lang="it-IT" sz="1600">
            <a:latin typeface="Century Gothic" pitchFamily="34" charset="0"/>
          </a:endParaRPr>
        </a:p>
      </dgm:t>
    </dgm:pt>
    <dgm:pt modelId="{D5EC9D9C-E436-4A33-B1E8-CDEE63CA0FAB}" type="sibTrans" cxnId="{F3E12C20-445B-4BA7-BF45-C84F73DBF2A9}">
      <dgm:prSet/>
      <dgm:spPr/>
      <dgm:t>
        <a:bodyPr/>
        <a:lstStyle/>
        <a:p>
          <a:endParaRPr lang="it-IT" sz="1600">
            <a:latin typeface="Century Gothic" pitchFamily="34" charset="0"/>
          </a:endParaRPr>
        </a:p>
      </dgm:t>
    </dgm:pt>
    <dgm:pt modelId="{67B44117-8CB5-45A8-8EFF-0D32DB0557F2}">
      <dgm:prSet phldrT="[Testo]" custT="1"/>
      <dgm:spPr/>
      <dgm:t>
        <a:bodyPr/>
        <a:lstStyle/>
        <a:p>
          <a:endParaRPr lang="it-IT" sz="1600" dirty="0">
            <a:latin typeface="Century Gothic" pitchFamily="34" charset="0"/>
          </a:endParaRPr>
        </a:p>
      </dgm:t>
    </dgm:pt>
    <dgm:pt modelId="{54CF8CC7-6517-4835-9A4F-67B96FA458D3}" type="parTrans" cxnId="{0605BE27-C580-47DF-B0CF-A0B7830442CA}">
      <dgm:prSet/>
      <dgm:spPr/>
      <dgm:t>
        <a:bodyPr/>
        <a:lstStyle/>
        <a:p>
          <a:endParaRPr lang="it-IT" sz="1600">
            <a:latin typeface="Century Gothic" pitchFamily="34" charset="0"/>
          </a:endParaRPr>
        </a:p>
      </dgm:t>
    </dgm:pt>
    <dgm:pt modelId="{2C7488A6-EF93-498F-8EFF-D3FDDEA0AFA9}" type="sibTrans" cxnId="{0605BE27-C580-47DF-B0CF-A0B7830442CA}">
      <dgm:prSet/>
      <dgm:spPr/>
      <dgm:t>
        <a:bodyPr/>
        <a:lstStyle/>
        <a:p>
          <a:endParaRPr lang="it-IT" sz="1600">
            <a:latin typeface="Century Gothic" pitchFamily="34" charset="0"/>
          </a:endParaRPr>
        </a:p>
      </dgm:t>
    </dgm:pt>
    <dgm:pt modelId="{4FAFBF7F-5D03-42EA-8B69-70649BDAE7B1}">
      <dgm:prSet phldrT="[Testo]" custT="1"/>
      <dgm:spPr/>
      <dgm:t>
        <a:bodyPr/>
        <a:lstStyle/>
        <a:p>
          <a:r>
            <a:rPr lang="it-IT" sz="1600" dirty="0" smtClean="0">
              <a:latin typeface="Century Gothic" pitchFamily="34" charset="0"/>
            </a:rPr>
            <a:t>2 fase</a:t>
          </a:r>
          <a:endParaRPr lang="it-IT" sz="1600" dirty="0">
            <a:latin typeface="Century Gothic" pitchFamily="34" charset="0"/>
          </a:endParaRPr>
        </a:p>
      </dgm:t>
    </dgm:pt>
    <dgm:pt modelId="{7D910ED4-E14F-448C-B602-DAE364825725}" type="parTrans" cxnId="{2CD808F1-EFEA-4163-A350-8C8BDD23F39D}">
      <dgm:prSet/>
      <dgm:spPr/>
      <dgm:t>
        <a:bodyPr/>
        <a:lstStyle/>
        <a:p>
          <a:endParaRPr lang="it-IT" sz="1600">
            <a:latin typeface="Century Gothic" pitchFamily="34" charset="0"/>
          </a:endParaRPr>
        </a:p>
      </dgm:t>
    </dgm:pt>
    <dgm:pt modelId="{A20114C2-45DB-4691-89F9-42CAB330792E}" type="sibTrans" cxnId="{2CD808F1-EFEA-4163-A350-8C8BDD23F39D}">
      <dgm:prSet/>
      <dgm:spPr/>
      <dgm:t>
        <a:bodyPr/>
        <a:lstStyle/>
        <a:p>
          <a:endParaRPr lang="it-IT" sz="1600">
            <a:latin typeface="Century Gothic" pitchFamily="34" charset="0"/>
          </a:endParaRPr>
        </a:p>
      </dgm:t>
    </dgm:pt>
    <dgm:pt modelId="{6D112821-0453-4AB4-A55A-E1AE9B77402E}">
      <dgm:prSet phldrT="[Testo]" custT="1"/>
      <dgm:spPr/>
      <dgm:t>
        <a:bodyPr/>
        <a:lstStyle/>
        <a:p>
          <a:r>
            <a:rPr lang="it-IT" sz="1600" dirty="0" smtClean="0">
              <a:latin typeface="Century Gothic" pitchFamily="34" charset="0"/>
            </a:rPr>
            <a:t>3 fase</a:t>
          </a:r>
          <a:endParaRPr lang="it-IT" sz="1600" dirty="0">
            <a:latin typeface="Century Gothic" pitchFamily="34" charset="0"/>
          </a:endParaRPr>
        </a:p>
      </dgm:t>
    </dgm:pt>
    <dgm:pt modelId="{DCE83D9E-373F-4A19-A1E6-DE03E1376AD0}" type="parTrans" cxnId="{002064B6-C720-41F7-B1A6-40B4B6734037}">
      <dgm:prSet/>
      <dgm:spPr/>
      <dgm:t>
        <a:bodyPr/>
        <a:lstStyle/>
        <a:p>
          <a:endParaRPr lang="it-IT" sz="1600">
            <a:latin typeface="Century Gothic" pitchFamily="34" charset="0"/>
          </a:endParaRPr>
        </a:p>
      </dgm:t>
    </dgm:pt>
    <dgm:pt modelId="{C61E1E46-B348-4E25-94EF-46FB034117D1}" type="sibTrans" cxnId="{002064B6-C720-41F7-B1A6-40B4B6734037}">
      <dgm:prSet/>
      <dgm:spPr/>
      <dgm:t>
        <a:bodyPr/>
        <a:lstStyle/>
        <a:p>
          <a:endParaRPr lang="it-IT" sz="1600">
            <a:latin typeface="Century Gothic" pitchFamily="34" charset="0"/>
          </a:endParaRPr>
        </a:p>
      </dgm:t>
    </dgm:pt>
    <dgm:pt modelId="{C1EE1A51-5F4A-46D3-B16D-994B5D2FB231}">
      <dgm:prSet phldrT="[Testo]" custT="1"/>
      <dgm:spPr/>
      <dgm:t>
        <a:bodyPr/>
        <a:lstStyle/>
        <a:p>
          <a:r>
            <a:rPr lang="it-IT" sz="1600" dirty="0" smtClean="0">
              <a:latin typeface="Century Gothic" pitchFamily="34" charset="0"/>
            </a:rPr>
            <a:t>Molti altri Stati anche del Vicino Oriente, furono sottoposti a controllo (protettorato) dopo la prima guerra mondiale con la definitiva caduta dell’impero ottomano</a:t>
          </a:r>
          <a:endParaRPr lang="it-IT" sz="1600" dirty="0">
            <a:latin typeface="Century Gothic" pitchFamily="34" charset="0"/>
          </a:endParaRPr>
        </a:p>
      </dgm:t>
    </dgm:pt>
    <dgm:pt modelId="{73FA6A7A-BF02-4C47-9385-FD4475D6F505}" type="parTrans" cxnId="{98997D2A-0AE3-47FD-811C-C87B6AFA72AC}">
      <dgm:prSet/>
      <dgm:spPr/>
      <dgm:t>
        <a:bodyPr/>
        <a:lstStyle/>
        <a:p>
          <a:endParaRPr lang="it-IT" sz="1600">
            <a:latin typeface="Century Gothic" pitchFamily="34" charset="0"/>
          </a:endParaRPr>
        </a:p>
      </dgm:t>
    </dgm:pt>
    <dgm:pt modelId="{A901D271-8341-407F-BA35-540F4CF27C86}" type="sibTrans" cxnId="{98997D2A-0AE3-47FD-811C-C87B6AFA72AC}">
      <dgm:prSet/>
      <dgm:spPr/>
      <dgm:t>
        <a:bodyPr/>
        <a:lstStyle/>
        <a:p>
          <a:endParaRPr lang="it-IT" sz="1600">
            <a:latin typeface="Century Gothic" pitchFamily="34" charset="0"/>
          </a:endParaRPr>
        </a:p>
      </dgm:t>
    </dgm:pt>
    <dgm:pt modelId="{02B94AF1-A3B0-435C-9799-0F134B9A02E8}">
      <dgm:prSet custT="1"/>
      <dgm:spPr/>
      <dgm:t>
        <a:bodyPr/>
        <a:lstStyle/>
        <a:p>
          <a:r>
            <a:rPr lang="it-IT" sz="1600" dirty="0" smtClean="0">
              <a:latin typeface="Century Gothic" pitchFamily="34" charset="0"/>
            </a:rPr>
            <a:t>La colonizzazione da parte delle potenze europee iniziò, in qualche modo,  già nel 1600 con la creazione delle Compagnie delle Indie (dipendenza solo commerciale ed economica)</a:t>
          </a:r>
          <a:endParaRPr lang="it-IT" sz="1600" dirty="0">
            <a:latin typeface="Century Gothic" pitchFamily="34" charset="0"/>
          </a:endParaRPr>
        </a:p>
      </dgm:t>
    </dgm:pt>
    <dgm:pt modelId="{0E806118-A41E-49FB-BCFC-FF7193C87A13}" type="parTrans" cxnId="{F9349F86-D894-46DD-BA38-17DD1E73779E}">
      <dgm:prSet/>
      <dgm:spPr/>
      <dgm:t>
        <a:bodyPr/>
        <a:lstStyle/>
        <a:p>
          <a:endParaRPr lang="it-IT" sz="1600">
            <a:latin typeface="Century Gothic" pitchFamily="34" charset="0"/>
          </a:endParaRPr>
        </a:p>
      </dgm:t>
    </dgm:pt>
    <dgm:pt modelId="{1FD02300-99AE-4752-88F0-A63DDA07F5B1}" type="sibTrans" cxnId="{F9349F86-D894-46DD-BA38-17DD1E73779E}">
      <dgm:prSet/>
      <dgm:spPr/>
      <dgm:t>
        <a:bodyPr/>
        <a:lstStyle/>
        <a:p>
          <a:endParaRPr lang="it-IT" sz="1600">
            <a:latin typeface="Century Gothic" pitchFamily="34" charset="0"/>
          </a:endParaRPr>
        </a:p>
      </dgm:t>
    </dgm:pt>
    <dgm:pt modelId="{3EE5DF89-9C3C-41CC-8703-EBB59F0E1E3B}">
      <dgm:prSet custT="1"/>
      <dgm:spPr/>
      <dgm:t>
        <a:bodyPr/>
        <a:lstStyle/>
        <a:p>
          <a:r>
            <a:rPr lang="it-IT" sz="1600" dirty="0" smtClean="0">
              <a:latin typeface="Century Gothic" pitchFamily="34" charset="0"/>
            </a:rPr>
            <a:t>Le potenze europee iniziarono e difendere i propri interessi economici con l’uso delle armi. Il primo territorio arabo-islamico ad essere sottoposto al controllo coloniale fu l’Algeria (da parte della Francia) nel 1830, quindi nel 1881 la Tunisia, nel 1882 l’Egitto, nel 1912 il Marocco </a:t>
          </a:r>
          <a:endParaRPr lang="it-IT" sz="1600" dirty="0">
            <a:latin typeface="Century Gothic" pitchFamily="34" charset="0"/>
          </a:endParaRPr>
        </a:p>
      </dgm:t>
    </dgm:pt>
    <dgm:pt modelId="{9C37942D-2EC8-4824-B8A3-20A9FA5E1C30}" type="parTrans" cxnId="{5C2E514F-A595-492F-AA73-9F43579B425F}">
      <dgm:prSet/>
      <dgm:spPr/>
      <dgm:t>
        <a:bodyPr/>
        <a:lstStyle/>
        <a:p>
          <a:endParaRPr lang="it-IT" sz="1600">
            <a:latin typeface="Century Gothic" pitchFamily="34" charset="0"/>
          </a:endParaRPr>
        </a:p>
      </dgm:t>
    </dgm:pt>
    <dgm:pt modelId="{E5BD4444-E782-4723-84F2-C560FA22E17F}" type="sibTrans" cxnId="{5C2E514F-A595-492F-AA73-9F43579B425F}">
      <dgm:prSet/>
      <dgm:spPr/>
      <dgm:t>
        <a:bodyPr/>
        <a:lstStyle/>
        <a:p>
          <a:endParaRPr lang="it-IT" sz="1600">
            <a:latin typeface="Century Gothic" pitchFamily="34" charset="0"/>
          </a:endParaRPr>
        </a:p>
      </dgm:t>
    </dgm:pt>
    <dgm:pt modelId="{E84F60F3-843E-4DAD-A495-2AC51D6A31E5}">
      <dgm:prSet custT="1"/>
      <dgm:spPr/>
      <dgm:t>
        <a:bodyPr/>
        <a:lstStyle/>
        <a:p>
          <a:r>
            <a:rPr lang="it-IT" sz="1600" dirty="0" smtClean="0">
              <a:latin typeface="Century Gothic" pitchFamily="34" charset="0"/>
            </a:rPr>
            <a:t>Gli unici a non essere sottoposti a protettorato o a  vera e propria colonizzazione furono l’attuale Turchia e l’Arabia Saudita</a:t>
          </a:r>
        </a:p>
      </dgm:t>
    </dgm:pt>
    <dgm:pt modelId="{0B2948CD-2FC6-4C6A-9832-2D396F7F1CFF}" type="parTrans" cxnId="{93B22A52-8A3D-42D5-9CEA-A6D21470571A}">
      <dgm:prSet/>
      <dgm:spPr/>
      <dgm:t>
        <a:bodyPr/>
        <a:lstStyle/>
        <a:p>
          <a:endParaRPr lang="it-IT" sz="1600">
            <a:latin typeface="Century Gothic" pitchFamily="34" charset="0"/>
          </a:endParaRPr>
        </a:p>
      </dgm:t>
    </dgm:pt>
    <dgm:pt modelId="{2AEFBB28-D484-4A8D-9D52-2BF855E25749}" type="sibTrans" cxnId="{93B22A52-8A3D-42D5-9CEA-A6D21470571A}">
      <dgm:prSet/>
      <dgm:spPr/>
      <dgm:t>
        <a:bodyPr/>
        <a:lstStyle/>
        <a:p>
          <a:endParaRPr lang="it-IT" sz="1600">
            <a:latin typeface="Century Gothic" pitchFamily="34" charset="0"/>
          </a:endParaRPr>
        </a:p>
      </dgm:t>
    </dgm:pt>
    <dgm:pt modelId="{1E1EC7F8-284F-4469-A538-0E8A7DBB5330}" type="pres">
      <dgm:prSet presAssocID="{23C99DC8-959B-48D0-A2ED-E4195A940A57}" presName="linearFlow" presStyleCnt="0">
        <dgm:presLayoutVars>
          <dgm:dir/>
          <dgm:animLvl val="lvl"/>
          <dgm:resizeHandles val="exact"/>
        </dgm:presLayoutVars>
      </dgm:prSet>
      <dgm:spPr/>
      <dgm:t>
        <a:bodyPr/>
        <a:lstStyle/>
        <a:p>
          <a:endParaRPr lang="it-IT"/>
        </a:p>
      </dgm:t>
    </dgm:pt>
    <dgm:pt modelId="{884B9D83-9895-44A0-85BD-BCD6589E138B}" type="pres">
      <dgm:prSet presAssocID="{F70F986B-B336-40EC-957E-EDD26EBB9360}" presName="composite" presStyleCnt="0"/>
      <dgm:spPr/>
      <dgm:t>
        <a:bodyPr/>
        <a:lstStyle/>
        <a:p>
          <a:endParaRPr lang="it-IT"/>
        </a:p>
      </dgm:t>
    </dgm:pt>
    <dgm:pt modelId="{BA9B24CA-1CD5-47CC-9AB1-51D47D6A94DC}" type="pres">
      <dgm:prSet presAssocID="{F70F986B-B336-40EC-957E-EDD26EBB9360}" presName="parentText" presStyleLbl="alignNode1" presStyleIdx="0" presStyleCnt="3">
        <dgm:presLayoutVars>
          <dgm:chMax val="1"/>
          <dgm:bulletEnabled val="1"/>
        </dgm:presLayoutVars>
      </dgm:prSet>
      <dgm:spPr/>
      <dgm:t>
        <a:bodyPr/>
        <a:lstStyle/>
        <a:p>
          <a:endParaRPr lang="it-IT"/>
        </a:p>
      </dgm:t>
    </dgm:pt>
    <dgm:pt modelId="{BD503553-14A7-4F33-9F8C-B6BD41216267}" type="pres">
      <dgm:prSet presAssocID="{F70F986B-B336-40EC-957E-EDD26EBB9360}" presName="descendantText" presStyleLbl="alignAcc1" presStyleIdx="0" presStyleCnt="3">
        <dgm:presLayoutVars>
          <dgm:bulletEnabled val="1"/>
        </dgm:presLayoutVars>
      </dgm:prSet>
      <dgm:spPr/>
      <dgm:t>
        <a:bodyPr/>
        <a:lstStyle/>
        <a:p>
          <a:endParaRPr lang="it-IT"/>
        </a:p>
      </dgm:t>
    </dgm:pt>
    <dgm:pt modelId="{63A92777-5C70-4D01-B482-6D89BB8FE259}" type="pres">
      <dgm:prSet presAssocID="{D5EC9D9C-E436-4A33-B1E8-CDEE63CA0FAB}" presName="sp" presStyleCnt="0"/>
      <dgm:spPr/>
      <dgm:t>
        <a:bodyPr/>
        <a:lstStyle/>
        <a:p>
          <a:endParaRPr lang="it-IT"/>
        </a:p>
      </dgm:t>
    </dgm:pt>
    <dgm:pt modelId="{8A237925-A2E6-444B-AEC7-AA0159619444}" type="pres">
      <dgm:prSet presAssocID="{4FAFBF7F-5D03-42EA-8B69-70649BDAE7B1}" presName="composite" presStyleCnt="0"/>
      <dgm:spPr/>
      <dgm:t>
        <a:bodyPr/>
        <a:lstStyle/>
        <a:p>
          <a:endParaRPr lang="it-IT"/>
        </a:p>
      </dgm:t>
    </dgm:pt>
    <dgm:pt modelId="{3BAAF482-C48E-4F07-961A-5E9C286DE8AD}" type="pres">
      <dgm:prSet presAssocID="{4FAFBF7F-5D03-42EA-8B69-70649BDAE7B1}" presName="parentText" presStyleLbl="alignNode1" presStyleIdx="1" presStyleCnt="3">
        <dgm:presLayoutVars>
          <dgm:chMax val="1"/>
          <dgm:bulletEnabled val="1"/>
        </dgm:presLayoutVars>
      </dgm:prSet>
      <dgm:spPr/>
      <dgm:t>
        <a:bodyPr/>
        <a:lstStyle/>
        <a:p>
          <a:endParaRPr lang="it-IT"/>
        </a:p>
      </dgm:t>
    </dgm:pt>
    <dgm:pt modelId="{B4370817-CF63-4A3A-860E-0D3CFE1EDBC8}" type="pres">
      <dgm:prSet presAssocID="{4FAFBF7F-5D03-42EA-8B69-70649BDAE7B1}" presName="descendantText" presStyleLbl="alignAcc1" presStyleIdx="1" presStyleCnt="3">
        <dgm:presLayoutVars>
          <dgm:bulletEnabled val="1"/>
        </dgm:presLayoutVars>
      </dgm:prSet>
      <dgm:spPr/>
      <dgm:t>
        <a:bodyPr/>
        <a:lstStyle/>
        <a:p>
          <a:endParaRPr lang="it-IT"/>
        </a:p>
      </dgm:t>
    </dgm:pt>
    <dgm:pt modelId="{FC26DF3A-F13B-46B3-BD8B-83BE0038F362}" type="pres">
      <dgm:prSet presAssocID="{A20114C2-45DB-4691-89F9-42CAB330792E}" presName="sp" presStyleCnt="0"/>
      <dgm:spPr/>
      <dgm:t>
        <a:bodyPr/>
        <a:lstStyle/>
        <a:p>
          <a:endParaRPr lang="it-IT"/>
        </a:p>
      </dgm:t>
    </dgm:pt>
    <dgm:pt modelId="{7FE7868A-0D27-4D3A-9250-F874BDE541B8}" type="pres">
      <dgm:prSet presAssocID="{6D112821-0453-4AB4-A55A-E1AE9B77402E}" presName="composite" presStyleCnt="0"/>
      <dgm:spPr/>
      <dgm:t>
        <a:bodyPr/>
        <a:lstStyle/>
        <a:p>
          <a:endParaRPr lang="it-IT"/>
        </a:p>
      </dgm:t>
    </dgm:pt>
    <dgm:pt modelId="{03EA1CDF-9868-4F1E-A81E-82C43221064A}" type="pres">
      <dgm:prSet presAssocID="{6D112821-0453-4AB4-A55A-E1AE9B77402E}" presName="parentText" presStyleLbl="alignNode1" presStyleIdx="2" presStyleCnt="3">
        <dgm:presLayoutVars>
          <dgm:chMax val="1"/>
          <dgm:bulletEnabled val="1"/>
        </dgm:presLayoutVars>
      </dgm:prSet>
      <dgm:spPr/>
      <dgm:t>
        <a:bodyPr/>
        <a:lstStyle/>
        <a:p>
          <a:endParaRPr lang="it-IT"/>
        </a:p>
      </dgm:t>
    </dgm:pt>
    <dgm:pt modelId="{AA8D2FB4-C3D2-4071-ACCC-4FE221FB515C}" type="pres">
      <dgm:prSet presAssocID="{6D112821-0453-4AB4-A55A-E1AE9B77402E}" presName="descendantText" presStyleLbl="alignAcc1" presStyleIdx="2" presStyleCnt="3">
        <dgm:presLayoutVars>
          <dgm:bulletEnabled val="1"/>
        </dgm:presLayoutVars>
      </dgm:prSet>
      <dgm:spPr/>
      <dgm:t>
        <a:bodyPr/>
        <a:lstStyle/>
        <a:p>
          <a:endParaRPr lang="it-IT"/>
        </a:p>
      </dgm:t>
    </dgm:pt>
  </dgm:ptLst>
  <dgm:cxnLst>
    <dgm:cxn modelId="{98997D2A-0AE3-47FD-811C-C87B6AFA72AC}" srcId="{6D112821-0453-4AB4-A55A-E1AE9B77402E}" destId="{C1EE1A51-5F4A-46D3-B16D-994B5D2FB231}" srcOrd="0" destOrd="0" parTransId="{73FA6A7A-BF02-4C47-9385-FD4475D6F505}" sibTransId="{A901D271-8341-407F-BA35-540F4CF27C86}"/>
    <dgm:cxn modelId="{F9349F86-D894-46DD-BA38-17DD1E73779E}" srcId="{F70F986B-B336-40EC-957E-EDD26EBB9360}" destId="{02B94AF1-A3B0-435C-9799-0F134B9A02E8}" srcOrd="1" destOrd="0" parTransId="{0E806118-A41E-49FB-BCFC-FF7193C87A13}" sibTransId="{1FD02300-99AE-4752-88F0-A63DDA07F5B1}"/>
    <dgm:cxn modelId="{4ABD3C40-83C8-4FCF-B5BD-8E1602543A27}" type="presOf" srcId="{E84F60F3-843E-4DAD-A495-2AC51D6A31E5}" destId="{AA8D2FB4-C3D2-4071-ACCC-4FE221FB515C}" srcOrd="0" destOrd="1" presId="urn:microsoft.com/office/officeart/2005/8/layout/chevron2"/>
    <dgm:cxn modelId="{1705727F-9CBB-4BAB-9EAD-59B446B2CC93}" type="presOf" srcId="{67B44117-8CB5-45A8-8EFF-0D32DB0557F2}" destId="{BD503553-14A7-4F33-9F8C-B6BD41216267}" srcOrd="0" destOrd="0" presId="urn:microsoft.com/office/officeart/2005/8/layout/chevron2"/>
    <dgm:cxn modelId="{C6B62643-A473-474F-93F3-7975C007A487}" type="presOf" srcId="{F70F986B-B336-40EC-957E-EDD26EBB9360}" destId="{BA9B24CA-1CD5-47CC-9AB1-51D47D6A94DC}" srcOrd="0" destOrd="0" presId="urn:microsoft.com/office/officeart/2005/8/layout/chevron2"/>
    <dgm:cxn modelId="{641D5075-6B18-4FF5-9D2F-290D0D202AA9}" type="presOf" srcId="{02B94AF1-A3B0-435C-9799-0F134B9A02E8}" destId="{BD503553-14A7-4F33-9F8C-B6BD41216267}" srcOrd="0" destOrd="1" presId="urn:microsoft.com/office/officeart/2005/8/layout/chevron2"/>
    <dgm:cxn modelId="{F3E12C20-445B-4BA7-BF45-C84F73DBF2A9}" srcId="{23C99DC8-959B-48D0-A2ED-E4195A940A57}" destId="{F70F986B-B336-40EC-957E-EDD26EBB9360}" srcOrd="0" destOrd="0" parTransId="{9A798518-DD4B-4AEF-88ED-D48A24425723}" sibTransId="{D5EC9D9C-E436-4A33-B1E8-CDEE63CA0FAB}"/>
    <dgm:cxn modelId="{57EBAA17-055B-4FF9-842D-55BC87DA7CB8}" type="presOf" srcId="{23C99DC8-959B-48D0-A2ED-E4195A940A57}" destId="{1E1EC7F8-284F-4469-A538-0E8A7DBB5330}" srcOrd="0" destOrd="0" presId="urn:microsoft.com/office/officeart/2005/8/layout/chevron2"/>
    <dgm:cxn modelId="{9DBB9C2C-9D98-47A7-BE76-B54DA293FAD0}" type="presOf" srcId="{4FAFBF7F-5D03-42EA-8B69-70649BDAE7B1}" destId="{3BAAF482-C48E-4F07-961A-5E9C286DE8AD}" srcOrd="0" destOrd="0" presId="urn:microsoft.com/office/officeart/2005/8/layout/chevron2"/>
    <dgm:cxn modelId="{F56C8BE4-7A47-43D5-AF47-020046F1D69C}" type="presOf" srcId="{6D112821-0453-4AB4-A55A-E1AE9B77402E}" destId="{03EA1CDF-9868-4F1E-A81E-82C43221064A}" srcOrd="0" destOrd="0" presId="urn:microsoft.com/office/officeart/2005/8/layout/chevron2"/>
    <dgm:cxn modelId="{778654A0-4570-42EA-94DF-CA5AC80CD6EC}" type="presOf" srcId="{3EE5DF89-9C3C-41CC-8703-EBB59F0E1E3B}" destId="{B4370817-CF63-4A3A-860E-0D3CFE1EDBC8}" srcOrd="0" destOrd="0" presId="urn:microsoft.com/office/officeart/2005/8/layout/chevron2"/>
    <dgm:cxn modelId="{93B22A52-8A3D-42D5-9CEA-A6D21470571A}" srcId="{6D112821-0453-4AB4-A55A-E1AE9B77402E}" destId="{E84F60F3-843E-4DAD-A495-2AC51D6A31E5}" srcOrd="1" destOrd="0" parTransId="{0B2948CD-2FC6-4C6A-9832-2D396F7F1CFF}" sibTransId="{2AEFBB28-D484-4A8D-9D52-2BF855E25749}"/>
    <dgm:cxn modelId="{5C2E514F-A595-492F-AA73-9F43579B425F}" srcId="{4FAFBF7F-5D03-42EA-8B69-70649BDAE7B1}" destId="{3EE5DF89-9C3C-41CC-8703-EBB59F0E1E3B}" srcOrd="0" destOrd="0" parTransId="{9C37942D-2EC8-4824-B8A3-20A9FA5E1C30}" sibTransId="{E5BD4444-E782-4723-84F2-C560FA22E17F}"/>
    <dgm:cxn modelId="{0605BE27-C580-47DF-B0CF-A0B7830442CA}" srcId="{F70F986B-B336-40EC-957E-EDD26EBB9360}" destId="{67B44117-8CB5-45A8-8EFF-0D32DB0557F2}" srcOrd="0" destOrd="0" parTransId="{54CF8CC7-6517-4835-9A4F-67B96FA458D3}" sibTransId="{2C7488A6-EF93-498F-8EFF-D3FDDEA0AFA9}"/>
    <dgm:cxn modelId="{2CD808F1-EFEA-4163-A350-8C8BDD23F39D}" srcId="{23C99DC8-959B-48D0-A2ED-E4195A940A57}" destId="{4FAFBF7F-5D03-42EA-8B69-70649BDAE7B1}" srcOrd="1" destOrd="0" parTransId="{7D910ED4-E14F-448C-B602-DAE364825725}" sibTransId="{A20114C2-45DB-4691-89F9-42CAB330792E}"/>
    <dgm:cxn modelId="{002064B6-C720-41F7-B1A6-40B4B6734037}" srcId="{23C99DC8-959B-48D0-A2ED-E4195A940A57}" destId="{6D112821-0453-4AB4-A55A-E1AE9B77402E}" srcOrd="2" destOrd="0" parTransId="{DCE83D9E-373F-4A19-A1E6-DE03E1376AD0}" sibTransId="{C61E1E46-B348-4E25-94EF-46FB034117D1}"/>
    <dgm:cxn modelId="{3CF099F0-23A5-49E9-9E1E-EA8293E691BA}" type="presOf" srcId="{C1EE1A51-5F4A-46D3-B16D-994B5D2FB231}" destId="{AA8D2FB4-C3D2-4071-ACCC-4FE221FB515C}" srcOrd="0" destOrd="0" presId="urn:microsoft.com/office/officeart/2005/8/layout/chevron2"/>
    <dgm:cxn modelId="{A1283B5F-F3C9-4E0A-8E98-62E8D0DAE903}" type="presParOf" srcId="{1E1EC7F8-284F-4469-A538-0E8A7DBB5330}" destId="{884B9D83-9895-44A0-85BD-BCD6589E138B}" srcOrd="0" destOrd="0" presId="urn:microsoft.com/office/officeart/2005/8/layout/chevron2"/>
    <dgm:cxn modelId="{01FBCF7C-E6F6-4ACE-A55B-298CD493818C}" type="presParOf" srcId="{884B9D83-9895-44A0-85BD-BCD6589E138B}" destId="{BA9B24CA-1CD5-47CC-9AB1-51D47D6A94DC}" srcOrd="0" destOrd="0" presId="urn:microsoft.com/office/officeart/2005/8/layout/chevron2"/>
    <dgm:cxn modelId="{F775059C-F523-435F-BAC2-0B63948EFE20}" type="presParOf" srcId="{884B9D83-9895-44A0-85BD-BCD6589E138B}" destId="{BD503553-14A7-4F33-9F8C-B6BD41216267}" srcOrd="1" destOrd="0" presId="urn:microsoft.com/office/officeart/2005/8/layout/chevron2"/>
    <dgm:cxn modelId="{AB68EA16-DB2B-4D58-B22F-AB722EC3A5CD}" type="presParOf" srcId="{1E1EC7F8-284F-4469-A538-0E8A7DBB5330}" destId="{63A92777-5C70-4D01-B482-6D89BB8FE259}" srcOrd="1" destOrd="0" presId="urn:microsoft.com/office/officeart/2005/8/layout/chevron2"/>
    <dgm:cxn modelId="{FD534D9B-82A9-4AA6-AB1F-5FBEDF5C0533}" type="presParOf" srcId="{1E1EC7F8-284F-4469-A538-0E8A7DBB5330}" destId="{8A237925-A2E6-444B-AEC7-AA0159619444}" srcOrd="2" destOrd="0" presId="urn:microsoft.com/office/officeart/2005/8/layout/chevron2"/>
    <dgm:cxn modelId="{F43AA18E-AE63-48A9-9DC6-C61B54C2151F}" type="presParOf" srcId="{8A237925-A2E6-444B-AEC7-AA0159619444}" destId="{3BAAF482-C48E-4F07-961A-5E9C286DE8AD}" srcOrd="0" destOrd="0" presId="urn:microsoft.com/office/officeart/2005/8/layout/chevron2"/>
    <dgm:cxn modelId="{29602C02-F78B-44C3-9479-DACBF9CC4FCB}" type="presParOf" srcId="{8A237925-A2E6-444B-AEC7-AA0159619444}" destId="{B4370817-CF63-4A3A-860E-0D3CFE1EDBC8}" srcOrd="1" destOrd="0" presId="urn:microsoft.com/office/officeart/2005/8/layout/chevron2"/>
    <dgm:cxn modelId="{B402C8D9-8470-4781-AD4B-C6502D1222B9}" type="presParOf" srcId="{1E1EC7F8-284F-4469-A538-0E8A7DBB5330}" destId="{FC26DF3A-F13B-46B3-BD8B-83BE0038F362}" srcOrd="3" destOrd="0" presId="urn:microsoft.com/office/officeart/2005/8/layout/chevron2"/>
    <dgm:cxn modelId="{FC1819BE-4F91-4FE8-B68A-A4722689881A}" type="presParOf" srcId="{1E1EC7F8-284F-4469-A538-0E8A7DBB5330}" destId="{7FE7868A-0D27-4D3A-9250-F874BDE541B8}" srcOrd="4" destOrd="0" presId="urn:microsoft.com/office/officeart/2005/8/layout/chevron2"/>
    <dgm:cxn modelId="{3B0FC40D-4B5C-4B35-BDA3-968D7F9F46B7}" type="presParOf" srcId="{7FE7868A-0D27-4D3A-9250-F874BDE541B8}" destId="{03EA1CDF-9868-4F1E-A81E-82C43221064A}" srcOrd="0" destOrd="0" presId="urn:microsoft.com/office/officeart/2005/8/layout/chevron2"/>
    <dgm:cxn modelId="{B6505A10-8FA3-463E-8EA4-EE2C79A8E3CB}" type="presParOf" srcId="{7FE7868A-0D27-4D3A-9250-F874BDE541B8}" destId="{AA8D2FB4-C3D2-4071-ACCC-4FE221FB515C}"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27EB17-8006-4D35-9E9C-138B260B1462}" type="doc">
      <dgm:prSet loTypeId="urn:microsoft.com/office/officeart/2005/8/layout/vList5" loCatId="list" qsTypeId="urn:microsoft.com/office/officeart/2005/8/quickstyle/3d3" qsCatId="3D" csTypeId="urn:microsoft.com/office/officeart/2005/8/colors/accent3_3" csCatId="accent3" phldr="1"/>
      <dgm:spPr/>
      <dgm:t>
        <a:bodyPr/>
        <a:lstStyle/>
        <a:p>
          <a:endParaRPr lang="it-IT"/>
        </a:p>
      </dgm:t>
    </dgm:pt>
    <dgm:pt modelId="{9F5440E0-14DE-4C6C-AB54-C2B2F3F7E8FD}">
      <dgm:prSet custT="1"/>
      <dgm:spPr/>
      <dgm:t>
        <a:bodyPr/>
        <a:lstStyle/>
        <a:p>
          <a:pPr algn="just" rtl="0"/>
          <a:r>
            <a:rPr lang="it-IT" sz="1800" b="1" dirty="0" smtClean="0">
              <a:effectLst>
                <a:outerShdw blurRad="38100" dist="38100" dir="2700000" algn="tl">
                  <a:srgbClr val="000000">
                    <a:alpha val="43137"/>
                  </a:srgbClr>
                </a:outerShdw>
              </a:effectLst>
              <a:latin typeface="Century Gothic" pitchFamily="34" charset="0"/>
            </a:rPr>
            <a:t>Tempi. </a:t>
          </a:r>
          <a:r>
            <a:rPr lang="it-IT" sz="1800" b="0" dirty="0" smtClean="0">
              <a:effectLst>
                <a:outerShdw blurRad="38100" dist="38100" dir="2700000" algn="tl">
                  <a:srgbClr val="000000">
                    <a:alpha val="43137"/>
                  </a:srgbClr>
                </a:outerShdw>
              </a:effectLst>
              <a:latin typeface="Century Gothic" pitchFamily="34" charset="0"/>
            </a:rPr>
            <a:t>Indipendenza:</a:t>
          </a:r>
          <a:r>
            <a:rPr lang="it-IT" sz="1800" dirty="0" smtClean="0">
              <a:effectLst>
                <a:outerShdw blurRad="38100" dist="38100" dir="2700000" algn="tl">
                  <a:srgbClr val="000000">
                    <a:alpha val="43137"/>
                  </a:srgbClr>
                </a:outerShdw>
              </a:effectLst>
              <a:latin typeface="Century Gothic" pitchFamily="34" charset="0"/>
            </a:rPr>
            <a:t> 1919- Iraq, 1943 - Libano; 1946- Libia; 1922- Egitto; 1956- Marocco e Tunisia; 1962-Algeria, etc.</a:t>
          </a:r>
          <a:endParaRPr lang="it-IT" sz="1800" dirty="0">
            <a:effectLst>
              <a:outerShdw blurRad="38100" dist="38100" dir="2700000" algn="tl">
                <a:srgbClr val="000000">
                  <a:alpha val="43137"/>
                </a:srgbClr>
              </a:outerShdw>
            </a:effectLst>
            <a:latin typeface="Century Gothic" pitchFamily="34" charset="0"/>
          </a:endParaRPr>
        </a:p>
      </dgm:t>
    </dgm:pt>
    <dgm:pt modelId="{A762267F-4EB7-4CC6-B042-05664B673A21}" type="parTrans" cxnId="{806889ED-0D96-4E73-9F83-06462E6427D7}">
      <dgm:prSet/>
      <dgm:spPr/>
      <dgm:t>
        <a:bodyPr/>
        <a:lstStyle/>
        <a:p>
          <a:endParaRPr lang="it-IT" sz="1800"/>
        </a:p>
      </dgm:t>
    </dgm:pt>
    <dgm:pt modelId="{BFF2EEDA-B6CA-4956-A138-62FFE82FBD8A}" type="sibTrans" cxnId="{806889ED-0D96-4E73-9F83-06462E6427D7}">
      <dgm:prSet/>
      <dgm:spPr/>
      <dgm:t>
        <a:bodyPr/>
        <a:lstStyle/>
        <a:p>
          <a:endParaRPr lang="it-IT" sz="1800"/>
        </a:p>
      </dgm:t>
    </dgm:pt>
    <dgm:pt modelId="{DBED83B0-33C0-4EE1-9BF2-DD95D7CD2A8F}">
      <dgm:prSet custT="1"/>
      <dgm:spPr/>
      <dgm:t>
        <a:bodyPr/>
        <a:lstStyle/>
        <a:p>
          <a:pPr algn="just" rtl="0"/>
          <a:r>
            <a:rPr lang="it-IT" sz="1800" b="1" dirty="0" smtClean="0">
              <a:effectLst/>
              <a:latin typeface="Century Gothic" pitchFamily="34" charset="0"/>
            </a:rPr>
            <a:t>Cause. </a:t>
          </a:r>
          <a:r>
            <a:rPr lang="it-IT" sz="1800" dirty="0" smtClean="0">
              <a:effectLst/>
              <a:latin typeface="Century Gothic" pitchFamily="34" charset="0"/>
            </a:rPr>
            <a:t>Debolezza dell'Europa e crisi delle “vecchie” potenze colonialiste; nascita di un “nuovo” mondo bipolare; posizione di principio anticolonialista degli USA; sostegno dell'ONU all'autodeterminazione dei popoli</a:t>
          </a:r>
          <a:endParaRPr lang="it-IT" sz="1800" dirty="0">
            <a:effectLst/>
            <a:latin typeface="Century Gothic" pitchFamily="34" charset="0"/>
          </a:endParaRPr>
        </a:p>
      </dgm:t>
    </dgm:pt>
    <dgm:pt modelId="{F4AA9889-451E-406E-9196-3BA8711ED296}" type="parTrans" cxnId="{09327F9F-E310-4257-BE3E-7D10DF09A2A2}">
      <dgm:prSet/>
      <dgm:spPr/>
      <dgm:t>
        <a:bodyPr/>
        <a:lstStyle/>
        <a:p>
          <a:endParaRPr lang="it-IT" sz="1800"/>
        </a:p>
      </dgm:t>
    </dgm:pt>
    <dgm:pt modelId="{840505DE-7BB7-426B-BA6F-52F9430C1D68}" type="sibTrans" cxnId="{09327F9F-E310-4257-BE3E-7D10DF09A2A2}">
      <dgm:prSet/>
      <dgm:spPr/>
      <dgm:t>
        <a:bodyPr/>
        <a:lstStyle/>
        <a:p>
          <a:endParaRPr lang="it-IT" sz="1800"/>
        </a:p>
      </dgm:t>
    </dgm:pt>
    <dgm:pt modelId="{76C8D8C0-7D93-4DAA-8CBD-03AFA76A4083}">
      <dgm:prSet custT="1"/>
      <dgm:spPr/>
      <dgm:t>
        <a:bodyPr/>
        <a:lstStyle/>
        <a:p>
          <a:pPr algn="just" rtl="0"/>
          <a:r>
            <a:rPr lang="it-IT" sz="1800" b="1" dirty="0" smtClean="0">
              <a:effectLst/>
              <a:latin typeface="Century Gothic" pitchFamily="34" charset="0"/>
            </a:rPr>
            <a:t>Modalità. </a:t>
          </a:r>
          <a:r>
            <a:rPr lang="it-IT" sz="1800" dirty="0" smtClean="0">
              <a:effectLst/>
              <a:latin typeface="Century Gothic" pitchFamily="34" charset="0"/>
            </a:rPr>
            <a:t>In alcuni casi le potenze colonizzatrici hanno abbandonato spontaneamente i possedimenti coloniali. In altri casi l'indipendenza è stata conquistata a prezzo di lotte lunghe e sanguinose (</a:t>
          </a:r>
          <a:r>
            <a:rPr lang="it-IT" sz="1800" dirty="0" err="1" smtClean="0">
              <a:effectLst/>
              <a:latin typeface="Century Gothic" pitchFamily="34" charset="0"/>
            </a:rPr>
            <a:t>es</a:t>
          </a:r>
          <a:r>
            <a:rPr lang="it-IT" sz="1800" dirty="0" smtClean="0">
              <a:effectLst/>
              <a:latin typeface="Century Gothic" pitchFamily="34" charset="0"/>
            </a:rPr>
            <a:t>: Algeria). Dove il processo di decolonizzazione si realizzò in modo cruento, i principali attori furono i movimenti di liberazione nazionale che spesso ricorsero alla guerriglia e al terrorismo </a:t>
          </a:r>
          <a:r>
            <a:rPr lang="it-IT" sz="1800" b="1" dirty="0" smtClean="0">
              <a:effectLst/>
              <a:latin typeface="Century Gothic" pitchFamily="34" charset="0"/>
            </a:rPr>
            <a:t> </a:t>
          </a:r>
          <a:endParaRPr lang="it-IT" sz="1800" dirty="0">
            <a:effectLst/>
            <a:latin typeface="Century Gothic" pitchFamily="34" charset="0"/>
          </a:endParaRPr>
        </a:p>
      </dgm:t>
    </dgm:pt>
    <dgm:pt modelId="{440717DA-9365-449D-AD3B-60972C550292}" type="parTrans" cxnId="{62B3939A-9DB6-4957-A696-A5ED701C3C68}">
      <dgm:prSet/>
      <dgm:spPr/>
      <dgm:t>
        <a:bodyPr/>
        <a:lstStyle/>
        <a:p>
          <a:endParaRPr lang="it-IT" sz="1800"/>
        </a:p>
      </dgm:t>
    </dgm:pt>
    <dgm:pt modelId="{E5F17394-B598-4241-ACBD-367EE9AC3614}" type="sibTrans" cxnId="{62B3939A-9DB6-4957-A696-A5ED701C3C68}">
      <dgm:prSet/>
      <dgm:spPr/>
      <dgm:t>
        <a:bodyPr/>
        <a:lstStyle/>
        <a:p>
          <a:endParaRPr lang="it-IT" sz="1800"/>
        </a:p>
      </dgm:t>
    </dgm:pt>
    <dgm:pt modelId="{AC562A42-FE60-424E-8F1C-84B299217808}">
      <dgm:prSet custT="1"/>
      <dgm:spPr/>
      <dgm:t>
        <a:bodyPr/>
        <a:lstStyle/>
        <a:p>
          <a:pPr algn="just" rtl="0"/>
          <a:r>
            <a:rPr lang="it-IT" sz="1800" b="1" dirty="0" smtClean="0">
              <a:effectLst/>
              <a:latin typeface="Century Gothic" pitchFamily="34" charset="0"/>
            </a:rPr>
            <a:t>Conseguenze.</a:t>
          </a:r>
          <a:r>
            <a:rPr lang="it-IT" sz="1800" dirty="0" smtClean="0">
              <a:effectLst/>
              <a:latin typeface="Century Gothic" pitchFamily="34" charset="0"/>
            </a:rPr>
            <a:t> Diverse in tutti i Paesi della Regione. In linea generale: difficile democratizzazione, conflitti regionali, lento sviluppo economico</a:t>
          </a:r>
          <a:endParaRPr lang="it-IT" sz="1800" dirty="0">
            <a:effectLst/>
            <a:latin typeface="Century Gothic" pitchFamily="34" charset="0"/>
          </a:endParaRPr>
        </a:p>
      </dgm:t>
    </dgm:pt>
    <dgm:pt modelId="{C71BD13A-A6CC-4E4B-BF47-0BF299455638}" type="parTrans" cxnId="{40944807-C7C9-4EF7-8695-D2F5C6FCB07D}">
      <dgm:prSet/>
      <dgm:spPr/>
      <dgm:t>
        <a:bodyPr/>
        <a:lstStyle/>
        <a:p>
          <a:endParaRPr lang="it-IT" sz="1800"/>
        </a:p>
      </dgm:t>
    </dgm:pt>
    <dgm:pt modelId="{1846402C-CA2D-4B43-B2E4-83D332D80EC6}" type="sibTrans" cxnId="{40944807-C7C9-4EF7-8695-D2F5C6FCB07D}">
      <dgm:prSet/>
      <dgm:spPr/>
      <dgm:t>
        <a:bodyPr/>
        <a:lstStyle/>
        <a:p>
          <a:endParaRPr lang="it-IT" sz="1800"/>
        </a:p>
      </dgm:t>
    </dgm:pt>
    <dgm:pt modelId="{7FD84A09-7B1F-4F2F-A0CF-0677FB474348}" type="pres">
      <dgm:prSet presAssocID="{3527EB17-8006-4D35-9E9C-138B260B1462}" presName="Name0" presStyleCnt="0">
        <dgm:presLayoutVars>
          <dgm:dir/>
          <dgm:animLvl val="lvl"/>
          <dgm:resizeHandles val="exact"/>
        </dgm:presLayoutVars>
      </dgm:prSet>
      <dgm:spPr/>
      <dgm:t>
        <a:bodyPr/>
        <a:lstStyle/>
        <a:p>
          <a:endParaRPr lang="it-IT"/>
        </a:p>
      </dgm:t>
    </dgm:pt>
    <dgm:pt modelId="{B52302E9-7A9E-4482-91C4-2D18EBCD7C34}" type="pres">
      <dgm:prSet presAssocID="{9F5440E0-14DE-4C6C-AB54-C2B2F3F7E8FD}" presName="linNode" presStyleCnt="0"/>
      <dgm:spPr/>
      <dgm:t>
        <a:bodyPr/>
        <a:lstStyle/>
        <a:p>
          <a:endParaRPr lang="it-IT"/>
        </a:p>
      </dgm:t>
    </dgm:pt>
    <dgm:pt modelId="{B9671B1F-04F8-4A52-9C19-92A0522964D5}" type="pres">
      <dgm:prSet presAssocID="{9F5440E0-14DE-4C6C-AB54-C2B2F3F7E8FD}" presName="parentText" presStyleLbl="node1" presStyleIdx="0" presStyleCnt="4" custScaleX="277778">
        <dgm:presLayoutVars>
          <dgm:chMax val="1"/>
          <dgm:bulletEnabled val="1"/>
        </dgm:presLayoutVars>
      </dgm:prSet>
      <dgm:spPr/>
      <dgm:t>
        <a:bodyPr/>
        <a:lstStyle/>
        <a:p>
          <a:endParaRPr lang="it-IT"/>
        </a:p>
      </dgm:t>
    </dgm:pt>
    <dgm:pt modelId="{66510A1F-4BD6-4023-90A6-3225E8E49EF8}" type="pres">
      <dgm:prSet presAssocID="{BFF2EEDA-B6CA-4956-A138-62FFE82FBD8A}" presName="sp" presStyleCnt="0"/>
      <dgm:spPr/>
      <dgm:t>
        <a:bodyPr/>
        <a:lstStyle/>
        <a:p>
          <a:endParaRPr lang="it-IT"/>
        </a:p>
      </dgm:t>
    </dgm:pt>
    <dgm:pt modelId="{5B342838-F987-49FD-8C8C-867994484841}" type="pres">
      <dgm:prSet presAssocID="{DBED83B0-33C0-4EE1-9BF2-DD95D7CD2A8F}" presName="linNode" presStyleCnt="0"/>
      <dgm:spPr/>
      <dgm:t>
        <a:bodyPr/>
        <a:lstStyle/>
        <a:p>
          <a:endParaRPr lang="it-IT"/>
        </a:p>
      </dgm:t>
    </dgm:pt>
    <dgm:pt modelId="{D82B78D6-D1CF-483F-B0DE-317428CCF65F}" type="pres">
      <dgm:prSet presAssocID="{DBED83B0-33C0-4EE1-9BF2-DD95D7CD2A8F}" presName="parentText" presStyleLbl="node1" presStyleIdx="1" presStyleCnt="4" custScaleX="278321" custScaleY="133873">
        <dgm:presLayoutVars>
          <dgm:chMax val="1"/>
          <dgm:bulletEnabled val="1"/>
        </dgm:presLayoutVars>
      </dgm:prSet>
      <dgm:spPr/>
      <dgm:t>
        <a:bodyPr/>
        <a:lstStyle/>
        <a:p>
          <a:endParaRPr lang="it-IT"/>
        </a:p>
      </dgm:t>
    </dgm:pt>
    <dgm:pt modelId="{D35C6AC9-9027-44FE-BC55-64D5BDB39306}" type="pres">
      <dgm:prSet presAssocID="{840505DE-7BB7-426B-BA6F-52F9430C1D68}" presName="sp" presStyleCnt="0"/>
      <dgm:spPr/>
      <dgm:t>
        <a:bodyPr/>
        <a:lstStyle/>
        <a:p>
          <a:endParaRPr lang="it-IT"/>
        </a:p>
      </dgm:t>
    </dgm:pt>
    <dgm:pt modelId="{A331B390-476D-4BF6-9DD8-7C27BB1AD34E}" type="pres">
      <dgm:prSet presAssocID="{76C8D8C0-7D93-4DAA-8CBD-03AFA76A4083}" presName="linNode" presStyleCnt="0"/>
      <dgm:spPr/>
      <dgm:t>
        <a:bodyPr/>
        <a:lstStyle/>
        <a:p>
          <a:endParaRPr lang="it-IT"/>
        </a:p>
      </dgm:t>
    </dgm:pt>
    <dgm:pt modelId="{1CD6A18E-89B5-4EA0-853E-C45677D5F3A2}" type="pres">
      <dgm:prSet presAssocID="{76C8D8C0-7D93-4DAA-8CBD-03AFA76A4083}" presName="parentText" presStyleLbl="node1" presStyleIdx="2" presStyleCnt="4" custScaleX="277778" custScaleY="224502">
        <dgm:presLayoutVars>
          <dgm:chMax val="1"/>
          <dgm:bulletEnabled val="1"/>
        </dgm:presLayoutVars>
      </dgm:prSet>
      <dgm:spPr/>
      <dgm:t>
        <a:bodyPr/>
        <a:lstStyle/>
        <a:p>
          <a:endParaRPr lang="it-IT"/>
        </a:p>
      </dgm:t>
    </dgm:pt>
    <dgm:pt modelId="{196E7BA4-A4D7-4FA3-8EA7-A98812EF9246}" type="pres">
      <dgm:prSet presAssocID="{E5F17394-B598-4241-ACBD-367EE9AC3614}" presName="sp" presStyleCnt="0"/>
      <dgm:spPr/>
      <dgm:t>
        <a:bodyPr/>
        <a:lstStyle/>
        <a:p>
          <a:endParaRPr lang="it-IT"/>
        </a:p>
      </dgm:t>
    </dgm:pt>
    <dgm:pt modelId="{F354EC5A-A790-4410-A8A0-7B9DB60009E2}" type="pres">
      <dgm:prSet presAssocID="{AC562A42-FE60-424E-8F1C-84B299217808}" presName="linNode" presStyleCnt="0"/>
      <dgm:spPr/>
      <dgm:t>
        <a:bodyPr/>
        <a:lstStyle/>
        <a:p>
          <a:endParaRPr lang="it-IT"/>
        </a:p>
      </dgm:t>
    </dgm:pt>
    <dgm:pt modelId="{5EA9EEC0-587A-4971-ADD5-C9478DBEB258}" type="pres">
      <dgm:prSet presAssocID="{AC562A42-FE60-424E-8F1C-84B299217808}" presName="parentText" presStyleLbl="node1" presStyleIdx="3" presStyleCnt="4" custScaleX="277778" custLinFactNeighborX="271" custLinFactNeighborY="147">
        <dgm:presLayoutVars>
          <dgm:chMax val="1"/>
          <dgm:bulletEnabled val="1"/>
        </dgm:presLayoutVars>
      </dgm:prSet>
      <dgm:spPr/>
      <dgm:t>
        <a:bodyPr/>
        <a:lstStyle/>
        <a:p>
          <a:endParaRPr lang="it-IT"/>
        </a:p>
      </dgm:t>
    </dgm:pt>
  </dgm:ptLst>
  <dgm:cxnLst>
    <dgm:cxn modelId="{806889ED-0D96-4E73-9F83-06462E6427D7}" srcId="{3527EB17-8006-4D35-9E9C-138B260B1462}" destId="{9F5440E0-14DE-4C6C-AB54-C2B2F3F7E8FD}" srcOrd="0" destOrd="0" parTransId="{A762267F-4EB7-4CC6-B042-05664B673A21}" sibTransId="{BFF2EEDA-B6CA-4956-A138-62FFE82FBD8A}"/>
    <dgm:cxn modelId="{88235C59-6118-47BF-9286-CC421A9E84D1}" type="presOf" srcId="{AC562A42-FE60-424E-8F1C-84B299217808}" destId="{5EA9EEC0-587A-4971-ADD5-C9478DBEB258}" srcOrd="0" destOrd="0" presId="urn:microsoft.com/office/officeart/2005/8/layout/vList5"/>
    <dgm:cxn modelId="{DB54A2AB-EE3E-4A28-AC43-2FF787B99550}" type="presOf" srcId="{DBED83B0-33C0-4EE1-9BF2-DD95D7CD2A8F}" destId="{D82B78D6-D1CF-483F-B0DE-317428CCF65F}" srcOrd="0" destOrd="0" presId="urn:microsoft.com/office/officeart/2005/8/layout/vList5"/>
    <dgm:cxn modelId="{09327F9F-E310-4257-BE3E-7D10DF09A2A2}" srcId="{3527EB17-8006-4D35-9E9C-138B260B1462}" destId="{DBED83B0-33C0-4EE1-9BF2-DD95D7CD2A8F}" srcOrd="1" destOrd="0" parTransId="{F4AA9889-451E-406E-9196-3BA8711ED296}" sibTransId="{840505DE-7BB7-426B-BA6F-52F9430C1D68}"/>
    <dgm:cxn modelId="{C8A3835C-BB5B-4D20-A78C-16ECF1B7C972}" type="presOf" srcId="{76C8D8C0-7D93-4DAA-8CBD-03AFA76A4083}" destId="{1CD6A18E-89B5-4EA0-853E-C45677D5F3A2}" srcOrd="0" destOrd="0" presId="urn:microsoft.com/office/officeart/2005/8/layout/vList5"/>
    <dgm:cxn modelId="{1084AD3E-EC6A-4B9E-8BEE-1811C0824387}" type="presOf" srcId="{3527EB17-8006-4D35-9E9C-138B260B1462}" destId="{7FD84A09-7B1F-4F2F-A0CF-0677FB474348}" srcOrd="0" destOrd="0" presId="urn:microsoft.com/office/officeart/2005/8/layout/vList5"/>
    <dgm:cxn modelId="{72F21A57-FAF8-4B6D-9B53-4D1948A4322D}" type="presOf" srcId="{9F5440E0-14DE-4C6C-AB54-C2B2F3F7E8FD}" destId="{B9671B1F-04F8-4A52-9C19-92A0522964D5}" srcOrd="0" destOrd="0" presId="urn:microsoft.com/office/officeart/2005/8/layout/vList5"/>
    <dgm:cxn modelId="{40944807-C7C9-4EF7-8695-D2F5C6FCB07D}" srcId="{3527EB17-8006-4D35-9E9C-138B260B1462}" destId="{AC562A42-FE60-424E-8F1C-84B299217808}" srcOrd="3" destOrd="0" parTransId="{C71BD13A-A6CC-4E4B-BF47-0BF299455638}" sibTransId="{1846402C-CA2D-4B43-B2E4-83D332D80EC6}"/>
    <dgm:cxn modelId="{62B3939A-9DB6-4957-A696-A5ED701C3C68}" srcId="{3527EB17-8006-4D35-9E9C-138B260B1462}" destId="{76C8D8C0-7D93-4DAA-8CBD-03AFA76A4083}" srcOrd="2" destOrd="0" parTransId="{440717DA-9365-449D-AD3B-60972C550292}" sibTransId="{E5F17394-B598-4241-ACBD-367EE9AC3614}"/>
    <dgm:cxn modelId="{21E4E37B-7DE1-4BF8-88BA-33B06EA1632E}" type="presParOf" srcId="{7FD84A09-7B1F-4F2F-A0CF-0677FB474348}" destId="{B52302E9-7A9E-4482-91C4-2D18EBCD7C34}" srcOrd="0" destOrd="0" presId="urn:microsoft.com/office/officeart/2005/8/layout/vList5"/>
    <dgm:cxn modelId="{099BB3B3-CEF7-434A-B7BE-15A11FBC7F67}" type="presParOf" srcId="{B52302E9-7A9E-4482-91C4-2D18EBCD7C34}" destId="{B9671B1F-04F8-4A52-9C19-92A0522964D5}" srcOrd="0" destOrd="0" presId="urn:microsoft.com/office/officeart/2005/8/layout/vList5"/>
    <dgm:cxn modelId="{7304DF62-3D30-499F-A85C-556A191ECD39}" type="presParOf" srcId="{7FD84A09-7B1F-4F2F-A0CF-0677FB474348}" destId="{66510A1F-4BD6-4023-90A6-3225E8E49EF8}" srcOrd="1" destOrd="0" presId="urn:microsoft.com/office/officeart/2005/8/layout/vList5"/>
    <dgm:cxn modelId="{DD618559-555E-4179-BA1B-146347E40A3E}" type="presParOf" srcId="{7FD84A09-7B1F-4F2F-A0CF-0677FB474348}" destId="{5B342838-F987-49FD-8C8C-867994484841}" srcOrd="2" destOrd="0" presId="urn:microsoft.com/office/officeart/2005/8/layout/vList5"/>
    <dgm:cxn modelId="{BEE80447-7D52-46B4-B28F-A62324A2AAFE}" type="presParOf" srcId="{5B342838-F987-49FD-8C8C-867994484841}" destId="{D82B78D6-D1CF-483F-B0DE-317428CCF65F}" srcOrd="0" destOrd="0" presId="urn:microsoft.com/office/officeart/2005/8/layout/vList5"/>
    <dgm:cxn modelId="{547D22FB-1089-4695-955F-F2E4F0F6625F}" type="presParOf" srcId="{7FD84A09-7B1F-4F2F-A0CF-0677FB474348}" destId="{D35C6AC9-9027-44FE-BC55-64D5BDB39306}" srcOrd="3" destOrd="0" presId="urn:microsoft.com/office/officeart/2005/8/layout/vList5"/>
    <dgm:cxn modelId="{E76F68E6-FB67-4D66-80D9-D309CF4B1B83}" type="presParOf" srcId="{7FD84A09-7B1F-4F2F-A0CF-0677FB474348}" destId="{A331B390-476D-4BF6-9DD8-7C27BB1AD34E}" srcOrd="4" destOrd="0" presId="urn:microsoft.com/office/officeart/2005/8/layout/vList5"/>
    <dgm:cxn modelId="{977CAD64-05CE-4DC8-BA54-B284E74D2465}" type="presParOf" srcId="{A331B390-476D-4BF6-9DD8-7C27BB1AD34E}" destId="{1CD6A18E-89B5-4EA0-853E-C45677D5F3A2}" srcOrd="0" destOrd="0" presId="urn:microsoft.com/office/officeart/2005/8/layout/vList5"/>
    <dgm:cxn modelId="{13255B76-1463-4A42-BC72-4F1A71085A26}" type="presParOf" srcId="{7FD84A09-7B1F-4F2F-A0CF-0677FB474348}" destId="{196E7BA4-A4D7-4FA3-8EA7-A98812EF9246}" srcOrd="5" destOrd="0" presId="urn:microsoft.com/office/officeart/2005/8/layout/vList5"/>
    <dgm:cxn modelId="{F02ADBD0-4021-4633-A5F1-E016012671DD}" type="presParOf" srcId="{7FD84A09-7B1F-4F2F-A0CF-0677FB474348}" destId="{F354EC5A-A790-4410-A8A0-7B9DB60009E2}" srcOrd="6" destOrd="0" presId="urn:microsoft.com/office/officeart/2005/8/layout/vList5"/>
    <dgm:cxn modelId="{66750325-4B00-467F-947A-BCC8309CADE3}" type="presParOf" srcId="{F354EC5A-A790-4410-A8A0-7B9DB60009E2}" destId="{5EA9EEC0-587A-4971-ADD5-C9478DBEB258}" srcOrd="0" destOrd="0" presId="urn:microsoft.com/office/officeart/2005/8/layout/vList5"/>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CC48AC-0374-4CEF-9608-C5386238F3F7}"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it-IT"/>
        </a:p>
      </dgm:t>
    </dgm:pt>
    <dgm:pt modelId="{AC83EB91-4705-406F-8C05-71064B19698C}">
      <dgm:prSet phldrT="[Testo]" custT="1">
        <dgm:style>
          <a:lnRef idx="1">
            <a:schemeClr val="accent3"/>
          </a:lnRef>
          <a:fillRef idx="3">
            <a:schemeClr val="accent3"/>
          </a:fillRef>
          <a:effectRef idx="2">
            <a:schemeClr val="accent3"/>
          </a:effectRef>
          <a:fontRef idx="minor">
            <a:schemeClr val="lt1"/>
          </a:fontRef>
        </dgm:style>
      </dgm:prSet>
      <dgm:spPr/>
      <dgm:t>
        <a:bodyPr/>
        <a:lstStyle/>
        <a:p>
          <a:r>
            <a:rPr lang="it-IT" sz="1600" dirty="0" smtClean="0">
              <a:effectLst>
                <a:outerShdw blurRad="38100" dist="38100" dir="2700000" algn="tl">
                  <a:srgbClr val="000000">
                    <a:alpha val="43137"/>
                  </a:srgbClr>
                </a:outerShdw>
              </a:effectLst>
              <a:latin typeface="Century Gothic" pitchFamily="34" charset="0"/>
            </a:rPr>
            <a:t>Fase I e II Fine dell’impero ottomano e processi di colonizzazione (prima metà dell’800- primi 900) </a:t>
          </a:r>
          <a:endParaRPr lang="it-IT" sz="1600" dirty="0">
            <a:latin typeface="Century Gothic" pitchFamily="34" charset="0"/>
          </a:endParaRPr>
        </a:p>
      </dgm:t>
    </dgm:pt>
    <dgm:pt modelId="{CD7C935B-56B2-4218-BDB7-301E00638268}" type="parTrans" cxnId="{E0FAE347-B669-46CF-9C04-D551E04B7495}">
      <dgm:prSet/>
      <dgm:spPr/>
      <dgm:t>
        <a:bodyPr/>
        <a:lstStyle/>
        <a:p>
          <a:endParaRPr lang="it-IT"/>
        </a:p>
      </dgm:t>
    </dgm:pt>
    <dgm:pt modelId="{02F1D491-E953-4ABA-A28F-505E0EB45661}" type="sibTrans" cxnId="{E0FAE347-B669-46CF-9C04-D551E04B7495}">
      <dgm:prSet/>
      <dgm:spPr>
        <a:solidFill>
          <a:srgbClr val="0070C0"/>
        </a:solidFill>
      </dgm:spPr>
      <dgm:t>
        <a:bodyPr/>
        <a:lstStyle/>
        <a:p>
          <a:endParaRPr lang="it-IT"/>
        </a:p>
      </dgm:t>
    </dgm:pt>
    <dgm:pt modelId="{F905F049-509B-48FD-B533-DE0AD1128D6B}">
      <dgm:prSet phldrT="[Testo]">
        <dgm:style>
          <a:lnRef idx="1">
            <a:schemeClr val="accent3"/>
          </a:lnRef>
          <a:fillRef idx="3">
            <a:schemeClr val="accent3"/>
          </a:fillRef>
          <a:effectRef idx="2">
            <a:schemeClr val="accent3"/>
          </a:effectRef>
          <a:fontRef idx="minor">
            <a:schemeClr val="lt1"/>
          </a:fontRef>
        </dgm:style>
      </dgm:prSet>
      <dgm:spPr/>
      <dgm:t>
        <a:bodyPr/>
        <a:lstStyle/>
        <a:p>
          <a:r>
            <a:rPr lang="it-IT" dirty="0" smtClean="0">
              <a:effectLst>
                <a:outerShdw blurRad="38100" dist="38100" dir="2700000" algn="tl">
                  <a:srgbClr val="000000">
                    <a:alpha val="43137"/>
                  </a:srgbClr>
                </a:outerShdw>
              </a:effectLst>
              <a:latin typeface="Century Gothic" pitchFamily="34" charset="0"/>
            </a:rPr>
            <a:t>Fase II : dominazione coloniale europea – fino alla metà del 900 (decolonizzazione con tempi e modalità diverse )</a:t>
          </a:r>
          <a:endParaRPr lang="it-IT" dirty="0">
            <a:solidFill>
              <a:schemeClr val="bg1"/>
            </a:solidFill>
            <a:latin typeface="Century Gothic" pitchFamily="34" charset="0"/>
          </a:endParaRPr>
        </a:p>
      </dgm:t>
    </dgm:pt>
    <dgm:pt modelId="{6F7B03B9-49B5-4871-BB0E-C4F5C95B7D45}" type="parTrans" cxnId="{4F034031-5C93-44DB-A6F4-1D6089BABBE3}">
      <dgm:prSet/>
      <dgm:spPr/>
      <dgm:t>
        <a:bodyPr/>
        <a:lstStyle/>
        <a:p>
          <a:endParaRPr lang="it-IT"/>
        </a:p>
      </dgm:t>
    </dgm:pt>
    <dgm:pt modelId="{D4B1931C-C2D8-4590-908F-4B01F42470D9}" type="sibTrans" cxnId="{4F034031-5C93-44DB-A6F4-1D6089BABBE3}">
      <dgm:prSet/>
      <dgm:spPr>
        <a:solidFill>
          <a:srgbClr val="0070C0"/>
        </a:solidFill>
      </dgm:spPr>
      <dgm:t>
        <a:bodyPr/>
        <a:lstStyle/>
        <a:p>
          <a:endParaRPr lang="it-IT"/>
        </a:p>
      </dgm:t>
    </dgm:pt>
    <dgm:pt modelId="{E870FE7A-3015-4C2D-8346-9031B72BD7EC}">
      <dgm:prSet phldrT="[Testo]">
        <dgm:style>
          <a:lnRef idx="1">
            <a:schemeClr val="accent3"/>
          </a:lnRef>
          <a:fillRef idx="3">
            <a:schemeClr val="accent3"/>
          </a:fillRef>
          <a:effectRef idx="2">
            <a:schemeClr val="accent3"/>
          </a:effectRef>
          <a:fontRef idx="minor">
            <a:schemeClr val="lt1"/>
          </a:fontRef>
        </dgm:style>
      </dgm:prSet>
      <dgm:spPr/>
      <dgm:t>
        <a:bodyPr/>
        <a:lstStyle/>
        <a:p>
          <a:r>
            <a:rPr lang="it-IT" dirty="0" smtClean="0">
              <a:latin typeface="Century Gothic" pitchFamily="34" charset="0"/>
            </a:rPr>
            <a:t>Fase III e </a:t>
          </a:r>
          <a:r>
            <a:rPr lang="it-IT" dirty="0" err="1" smtClean="0">
              <a:latin typeface="Century Gothic" pitchFamily="34" charset="0"/>
            </a:rPr>
            <a:t>IV</a:t>
          </a:r>
          <a:r>
            <a:rPr lang="it-IT" dirty="0" smtClean="0">
              <a:latin typeface="Century Gothic" pitchFamily="34" charset="0"/>
            </a:rPr>
            <a:t>. Inizio dei processi di formazione degli stati-nazione e collocazione nel sistema di “alleanze bipolari</a:t>
          </a:r>
          <a:r>
            <a:rPr lang="it-IT" dirty="0" smtClean="0"/>
            <a:t>” </a:t>
          </a:r>
          <a:endParaRPr lang="it-IT" dirty="0"/>
        </a:p>
      </dgm:t>
    </dgm:pt>
    <dgm:pt modelId="{F3CCC07F-71D2-48FD-9044-242809325035}" type="parTrans" cxnId="{7E2D5944-C67B-4E87-99D1-3FC850519A31}">
      <dgm:prSet/>
      <dgm:spPr/>
      <dgm:t>
        <a:bodyPr/>
        <a:lstStyle/>
        <a:p>
          <a:endParaRPr lang="it-IT"/>
        </a:p>
      </dgm:t>
    </dgm:pt>
    <dgm:pt modelId="{730FFCFA-75F7-468C-AE4A-EAD166C92B33}" type="sibTrans" cxnId="{7E2D5944-C67B-4E87-99D1-3FC850519A31}">
      <dgm:prSet/>
      <dgm:spPr>
        <a:solidFill>
          <a:srgbClr val="0070C0"/>
        </a:solidFill>
      </dgm:spPr>
      <dgm:t>
        <a:bodyPr/>
        <a:lstStyle/>
        <a:p>
          <a:endParaRPr lang="it-IT"/>
        </a:p>
      </dgm:t>
    </dgm:pt>
    <dgm:pt modelId="{916D8D40-3AC5-4F5B-9CE9-FC46FF392187}">
      <dgm:prSet phldrT="[Testo]" custT="1">
        <dgm:style>
          <a:lnRef idx="1">
            <a:schemeClr val="accent2"/>
          </a:lnRef>
          <a:fillRef idx="3">
            <a:schemeClr val="accent2"/>
          </a:fillRef>
          <a:effectRef idx="2">
            <a:schemeClr val="accent2"/>
          </a:effectRef>
          <a:fontRef idx="minor">
            <a:schemeClr val="lt1"/>
          </a:fontRef>
        </dgm:style>
      </dgm:prSet>
      <dgm:spPr/>
      <dgm:t>
        <a:bodyPr/>
        <a:lstStyle/>
        <a:p>
          <a:r>
            <a:rPr lang="it-IT" sz="3200" b="1" dirty="0" smtClean="0">
              <a:latin typeface="Century Gothic" pitchFamily="34" charset="0"/>
            </a:rPr>
            <a:t>OGGI?</a:t>
          </a:r>
          <a:endParaRPr lang="it-IT" sz="3200" b="1" dirty="0">
            <a:latin typeface="Century Gothic" pitchFamily="34" charset="0"/>
          </a:endParaRPr>
        </a:p>
      </dgm:t>
    </dgm:pt>
    <dgm:pt modelId="{EC85E1C8-0A36-49ED-B289-EA965A243580}" type="parTrans" cxnId="{2049496B-FD4D-4992-9241-361BE855A048}">
      <dgm:prSet/>
      <dgm:spPr/>
      <dgm:t>
        <a:bodyPr/>
        <a:lstStyle/>
        <a:p>
          <a:endParaRPr lang="it-IT"/>
        </a:p>
      </dgm:t>
    </dgm:pt>
    <dgm:pt modelId="{D5937B2A-ECF6-4219-980A-2B72817A2097}" type="sibTrans" cxnId="{2049496B-FD4D-4992-9241-361BE855A048}">
      <dgm:prSet/>
      <dgm:spPr>
        <a:solidFill>
          <a:srgbClr val="0070C0"/>
        </a:solidFill>
      </dgm:spPr>
      <dgm:t>
        <a:bodyPr/>
        <a:lstStyle/>
        <a:p>
          <a:endParaRPr lang="it-IT"/>
        </a:p>
      </dgm:t>
    </dgm:pt>
    <dgm:pt modelId="{9A2084D5-0248-463C-9867-E3E019E54682}" type="pres">
      <dgm:prSet presAssocID="{18CC48AC-0374-4CEF-9608-C5386238F3F7}" presName="cycle" presStyleCnt="0">
        <dgm:presLayoutVars>
          <dgm:dir/>
          <dgm:resizeHandles val="exact"/>
        </dgm:presLayoutVars>
      </dgm:prSet>
      <dgm:spPr/>
      <dgm:t>
        <a:bodyPr/>
        <a:lstStyle/>
        <a:p>
          <a:endParaRPr lang="it-IT"/>
        </a:p>
      </dgm:t>
    </dgm:pt>
    <dgm:pt modelId="{F8DF9A68-01E7-4659-B67E-482C3C88F895}" type="pres">
      <dgm:prSet presAssocID="{AC83EB91-4705-406F-8C05-71064B19698C}" presName="node" presStyleLbl="node1" presStyleIdx="0" presStyleCnt="4" custScaleX="150427" custScaleY="137655" custRadScaleRad="106976" custRadScaleInc="6166">
        <dgm:presLayoutVars>
          <dgm:bulletEnabled val="1"/>
        </dgm:presLayoutVars>
      </dgm:prSet>
      <dgm:spPr/>
      <dgm:t>
        <a:bodyPr/>
        <a:lstStyle/>
        <a:p>
          <a:endParaRPr lang="it-IT"/>
        </a:p>
      </dgm:t>
    </dgm:pt>
    <dgm:pt modelId="{84F11B70-6529-487D-A253-8BF1444A3F8C}" type="pres">
      <dgm:prSet presAssocID="{02F1D491-E953-4ABA-A28F-505E0EB45661}" presName="sibTrans" presStyleLbl="sibTrans2D1" presStyleIdx="0" presStyleCnt="4"/>
      <dgm:spPr/>
      <dgm:t>
        <a:bodyPr/>
        <a:lstStyle/>
        <a:p>
          <a:endParaRPr lang="it-IT"/>
        </a:p>
      </dgm:t>
    </dgm:pt>
    <dgm:pt modelId="{87C11501-75F5-42AA-A465-72B8F601B324}" type="pres">
      <dgm:prSet presAssocID="{02F1D491-E953-4ABA-A28F-505E0EB45661}" presName="connectorText" presStyleLbl="sibTrans2D1" presStyleIdx="0" presStyleCnt="4"/>
      <dgm:spPr/>
      <dgm:t>
        <a:bodyPr/>
        <a:lstStyle/>
        <a:p>
          <a:endParaRPr lang="it-IT"/>
        </a:p>
      </dgm:t>
    </dgm:pt>
    <dgm:pt modelId="{56502E51-BA91-4E60-A765-72AA940C6264}" type="pres">
      <dgm:prSet presAssocID="{F905F049-509B-48FD-B533-DE0AD1128D6B}" presName="node" presStyleLbl="node1" presStyleIdx="1" presStyleCnt="4" custScaleX="148796" custScaleY="144791" custRadScaleRad="167019" custRadScaleInc="-14863">
        <dgm:presLayoutVars>
          <dgm:bulletEnabled val="1"/>
        </dgm:presLayoutVars>
      </dgm:prSet>
      <dgm:spPr/>
      <dgm:t>
        <a:bodyPr/>
        <a:lstStyle/>
        <a:p>
          <a:endParaRPr lang="it-IT"/>
        </a:p>
      </dgm:t>
    </dgm:pt>
    <dgm:pt modelId="{1F01E3F4-FC23-4EA6-BBAD-5C476EEA0FCE}" type="pres">
      <dgm:prSet presAssocID="{D4B1931C-C2D8-4590-908F-4B01F42470D9}" presName="sibTrans" presStyleLbl="sibTrans2D1" presStyleIdx="1" presStyleCnt="4" custScaleX="132074" custLinFactNeighborX="1698" custLinFactNeighborY="6031"/>
      <dgm:spPr/>
      <dgm:t>
        <a:bodyPr/>
        <a:lstStyle/>
        <a:p>
          <a:endParaRPr lang="it-IT"/>
        </a:p>
      </dgm:t>
    </dgm:pt>
    <dgm:pt modelId="{01A39305-3F2E-486B-A65F-5D047E2F3DEA}" type="pres">
      <dgm:prSet presAssocID="{D4B1931C-C2D8-4590-908F-4B01F42470D9}" presName="connectorText" presStyleLbl="sibTrans2D1" presStyleIdx="1" presStyleCnt="4"/>
      <dgm:spPr/>
      <dgm:t>
        <a:bodyPr/>
        <a:lstStyle/>
        <a:p>
          <a:endParaRPr lang="it-IT"/>
        </a:p>
      </dgm:t>
    </dgm:pt>
    <dgm:pt modelId="{5DCD9C66-4117-432D-998E-12FB29219003}" type="pres">
      <dgm:prSet presAssocID="{E870FE7A-3015-4C2D-8346-9031B72BD7EC}" presName="node" presStyleLbl="node1" presStyleIdx="2" presStyleCnt="4" custScaleX="158127" custScaleY="145671" custRadScaleRad="82983" custRadScaleInc="-31852">
        <dgm:presLayoutVars>
          <dgm:bulletEnabled val="1"/>
        </dgm:presLayoutVars>
      </dgm:prSet>
      <dgm:spPr/>
      <dgm:t>
        <a:bodyPr/>
        <a:lstStyle/>
        <a:p>
          <a:endParaRPr lang="it-IT"/>
        </a:p>
      </dgm:t>
    </dgm:pt>
    <dgm:pt modelId="{3861E1DE-BFB1-43ED-BEAE-D1F4AFB6AA09}" type="pres">
      <dgm:prSet presAssocID="{730FFCFA-75F7-468C-AE4A-EAD166C92B33}" presName="sibTrans" presStyleLbl="sibTrans2D1" presStyleIdx="2" presStyleCnt="4"/>
      <dgm:spPr/>
      <dgm:t>
        <a:bodyPr/>
        <a:lstStyle/>
        <a:p>
          <a:endParaRPr lang="it-IT"/>
        </a:p>
      </dgm:t>
    </dgm:pt>
    <dgm:pt modelId="{B4D98693-80CB-4385-A7BE-ECE579FA276F}" type="pres">
      <dgm:prSet presAssocID="{730FFCFA-75F7-468C-AE4A-EAD166C92B33}" presName="connectorText" presStyleLbl="sibTrans2D1" presStyleIdx="2" presStyleCnt="4"/>
      <dgm:spPr/>
      <dgm:t>
        <a:bodyPr/>
        <a:lstStyle/>
        <a:p>
          <a:endParaRPr lang="it-IT"/>
        </a:p>
      </dgm:t>
    </dgm:pt>
    <dgm:pt modelId="{AB174579-4EE5-4A6C-8844-0311D92C64A2}" type="pres">
      <dgm:prSet presAssocID="{916D8D40-3AC5-4F5B-9CE9-FC46FF392187}" presName="node" presStyleLbl="node1" presStyleIdx="3" presStyleCnt="4" custScaleX="124911" custScaleY="118684" custRadScaleRad="142974" custRadScaleInc="2909">
        <dgm:presLayoutVars>
          <dgm:bulletEnabled val="1"/>
        </dgm:presLayoutVars>
      </dgm:prSet>
      <dgm:spPr/>
      <dgm:t>
        <a:bodyPr/>
        <a:lstStyle/>
        <a:p>
          <a:endParaRPr lang="it-IT"/>
        </a:p>
      </dgm:t>
    </dgm:pt>
    <dgm:pt modelId="{920526A2-84A0-4F08-9444-B64257E802D3}" type="pres">
      <dgm:prSet presAssocID="{D5937B2A-ECF6-4219-980A-2B72817A2097}" presName="sibTrans" presStyleLbl="sibTrans2D1" presStyleIdx="3" presStyleCnt="4"/>
      <dgm:spPr/>
      <dgm:t>
        <a:bodyPr/>
        <a:lstStyle/>
        <a:p>
          <a:endParaRPr lang="it-IT"/>
        </a:p>
      </dgm:t>
    </dgm:pt>
    <dgm:pt modelId="{70BB042E-D72D-4155-A090-52C0316E738C}" type="pres">
      <dgm:prSet presAssocID="{D5937B2A-ECF6-4219-980A-2B72817A2097}" presName="connectorText" presStyleLbl="sibTrans2D1" presStyleIdx="3" presStyleCnt="4"/>
      <dgm:spPr/>
      <dgm:t>
        <a:bodyPr/>
        <a:lstStyle/>
        <a:p>
          <a:endParaRPr lang="it-IT"/>
        </a:p>
      </dgm:t>
    </dgm:pt>
  </dgm:ptLst>
  <dgm:cxnLst>
    <dgm:cxn modelId="{878F1E60-4A26-4D0F-A182-05E5E9952B82}" type="presOf" srcId="{916D8D40-3AC5-4F5B-9CE9-FC46FF392187}" destId="{AB174579-4EE5-4A6C-8844-0311D92C64A2}" srcOrd="0" destOrd="0" presId="urn:microsoft.com/office/officeart/2005/8/layout/cycle2"/>
    <dgm:cxn modelId="{E0FAE347-B669-46CF-9C04-D551E04B7495}" srcId="{18CC48AC-0374-4CEF-9608-C5386238F3F7}" destId="{AC83EB91-4705-406F-8C05-71064B19698C}" srcOrd="0" destOrd="0" parTransId="{CD7C935B-56B2-4218-BDB7-301E00638268}" sibTransId="{02F1D491-E953-4ABA-A28F-505E0EB45661}"/>
    <dgm:cxn modelId="{7E2D5944-C67B-4E87-99D1-3FC850519A31}" srcId="{18CC48AC-0374-4CEF-9608-C5386238F3F7}" destId="{E870FE7A-3015-4C2D-8346-9031B72BD7EC}" srcOrd="2" destOrd="0" parTransId="{F3CCC07F-71D2-48FD-9044-242809325035}" sibTransId="{730FFCFA-75F7-468C-AE4A-EAD166C92B33}"/>
    <dgm:cxn modelId="{24FC612A-8252-41B1-B85F-EB50DBB7BDB5}" type="presOf" srcId="{730FFCFA-75F7-468C-AE4A-EAD166C92B33}" destId="{B4D98693-80CB-4385-A7BE-ECE579FA276F}" srcOrd="1" destOrd="0" presId="urn:microsoft.com/office/officeart/2005/8/layout/cycle2"/>
    <dgm:cxn modelId="{26098D32-C8B2-40BD-AC3F-79F31F247DD0}" type="presOf" srcId="{D5937B2A-ECF6-4219-980A-2B72817A2097}" destId="{70BB042E-D72D-4155-A090-52C0316E738C}" srcOrd="1" destOrd="0" presId="urn:microsoft.com/office/officeart/2005/8/layout/cycle2"/>
    <dgm:cxn modelId="{E8A64C41-5A3F-4CD2-8642-B867F9B9D0A0}" type="presOf" srcId="{F905F049-509B-48FD-B533-DE0AD1128D6B}" destId="{56502E51-BA91-4E60-A765-72AA940C6264}" srcOrd="0" destOrd="0" presId="urn:microsoft.com/office/officeart/2005/8/layout/cycle2"/>
    <dgm:cxn modelId="{A2FBACAD-26EE-4512-BBDE-6B11D1E63E9B}" type="presOf" srcId="{18CC48AC-0374-4CEF-9608-C5386238F3F7}" destId="{9A2084D5-0248-463C-9867-E3E019E54682}" srcOrd="0" destOrd="0" presId="urn:microsoft.com/office/officeart/2005/8/layout/cycle2"/>
    <dgm:cxn modelId="{9B691244-1FAE-44B1-B2A0-846B264DF27D}" type="presOf" srcId="{E870FE7A-3015-4C2D-8346-9031B72BD7EC}" destId="{5DCD9C66-4117-432D-998E-12FB29219003}" srcOrd="0" destOrd="0" presId="urn:microsoft.com/office/officeart/2005/8/layout/cycle2"/>
    <dgm:cxn modelId="{308A6383-164B-4858-A835-BF7227569705}" type="presOf" srcId="{AC83EB91-4705-406F-8C05-71064B19698C}" destId="{F8DF9A68-01E7-4659-B67E-482C3C88F895}" srcOrd="0" destOrd="0" presId="urn:microsoft.com/office/officeart/2005/8/layout/cycle2"/>
    <dgm:cxn modelId="{CCCDD868-260C-4205-A35E-E15ADB6238BB}" type="presOf" srcId="{02F1D491-E953-4ABA-A28F-505E0EB45661}" destId="{84F11B70-6529-487D-A253-8BF1444A3F8C}" srcOrd="0" destOrd="0" presId="urn:microsoft.com/office/officeart/2005/8/layout/cycle2"/>
    <dgm:cxn modelId="{24AE8B3F-6B63-4757-8FCF-0D43BEFCEF14}" type="presOf" srcId="{D4B1931C-C2D8-4590-908F-4B01F42470D9}" destId="{1F01E3F4-FC23-4EA6-BBAD-5C476EEA0FCE}" srcOrd="0" destOrd="0" presId="urn:microsoft.com/office/officeart/2005/8/layout/cycle2"/>
    <dgm:cxn modelId="{B1E211B6-BAD0-47F0-BC2D-053F6EF097D5}" type="presOf" srcId="{02F1D491-E953-4ABA-A28F-505E0EB45661}" destId="{87C11501-75F5-42AA-A465-72B8F601B324}" srcOrd="1" destOrd="0" presId="urn:microsoft.com/office/officeart/2005/8/layout/cycle2"/>
    <dgm:cxn modelId="{A4FF4C64-618D-43AD-8F3C-2B4D9B434BFC}" type="presOf" srcId="{D4B1931C-C2D8-4590-908F-4B01F42470D9}" destId="{01A39305-3F2E-486B-A65F-5D047E2F3DEA}" srcOrd="1" destOrd="0" presId="urn:microsoft.com/office/officeart/2005/8/layout/cycle2"/>
    <dgm:cxn modelId="{74B1C0A9-2049-43F0-B634-A679BFEEA2EA}" type="presOf" srcId="{730FFCFA-75F7-468C-AE4A-EAD166C92B33}" destId="{3861E1DE-BFB1-43ED-BEAE-D1F4AFB6AA09}" srcOrd="0" destOrd="0" presId="urn:microsoft.com/office/officeart/2005/8/layout/cycle2"/>
    <dgm:cxn modelId="{2049496B-FD4D-4992-9241-361BE855A048}" srcId="{18CC48AC-0374-4CEF-9608-C5386238F3F7}" destId="{916D8D40-3AC5-4F5B-9CE9-FC46FF392187}" srcOrd="3" destOrd="0" parTransId="{EC85E1C8-0A36-49ED-B289-EA965A243580}" sibTransId="{D5937B2A-ECF6-4219-980A-2B72817A2097}"/>
    <dgm:cxn modelId="{4F034031-5C93-44DB-A6F4-1D6089BABBE3}" srcId="{18CC48AC-0374-4CEF-9608-C5386238F3F7}" destId="{F905F049-509B-48FD-B533-DE0AD1128D6B}" srcOrd="1" destOrd="0" parTransId="{6F7B03B9-49B5-4871-BB0E-C4F5C95B7D45}" sibTransId="{D4B1931C-C2D8-4590-908F-4B01F42470D9}"/>
    <dgm:cxn modelId="{2CD31A9D-BCB5-45EC-BFE3-00595C1DF907}" type="presOf" srcId="{D5937B2A-ECF6-4219-980A-2B72817A2097}" destId="{920526A2-84A0-4F08-9444-B64257E802D3}" srcOrd="0" destOrd="0" presId="urn:microsoft.com/office/officeart/2005/8/layout/cycle2"/>
    <dgm:cxn modelId="{37094F9A-FBC6-4FDC-8553-C93F9478EB44}" type="presParOf" srcId="{9A2084D5-0248-463C-9867-E3E019E54682}" destId="{F8DF9A68-01E7-4659-B67E-482C3C88F895}" srcOrd="0" destOrd="0" presId="urn:microsoft.com/office/officeart/2005/8/layout/cycle2"/>
    <dgm:cxn modelId="{7695314A-4123-4241-8461-D614BA7B91BE}" type="presParOf" srcId="{9A2084D5-0248-463C-9867-E3E019E54682}" destId="{84F11B70-6529-487D-A253-8BF1444A3F8C}" srcOrd="1" destOrd="0" presId="urn:microsoft.com/office/officeart/2005/8/layout/cycle2"/>
    <dgm:cxn modelId="{C5179344-F670-4D42-A03C-DCBB83299C94}" type="presParOf" srcId="{84F11B70-6529-487D-A253-8BF1444A3F8C}" destId="{87C11501-75F5-42AA-A465-72B8F601B324}" srcOrd="0" destOrd="0" presId="urn:microsoft.com/office/officeart/2005/8/layout/cycle2"/>
    <dgm:cxn modelId="{154EA690-3B81-4A51-AD5A-BB825167EA13}" type="presParOf" srcId="{9A2084D5-0248-463C-9867-E3E019E54682}" destId="{56502E51-BA91-4E60-A765-72AA940C6264}" srcOrd="2" destOrd="0" presId="urn:microsoft.com/office/officeart/2005/8/layout/cycle2"/>
    <dgm:cxn modelId="{0531300C-6BA9-4628-B6A3-81BBD159EDEA}" type="presParOf" srcId="{9A2084D5-0248-463C-9867-E3E019E54682}" destId="{1F01E3F4-FC23-4EA6-BBAD-5C476EEA0FCE}" srcOrd="3" destOrd="0" presId="urn:microsoft.com/office/officeart/2005/8/layout/cycle2"/>
    <dgm:cxn modelId="{CB12C4AD-53B0-4EFE-87CA-F0A371D42846}" type="presParOf" srcId="{1F01E3F4-FC23-4EA6-BBAD-5C476EEA0FCE}" destId="{01A39305-3F2E-486B-A65F-5D047E2F3DEA}" srcOrd="0" destOrd="0" presId="urn:microsoft.com/office/officeart/2005/8/layout/cycle2"/>
    <dgm:cxn modelId="{080A45BF-CBA5-46D0-9EFD-20194A1C740D}" type="presParOf" srcId="{9A2084D5-0248-463C-9867-E3E019E54682}" destId="{5DCD9C66-4117-432D-998E-12FB29219003}" srcOrd="4" destOrd="0" presId="urn:microsoft.com/office/officeart/2005/8/layout/cycle2"/>
    <dgm:cxn modelId="{B4508989-7B14-41E9-9D36-3D3C9D7D109D}" type="presParOf" srcId="{9A2084D5-0248-463C-9867-E3E019E54682}" destId="{3861E1DE-BFB1-43ED-BEAE-D1F4AFB6AA09}" srcOrd="5" destOrd="0" presId="urn:microsoft.com/office/officeart/2005/8/layout/cycle2"/>
    <dgm:cxn modelId="{2485722B-0178-4A34-8DE6-80D6D2BED6D5}" type="presParOf" srcId="{3861E1DE-BFB1-43ED-BEAE-D1F4AFB6AA09}" destId="{B4D98693-80CB-4385-A7BE-ECE579FA276F}" srcOrd="0" destOrd="0" presId="urn:microsoft.com/office/officeart/2005/8/layout/cycle2"/>
    <dgm:cxn modelId="{E9C6BE99-6E3F-4EDF-98DB-B15DC24B012E}" type="presParOf" srcId="{9A2084D5-0248-463C-9867-E3E019E54682}" destId="{AB174579-4EE5-4A6C-8844-0311D92C64A2}" srcOrd="6" destOrd="0" presId="urn:microsoft.com/office/officeart/2005/8/layout/cycle2"/>
    <dgm:cxn modelId="{BCB5AF8A-8C07-4402-92D5-537B10A893A6}" type="presParOf" srcId="{9A2084D5-0248-463C-9867-E3E019E54682}" destId="{920526A2-84A0-4F08-9444-B64257E802D3}" srcOrd="7" destOrd="0" presId="urn:microsoft.com/office/officeart/2005/8/layout/cycle2"/>
    <dgm:cxn modelId="{AC23EF9C-F052-4062-AAB6-CBF561045800}" type="presParOf" srcId="{920526A2-84A0-4F08-9444-B64257E802D3}" destId="{70BB042E-D72D-4155-A090-52C0316E738C}"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60B858-91DB-4174-BF4D-E3E36F79B668}">
      <dsp:nvSpPr>
        <dsp:cNvPr id="0" name=""/>
        <dsp:cNvSpPr/>
      </dsp:nvSpPr>
      <dsp:spPr>
        <a:xfrm>
          <a:off x="0" y="0"/>
          <a:ext cx="8496944" cy="1507667"/>
        </a:xfrm>
        <a:prstGeom prst="roundRect">
          <a:avLst>
            <a:gd name="adj" fmla="val 10000"/>
          </a:avLst>
        </a:prstGeom>
        <a:solidFill>
          <a:schemeClr val="accent3">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it-IT" sz="2400" b="1" u="none" kern="1200" cap="none" spc="0" dirty="0" err="1" smtClean="0">
              <a:ln w="18415" cmpd="sng">
                <a:prstDash val="solid"/>
              </a:ln>
              <a:effectLst>
                <a:outerShdw blurRad="63500" dir="3600000" algn="tl" rotWithShape="0">
                  <a:srgbClr val="000000">
                    <a:alpha val="70000"/>
                  </a:srgbClr>
                </a:outerShdw>
              </a:effectLst>
              <a:latin typeface="Century Gothic" pitchFamily="34" charset="0"/>
            </a:rPr>
            <a:t>Maghreb</a:t>
          </a:r>
          <a:r>
            <a:rPr lang="it-IT" sz="2400" b="0" u="none" kern="1200" cap="none" spc="0" dirty="0" smtClean="0">
              <a:ln w="18415" cmpd="sng">
                <a:prstDash val="solid"/>
              </a:ln>
              <a:effectLst>
                <a:outerShdw blurRad="63500" dir="3600000" algn="tl" rotWithShape="0">
                  <a:srgbClr val="000000">
                    <a:alpha val="70000"/>
                  </a:srgbClr>
                </a:outerShdw>
              </a:effectLst>
              <a:latin typeface="Century Gothic" pitchFamily="34" charset="0"/>
            </a:rPr>
            <a:t>: Marocco, Tunisia, Algeria (</a:t>
          </a:r>
          <a:r>
            <a:rPr lang="it-IT" sz="2400" b="1" u="none" kern="1200" cap="none" spc="0" dirty="0" err="1" smtClean="0">
              <a:ln w="18415" cmpd="sng">
                <a:prstDash val="solid"/>
              </a:ln>
              <a:effectLst>
                <a:outerShdw blurRad="63500" dir="3600000" algn="tl" rotWithShape="0">
                  <a:srgbClr val="000000">
                    <a:alpha val="70000"/>
                  </a:srgbClr>
                </a:outerShdw>
              </a:effectLst>
              <a:latin typeface="Century Gothic" pitchFamily="34" charset="0"/>
            </a:rPr>
            <a:t>Grand</a:t>
          </a:r>
          <a:r>
            <a:rPr lang="it-IT" sz="2400" b="1" u="none" kern="1200" cap="none" spc="0" dirty="0" smtClean="0">
              <a:ln w="18415" cmpd="sng">
                <a:prstDash val="solid"/>
              </a:ln>
              <a:effectLst>
                <a:outerShdw blurRad="63500" dir="3600000" algn="tl" rotWithShape="0">
                  <a:srgbClr val="000000">
                    <a:alpha val="70000"/>
                  </a:srgbClr>
                </a:outerShdw>
              </a:effectLst>
              <a:latin typeface="Century Gothic" pitchFamily="34" charset="0"/>
            </a:rPr>
            <a:t> </a:t>
          </a:r>
          <a:r>
            <a:rPr lang="it-IT" sz="2400" b="1" u="none" kern="1200" cap="none" spc="0" dirty="0" err="1" smtClean="0">
              <a:ln w="18415" cmpd="sng">
                <a:prstDash val="solid"/>
              </a:ln>
              <a:effectLst>
                <a:outerShdw blurRad="63500" dir="3600000" algn="tl" rotWithShape="0">
                  <a:srgbClr val="000000">
                    <a:alpha val="70000"/>
                  </a:srgbClr>
                </a:outerShdw>
              </a:effectLst>
              <a:latin typeface="Century Gothic" pitchFamily="34" charset="0"/>
            </a:rPr>
            <a:t>Maghreb</a:t>
          </a:r>
          <a:r>
            <a:rPr lang="it-IT" sz="2400" b="0" u="none" kern="1200" cap="none" spc="0" dirty="0" smtClean="0">
              <a:ln w="18415" cmpd="sng">
                <a:prstDash val="solid"/>
              </a:ln>
              <a:effectLst>
                <a:outerShdw blurRad="63500" dir="3600000" algn="tl" rotWithShape="0">
                  <a:srgbClr val="000000">
                    <a:alpha val="70000"/>
                  </a:srgbClr>
                </a:outerShdw>
              </a:effectLst>
              <a:latin typeface="Century Gothic" pitchFamily="34" charset="0"/>
            </a:rPr>
            <a:t> con  Libia e  in alcuni casi con Sahara occidentale e  Mauritania)</a:t>
          </a:r>
          <a:endParaRPr lang="it-IT" sz="2400" b="0" u="none" kern="1200" cap="none" spc="0" dirty="0">
            <a:ln w="18415" cmpd="sng">
              <a:prstDash val="solid"/>
            </a:ln>
            <a:effectLst>
              <a:outerShdw blurRad="63500" dir="3600000" algn="tl" rotWithShape="0">
                <a:srgbClr val="000000">
                  <a:alpha val="70000"/>
                </a:srgbClr>
              </a:outerShdw>
            </a:effectLst>
            <a:latin typeface="Century Gothic" pitchFamily="34" charset="0"/>
          </a:endParaRPr>
        </a:p>
      </dsp:txBody>
      <dsp:txXfrm>
        <a:off x="1850155" y="0"/>
        <a:ext cx="6646788" cy="1507667"/>
      </dsp:txXfrm>
    </dsp:sp>
    <dsp:sp modelId="{E13DB211-E873-404D-A86B-BBF6C2E9C0CB}">
      <dsp:nvSpPr>
        <dsp:cNvPr id="0" name=""/>
        <dsp:cNvSpPr/>
      </dsp:nvSpPr>
      <dsp:spPr>
        <a:xfrm>
          <a:off x="187227" y="144012"/>
          <a:ext cx="1612974" cy="1206134"/>
        </a:xfrm>
        <a:prstGeom prst="roundRect">
          <a:avLst>
            <a:gd name="adj" fmla="val 10000"/>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dsp:style>
    </dsp:sp>
    <dsp:sp modelId="{282A5102-0C09-49AF-996C-92FFFBAEF618}">
      <dsp:nvSpPr>
        <dsp:cNvPr id="0" name=""/>
        <dsp:cNvSpPr/>
      </dsp:nvSpPr>
      <dsp:spPr>
        <a:xfrm>
          <a:off x="0" y="1658434"/>
          <a:ext cx="8496944" cy="1507667"/>
        </a:xfrm>
        <a:prstGeom prst="roundRect">
          <a:avLst>
            <a:gd name="adj" fmla="val 10000"/>
          </a:avLst>
        </a:prstGeom>
        <a:solidFill>
          <a:schemeClr val="accent3">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it-IT" sz="2400" b="1" kern="1200" dirty="0" err="1" smtClean="0">
              <a:effectLst/>
              <a:latin typeface="Century Gothic" pitchFamily="34" charset="0"/>
            </a:rPr>
            <a:t>Mashrek</a:t>
          </a:r>
          <a:r>
            <a:rPr lang="it-IT" sz="2400" b="1" kern="1200" dirty="0" smtClean="0">
              <a:effectLst/>
              <a:latin typeface="Century Gothic" pitchFamily="34" charset="0"/>
            </a:rPr>
            <a:t> - Medio Oriente: </a:t>
          </a:r>
          <a:r>
            <a:rPr lang="it-IT" sz="2400" b="0" kern="1200" cap="none" spc="0" dirty="0" smtClean="0">
              <a:ln w="18415" cmpd="sng">
                <a:prstDash val="solid"/>
              </a:ln>
              <a:effectLst/>
              <a:latin typeface="Century Gothic" pitchFamily="34" charset="0"/>
            </a:rPr>
            <a:t>Siria, Libano, Israele, Territori Palestinesi, Giordania, Egitto</a:t>
          </a:r>
          <a:endParaRPr lang="it-IT" sz="2400" b="0" kern="1200" cap="none" spc="0" dirty="0">
            <a:ln w="18415" cmpd="sng">
              <a:prstDash val="solid"/>
            </a:ln>
            <a:effectLst/>
            <a:latin typeface="Century Gothic" pitchFamily="34" charset="0"/>
          </a:endParaRPr>
        </a:p>
      </dsp:txBody>
      <dsp:txXfrm>
        <a:off x="1850155" y="1658434"/>
        <a:ext cx="6646788" cy="1507667"/>
      </dsp:txXfrm>
    </dsp:sp>
    <dsp:sp modelId="{A90B6EDA-717C-410C-AFAB-256C376017AC}">
      <dsp:nvSpPr>
        <dsp:cNvPr id="0" name=""/>
        <dsp:cNvSpPr/>
      </dsp:nvSpPr>
      <dsp:spPr>
        <a:xfrm>
          <a:off x="150766" y="1809201"/>
          <a:ext cx="1699388" cy="1206133"/>
        </a:xfrm>
        <a:prstGeom prst="roundRect">
          <a:avLst>
            <a:gd name="adj" fmla="val 10000"/>
          </a:avLst>
        </a:prstGeom>
        <a:blipFill rotWithShape="0">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dsp:style>
    </dsp:sp>
    <dsp:sp modelId="{56F00D8A-A4E8-4679-B1C9-334D55260182}">
      <dsp:nvSpPr>
        <dsp:cNvPr id="0" name=""/>
        <dsp:cNvSpPr/>
      </dsp:nvSpPr>
      <dsp:spPr>
        <a:xfrm>
          <a:off x="0" y="3316868"/>
          <a:ext cx="8496944" cy="1507667"/>
        </a:xfrm>
        <a:prstGeom prst="roundRect">
          <a:avLst>
            <a:gd name="adj" fmla="val 10000"/>
          </a:avLst>
        </a:prstGeom>
        <a:solidFill>
          <a:schemeClr val="accent3">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it-IT" sz="2400" b="1" kern="1200" dirty="0" smtClean="0">
              <a:latin typeface="Century Gothic" pitchFamily="34" charset="0"/>
            </a:rPr>
            <a:t>Medio Oriente allargato: </a:t>
          </a:r>
          <a:r>
            <a:rPr lang="it-IT" sz="2400" kern="1200" dirty="0" err="1" smtClean="0">
              <a:latin typeface="Century Gothic" pitchFamily="34" charset="0"/>
            </a:rPr>
            <a:t>Mashrek</a:t>
          </a:r>
          <a:r>
            <a:rPr lang="it-IT" sz="2400" kern="1200" dirty="0" smtClean="0">
              <a:latin typeface="Century Gothic" pitchFamily="34" charset="0"/>
            </a:rPr>
            <a:t> Bahrain, Qatar,Emirati Arabi Uniti, Oman,Yemen, Sudan</a:t>
          </a:r>
          <a:endParaRPr lang="it-IT" sz="2400" kern="1200" dirty="0">
            <a:latin typeface="Century Gothic" pitchFamily="34" charset="0"/>
          </a:endParaRPr>
        </a:p>
      </dsp:txBody>
      <dsp:txXfrm>
        <a:off x="1850155" y="3316868"/>
        <a:ext cx="6646788" cy="1507667"/>
      </dsp:txXfrm>
    </dsp:sp>
    <dsp:sp modelId="{24C6C856-4090-4979-9DAF-862C178CA584}">
      <dsp:nvSpPr>
        <dsp:cNvPr id="0" name=""/>
        <dsp:cNvSpPr/>
      </dsp:nvSpPr>
      <dsp:spPr>
        <a:xfrm>
          <a:off x="77794" y="3429786"/>
          <a:ext cx="1699388" cy="1206133"/>
        </a:xfrm>
        <a:prstGeom prst="roundRect">
          <a:avLst>
            <a:gd name="adj" fmla="val 10000"/>
          </a:avLst>
        </a:prstGeom>
        <a:blipFill rotWithShape="0">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40467A-CD19-423B-8221-5720FDD2F3E2}">
      <dsp:nvSpPr>
        <dsp:cNvPr id="0" name=""/>
        <dsp:cNvSpPr/>
      </dsp:nvSpPr>
      <dsp:spPr>
        <a:xfrm rot="5400000">
          <a:off x="5035339" y="-1787981"/>
          <a:ext cx="1485165" cy="5438044"/>
        </a:xfrm>
        <a:prstGeom prst="round2SameRect">
          <a:avLst/>
        </a:prstGeom>
        <a:solidFill>
          <a:schemeClr val="accent3">
            <a:alpha val="90000"/>
            <a:tint val="40000"/>
            <a:hueOff val="0"/>
            <a:satOff val="0"/>
            <a:lumOff val="0"/>
            <a:alphaOff val="0"/>
          </a:schemeClr>
        </a:solidFill>
        <a:ln w="425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latin typeface="Century Gothic" pitchFamily="34" charset="0"/>
            </a:rPr>
            <a:t>Algeria e Libia con concentrazione settoriale dell’export (90% energetici) diretto soprattutto verso la UE + Iran ed economie del Golfo</a:t>
          </a:r>
          <a:endParaRPr lang="it-IT" sz="1800" kern="1200" dirty="0">
            <a:latin typeface="Century Gothic" pitchFamily="34" charset="0"/>
          </a:endParaRPr>
        </a:p>
      </dsp:txBody>
      <dsp:txXfrm rot="5400000">
        <a:off x="5035339" y="-1787981"/>
        <a:ext cx="1485165" cy="5438044"/>
      </dsp:txXfrm>
    </dsp:sp>
    <dsp:sp modelId="{6E297467-E377-4CDB-A606-45B5B9BD6583}">
      <dsp:nvSpPr>
        <dsp:cNvPr id="0" name=""/>
        <dsp:cNvSpPr/>
      </dsp:nvSpPr>
      <dsp:spPr>
        <a:xfrm>
          <a:off x="0" y="2812"/>
          <a:ext cx="3058899" cy="1856456"/>
        </a:xfrm>
        <a:prstGeom prst="roundRect">
          <a:avLst/>
        </a:prstGeom>
        <a:solidFill>
          <a:schemeClr val="accent3">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lang="it-IT" sz="3300" kern="1200" dirty="0" smtClean="0">
              <a:latin typeface="Century Gothic" pitchFamily="34" charset="0"/>
            </a:rPr>
            <a:t>Paesi produttori di petrolio</a:t>
          </a:r>
          <a:endParaRPr lang="it-IT" sz="3300" kern="1200" dirty="0">
            <a:latin typeface="Century Gothic" pitchFamily="34" charset="0"/>
          </a:endParaRPr>
        </a:p>
      </dsp:txBody>
      <dsp:txXfrm>
        <a:off x="0" y="2812"/>
        <a:ext cx="3058899" cy="1856456"/>
      </dsp:txXfrm>
    </dsp:sp>
    <dsp:sp modelId="{343DBF9C-1193-4F9F-B23C-DA6BEEDACDFF}">
      <dsp:nvSpPr>
        <dsp:cNvPr id="0" name=""/>
        <dsp:cNvSpPr/>
      </dsp:nvSpPr>
      <dsp:spPr>
        <a:xfrm rot="5400000">
          <a:off x="5035339" y="161297"/>
          <a:ext cx="1485165" cy="5438044"/>
        </a:xfrm>
        <a:prstGeom prst="round2SameRect">
          <a:avLst/>
        </a:prstGeom>
        <a:solidFill>
          <a:schemeClr val="accent3">
            <a:alpha val="90000"/>
            <a:tint val="40000"/>
            <a:hueOff val="0"/>
            <a:satOff val="0"/>
            <a:lumOff val="0"/>
            <a:alphaOff val="0"/>
          </a:schemeClr>
        </a:solidFill>
        <a:ln w="425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latin typeface="Century Gothic" pitchFamily="34" charset="0"/>
            </a:rPr>
            <a:t>Marocco, Tunisia, Egitto con peso agricoltura sopra il 10% e sviluppo manifatturiero. Giordania, Libano e Siria: paesi con un generale maggior peso dei servizi , con ruolo importante del settore primario</a:t>
          </a:r>
          <a:endParaRPr lang="it-IT" sz="1800" kern="1200" dirty="0">
            <a:latin typeface="Century Gothic" pitchFamily="34" charset="0"/>
          </a:endParaRPr>
        </a:p>
      </dsp:txBody>
      <dsp:txXfrm rot="5400000">
        <a:off x="5035339" y="161297"/>
        <a:ext cx="1485165" cy="5438044"/>
      </dsp:txXfrm>
    </dsp:sp>
    <dsp:sp modelId="{81BE3E21-C05C-4C58-9D57-60983FDE1B5A}">
      <dsp:nvSpPr>
        <dsp:cNvPr id="0" name=""/>
        <dsp:cNvSpPr/>
      </dsp:nvSpPr>
      <dsp:spPr>
        <a:xfrm>
          <a:off x="0" y="1952091"/>
          <a:ext cx="3058899" cy="1856456"/>
        </a:xfrm>
        <a:prstGeom prst="roundRect">
          <a:avLst/>
        </a:prstGeom>
        <a:solidFill>
          <a:schemeClr val="accent3">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lang="it-IT" sz="3300" kern="1200" dirty="0" smtClean="0">
              <a:latin typeface="Century Gothic" pitchFamily="34" charset="0"/>
            </a:rPr>
            <a:t>Paesi con economie diversificate</a:t>
          </a:r>
          <a:endParaRPr lang="it-IT" sz="3300" kern="1200" dirty="0">
            <a:latin typeface="Century Gothic" pitchFamily="34" charset="0"/>
          </a:endParaRPr>
        </a:p>
      </dsp:txBody>
      <dsp:txXfrm>
        <a:off x="0" y="1952091"/>
        <a:ext cx="3058899" cy="1856456"/>
      </dsp:txXfrm>
    </dsp:sp>
    <dsp:sp modelId="{87EB2015-847C-4198-85AF-5D1708A2E478}">
      <dsp:nvSpPr>
        <dsp:cNvPr id="0" name=""/>
        <dsp:cNvSpPr/>
      </dsp:nvSpPr>
      <dsp:spPr>
        <a:xfrm rot="5400000">
          <a:off x="5035339" y="2110576"/>
          <a:ext cx="1485165" cy="5438044"/>
        </a:xfrm>
        <a:prstGeom prst="round2SameRect">
          <a:avLst/>
        </a:prstGeom>
        <a:solidFill>
          <a:schemeClr val="accent3">
            <a:alpha val="90000"/>
            <a:tint val="40000"/>
            <a:hueOff val="0"/>
            <a:satOff val="0"/>
            <a:lumOff val="0"/>
            <a:alphaOff val="0"/>
          </a:schemeClr>
        </a:solidFill>
        <a:ln w="425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endParaRPr lang="it-IT" sz="1800" kern="1200" dirty="0">
            <a:latin typeface="Century Gothic" pitchFamily="34" charset="0"/>
          </a:endParaRPr>
        </a:p>
        <a:p>
          <a:pPr marL="171450" lvl="1" indent="-171450" algn="l" defTabSz="800100">
            <a:lnSpc>
              <a:spcPct val="90000"/>
            </a:lnSpc>
            <a:spcBef>
              <a:spcPct val="0"/>
            </a:spcBef>
            <a:spcAft>
              <a:spcPct val="15000"/>
            </a:spcAft>
            <a:buChar char="••"/>
          </a:pPr>
          <a:r>
            <a:rPr lang="it-IT" sz="1800" kern="1200" dirty="0" smtClean="0">
              <a:latin typeface="Century Gothic" pitchFamily="34" charset="0"/>
            </a:rPr>
            <a:t>Israele (economia avanzata ed aree di specializzazione settoriale high </a:t>
          </a:r>
          <a:r>
            <a:rPr lang="it-IT" sz="1800" kern="1200" dirty="0" err="1" smtClean="0">
              <a:latin typeface="Century Gothic" pitchFamily="34" charset="0"/>
            </a:rPr>
            <a:t>tech</a:t>
          </a:r>
          <a:r>
            <a:rPr lang="it-IT" sz="1800" kern="1200" dirty="0" smtClean="0">
              <a:latin typeface="Century Gothic" pitchFamily="34" charset="0"/>
            </a:rPr>
            <a:t>) e Turchia</a:t>
          </a:r>
          <a:endParaRPr lang="it-IT" sz="1800" kern="1200" dirty="0">
            <a:latin typeface="Century Gothic" pitchFamily="34" charset="0"/>
          </a:endParaRPr>
        </a:p>
      </dsp:txBody>
      <dsp:txXfrm rot="5400000">
        <a:off x="5035339" y="2110576"/>
        <a:ext cx="1485165" cy="5438044"/>
      </dsp:txXfrm>
    </dsp:sp>
    <dsp:sp modelId="{21A5CFE6-89F5-46FF-B886-9EEE66B6FE67}">
      <dsp:nvSpPr>
        <dsp:cNvPr id="0" name=""/>
        <dsp:cNvSpPr/>
      </dsp:nvSpPr>
      <dsp:spPr>
        <a:xfrm>
          <a:off x="0" y="3901370"/>
          <a:ext cx="3058899" cy="1856456"/>
        </a:xfrm>
        <a:prstGeom prst="roundRect">
          <a:avLst/>
        </a:prstGeom>
        <a:solidFill>
          <a:schemeClr val="accent3">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65500" dist="381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lang="it-IT" sz="3300" kern="1200" dirty="0" smtClean="0">
              <a:latin typeface="Century Gothic" pitchFamily="34" charset="0"/>
            </a:rPr>
            <a:t>Altre economie</a:t>
          </a:r>
          <a:endParaRPr lang="it-IT" sz="3300" kern="1200" dirty="0">
            <a:latin typeface="Century Gothic" pitchFamily="34" charset="0"/>
          </a:endParaRPr>
        </a:p>
      </dsp:txBody>
      <dsp:txXfrm>
        <a:off x="0" y="3901370"/>
        <a:ext cx="3058899" cy="185645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A9B24CA-1CD5-47CC-9AB1-51D47D6A94DC}">
      <dsp:nvSpPr>
        <dsp:cNvPr id="0" name=""/>
        <dsp:cNvSpPr/>
      </dsp:nvSpPr>
      <dsp:spPr>
        <a:xfrm rot="5400000">
          <a:off x="-295757" y="300982"/>
          <a:ext cx="1971717" cy="1380202"/>
        </a:xfrm>
        <a:prstGeom prst="chevron">
          <a:avLst/>
        </a:prstGeom>
        <a:solidFill>
          <a:schemeClr val="accent3">
            <a:shade val="80000"/>
            <a:hueOff val="0"/>
            <a:satOff val="0"/>
            <a:lumOff val="0"/>
            <a:alphaOff val="0"/>
          </a:schemeClr>
        </a:solidFill>
        <a:ln w="425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smtClean="0">
              <a:latin typeface="Century Gothic" pitchFamily="34" charset="0"/>
            </a:rPr>
            <a:t>1 fase</a:t>
          </a:r>
          <a:endParaRPr lang="it-IT" sz="1600" kern="1200" dirty="0">
            <a:latin typeface="Century Gothic" pitchFamily="34" charset="0"/>
          </a:endParaRPr>
        </a:p>
      </dsp:txBody>
      <dsp:txXfrm rot="5400000">
        <a:off x="-295757" y="300982"/>
        <a:ext cx="1971717" cy="1380202"/>
      </dsp:txXfrm>
    </dsp:sp>
    <dsp:sp modelId="{BD503553-14A7-4F33-9F8C-B6BD41216267}">
      <dsp:nvSpPr>
        <dsp:cNvPr id="0" name=""/>
        <dsp:cNvSpPr/>
      </dsp:nvSpPr>
      <dsp:spPr>
        <a:xfrm rot="5400000">
          <a:off x="4261760" y="-2876334"/>
          <a:ext cx="1281616" cy="7044733"/>
        </a:xfrm>
        <a:prstGeom prst="round2SameRect">
          <a:avLst/>
        </a:prstGeom>
        <a:solidFill>
          <a:schemeClr val="lt1">
            <a:alpha val="90000"/>
            <a:hueOff val="0"/>
            <a:satOff val="0"/>
            <a:lumOff val="0"/>
            <a:alphaOff val="0"/>
          </a:schemeClr>
        </a:solidFill>
        <a:ln w="425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endParaRPr lang="it-IT" sz="1600" kern="1200" dirty="0">
            <a:latin typeface="Century Gothic" pitchFamily="34" charset="0"/>
          </a:endParaRPr>
        </a:p>
        <a:p>
          <a:pPr marL="171450" lvl="1" indent="-171450" algn="l" defTabSz="711200">
            <a:lnSpc>
              <a:spcPct val="90000"/>
            </a:lnSpc>
            <a:spcBef>
              <a:spcPct val="0"/>
            </a:spcBef>
            <a:spcAft>
              <a:spcPct val="15000"/>
            </a:spcAft>
            <a:buChar char="••"/>
          </a:pPr>
          <a:r>
            <a:rPr lang="it-IT" sz="1600" kern="1200" dirty="0" smtClean="0">
              <a:latin typeface="Century Gothic" pitchFamily="34" charset="0"/>
            </a:rPr>
            <a:t>La colonizzazione da parte delle potenze europee iniziò, in qualche modo,  già nel 1600 con la creazione delle Compagnie delle Indie (dipendenza solo commerciale ed economica)</a:t>
          </a:r>
          <a:endParaRPr lang="it-IT" sz="1600" kern="1200" dirty="0">
            <a:latin typeface="Century Gothic" pitchFamily="34" charset="0"/>
          </a:endParaRPr>
        </a:p>
      </dsp:txBody>
      <dsp:txXfrm rot="5400000">
        <a:off x="4261760" y="-2876334"/>
        <a:ext cx="1281616" cy="7044733"/>
      </dsp:txXfrm>
    </dsp:sp>
    <dsp:sp modelId="{3BAAF482-C48E-4F07-961A-5E9C286DE8AD}">
      <dsp:nvSpPr>
        <dsp:cNvPr id="0" name=""/>
        <dsp:cNvSpPr/>
      </dsp:nvSpPr>
      <dsp:spPr>
        <a:xfrm rot="5400000">
          <a:off x="-295757" y="2082206"/>
          <a:ext cx="1971717" cy="1380202"/>
        </a:xfrm>
        <a:prstGeom prst="chevron">
          <a:avLst/>
        </a:prstGeom>
        <a:solidFill>
          <a:schemeClr val="accent3">
            <a:shade val="80000"/>
            <a:hueOff val="266734"/>
            <a:satOff val="-25391"/>
            <a:lumOff val="18897"/>
            <a:alphaOff val="0"/>
          </a:schemeClr>
        </a:solidFill>
        <a:ln w="42500" cap="flat" cmpd="sng" algn="ctr">
          <a:solidFill>
            <a:schemeClr val="accent3">
              <a:shade val="80000"/>
              <a:hueOff val="266734"/>
              <a:satOff val="-25391"/>
              <a:lumOff val="1889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smtClean="0">
              <a:latin typeface="Century Gothic" pitchFamily="34" charset="0"/>
            </a:rPr>
            <a:t>2 fase</a:t>
          </a:r>
          <a:endParaRPr lang="it-IT" sz="1600" kern="1200" dirty="0">
            <a:latin typeface="Century Gothic" pitchFamily="34" charset="0"/>
          </a:endParaRPr>
        </a:p>
      </dsp:txBody>
      <dsp:txXfrm rot="5400000">
        <a:off x="-295757" y="2082206"/>
        <a:ext cx="1971717" cy="1380202"/>
      </dsp:txXfrm>
    </dsp:sp>
    <dsp:sp modelId="{B4370817-CF63-4A3A-860E-0D3CFE1EDBC8}">
      <dsp:nvSpPr>
        <dsp:cNvPr id="0" name=""/>
        <dsp:cNvSpPr/>
      </dsp:nvSpPr>
      <dsp:spPr>
        <a:xfrm rot="5400000">
          <a:off x="4261760" y="-1095109"/>
          <a:ext cx="1281616" cy="7044733"/>
        </a:xfrm>
        <a:prstGeom prst="round2SameRect">
          <a:avLst/>
        </a:prstGeom>
        <a:solidFill>
          <a:schemeClr val="lt1">
            <a:alpha val="90000"/>
            <a:hueOff val="0"/>
            <a:satOff val="0"/>
            <a:lumOff val="0"/>
            <a:alphaOff val="0"/>
          </a:schemeClr>
        </a:solidFill>
        <a:ln w="42500" cap="flat" cmpd="sng" algn="ctr">
          <a:solidFill>
            <a:schemeClr val="accent3">
              <a:shade val="80000"/>
              <a:hueOff val="266734"/>
              <a:satOff val="-25391"/>
              <a:lumOff val="1889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it-IT" sz="1600" kern="1200" dirty="0" smtClean="0">
              <a:latin typeface="Century Gothic" pitchFamily="34" charset="0"/>
            </a:rPr>
            <a:t>Le potenze europee iniziarono e difendere i propri interessi economici con l’uso delle armi. Il primo territorio arabo-islamico ad essere sottoposto al controllo coloniale fu l’Algeria (da parte della Francia) nel 1830, quindi nel 1881 la Tunisia, nel 1882 l’Egitto, nel 1912 il Marocco </a:t>
          </a:r>
          <a:endParaRPr lang="it-IT" sz="1600" kern="1200" dirty="0">
            <a:latin typeface="Century Gothic" pitchFamily="34" charset="0"/>
          </a:endParaRPr>
        </a:p>
      </dsp:txBody>
      <dsp:txXfrm rot="5400000">
        <a:off x="4261760" y="-1095109"/>
        <a:ext cx="1281616" cy="7044733"/>
      </dsp:txXfrm>
    </dsp:sp>
    <dsp:sp modelId="{03EA1CDF-9868-4F1E-A81E-82C43221064A}">
      <dsp:nvSpPr>
        <dsp:cNvPr id="0" name=""/>
        <dsp:cNvSpPr/>
      </dsp:nvSpPr>
      <dsp:spPr>
        <a:xfrm rot="5400000">
          <a:off x="-295757" y="3863431"/>
          <a:ext cx="1971717" cy="1380202"/>
        </a:xfrm>
        <a:prstGeom prst="chevron">
          <a:avLst/>
        </a:prstGeom>
        <a:solidFill>
          <a:schemeClr val="accent3">
            <a:shade val="80000"/>
            <a:hueOff val="533469"/>
            <a:satOff val="-50782"/>
            <a:lumOff val="37794"/>
            <a:alphaOff val="0"/>
          </a:schemeClr>
        </a:solidFill>
        <a:ln w="42500" cap="flat" cmpd="sng" algn="ctr">
          <a:solidFill>
            <a:schemeClr val="accent3">
              <a:shade val="80000"/>
              <a:hueOff val="533469"/>
              <a:satOff val="-50782"/>
              <a:lumOff val="377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smtClean="0">
              <a:latin typeface="Century Gothic" pitchFamily="34" charset="0"/>
            </a:rPr>
            <a:t>3 fase</a:t>
          </a:r>
          <a:endParaRPr lang="it-IT" sz="1600" kern="1200" dirty="0">
            <a:latin typeface="Century Gothic" pitchFamily="34" charset="0"/>
          </a:endParaRPr>
        </a:p>
      </dsp:txBody>
      <dsp:txXfrm rot="5400000">
        <a:off x="-295757" y="3863431"/>
        <a:ext cx="1971717" cy="1380202"/>
      </dsp:txXfrm>
    </dsp:sp>
    <dsp:sp modelId="{AA8D2FB4-C3D2-4071-ACCC-4FE221FB515C}">
      <dsp:nvSpPr>
        <dsp:cNvPr id="0" name=""/>
        <dsp:cNvSpPr/>
      </dsp:nvSpPr>
      <dsp:spPr>
        <a:xfrm rot="5400000">
          <a:off x="4261760" y="686115"/>
          <a:ext cx="1281616" cy="7044733"/>
        </a:xfrm>
        <a:prstGeom prst="round2SameRect">
          <a:avLst/>
        </a:prstGeom>
        <a:solidFill>
          <a:schemeClr val="lt1">
            <a:alpha val="90000"/>
            <a:hueOff val="0"/>
            <a:satOff val="0"/>
            <a:lumOff val="0"/>
            <a:alphaOff val="0"/>
          </a:schemeClr>
        </a:solidFill>
        <a:ln w="42500" cap="flat" cmpd="sng" algn="ctr">
          <a:solidFill>
            <a:schemeClr val="accent3">
              <a:shade val="80000"/>
              <a:hueOff val="533469"/>
              <a:satOff val="-50782"/>
              <a:lumOff val="377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it-IT" sz="1600" kern="1200" dirty="0" smtClean="0">
              <a:latin typeface="Century Gothic" pitchFamily="34" charset="0"/>
            </a:rPr>
            <a:t>Molti altri Stati anche del Vicino Oriente, furono sottoposti a controllo (protettorato) dopo la prima guerra mondiale con la definitiva caduta dell’impero ottomano</a:t>
          </a:r>
          <a:endParaRPr lang="it-IT" sz="1600" kern="1200" dirty="0">
            <a:latin typeface="Century Gothic" pitchFamily="34" charset="0"/>
          </a:endParaRPr>
        </a:p>
        <a:p>
          <a:pPr marL="171450" lvl="1" indent="-171450" algn="l" defTabSz="711200">
            <a:lnSpc>
              <a:spcPct val="90000"/>
            </a:lnSpc>
            <a:spcBef>
              <a:spcPct val="0"/>
            </a:spcBef>
            <a:spcAft>
              <a:spcPct val="15000"/>
            </a:spcAft>
            <a:buChar char="••"/>
          </a:pPr>
          <a:r>
            <a:rPr lang="it-IT" sz="1600" kern="1200" dirty="0" smtClean="0">
              <a:latin typeface="Century Gothic" pitchFamily="34" charset="0"/>
            </a:rPr>
            <a:t>Gli unici a non essere sottoposti a protettorato o a  vera e propria colonizzazione furono l’attuale Turchia e l’Arabia Saudita</a:t>
          </a:r>
        </a:p>
      </dsp:txBody>
      <dsp:txXfrm rot="5400000">
        <a:off x="4261760" y="686115"/>
        <a:ext cx="1281616" cy="704473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9671B1F-04F8-4A52-9C19-92A0522964D5}">
      <dsp:nvSpPr>
        <dsp:cNvPr id="0" name=""/>
        <dsp:cNvSpPr/>
      </dsp:nvSpPr>
      <dsp:spPr>
        <a:xfrm>
          <a:off x="5" y="1508"/>
          <a:ext cx="8632528" cy="1024504"/>
        </a:xfrm>
        <a:prstGeom prst="roundRect">
          <a:avLst/>
        </a:prstGeom>
        <a:solidFill>
          <a:schemeClr val="accent3">
            <a:shade val="80000"/>
            <a:hueOff val="0"/>
            <a:satOff val="0"/>
            <a:lumOff val="0"/>
            <a:alphaOff val="0"/>
          </a:schemeClr>
        </a:solidFill>
        <a:ln>
          <a:noFill/>
        </a:ln>
        <a:effectLst>
          <a:outerShdw blurRad="65500" dist="381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just" defTabSz="800100" rtl="0">
            <a:lnSpc>
              <a:spcPct val="90000"/>
            </a:lnSpc>
            <a:spcBef>
              <a:spcPct val="0"/>
            </a:spcBef>
            <a:spcAft>
              <a:spcPct val="35000"/>
            </a:spcAft>
          </a:pPr>
          <a:r>
            <a:rPr lang="it-IT" sz="1800" b="1" kern="1200" dirty="0" smtClean="0">
              <a:effectLst>
                <a:outerShdw blurRad="38100" dist="38100" dir="2700000" algn="tl">
                  <a:srgbClr val="000000">
                    <a:alpha val="43137"/>
                  </a:srgbClr>
                </a:outerShdw>
              </a:effectLst>
              <a:latin typeface="Century Gothic" pitchFamily="34" charset="0"/>
            </a:rPr>
            <a:t>Tempi. </a:t>
          </a:r>
          <a:r>
            <a:rPr lang="it-IT" sz="1800" b="0" kern="1200" dirty="0" smtClean="0">
              <a:effectLst>
                <a:outerShdw blurRad="38100" dist="38100" dir="2700000" algn="tl">
                  <a:srgbClr val="000000">
                    <a:alpha val="43137"/>
                  </a:srgbClr>
                </a:outerShdw>
              </a:effectLst>
              <a:latin typeface="Century Gothic" pitchFamily="34" charset="0"/>
            </a:rPr>
            <a:t>Indipendenza:</a:t>
          </a:r>
          <a:r>
            <a:rPr lang="it-IT" sz="1800" kern="1200" dirty="0" smtClean="0">
              <a:effectLst>
                <a:outerShdw blurRad="38100" dist="38100" dir="2700000" algn="tl">
                  <a:srgbClr val="000000">
                    <a:alpha val="43137"/>
                  </a:srgbClr>
                </a:outerShdw>
              </a:effectLst>
              <a:latin typeface="Century Gothic" pitchFamily="34" charset="0"/>
            </a:rPr>
            <a:t> 1919- Iraq, 1943 - Libano; 1946- Libia; 1922- Egitto; 1956- Marocco e Tunisia; 1962-Algeria, etc.</a:t>
          </a:r>
          <a:endParaRPr lang="it-IT" sz="1800" kern="1200" dirty="0">
            <a:effectLst>
              <a:outerShdw blurRad="38100" dist="38100" dir="2700000" algn="tl">
                <a:srgbClr val="000000">
                  <a:alpha val="43137"/>
                </a:srgbClr>
              </a:outerShdw>
            </a:effectLst>
            <a:latin typeface="Century Gothic" pitchFamily="34" charset="0"/>
          </a:endParaRPr>
        </a:p>
      </dsp:txBody>
      <dsp:txXfrm>
        <a:off x="5" y="1508"/>
        <a:ext cx="8632528" cy="1024504"/>
      </dsp:txXfrm>
    </dsp:sp>
    <dsp:sp modelId="{D82B78D6-D1CF-483F-B0DE-317428CCF65F}">
      <dsp:nvSpPr>
        <dsp:cNvPr id="0" name=""/>
        <dsp:cNvSpPr/>
      </dsp:nvSpPr>
      <dsp:spPr>
        <a:xfrm>
          <a:off x="5" y="1077238"/>
          <a:ext cx="8640948" cy="1371535"/>
        </a:xfrm>
        <a:prstGeom prst="roundRect">
          <a:avLst/>
        </a:prstGeom>
        <a:solidFill>
          <a:schemeClr val="accent3">
            <a:shade val="80000"/>
            <a:hueOff val="177823"/>
            <a:satOff val="-16927"/>
            <a:lumOff val="12598"/>
            <a:alphaOff val="0"/>
          </a:schemeClr>
        </a:solidFill>
        <a:ln>
          <a:noFill/>
        </a:ln>
        <a:effectLst>
          <a:outerShdw blurRad="65500" dist="381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just" defTabSz="800100" rtl="0">
            <a:lnSpc>
              <a:spcPct val="90000"/>
            </a:lnSpc>
            <a:spcBef>
              <a:spcPct val="0"/>
            </a:spcBef>
            <a:spcAft>
              <a:spcPct val="35000"/>
            </a:spcAft>
          </a:pPr>
          <a:r>
            <a:rPr lang="it-IT" sz="1800" b="1" kern="1200" dirty="0" smtClean="0">
              <a:effectLst/>
              <a:latin typeface="Century Gothic" pitchFamily="34" charset="0"/>
            </a:rPr>
            <a:t>Cause. </a:t>
          </a:r>
          <a:r>
            <a:rPr lang="it-IT" sz="1800" kern="1200" dirty="0" smtClean="0">
              <a:effectLst/>
              <a:latin typeface="Century Gothic" pitchFamily="34" charset="0"/>
            </a:rPr>
            <a:t>Debolezza dell'Europa e crisi delle “vecchie” potenze colonialiste; nascita di un “nuovo” mondo bipolare; posizione di principio anticolonialista degli USA; sostegno dell'ONU all'autodeterminazione dei popoli</a:t>
          </a:r>
          <a:endParaRPr lang="it-IT" sz="1800" kern="1200" dirty="0">
            <a:effectLst/>
            <a:latin typeface="Century Gothic" pitchFamily="34" charset="0"/>
          </a:endParaRPr>
        </a:p>
      </dsp:txBody>
      <dsp:txXfrm>
        <a:off x="5" y="1077238"/>
        <a:ext cx="8640948" cy="1371535"/>
      </dsp:txXfrm>
    </dsp:sp>
    <dsp:sp modelId="{1CD6A18E-89B5-4EA0-853E-C45677D5F3A2}">
      <dsp:nvSpPr>
        <dsp:cNvPr id="0" name=""/>
        <dsp:cNvSpPr/>
      </dsp:nvSpPr>
      <dsp:spPr>
        <a:xfrm>
          <a:off x="5" y="2499999"/>
          <a:ext cx="8632528" cy="2300034"/>
        </a:xfrm>
        <a:prstGeom prst="roundRect">
          <a:avLst/>
        </a:prstGeom>
        <a:solidFill>
          <a:schemeClr val="accent3">
            <a:shade val="80000"/>
            <a:hueOff val="355646"/>
            <a:satOff val="-33855"/>
            <a:lumOff val="25196"/>
            <a:alphaOff val="0"/>
          </a:schemeClr>
        </a:solidFill>
        <a:ln>
          <a:noFill/>
        </a:ln>
        <a:effectLst>
          <a:outerShdw blurRad="65500" dist="381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just" defTabSz="800100" rtl="0">
            <a:lnSpc>
              <a:spcPct val="90000"/>
            </a:lnSpc>
            <a:spcBef>
              <a:spcPct val="0"/>
            </a:spcBef>
            <a:spcAft>
              <a:spcPct val="35000"/>
            </a:spcAft>
          </a:pPr>
          <a:r>
            <a:rPr lang="it-IT" sz="1800" b="1" kern="1200" dirty="0" smtClean="0">
              <a:effectLst/>
              <a:latin typeface="Century Gothic" pitchFamily="34" charset="0"/>
            </a:rPr>
            <a:t>Modalità. </a:t>
          </a:r>
          <a:r>
            <a:rPr lang="it-IT" sz="1800" kern="1200" dirty="0" smtClean="0">
              <a:effectLst/>
              <a:latin typeface="Century Gothic" pitchFamily="34" charset="0"/>
            </a:rPr>
            <a:t>In alcuni casi le potenze colonizzatrici hanno abbandonato spontaneamente i possedimenti coloniali. In altri casi l'indipendenza è stata conquistata a prezzo di lotte lunghe e sanguinose (</a:t>
          </a:r>
          <a:r>
            <a:rPr lang="it-IT" sz="1800" kern="1200" dirty="0" err="1" smtClean="0">
              <a:effectLst/>
              <a:latin typeface="Century Gothic" pitchFamily="34" charset="0"/>
            </a:rPr>
            <a:t>es</a:t>
          </a:r>
          <a:r>
            <a:rPr lang="it-IT" sz="1800" kern="1200" dirty="0" smtClean="0">
              <a:effectLst/>
              <a:latin typeface="Century Gothic" pitchFamily="34" charset="0"/>
            </a:rPr>
            <a:t>: Algeria). Dove il processo di decolonizzazione si realizzò in modo cruento, i principali attori furono i movimenti di liberazione nazionale che spesso ricorsero alla guerriglia e al terrorismo </a:t>
          </a:r>
          <a:r>
            <a:rPr lang="it-IT" sz="1800" b="1" kern="1200" dirty="0" smtClean="0">
              <a:effectLst/>
              <a:latin typeface="Century Gothic" pitchFamily="34" charset="0"/>
            </a:rPr>
            <a:t> </a:t>
          </a:r>
          <a:endParaRPr lang="it-IT" sz="1800" kern="1200" dirty="0">
            <a:effectLst/>
            <a:latin typeface="Century Gothic" pitchFamily="34" charset="0"/>
          </a:endParaRPr>
        </a:p>
      </dsp:txBody>
      <dsp:txXfrm>
        <a:off x="5" y="2499999"/>
        <a:ext cx="8632528" cy="2300034"/>
      </dsp:txXfrm>
    </dsp:sp>
    <dsp:sp modelId="{5EA9EEC0-587A-4971-ADD5-C9478DBEB258}">
      <dsp:nvSpPr>
        <dsp:cNvPr id="0" name=""/>
        <dsp:cNvSpPr/>
      </dsp:nvSpPr>
      <dsp:spPr>
        <a:xfrm>
          <a:off x="8427" y="4852764"/>
          <a:ext cx="8632528" cy="1024504"/>
        </a:xfrm>
        <a:prstGeom prst="roundRect">
          <a:avLst/>
        </a:prstGeom>
        <a:solidFill>
          <a:schemeClr val="accent3">
            <a:shade val="80000"/>
            <a:hueOff val="533469"/>
            <a:satOff val="-50782"/>
            <a:lumOff val="37794"/>
            <a:alphaOff val="0"/>
          </a:schemeClr>
        </a:solidFill>
        <a:ln>
          <a:noFill/>
        </a:ln>
        <a:effectLst>
          <a:outerShdw blurRad="65500" dist="381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just" defTabSz="800100" rtl="0">
            <a:lnSpc>
              <a:spcPct val="90000"/>
            </a:lnSpc>
            <a:spcBef>
              <a:spcPct val="0"/>
            </a:spcBef>
            <a:spcAft>
              <a:spcPct val="35000"/>
            </a:spcAft>
          </a:pPr>
          <a:r>
            <a:rPr lang="it-IT" sz="1800" b="1" kern="1200" dirty="0" smtClean="0">
              <a:effectLst/>
              <a:latin typeface="Century Gothic" pitchFamily="34" charset="0"/>
            </a:rPr>
            <a:t>Conseguenze.</a:t>
          </a:r>
          <a:r>
            <a:rPr lang="it-IT" sz="1800" kern="1200" dirty="0" smtClean="0">
              <a:effectLst/>
              <a:latin typeface="Century Gothic" pitchFamily="34" charset="0"/>
            </a:rPr>
            <a:t> Diverse in tutti i Paesi della Regione. In linea generale: difficile democratizzazione, conflitti regionali, lento sviluppo economico</a:t>
          </a:r>
          <a:endParaRPr lang="it-IT" sz="1800" kern="1200" dirty="0">
            <a:effectLst/>
            <a:latin typeface="Century Gothic" pitchFamily="34" charset="0"/>
          </a:endParaRPr>
        </a:p>
      </dsp:txBody>
      <dsp:txXfrm>
        <a:off x="8427" y="4852764"/>
        <a:ext cx="8632528" cy="1024504"/>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8DF9A68-01E7-4659-B67E-482C3C88F895}">
      <dsp:nvSpPr>
        <dsp:cNvPr id="0" name=""/>
        <dsp:cNvSpPr/>
      </dsp:nvSpPr>
      <dsp:spPr>
        <a:xfrm>
          <a:off x="2948147" y="-367615"/>
          <a:ext cx="2656048" cy="2430536"/>
        </a:xfrm>
        <a:prstGeom prst="ellipse">
          <a:avLst/>
        </a:prstGeom>
        <a:gradFill rotWithShape="1">
          <a:gsLst>
            <a:gs pos="0">
              <a:schemeClr val="accent3">
                <a:shade val="45000"/>
                <a:satMod val="155000"/>
              </a:schemeClr>
            </a:gs>
            <a:gs pos="60000">
              <a:schemeClr val="accent3">
                <a:shade val="95000"/>
                <a:satMod val="150000"/>
              </a:schemeClr>
            </a:gs>
            <a:gs pos="100000">
              <a:schemeClr val="accent3">
                <a:tint val="87000"/>
                <a:satMod val="250000"/>
              </a:schemeClr>
            </a:gs>
          </a:gsLst>
          <a:lin ang="16200000" scaled="0"/>
        </a:gradFill>
        <a:ln w="9525" cap="flat" cmpd="sng" algn="ctr">
          <a:solidFill>
            <a:schemeClr val="accent3">
              <a:satMod val="150000"/>
            </a:schemeClr>
          </a:solidFill>
          <a:prstDash val="solid"/>
        </a:ln>
        <a:effectLst>
          <a:outerShdw blurRad="65500" dist="38100" dir="5400000" rotWithShape="0">
            <a:srgbClr val="000000">
              <a:alpha val="40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t-IT" sz="1600" kern="1200" dirty="0" smtClean="0">
              <a:effectLst>
                <a:outerShdw blurRad="38100" dist="38100" dir="2700000" algn="tl">
                  <a:srgbClr val="000000">
                    <a:alpha val="43137"/>
                  </a:srgbClr>
                </a:outerShdw>
              </a:effectLst>
              <a:latin typeface="Century Gothic" pitchFamily="34" charset="0"/>
            </a:rPr>
            <a:t>Fase I e II Fine dell’impero ottomano e processi di colonizzazione (prima metà dell’800- primi 900) </a:t>
          </a:r>
          <a:endParaRPr lang="it-IT" sz="1600" kern="1200" dirty="0">
            <a:latin typeface="Century Gothic" pitchFamily="34" charset="0"/>
          </a:endParaRPr>
        </a:p>
      </dsp:txBody>
      <dsp:txXfrm>
        <a:off x="2948147" y="-367615"/>
        <a:ext cx="2656048" cy="2430536"/>
      </dsp:txXfrm>
    </dsp:sp>
    <dsp:sp modelId="{84F11B70-6529-487D-A253-8BF1444A3F8C}">
      <dsp:nvSpPr>
        <dsp:cNvPr id="0" name=""/>
        <dsp:cNvSpPr/>
      </dsp:nvSpPr>
      <dsp:spPr>
        <a:xfrm rot="1613376">
          <a:off x="5560378" y="1299251"/>
          <a:ext cx="387825" cy="595914"/>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it-IT" sz="1200" kern="1200"/>
        </a:p>
      </dsp:txBody>
      <dsp:txXfrm rot="1613376">
        <a:off x="5560378" y="1299251"/>
        <a:ext cx="387825" cy="595914"/>
      </dsp:txXfrm>
    </dsp:sp>
    <dsp:sp modelId="{56502E51-BA91-4E60-A765-72AA940C6264}">
      <dsp:nvSpPr>
        <dsp:cNvPr id="0" name=""/>
        <dsp:cNvSpPr/>
      </dsp:nvSpPr>
      <dsp:spPr>
        <a:xfrm>
          <a:off x="5941701" y="1080117"/>
          <a:ext cx="2627250" cy="2556535"/>
        </a:xfrm>
        <a:prstGeom prst="ellipse">
          <a:avLst/>
        </a:prstGeom>
        <a:gradFill rotWithShape="1">
          <a:gsLst>
            <a:gs pos="0">
              <a:schemeClr val="accent3">
                <a:shade val="45000"/>
                <a:satMod val="155000"/>
              </a:schemeClr>
            </a:gs>
            <a:gs pos="60000">
              <a:schemeClr val="accent3">
                <a:shade val="95000"/>
                <a:satMod val="150000"/>
              </a:schemeClr>
            </a:gs>
            <a:gs pos="100000">
              <a:schemeClr val="accent3">
                <a:tint val="87000"/>
                <a:satMod val="250000"/>
              </a:schemeClr>
            </a:gs>
          </a:gsLst>
          <a:lin ang="16200000" scaled="0"/>
        </a:gradFill>
        <a:ln w="9525" cap="flat" cmpd="sng" algn="ctr">
          <a:solidFill>
            <a:schemeClr val="accent3">
              <a:satMod val="150000"/>
            </a:schemeClr>
          </a:solidFill>
          <a:prstDash val="solid"/>
        </a:ln>
        <a:effectLst>
          <a:outerShdw blurRad="65500" dist="38100" dir="5400000" rotWithShape="0">
            <a:srgbClr val="000000">
              <a:alpha val="40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it-IT" sz="1500" kern="1200" dirty="0" smtClean="0">
              <a:effectLst>
                <a:outerShdw blurRad="38100" dist="38100" dir="2700000" algn="tl">
                  <a:srgbClr val="000000">
                    <a:alpha val="43137"/>
                  </a:srgbClr>
                </a:outerShdw>
              </a:effectLst>
              <a:latin typeface="Century Gothic" pitchFamily="34" charset="0"/>
            </a:rPr>
            <a:t>Fase II : dominazione coloniale europea – fino alla metà del 900 (decolonizzazione con tempi e modalità diverse )</a:t>
          </a:r>
          <a:endParaRPr lang="it-IT" sz="1500" kern="1200" dirty="0">
            <a:solidFill>
              <a:schemeClr val="bg1"/>
            </a:solidFill>
            <a:latin typeface="Century Gothic" pitchFamily="34" charset="0"/>
          </a:endParaRPr>
        </a:p>
      </dsp:txBody>
      <dsp:txXfrm>
        <a:off x="5941701" y="1080117"/>
        <a:ext cx="2627250" cy="2556535"/>
      </dsp:txXfrm>
    </dsp:sp>
    <dsp:sp modelId="{1F01E3F4-FC23-4EA6-BBAD-5C476EEA0FCE}">
      <dsp:nvSpPr>
        <dsp:cNvPr id="0" name=""/>
        <dsp:cNvSpPr/>
      </dsp:nvSpPr>
      <dsp:spPr>
        <a:xfrm rot="8709817">
          <a:off x="5728858" y="3011664"/>
          <a:ext cx="433774" cy="595914"/>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it-IT" sz="1200" kern="1200"/>
        </a:p>
      </dsp:txBody>
      <dsp:txXfrm rot="8709817">
        <a:off x="5728858" y="3011664"/>
        <a:ext cx="433774" cy="595914"/>
      </dsp:txXfrm>
    </dsp:sp>
    <dsp:sp modelId="{5DCD9C66-4117-432D-998E-12FB29219003}">
      <dsp:nvSpPr>
        <dsp:cNvPr id="0" name=""/>
        <dsp:cNvSpPr/>
      </dsp:nvSpPr>
      <dsp:spPr>
        <a:xfrm>
          <a:off x="3168351" y="2945158"/>
          <a:ext cx="2792005" cy="2572073"/>
        </a:xfrm>
        <a:prstGeom prst="ellipse">
          <a:avLst/>
        </a:prstGeom>
        <a:gradFill rotWithShape="1">
          <a:gsLst>
            <a:gs pos="0">
              <a:schemeClr val="accent3">
                <a:shade val="45000"/>
                <a:satMod val="155000"/>
              </a:schemeClr>
            </a:gs>
            <a:gs pos="60000">
              <a:schemeClr val="accent3">
                <a:shade val="95000"/>
                <a:satMod val="150000"/>
              </a:schemeClr>
            </a:gs>
            <a:gs pos="100000">
              <a:schemeClr val="accent3">
                <a:tint val="87000"/>
                <a:satMod val="250000"/>
              </a:schemeClr>
            </a:gs>
          </a:gsLst>
          <a:lin ang="16200000" scaled="0"/>
        </a:gradFill>
        <a:ln w="9525" cap="flat" cmpd="sng" algn="ctr">
          <a:solidFill>
            <a:schemeClr val="accent3">
              <a:satMod val="150000"/>
            </a:schemeClr>
          </a:solidFill>
          <a:prstDash val="solid"/>
        </a:ln>
        <a:effectLst>
          <a:outerShdw blurRad="65500" dist="38100" dir="5400000" rotWithShape="0">
            <a:srgbClr val="000000">
              <a:alpha val="40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it-IT" sz="1500" kern="1200" dirty="0" smtClean="0">
              <a:latin typeface="Century Gothic" pitchFamily="34" charset="0"/>
            </a:rPr>
            <a:t>Fase III e </a:t>
          </a:r>
          <a:r>
            <a:rPr lang="it-IT" sz="1500" kern="1200" dirty="0" err="1" smtClean="0">
              <a:latin typeface="Century Gothic" pitchFamily="34" charset="0"/>
            </a:rPr>
            <a:t>IV</a:t>
          </a:r>
          <a:r>
            <a:rPr lang="it-IT" sz="1500" kern="1200" dirty="0" smtClean="0">
              <a:latin typeface="Century Gothic" pitchFamily="34" charset="0"/>
            </a:rPr>
            <a:t>. Inizio dei processi di formazione degli stati-nazione e collocazione nel sistema di “alleanze bipolari</a:t>
          </a:r>
          <a:r>
            <a:rPr lang="it-IT" sz="1500" kern="1200" dirty="0" smtClean="0"/>
            <a:t>” </a:t>
          </a:r>
          <a:endParaRPr lang="it-IT" sz="1500" kern="1200" dirty="0"/>
        </a:p>
      </dsp:txBody>
      <dsp:txXfrm>
        <a:off x="3168351" y="2945158"/>
        <a:ext cx="2792005" cy="2572073"/>
      </dsp:txXfrm>
    </dsp:sp>
    <dsp:sp modelId="{3861E1DE-BFB1-43ED-BEAE-D1F4AFB6AA09}">
      <dsp:nvSpPr>
        <dsp:cNvPr id="0" name=""/>
        <dsp:cNvSpPr/>
      </dsp:nvSpPr>
      <dsp:spPr>
        <a:xfrm rot="12426151">
          <a:off x="2659177" y="3091509"/>
          <a:ext cx="520948" cy="595914"/>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it-IT" sz="1200" kern="1200"/>
        </a:p>
      </dsp:txBody>
      <dsp:txXfrm rot="12426151">
        <a:off x="2659177" y="3091509"/>
        <a:ext cx="520948" cy="595914"/>
      </dsp:txXfrm>
    </dsp:sp>
    <dsp:sp modelId="{AB174579-4EE5-4A6C-8844-0311D92C64A2}">
      <dsp:nvSpPr>
        <dsp:cNvPr id="0" name=""/>
        <dsp:cNvSpPr/>
      </dsp:nvSpPr>
      <dsp:spPr>
        <a:xfrm>
          <a:off x="395393" y="1614184"/>
          <a:ext cx="2205519" cy="2095571"/>
        </a:xfrm>
        <a:prstGeom prst="ellipse">
          <a:avLst/>
        </a:prstGeom>
        <a:gradFill rotWithShape="1">
          <a:gsLst>
            <a:gs pos="0">
              <a:schemeClr val="accent2">
                <a:shade val="45000"/>
                <a:satMod val="155000"/>
              </a:schemeClr>
            </a:gs>
            <a:gs pos="60000">
              <a:schemeClr val="accent2">
                <a:shade val="95000"/>
                <a:satMod val="150000"/>
              </a:schemeClr>
            </a:gs>
            <a:gs pos="100000">
              <a:schemeClr val="accent2">
                <a:tint val="87000"/>
                <a:satMod val="250000"/>
              </a:schemeClr>
            </a:gs>
          </a:gsLst>
          <a:lin ang="16200000" scaled="0"/>
        </a:gradFill>
        <a:ln w="9525" cap="flat" cmpd="sng" algn="ctr">
          <a:solidFill>
            <a:schemeClr val="accent2">
              <a:satMod val="150000"/>
            </a:schemeClr>
          </a:solidFill>
          <a:prstDash val="solid"/>
        </a:ln>
        <a:effectLst>
          <a:outerShdw blurRad="65500" dist="38100" dir="5400000" rotWithShape="0">
            <a:srgbClr val="000000">
              <a:alpha val="40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it-IT" sz="3200" b="1" kern="1200" dirty="0" smtClean="0">
              <a:latin typeface="Century Gothic" pitchFamily="34" charset="0"/>
            </a:rPr>
            <a:t>OGGI?</a:t>
          </a:r>
          <a:endParaRPr lang="it-IT" sz="3200" b="1" kern="1200" dirty="0">
            <a:latin typeface="Century Gothic" pitchFamily="34" charset="0"/>
          </a:endParaRPr>
        </a:p>
      </dsp:txBody>
      <dsp:txXfrm>
        <a:off x="395393" y="1614184"/>
        <a:ext cx="2205519" cy="2095571"/>
      </dsp:txXfrm>
    </dsp:sp>
    <dsp:sp modelId="{920526A2-84A0-4F08-9444-B64257E802D3}">
      <dsp:nvSpPr>
        <dsp:cNvPr id="0" name=""/>
        <dsp:cNvSpPr/>
      </dsp:nvSpPr>
      <dsp:spPr>
        <a:xfrm rot="19611093">
          <a:off x="2539748" y="1520802"/>
          <a:ext cx="498996" cy="595914"/>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it-IT" sz="1200" kern="1200"/>
        </a:p>
      </dsp:txBody>
      <dsp:txXfrm rot="19611093">
        <a:off x="2539748" y="1520802"/>
        <a:ext cx="498996" cy="595914"/>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2450643-D822-48F5-A9DF-7220CD8D48F6}" type="datetimeFigureOut">
              <a:rPr lang="it-IT"/>
              <a:pPr>
                <a:defRPr/>
              </a:pPr>
              <a:t>07/03/2014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329CE6A4-69B3-41DC-A07A-F72C83C7A239}"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7</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9</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13</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Germani </a:t>
            </a:r>
            <a:r>
              <a:rPr lang="it-IT" dirty="0" err="1" smtClean="0"/>
              <a:t>pil</a:t>
            </a:r>
            <a:r>
              <a:rPr lang="it-IT" dirty="0" smtClean="0"/>
              <a:t> pro capite 42 . 000 </a:t>
            </a:r>
            <a:r>
              <a:rPr lang="it-IT" dirty="0" err="1" smtClean="0"/>
              <a:t>dollari_</a:t>
            </a:r>
            <a:r>
              <a:rPr lang="it-IT" dirty="0" smtClean="0"/>
              <a:t> monarchi del golfo (</a:t>
            </a:r>
            <a:r>
              <a:rPr lang="it-IT" dirty="0" err="1" smtClean="0"/>
              <a:t>qatar</a:t>
            </a:r>
            <a:r>
              <a:rPr lang="it-IT" dirty="0" smtClean="0"/>
              <a:t> 100.000, </a:t>
            </a:r>
            <a:r>
              <a:rPr lang="it-IT" dirty="0" err="1" smtClean="0"/>
              <a:t>kuwait</a:t>
            </a:r>
            <a:r>
              <a:rPr lang="it-IT" dirty="0" smtClean="0"/>
              <a:t> 48.000 </a:t>
            </a:r>
            <a:r>
              <a:rPr lang="it-IT" dirty="0" err="1" smtClean="0"/>
              <a:t>etc</a:t>
            </a:r>
            <a:r>
              <a:rPr lang="it-IT" dirty="0" smtClean="0"/>
              <a:t>..)</a:t>
            </a:r>
            <a:endParaRPr lang="it-IT" dirty="0"/>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14</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15</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993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39940"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581034-38C6-4B78-8EA1-A85ED04EAE91}" type="slidenum">
              <a:rPr lang="it-IT" smtClean="0"/>
              <a:pPr/>
              <a:t>16</a:t>
            </a:fld>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17</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marL="228600" indent="-228600">
              <a:buAutoNum type="arabicPeriod"/>
            </a:pPr>
            <a:r>
              <a:rPr lang="it-IT" dirty="0" smtClean="0"/>
              <a:t>Cosa è la civiltà?</a:t>
            </a:r>
          </a:p>
          <a:p>
            <a:pPr marL="228600" indent="-228600">
              <a:buAutoNum type="arabicPeriod"/>
            </a:pPr>
            <a:r>
              <a:rPr lang="it-IT" dirty="0" smtClean="0"/>
              <a:t>2. Europa più industrializzata dunque più ricca e militarmente potente (con buoni armamenti)</a:t>
            </a:r>
          </a:p>
          <a:p>
            <a:pPr marL="228600" indent="-228600">
              <a:buAutoNum type="arabicPeriod"/>
            </a:pPr>
            <a:r>
              <a:rPr lang="it-IT" dirty="0" smtClean="0"/>
              <a:t>Come conciliare secolarismo e </a:t>
            </a:r>
            <a:r>
              <a:rPr lang="it-IT" dirty="0" err="1" smtClean="0"/>
              <a:t>umma</a:t>
            </a:r>
            <a:r>
              <a:rPr lang="it-IT" dirty="0" smtClean="0"/>
              <a:t> (religione e società)</a:t>
            </a:r>
          </a:p>
          <a:p>
            <a:pPr marL="228600" indent="-228600">
              <a:buAutoNum type="arabicPeriod"/>
            </a:pPr>
            <a:r>
              <a:rPr lang="it-IT" dirty="0" smtClean="0"/>
              <a:t>Piano culturale:Ciò non annullò il fervore culturale che investiva parte del mondo </a:t>
            </a:r>
            <a:r>
              <a:rPr lang="it-IT" dirty="0" err="1" smtClean="0"/>
              <a:t>araboislamico</a:t>
            </a:r>
            <a:r>
              <a:rPr lang="it-IT" dirty="0" smtClean="0"/>
              <a:t> (primo quotidiano del mondo Al </a:t>
            </a:r>
            <a:r>
              <a:rPr lang="it-IT" dirty="0" err="1" smtClean="0"/>
              <a:t>Aram</a:t>
            </a:r>
            <a:r>
              <a:rPr lang="it-IT" dirty="0" smtClean="0"/>
              <a:t> pubblicato al Cairo nel 1875:: Piano sociale: movimenti per indipendenza femminile.</a:t>
            </a:r>
          </a:p>
          <a:p>
            <a:pPr marL="228600" indent="-228600">
              <a:buAutoNum type="arabicPeriod"/>
            </a:pPr>
            <a:r>
              <a:rPr lang="it-IT" dirty="0" smtClean="0"/>
              <a:t>Le tendenze alla modernizzazione dell’islam prevedevano  la restrizione dei precetti islamici alla solo sfera religiosa privata– mentre la islamizzazione della modernità mirava a ergere l‘islam al di sopra dei precetti occidentali. Superiorità dell’islam</a:t>
            </a:r>
          </a:p>
          <a:p>
            <a:pPr marL="228600" indent="-228600">
              <a:buAutoNum type="arabicPeriod"/>
            </a:pPr>
            <a:endParaRPr lang="it-IT" dirty="0" smtClean="0"/>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18</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Durante la guerra le potenze si resero conto che l’unico modo per sfiancare il nemico era quello di proseguire il conflitto su altri scenari “sparpagliando le forse”..così la guerra coinvolse anche le terre arabe-ottomane</a:t>
            </a:r>
            <a:endParaRPr lang="it-IT" dirty="0"/>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19</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20</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329CE6A4-69B3-41DC-A07A-F72C83C7A239}" type="slidenum">
              <a:rPr lang="it-IT" smtClean="0"/>
              <a:pPr>
                <a:defRPr/>
              </a:pPr>
              <a:t>21</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4096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0964"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FCF250-A2AF-4CD2-83A5-5556FA571BF0}" type="slidenum">
              <a:rPr lang="it-IT" smtClean="0"/>
              <a:pPr/>
              <a:t>22</a:t>
            </a:fld>
            <a:endParaRPr lang="it-IT"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a:defRPr/>
            </a:pPr>
            <a:fld id="{295CEA7E-6931-4FC3-9F9E-616D83594C2D}" type="slidenum">
              <a:rPr lang="de-DE" smtClean="0"/>
              <a:pPr>
                <a:defRPr/>
              </a:pPr>
              <a:t>36</a:t>
            </a:fld>
            <a:endParaRPr lang="de-DE"/>
          </a:p>
        </p:txBody>
      </p:sp>
    </p:spTree>
    <p:extLst>
      <p:ext uri="{BB962C8B-B14F-4D97-AF65-F5344CB8AC3E}">
        <p14:creationId xmlns="" xmlns:p14="http://schemas.microsoft.com/office/powerpoint/2010/main" val="1713942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ttangolo arrotondato 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Rettangolo arrotondato 5"/>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Titolo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it-IT" smtClean="0"/>
              <a:t>Fare clic per modificare lo stile del titolo</a:t>
            </a:r>
            <a:endParaRPr lang="en-US"/>
          </a:p>
        </p:txBody>
      </p:sp>
      <p:sp>
        <p:nvSpPr>
          <p:cNvPr id="20" name="Sottotitolo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it-IT" smtClean="0"/>
              <a:t>Fare clic per modificare lo stile del sottotitolo dello schema</a:t>
            </a:r>
            <a:endParaRPr lang="en-US"/>
          </a:p>
        </p:txBody>
      </p:sp>
      <p:sp>
        <p:nvSpPr>
          <p:cNvPr id="7" name="Segnaposto data 18"/>
          <p:cNvSpPr>
            <a:spLocks noGrp="1"/>
          </p:cNvSpPr>
          <p:nvPr>
            <p:ph type="dt" sz="half" idx="10"/>
          </p:nvPr>
        </p:nvSpPr>
        <p:spPr/>
        <p:txBody>
          <a:bodyPr/>
          <a:lstStyle>
            <a:lvl1pPr>
              <a:defRPr/>
            </a:lvl1pPr>
            <a:extLst/>
          </a:lstStyle>
          <a:p>
            <a:pPr>
              <a:defRPr/>
            </a:pPr>
            <a:endParaRPr lang="it-IT"/>
          </a:p>
        </p:txBody>
      </p:sp>
      <p:sp>
        <p:nvSpPr>
          <p:cNvPr id="8" name="Segnaposto piè di pagina 7"/>
          <p:cNvSpPr>
            <a:spLocks noGrp="1"/>
          </p:cNvSpPr>
          <p:nvPr>
            <p:ph type="ftr" sz="quarter" idx="11"/>
          </p:nvPr>
        </p:nvSpPr>
        <p:spPr/>
        <p:txBody>
          <a:bodyPr/>
          <a:lstStyle>
            <a:lvl1pPr>
              <a:defRPr/>
            </a:lvl1pPr>
            <a:extLst/>
          </a:lstStyle>
          <a:p>
            <a:pPr>
              <a:defRPr/>
            </a:pPr>
            <a:endParaRPr lang="it-IT"/>
          </a:p>
        </p:txBody>
      </p:sp>
      <p:sp>
        <p:nvSpPr>
          <p:cNvPr id="9" name="Segnaposto numero diapositiva 10"/>
          <p:cNvSpPr>
            <a:spLocks noGrp="1"/>
          </p:cNvSpPr>
          <p:nvPr>
            <p:ph type="sldNum" sz="quarter" idx="12"/>
          </p:nvPr>
        </p:nvSpPr>
        <p:spPr/>
        <p:txBody>
          <a:bodyPr/>
          <a:lstStyle>
            <a:lvl1pPr>
              <a:defRPr/>
            </a:lvl1pPr>
            <a:extLst/>
          </a:lstStyle>
          <a:p>
            <a:pPr>
              <a:defRPr/>
            </a:pPr>
            <a:fld id="{D9EFF795-5F64-413E-9F21-CFA3DBB058D0}"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lang="it-IT" smtClean="0"/>
              <a:t>Fare clic per modificare lo stile del titolo</a:t>
            </a:r>
            <a:endParaRPr lang="en-US"/>
          </a:p>
        </p:txBody>
      </p:sp>
      <p:sp>
        <p:nvSpPr>
          <p:cNvPr id="3" name="Segnaposto contenuto 2"/>
          <p:cNvSpPr>
            <a:spLocks noGrp="1"/>
          </p:cNvSpPr>
          <p:nvPr>
            <p:ph idx="1"/>
          </p:nvPr>
        </p:nvSpPr>
        <p:spPr>
          <a:xfrm>
            <a:off x="502920" y="530352"/>
            <a:ext cx="8183880" cy="4187952"/>
          </a:xfrm>
        </p:spPr>
        <p:txBody>
          <a:bodyPr/>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4"/>
          <p:cNvSpPr>
            <a:spLocks noGrp="1"/>
          </p:cNvSpPr>
          <p:nvPr>
            <p:ph type="dt" sz="half" idx="10"/>
          </p:nvPr>
        </p:nvSpPr>
        <p:spPr/>
        <p:txBody>
          <a:bodyPr/>
          <a:lstStyle>
            <a:lvl1pPr>
              <a:defRPr/>
            </a:lvl1pPr>
          </a:lstStyle>
          <a:p>
            <a:pPr>
              <a:defRPr/>
            </a:pPr>
            <a:endParaRPr lang="it-IT"/>
          </a:p>
        </p:txBody>
      </p:sp>
      <p:sp>
        <p:nvSpPr>
          <p:cNvPr id="5" name="Segnaposto piè di pagina 17"/>
          <p:cNvSpPr>
            <a:spLocks noGrp="1"/>
          </p:cNvSpPr>
          <p:nvPr>
            <p:ph type="ftr" sz="quarter" idx="11"/>
          </p:nvPr>
        </p:nvSpPr>
        <p:spPr/>
        <p:txBody>
          <a:bodyPr/>
          <a:lstStyle>
            <a:lvl1pPr>
              <a:defRPr/>
            </a:lvl1pPr>
          </a:lstStyle>
          <a:p>
            <a:pPr>
              <a:defRPr/>
            </a:pPr>
            <a:endParaRPr lang="it-IT"/>
          </a:p>
        </p:txBody>
      </p:sp>
      <p:sp>
        <p:nvSpPr>
          <p:cNvPr id="6" name="Segnaposto numero diapositiva 4"/>
          <p:cNvSpPr>
            <a:spLocks noGrp="1"/>
          </p:cNvSpPr>
          <p:nvPr>
            <p:ph type="sldNum" sz="quarter" idx="12"/>
          </p:nvPr>
        </p:nvSpPr>
        <p:spPr/>
        <p:txBody>
          <a:bodyPr/>
          <a:lstStyle>
            <a:lvl1pPr>
              <a:defRPr/>
            </a:lvl1pPr>
          </a:lstStyle>
          <a:p>
            <a:pPr>
              <a:defRPr/>
            </a:pPr>
            <a:fld id="{F40942F6-8387-4B0C-8994-C596785C32BF}"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4" name="Rettangolo arrotondato 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Rettangolo arrotondato 4"/>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2" name="Titolo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it-IT" smtClean="0"/>
              <a:t>Fare clic per modificare stili del testo dello schema</a:t>
            </a:r>
          </a:p>
        </p:txBody>
      </p:sp>
      <p:sp>
        <p:nvSpPr>
          <p:cNvPr id="6" name="Segnaposto data 3"/>
          <p:cNvSpPr>
            <a:spLocks noGrp="1"/>
          </p:cNvSpPr>
          <p:nvPr>
            <p:ph type="dt" sz="half" idx="10"/>
          </p:nvPr>
        </p:nvSpPr>
        <p:spPr/>
        <p:txBody>
          <a:bodyPr/>
          <a:lstStyle>
            <a:lvl1pPr>
              <a:defRPr/>
            </a:lvl1pPr>
            <a:extLst/>
          </a:lstStyle>
          <a:p>
            <a:pPr>
              <a:defRPr/>
            </a:pPr>
            <a:endParaRPr lang="it-IT"/>
          </a:p>
        </p:txBody>
      </p:sp>
      <p:sp>
        <p:nvSpPr>
          <p:cNvPr id="7" name="Segnaposto piè di pagina 4"/>
          <p:cNvSpPr>
            <a:spLocks noGrp="1"/>
          </p:cNvSpPr>
          <p:nvPr>
            <p:ph type="ftr" sz="quarter" idx="11"/>
          </p:nvPr>
        </p:nvSpPr>
        <p:spPr/>
        <p:txBody>
          <a:bodyPr/>
          <a:lstStyle>
            <a:lvl1pPr>
              <a:defRPr/>
            </a:lvl1pPr>
            <a:extLst/>
          </a:lstStyle>
          <a:p>
            <a:pPr>
              <a:defRPr/>
            </a:pPr>
            <a:endParaRPr lang="it-IT"/>
          </a:p>
        </p:txBody>
      </p:sp>
      <p:sp>
        <p:nvSpPr>
          <p:cNvPr id="8" name="Segnaposto numero diapositiva 5"/>
          <p:cNvSpPr>
            <a:spLocks noGrp="1"/>
          </p:cNvSpPr>
          <p:nvPr>
            <p:ph type="sldNum" sz="quarter" idx="12"/>
          </p:nvPr>
        </p:nvSpPr>
        <p:spPr/>
        <p:txBody>
          <a:bodyPr/>
          <a:lstStyle>
            <a:lvl1pPr>
              <a:defRPr/>
            </a:lvl1pPr>
            <a:extLst/>
          </a:lstStyle>
          <a:p>
            <a:pPr>
              <a:defRPr/>
            </a:pPr>
            <a:fld id="{21BC09CC-6C57-42A8-8B3D-DA3908D36310}"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contenuto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4"/>
          <p:cNvSpPr>
            <a:spLocks noGrp="1"/>
          </p:cNvSpPr>
          <p:nvPr>
            <p:ph type="dt" sz="half" idx="10"/>
          </p:nvPr>
        </p:nvSpPr>
        <p:spPr/>
        <p:txBody>
          <a:bodyPr/>
          <a:lstStyle>
            <a:lvl1pPr>
              <a:defRPr/>
            </a:lvl1pPr>
          </a:lstStyle>
          <a:p>
            <a:pPr>
              <a:defRPr/>
            </a:pPr>
            <a:endParaRPr lang="it-IT"/>
          </a:p>
        </p:txBody>
      </p:sp>
      <p:sp>
        <p:nvSpPr>
          <p:cNvPr id="6" name="Segnaposto piè di pagina 17"/>
          <p:cNvSpPr>
            <a:spLocks noGrp="1"/>
          </p:cNvSpPr>
          <p:nvPr>
            <p:ph type="ftr" sz="quarter" idx="11"/>
          </p:nvPr>
        </p:nvSpPr>
        <p:spPr/>
        <p:txBody>
          <a:bodyPr/>
          <a:lstStyle>
            <a:lvl1pPr>
              <a:defRPr/>
            </a:lvl1pPr>
          </a:lstStyle>
          <a:p>
            <a:pPr>
              <a:defRPr/>
            </a:pPr>
            <a:endParaRPr lang="it-IT"/>
          </a:p>
        </p:txBody>
      </p:sp>
      <p:sp>
        <p:nvSpPr>
          <p:cNvPr id="7" name="Segnaposto numero diapositiva 4"/>
          <p:cNvSpPr>
            <a:spLocks noGrp="1"/>
          </p:cNvSpPr>
          <p:nvPr>
            <p:ph type="sldNum" sz="quarter" idx="12"/>
          </p:nvPr>
        </p:nvSpPr>
        <p:spPr/>
        <p:txBody>
          <a:bodyPr/>
          <a:lstStyle>
            <a:lvl1pPr>
              <a:defRPr/>
            </a:lvl1pPr>
          </a:lstStyle>
          <a:p>
            <a:pPr>
              <a:defRPr/>
            </a:pPr>
            <a:fld id="{6104FC10-1A62-4CE6-9E2E-A8A81B3F11FB}"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lvl1pPr>
              <a:defRPr b="1"/>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it-IT" smtClean="0"/>
              <a:t>Fare clic per modificare stili del testo dello schema</a:t>
            </a:r>
          </a:p>
        </p:txBody>
      </p:sp>
      <p:sp>
        <p:nvSpPr>
          <p:cNvPr id="4" name="Segnaposto testo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it-IT" smtClean="0"/>
              <a:t>Fare clic per modificare stili del testo dello schema</a:t>
            </a:r>
          </a:p>
        </p:txBody>
      </p:sp>
      <p:sp>
        <p:nvSpPr>
          <p:cNvPr id="5" name="Segnaposto contenuto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24"/>
          <p:cNvSpPr>
            <a:spLocks noGrp="1"/>
          </p:cNvSpPr>
          <p:nvPr>
            <p:ph type="dt" sz="half" idx="10"/>
          </p:nvPr>
        </p:nvSpPr>
        <p:spPr/>
        <p:txBody>
          <a:bodyPr/>
          <a:lstStyle>
            <a:lvl1pPr>
              <a:defRPr/>
            </a:lvl1pPr>
          </a:lstStyle>
          <a:p>
            <a:pPr>
              <a:defRPr/>
            </a:pPr>
            <a:endParaRPr lang="it-IT"/>
          </a:p>
        </p:txBody>
      </p:sp>
      <p:sp>
        <p:nvSpPr>
          <p:cNvPr id="8" name="Segnaposto piè di pagina 17"/>
          <p:cNvSpPr>
            <a:spLocks noGrp="1"/>
          </p:cNvSpPr>
          <p:nvPr>
            <p:ph type="ftr" sz="quarter" idx="11"/>
          </p:nvPr>
        </p:nvSpPr>
        <p:spPr/>
        <p:txBody>
          <a:bodyPr/>
          <a:lstStyle>
            <a:lvl1pPr>
              <a:defRPr/>
            </a:lvl1pPr>
          </a:lstStyle>
          <a:p>
            <a:pPr>
              <a:defRPr/>
            </a:pPr>
            <a:endParaRPr lang="it-IT"/>
          </a:p>
        </p:txBody>
      </p:sp>
      <p:sp>
        <p:nvSpPr>
          <p:cNvPr id="9" name="Segnaposto numero diapositiva 4"/>
          <p:cNvSpPr>
            <a:spLocks noGrp="1"/>
          </p:cNvSpPr>
          <p:nvPr>
            <p:ph type="sldNum" sz="quarter" idx="12"/>
          </p:nvPr>
        </p:nvSpPr>
        <p:spPr/>
        <p:txBody>
          <a:bodyPr/>
          <a:lstStyle>
            <a:lvl1pPr>
              <a:defRPr/>
            </a:lvl1pPr>
          </a:lstStyle>
          <a:p>
            <a:pPr>
              <a:defRPr/>
            </a:pPr>
            <a:fld id="{41C7F718-66AE-4CF7-A4A9-A292913AE002}"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data 24"/>
          <p:cNvSpPr>
            <a:spLocks noGrp="1"/>
          </p:cNvSpPr>
          <p:nvPr>
            <p:ph type="dt" sz="half" idx="10"/>
          </p:nvPr>
        </p:nvSpPr>
        <p:spPr/>
        <p:txBody>
          <a:bodyPr/>
          <a:lstStyle>
            <a:lvl1pPr>
              <a:defRPr/>
            </a:lvl1pPr>
          </a:lstStyle>
          <a:p>
            <a:pPr>
              <a:defRPr/>
            </a:pPr>
            <a:endParaRPr lang="it-IT"/>
          </a:p>
        </p:txBody>
      </p:sp>
      <p:sp>
        <p:nvSpPr>
          <p:cNvPr id="4" name="Segnaposto piè di pagina 17"/>
          <p:cNvSpPr>
            <a:spLocks noGrp="1"/>
          </p:cNvSpPr>
          <p:nvPr>
            <p:ph type="ftr" sz="quarter" idx="11"/>
          </p:nvPr>
        </p:nvSpPr>
        <p:spPr/>
        <p:txBody>
          <a:bodyPr/>
          <a:lstStyle>
            <a:lvl1pPr>
              <a:defRPr/>
            </a:lvl1pPr>
          </a:lstStyle>
          <a:p>
            <a:pPr>
              <a:defRPr/>
            </a:pPr>
            <a:endParaRPr lang="it-IT"/>
          </a:p>
        </p:txBody>
      </p:sp>
      <p:sp>
        <p:nvSpPr>
          <p:cNvPr id="5" name="Segnaposto numero diapositiva 4"/>
          <p:cNvSpPr>
            <a:spLocks noGrp="1"/>
          </p:cNvSpPr>
          <p:nvPr>
            <p:ph type="sldNum" sz="quarter" idx="12"/>
          </p:nvPr>
        </p:nvSpPr>
        <p:spPr/>
        <p:txBody>
          <a:bodyPr/>
          <a:lstStyle>
            <a:lvl1pPr>
              <a:defRPr/>
            </a:lvl1pPr>
          </a:lstStyle>
          <a:p>
            <a:pPr>
              <a:defRPr/>
            </a:pPr>
            <a:fld id="{9436D4D3-AF47-4200-A7C8-E49B45973DA0}"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Rettangolo arrotondato 1"/>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3" name="Segnaposto data 1"/>
          <p:cNvSpPr>
            <a:spLocks noGrp="1"/>
          </p:cNvSpPr>
          <p:nvPr>
            <p:ph type="dt" sz="half" idx="10"/>
          </p:nvPr>
        </p:nvSpPr>
        <p:spPr/>
        <p:txBody>
          <a:bodyPr/>
          <a:lstStyle>
            <a:lvl1pPr>
              <a:defRPr/>
            </a:lvl1pPr>
            <a:extLst/>
          </a:lstStyle>
          <a:p>
            <a:pPr>
              <a:defRPr/>
            </a:pPr>
            <a:endParaRPr lang="it-IT"/>
          </a:p>
        </p:txBody>
      </p:sp>
      <p:sp>
        <p:nvSpPr>
          <p:cNvPr id="4" name="Segnaposto piè di pagina 2"/>
          <p:cNvSpPr>
            <a:spLocks noGrp="1"/>
          </p:cNvSpPr>
          <p:nvPr>
            <p:ph type="ftr" sz="quarter" idx="11"/>
          </p:nvPr>
        </p:nvSpPr>
        <p:spPr/>
        <p:txBody>
          <a:bodyPr/>
          <a:lstStyle>
            <a:lvl1pPr>
              <a:defRPr/>
            </a:lvl1pPr>
            <a:extLst/>
          </a:lstStyle>
          <a:p>
            <a:pPr>
              <a:defRPr/>
            </a:pPr>
            <a:endParaRPr lang="it-IT"/>
          </a:p>
        </p:txBody>
      </p:sp>
      <p:sp>
        <p:nvSpPr>
          <p:cNvPr id="5" name="Segnaposto numero diapositiva 3"/>
          <p:cNvSpPr>
            <a:spLocks noGrp="1"/>
          </p:cNvSpPr>
          <p:nvPr>
            <p:ph type="sldNum" sz="quarter" idx="12"/>
          </p:nvPr>
        </p:nvSpPr>
        <p:spPr/>
        <p:txBody>
          <a:bodyPr/>
          <a:lstStyle>
            <a:lvl1pPr>
              <a:defRPr/>
            </a:lvl1pPr>
            <a:extLst/>
          </a:lstStyle>
          <a:p>
            <a:pPr>
              <a:defRPr/>
            </a:pPr>
            <a:fld id="{20301082-A8EB-4311-9BDD-3AA1DD1D0C13}"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it-IT" smtClean="0"/>
              <a:t>Fare clic per modificare lo stile del titolo</a:t>
            </a:r>
            <a:endParaRPr lang="en-US"/>
          </a:p>
        </p:txBody>
      </p:sp>
      <p:sp>
        <p:nvSpPr>
          <p:cNvPr id="3" name="Segnaposto testo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4"/>
          <p:cNvSpPr>
            <a:spLocks noGrp="1"/>
          </p:cNvSpPr>
          <p:nvPr>
            <p:ph type="dt" sz="half" idx="10"/>
          </p:nvPr>
        </p:nvSpPr>
        <p:spPr/>
        <p:txBody>
          <a:bodyPr/>
          <a:lstStyle>
            <a:lvl1pPr>
              <a:defRPr/>
            </a:lvl1pPr>
          </a:lstStyle>
          <a:p>
            <a:pPr>
              <a:defRPr/>
            </a:pPr>
            <a:endParaRPr lang="it-IT"/>
          </a:p>
        </p:txBody>
      </p:sp>
      <p:sp>
        <p:nvSpPr>
          <p:cNvPr id="6" name="Segnaposto piè di pagina 17"/>
          <p:cNvSpPr>
            <a:spLocks noGrp="1"/>
          </p:cNvSpPr>
          <p:nvPr>
            <p:ph type="ftr" sz="quarter" idx="11"/>
          </p:nvPr>
        </p:nvSpPr>
        <p:spPr/>
        <p:txBody>
          <a:bodyPr/>
          <a:lstStyle>
            <a:lvl1pPr>
              <a:defRPr/>
            </a:lvl1pPr>
          </a:lstStyle>
          <a:p>
            <a:pPr>
              <a:defRPr/>
            </a:pPr>
            <a:endParaRPr lang="it-IT"/>
          </a:p>
        </p:txBody>
      </p:sp>
      <p:sp>
        <p:nvSpPr>
          <p:cNvPr id="7" name="Segnaposto numero diapositiva 4"/>
          <p:cNvSpPr>
            <a:spLocks noGrp="1"/>
          </p:cNvSpPr>
          <p:nvPr>
            <p:ph type="sldNum" sz="quarter" idx="12"/>
          </p:nvPr>
        </p:nvSpPr>
        <p:spPr/>
        <p:txBody>
          <a:bodyPr/>
          <a:lstStyle>
            <a:lvl1pPr>
              <a:defRPr/>
            </a:lvl1pPr>
          </a:lstStyle>
          <a:p>
            <a:pPr>
              <a:defRPr/>
            </a:pPr>
            <a:fld id="{B5E9B5AD-1E7E-4218-A6AB-34512C499F09}"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ettangolo arrotondato 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Arrotonda singolo angolo rettangolo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2" name="Titolo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it-IT" smtClean="0"/>
              <a:t>Fare clic per modificare lo stile del titolo</a:t>
            </a:r>
            <a:endParaRPr lang="en-US"/>
          </a:p>
        </p:txBody>
      </p:sp>
      <p:sp>
        <p:nvSpPr>
          <p:cNvPr id="4" name="Segnaposto testo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3" name="Segnaposto immagin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it-IT" noProof="0" smtClean="0"/>
              <a:t>Fare clic sull'icona per inserire un'immagine</a:t>
            </a:r>
            <a:endParaRPr lang="en-US" noProof="0"/>
          </a:p>
        </p:txBody>
      </p:sp>
      <p:sp>
        <p:nvSpPr>
          <p:cNvPr id="7" name="Segnaposto data 4"/>
          <p:cNvSpPr>
            <a:spLocks noGrp="1"/>
          </p:cNvSpPr>
          <p:nvPr>
            <p:ph type="dt" sz="half" idx="10"/>
          </p:nvPr>
        </p:nvSpPr>
        <p:spPr/>
        <p:txBody>
          <a:bodyPr/>
          <a:lstStyle>
            <a:lvl1pPr>
              <a:defRPr/>
            </a:lvl1pPr>
            <a:extLst/>
          </a:lstStyle>
          <a:p>
            <a:pPr>
              <a:defRPr/>
            </a:pPr>
            <a:endParaRPr lang="it-IT"/>
          </a:p>
        </p:txBody>
      </p:sp>
      <p:sp>
        <p:nvSpPr>
          <p:cNvPr id="8" name="Segnaposto piè di pagina 5"/>
          <p:cNvSpPr>
            <a:spLocks noGrp="1"/>
          </p:cNvSpPr>
          <p:nvPr>
            <p:ph type="ftr" sz="quarter" idx="11"/>
          </p:nvPr>
        </p:nvSpPr>
        <p:spPr/>
        <p:txBody>
          <a:bodyPr/>
          <a:lstStyle>
            <a:lvl1pPr>
              <a:defRPr/>
            </a:lvl1pPr>
            <a:extLst/>
          </a:lstStyle>
          <a:p>
            <a:pPr>
              <a:defRPr/>
            </a:pPr>
            <a:endParaRPr lang="it-IT"/>
          </a:p>
        </p:txBody>
      </p:sp>
      <p:sp>
        <p:nvSpPr>
          <p:cNvPr id="9" name="Segnaposto numero diapositiva 6"/>
          <p:cNvSpPr>
            <a:spLocks noGrp="1"/>
          </p:cNvSpPr>
          <p:nvPr>
            <p:ph type="sldNum" sz="quarter" idx="12"/>
          </p:nvPr>
        </p:nvSpPr>
        <p:spPr/>
        <p:txBody>
          <a:bodyPr/>
          <a:lstStyle>
            <a:lvl1pPr>
              <a:defRPr/>
            </a:lvl1pPr>
            <a:extLst/>
          </a:lstStyle>
          <a:p>
            <a:pPr>
              <a:defRPr/>
            </a:pPr>
            <a:fld id="{AF723E53-F62D-4F48-80F8-940B6ADB7097}"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502920" y="530352"/>
            <a:ext cx="8183880" cy="4187952"/>
          </a:xfrm>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4"/>
          <p:cNvSpPr>
            <a:spLocks noGrp="1"/>
          </p:cNvSpPr>
          <p:nvPr>
            <p:ph type="dt" sz="half" idx="10"/>
          </p:nvPr>
        </p:nvSpPr>
        <p:spPr/>
        <p:txBody>
          <a:bodyPr/>
          <a:lstStyle>
            <a:lvl1pPr>
              <a:defRPr/>
            </a:lvl1pPr>
          </a:lstStyle>
          <a:p>
            <a:pPr>
              <a:defRPr/>
            </a:pPr>
            <a:endParaRPr lang="it-IT"/>
          </a:p>
        </p:txBody>
      </p:sp>
      <p:sp>
        <p:nvSpPr>
          <p:cNvPr id="5" name="Segnaposto piè di pagina 17"/>
          <p:cNvSpPr>
            <a:spLocks noGrp="1"/>
          </p:cNvSpPr>
          <p:nvPr>
            <p:ph type="ftr" sz="quarter" idx="11"/>
          </p:nvPr>
        </p:nvSpPr>
        <p:spPr/>
        <p:txBody>
          <a:bodyPr/>
          <a:lstStyle>
            <a:lvl1pPr>
              <a:defRPr/>
            </a:lvl1pPr>
          </a:lstStyle>
          <a:p>
            <a:pPr>
              <a:defRPr/>
            </a:pPr>
            <a:endParaRPr lang="it-IT"/>
          </a:p>
        </p:txBody>
      </p:sp>
      <p:sp>
        <p:nvSpPr>
          <p:cNvPr id="6" name="Segnaposto numero diapositiva 4"/>
          <p:cNvSpPr>
            <a:spLocks noGrp="1"/>
          </p:cNvSpPr>
          <p:nvPr>
            <p:ph type="sldNum" sz="quarter" idx="12"/>
          </p:nvPr>
        </p:nvSpPr>
        <p:spPr/>
        <p:txBody>
          <a:bodyPr/>
          <a:lstStyle>
            <a:lvl1pPr>
              <a:defRPr/>
            </a:lvl1pPr>
          </a:lstStyle>
          <a:p>
            <a:pPr>
              <a:defRPr/>
            </a:pPr>
            <a:fld id="{C01CC836-5DB0-4D0D-8287-B778380A3B53}"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533404"/>
            <a:ext cx="1981200" cy="5257799"/>
          </a:xfrm>
        </p:spPr>
        <p:txBody>
          <a:bodyPr vert="eaVert"/>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533400" y="533402"/>
            <a:ext cx="5943600" cy="5257801"/>
          </a:xfrm>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4"/>
          <p:cNvSpPr>
            <a:spLocks noGrp="1"/>
          </p:cNvSpPr>
          <p:nvPr>
            <p:ph type="dt" sz="half" idx="10"/>
          </p:nvPr>
        </p:nvSpPr>
        <p:spPr/>
        <p:txBody>
          <a:bodyPr/>
          <a:lstStyle>
            <a:lvl1pPr>
              <a:defRPr/>
            </a:lvl1pPr>
          </a:lstStyle>
          <a:p>
            <a:pPr>
              <a:defRPr/>
            </a:pPr>
            <a:endParaRPr lang="it-IT"/>
          </a:p>
        </p:txBody>
      </p:sp>
      <p:sp>
        <p:nvSpPr>
          <p:cNvPr id="5" name="Segnaposto piè di pagina 17"/>
          <p:cNvSpPr>
            <a:spLocks noGrp="1"/>
          </p:cNvSpPr>
          <p:nvPr>
            <p:ph type="ftr" sz="quarter" idx="11"/>
          </p:nvPr>
        </p:nvSpPr>
        <p:spPr/>
        <p:txBody>
          <a:bodyPr/>
          <a:lstStyle>
            <a:lvl1pPr>
              <a:defRPr/>
            </a:lvl1pPr>
          </a:lstStyle>
          <a:p>
            <a:pPr>
              <a:defRPr/>
            </a:pPr>
            <a:endParaRPr lang="it-IT"/>
          </a:p>
        </p:txBody>
      </p:sp>
      <p:sp>
        <p:nvSpPr>
          <p:cNvPr id="6" name="Segnaposto numero diapositiva 4"/>
          <p:cNvSpPr>
            <a:spLocks noGrp="1"/>
          </p:cNvSpPr>
          <p:nvPr>
            <p:ph type="sldNum" sz="quarter" idx="12"/>
          </p:nvPr>
        </p:nvSpPr>
        <p:spPr/>
        <p:txBody>
          <a:bodyPr/>
          <a:lstStyle>
            <a:lvl1pPr>
              <a:defRPr/>
            </a:lvl1pPr>
          </a:lstStyle>
          <a:p>
            <a:pPr>
              <a:defRPr/>
            </a:pPr>
            <a:fld id="{CA2D87A5-8AE9-469C-B673-7B55D5E23630}"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ttangolo arrotondato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9" name="Rettangolo arrotondato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3" name="Segnaposto titolo 12"/>
          <p:cNvSpPr>
            <a:spLocks noGrp="1"/>
          </p:cNvSpPr>
          <p:nvPr>
            <p:ph type="title"/>
          </p:nvPr>
        </p:nvSpPr>
        <p:spPr>
          <a:xfrm>
            <a:off x="503238" y="4986338"/>
            <a:ext cx="8183562" cy="1050925"/>
          </a:xfrm>
          <a:prstGeom prst="rect">
            <a:avLst/>
          </a:prstGeom>
        </p:spPr>
        <p:txBody>
          <a:bodyPr vert="horz" anchor="b">
            <a:normAutofit/>
          </a:bodyPr>
          <a:lstStyle>
            <a:extLst/>
          </a:lstStyle>
          <a:p>
            <a:r>
              <a:rPr lang="it-IT" smtClean="0"/>
              <a:t>Fare clic per modificare lo stile del titolo</a:t>
            </a:r>
            <a:endParaRPr lang="en-US"/>
          </a:p>
        </p:txBody>
      </p:sp>
      <p:sp>
        <p:nvSpPr>
          <p:cNvPr id="1031" name="Segnaposto testo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25" name="Segnaposto data 24"/>
          <p:cNvSpPr>
            <a:spLocks noGrp="1"/>
          </p:cNvSpPr>
          <p:nvPr>
            <p:ph type="dt" sz="half" idx="2"/>
          </p:nvPr>
        </p:nvSpPr>
        <p:spPr>
          <a:xfrm>
            <a:off x="3776663"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pPr>
              <a:defRPr/>
            </a:pPr>
            <a:endParaRPr lang="it-IT"/>
          </a:p>
        </p:txBody>
      </p:sp>
      <p:sp>
        <p:nvSpPr>
          <p:cNvPr id="18" name="Segnaposto piè di pagina 17"/>
          <p:cNvSpPr>
            <a:spLocks noGrp="1"/>
          </p:cNvSpPr>
          <p:nvPr>
            <p:ph type="ftr" sz="quarter" idx="3"/>
          </p:nvPr>
        </p:nvSpPr>
        <p:spPr>
          <a:xfrm>
            <a:off x="6062663"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pPr>
              <a:defRPr/>
            </a:pPr>
            <a:endParaRPr lang="it-IT"/>
          </a:p>
        </p:txBody>
      </p:sp>
      <p:sp>
        <p:nvSpPr>
          <p:cNvPr id="5" name="Segnaposto numero diapositiva 4"/>
          <p:cNvSpPr>
            <a:spLocks noGrp="1"/>
          </p:cNvSpPr>
          <p:nvPr>
            <p:ph type="sldNum" sz="quarter" idx="4"/>
          </p:nvPr>
        </p:nvSpPr>
        <p:spPr>
          <a:xfrm>
            <a:off x="8348663"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pPr>
              <a:defRPr/>
            </a:pPr>
            <a:fld id="{917B64DC-6162-4085-A9BD-AF296367123E}"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231" r:id="rId1"/>
    <p:sldLayoutId id="2147484224" r:id="rId2"/>
    <p:sldLayoutId id="2147484232" r:id="rId3"/>
    <p:sldLayoutId id="2147484225" r:id="rId4"/>
    <p:sldLayoutId id="2147484226" r:id="rId5"/>
    <p:sldLayoutId id="2147484227" r:id="rId6"/>
    <p:sldLayoutId id="2147484233" r:id="rId7"/>
    <p:sldLayoutId id="2147484228" r:id="rId8"/>
    <p:sldLayoutId id="2147484234" r:id="rId9"/>
    <p:sldLayoutId id="2147484229" r:id="rId10"/>
    <p:sldLayoutId id="2147484230"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package" Target="../embeddings/Documento_di_Microsoft_Office_Word1.docx"/><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_africa_mid_east_pol_95"/>
          <p:cNvPicPr>
            <a:picLocks noChangeAspect="1" noChangeArrowheads="1"/>
          </p:cNvPicPr>
          <p:nvPr/>
        </p:nvPicPr>
        <p:blipFill>
          <a:blip r:embed="rId3" cstate="print">
            <a:lum/>
          </a:blip>
          <a:srcRect/>
          <a:stretch>
            <a:fillRect/>
          </a:stretch>
        </p:blipFill>
        <p:spPr bwMode="auto">
          <a:xfrm>
            <a:off x="0" y="0"/>
            <a:ext cx="9144000" cy="6858000"/>
          </a:xfrm>
          <a:prstGeom prst="rect">
            <a:avLst/>
          </a:prstGeom>
          <a:noFill/>
          <a:ln w="9525">
            <a:noFill/>
            <a:miter lim="800000"/>
            <a:headEnd/>
            <a:tailEnd/>
          </a:ln>
        </p:spPr>
      </p:pic>
      <p:sp>
        <p:nvSpPr>
          <p:cNvPr id="4" name="Rettangolo 3"/>
          <p:cNvSpPr/>
          <p:nvPr/>
        </p:nvSpPr>
        <p:spPr>
          <a:xfrm>
            <a:off x="179512" y="3861048"/>
            <a:ext cx="8784976" cy="1384995"/>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ctr">
              <a:defRPr/>
            </a:pPr>
            <a:r>
              <a:rPr lang="it-IT" sz="2800" dirty="0">
                <a:ln w="18415" cmpd="sng">
                  <a:solidFill>
                    <a:srgbClr val="FFFFFF"/>
                  </a:solidFill>
                  <a:prstDash val="solid"/>
                </a:ln>
                <a:solidFill>
                  <a:srgbClr val="FFFFFF"/>
                </a:solidFill>
                <a:effectLst>
                  <a:outerShdw blurRad="63500" dir="3600000" algn="tl" rotWithShape="0">
                    <a:srgbClr val="000000">
                      <a:alpha val="70000"/>
                    </a:srgbClr>
                  </a:outerShdw>
                </a:effectLst>
              </a:rPr>
              <a:t>STORIA CONTEMPORANEA DEI PAESI MEDITERRANEI</a:t>
            </a:r>
            <a:br>
              <a:rPr lang="it-IT" sz="2800" dirty="0">
                <a:ln w="18415" cmpd="sng">
                  <a:solidFill>
                    <a:srgbClr val="FFFFFF"/>
                  </a:solidFill>
                  <a:prstDash val="solid"/>
                </a:ln>
                <a:solidFill>
                  <a:srgbClr val="FFFFFF"/>
                </a:solidFill>
                <a:effectLst>
                  <a:outerShdw blurRad="63500" dir="3600000" algn="tl" rotWithShape="0">
                    <a:srgbClr val="000000">
                      <a:alpha val="70000"/>
                    </a:srgbClr>
                  </a:outerShdw>
                </a:effectLst>
              </a:rPr>
            </a:br>
            <a:endParaRPr lang="it-IT"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68313" y="260350"/>
            <a:ext cx="8226425" cy="1152525"/>
          </a:xfrm>
        </p:spPr>
        <p:txBody>
          <a:bodyPr/>
          <a:lstStyle/>
          <a:p>
            <a:pPr algn="ctr" eaLnBrk="1" fontAlgn="auto" hangingPunct="1">
              <a:spcAft>
                <a:spcPts val="0"/>
              </a:spcAft>
              <a:defRPr/>
            </a:pPr>
            <a:r>
              <a:rPr lang="it-IT" dirty="0" smtClean="0">
                <a:solidFill>
                  <a:srgbClr val="0070C0"/>
                </a:solidFill>
                <a:latin typeface="Century Gothic" pitchFamily="34" charset="0"/>
              </a:rPr>
              <a:t>TEMI DELLE LEZIONI </a:t>
            </a:r>
          </a:p>
        </p:txBody>
      </p:sp>
      <p:sp>
        <p:nvSpPr>
          <p:cNvPr id="7171" name="Rectangle 3"/>
          <p:cNvSpPr>
            <a:spLocks noGrp="1" noChangeArrowheads="1"/>
          </p:cNvSpPr>
          <p:nvPr>
            <p:ph idx="1"/>
          </p:nvPr>
        </p:nvSpPr>
        <p:spPr>
          <a:xfrm>
            <a:off x="467544" y="980728"/>
            <a:ext cx="8183563" cy="4608512"/>
          </a:xfrm>
        </p:spPr>
        <p:txBody>
          <a:bodyPr/>
          <a:lstStyle/>
          <a:p>
            <a:pPr eaLnBrk="1" hangingPunct="1">
              <a:buFont typeface="Wingdings 2" pitchFamily="18" charset="2"/>
              <a:buNone/>
            </a:pPr>
            <a:endParaRPr lang="it-IT" dirty="0" smtClean="0">
              <a:solidFill>
                <a:schemeClr val="accent1"/>
              </a:solidFill>
              <a:latin typeface="Arial" charset="0"/>
              <a:cs typeface="Arial" charset="0"/>
            </a:endParaRPr>
          </a:p>
          <a:p>
            <a:pPr eaLnBrk="1" hangingPunct="1">
              <a:buClr>
                <a:srgbClr val="0070C0"/>
              </a:buClr>
              <a:buNone/>
            </a:pPr>
            <a:r>
              <a:rPr lang="it-IT" b="1" dirty="0" smtClean="0">
                <a:latin typeface="Century Gothic" pitchFamily="34" charset="0"/>
                <a:cs typeface="Arial" charset="0"/>
              </a:rPr>
              <a:t>Tema principale:</a:t>
            </a:r>
          </a:p>
          <a:p>
            <a:pPr eaLnBrk="1" hangingPunct="1">
              <a:buClr>
                <a:srgbClr val="0070C0"/>
              </a:buClr>
              <a:buFont typeface="Wingdings" pitchFamily="2" charset="2"/>
              <a:buChar char="ü"/>
            </a:pPr>
            <a:r>
              <a:rPr lang="it-IT" dirty="0" smtClean="0">
                <a:latin typeface="Century Gothic" pitchFamily="34" charset="0"/>
                <a:cs typeface="Arial" charset="0"/>
              </a:rPr>
              <a:t>Evoluzione storica e politica dei Paesi mediterranei</a:t>
            </a:r>
          </a:p>
          <a:p>
            <a:pPr eaLnBrk="1" hangingPunct="1">
              <a:buClr>
                <a:srgbClr val="0070C0"/>
              </a:buClr>
              <a:buNone/>
            </a:pPr>
            <a:r>
              <a:rPr lang="it-IT" b="1" dirty="0" smtClean="0">
                <a:latin typeface="Century Gothic" pitchFamily="34" charset="0"/>
                <a:cs typeface="Arial" charset="0"/>
              </a:rPr>
              <a:t>Temi trasversali e approfondimenti:</a:t>
            </a:r>
          </a:p>
          <a:p>
            <a:pPr eaLnBrk="1" hangingPunct="1">
              <a:buClr>
                <a:srgbClr val="0070C0"/>
              </a:buClr>
              <a:buFont typeface="Wingdings" pitchFamily="2" charset="2"/>
              <a:buChar char="Ø"/>
            </a:pPr>
            <a:r>
              <a:rPr lang="it-IT" dirty="0" smtClean="0">
                <a:latin typeface="Century Gothic" pitchFamily="34" charset="0"/>
                <a:cs typeface="Arial" charset="0"/>
              </a:rPr>
              <a:t>Il conflitto arabo israeliano</a:t>
            </a:r>
          </a:p>
          <a:p>
            <a:pPr eaLnBrk="1" hangingPunct="1">
              <a:buClr>
                <a:srgbClr val="0070C0"/>
              </a:buClr>
              <a:buFont typeface="Wingdings" pitchFamily="2" charset="2"/>
              <a:buChar char="Ø"/>
            </a:pPr>
            <a:r>
              <a:rPr lang="it-IT" dirty="0" smtClean="0">
                <a:latin typeface="Century Gothic" pitchFamily="34" charset="0"/>
                <a:cs typeface="Arial" charset="0"/>
              </a:rPr>
              <a:t>Islam e democrazia</a:t>
            </a:r>
          </a:p>
          <a:p>
            <a:pPr eaLnBrk="1" hangingPunct="1">
              <a:buClr>
                <a:srgbClr val="0070C0"/>
              </a:buClr>
              <a:buFont typeface="Wingdings" pitchFamily="2" charset="2"/>
              <a:buChar char="Ø"/>
            </a:pPr>
            <a:r>
              <a:rPr lang="it-IT" dirty="0" smtClean="0">
                <a:latin typeface="Century Gothic" pitchFamily="34" charset="0"/>
                <a:cs typeface="Arial" charset="0"/>
              </a:rPr>
              <a:t>Il fondamentalismo islamico</a:t>
            </a:r>
          </a:p>
          <a:p>
            <a:pPr eaLnBrk="1" hangingPunct="1">
              <a:buClr>
                <a:srgbClr val="0070C0"/>
              </a:buClr>
              <a:buFont typeface="Wingdings" pitchFamily="2" charset="2"/>
              <a:buChar char="Ø"/>
            </a:pPr>
            <a:r>
              <a:rPr lang="it-IT" dirty="0" smtClean="0">
                <a:latin typeface="Century Gothic" pitchFamily="34" charset="0"/>
                <a:cs typeface="Arial" charset="0"/>
              </a:rPr>
              <a:t>La politica euro-mediterranea</a:t>
            </a:r>
          </a:p>
          <a:p>
            <a:pPr eaLnBrk="1" hangingPunct="1">
              <a:buClr>
                <a:srgbClr val="0070C0"/>
              </a:buClr>
              <a:buFont typeface="Wingdings" pitchFamily="2" charset="2"/>
              <a:buChar char="Ø"/>
            </a:pPr>
            <a:r>
              <a:rPr lang="it-IT" dirty="0" smtClean="0">
                <a:latin typeface="Century Gothic" pitchFamily="34" charset="0"/>
                <a:cs typeface="Arial" charset="0"/>
              </a:rPr>
              <a:t>La primavera araba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502920" y="404664"/>
            <a:ext cx="8183880" cy="1152128"/>
          </a:xfrm>
        </p:spPr>
        <p:txBody>
          <a:bodyPr/>
          <a:lstStyle/>
          <a:p>
            <a:pPr algn="ctr"/>
            <a:r>
              <a:rPr lang="it-IT" dirty="0" smtClean="0">
                <a:solidFill>
                  <a:srgbClr val="0070C0"/>
                </a:solidFill>
                <a:latin typeface="Century Gothic" pitchFamily="34" charset="0"/>
              </a:rPr>
              <a:t>TESTI PER FREQUENTANTI</a:t>
            </a:r>
            <a:endParaRPr lang="it-IT" dirty="0">
              <a:solidFill>
                <a:srgbClr val="0070C0"/>
              </a:solidFill>
              <a:latin typeface="Century Gothic" pitchFamily="34" charset="0"/>
            </a:endParaRPr>
          </a:p>
        </p:txBody>
      </p:sp>
      <p:sp>
        <p:nvSpPr>
          <p:cNvPr id="5" name="Segnaposto contenuto 4"/>
          <p:cNvSpPr>
            <a:spLocks noGrp="1"/>
          </p:cNvSpPr>
          <p:nvPr>
            <p:ph idx="1"/>
          </p:nvPr>
        </p:nvSpPr>
        <p:spPr>
          <a:xfrm>
            <a:off x="502920" y="1556792"/>
            <a:ext cx="8183880" cy="4680520"/>
          </a:xfrm>
        </p:spPr>
        <p:txBody>
          <a:bodyPr/>
          <a:lstStyle/>
          <a:p>
            <a:pPr marL="457200" indent="-457200">
              <a:buClr>
                <a:srgbClr val="002060"/>
              </a:buClr>
              <a:buFont typeface="Wingdings" pitchFamily="2" charset="2"/>
              <a:buChar char="Ø"/>
            </a:pPr>
            <a:r>
              <a:rPr lang="it-IT" sz="2400" b="1" dirty="0" smtClean="0">
                <a:latin typeface="Century Gothic" pitchFamily="34" charset="0"/>
              </a:rPr>
              <a:t>1. </a:t>
            </a:r>
            <a:r>
              <a:rPr lang="it-IT" sz="2400" dirty="0" smtClean="0">
                <a:latin typeface="Century Gothic" pitchFamily="34" charset="0"/>
              </a:rPr>
              <a:t>MASSIMO CAMPANINI </a:t>
            </a:r>
            <a:r>
              <a:rPr lang="it-IT" sz="2400" i="1" dirty="0" smtClean="0">
                <a:latin typeface="Century Gothic" pitchFamily="34" charset="0"/>
              </a:rPr>
              <a:t>Storia del Medio Oriente</a:t>
            </a:r>
            <a:r>
              <a:rPr lang="it-IT" sz="2400" dirty="0" smtClean="0">
                <a:latin typeface="Century Gothic" pitchFamily="34" charset="0"/>
              </a:rPr>
              <a:t> Il mulino 2007  : tutto il testo</a:t>
            </a:r>
          </a:p>
          <a:p>
            <a:pPr marL="457200" indent="-457200">
              <a:buClr>
                <a:srgbClr val="002060"/>
              </a:buClr>
              <a:buFont typeface="Wingdings" pitchFamily="2" charset="2"/>
              <a:buChar char="Ø"/>
            </a:pPr>
            <a:r>
              <a:rPr lang="it-IT" sz="2400" b="1" dirty="0" smtClean="0">
                <a:latin typeface="Century Gothic" pitchFamily="34" charset="0"/>
              </a:rPr>
              <a:t>2. </a:t>
            </a:r>
            <a:r>
              <a:rPr lang="it-IT" sz="2400" dirty="0" smtClean="0">
                <a:latin typeface="Century Gothic" pitchFamily="34" charset="0"/>
              </a:rPr>
              <a:t> MICHELA MERCURI, STEFANO MARIA TORELLI (a cura di) </a:t>
            </a:r>
            <a:r>
              <a:rPr lang="it-IT" sz="2400" i="1" dirty="0" smtClean="0">
                <a:latin typeface="Century Gothic" pitchFamily="34" charset="0"/>
              </a:rPr>
              <a:t>La primavera araba. Origini ed effetti delle rivolte che stanno cambiando il Medio Oriente</a:t>
            </a:r>
            <a:r>
              <a:rPr lang="it-IT" sz="2400" dirty="0" smtClean="0">
                <a:latin typeface="Century Gothic" pitchFamily="34" charset="0"/>
              </a:rPr>
              <a:t> Vita e pensiero 2012 </a:t>
            </a:r>
            <a:r>
              <a:rPr lang="it-IT" sz="2400" b="1" dirty="0" smtClean="0">
                <a:latin typeface="Century Gothic" pitchFamily="34" charset="0"/>
              </a:rPr>
              <a:t>,</a:t>
            </a:r>
            <a:r>
              <a:rPr lang="it-IT" sz="2400" dirty="0" smtClean="0">
                <a:latin typeface="Century Gothic" pitchFamily="34" charset="0"/>
              </a:rPr>
              <a:t> Capitoli: Introduzione e </a:t>
            </a:r>
            <a:r>
              <a:rPr lang="it-IT" sz="2400" dirty="0" err="1" smtClean="0">
                <a:latin typeface="Century Gothic" pitchFamily="34" charset="0"/>
              </a:rPr>
              <a:t>capp</a:t>
            </a:r>
            <a:r>
              <a:rPr lang="it-IT" sz="2400" dirty="0" smtClean="0">
                <a:latin typeface="Century Gothic" pitchFamily="34" charset="0"/>
              </a:rPr>
              <a:t>: 1, 2, 3, 6</a:t>
            </a:r>
          </a:p>
          <a:p>
            <a:pPr marL="457200" indent="-457200">
              <a:buClr>
                <a:srgbClr val="002060"/>
              </a:buClr>
              <a:buFont typeface="Wingdings" pitchFamily="2" charset="2"/>
              <a:buChar char="Ø"/>
            </a:pPr>
            <a:r>
              <a:rPr lang="it-IT" sz="2400" b="1" dirty="0" err="1" smtClean="0">
                <a:latin typeface="Century Gothic" pitchFamily="34" charset="0"/>
              </a:rPr>
              <a:t>Slides</a:t>
            </a:r>
            <a:r>
              <a:rPr lang="it-IT" sz="2400" b="1" dirty="0" smtClean="0">
                <a:latin typeface="Century Gothic" pitchFamily="34" charset="0"/>
              </a:rPr>
              <a:t> e redazione di un breve </a:t>
            </a:r>
            <a:r>
              <a:rPr lang="it-IT" sz="2400" b="1" dirty="0" err="1" smtClean="0">
                <a:latin typeface="Century Gothic" pitchFamily="34" charset="0"/>
              </a:rPr>
              <a:t>paper</a:t>
            </a:r>
            <a:r>
              <a:rPr lang="it-IT" sz="2400" b="1" dirty="0" smtClean="0">
                <a:latin typeface="Century Gothic" pitchFamily="34" charset="0"/>
              </a:rPr>
              <a:t> conclusivo che sostituiscono il testo n.1;</a:t>
            </a:r>
          </a:p>
          <a:p>
            <a:pPr marL="457200" indent="-457200">
              <a:buClr>
                <a:srgbClr val="002060"/>
              </a:buClr>
              <a:buFont typeface="Wingdings" pitchFamily="2" charset="2"/>
              <a:buChar char="Ø"/>
            </a:pPr>
            <a:r>
              <a:rPr lang="it-IT" sz="2400" b="1" dirty="0" smtClean="0">
                <a:latin typeface="Century Gothic" pitchFamily="34" charset="0"/>
              </a:rPr>
              <a:t>Letture di articoli di rivista che sostituiscono una parte del testo n. 2</a:t>
            </a:r>
          </a:p>
          <a:p>
            <a:pPr marL="457200" indent="-457200">
              <a:buClr>
                <a:srgbClr val="002060"/>
              </a:buClr>
              <a:buFont typeface="Wingdings" pitchFamily="2" charset="2"/>
              <a:buChar char="Ø"/>
            </a:pPr>
            <a:endParaRPr lang="it-IT" sz="2400" dirty="0" smtClean="0">
              <a:latin typeface="Century Gothic" pitchFamily="34" charset="0"/>
            </a:endParaRPr>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rc_mi" descr="http://1.bp.blogspot.com/_yUTO4wakzSU/TUhT0jg4GTI/AAAAAAAACC0/k_st3z84uOY/s1600/350px-MENA_map.png"/>
          <p:cNvPicPr/>
          <p:nvPr/>
        </p:nvPicPr>
        <p:blipFill>
          <a:blip r:embed="rId2" cstate="print"/>
          <a:srcRect/>
          <a:stretch>
            <a:fillRect/>
          </a:stretch>
        </p:blipFill>
        <p:spPr bwMode="auto">
          <a:xfrm>
            <a:off x="251520" y="548680"/>
            <a:ext cx="8640960" cy="5760640"/>
          </a:xfrm>
          <a:prstGeom prst="rect">
            <a:avLst/>
          </a:prstGeom>
          <a:noFill/>
          <a:ln w="9525">
            <a:noFill/>
            <a:miter lim="800000"/>
            <a:headEnd/>
            <a:tailEnd/>
          </a:ln>
        </p:spPr>
      </p:pic>
      <p:sp>
        <p:nvSpPr>
          <p:cNvPr id="5" name="CasellaDiTesto 4"/>
          <p:cNvSpPr txBox="1"/>
          <p:nvPr/>
        </p:nvSpPr>
        <p:spPr>
          <a:xfrm>
            <a:off x="827584" y="4509120"/>
            <a:ext cx="7632848" cy="1754326"/>
          </a:xfrm>
          <a:prstGeom prst="rect">
            <a:avLst/>
          </a:prstGeom>
          <a:solidFill>
            <a:schemeClr val="bg1"/>
          </a:solidFill>
          <a:ln>
            <a:solidFill>
              <a:schemeClr val="accent3">
                <a:lumMod val="75000"/>
              </a:schemeClr>
            </a:solidFill>
          </a:ln>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it-IT" sz="3600" dirty="0" smtClean="0">
                <a:solidFill>
                  <a:srgbClr val="002060"/>
                </a:solidFill>
                <a:latin typeface="Century Gothic" pitchFamily="34" charset="0"/>
              </a:rPr>
              <a:t>Parte prima.</a:t>
            </a:r>
          </a:p>
          <a:p>
            <a:pPr algn="ctr"/>
            <a:r>
              <a:rPr lang="it-IT" sz="3600" dirty="0" smtClean="0">
                <a:solidFill>
                  <a:srgbClr val="002060"/>
                </a:solidFill>
                <a:latin typeface="Century Gothic" pitchFamily="34" charset="0"/>
              </a:rPr>
              <a:t>La Regione Mediterranea: un’analisi generale</a:t>
            </a:r>
            <a:endParaRPr lang="it-IT" sz="3600" dirty="0">
              <a:solidFill>
                <a:srgbClr val="002060"/>
              </a:solidFill>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4294967295"/>
          </p:nvPr>
        </p:nvSpPr>
        <p:spPr>
          <a:xfrm>
            <a:off x="395536" y="549275"/>
            <a:ext cx="8137277" cy="5688013"/>
          </a:xfrm>
        </p:spPr>
        <p:txBody>
          <a:bodyPr>
            <a:normAutofit/>
          </a:bodyPr>
          <a:lstStyle/>
          <a:p>
            <a:pPr marL="265176" indent="-265176" eaLnBrk="1" fontAlgn="auto" hangingPunct="1">
              <a:spcAft>
                <a:spcPts val="0"/>
              </a:spcAft>
              <a:buFont typeface="Wingdings 2"/>
              <a:buNone/>
              <a:defRPr/>
            </a:pPr>
            <a:endParaRPr lang="it-IT" sz="4000" dirty="0" smtClean="0"/>
          </a:p>
          <a:p>
            <a:pPr marL="514350" indent="-514350" eaLnBrk="1" fontAlgn="auto" hangingPunct="1">
              <a:spcAft>
                <a:spcPts val="0"/>
              </a:spcAft>
              <a:buClr>
                <a:srgbClr val="0070C0"/>
              </a:buClr>
              <a:buSzPct val="92000"/>
              <a:buFont typeface="+mj-lt"/>
              <a:buAutoNum type="arabicPeriod"/>
              <a:defRPr/>
            </a:pPr>
            <a:r>
              <a:rPr lang="it-IT" sz="3200" dirty="0" smtClean="0">
                <a:latin typeface="Century Gothic" pitchFamily="34" charset="0"/>
                <a:cs typeface="Arial" pitchFamily="34" charset="0"/>
              </a:rPr>
              <a:t>Quali sono i Paesi del Mediterraneo?</a:t>
            </a:r>
          </a:p>
          <a:p>
            <a:pPr marL="514350" indent="-514350" eaLnBrk="1" fontAlgn="auto" hangingPunct="1">
              <a:spcAft>
                <a:spcPts val="0"/>
              </a:spcAft>
              <a:buClr>
                <a:srgbClr val="0070C0"/>
              </a:buClr>
              <a:buSzPct val="92000"/>
              <a:buFont typeface="+mj-lt"/>
              <a:buAutoNum type="arabicPeriod"/>
              <a:defRPr/>
            </a:pPr>
            <a:r>
              <a:rPr lang="it-IT" sz="3200" dirty="0" smtClean="0">
                <a:latin typeface="Century Gothic" pitchFamily="34" charset="0"/>
                <a:cs typeface="Arial" pitchFamily="34" charset="0"/>
              </a:rPr>
              <a:t>Quali sono le caratteristiche e le problematiche generali?</a:t>
            </a:r>
          </a:p>
          <a:p>
            <a:pPr marL="514350" indent="-514350" eaLnBrk="1" fontAlgn="auto" hangingPunct="1">
              <a:spcAft>
                <a:spcPts val="0"/>
              </a:spcAft>
              <a:buClr>
                <a:srgbClr val="0070C0"/>
              </a:buClr>
              <a:buSzPct val="92000"/>
              <a:buFont typeface="+mj-lt"/>
              <a:buAutoNum type="arabicPeriod"/>
              <a:defRPr/>
            </a:pPr>
            <a:r>
              <a:rPr lang="it-IT" sz="3200" dirty="0" smtClean="0">
                <a:latin typeface="Century Gothic" pitchFamily="34" charset="0"/>
                <a:cs typeface="Arial" pitchFamily="34" charset="0"/>
              </a:rPr>
              <a:t>Quale è stata l’evoluzione </a:t>
            </a:r>
            <a:r>
              <a:rPr lang="it-IT" sz="3200" dirty="0" err="1" smtClean="0">
                <a:latin typeface="Century Gothic" pitchFamily="34" charset="0"/>
                <a:cs typeface="Arial" pitchFamily="34" charset="0"/>
              </a:rPr>
              <a:t>storico-politica</a:t>
            </a:r>
            <a:r>
              <a:rPr lang="it-IT" sz="3200" dirty="0" smtClean="0">
                <a:latin typeface="Century Gothic" pitchFamily="34" charset="0"/>
                <a:cs typeface="Arial" pitchFamily="34" charset="0"/>
              </a:rPr>
              <a:t> dell’area?</a:t>
            </a:r>
          </a:p>
          <a:p>
            <a:pPr marL="514350" indent="-514350" eaLnBrk="1" fontAlgn="auto" hangingPunct="1">
              <a:spcAft>
                <a:spcPts val="0"/>
              </a:spcAft>
              <a:buClr>
                <a:srgbClr val="0070C0"/>
              </a:buClr>
              <a:buSzPct val="92000"/>
              <a:buFont typeface="+mj-lt"/>
              <a:buAutoNum type="arabicPeriod"/>
              <a:defRPr/>
            </a:pPr>
            <a:r>
              <a:rPr lang="it-IT" sz="3200" dirty="0" smtClean="0">
                <a:latin typeface="Century Gothic" pitchFamily="34" charset="0"/>
                <a:cs typeface="Arial" pitchFamily="34" charset="0"/>
              </a:rPr>
              <a:t>Come si presenta oggi l’area mediterranea?</a:t>
            </a:r>
          </a:p>
          <a:p>
            <a:pPr marL="514350" indent="-514350" eaLnBrk="1" fontAlgn="auto" hangingPunct="1">
              <a:spcAft>
                <a:spcPts val="0"/>
              </a:spcAft>
              <a:buFont typeface="Wingdings 2"/>
              <a:buAutoNum type="alphaLcParenR"/>
              <a:defRPr/>
            </a:pPr>
            <a:endParaRPr lang="it-IT" sz="3200" dirty="0" smtClean="0">
              <a:latin typeface="Arial" pitchFamily="34" charset="0"/>
              <a:cs typeface="Arial" pitchFamily="34" charset="0"/>
            </a:endParaRPr>
          </a:p>
          <a:p>
            <a:pPr marL="514350" indent="-514350" eaLnBrk="1" fontAlgn="auto" hangingPunct="1">
              <a:spcAft>
                <a:spcPts val="0"/>
              </a:spcAft>
              <a:buFont typeface="Wingdings 2"/>
              <a:buAutoNum type="alphaLcParenR"/>
              <a:defRPr/>
            </a:pPr>
            <a:endParaRPr lang="it-IT" sz="3200" dirty="0" smtClean="0">
              <a:latin typeface="Arial" pitchFamily="34" charset="0"/>
              <a:cs typeface="Arial" pitchFamily="34" charset="0"/>
            </a:endParaRPr>
          </a:p>
          <a:p>
            <a:pPr marL="514350" indent="-514350" eaLnBrk="1" fontAlgn="auto" hangingPunct="1">
              <a:spcAft>
                <a:spcPts val="0"/>
              </a:spcAft>
              <a:buFont typeface="Wingdings 2"/>
              <a:buAutoNum type="alphaLcParenR"/>
              <a:defRPr/>
            </a:pPr>
            <a:endParaRPr lang="it-IT" sz="3200" dirty="0" smtClean="0">
              <a:latin typeface="Arial" pitchFamily="34" charset="0"/>
              <a:cs typeface="Arial" pitchFamily="34" charset="0"/>
            </a:endParaRPr>
          </a:p>
          <a:p>
            <a:pPr marL="265176" indent="-265176" eaLnBrk="1" fontAlgn="auto" hangingPunct="1">
              <a:spcAft>
                <a:spcPts val="0"/>
              </a:spcAft>
              <a:buFont typeface="Wingdings 2"/>
              <a:buNone/>
              <a:defRPr/>
            </a:pPr>
            <a:endParaRPr lang="it-IT" sz="32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1043608" y="1268760"/>
            <a:ext cx="7344816" cy="504056"/>
          </a:xfrm>
          <a:prstGeom prst="rect">
            <a:avLst/>
          </a:prstGeom>
        </p:spPr>
        <p:style>
          <a:lnRef idx="1">
            <a:schemeClr val="accent3"/>
          </a:lnRef>
          <a:fillRef idx="3">
            <a:schemeClr val="accent3"/>
          </a:fillRef>
          <a:effectRef idx="2">
            <a:schemeClr val="accent3"/>
          </a:effectRef>
          <a:fontRef idx="minor">
            <a:schemeClr val="lt1"/>
          </a:fontRef>
        </p:style>
        <p:txBody>
          <a:bodyPr wrap="square" rtlCol="0">
            <a:noAutofit/>
          </a:bodyPr>
          <a:lstStyle/>
          <a:p>
            <a:endParaRPr lang="it-IT" dirty="0"/>
          </a:p>
        </p:txBody>
      </p:sp>
      <p:sp>
        <p:nvSpPr>
          <p:cNvPr id="4" name="Segnaposto contenuto 2"/>
          <p:cNvSpPr txBox="1">
            <a:spLocks/>
          </p:cNvSpPr>
          <p:nvPr/>
        </p:nvSpPr>
        <p:spPr bwMode="auto">
          <a:xfrm>
            <a:off x="395536" y="549275"/>
            <a:ext cx="8137277" cy="5688013"/>
          </a:xfrm>
          <a:prstGeom prst="rect">
            <a:avLst/>
          </a:prstGeom>
          <a:noFill/>
          <a:ln w="9525">
            <a:noFill/>
            <a:miter lim="800000"/>
            <a:headEnd/>
            <a:tailEnd/>
          </a:ln>
        </p:spPr>
        <p:txBody>
          <a:bodyPr vert="horz" wrap="square" lIns="182880" tIns="91440" rIns="91440" bIns="45720" numCol="1" anchor="t" anchorCtr="0" compatLnSpc="1">
            <a:prstTxWarp prst="textNoShape">
              <a:avLst/>
            </a:prstTxWarp>
            <a:normAutofit/>
          </a:bodyPr>
          <a:lstStyle/>
          <a:p>
            <a:pPr marL="265176" marR="0" lvl="0" indent="-265176" algn="l" defTabSz="914400" rtl="0" eaLnBrk="1" fontAlgn="auto" latinLnBrk="0" hangingPunct="1">
              <a:lnSpc>
                <a:spcPct val="100000"/>
              </a:lnSpc>
              <a:spcBef>
                <a:spcPts val="250"/>
              </a:spcBef>
              <a:spcAft>
                <a:spcPts val="0"/>
              </a:spcAft>
              <a:buClr>
                <a:schemeClr val="accent1"/>
              </a:buClr>
              <a:buSzPct val="80000"/>
              <a:buFont typeface="Wingdings 2"/>
              <a:buNone/>
              <a:tabLst/>
              <a:defRPr/>
            </a:pPr>
            <a:endParaRPr kumimoji="0" lang="it-IT" sz="40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Quali sono i Paesi del Mediterraneo?</a:t>
            </a: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Quali sono le caratteristiche e le problematiche generali?</a:t>
            </a: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Quale è stata l’evoluzione </a:t>
            </a:r>
            <a:r>
              <a:rPr kumimoji="0" lang="it-IT" sz="3200" b="0" i="0" u="none" strike="noStrike" kern="1200" cap="none" spc="0" normalizeH="0" baseline="0" noProof="0" dirty="0" err="1" smtClean="0">
                <a:ln>
                  <a:noFill/>
                </a:ln>
                <a:solidFill>
                  <a:schemeClr val="tx1"/>
                </a:solidFill>
                <a:effectLst/>
                <a:uLnTx/>
                <a:uFillTx/>
                <a:latin typeface="Century Gothic" pitchFamily="34" charset="0"/>
                <a:ea typeface="+mn-ea"/>
                <a:cs typeface="Arial" pitchFamily="34" charset="0"/>
              </a:rPr>
              <a:t>storico-politica</a:t>
            </a: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 dell’area?</a:t>
            </a: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Come si presenta oggi l’area mediterranea?</a:t>
            </a:r>
          </a:p>
          <a:p>
            <a:pPr marL="514350" marR="0" lvl="0" indent="-514350" algn="l" defTabSz="914400" rtl="0" eaLnBrk="1" fontAlgn="auto" latinLnBrk="0" hangingPunct="1">
              <a:lnSpc>
                <a:spcPct val="100000"/>
              </a:lnSpc>
              <a:spcBef>
                <a:spcPts val="250"/>
              </a:spcBef>
              <a:spcAft>
                <a:spcPts val="0"/>
              </a:spcAft>
              <a:buClr>
                <a:schemeClr val="accent1"/>
              </a:buClr>
              <a:buSzPct val="80000"/>
              <a:buFont typeface="Wingdings 2"/>
              <a:buAutoNum type="alphaLcParenR"/>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514350" marR="0" lvl="0" indent="-514350" algn="l" defTabSz="914400" rtl="0" eaLnBrk="1" fontAlgn="auto" latinLnBrk="0" hangingPunct="1">
              <a:lnSpc>
                <a:spcPct val="100000"/>
              </a:lnSpc>
              <a:spcBef>
                <a:spcPts val="250"/>
              </a:spcBef>
              <a:spcAft>
                <a:spcPts val="0"/>
              </a:spcAft>
              <a:buClr>
                <a:schemeClr val="accent1"/>
              </a:buClr>
              <a:buSzPct val="80000"/>
              <a:buFont typeface="Wingdings 2"/>
              <a:buAutoNum type="alphaLcParenR"/>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514350" marR="0" lvl="0" indent="-514350" algn="l" defTabSz="914400" rtl="0" eaLnBrk="1" fontAlgn="auto" latinLnBrk="0" hangingPunct="1">
              <a:lnSpc>
                <a:spcPct val="100000"/>
              </a:lnSpc>
              <a:spcBef>
                <a:spcPts val="250"/>
              </a:spcBef>
              <a:spcAft>
                <a:spcPts val="0"/>
              </a:spcAft>
              <a:buClr>
                <a:schemeClr val="accent1"/>
              </a:buClr>
              <a:buSzPct val="80000"/>
              <a:buFont typeface="Wingdings 2"/>
              <a:buAutoNum type="alphaLcParenR"/>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265176" marR="0" lvl="0" indent="-265176" algn="l" defTabSz="914400" rtl="0" eaLnBrk="1" fontAlgn="auto" latinLnBrk="0" hangingPunct="1">
              <a:lnSpc>
                <a:spcPct val="100000"/>
              </a:lnSpc>
              <a:spcBef>
                <a:spcPts val="250"/>
              </a:spcBef>
              <a:spcAft>
                <a:spcPts val="0"/>
              </a:spcAft>
              <a:buClr>
                <a:schemeClr val="accent1"/>
              </a:buClr>
              <a:buSzPct val="80000"/>
              <a:buFont typeface="Wingdings 2"/>
              <a:buNone/>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Segnaposto contenuto 4" descr="map.jpg"/>
          <p:cNvPicPr>
            <a:picLocks noGrp="1" noChangeAspect="1"/>
          </p:cNvPicPr>
          <p:nvPr>
            <p:ph idx="4294967295"/>
          </p:nvPr>
        </p:nvPicPr>
        <p:blipFill>
          <a:blip r:embed="rId3" cstate="print"/>
          <a:srcRect/>
          <a:stretch>
            <a:fillRect/>
          </a:stretch>
        </p:blipFill>
        <p:spPr>
          <a:xfrm>
            <a:off x="611188" y="1484313"/>
            <a:ext cx="7848600" cy="4321175"/>
          </a:xfrm>
          <a:effectLst>
            <a:softEdge rad="112500"/>
          </a:effectLst>
        </p:spPr>
      </p:pic>
      <p:grpSp>
        <p:nvGrpSpPr>
          <p:cNvPr id="3" name="Gruppo 63"/>
          <p:cNvGrpSpPr>
            <a:grpSpLocks/>
          </p:cNvGrpSpPr>
          <p:nvPr/>
        </p:nvGrpSpPr>
        <p:grpSpPr bwMode="auto">
          <a:xfrm>
            <a:off x="1042988" y="2205038"/>
            <a:ext cx="2449512" cy="1909762"/>
            <a:chOff x="971600" y="2204864"/>
            <a:chExt cx="2448272" cy="1909936"/>
          </a:xfrm>
        </p:grpSpPr>
        <p:grpSp>
          <p:nvGrpSpPr>
            <p:cNvPr id="10360" name="Gruppo 49"/>
            <p:cNvGrpSpPr>
              <a:grpSpLocks/>
            </p:cNvGrpSpPr>
            <p:nvPr/>
          </p:nvGrpSpPr>
          <p:grpSpPr bwMode="auto">
            <a:xfrm>
              <a:off x="971600" y="2204864"/>
              <a:ext cx="2448272" cy="1909936"/>
              <a:chOff x="971600" y="2204864"/>
              <a:chExt cx="2448272" cy="1909936"/>
            </a:xfrm>
          </p:grpSpPr>
          <p:cxnSp>
            <p:nvCxnSpPr>
              <p:cNvPr id="12" name="Connettore 1 11"/>
              <p:cNvCxnSpPr/>
              <p:nvPr/>
            </p:nvCxnSpPr>
            <p:spPr>
              <a:xfrm flipH="1">
                <a:off x="971600" y="2420784"/>
                <a:ext cx="647372" cy="863679"/>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nettore 1 13"/>
              <p:cNvCxnSpPr/>
              <p:nvPr/>
            </p:nvCxnSpPr>
            <p:spPr>
              <a:xfrm>
                <a:off x="971600" y="3284462"/>
                <a:ext cx="431581" cy="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nettore 1 17"/>
              <p:cNvCxnSpPr/>
              <p:nvPr/>
            </p:nvCxnSpPr>
            <p:spPr>
              <a:xfrm>
                <a:off x="1331780" y="3284462"/>
                <a:ext cx="1283638" cy="830338"/>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nettore 1 19"/>
              <p:cNvCxnSpPr/>
              <p:nvPr/>
            </p:nvCxnSpPr>
            <p:spPr>
              <a:xfrm flipV="1">
                <a:off x="2615417" y="3746466"/>
                <a:ext cx="712426" cy="368334"/>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Connettore 1 22"/>
              <p:cNvCxnSpPr/>
              <p:nvPr/>
            </p:nvCxnSpPr>
            <p:spPr>
              <a:xfrm flipH="1" flipV="1">
                <a:off x="3131093" y="3428938"/>
                <a:ext cx="196750" cy="317529"/>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Connettore 1 24"/>
              <p:cNvCxnSpPr/>
              <p:nvPr/>
            </p:nvCxnSpPr>
            <p:spPr>
              <a:xfrm flipV="1">
                <a:off x="3131093" y="2997098"/>
                <a:ext cx="0" cy="431839"/>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Connettore 1 26"/>
              <p:cNvCxnSpPr/>
              <p:nvPr/>
            </p:nvCxnSpPr>
            <p:spPr>
              <a:xfrm flipV="1">
                <a:off x="3131093" y="2666868"/>
                <a:ext cx="247525" cy="33023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Connettore 1 28"/>
              <p:cNvCxnSpPr/>
              <p:nvPr/>
            </p:nvCxnSpPr>
            <p:spPr>
              <a:xfrm flipH="1" flipV="1">
                <a:off x="3204081" y="2565259"/>
                <a:ext cx="215791" cy="142888"/>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flipV="1">
                <a:off x="3204081" y="2349339"/>
                <a:ext cx="71402" cy="21592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Connettore 1 34"/>
              <p:cNvCxnSpPr/>
              <p:nvPr/>
            </p:nvCxnSpPr>
            <p:spPr>
              <a:xfrm flipH="1">
                <a:off x="2339332" y="2204864"/>
                <a:ext cx="864749" cy="144475"/>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Connettore 1 36"/>
              <p:cNvCxnSpPr/>
              <p:nvPr/>
            </p:nvCxnSpPr>
            <p:spPr>
              <a:xfrm flipH="1">
                <a:off x="1979152" y="2349339"/>
                <a:ext cx="360181" cy="142888"/>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Connettore 1 38"/>
              <p:cNvCxnSpPr/>
              <p:nvPr/>
            </p:nvCxnSpPr>
            <p:spPr>
              <a:xfrm flipH="1" flipV="1">
                <a:off x="1618972" y="2420784"/>
                <a:ext cx="360180" cy="71444"/>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45" name="Connettore 1 44"/>
            <p:cNvCxnSpPr/>
            <p:nvPr/>
          </p:nvCxnSpPr>
          <p:spPr>
            <a:xfrm>
              <a:off x="3204081" y="2204864"/>
              <a:ext cx="71402" cy="144475"/>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 name="Gruppo 346"/>
          <p:cNvGrpSpPr>
            <a:grpSpLocks/>
          </p:cNvGrpSpPr>
          <p:nvPr/>
        </p:nvGrpSpPr>
        <p:grpSpPr bwMode="auto">
          <a:xfrm>
            <a:off x="1043608" y="2204864"/>
            <a:ext cx="3702050" cy="1909762"/>
            <a:chOff x="1043608" y="2204864"/>
            <a:chExt cx="3700983" cy="1909936"/>
          </a:xfrm>
        </p:grpSpPr>
        <p:cxnSp>
          <p:nvCxnSpPr>
            <p:cNvPr id="69" name="Connettore 1 68"/>
            <p:cNvCxnSpPr/>
            <p:nvPr/>
          </p:nvCxnSpPr>
          <p:spPr>
            <a:xfrm>
              <a:off x="1043608" y="3284462"/>
              <a:ext cx="360258" cy="0"/>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0340" name="Gruppo 344"/>
            <p:cNvGrpSpPr>
              <a:grpSpLocks/>
            </p:cNvGrpSpPr>
            <p:nvPr/>
          </p:nvGrpSpPr>
          <p:grpSpPr bwMode="auto">
            <a:xfrm>
              <a:off x="1043608" y="2204864"/>
              <a:ext cx="3700983" cy="1909936"/>
              <a:chOff x="1015033" y="2204864"/>
              <a:chExt cx="3700983" cy="1909936"/>
            </a:xfrm>
          </p:grpSpPr>
          <p:cxnSp>
            <p:nvCxnSpPr>
              <p:cNvPr id="68" name="Connettore 1 67"/>
              <p:cNvCxnSpPr/>
              <p:nvPr/>
            </p:nvCxnSpPr>
            <p:spPr>
              <a:xfrm flipH="1">
                <a:off x="1015033" y="2420784"/>
                <a:ext cx="647513" cy="863679"/>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0" name="Connettore 1 69"/>
              <p:cNvCxnSpPr/>
              <p:nvPr/>
            </p:nvCxnSpPr>
            <p:spPr>
              <a:xfrm>
                <a:off x="1330854" y="3284462"/>
                <a:ext cx="1285504" cy="830338"/>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1" name="Connettore 1 70"/>
              <p:cNvCxnSpPr/>
              <p:nvPr/>
            </p:nvCxnSpPr>
            <p:spPr>
              <a:xfrm flipV="1">
                <a:off x="2616358" y="3716302"/>
                <a:ext cx="731627" cy="398498"/>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Connettore 1 76"/>
              <p:cNvCxnSpPr/>
              <p:nvPr/>
            </p:nvCxnSpPr>
            <p:spPr>
              <a:xfrm flipH="1">
                <a:off x="2340213" y="2204864"/>
                <a:ext cx="863351" cy="144475"/>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8" name="Connettore 1 77"/>
              <p:cNvCxnSpPr/>
              <p:nvPr/>
            </p:nvCxnSpPr>
            <p:spPr>
              <a:xfrm flipH="1">
                <a:off x="1979955" y="2349339"/>
                <a:ext cx="360258" cy="142888"/>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9" name="Connettore 1 78"/>
              <p:cNvCxnSpPr/>
              <p:nvPr/>
            </p:nvCxnSpPr>
            <p:spPr>
              <a:xfrm flipH="1" flipV="1">
                <a:off x="1619696" y="2420784"/>
                <a:ext cx="360259" cy="71444"/>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5" name="Connettore 1 84"/>
              <p:cNvCxnSpPr/>
              <p:nvPr/>
            </p:nvCxnSpPr>
            <p:spPr>
              <a:xfrm>
                <a:off x="3347985" y="3716302"/>
                <a:ext cx="431676" cy="0"/>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7" name="Connettore 1 86"/>
              <p:cNvCxnSpPr/>
              <p:nvPr/>
            </p:nvCxnSpPr>
            <p:spPr>
              <a:xfrm>
                <a:off x="3779661" y="3716302"/>
                <a:ext cx="720517" cy="360395"/>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9" name="Connettore 1 88"/>
              <p:cNvCxnSpPr/>
              <p:nvPr/>
            </p:nvCxnSpPr>
            <p:spPr>
              <a:xfrm>
                <a:off x="4500178" y="4076697"/>
                <a:ext cx="215838" cy="0"/>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3" name="Connettore 1 92"/>
              <p:cNvCxnSpPr/>
              <p:nvPr/>
            </p:nvCxnSpPr>
            <p:spPr>
              <a:xfrm flipV="1">
                <a:off x="4716016" y="2852623"/>
                <a:ext cx="0" cy="1224074"/>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8" name="Connettore 1 97"/>
              <p:cNvCxnSpPr/>
              <p:nvPr/>
            </p:nvCxnSpPr>
            <p:spPr>
              <a:xfrm flipH="1" flipV="1">
                <a:off x="4355757" y="2708147"/>
                <a:ext cx="360259" cy="144476"/>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0" name="Connettore 1 99"/>
              <p:cNvCxnSpPr/>
              <p:nvPr/>
            </p:nvCxnSpPr>
            <p:spPr>
              <a:xfrm flipH="1">
                <a:off x="4211337" y="2708147"/>
                <a:ext cx="144420" cy="73032"/>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4" name="Connettore 1 103"/>
              <p:cNvCxnSpPr/>
              <p:nvPr/>
            </p:nvCxnSpPr>
            <p:spPr>
              <a:xfrm flipH="1">
                <a:off x="4139919" y="2781179"/>
                <a:ext cx="71417" cy="215920"/>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6" name="Connettore 1 105"/>
              <p:cNvCxnSpPr/>
              <p:nvPr/>
            </p:nvCxnSpPr>
            <p:spPr>
              <a:xfrm flipH="1" flipV="1">
                <a:off x="3563823" y="2708147"/>
                <a:ext cx="576096" cy="288951"/>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8" name="Connettore 1 107"/>
              <p:cNvCxnSpPr/>
              <p:nvPr/>
            </p:nvCxnSpPr>
            <p:spPr>
              <a:xfrm flipH="1">
                <a:off x="3419402" y="2708147"/>
                <a:ext cx="144421" cy="0"/>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3" name="Connettore 1 112"/>
              <p:cNvCxnSpPr/>
              <p:nvPr/>
            </p:nvCxnSpPr>
            <p:spPr>
              <a:xfrm>
                <a:off x="3203564" y="2204864"/>
                <a:ext cx="144421" cy="71444"/>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5" name="Connettore 1 114"/>
              <p:cNvCxnSpPr/>
              <p:nvPr/>
            </p:nvCxnSpPr>
            <p:spPr>
              <a:xfrm flipH="1">
                <a:off x="3276568" y="2349339"/>
                <a:ext cx="71417" cy="215920"/>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7" name="Connettore 1 116"/>
              <p:cNvCxnSpPr/>
              <p:nvPr/>
            </p:nvCxnSpPr>
            <p:spPr>
              <a:xfrm>
                <a:off x="3276568" y="2565259"/>
                <a:ext cx="142834" cy="142888"/>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9" name="Connettore 1 118"/>
              <p:cNvCxnSpPr/>
              <p:nvPr/>
            </p:nvCxnSpPr>
            <p:spPr>
              <a:xfrm>
                <a:off x="3347985" y="2276308"/>
                <a:ext cx="0" cy="144476"/>
              </a:xfrm>
              <a:prstGeom prst="line">
                <a:avLst/>
              </a:prstGeom>
              <a:ln w="101600">
                <a:solidFill>
                  <a:srgbClr val="FFC000"/>
                </a:solidFill>
              </a:ln>
            </p:spPr>
            <p:style>
              <a:lnRef idx="1">
                <a:schemeClr val="accent1"/>
              </a:lnRef>
              <a:fillRef idx="0">
                <a:schemeClr val="accent1"/>
              </a:fillRef>
              <a:effectRef idx="0">
                <a:schemeClr val="accent1"/>
              </a:effectRef>
              <a:fontRef idx="minor">
                <a:schemeClr val="tx1"/>
              </a:fontRef>
            </p:style>
          </p:cxnSp>
        </p:grpSp>
      </p:grpSp>
      <p:grpSp>
        <p:nvGrpSpPr>
          <p:cNvPr id="7" name="Gruppo 209"/>
          <p:cNvGrpSpPr>
            <a:grpSpLocks/>
          </p:cNvGrpSpPr>
          <p:nvPr/>
        </p:nvGrpSpPr>
        <p:grpSpPr bwMode="auto">
          <a:xfrm>
            <a:off x="4716463" y="2205038"/>
            <a:ext cx="1655762" cy="1655762"/>
            <a:chOff x="4716016" y="2204864"/>
            <a:chExt cx="1656184" cy="1656184"/>
          </a:xfrm>
        </p:grpSpPr>
        <p:cxnSp>
          <p:nvCxnSpPr>
            <p:cNvPr id="135" name="Connettore 1 134"/>
            <p:cNvCxnSpPr/>
            <p:nvPr/>
          </p:nvCxnSpPr>
          <p:spPr>
            <a:xfrm flipV="1">
              <a:off x="5724335" y="3645093"/>
              <a:ext cx="0" cy="71456"/>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52" name="Connettore 1 151"/>
            <p:cNvCxnSpPr/>
            <p:nvPr/>
          </p:nvCxnSpPr>
          <p:spPr>
            <a:xfrm>
              <a:off x="5652880" y="3141728"/>
              <a:ext cx="142911" cy="0"/>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84" name="Connettore 1 183"/>
            <p:cNvCxnSpPr/>
            <p:nvPr/>
          </p:nvCxnSpPr>
          <p:spPr>
            <a:xfrm flipH="1">
              <a:off x="5652880" y="2492274"/>
              <a:ext cx="142911" cy="215955"/>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grpSp>
          <p:nvGrpSpPr>
            <p:cNvPr id="10316" name="Gruppo 208"/>
            <p:cNvGrpSpPr>
              <a:grpSpLocks/>
            </p:cNvGrpSpPr>
            <p:nvPr/>
          </p:nvGrpSpPr>
          <p:grpSpPr bwMode="auto">
            <a:xfrm>
              <a:off x="4716016" y="2204864"/>
              <a:ext cx="1656184" cy="1656184"/>
              <a:chOff x="4716016" y="2204864"/>
              <a:chExt cx="1656184" cy="1656184"/>
            </a:xfrm>
          </p:grpSpPr>
          <p:cxnSp>
            <p:nvCxnSpPr>
              <p:cNvPr id="121" name="Connettore 1 120"/>
              <p:cNvCxnSpPr/>
              <p:nvPr/>
            </p:nvCxnSpPr>
            <p:spPr>
              <a:xfrm>
                <a:off x="4716016" y="3861048"/>
                <a:ext cx="863820" cy="0"/>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33" name="Connettore 1 132"/>
              <p:cNvCxnSpPr/>
              <p:nvPr/>
            </p:nvCxnSpPr>
            <p:spPr>
              <a:xfrm flipV="1">
                <a:off x="5579836" y="3716549"/>
                <a:ext cx="144499" cy="144499"/>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37" name="Connettore 1 136"/>
              <p:cNvCxnSpPr/>
              <p:nvPr/>
            </p:nvCxnSpPr>
            <p:spPr>
              <a:xfrm flipH="1" flipV="1">
                <a:off x="5435336" y="3068684"/>
                <a:ext cx="288999" cy="576409"/>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39" name="Connettore 1 138"/>
              <p:cNvCxnSpPr/>
              <p:nvPr/>
            </p:nvCxnSpPr>
            <p:spPr>
              <a:xfrm>
                <a:off x="5435336" y="3068684"/>
                <a:ext cx="144500" cy="215955"/>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50" name="Connettore 1 149"/>
              <p:cNvCxnSpPr/>
              <p:nvPr/>
            </p:nvCxnSpPr>
            <p:spPr>
              <a:xfrm flipV="1">
                <a:off x="5579836" y="3141728"/>
                <a:ext cx="73044" cy="142911"/>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58" name="Connettore 1 157"/>
              <p:cNvCxnSpPr/>
              <p:nvPr/>
            </p:nvCxnSpPr>
            <p:spPr>
              <a:xfrm flipV="1">
                <a:off x="5795791" y="2997228"/>
                <a:ext cx="144499" cy="144500"/>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62" name="Connettore 1 161"/>
              <p:cNvCxnSpPr/>
              <p:nvPr/>
            </p:nvCxnSpPr>
            <p:spPr>
              <a:xfrm>
                <a:off x="5868835" y="2852729"/>
                <a:ext cx="71455" cy="144499"/>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65" name="Connettore 1 164"/>
              <p:cNvCxnSpPr/>
              <p:nvPr/>
            </p:nvCxnSpPr>
            <p:spPr>
              <a:xfrm>
                <a:off x="5868835" y="2852729"/>
                <a:ext cx="215955" cy="0"/>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67" name="Connettore 1 166"/>
              <p:cNvCxnSpPr/>
              <p:nvPr/>
            </p:nvCxnSpPr>
            <p:spPr>
              <a:xfrm flipH="1" flipV="1">
                <a:off x="6011746" y="2636774"/>
                <a:ext cx="73044" cy="215955"/>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69" name="Connettore 1 168"/>
              <p:cNvCxnSpPr/>
              <p:nvPr/>
            </p:nvCxnSpPr>
            <p:spPr>
              <a:xfrm flipV="1">
                <a:off x="6011746" y="2565318"/>
                <a:ext cx="215955" cy="71456"/>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71" name="Connettore 1 170"/>
              <p:cNvCxnSpPr/>
              <p:nvPr/>
            </p:nvCxnSpPr>
            <p:spPr>
              <a:xfrm flipH="1">
                <a:off x="6227701" y="2204864"/>
                <a:ext cx="144499" cy="360454"/>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73" name="Connettore 1 172"/>
              <p:cNvCxnSpPr/>
              <p:nvPr/>
            </p:nvCxnSpPr>
            <p:spPr>
              <a:xfrm flipH="1">
                <a:off x="5868835" y="2204864"/>
                <a:ext cx="503365" cy="71455"/>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76" name="Connettore 1 175"/>
              <p:cNvCxnSpPr/>
              <p:nvPr/>
            </p:nvCxnSpPr>
            <p:spPr>
              <a:xfrm flipH="1">
                <a:off x="5795791" y="2276319"/>
                <a:ext cx="73044" cy="144500"/>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82" name="Connettore 1 181"/>
              <p:cNvCxnSpPr/>
              <p:nvPr/>
            </p:nvCxnSpPr>
            <p:spPr>
              <a:xfrm>
                <a:off x="5795791" y="2420819"/>
                <a:ext cx="0" cy="71455"/>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86" name="Connettore 1 185"/>
              <p:cNvCxnSpPr/>
              <p:nvPr/>
            </p:nvCxnSpPr>
            <p:spPr>
              <a:xfrm>
                <a:off x="4716016" y="2852729"/>
                <a:ext cx="215955" cy="0"/>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88" name="Connettore 1 187"/>
              <p:cNvCxnSpPr/>
              <p:nvPr/>
            </p:nvCxnSpPr>
            <p:spPr>
              <a:xfrm>
                <a:off x="4931971" y="2852729"/>
                <a:ext cx="144499" cy="71455"/>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90" name="Connettore 1 189"/>
              <p:cNvCxnSpPr/>
              <p:nvPr/>
            </p:nvCxnSpPr>
            <p:spPr>
              <a:xfrm flipV="1">
                <a:off x="5076470" y="2852729"/>
                <a:ext cx="142911" cy="71455"/>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94" name="Connettore 1 193"/>
              <p:cNvCxnSpPr/>
              <p:nvPr/>
            </p:nvCxnSpPr>
            <p:spPr>
              <a:xfrm>
                <a:off x="5219381" y="2852729"/>
                <a:ext cx="144500" cy="0"/>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96" name="Connettore 1 195"/>
              <p:cNvCxnSpPr/>
              <p:nvPr/>
            </p:nvCxnSpPr>
            <p:spPr>
              <a:xfrm>
                <a:off x="5363881" y="2852729"/>
                <a:ext cx="71455" cy="71455"/>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198" name="Connettore 1 197"/>
              <p:cNvCxnSpPr/>
              <p:nvPr/>
            </p:nvCxnSpPr>
            <p:spPr>
              <a:xfrm flipV="1">
                <a:off x="5435336" y="2852729"/>
                <a:ext cx="144500" cy="71455"/>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200" name="Connettore 1 199"/>
              <p:cNvCxnSpPr/>
              <p:nvPr/>
            </p:nvCxnSpPr>
            <p:spPr>
              <a:xfrm flipV="1">
                <a:off x="5579836" y="2708229"/>
                <a:ext cx="73044" cy="144500"/>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cxnSp>
            <p:nvCxnSpPr>
              <p:cNvPr id="202" name="Connettore 1 201"/>
              <p:cNvCxnSpPr/>
              <p:nvPr/>
            </p:nvCxnSpPr>
            <p:spPr>
              <a:xfrm>
                <a:off x="4739834" y="2852729"/>
                <a:ext cx="0" cy="1008319"/>
              </a:xfrm>
              <a:prstGeom prst="line">
                <a:avLst/>
              </a:prstGeom>
              <a:ln w="101600">
                <a:solidFill>
                  <a:srgbClr val="1EDD0F"/>
                </a:solidFill>
              </a:ln>
            </p:spPr>
            <p:style>
              <a:lnRef idx="1">
                <a:schemeClr val="accent1"/>
              </a:lnRef>
              <a:fillRef idx="0">
                <a:schemeClr val="accent1"/>
              </a:fillRef>
              <a:effectRef idx="0">
                <a:schemeClr val="accent1"/>
              </a:effectRef>
              <a:fontRef idx="minor">
                <a:schemeClr val="tx1"/>
              </a:fontRef>
            </p:style>
          </p:cxnSp>
        </p:grpSp>
      </p:grpSp>
      <p:grpSp>
        <p:nvGrpSpPr>
          <p:cNvPr id="9" name="Gruppo 334"/>
          <p:cNvGrpSpPr>
            <a:grpSpLocks/>
          </p:cNvGrpSpPr>
          <p:nvPr/>
        </p:nvGrpSpPr>
        <p:grpSpPr bwMode="auto">
          <a:xfrm>
            <a:off x="4716463" y="1916113"/>
            <a:ext cx="3671887" cy="2881312"/>
            <a:chOff x="4716016" y="1916832"/>
            <a:chExt cx="3672408" cy="2880320"/>
          </a:xfrm>
        </p:grpSpPr>
        <p:cxnSp>
          <p:nvCxnSpPr>
            <p:cNvPr id="323" name="Connettore 1 322"/>
            <p:cNvCxnSpPr/>
            <p:nvPr/>
          </p:nvCxnSpPr>
          <p:spPr>
            <a:xfrm>
              <a:off x="7164288" y="3429198"/>
              <a:ext cx="0" cy="71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0249" name="Gruppo 333"/>
            <p:cNvGrpSpPr>
              <a:grpSpLocks/>
            </p:cNvGrpSpPr>
            <p:nvPr/>
          </p:nvGrpSpPr>
          <p:grpSpPr bwMode="auto">
            <a:xfrm>
              <a:off x="4716016" y="1916832"/>
              <a:ext cx="3672408" cy="2880320"/>
              <a:chOff x="4716016" y="1916832"/>
              <a:chExt cx="3672408" cy="2880320"/>
            </a:xfrm>
          </p:grpSpPr>
          <p:cxnSp>
            <p:nvCxnSpPr>
              <p:cNvPr id="313" name="Connettore 1 312"/>
              <p:cNvCxnSpPr/>
              <p:nvPr/>
            </p:nvCxnSpPr>
            <p:spPr>
              <a:xfrm flipV="1">
                <a:off x="7740632" y="3429198"/>
                <a:ext cx="0" cy="144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0251" name="Gruppo 332"/>
              <p:cNvGrpSpPr>
                <a:grpSpLocks/>
              </p:cNvGrpSpPr>
              <p:nvPr/>
            </p:nvGrpSpPr>
            <p:grpSpPr bwMode="auto">
              <a:xfrm>
                <a:off x="4716016" y="1916832"/>
                <a:ext cx="3672408" cy="2880320"/>
                <a:chOff x="4716016" y="1916832"/>
                <a:chExt cx="3672408" cy="2880320"/>
              </a:xfrm>
            </p:grpSpPr>
            <p:cxnSp>
              <p:nvCxnSpPr>
                <p:cNvPr id="295" name="Connettore 1 294"/>
                <p:cNvCxnSpPr/>
                <p:nvPr/>
              </p:nvCxnSpPr>
              <p:spPr>
                <a:xfrm flipH="1">
                  <a:off x="7308771" y="4436914"/>
                  <a:ext cx="71448" cy="7300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0253" name="Gruppo 331"/>
                <p:cNvGrpSpPr>
                  <a:grpSpLocks/>
                </p:cNvGrpSpPr>
                <p:nvPr/>
              </p:nvGrpSpPr>
              <p:grpSpPr bwMode="auto">
                <a:xfrm>
                  <a:off x="4716016" y="1916832"/>
                  <a:ext cx="3672408" cy="2880320"/>
                  <a:chOff x="4716016" y="1916832"/>
                  <a:chExt cx="3672408" cy="2880320"/>
                </a:xfrm>
              </p:grpSpPr>
              <p:cxnSp>
                <p:nvCxnSpPr>
                  <p:cNvPr id="247" name="Connettore 1 246"/>
                  <p:cNvCxnSpPr/>
                  <p:nvPr/>
                </p:nvCxnSpPr>
                <p:spPr>
                  <a:xfrm>
                    <a:off x="6948358" y="1916832"/>
                    <a:ext cx="0" cy="144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0255" name="Gruppo 330"/>
                  <p:cNvGrpSpPr>
                    <a:grpSpLocks/>
                  </p:cNvGrpSpPr>
                  <p:nvPr/>
                </p:nvGrpSpPr>
                <p:grpSpPr bwMode="auto">
                  <a:xfrm>
                    <a:off x="4716016" y="1916832"/>
                    <a:ext cx="3672408" cy="2880320"/>
                    <a:chOff x="4716016" y="1916832"/>
                    <a:chExt cx="3672408" cy="2880320"/>
                  </a:xfrm>
                </p:grpSpPr>
                <p:cxnSp>
                  <p:nvCxnSpPr>
                    <p:cNvPr id="255" name="Connettore 1 254"/>
                    <p:cNvCxnSpPr/>
                    <p:nvPr/>
                  </p:nvCxnSpPr>
                  <p:spPr>
                    <a:xfrm>
                      <a:off x="7596150" y="2132658"/>
                      <a:ext cx="215931" cy="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0257" name="Gruppo 329"/>
                    <p:cNvGrpSpPr>
                      <a:grpSpLocks/>
                    </p:cNvGrpSpPr>
                    <p:nvPr/>
                  </p:nvGrpSpPr>
                  <p:grpSpPr bwMode="auto">
                    <a:xfrm>
                      <a:off x="4716016" y="1916832"/>
                      <a:ext cx="3672408" cy="2880320"/>
                      <a:chOff x="4716016" y="1916832"/>
                      <a:chExt cx="3672408" cy="2880320"/>
                    </a:xfrm>
                  </p:grpSpPr>
                  <p:grpSp>
                    <p:nvGrpSpPr>
                      <p:cNvPr id="10258" name="Gruppo 308"/>
                      <p:cNvGrpSpPr>
                        <a:grpSpLocks/>
                      </p:cNvGrpSpPr>
                      <p:nvPr/>
                    </p:nvGrpSpPr>
                    <p:grpSpPr bwMode="auto">
                      <a:xfrm>
                        <a:off x="4716016" y="2204864"/>
                        <a:ext cx="1656184" cy="1656184"/>
                        <a:chOff x="4716016" y="2204864"/>
                        <a:chExt cx="1656184" cy="1656184"/>
                      </a:xfrm>
                    </p:grpSpPr>
                    <p:cxnSp>
                      <p:nvCxnSpPr>
                        <p:cNvPr id="230" name="Connettore 1 229"/>
                        <p:cNvCxnSpPr/>
                        <p:nvPr/>
                      </p:nvCxnSpPr>
                      <p:spPr>
                        <a:xfrm>
                          <a:off x="4716016" y="2853135"/>
                          <a:ext cx="215931" cy="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4" name="Connettore 1 233"/>
                        <p:cNvCxnSpPr/>
                        <p:nvPr/>
                      </p:nvCxnSpPr>
                      <p:spPr>
                        <a:xfrm>
                          <a:off x="5363808" y="2853135"/>
                          <a:ext cx="71447" cy="71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0295" name="Gruppo 307"/>
                        <p:cNvGrpSpPr>
                          <a:grpSpLocks/>
                        </p:cNvGrpSpPr>
                        <p:nvPr/>
                      </p:nvGrpSpPr>
                      <p:grpSpPr bwMode="auto">
                        <a:xfrm>
                          <a:off x="4716016" y="2204864"/>
                          <a:ext cx="1656184" cy="1656184"/>
                          <a:chOff x="4716016" y="2204864"/>
                          <a:chExt cx="1656184" cy="1656184"/>
                        </a:xfrm>
                      </p:grpSpPr>
                      <p:cxnSp>
                        <p:nvCxnSpPr>
                          <p:cNvPr id="212" name="Connettore 1 211"/>
                          <p:cNvCxnSpPr/>
                          <p:nvPr/>
                        </p:nvCxnSpPr>
                        <p:spPr>
                          <a:xfrm flipV="1">
                            <a:off x="5724221" y="3645024"/>
                            <a:ext cx="0" cy="71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9" name="Connettore 1 228"/>
                          <p:cNvCxnSpPr/>
                          <p:nvPr/>
                        </p:nvCxnSpPr>
                        <p:spPr>
                          <a:xfrm>
                            <a:off x="5795669" y="2421483"/>
                            <a:ext cx="0" cy="71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0298" name="Gruppo 306"/>
                          <p:cNvGrpSpPr>
                            <a:grpSpLocks/>
                          </p:cNvGrpSpPr>
                          <p:nvPr/>
                        </p:nvGrpSpPr>
                        <p:grpSpPr bwMode="auto">
                          <a:xfrm>
                            <a:off x="4716016" y="2204864"/>
                            <a:ext cx="1656184" cy="1656184"/>
                            <a:chOff x="4716016" y="2204864"/>
                            <a:chExt cx="1656184" cy="1656184"/>
                          </a:xfrm>
                        </p:grpSpPr>
                        <p:cxnSp>
                          <p:nvCxnSpPr>
                            <p:cNvPr id="214" name="Connettore 1 213"/>
                            <p:cNvCxnSpPr/>
                            <p:nvPr/>
                          </p:nvCxnSpPr>
                          <p:spPr>
                            <a:xfrm flipH="1">
                              <a:off x="5652774" y="2492896"/>
                              <a:ext cx="142895"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6" name="Connettore 1 215"/>
                            <p:cNvCxnSpPr/>
                            <p:nvPr/>
                          </p:nvCxnSpPr>
                          <p:spPr>
                            <a:xfrm>
                              <a:off x="4716016" y="3860850"/>
                              <a:ext cx="863723" cy="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7" name="Connettore 1 216"/>
                            <p:cNvCxnSpPr/>
                            <p:nvPr/>
                          </p:nvCxnSpPr>
                          <p:spPr>
                            <a:xfrm flipV="1">
                              <a:off x="5579739" y="3716438"/>
                              <a:ext cx="144483" cy="144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8" name="Connettore 1 217"/>
                            <p:cNvCxnSpPr/>
                            <p:nvPr/>
                          </p:nvCxnSpPr>
                          <p:spPr>
                            <a:xfrm flipH="1" flipV="1">
                              <a:off x="5435255" y="3068961"/>
                              <a:ext cx="288966" cy="576064"/>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9" name="Connettore 1 218"/>
                            <p:cNvCxnSpPr/>
                            <p:nvPr/>
                          </p:nvCxnSpPr>
                          <p:spPr>
                            <a:xfrm>
                              <a:off x="5435255" y="3068961"/>
                              <a:ext cx="144484"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0" name="Connettore 1 219"/>
                            <p:cNvCxnSpPr/>
                            <p:nvPr/>
                          </p:nvCxnSpPr>
                          <p:spPr>
                            <a:xfrm flipV="1">
                              <a:off x="5579739" y="3141960"/>
                              <a:ext cx="73035" cy="142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7" name="Connettore 1 226"/>
                            <p:cNvCxnSpPr/>
                            <p:nvPr/>
                          </p:nvCxnSpPr>
                          <p:spPr>
                            <a:xfrm flipH="1">
                              <a:off x="5868705" y="2207244"/>
                              <a:ext cx="503308" cy="69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28" name="Connettore 1 227"/>
                            <p:cNvCxnSpPr/>
                            <p:nvPr/>
                          </p:nvCxnSpPr>
                          <p:spPr>
                            <a:xfrm flipH="1">
                              <a:off x="5795669" y="2277070"/>
                              <a:ext cx="73035" cy="144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1" name="Connettore 1 230"/>
                            <p:cNvCxnSpPr/>
                            <p:nvPr/>
                          </p:nvCxnSpPr>
                          <p:spPr>
                            <a:xfrm>
                              <a:off x="4931947" y="2853135"/>
                              <a:ext cx="144483" cy="71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2" name="Connettore 1 231"/>
                            <p:cNvCxnSpPr/>
                            <p:nvPr/>
                          </p:nvCxnSpPr>
                          <p:spPr>
                            <a:xfrm flipV="1">
                              <a:off x="5076429" y="2853135"/>
                              <a:ext cx="142895" cy="71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3" name="Connettore 1 232"/>
                            <p:cNvCxnSpPr/>
                            <p:nvPr/>
                          </p:nvCxnSpPr>
                          <p:spPr>
                            <a:xfrm>
                              <a:off x="5219324" y="2853135"/>
                              <a:ext cx="144484" cy="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5" name="Connettore 1 234"/>
                            <p:cNvCxnSpPr/>
                            <p:nvPr/>
                          </p:nvCxnSpPr>
                          <p:spPr>
                            <a:xfrm flipV="1">
                              <a:off x="5435255" y="2853135"/>
                              <a:ext cx="144484" cy="71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6" name="Connettore 1 235"/>
                            <p:cNvCxnSpPr/>
                            <p:nvPr/>
                          </p:nvCxnSpPr>
                          <p:spPr>
                            <a:xfrm flipV="1">
                              <a:off x="5579739" y="2708722"/>
                              <a:ext cx="73035" cy="144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7" name="Connettore 1 236"/>
                            <p:cNvCxnSpPr/>
                            <p:nvPr/>
                          </p:nvCxnSpPr>
                          <p:spPr>
                            <a:xfrm>
                              <a:off x="4739831" y="2853135"/>
                              <a:ext cx="0" cy="1007715"/>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grpSp>
                    </p:grpSp>
                  </p:grpSp>
                  <p:cxnSp>
                    <p:nvCxnSpPr>
                      <p:cNvPr id="239" name="Connettore 1 238"/>
                      <p:cNvCxnSpPr/>
                      <p:nvPr/>
                    </p:nvCxnSpPr>
                    <p:spPr>
                      <a:xfrm>
                        <a:off x="6372013" y="2205658"/>
                        <a:ext cx="215931" cy="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1" name="Connettore 1 240"/>
                      <p:cNvCxnSpPr/>
                      <p:nvPr/>
                    </p:nvCxnSpPr>
                    <p:spPr>
                      <a:xfrm>
                        <a:off x="6587944" y="1988244"/>
                        <a:ext cx="0" cy="217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3" name="Connettore 1 242"/>
                      <p:cNvCxnSpPr/>
                      <p:nvPr/>
                    </p:nvCxnSpPr>
                    <p:spPr>
                      <a:xfrm>
                        <a:off x="6587944" y="1988244"/>
                        <a:ext cx="215931" cy="7300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5" name="Connettore 1 244"/>
                      <p:cNvCxnSpPr/>
                      <p:nvPr/>
                    </p:nvCxnSpPr>
                    <p:spPr>
                      <a:xfrm flipV="1">
                        <a:off x="6803874" y="1916832"/>
                        <a:ext cx="144483" cy="144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9" name="Connettore 1 248"/>
                      <p:cNvCxnSpPr/>
                      <p:nvPr/>
                    </p:nvCxnSpPr>
                    <p:spPr>
                      <a:xfrm>
                        <a:off x="6948358" y="2061244"/>
                        <a:ext cx="215931"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1" name="Connettore 1 250"/>
                      <p:cNvCxnSpPr/>
                      <p:nvPr/>
                    </p:nvCxnSpPr>
                    <p:spPr>
                      <a:xfrm>
                        <a:off x="7164288" y="2277070"/>
                        <a:ext cx="287378" cy="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3" name="Connettore 1 252"/>
                      <p:cNvCxnSpPr/>
                      <p:nvPr/>
                    </p:nvCxnSpPr>
                    <p:spPr>
                      <a:xfrm flipV="1">
                        <a:off x="7451666" y="2132658"/>
                        <a:ext cx="144483" cy="144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7" name="Connettore 1 256"/>
                      <p:cNvCxnSpPr/>
                      <p:nvPr/>
                    </p:nvCxnSpPr>
                    <p:spPr>
                      <a:xfrm>
                        <a:off x="7812080" y="2132658"/>
                        <a:ext cx="360413" cy="144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9" name="Connettore 1 258"/>
                      <p:cNvCxnSpPr/>
                      <p:nvPr/>
                    </p:nvCxnSpPr>
                    <p:spPr>
                      <a:xfrm>
                        <a:off x="8172493" y="2277070"/>
                        <a:ext cx="71448" cy="144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3" name="Connettore 1 262"/>
                      <p:cNvCxnSpPr/>
                      <p:nvPr/>
                    </p:nvCxnSpPr>
                    <p:spPr>
                      <a:xfrm flipH="1">
                        <a:off x="8172493" y="2421483"/>
                        <a:ext cx="71448" cy="142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5" name="Connettore 1 264"/>
                      <p:cNvCxnSpPr/>
                      <p:nvPr/>
                    </p:nvCxnSpPr>
                    <p:spPr>
                      <a:xfrm>
                        <a:off x="8172493" y="2564309"/>
                        <a:ext cx="0" cy="288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7" name="Connettore 1 266"/>
                      <p:cNvCxnSpPr/>
                      <p:nvPr/>
                    </p:nvCxnSpPr>
                    <p:spPr>
                      <a:xfrm>
                        <a:off x="8172493" y="2853135"/>
                        <a:ext cx="71448" cy="71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9" name="Connettore 1 268"/>
                      <p:cNvCxnSpPr/>
                      <p:nvPr/>
                    </p:nvCxnSpPr>
                    <p:spPr>
                      <a:xfrm flipH="1">
                        <a:off x="8172493" y="2924547"/>
                        <a:ext cx="71448" cy="144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1" name="Connettore 1 270"/>
                      <p:cNvCxnSpPr/>
                      <p:nvPr/>
                    </p:nvCxnSpPr>
                    <p:spPr>
                      <a:xfrm>
                        <a:off x="8172493" y="3068960"/>
                        <a:ext cx="144483" cy="144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4" name="Connettore 1 273"/>
                      <p:cNvCxnSpPr/>
                      <p:nvPr/>
                    </p:nvCxnSpPr>
                    <p:spPr>
                      <a:xfrm>
                        <a:off x="8316977" y="3213372"/>
                        <a:ext cx="71447" cy="144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6" name="Connettore 1 275"/>
                      <p:cNvCxnSpPr/>
                      <p:nvPr/>
                    </p:nvCxnSpPr>
                    <p:spPr>
                      <a:xfrm flipH="1">
                        <a:off x="8172493" y="3357786"/>
                        <a:ext cx="215931"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2" name="Connettore 1 281"/>
                      <p:cNvCxnSpPr/>
                      <p:nvPr/>
                    </p:nvCxnSpPr>
                    <p:spPr>
                      <a:xfrm>
                        <a:off x="7740632" y="3357786"/>
                        <a:ext cx="431861"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5" name="Connettore 1 284"/>
                      <p:cNvCxnSpPr/>
                      <p:nvPr/>
                    </p:nvCxnSpPr>
                    <p:spPr>
                      <a:xfrm>
                        <a:off x="7451666" y="3357786"/>
                        <a:ext cx="288966" cy="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7" name="Connettore 1 286"/>
                      <p:cNvCxnSpPr/>
                      <p:nvPr/>
                    </p:nvCxnSpPr>
                    <p:spPr>
                      <a:xfrm>
                        <a:off x="7235735" y="3213372"/>
                        <a:ext cx="215931" cy="144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89" name="Connettore 1 288"/>
                      <p:cNvCxnSpPr/>
                      <p:nvPr/>
                    </p:nvCxnSpPr>
                    <p:spPr>
                      <a:xfrm>
                        <a:off x="5652774" y="3140373"/>
                        <a:ext cx="719239" cy="1296541"/>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1" name="Connettore 1 290"/>
                      <p:cNvCxnSpPr/>
                      <p:nvPr/>
                    </p:nvCxnSpPr>
                    <p:spPr>
                      <a:xfrm>
                        <a:off x="6372013" y="4436914"/>
                        <a:ext cx="144483" cy="360238"/>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3" name="Connettore 1 292"/>
                      <p:cNvCxnSpPr/>
                      <p:nvPr/>
                    </p:nvCxnSpPr>
                    <p:spPr>
                      <a:xfrm flipV="1">
                        <a:off x="6516496" y="4509914"/>
                        <a:ext cx="792274" cy="287238"/>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98" name="Connettore 1 297"/>
                      <p:cNvCxnSpPr/>
                      <p:nvPr/>
                    </p:nvCxnSpPr>
                    <p:spPr>
                      <a:xfrm flipV="1">
                        <a:off x="7380219" y="4365501"/>
                        <a:ext cx="215931" cy="71413"/>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0" name="Connettore 1 299"/>
                      <p:cNvCxnSpPr/>
                      <p:nvPr/>
                    </p:nvCxnSpPr>
                    <p:spPr>
                      <a:xfrm flipV="1">
                        <a:off x="7596150" y="4149675"/>
                        <a:ext cx="288966"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2" name="Connettore 1 301"/>
                      <p:cNvCxnSpPr/>
                      <p:nvPr/>
                    </p:nvCxnSpPr>
                    <p:spPr>
                      <a:xfrm>
                        <a:off x="7740632" y="3573611"/>
                        <a:ext cx="287379"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4" name="Connettore 1 303"/>
                      <p:cNvCxnSpPr/>
                      <p:nvPr/>
                    </p:nvCxnSpPr>
                    <p:spPr>
                      <a:xfrm flipH="1">
                        <a:off x="7956563" y="3789437"/>
                        <a:ext cx="71448"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06" name="Connettore 1 305"/>
                      <p:cNvCxnSpPr/>
                      <p:nvPr/>
                    </p:nvCxnSpPr>
                    <p:spPr>
                      <a:xfrm flipV="1">
                        <a:off x="7885116" y="4005263"/>
                        <a:ext cx="71447" cy="144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5" name="Connettore 1 314"/>
                      <p:cNvCxnSpPr/>
                      <p:nvPr/>
                    </p:nvCxnSpPr>
                    <p:spPr>
                      <a:xfrm>
                        <a:off x="6948358" y="2997547"/>
                        <a:ext cx="144482" cy="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7" name="Connettore 1 316"/>
                      <p:cNvCxnSpPr/>
                      <p:nvPr/>
                    </p:nvCxnSpPr>
                    <p:spPr>
                      <a:xfrm>
                        <a:off x="7092840" y="2997547"/>
                        <a:ext cx="142895"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19" name="Connettore 1 318"/>
                      <p:cNvCxnSpPr/>
                      <p:nvPr/>
                    </p:nvCxnSpPr>
                    <p:spPr>
                      <a:xfrm>
                        <a:off x="6948358" y="2997547"/>
                        <a:ext cx="0"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1" name="Connettore 1 320"/>
                      <p:cNvCxnSpPr/>
                      <p:nvPr/>
                    </p:nvCxnSpPr>
                    <p:spPr>
                      <a:xfrm>
                        <a:off x="6948358" y="3213372"/>
                        <a:ext cx="215931"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5" name="Connettore 1 324"/>
                      <p:cNvCxnSpPr/>
                      <p:nvPr/>
                    </p:nvCxnSpPr>
                    <p:spPr>
                      <a:xfrm flipH="1">
                        <a:off x="7524701" y="3429198"/>
                        <a:ext cx="215931" cy="215826"/>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7" name="Connettore 1 326"/>
                      <p:cNvCxnSpPr/>
                      <p:nvPr/>
                    </p:nvCxnSpPr>
                    <p:spPr>
                      <a:xfrm>
                        <a:off x="7235735" y="3645024"/>
                        <a:ext cx="288966" cy="0"/>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9" name="Connettore 1 328"/>
                      <p:cNvCxnSpPr/>
                      <p:nvPr/>
                    </p:nvCxnSpPr>
                    <p:spPr>
                      <a:xfrm>
                        <a:off x="7164288" y="3500612"/>
                        <a:ext cx="71447" cy="144412"/>
                      </a:xfrm>
                      <a:prstGeom prst="line">
                        <a:avLst/>
                      </a:prstGeom>
                      <a:ln w="101600">
                        <a:solidFill>
                          <a:srgbClr val="FFFF00"/>
                        </a:solidFill>
                      </a:ln>
                    </p:spPr>
                    <p:style>
                      <a:lnRef idx="1">
                        <a:schemeClr val="accent1"/>
                      </a:lnRef>
                      <a:fillRef idx="0">
                        <a:schemeClr val="accent1"/>
                      </a:fillRef>
                      <a:effectRef idx="0">
                        <a:schemeClr val="accent1"/>
                      </a:effectRef>
                      <a:fontRef idx="minor">
                        <a:schemeClr val="tx1"/>
                      </a:fontRef>
                    </p:style>
                  </p:cxnSp>
                </p:grpSp>
              </p:grpSp>
            </p:grpSp>
          </p:grpSp>
        </p:grpSp>
      </p:grpSp>
      <p:sp>
        <p:nvSpPr>
          <p:cNvPr id="134" name="CasellaDiTesto 133"/>
          <p:cNvSpPr txBox="1"/>
          <p:nvPr/>
        </p:nvSpPr>
        <p:spPr>
          <a:xfrm>
            <a:off x="467544" y="1340768"/>
            <a:ext cx="4032448" cy="369332"/>
          </a:xfrm>
          <a:prstGeom prst="rect">
            <a:avLst/>
          </a:prstGeom>
          <a:noFill/>
        </p:spPr>
        <p:txBody>
          <a:bodyPr wrap="square" rtlCol="0">
            <a:spAutoFit/>
          </a:bodyPr>
          <a:lstStyle/>
          <a:p>
            <a:endParaRPr lang="it-IT" dirty="0"/>
          </a:p>
        </p:txBody>
      </p:sp>
      <p:sp>
        <p:nvSpPr>
          <p:cNvPr id="136" name="CasellaDiTesto 135"/>
          <p:cNvSpPr txBox="1"/>
          <p:nvPr/>
        </p:nvSpPr>
        <p:spPr>
          <a:xfrm>
            <a:off x="2339752" y="1412776"/>
            <a:ext cx="4464496" cy="369332"/>
          </a:xfrm>
          <a:prstGeom prst="rect">
            <a:avLst/>
          </a:prstGeom>
          <a:ln>
            <a:solidFill>
              <a:srgbClr val="0070C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smtClean="0"/>
              <a:t>1</a:t>
            </a:r>
            <a:r>
              <a:rPr lang="it-IT" dirty="0" smtClean="0">
                <a:latin typeface="Century Gothic" pitchFamily="34" charset="0"/>
              </a:rPr>
              <a:t>. Classificazione per “aree regionali”</a:t>
            </a:r>
            <a:endParaRPr lang="it-IT"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323528" y="332656"/>
          <a:ext cx="8496944"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sellaDiTesto 2"/>
          <p:cNvSpPr txBox="1"/>
          <p:nvPr/>
        </p:nvSpPr>
        <p:spPr>
          <a:xfrm>
            <a:off x="395288" y="5805488"/>
            <a:ext cx="8424862" cy="461962"/>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defRPr/>
            </a:pPr>
            <a:r>
              <a:rPr lang="it-IT" sz="2400" dirty="0">
                <a:solidFill>
                  <a:schemeClr val="tx1"/>
                </a:solidFill>
                <a:latin typeface="Century Gothic" pitchFamily="34" charset="0"/>
              </a:rPr>
              <a:t>La </a:t>
            </a:r>
            <a:r>
              <a:rPr lang="it-IT" sz="2400" b="1" dirty="0">
                <a:solidFill>
                  <a:schemeClr val="tx1"/>
                </a:solidFill>
                <a:latin typeface="Century Gothic" pitchFamily="34" charset="0"/>
              </a:rPr>
              <a:t>Turchia</a:t>
            </a:r>
            <a:r>
              <a:rPr lang="it-IT" sz="2400" dirty="0">
                <a:solidFill>
                  <a:schemeClr val="tx1"/>
                </a:solidFill>
                <a:latin typeface="Century Gothic" pitchFamily="34" charset="0"/>
              </a:rPr>
              <a:t> viene considerata al di fuori di questi gruppi</a:t>
            </a:r>
          </a:p>
        </p:txBody>
      </p:sp>
      <p:sp>
        <p:nvSpPr>
          <p:cNvPr id="4" name="Freccia in giù 3"/>
          <p:cNvSpPr/>
          <p:nvPr/>
        </p:nvSpPr>
        <p:spPr>
          <a:xfrm>
            <a:off x="4067175" y="5084763"/>
            <a:ext cx="576263" cy="792162"/>
          </a:xfrm>
          <a:prstGeom prst="downArrow">
            <a:avLst/>
          </a:prstGeom>
          <a:solidFill>
            <a:srgbClr val="00206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39042" y="1268760"/>
            <a:ext cx="6984776" cy="3816424"/>
          </a:xfrm>
          <a:prstGeom prst="rect">
            <a:avLst/>
          </a:prstGeom>
        </p:spPr>
      </p:pic>
      <p:sp>
        <p:nvSpPr>
          <p:cNvPr id="3" name="Rettangolo 2"/>
          <p:cNvSpPr/>
          <p:nvPr/>
        </p:nvSpPr>
        <p:spPr>
          <a:xfrm>
            <a:off x="916234" y="5389992"/>
            <a:ext cx="360040" cy="216024"/>
          </a:xfrm>
          <a:prstGeom prst="rect">
            <a:avLst/>
          </a:prstGeom>
          <a:solidFill>
            <a:srgbClr val="B886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916233" y="5791646"/>
            <a:ext cx="360040" cy="216024"/>
          </a:xfrm>
          <a:prstGeom prst="rect">
            <a:avLst/>
          </a:prstGeom>
          <a:solidFill>
            <a:srgbClr val="008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5647554" y="5373216"/>
            <a:ext cx="3433953" cy="292388"/>
          </a:xfrm>
          <a:prstGeom prst="rect">
            <a:avLst/>
          </a:prstGeom>
          <a:noFill/>
        </p:spPr>
        <p:txBody>
          <a:bodyPr wrap="none" rtlCol="0">
            <a:spAutoFit/>
          </a:bodyPr>
          <a:lstStyle/>
          <a:p>
            <a:r>
              <a:rPr lang="it-IT" sz="1300" dirty="0" smtClean="0">
                <a:latin typeface="Century Gothic" pitchFamily="34" charset="0"/>
                <a:cs typeface="Arial" pitchFamily="34" charset="0"/>
              </a:rPr>
              <a:t>Paesi ad economia diversificata del MO</a:t>
            </a:r>
            <a:endParaRPr lang="it-IT" sz="1300" dirty="0">
              <a:latin typeface="Century Gothic" pitchFamily="34" charset="0"/>
              <a:cs typeface="Arial" pitchFamily="34" charset="0"/>
            </a:endParaRPr>
          </a:p>
        </p:txBody>
      </p:sp>
      <p:sp>
        <p:nvSpPr>
          <p:cNvPr id="6" name="Rettangolo 5"/>
          <p:cNvSpPr/>
          <p:nvPr/>
        </p:nvSpPr>
        <p:spPr>
          <a:xfrm>
            <a:off x="5308722" y="5389992"/>
            <a:ext cx="360040" cy="216024"/>
          </a:xfrm>
          <a:prstGeom prst="rect">
            <a:avLst/>
          </a:prstGeom>
          <a:solidFill>
            <a:srgbClr val="ADFF2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5308722" y="5805264"/>
            <a:ext cx="360040" cy="216024"/>
          </a:xfrm>
          <a:prstGeom prst="rect">
            <a:avLst/>
          </a:prstGeom>
          <a:solidFill>
            <a:srgbClr val="0000C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p:cNvSpPr txBox="1"/>
          <p:nvPr/>
        </p:nvSpPr>
        <p:spPr>
          <a:xfrm>
            <a:off x="1979712" y="764705"/>
            <a:ext cx="5328592" cy="646331"/>
          </a:xfrm>
          <a:prstGeom prst="rect">
            <a:avLst/>
          </a:prstGeom>
          <a:ln>
            <a:solidFill>
              <a:srgbClr val="0070C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smtClean="0"/>
              <a:t>2</a:t>
            </a:r>
            <a:r>
              <a:rPr lang="it-IT" dirty="0" smtClean="0">
                <a:latin typeface="Century Gothic" pitchFamily="34" charset="0"/>
              </a:rPr>
              <a:t>. Classificazione per “specializzazione economica”</a:t>
            </a:r>
            <a:endParaRPr lang="it-IT" dirty="0">
              <a:latin typeface="Century Gothic" pitchFamily="34" charset="0"/>
            </a:endParaRPr>
          </a:p>
        </p:txBody>
      </p:sp>
      <p:sp>
        <p:nvSpPr>
          <p:cNvPr id="10" name="CasellaDiTesto 9"/>
          <p:cNvSpPr txBox="1"/>
          <p:nvPr/>
        </p:nvSpPr>
        <p:spPr>
          <a:xfrm>
            <a:off x="1619672" y="2852936"/>
            <a:ext cx="864096" cy="246221"/>
          </a:xfrm>
          <a:prstGeom prst="rect">
            <a:avLst/>
          </a:prstGeom>
          <a:noFill/>
        </p:spPr>
        <p:txBody>
          <a:bodyPr wrap="square" rtlCol="0">
            <a:spAutoFit/>
          </a:bodyPr>
          <a:lstStyle/>
          <a:p>
            <a:r>
              <a:rPr lang="it-IT" sz="1000" b="1" dirty="0" smtClean="0">
                <a:latin typeface="Century Gothic" pitchFamily="34" charset="0"/>
              </a:rPr>
              <a:t>Marocco</a:t>
            </a:r>
            <a:endParaRPr lang="it-IT" sz="1000" b="1" dirty="0">
              <a:latin typeface="Century Gothic" pitchFamily="34" charset="0"/>
            </a:endParaRPr>
          </a:p>
        </p:txBody>
      </p:sp>
      <p:sp>
        <p:nvSpPr>
          <p:cNvPr id="11" name="CasellaDiTesto 10"/>
          <p:cNvSpPr txBox="1"/>
          <p:nvPr/>
        </p:nvSpPr>
        <p:spPr>
          <a:xfrm>
            <a:off x="2555776" y="2852936"/>
            <a:ext cx="792088" cy="369332"/>
          </a:xfrm>
          <a:prstGeom prst="rect">
            <a:avLst/>
          </a:prstGeom>
          <a:noFill/>
        </p:spPr>
        <p:txBody>
          <a:bodyPr wrap="square" rtlCol="0">
            <a:spAutoFit/>
          </a:bodyPr>
          <a:lstStyle/>
          <a:p>
            <a:endParaRPr lang="it-IT" dirty="0"/>
          </a:p>
        </p:txBody>
      </p:sp>
      <p:sp>
        <p:nvSpPr>
          <p:cNvPr id="12" name="CasellaDiTesto 11"/>
          <p:cNvSpPr txBox="1"/>
          <p:nvPr/>
        </p:nvSpPr>
        <p:spPr>
          <a:xfrm>
            <a:off x="3635896" y="2708920"/>
            <a:ext cx="648072" cy="369332"/>
          </a:xfrm>
          <a:prstGeom prst="rect">
            <a:avLst/>
          </a:prstGeom>
          <a:noFill/>
        </p:spPr>
        <p:txBody>
          <a:bodyPr wrap="square" rtlCol="0">
            <a:spAutoFit/>
          </a:bodyPr>
          <a:lstStyle/>
          <a:p>
            <a:endParaRPr lang="it-IT" dirty="0"/>
          </a:p>
        </p:txBody>
      </p:sp>
      <p:sp>
        <p:nvSpPr>
          <p:cNvPr id="13" name="CasellaDiTesto 12"/>
          <p:cNvSpPr txBox="1"/>
          <p:nvPr/>
        </p:nvSpPr>
        <p:spPr>
          <a:xfrm>
            <a:off x="3995936" y="3356992"/>
            <a:ext cx="864096" cy="369332"/>
          </a:xfrm>
          <a:prstGeom prst="rect">
            <a:avLst/>
          </a:prstGeom>
          <a:noFill/>
        </p:spPr>
        <p:txBody>
          <a:bodyPr wrap="square" rtlCol="0">
            <a:spAutoFit/>
          </a:bodyPr>
          <a:lstStyle/>
          <a:p>
            <a:endParaRPr lang="it-IT" dirty="0"/>
          </a:p>
        </p:txBody>
      </p:sp>
      <p:sp>
        <p:nvSpPr>
          <p:cNvPr id="14" name="CasellaDiTesto 13"/>
          <p:cNvSpPr txBox="1"/>
          <p:nvPr/>
        </p:nvSpPr>
        <p:spPr>
          <a:xfrm>
            <a:off x="5652120" y="3501008"/>
            <a:ext cx="720080" cy="246221"/>
          </a:xfrm>
          <a:prstGeom prst="rect">
            <a:avLst/>
          </a:prstGeom>
          <a:noFill/>
        </p:spPr>
        <p:txBody>
          <a:bodyPr wrap="square" rtlCol="0">
            <a:spAutoFit/>
          </a:bodyPr>
          <a:lstStyle/>
          <a:p>
            <a:r>
              <a:rPr lang="it-IT" sz="1000" b="1" dirty="0" smtClean="0"/>
              <a:t>Egitto</a:t>
            </a:r>
            <a:endParaRPr lang="it-IT" sz="1000" b="1" dirty="0"/>
          </a:p>
        </p:txBody>
      </p:sp>
      <p:sp>
        <p:nvSpPr>
          <p:cNvPr id="15" name="CasellaDiTesto 14"/>
          <p:cNvSpPr txBox="1"/>
          <p:nvPr/>
        </p:nvSpPr>
        <p:spPr>
          <a:xfrm>
            <a:off x="6300192" y="3068960"/>
            <a:ext cx="432048" cy="369332"/>
          </a:xfrm>
          <a:prstGeom prst="rect">
            <a:avLst/>
          </a:prstGeom>
          <a:noFill/>
        </p:spPr>
        <p:txBody>
          <a:bodyPr wrap="square" rtlCol="0">
            <a:spAutoFit/>
          </a:bodyPr>
          <a:lstStyle/>
          <a:p>
            <a:endParaRPr lang="it-IT" dirty="0"/>
          </a:p>
        </p:txBody>
      </p:sp>
      <p:sp>
        <p:nvSpPr>
          <p:cNvPr id="16" name="CasellaDiTesto 15"/>
          <p:cNvSpPr txBox="1"/>
          <p:nvPr/>
        </p:nvSpPr>
        <p:spPr>
          <a:xfrm>
            <a:off x="2483768" y="2708920"/>
            <a:ext cx="1008112" cy="246221"/>
          </a:xfrm>
          <a:prstGeom prst="rect">
            <a:avLst/>
          </a:prstGeom>
          <a:noFill/>
        </p:spPr>
        <p:txBody>
          <a:bodyPr wrap="square" rtlCol="0">
            <a:spAutoFit/>
          </a:bodyPr>
          <a:lstStyle/>
          <a:p>
            <a:r>
              <a:rPr lang="it-IT" sz="1000" b="1" dirty="0" smtClean="0">
                <a:latin typeface="Century Gothic" pitchFamily="34" charset="0"/>
              </a:rPr>
              <a:t>Algeria</a:t>
            </a:r>
            <a:endParaRPr lang="it-IT" sz="1000" b="1" dirty="0">
              <a:latin typeface="Century Gothic" pitchFamily="34" charset="0"/>
            </a:endParaRPr>
          </a:p>
        </p:txBody>
      </p:sp>
      <p:sp>
        <p:nvSpPr>
          <p:cNvPr id="17" name="CasellaDiTesto 16"/>
          <p:cNvSpPr txBox="1"/>
          <p:nvPr/>
        </p:nvSpPr>
        <p:spPr>
          <a:xfrm>
            <a:off x="3635896" y="2636912"/>
            <a:ext cx="720080" cy="246221"/>
          </a:xfrm>
          <a:prstGeom prst="rect">
            <a:avLst/>
          </a:prstGeom>
          <a:noFill/>
        </p:spPr>
        <p:txBody>
          <a:bodyPr wrap="square" rtlCol="0">
            <a:spAutoFit/>
          </a:bodyPr>
          <a:lstStyle/>
          <a:p>
            <a:r>
              <a:rPr lang="it-IT" sz="1000" b="1" dirty="0" smtClean="0"/>
              <a:t>Tunisia</a:t>
            </a:r>
            <a:endParaRPr lang="it-IT" sz="1000" b="1" dirty="0"/>
          </a:p>
        </p:txBody>
      </p:sp>
      <p:sp>
        <p:nvSpPr>
          <p:cNvPr id="18" name="CasellaDiTesto 17"/>
          <p:cNvSpPr txBox="1"/>
          <p:nvPr/>
        </p:nvSpPr>
        <p:spPr>
          <a:xfrm>
            <a:off x="3851920" y="3573016"/>
            <a:ext cx="1728192" cy="246221"/>
          </a:xfrm>
          <a:prstGeom prst="rect">
            <a:avLst/>
          </a:prstGeom>
          <a:noFill/>
        </p:spPr>
        <p:txBody>
          <a:bodyPr wrap="square" rtlCol="0">
            <a:spAutoFit/>
          </a:bodyPr>
          <a:lstStyle/>
          <a:p>
            <a:r>
              <a:rPr lang="it-IT" sz="1000" b="1" dirty="0" smtClean="0"/>
              <a:t>Libia</a:t>
            </a:r>
            <a:endParaRPr lang="it-IT" sz="1000" b="1" dirty="0"/>
          </a:p>
        </p:txBody>
      </p:sp>
      <p:sp>
        <p:nvSpPr>
          <p:cNvPr id="19" name="CasellaDiTesto 18"/>
          <p:cNvSpPr txBox="1"/>
          <p:nvPr/>
        </p:nvSpPr>
        <p:spPr>
          <a:xfrm>
            <a:off x="6084168" y="2996952"/>
            <a:ext cx="648072" cy="246221"/>
          </a:xfrm>
          <a:prstGeom prst="rect">
            <a:avLst/>
          </a:prstGeom>
          <a:noFill/>
        </p:spPr>
        <p:txBody>
          <a:bodyPr wrap="square" rtlCol="0">
            <a:spAutoFit/>
          </a:bodyPr>
          <a:lstStyle/>
          <a:p>
            <a:r>
              <a:rPr lang="it-IT" sz="1000" b="1" dirty="0" smtClean="0"/>
              <a:t>Israele</a:t>
            </a:r>
            <a:endParaRPr lang="it-IT" sz="1000" b="1" dirty="0"/>
          </a:p>
        </p:txBody>
      </p:sp>
      <p:sp>
        <p:nvSpPr>
          <p:cNvPr id="20" name="CasellaDiTesto 19"/>
          <p:cNvSpPr txBox="1"/>
          <p:nvPr/>
        </p:nvSpPr>
        <p:spPr>
          <a:xfrm>
            <a:off x="5508104" y="1844824"/>
            <a:ext cx="1368152" cy="246221"/>
          </a:xfrm>
          <a:prstGeom prst="rect">
            <a:avLst/>
          </a:prstGeom>
          <a:noFill/>
        </p:spPr>
        <p:txBody>
          <a:bodyPr wrap="square" rtlCol="0">
            <a:spAutoFit/>
          </a:bodyPr>
          <a:lstStyle/>
          <a:p>
            <a:r>
              <a:rPr lang="it-IT" sz="1000" b="1" dirty="0" smtClean="0"/>
              <a:t>Turchia</a:t>
            </a:r>
            <a:endParaRPr lang="it-IT" sz="1000" b="1" dirty="0"/>
          </a:p>
        </p:txBody>
      </p:sp>
      <p:cxnSp>
        <p:nvCxnSpPr>
          <p:cNvPr id="22" name="Connettore 1 21"/>
          <p:cNvCxnSpPr/>
          <p:nvPr/>
        </p:nvCxnSpPr>
        <p:spPr>
          <a:xfrm>
            <a:off x="6588224" y="3140968"/>
            <a:ext cx="144016"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CasellaDiTesto 22"/>
          <p:cNvSpPr txBox="1"/>
          <p:nvPr/>
        </p:nvSpPr>
        <p:spPr>
          <a:xfrm>
            <a:off x="6372200" y="2852936"/>
            <a:ext cx="720080" cy="246221"/>
          </a:xfrm>
          <a:prstGeom prst="rect">
            <a:avLst/>
          </a:prstGeom>
          <a:noFill/>
        </p:spPr>
        <p:txBody>
          <a:bodyPr wrap="square" rtlCol="0">
            <a:spAutoFit/>
          </a:bodyPr>
          <a:lstStyle/>
          <a:p>
            <a:r>
              <a:rPr lang="it-IT" sz="1000" b="1" dirty="0" smtClean="0"/>
              <a:t>Libano</a:t>
            </a:r>
            <a:endParaRPr lang="it-IT" sz="1000" b="1" dirty="0"/>
          </a:p>
        </p:txBody>
      </p:sp>
      <p:sp>
        <p:nvSpPr>
          <p:cNvPr id="24" name="CasellaDiTesto 23"/>
          <p:cNvSpPr txBox="1"/>
          <p:nvPr/>
        </p:nvSpPr>
        <p:spPr>
          <a:xfrm>
            <a:off x="6732240" y="2636912"/>
            <a:ext cx="720080" cy="246221"/>
          </a:xfrm>
          <a:prstGeom prst="rect">
            <a:avLst/>
          </a:prstGeom>
          <a:noFill/>
        </p:spPr>
        <p:txBody>
          <a:bodyPr wrap="square" rtlCol="0">
            <a:spAutoFit/>
          </a:bodyPr>
          <a:lstStyle/>
          <a:p>
            <a:r>
              <a:rPr lang="it-IT" sz="1000" b="1" dirty="0" smtClean="0"/>
              <a:t>Siria</a:t>
            </a:r>
            <a:endParaRPr lang="it-IT" sz="1000" b="1" dirty="0"/>
          </a:p>
        </p:txBody>
      </p:sp>
      <p:sp>
        <p:nvSpPr>
          <p:cNvPr id="25" name="CasellaDiTesto 24"/>
          <p:cNvSpPr txBox="1"/>
          <p:nvPr/>
        </p:nvSpPr>
        <p:spPr>
          <a:xfrm>
            <a:off x="6876256" y="3212976"/>
            <a:ext cx="792088" cy="246221"/>
          </a:xfrm>
          <a:prstGeom prst="rect">
            <a:avLst/>
          </a:prstGeom>
          <a:noFill/>
        </p:spPr>
        <p:txBody>
          <a:bodyPr wrap="square" rtlCol="0">
            <a:spAutoFit/>
          </a:bodyPr>
          <a:lstStyle/>
          <a:p>
            <a:r>
              <a:rPr lang="it-IT" sz="1000" b="1" dirty="0" smtClean="0"/>
              <a:t>Giordania</a:t>
            </a:r>
            <a:endParaRPr lang="it-IT" sz="1000" b="1" dirty="0"/>
          </a:p>
        </p:txBody>
      </p:sp>
      <p:sp>
        <p:nvSpPr>
          <p:cNvPr id="26" name="Rettangolo 25"/>
          <p:cNvSpPr/>
          <p:nvPr/>
        </p:nvSpPr>
        <p:spPr>
          <a:xfrm>
            <a:off x="5796136" y="5733256"/>
            <a:ext cx="1003801" cy="307777"/>
          </a:xfrm>
          <a:prstGeom prst="rect">
            <a:avLst/>
          </a:prstGeom>
        </p:spPr>
        <p:txBody>
          <a:bodyPr wrap="none">
            <a:spAutoFit/>
          </a:bodyPr>
          <a:lstStyle/>
          <a:p>
            <a:r>
              <a:rPr lang="it-IT" sz="1400" dirty="0" smtClean="0">
                <a:latin typeface="Century Gothic" pitchFamily="34" charset="0"/>
                <a:cs typeface="Arial" pitchFamily="34" charset="0"/>
              </a:rPr>
              <a:t>Altri Paesi</a:t>
            </a:r>
            <a:endParaRPr lang="it-IT" sz="1400" dirty="0">
              <a:latin typeface="Century Gothic" pitchFamily="34" charset="0"/>
              <a:cs typeface="Arial" pitchFamily="34" charset="0"/>
            </a:endParaRPr>
          </a:p>
        </p:txBody>
      </p:sp>
      <p:sp>
        <p:nvSpPr>
          <p:cNvPr id="27" name="CasellaDiTesto 26"/>
          <p:cNvSpPr txBox="1"/>
          <p:nvPr/>
        </p:nvSpPr>
        <p:spPr>
          <a:xfrm>
            <a:off x="1265817" y="5384249"/>
            <a:ext cx="2797561" cy="292388"/>
          </a:xfrm>
          <a:prstGeom prst="rect">
            <a:avLst/>
          </a:prstGeom>
          <a:noFill/>
        </p:spPr>
        <p:txBody>
          <a:bodyPr wrap="none" rtlCol="0">
            <a:spAutoFit/>
          </a:bodyPr>
          <a:lstStyle/>
          <a:p>
            <a:r>
              <a:rPr lang="it-IT" sz="1300" dirty="0" smtClean="0">
                <a:latin typeface="Century Gothic" pitchFamily="34" charset="0"/>
                <a:cs typeface="Arial" pitchFamily="34" charset="0"/>
              </a:rPr>
              <a:t>Paesi esportatori netti di petrolio</a:t>
            </a:r>
            <a:endParaRPr lang="it-IT" sz="1300" dirty="0">
              <a:latin typeface="Century Gothic" pitchFamily="34" charset="0"/>
              <a:cs typeface="Arial" pitchFamily="34" charset="0"/>
            </a:endParaRPr>
          </a:p>
        </p:txBody>
      </p:sp>
      <p:sp>
        <p:nvSpPr>
          <p:cNvPr id="28" name="CasellaDiTesto 27"/>
          <p:cNvSpPr txBox="1"/>
          <p:nvPr/>
        </p:nvSpPr>
        <p:spPr>
          <a:xfrm>
            <a:off x="1255066" y="5733256"/>
            <a:ext cx="4059125" cy="292388"/>
          </a:xfrm>
          <a:prstGeom prst="rect">
            <a:avLst/>
          </a:prstGeom>
          <a:noFill/>
        </p:spPr>
        <p:txBody>
          <a:bodyPr wrap="none" rtlCol="0">
            <a:spAutoFit/>
          </a:bodyPr>
          <a:lstStyle/>
          <a:p>
            <a:r>
              <a:rPr lang="it-IT" sz="1300" dirty="0" smtClean="0">
                <a:latin typeface="Century Gothic" pitchFamily="34" charset="0"/>
                <a:cs typeface="Arial" pitchFamily="34" charset="0"/>
              </a:rPr>
              <a:t>Paesi ad economia diversificata del Nord Africa</a:t>
            </a:r>
            <a:endParaRPr lang="it-IT" sz="1300" dirty="0">
              <a:latin typeface="Century Gothic"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251520" y="620688"/>
          <a:ext cx="8496944"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1043608" y="1844824"/>
            <a:ext cx="6912768" cy="1008112"/>
          </a:xfrm>
          <a:prstGeom prst="rect">
            <a:avLst/>
          </a:prstGeom>
        </p:spPr>
        <p:style>
          <a:lnRef idx="3">
            <a:schemeClr val="lt1"/>
          </a:lnRef>
          <a:fillRef idx="1">
            <a:schemeClr val="accent3"/>
          </a:fillRef>
          <a:effectRef idx="1">
            <a:schemeClr val="accent3"/>
          </a:effectRef>
          <a:fontRef idx="minor">
            <a:schemeClr val="lt1"/>
          </a:fontRef>
        </p:style>
        <p:txBody>
          <a:bodyPr wrap="square" rtlCol="0">
            <a:noAutofit/>
          </a:bodyPr>
          <a:lstStyle/>
          <a:p>
            <a:endParaRPr lang="it-IT" dirty="0"/>
          </a:p>
        </p:txBody>
      </p:sp>
      <p:sp>
        <p:nvSpPr>
          <p:cNvPr id="4" name="Segnaposto contenuto 2"/>
          <p:cNvSpPr txBox="1">
            <a:spLocks/>
          </p:cNvSpPr>
          <p:nvPr/>
        </p:nvSpPr>
        <p:spPr bwMode="auto">
          <a:xfrm>
            <a:off x="395536" y="549275"/>
            <a:ext cx="8137277" cy="5688013"/>
          </a:xfrm>
          <a:prstGeom prst="rect">
            <a:avLst/>
          </a:prstGeom>
          <a:noFill/>
          <a:ln w="9525">
            <a:noFill/>
            <a:miter lim="800000"/>
            <a:headEnd/>
            <a:tailEnd/>
          </a:ln>
        </p:spPr>
        <p:txBody>
          <a:bodyPr vert="horz" wrap="square" lIns="182880" tIns="91440" rIns="91440" bIns="45720" numCol="1" anchor="t" anchorCtr="0" compatLnSpc="1">
            <a:prstTxWarp prst="textNoShape">
              <a:avLst/>
            </a:prstTxWarp>
            <a:normAutofit/>
          </a:bodyPr>
          <a:lstStyle/>
          <a:p>
            <a:pPr marL="265176" marR="0" lvl="0" indent="-265176" algn="l" defTabSz="914400" rtl="0" eaLnBrk="1" fontAlgn="auto" latinLnBrk="0" hangingPunct="1">
              <a:lnSpc>
                <a:spcPct val="100000"/>
              </a:lnSpc>
              <a:spcBef>
                <a:spcPts val="250"/>
              </a:spcBef>
              <a:spcAft>
                <a:spcPts val="0"/>
              </a:spcAft>
              <a:buClr>
                <a:schemeClr val="accent1"/>
              </a:buClr>
              <a:buSzPct val="80000"/>
              <a:buFont typeface="Wingdings 2"/>
              <a:buNone/>
              <a:tabLst/>
              <a:defRPr/>
            </a:pPr>
            <a:endParaRPr kumimoji="0" lang="it-IT" sz="40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Quali sono i Paesi del Mediterraneo?</a:t>
            </a: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Quali sono le caratteristiche e le problematiche generali?</a:t>
            </a: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Quale è stata l’evoluzione </a:t>
            </a:r>
            <a:r>
              <a:rPr kumimoji="0" lang="it-IT" sz="3200" b="0" i="0" u="none" strike="noStrike" kern="1200" cap="none" spc="0" normalizeH="0" baseline="0" noProof="0" dirty="0" err="1" smtClean="0">
                <a:ln>
                  <a:noFill/>
                </a:ln>
                <a:solidFill>
                  <a:schemeClr val="tx1"/>
                </a:solidFill>
                <a:effectLst/>
                <a:uLnTx/>
                <a:uFillTx/>
                <a:latin typeface="Century Gothic" pitchFamily="34" charset="0"/>
                <a:ea typeface="+mn-ea"/>
                <a:cs typeface="Arial" pitchFamily="34" charset="0"/>
              </a:rPr>
              <a:t>storico-politica</a:t>
            </a: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 dell’area?</a:t>
            </a: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Come si presenta oggi l’area mediterranea?</a:t>
            </a:r>
          </a:p>
          <a:p>
            <a:pPr marL="514350" marR="0" lvl="0" indent="-514350" algn="l" defTabSz="914400" rtl="0" eaLnBrk="1" fontAlgn="auto" latinLnBrk="0" hangingPunct="1">
              <a:lnSpc>
                <a:spcPct val="100000"/>
              </a:lnSpc>
              <a:spcBef>
                <a:spcPts val="250"/>
              </a:spcBef>
              <a:spcAft>
                <a:spcPts val="0"/>
              </a:spcAft>
              <a:buClr>
                <a:schemeClr val="accent1"/>
              </a:buClr>
              <a:buSzPct val="80000"/>
              <a:buFont typeface="Wingdings 2"/>
              <a:buAutoNum type="alphaLcParenR"/>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514350" marR="0" lvl="0" indent="-514350" algn="l" defTabSz="914400" rtl="0" eaLnBrk="1" fontAlgn="auto" latinLnBrk="0" hangingPunct="1">
              <a:lnSpc>
                <a:spcPct val="100000"/>
              </a:lnSpc>
              <a:spcBef>
                <a:spcPts val="250"/>
              </a:spcBef>
              <a:spcAft>
                <a:spcPts val="0"/>
              </a:spcAft>
              <a:buClr>
                <a:schemeClr val="accent1"/>
              </a:buClr>
              <a:buSzPct val="80000"/>
              <a:buFont typeface="Wingdings 2"/>
              <a:buAutoNum type="alphaLcParenR"/>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514350" marR="0" lvl="0" indent="-514350" algn="l" defTabSz="914400" rtl="0" eaLnBrk="1" fontAlgn="auto" latinLnBrk="0" hangingPunct="1">
              <a:lnSpc>
                <a:spcPct val="100000"/>
              </a:lnSpc>
              <a:spcBef>
                <a:spcPts val="250"/>
              </a:spcBef>
              <a:spcAft>
                <a:spcPts val="0"/>
              </a:spcAft>
              <a:buClr>
                <a:schemeClr val="accent1"/>
              </a:buClr>
              <a:buSzPct val="80000"/>
              <a:buFont typeface="Wingdings 2"/>
              <a:buAutoNum type="alphaLcParenR"/>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265176" marR="0" lvl="0" indent="-265176" algn="l" defTabSz="914400" rtl="0" eaLnBrk="1" fontAlgn="auto" latinLnBrk="0" hangingPunct="1">
              <a:lnSpc>
                <a:spcPct val="100000"/>
              </a:lnSpc>
              <a:spcBef>
                <a:spcPts val="250"/>
              </a:spcBef>
              <a:spcAft>
                <a:spcPts val="0"/>
              </a:spcAft>
              <a:buClr>
                <a:schemeClr val="accent1"/>
              </a:buClr>
              <a:buSzPct val="80000"/>
              <a:buFont typeface="Wingdings 2"/>
              <a:buNone/>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 calcmode="lin" valueType="num">
                                      <p:cBhvr additive="base">
                                        <p:cTn id="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4294967295"/>
          </p:nvPr>
        </p:nvSpPr>
        <p:spPr>
          <a:xfrm>
            <a:off x="251520" y="548680"/>
            <a:ext cx="8424862" cy="5759450"/>
          </a:xfrm>
        </p:spPr>
        <p:txBody>
          <a:bodyPr>
            <a:normAutofit fontScale="85000" lnSpcReduction="20000"/>
          </a:bodyPr>
          <a:lstStyle/>
          <a:p>
            <a:pPr marL="265176" indent="-265176" algn="just" eaLnBrk="1" fontAlgn="auto" hangingPunct="1">
              <a:spcAft>
                <a:spcPts val="0"/>
              </a:spcAft>
              <a:buFont typeface="Wingdings" pitchFamily="2" charset="2"/>
              <a:buChar char="Ø"/>
              <a:defRPr/>
            </a:pPr>
            <a:endParaRPr lang="it-IT" sz="1800" dirty="0" smtClean="0"/>
          </a:p>
          <a:p>
            <a:pPr marL="265176" indent="-265176" algn="just" eaLnBrk="1" fontAlgn="auto" hangingPunct="1">
              <a:spcAft>
                <a:spcPts val="0"/>
              </a:spcAft>
              <a:buFont typeface="Wingdings" pitchFamily="2" charset="2"/>
              <a:buChar char="Ø"/>
              <a:defRPr/>
            </a:pPr>
            <a:endParaRPr lang="it-IT" sz="2200" dirty="0" smtClean="0">
              <a:latin typeface="Century Gothic" pitchFamily="34" charset="0"/>
            </a:endParaRPr>
          </a:p>
          <a:p>
            <a:pPr marL="265176" indent="-265176" algn="just" eaLnBrk="1" fontAlgn="auto" hangingPunct="1">
              <a:spcAft>
                <a:spcPts val="0"/>
              </a:spcAft>
              <a:buClr>
                <a:srgbClr val="0070C0"/>
              </a:buClr>
              <a:buFont typeface="Wingdings" pitchFamily="2" charset="2"/>
              <a:buChar char="Ø"/>
              <a:defRPr/>
            </a:pPr>
            <a:r>
              <a:rPr lang="it-IT" sz="2200" dirty="0" smtClean="0">
                <a:latin typeface="Century Gothic" pitchFamily="34" charset="0"/>
              </a:rPr>
              <a:t>Paesi legati da vicende storiche comuni e affinità linguistiche, culturali e religiose ma diversi per struttura economica, disponibilità di risorse, modelli di gestione dell’economia, problemi demografici, situazioni sociali e politiche</a:t>
            </a:r>
          </a:p>
          <a:p>
            <a:pPr marL="265176" indent="-265176" algn="just" eaLnBrk="1" fontAlgn="auto" hangingPunct="1">
              <a:spcAft>
                <a:spcPts val="0"/>
              </a:spcAft>
              <a:buClr>
                <a:srgbClr val="0070C0"/>
              </a:buClr>
              <a:buFont typeface="Wingdings" pitchFamily="2" charset="2"/>
              <a:buChar char="Ø"/>
              <a:defRPr/>
            </a:pPr>
            <a:r>
              <a:rPr lang="it-IT" sz="2200" b="1" dirty="0" smtClean="0">
                <a:latin typeface="Century Gothic" pitchFamily="34" charset="0"/>
              </a:rPr>
              <a:t>Sul piano economico</a:t>
            </a:r>
            <a:r>
              <a:rPr lang="it-IT" sz="2200" dirty="0" smtClean="0">
                <a:latin typeface="Century Gothic" pitchFamily="34" charset="0"/>
              </a:rPr>
              <a:t>: Economie collegate con i “paesi avanzati” ma isolate fra loro. Ciò riflette i gravi contrasti politici e religiosi dell’area. Escludendo Israele e le economie del Golfo(e parzialmente la Turchia), economie caratterizzate da difficoltà tipiche dei paesi in via di sviluppo (bassi livelli di reddito pro capite, alti livelli di inflazione etc.)</a:t>
            </a:r>
          </a:p>
          <a:p>
            <a:pPr marL="265176" indent="-265176" algn="just" eaLnBrk="1" fontAlgn="auto" hangingPunct="1">
              <a:spcAft>
                <a:spcPts val="0"/>
              </a:spcAft>
              <a:buClr>
                <a:srgbClr val="0070C0"/>
              </a:buClr>
              <a:buFont typeface="Wingdings" pitchFamily="2" charset="2"/>
              <a:buChar char="Ø"/>
              <a:defRPr/>
            </a:pPr>
            <a:r>
              <a:rPr lang="it-IT" sz="2200" b="1" dirty="0" smtClean="0">
                <a:latin typeface="Century Gothic" pitchFamily="34" charset="0"/>
              </a:rPr>
              <a:t>Sul piano politico: </a:t>
            </a:r>
            <a:r>
              <a:rPr lang="it-IT" sz="2200" dirty="0" smtClean="0">
                <a:latin typeface="Century Gothic" pitchFamily="34" charset="0"/>
              </a:rPr>
              <a:t>problemi di “carenza di democrazia”, (alta corruzione delle élite al potere) in taluni casi acutizzati dal problema dell’integralismo islamico</a:t>
            </a:r>
          </a:p>
          <a:p>
            <a:pPr marL="265176" indent="-265176" algn="just" eaLnBrk="1" fontAlgn="auto" hangingPunct="1">
              <a:spcAft>
                <a:spcPts val="0"/>
              </a:spcAft>
              <a:buClr>
                <a:srgbClr val="0070C0"/>
              </a:buClr>
              <a:buFont typeface="Wingdings" pitchFamily="2" charset="2"/>
              <a:buChar char="Ø"/>
              <a:defRPr/>
            </a:pPr>
            <a:r>
              <a:rPr lang="it-IT" sz="2200" b="1" dirty="0" smtClean="0">
                <a:latin typeface="Century Gothic" pitchFamily="34" charset="0"/>
              </a:rPr>
              <a:t>Sul piano sociale: </a:t>
            </a:r>
            <a:r>
              <a:rPr lang="it-IT" sz="2200" dirty="0" smtClean="0">
                <a:latin typeface="Century Gothic" pitchFamily="34" charset="0"/>
              </a:rPr>
              <a:t>crescente disoccupazione, aumento della percentuale di giovani alfabetizzati (media 85%), aumento dell’accesso a internet (es. Siria 13.000%, Marocco 10.000%, Egitto 4.000% </a:t>
            </a:r>
            <a:r>
              <a:rPr lang="it-IT" sz="2200" i="1" dirty="0" err="1" smtClean="0">
                <a:latin typeface="Century Gothic" pitchFamily="34" charset="0"/>
              </a:rPr>
              <a:t>ca</a:t>
            </a:r>
            <a:r>
              <a:rPr lang="it-IT" sz="2200" i="1" dirty="0" smtClean="0">
                <a:latin typeface="Century Gothic" pitchFamily="34" charset="0"/>
              </a:rPr>
              <a:t>. </a:t>
            </a:r>
            <a:r>
              <a:rPr lang="it-IT" sz="2200" dirty="0" smtClean="0">
                <a:latin typeface="Century Gothic" pitchFamily="34" charset="0"/>
              </a:rPr>
              <a:t>dal 2000 al 2012), aumento dei flussi migratori </a:t>
            </a:r>
          </a:p>
          <a:p>
            <a:pPr marL="265176" indent="-265176" algn="just" eaLnBrk="1" fontAlgn="auto" hangingPunct="1">
              <a:spcAft>
                <a:spcPts val="0"/>
              </a:spcAft>
              <a:buClr>
                <a:srgbClr val="0070C0"/>
              </a:buClr>
              <a:buFont typeface="Wingdings" pitchFamily="2" charset="2"/>
              <a:buChar char="Ø"/>
              <a:defRPr/>
            </a:pPr>
            <a:r>
              <a:rPr lang="it-IT" sz="2200" dirty="0" smtClean="0">
                <a:latin typeface="Century Gothic" pitchFamily="34" charset="0"/>
              </a:rPr>
              <a:t> Le recenti </a:t>
            </a:r>
            <a:r>
              <a:rPr lang="it-IT" sz="2200" b="1" dirty="0" smtClean="0">
                <a:latin typeface="Century Gothic" pitchFamily="34" charset="0"/>
              </a:rPr>
              <a:t>“rivolte arabe” </a:t>
            </a:r>
            <a:r>
              <a:rPr lang="it-IT" sz="2200" dirty="0" smtClean="0">
                <a:latin typeface="Century Gothic" pitchFamily="34" charset="0"/>
              </a:rPr>
              <a:t>hanno messo in discussione, in molti  Paesi dell’area, modelli politici, sociali ed economici che sembravano radicati</a:t>
            </a:r>
          </a:p>
          <a:p>
            <a:pPr marL="265176" indent="-265176" algn="just" eaLnBrk="1" fontAlgn="auto" hangingPunct="1">
              <a:spcAft>
                <a:spcPts val="0"/>
              </a:spcAft>
              <a:buFont typeface="Wingdings" pitchFamily="2" charset="2"/>
              <a:buChar char="Ø"/>
              <a:defRPr/>
            </a:pPr>
            <a:endParaRPr lang="it-IT"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nvPr>
        </p:nvGraphicFramePr>
        <p:xfrm>
          <a:off x="0" y="44450"/>
          <a:ext cx="9144000" cy="5976664"/>
        </p:xfrm>
        <a:graphic>
          <a:graphicData uri="http://schemas.openxmlformats.org/drawingml/2006/table">
            <a:tbl>
              <a:tblPr firstRow="1" bandRow="1">
                <a:tableStyleId>{F5AB1C69-6EDB-4FF4-983F-18BD219EF322}</a:tableStyleId>
              </a:tblPr>
              <a:tblGrid>
                <a:gridCol w="1562401"/>
                <a:gridCol w="1631099"/>
                <a:gridCol w="2104808"/>
                <a:gridCol w="1922846"/>
                <a:gridCol w="1922846"/>
              </a:tblGrid>
              <a:tr h="1553871">
                <a:tc>
                  <a:txBody>
                    <a:bodyPr/>
                    <a:lstStyle/>
                    <a:p>
                      <a:r>
                        <a:rPr lang="it-IT" sz="1600" b="1" dirty="0" smtClean="0">
                          <a:latin typeface="Century Gothic" pitchFamily="34" charset="0"/>
                        </a:rPr>
                        <a:t>Indicatori socio-politici (alcuni paesi)</a:t>
                      </a:r>
                      <a:endParaRPr lang="it-IT" sz="1600" b="1" dirty="0">
                        <a:latin typeface="Century Gothic" pitchFamily="34" charset="0"/>
                      </a:endParaRPr>
                    </a:p>
                  </a:txBody>
                  <a:tcPr/>
                </a:tc>
                <a:tc>
                  <a:txBody>
                    <a:bodyPr/>
                    <a:lstStyle/>
                    <a:p>
                      <a:r>
                        <a:rPr lang="it-IT" sz="1400" dirty="0" smtClean="0">
                          <a:latin typeface="Century Gothic" pitchFamily="34" charset="0"/>
                        </a:rPr>
                        <a:t>Tasso di disoccupazione giovanile (su</a:t>
                      </a:r>
                      <a:r>
                        <a:rPr lang="it-IT" sz="1400" baseline="0" dirty="0" smtClean="0">
                          <a:latin typeface="Century Gothic" pitchFamily="34" charset="0"/>
                        </a:rPr>
                        <a:t> totale)</a:t>
                      </a:r>
                      <a:r>
                        <a:rPr lang="it-IT" sz="1400" dirty="0" smtClean="0">
                          <a:latin typeface="Century Gothic" pitchFamily="34" charset="0"/>
                        </a:rPr>
                        <a:t>*</a:t>
                      </a:r>
                      <a:endParaRPr lang="it-IT" sz="1400" dirty="0">
                        <a:latin typeface="Century Gothic" pitchFamily="34" charset="0"/>
                      </a:endParaRPr>
                    </a:p>
                  </a:txBody>
                  <a:tcPr/>
                </a:tc>
                <a:tc>
                  <a:txBody>
                    <a:bodyPr/>
                    <a:lstStyle/>
                    <a:p>
                      <a:r>
                        <a:rPr lang="it-IT" sz="1400" dirty="0" smtClean="0">
                          <a:latin typeface="Century Gothic" pitchFamily="34" charset="0"/>
                        </a:rPr>
                        <a:t>Indice di corruzione</a:t>
                      </a:r>
                      <a:endParaRPr kumimoji="0" lang="it-IT" sz="1400" kern="1200" baseline="0" dirty="0" smtClean="0">
                        <a:latin typeface="Century Gothic" pitchFamily="34" charset="0"/>
                      </a:endParaRPr>
                    </a:p>
                    <a:p>
                      <a:r>
                        <a:rPr kumimoji="0" lang="it-IT" sz="1400" kern="1200" baseline="0" dirty="0" smtClean="0">
                          <a:latin typeface="Century Gothic" pitchFamily="34" charset="0"/>
                        </a:rPr>
                        <a:t>percepita </a:t>
                      </a:r>
                      <a:r>
                        <a:rPr kumimoji="0" lang="it-IT" sz="1200" kern="1200" baseline="0" dirty="0" smtClean="0">
                          <a:latin typeface="Century Gothic" pitchFamily="34" charset="0"/>
                        </a:rPr>
                        <a:t>(valore compreso tra 0, molto</a:t>
                      </a:r>
                    </a:p>
                    <a:p>
                      <a:r>
                        <a:rPr kumimoji="0" lang="it-IT" sz="1200" kern="1200" baseline="0" dirty="0" smtClean="0">
                          <a:latin typeface="Century Gothic" pitchFamily="34" charset="0"/>
                        </a:rPr>
                        <a:t>corrotto e 10, poco corrotto)</a:t>
                      </a:r>
                      <a:r>
                        <a:rPr kumimoji="0" lang="it-IT" sz="1400" kern="1200" baseline="0" dirty="0" smtClean="0">
                          <a:latin typeface="Century Gothic" pitchFamily="34" charset="0"/>
                        </a:rPr>
                        <a:t>**</a:t>
                      </a:r>
                      <a:endParaRPr lang="it-IT" sz="1400" dirty="0">
                        <a:latin typeface="Century Gothic" pitchFamily="34" charset="0"/>
                      </a:endParaRPr>
                    </a:p>
                  </a:txBody>
                  <a:tcPr/>
                </a:tc>
                <a:tc>
                  <a:txBody>
                    <a:bodyPr/>
                    <a:lstStyle/>
                    <a:p>
                      <a:r>
                        <a:rPr lang="it-IT" sz="1400" dirty="0" smtClean="0">
                          <a:latin typeface="Century Gothic" pitchFamily="34" charset="0"/>
                        </a:rPr>
                        <a:t>Libertà di stampa/Libertà</a:t>
                      </a:r>
                      <a:r>
                        <a:rPr lang="it-IT" sz="1400" baseline="0" dirty="0" smtClean="0">
                          <a:latin typeface="Century Gothic" pitchFamily="34" charset="0"/>
                        </a:rPr>
                        <a:t>  di accesso a siti internet </a:t>
                      </a:r>
                      <a:r>
                        <a:rPr lang="it-IT" sz="1600" baseline="0" dirty="0" smtClean="0">
                          <a:latin typeface="Century Gothic" pitchFamily="34" charset="0"/>
                        </a:rPr>
                        <a:t>(</a:t>
                      </a:r>
                      <a:r>
                        <a:rPr lang="it-IT" sz="1200" baseline="0" dirty="0" smtClean="0">
                          <a:latin typeface="Century Gothic" pitchFamily="34" charset="0"/>
                        </a:rPr>
                        <a:t>dove 100 è il grado minimo di libertà)*** </a:t>
                      </a:r>
                      <a:endParaRPr lang="it-IT" sz="1200" dirty="0">
                        <a:latin typeface="Century Gothic" pitchFamily="34" charset="0"/>
                      </a:endParaRPr>
                    </a:p>
                  </a:txBody>
                  <a:tcPr/>
                </a:tc>
                <a:tc>
                  <a:txBody>
                    <a:bodyPr/>
                    <a:lstStyle/>
                    <a:p>
                      <a:r>
                        <a:rPr lang="it-IT" sz="1600" dirty="0" smtClean="0">
                          <a:latin typeface="Century Gothic" pitchFamily="34" charset="0"/>
                        </a:rPr>
                        <a:t>Tasso di alfabetizzazione****</a:t>
                      </a:r>
                      <a:endParaRPr lang="it-IT" sz="1600" dirty="0">
                        <a:latin typeface="Century Gothic" pitchFamily="34" charset="0"/>
                      </a:endParaRPr>
                    </a:p>
                  </a:txBody>
                  <a:tcPr/>
                </a:tc>
              </a:tr>
              <a:tr h="399107">
                <a:tc>
                  <a:txBody>
                    <a:bodyPr/>
                    <a:lstStyle/>
                    <a:p>
                      <a:r>
                        <a:rPr lang="it-IT" sz="1600" b="1" dirty="0" smtClean="0">
                          <a:latin typeface="Century Gothic" pitchFamily="34" charset="0"/>
                        </a:rPr>
                        <a:t>Algeria</a:t>
                      </a:r>
                      <a:endParaRPr lang="it-IT" sz="1600" b="1" dirty="0">
                        <a:latin typeface="Century Gothic" pitchFamily="34" charset="0"/>
                      </a:endParaRPr>
                    </a:p>
                  </a:txBody>
                  <a:tcPr/>
                </a:tc>
                <a:tc>
                  <a:txBody>
                    <a:bodyPr/>
                    <a:lstStyle/>
                    <a:p>
                      <a:r>
                        <a:rPr lang="it-IT" sz="1600" dirty="0" smtClean="0">
                          <a:latin typeface="Century Gothic" pitchFamily="34" charset="0"/>
                        </a:rPr>
                        <a:t>70,0%</a:t>
                      </a:r>
                      <a:endParaRPr lang="it-IT" sz="1600" dirty="0">
                        <a:latin typeface="Century Gothic" pitchFamily="34" charset="0"/>
                      </a:endParaRPr>
                    </a:p>
                  </a:txBody>
                  <a:tcPr/>
                </a:tc>
                <a:tc>
                  <a:txBody>
                    <a:bodyPr/>
                    <a:lstStyle/>
                    <a:p>
                      <a:r>
                        <a:rPr lang="it-IT" dirty="0" smtClean="0">
                          <a:latin typeface="Century Gothic" pitchFamily="34" charset="0"/>
                        </a:rPr>
                        <a:t>2,8</a:t>
                      </a:r>
                      <a:endParaRPr lang="it-IT" dirty="0">
                        <a:latin typeface="Century Gothic" pitchFamily="34" charset="0"/>
                      </a:endParaRPr>
                    </a:p>
                  </a:txBody>
                  <a:tcPr/>
                </a:tc>
                <a:tc>
                  <a:txBody>
                    <a:bodyPr/>
                    <a:lstStyle/>
                    <a:p>
                      <a:r>
                        <a:rPr lang="it-IT" dirty="0" smtClean="0">
                          <a:latin typeface="Century Gothic" pitchFamily="34" charset="0"/>
                        </a:rPr>
                        <a:t>62</a:t>
                      </a:r>
                      <a:endParaRPr lang="it-IT" dirty="0">
                        <a:latin typeface="Century Gothic" pitchFamily="34" charset="0"/>
                      </a:endParaRPr>
                    </a:p>
                  </a:txBody>
                  <a:tcPr/>
                </a:tc>
                <a:tc>
                  <a:txBody>
                    <a:bodyPr/>
                    <a:lstStyle/>
                    <a:p>
                      <a:r>
                        <a:rPr lang="it-IT" dirty="0" smtClean="0">
                          <a:latin typeface="Century Gothic" pitchFamily="34" charset="0"/>
                        </a:rPr>
                        <a:t>73% </a:t>
                      </a:r>
                      <a:r>
                        <a:rPr lang="it-IT" sz="1200" dirty="0" smtClean="0">
                          <a:latin typeface="Century Gothic" pitchFamily="34" charset="0"/>
                        </a:rPr>
                        <a:t>(50% nel 1987)</a:t>
                      </a:r>
                      <a:endParaRPr lang="it-IT" sz="1200" dirty="0">
                        <a:latin typeface="Century Gothic" pitchFamily="34" charset="0"/>
                      </a:endParaRPr>
                    </a:p>
                  </a:txBody>
                  <a:tcPr/>
                </a:tc>
              </a:tr>
              <a:tr h="399107">
                <a:tc>
                  <a:txBody>
                    <a:bodyPr/>
                    <a:lstStyle/>
                    <a:p>
                      <a:r>
                        <a:rPr lang="it-IT" sz="1600" b="1" dirty="0" smtClean="0">
                          <a:latin typeface="Century Gothic" pitchFamily="34" charset="0"/>
                        </a:rPr>
                        <a:t>Egitto</a:t>
                      </a:r>
                      <a:endParaRPr lang="it-IT" sz="1600" b="1" dirty="0">
                        <a:latin typeface="Century Gothic" pitchFamily="34" charset="0"/>
                      </a:endParaRPr>
                    </a:p>
                  </a:txBody>
                  <a:tcPr/>
                </a:tc>
                <a:tc>
                  <a:txBody>
                    <a:bodyPr/>
                    <a:lstStyle/>
                    <a:p>
                      <a:r>
                        <a:rPr lang="it-IT" sz="1600" dirty="0" smtClean="0">
                          <a:latin typeface="Century Gothic" pitchFamily="34" charset="0"/>
                        </a:rPr>
                        <a:t>60,0%</a:t>
                      </a:r>
                      <a:endParaRPr lang="it-IT" sz="1600" dirty="0">
                        <a:latin typeface="Century Gothic" pitchFamily="34" charset="0"/>
                      </a:endParaRPr>
                    </a:p>
                  </a:txBody>
                  <a:tcPr/>
                </a:tc>
                <a:tc>
                  <a:txBody>
                    <a:bodyPr/>
                    <a:lstStyle/>
                    <a:p>
                      <a:r>
                        <a:rPr lang="it-IT" dirty="0" smtClean="0">
                          <a:latin typeface="Century Gothic" pitchFamily="34" charset="0"/>
                        </a:rPr>
                        <a:t>2,8</a:t>
                      </a:r>
                      <a:endParaRPr lang="it-IT" dirty="0">
                        <a:latin typeface="Century Gothic" pitchFamily="34" charset="0"/>
                      </a:endParaRPr>
                    </a:p>
                  </a:txBody>
                  <a:tcPr/>
                </a:tc>
                <a:tc>
                  <a:txBody>
                    <a:bodyPr/>
                    <a:lstStyle/>
                    <a:p>
                      <a:r>
                        <a:rPr lang="it-IT" dirty="0" smtClean="0">
                          <a:latin typeface="Century Gothic" pitchFamily="34" charset="0"/>
                        </a:rPr>
                        <a:t>59; 54</a:t>
                      </a:r>
                      <a:endParaRPr lang="it-IT" sz="1400" dirty="0">
                        <a:latin typeface="Century Gothic" pitchFamily="34" charset="0"/>
                      </a:endParaRPr>
                    </a:p>
                  </a:txBody>
                  <a:tcPr/>
                </a:tc>
                <a:tc>
                  <a:txBody>
                    <a:bodyPr/>
                    <a:lstStyle/>
                    <a:p>
                      <a:r>
                        <a:rPr lang="it-IT" dirty="0" smtClean="0">
                          <a:latin typeface="Century Gothic" pitchFamily="34" charset="0"/>
                        </a:rPr>
                        <a:t>66% </a:t>
                      </a:r>
                      <a:r>
                        <a:rPr lang="it-IT" sz="1200" dirty="0" smtClean="0">
                          <a:latin typeface="Century Gothic" pitchFamily="34" charset="0"/>
                        </a:rPr>
                        <a:t>(44% nel 1986)</a:t>
                      </a:r>
                      <a:endParaRPr lang="it-IT" sz="1200" dirty="0">
                        <a:latin typeface="Century Gothic" pitchFamily="34" charset="0"/>
                      </a:endParaRPr>
                    </a:p>
                  </a:txBody>
                  <a:tcPr/>
                </a:tc>
              </a:tr>
              <a:tr h="399107">
                <a:tc>
                  <a:txBody>
                    <a:bodyPr/>
                    <a:lstStyle/>
                    <a:p>
                      <a:r>
                        <a:rPr lang="it-IT" sz="1600" b="1" dirty="0" smtClean="0">
                          <a:latin typeface="Century Gothic" pitchFamily="34" charset="0"/>
                        </a:rPr>
                        <a:t>Giordania</a:t>
                      </a:r>
                      <a:endParaRPr lang="it-IT" sz="1600" b="1" dirty="0">
                        <a:latin typeface="Century Gothic" pitchFamily="34" charset="0"/>
                      </a:endParaRPr>
                    </a:p>
                  </a:txBody>
                  <a:tcPr/>
                </a:tc>
                <a:tc>
                  <a:txBody>
                    <a:bodyPr/>
                    <a:lstStyle/>
                    <a:p>
                      <a:r>
                        <a:rPr lang="it-IT" dirty="0" smtClean="0">
                          <a:latin typeface="Century Gothic" pitchFamily="34" charset="0"/>
                        </a:rPr>
                        <a:t>66,0%</a:t>
                      </a:r>
                      <a:endParaRPr lang="it-IT" dirty="0">
                        <a:latin typeface="Century Gothic" pitchFamily="34" charset="0"/>
                      </a:endParaRPr>
                    </a:p>
                  </a:txBody>
                  <a:tcPr/>
                </a:tc>
                <a:tc>
                  <a:txBody>
                    <a:bodyPr/>
                    <a:lstStyle/>
                    <a:p>
                      <a:r>
                        <a:rPr lang="it-IT" dirty="0" smtClean="0">
                          <a:latin typeface="Century Gothic" pitchFamily="34" charset="0"/>
                        </a:rPr>
                        <a:t>5,0</a:t>
                      </a:r>
                      <a:endParaRPr lang="it-IT" dirty="0">
                        <a:latin typeface="Century Gothic" pitchFamily="34" charset="0"/>
                      </a:endParaRPr>
                    </a:p>
                  </a:txBody>
                  <a:tcPr/>
                </a:tc>
                <a:tc>
                  <a:txBody>
                    <a:bodyPr/>
                    <a:lstStyle/>
                    <a:p>
                      <a:r>
                        <a:rPr lang="it-IT" dirty="0" smtClean="0">
                          <a:latin typeface="Century Gothic" pitchFamily="34" charset="0"/>
                        </a:rPr>
                        <a:t>42; </a:t>
                      </a:r>
                      <a:r>
                        <a:rPr lang="it-IT" dirty="0" err="1" smtClean="0">
                          <a:latin typeface="Century Gothic" pitchFamily="34" charset="0"/>
                        </a:rPr>
                        <a:t>42</a:t>
                      </a:r>
                      <a:endParaRPr lang="it-IT" dirty="0">
                        <a:latin typeface="Century Gothic" pitchFamily="34" charset="0"/>
                      </a:endParaRPr>
                    </a:p>
                  </a:txBody>
                  <a:tcPr/>
                </a:tc>
                <a:tc>
                  <a:txBody>
                    <a:bodyPr/>
                    <a:lstStyle/>
                    <a:p>
                      <a:r>
                        <a:rPr lang="it-IT" dirty="0" smtClean="0">
                          <a:latin typeface="Century Gothic" pitchFamily="34" charset="0"/>
                        </a:rPr>
                        <a:t>92%</a:t>
                      </a:r>
                      <a:endParaRPr lang="it-IT" dirty="0">
                        <a:latin typeface="Century Gothic" pitchFamily="34" charset="0"/>
                      </a:endParaRPr>
                    </a:p>
                  </a:txBody>
                  <a:tcPr/>
                </a:tc>
              </a:tr>
              <a:tr h="399107">
                <a:tc>
                  <a:txBody>
                    <a:bodyPr/>
                    <a:lstStyle/>
                    <a:p>
                      <a:r>
                        <a:rPr lang="it-IT" sz="1600" b="1" dirty="0" smtClean="0">
                          <a:latin typeface="Century Gothic" pitchFamily="34" charset="0"/>
                        </a:rPr>
                        <a:t>Libano</a:t>
                      </a:r>
                      <a:endParaRPr lang="it-IT" sz="1600" b="1" dirty="0">
                        <a:latin typeface="Century Gothic" pitchFamily="34" charset="0"/>
                      </a:endParaRPr>
                    </a:p>
                  </a:txBody>
                  <a:tcPr/>
                </a:tc>
                <a:tc>
                  <a:txBody>
                    <a:bodyPr/>
                    <a:lstStyle/>
                    <a:p>
                      <a:r>
                        <a:rPr lang="it-IT" dirty="0" smtClean="0">
                          <a:latin typeface="Century Gothic" pitchFamily="34" charset="0"/>
                        </a:rPr>
                        <a:t>55,0%</a:t>
                      </a:r>
                      <a:endParaRPr lang="it-IT" dirty="0">
                        <a:latin typeface="Century Gothic" pitchFamily="34" charset="0"/>
                      </a:endParaRPr>
                    </a:p>
                  </a:txBody>
                  <a:tcPr/>
                </a:tc>
                <a:tc>
                  <a:txBody>
                    <a:bodyPr/>
                    <a:lstStyle/>
                    <a:p>
                      <a:r>
                        <a:rPr lang="it-IT" dirty="0" smtClean="0">
                          <a:latin typeface="Century Gothic" pitchFamily="34" charset="0"/>
                        </a:rPr>
                        <a:t>2,5</a:t>
                      </a:r>
                      <a:endParaRPr lang="it-IT" dirty="0">
                        <a:latin typeface="Century Gothic" pitchFamily="34" charset="0"/>
                      </a:endParaRPr>
                    </a:p>
                  </a:txBody>
                  <a:tcPr/>
                </a:tc>
                <a:tc>
                  <a:txBody>
                    <a:bodyPr/>
                    <a:lstStyle/>
                    <a:p>
                      <a:r>
                        <a:rPr lang="it-IT" dirty="0" smtClean="0">
                          <a:latin typeface="Century Gothic" pitchFamily="34" charset="0"/>
                        </a:rPr>
                        <a:t>55</a:t>
                      </a:r>
                      <a:endParaRPr lang="it-IT" dirty="0">
                        <a:latin typeface="Century Gothic" pitchFamily="34" charset="0"/>
                      </a:endParaRPr>
                    </a:p>
                  </a:txBody>
                  <a:tcPr/>
                </a:tc>
                <a:tc>
                  <a:txBody>
                    <a:bodyPr/>
                    <a:lstStyle/>
                    <a:p>
                      <a:r>
                        <a:rPr lang="it-IT" dirty="0" smtClean="0">
                          <a:latin typeface="Century Gothic" pitchFamily="34" charset="0"/>
                        </a:rPr>
                        <a:t>90%</a:t>
                      </a:r>
                      <a:endParaRPr lang="it-IT" dirty="0">
                        <a:latin typeface="Century Gothic" pitchFamily="34" charset="0"/>
                      </a:endParaRPr>
                    </a:p>
                  </a:txBody>
                  <a:tcPr/>
                </a:tc>
              </a:tr>
              <a:tr h="399107">
                <a:tc>
                  <a:txBody>
                    <a:bodyPr/>
                    <a:lstStyle/>
                    <a:p>
                      <a:r>
                        <a:rPr lang="it-IT" sz="1600" b="1" dirty="0" smtClean="0">
                          <a:latin typeface="Century Gothic" pitchFamily="34" charset="0"/>
                        </a:rPr>
                        <a:t>Libia</a:t>
                      </a:r>
                      <a:endParaRPr lang="it-IT" sz="1600" b="1" dirty="0">
                        <a:latin typeface="Century Gothic" pitchFamily="34" charset="0"/>
                      </a:endParaRPr>
                    </a:p>
                  </a:txBody>
                  <a:tcPr/>
                </a:tc>
                <a:tc>
                  <a:txBody>
                    <a:bodyPr/>
                    <a:lstStyle/>
                    <a:p>
                      <a:r>
                        <a:rPr lang="it-IT" dirty="0" smtClean="0">
                          <a:latin typeface="Century Gothic" pitchFamily="34" charset="0"/>
                        </a:rPr>
                        <a:t>48, 0%</a:t>
                      </a:r>
                      <a:endParaRPr lang="it-IT" dirty="0">
                        <a:latin typeface="Century Gothic" pitchFamily="34" charset="0"/>
                      </a:endParaRPr>
                    </a:p>
                  </a:txBody>
                  <a:tcPr/>
                </a:tc>
                <a:tc>
                  <a:txBody>
                    <a:bodyPr/>
                    <a:lstStyle/>
                    <a:p>
                      <a:r>
                        <a:rPr lang="it-IT" dirty="0" smtClean="0">
                          <a:latin typeface="Century Gothic" pitchFamily="34" charset="0"/>
                        </a:rPr>
                        <a:t>2,5</a:t>
                      </a:r>
                      <a:endParaRPr lang="it-IT" dirty="0">
                        <a:latin typeface="Century Gothic" pitchFamily="34" charset="0"/>
                      </a:endParaRPr>
                    </a:p>
                  </a:txBody>
                  <a:tcPr/>
                </a:tc>
                <a:tc>
                  <a:txBody>
                    <a:bodyPr/>
                    <a:lstStyle/>
                    <a:p>
                      <a:r>
                        <a:rPr lang="it-IT" dirty="0" smtClean="0">
                          <a:latin typeface="Century Gothic" pitchFamily="34" charset="0"/>
                        </a:rPr>
                        <a:t>94</a:t>
                      </a:r>
                      <a:endParaRPr lang="it-IT" dirty="0">
                        <a:latin typeface="Century Gothic" pitchFamily="34" charset="0"/>
                      </a:endParaRPr>
                    </a:p>
                  </a:txBody>
                  <a:tcPr/>
                </a:tc>
                <a:tc>
                  <a:txBody>
                    <a:bodyPr/>
                    <a:lstStyle/>
                    <a:p>
                      <a:r>
                        <a:rPr lang="it-IT" dirty="0" smtClean="0">
                          <a:latin typeface="Century Gothic" pitchFamily="34" charset="0"/>
                        </a:rPr>
                        <a:t>89%  </a:t>
                      </a:r>
                      <a:r>
                        <a:rPr lang="it-IT" sz="1200" dirty="0" smtClean="0">
                          <a:latin typeface="Century Gothic" pitchFamily="34" charset="0"/>
                        </a:rPr>
                        <a:t>(60% nel</a:t>
                      </a:r>
                      <a:r>
                        <a:rPr lang="it-IT" sz="1200" baseline="0" dirty="0" smtClean="0">
                          <a:latin typeface="Century Gothic" pitchFamily="34" charset="0"/>
                        </a:rPr>
                        <a:t> 1984)</a:t>
                      </a:r>
                      <a:endParaRPr lang="it-IT" dirty="0">
                        <a:latin typeface="Century Gothic" pitchFamily="34" charset="0"/>
                      </a:endParaRPr>
                    </a:p>
                  </a:txBody>
                  <a:tcPr/>
                </a:tc>
              </a:tr>
              <a:tr h="399107">
                <a:tc>
                  <a:txBody>
                    <a:bodyPr/>
                    <a:lstStyle/>
                    <a:p>
                      <a:r>
                        <a:rPr lang="it-IT" sz="1600" b="1" dirty="0" smtClean="0">
                          <a:latin typeface="Century Gothic" pitchFamily="34" charset="0"/>
                        </a:rPr>
                        <a:t>Marocco</a:t>
                      </a:r>
                      <a:endParaRPr lang="it-IT" sz="1600" b="1" dirty="0">
                        <a:latin typeface="Century Gothic" pitchFamily="34" charset="0"/>
                      </a:endParaRPr>
                    </a:p>
                  </a:txBody>
                  <a:tcPr/>
                </a:tc>
                <a:tc>
                  <a:txBody>
                    <a:bodyPr/>
                    <a:lstStyle/>
                    <a:p>
                      <a:r>
                        <a:rPr lang="it-IT" dirty="0" smtClean="0">
                          <a:latin typeface="Century Gothic" pitchFamily="34" charset="0"/>
                        </a:rPr>
                        <a:t>35,5%</a:t>
                      </a:r>
                      <a:endParaRPr lang="it-IT" dirty="0">
                        <a:latin typeface="Century Gothic" pitchFamily="34" charset="0"/>
                      </a:endParaRPr>
                    </a:p>
                  </a:txBody>
                  <a:tcPr/>
                </a:tc>
                <a:tc>
                  <a:txBody>
                    <a:bodyPr/>
                    <a:lstStyle/>
                    <a:p>
                      <a:r>
                        <a:rPr lang="it-IT" dirty="0" smtClean="0">
                          <a:latin typeface="Century Gothic" pitchFamily="34" charset="0"/>
                        </a:rPr>
                        <a:t>3,3</a:t>
                      </a:r>
                      <a:endParaRPr lang="it-IT" dirty="0">
                        <a:latin typeface="Century Gothic" pitchFamily="34" charset="0"/>
                      </a:endParaRPr>
                    </a:p>
                  </a:txBody>
                  <a:tcPr/>
                </a:tc>
                <a:tc>
                  <a:txBody>
                    <a:bodyPr/>
                    <a:lstStyle/>
                    <a:p>
                      <a:r>
                        <a:rPr lang="it-IT" dirty="0" smtClean="0">
                          <a:latin typeface="Century Gothic" pitchFamily="34" charset="0"/>
                        </a:rPr>
                        <a:t>64</a:t>
                      </a:r>
                      <a:endParaRPr lang="it-IT" dirty="0">
                        <a:latin typeface="Century Gothic" pitchFamily="34" charset="0"/>
                      </a:endParaRPr>
                    </a:p>
                  </a:txBody>
                  <a:tcPr/>
                </a:tc>
                <a:tc>
                  <a:txBody>
                    <a:bodyPr/>
                    <a:lstStyle/>
                    <a:p>
                      <a:r>
                        <a:rPr lang="it-IT" dirty="0" smtClean="0">
                          <a:latin typeface="Century Gothic" pitchFamily="34" charset="0"/>
                        </a:rPr>
                        <a:t>56%  </a:t>
                      </a:r>
                      <a:r>
                        <a:rPr lang="it-IT" sz="1200" dirty="0" smtClean="0">
                          <a:latin typeface="Century Gothic" pitchFamily="34" charset="0"/>
                        </a:rPr>
                        <a:t>(30%</a:t>
                      </a:r>
                      <a:r>
                        <a:rPr lang="it-IT" sz="1200" baseline="0" dirty="0" smtClean="0">
                          <a:latin typeface="Century Gothic" pitchFamily="34" charset="0"/>
                        </a:rPr>
                        <a:t> nel 1982)</a:t>
                      </a:r>
                      <a:endParaRPr lang="it-IT" dirty="0">
                        <a:latin typeface="Century Gothic" pitchFamily="34" charset="0"/>
                      </a:endParaRPr>
                    </a:p>
                  </a:txBody>
                  <a:tcPr/>
                </a:tc>
              </a:tr>
              <a:tr h="416193">
                <a:tc>
                  <a:txBody>
                    <a:bodyPr/>
                    <a:lstStyle/>
                    <a:p>
                      <a:r>
                        <a:rPr lang="it-IT" sz="1600" b="1" dirty="0" smtClean="0">
                          <a:latin typeface="Century Gothic" pitchFamily="34" charset="0"/>
                        </a:rPr>
                        <a:t>Siria </a:t>
                      </a:r>
                      <a:endParaRPr lang="it-IT" sz="1600" b="1" dirty="0">
                        <a:latin typeface="Century Gothic" pitchFamily="34" charset="0"/>
                      </a:endParaRPr>
                    </a:p>
                  </a:txBody>
                  <a:tcPr/>
                </a:tc>
                <a:tc>
                  <a:txBody>
                    <a:bodyPr/>
                    <a:lstStyle/>
                    <a:p>
                      <a:r>
                        <a:rPr lang="it-IT" dirty="0" smtClean="0">
                          <a:latin typeface="Century Gothic" pitchFamily="34" charset="0"/>
                        </a:rPr>
                        <a:t>57,0%</a:t>
                      </a:r>
                      <a:endParaRPr lang="it-IT" dirty="0">
                        <a:latin typeface="Century Gothic" pitchFamily="34" charset="0"/>
                      </a:endParaRPr>
                    </a:p>
                  </a:txBody>
                  <a:tcPr/>
                </a:tc>
                <a:tc>
                  <a:txBody>
                    <a:bodyPr/>
                    <a:lstStyle/>
                    <a:p>
                      <a:r>
                        <a:rPr lang="it-IT" sz="2000" dirty="0" smtClean="0">
                          <a:latin typeface="Century Gothic" pitchFamily="34" charset="0"/>
                        </a:rPr>
                        <a:t>/</a:t>
                      </a:r>
                      <a:endParaRPr lang="it-IT" sz="2000" dirty="0">
                        <a:latin typeface="Century Gothic" pitchFamily="34" charset="0"/>
                      </a:endParaRPr>
                    </a:p>
                  </a:txBody>
                  <a:tcPr/>
                </a:tc>
                <a:tc>
                  <a:txBody>
                    <a:bodyPr/>
                    <a:lstStyle/>
                    <a:p>
                      <a:r>
                        <a:rPr lang="it-IT" dirty="0" smtClean="0">
                          <a:latin typeface="Century Gothic" pitchFamily="34" charset="0"/>
                        </a:rPr>
                        <a:t>83</a:t>
                      </a:r>
                      <a:endParaRPr lang="it-IT" dirty="0">
                        <a:latin typeface="Century Gothic" pitchFamily="34" charset="0"/>
                      </a:endParaRPr>
                    </a:p>
                  </a:txBody>
                  <a:tcPr/>
                </a:tc>
                <a:tc>
                  <a:txBody>
                    <a:bodyPr/>
                    <a:lstStyle/>
                    <a:p>
                      <a:r>
                        <a:rPr lang="it-IT" dirty="0" smtClean="0">
                          <a:latin typeface="Century Gothic" pitchFamily="34" charset="0"/>
                        </a:rPr>
                        <a:t>84 % </a:t>
                      </a:r>
                      <a:r>
                        <a:rPr lang="it-IT" sz="1200" dirty="0" smtClean="0">
                          <a:latin typeface="Century Gothic" pitchFamily="34" charset="0"/>
                        </a:rPr>
                        <a:t>(56% nel 1981)</a:t>
                      </a:r>
                      <a:endParaRPr lang="it-IT" sz="1200" dirty="0">
                        <a:latin typeface="Century Gothic" pitchFamily="34" charset="0"/>
                      </a:endParaRPr>
                    </a:p>
                  </a:txBody>
                  <a:tcPr/>
                </a:tc>
              </a:tr>
              <a:tr h="649934">
                <a:tc>
                  <a:txBody>
                    <a:bodyPr/>
                    <a:lstStyle/>
                    <a:p>
                      <a:r>
                        <a:rPr lang="it-IT" sz="1600" b="1" dirty="0" smtClean="0">
                          <a:latin typeface="Century Gothic" pitchFamily="34" charset="0"/>
                        </a:rPr>
                        <a:t>Territori Palestinesi</a:t>
                      </a:r>
                      <a:endParaRPr lang="it-IT" sz="1600" b="1" dirty="0">
                        <a:latin typeface="Century Gothic" pitchFamily="34" charset="0"/>
                      </a:endParaRPr>
                    </a:p>
                  </a:txBody>
                  <a:tcPr/>
                </a:tc>
                <a:tc>
                  <a:txBody>
                    <a:bodyPr/>
                    <a:lstStyle/>
                    <a:p>
                      <a:r>
                        <a:rPr lang="it-IT" dirty="0" smtClean="0">
                          <a:latin typeface="Century Gothic" pitchFamily="34" charset="0"/>
                        </a:rPr>
                        <a:t>35,0%</a:t>
                      </a:r>
                      <a:endParaRPr lang="it-IT" dirty="0">
                        <a:latin typeface="Century Gothic" pitchFamily="34" charset="0"/>
                      </a:endParaRPr>
                    </a:p>
                  </a:txBody>
                  <a:tcPr/>
                </a:tc>
                <a:tc>
                  <a:txBody>
                    <a:bodyPr/>
                    <a:lstStyle/>
                    <a:p>
                      <a:r>
                        <a:rPr lang="it-IT" dirty="0" smtClean="0">
                          <a:latin typeface="Century Gothic" pitchFamily="34" charset="0"/>
                        </a:rPr>
                        <a:t>2,6</a:t>
                      </a:r>
                      <a:endParaRPr lang="it-IT" dirty="0">
                        <a:latin typeface="Century Gothic" pitchFamily="34" charset="0"/>
                      </a:endParaRPr>
                    </a:p>
                  </a:txBody>
                  <a:tcPr/>
                </a:tc>
                <a:tc>
                  <a:txBody>
                    <a:bodyPr/>
                    <a:lstStyle/>
                    <a:p>
                      <a:r>
                        <a:rPr lang="it-IT" dirty="0" smtClean="0">
                          <a:latin typeface="Century Gothic" pitchFamily="34" charset="0"/>
                        </a:rPr>
                        <a:t>84</a:t>
                      </a:r>
                      <a:endParaRPr lang="it-IT" dirty="0">
                        <a:latin typeface="Century Gothic" pitchFamily="34" charset="0"/>
                      </a:endParaRPr>
                    </a:p>
                  </a:txBody>
                  <a:tcPr/>
                </a:tc>
                <a:tc>
                  <a:txBody>
                    <a:bodyPr/>
                    <a:lstStyle/>
                    <a:p>
                      <a:r>
                        <a:rPr lang="it-IT" dirty="0" smtClean="0">
                          <a:latin typeface="Century Gothic" pitchFamily="34" charset="0"/>
                        </a:rPr>
                        <a:t>96%</a:t>
                      </a:r>
                      <a:endParaRPr lang="it-IT" dirty="0">
                        <a:latin typeface="Century Gothic" pitchFamily="34" charset="0"/>
                      </a:endParaRPr>
                    </a:p>
                  </a:txBody>
                  <a:tcPr/>
                </a:tc>
              </a:tr>
              <a:tr h="399107">
                <a:tc>
                  <a:txBody>
                    <a:bodyPr/>
                    <a:lstStyle/>
                    <a:p>
                      <a:r>
                        <a:rPr lang="it-IT" sz="1600" b="1" dirty="0" smtClean="0">
                          <a:latin typeface="Century Gothic" pitchFamily="34" charset="0"/>
                        </a:rPr>
                        <a:t>Tunisia</a:t>
                      </a:r>
                      <a:endParaRPr lang="it-IT" sz="1600" b="1" dirty="0">
                        <a:latin typeface="Century Gothic" pitchFamily="34" charset="0"/>
                      </a:endParaRPr>
                    </a:p>
                  </a:txBody>
                  <a:tcPr/>
                </a:tc>
                <a:tc>
                  <a:txBody>
                    <a:bodyPr/>
                    <a:lstStyle/>
                    <a:p>
                      <a:r>
                        <a:rPr lang="it-IT" dirty="0" smtClean="0">
                          <a:latin typeface="Century Gothic" pitchFamily="34" charset="0"/>
                        </a:rPr>
                        <a:t>65,0%</a:t>
                      </a:r>
                      <a:endParaRPr lang="it-IT" dirty="0">
                        <a:latin typeface="Century Gothic" pitchFamily="34" charset="0"/>
                      </a:endParaRPr>
                    </a:p>
                  </a:txBody>
                  <a:tcPr/>
                </a:tc>
                <a:tc>
                  <a:txBody>
                    <a:bodyPr/>
                    <a:lstStyle/>
                    <a:p>
                      <a:r>
                        <a:rPr lang="it-IT" dirty="0" smtClean="0">
                          <a:latin typeface="Century Gothic" pitchFamily="34" charset="0"/>
                        </a:rPr>
                        <a:t>4,2</a:t>
                      </a:r>
                      <a:endParaRPr lang="it-IT" dirty="0">
                        <a:latin typeface="Century Gothic" pitchFamily="34" charset="0"/>
                      </a:endParaRPr>
                    </a:p>
                  </a:txBody>
                  <a:tcPr/>
                </a:tc>
                <a:tc>
                  <a:txBody>
                    <a:bodyPr/>
                    <a:lstStyle/>
                    <a:p>
                      <a:r>
                        <a:rPr lang="it-IT" dirty="0" smtClean="0">
                          <a:latin typeface="Century Gothic" pitchFamily="34" charset="0"/>
                        </a:rPr>
                        <a:t>81;80</a:t>
                      </a:r>
                      <a:endParaRPr lang="it-IT" dirty="0">
                        <a:latin typeface="Century Gothic" pitchFamily="34" charset="0"/>
                      </a:endParaRPr>
                    </a:p>
                  </a:txBody>
                  <a:tcPr/>
                </a:tc>
                <a:tc>
                  <a:txBody>
                    <a:bodyPr/>
                    <a:lstStyle/>
                    <a:p>
                      <a:r>
                        <a:rPr lang="it-IT" dirty="0" smtClean="0">
                          <a:latin typeface="Century Gothic" pitchFamily="34" charset="0"/>
                        </a:rPr>
                        <a:t>78%  </a:t>
                      </a:r>
                      <a:r>
                        <a:rPr lang="it-IT" sz="1200" dirty="0" smtClean="0">
                          <a:latin typeface="Century Gothic" pitchFamily="34" charset="0"/>
                        </a:rPr>
                        <a:t>(48% nel 1984)</a:t>
                      </a:r>
                      <a:endParaRPr lang="it-IT" sz="1200" dirty="0">
                        <a:latin typeface="Century Gothic" pitchFamily="34" charset="0"/>
                      </a:endParaRPr>
                    </a:p>
                  </a:txBody>
                  <a:tcPr/>
                </a:tc>
              </a:tr>
              <a:tr h="562917">
                <a:tc>
                  <a:txBody>
                    <a:bodyPr/>
                    <a:lstStyle/>
                    <a:p>
                      <a:r>
                        <a:rPr lang="it-IT" sz="1600" b="1" dirty="0" smtClean="0">
                          <a:solidFill>
                            <a:srgbClr val="FF0000"/>
                          </a:solidFill>
                          <a:latin typeface="Century Gothic" pitchFamily="34" charset="0"/>
                        </a:rPr>
                        <a:t>Germania</a:t>
                      </a:r>
                      <a:endParaRPr lang="it-IT" sz="1600" b="1" dirty="0">
                        <a:solidFill>
                          <a:srgbClr val="FF0000"/>
                        </a:solidFill>
                        <a:latin typeface="Century Gothic" pitchFamily="34" charset="0"/>
                      </a:endParaRPr>
                    </a:p>
                  </a:txBody>
                  <a:tcPr/>
                </a:tc>
                <a:tc>
                  <a:txBody>
                    <a:bodyPr/>
                    <a:lstStyle/>
                    <a:p>
                      <a:r>
                        <a:rPr lang="it-IT" sz="1600" dirty="0" smtClean="0">
                          <a:solidFill>
                            <a:srgbClr val="FF0000"/>
                          </a:solidFill>
                          <a:latin typeface="Century Gothic" pitchFamily="34" charset="0"/>
                        </a:rPr>
                        <a:t>Meno del</a:t>
                      </a:r>
                      <a:r>
                        <a:rPr lang="it-IT" sz="1600" baseline="0" dirty="0" smtClean="0">
                          <a:solidFill>
                            <a:srgbClr val="FF0000"/>
                          </a:solidFill>
                          <a:latin typeface="Century Gothic" pitchFamily="34" charset="0"/>
                        </a:rPr>
                        <a:t> </a:t>
                      </a:r>
                      <a:r>
                        <a:rPr lang="it-IT" sz="1600" dirty="0" smtClean="0">
                          <a:solidFill>
                            <a:srgbClr val="FF0000"/>
                          </a:solidFill>
                          <a:latin typeface="Century Gothic" pitchFamily="34" charset="0"/>
                        </a:rPr>
                        <a:t>9%</a:t>
                      </a:r>
                      <a:endParaRPr lang="it-IT" sz="1600" b="1" dirty="0">
                        <a:solidFill>
                          <a:srgbClr val="FF0000"/>
                        </a:solidFill>
                        <a:latin typeface="Century Gothic" pitchFamily="34" charset="0"/>
                      </a:endParaRPr>
                    </a:p>
                  </a:txBody>
                  <a:tcPr/>
                </a:tc>
                <a:tc>
                  <a:txBody>
                    <a:bodyPr/>
                    <a:lstStyle/>
                    <a:p>
                      <a:r>
                        <a:rPr lang="it-IT" sz="1600" dirty="0" smtClean="0">
                          <a:solidFill>
                            <a:srgbClr val="FF0000"/>
                          </a:solidFill>
                          <a:latin typeface="Century Gothic" pitchFamily="34" charset="0"/>
                        </a:rPr>
                        <a:t>8,0</a:t>
                      </a:r>
                      <a:endParaRPr lang="it-IT" sz="1600" b="1" dirty="0">
                        <a:solidFill>
                          <a:srgbClr val="FF0000"/>
                        </a:solidFill>
                        <a:latin typeface="Century Gothic" pitchFamily="34" charset="0"/>
                      </a:endParaRPr>
                    </a:p>
                  </a:txBody>
                  <a:tcPr/>
                </a:tc>
                <a:tc>
                  <a:txBody>
                    <a:bodyPr/>
                    <a:lstStyle/>
                    <a:p>
                      <a:r>
                        <a:rPr lang="it-IT" dirty="0" smtClean="0">
                          <a:solidFill>
                            <a:srgbClr val="FF0000"/>
                          </a:solidFill>
                          <a:latin typeface="Century Gothic" pitchFamily="34" charset="0"/>
                        </a:rPr>
                        <a:t>10</a:t>
                      </a:r>
                      <a:r>
                        <a:rPr lang="it-IT" baseline="0" dirty="0" smtClean="0">
                          <a:solidFill>
                            <a:srgbClr val="FF0000"/>
                          </a:solidFill>
                          <a:latin typeface="Century Gothic" pitchFamily="34" charset="0"/>
                        </a:rPr>
                        <a:t> (media)</a:t>
                      </a:r>
                      <a:endParaRPr lang="it-IT" b="1" dirty="0">
                        <a:solidFill>
                          <a:srgbClr val="FF0000"/>
                        </a:solidFill>
                        <a:latin typeface="Century Gothic" pitchFamily="34" charset="0"/>
                      </a:endParaRPr>
                    </a:p>
                  </a:txBody>
                  <a:tcPr/>
                </a:tc>
                <a:tc>
                  <a:txBody>
                    <a:bodyPr/>
                    <a:lstStyle/>
                    <a:p>
                      <a:r>
                        <a:rPr lang="it-IT" dirty="0" smtClean="0">
                          <a:solidFill>
                            <a:srgbClr val="FF0000"/>
                          </a:solidFill>
                          <a:latin typeface="Century Gothic" pitchFamily="34" charset="0"/>
                        </a:rPr>
                        <a:t>99%</a:t>
                      </a:r>
                      <a:endParaRPr lang="it-IT" b="1" dirty="0">
                        <a:solidFill>
                          <a:srgbClr val="FF0000"/>
                        </a:solidFill>
                        <a:latin typeface="Century Gothic" pitchFamily="34" charset="0"/>
                      </a:endParaRPr>
                    </a:p>
                  </a:txBody>
                  <a:tcPr/>
                </a:tc>
              </a:tr>
            </a:tbl>
          </a:graphicData>
        </a:graphic>
      </p:graphicFrame>
      <p:sp>
        <p:nvSpPr>
          <p:cNvPr id="5" name="Rettangolo 4"/>
          <p:cNvSpPr/>
          <p:nvPr/>
        </p:nvSpPr>
        <p:spPr>
          <a:xfrm>
            <a:off x="0" y="6237288"/>
            <a:ext cx="9144000" cy="620712"/>
          </a:xfrm>
          <a:prstGeom prst="rect">
            <a:avLst/>
          </a:prstGeom>
        </p:spPr>
        <p:style>
          <a:lnRef idx="3">
            <a:schemeClr val="lt1"/>
          </a:lnRef>
          <a:fillRef idx="1">
            <a:schemeClr val="accent3"/>
          </a:fillRef>
          <a:effectRef idx="1">
            <a:schemeClr val="accent3"/>
          </a:effectRef>
          <a:fontRef idx="minor">
            <a:schemeClr val="lt1"/>
          </a:fontRef>
        </p:style>
        <p:txBody>
          <a:bodyPr anchor="ctr"/>
          <a:lstStyle/>
          <a:p>
            <a:pPr>
              <a:defRPr/>
            </a:pPr>
            <a:r>
              <a:rPr lang="it-IT" sz="1200" b="1" dirty="0"/>
              <a:t>Fonte:1) dati * : </a:t>
            </a:r>
            <a:r>
              <a:rPr lang="it-IT" sz="1200" b="1" dirty="0" err="1"/>
              <a:t>United</a:t>
            </a:r>
            <a:r>
              <a:rPr lang="it-IT" sz="1200" b="1" dirty="0"/>
              <a:t> </a:t>
            </a:r>
            <a:r>
              <a:rPr lang="it-IT" sz="1200" b="1" dirty="0" err="1"/>
              <a:t>Nations</a:t>
            </a:r>
            <a:r>
              <a:rPr lang="it-IT" sz="1200" b="1" dirty="0"/>
              <a:t> </a:t>
            </a:r>
            <a:r>
              <a:rPr lang="it-IT" sz="1200" b="1" dirty="0" err="1"/>
              <a:t>Development</a:t>
            </a:r>
            <a:r>
              <a:rPr lang="it-IT" sz="1200" b="1" dirty="0"/>
              <a:t> </a:t>
            </a:r>
            <a:r>
              <a:rPr lang="it-IT" sz="1200" b="1" dirty="0" err="1"/>
              <a:t>Programme</a:t>
            </a:r>
            <a:r>
              <a:rPr lang="it-IT" sz="1200" b="1" dirty="0"/>
              <a:t>, </a:t>
            </a:r>
            <a:r>
              <a:rPr lang="en-US" sz="1200" b="1" i="1" dirty="0"/>
              <a:t>Arab Human Rights Development Report, 2008, </a:t>
            </a:r>
            <a:r>
              <a:rPr lang="en-US" sz="1200" b="1" dirty="0"/>
              <a:t>2) </a:t>
            </a:r>
            <a:r>
              <a:rPr lang="en-US" sz="1200" b="1" dirty="0" err="1"/>
              <a:t>dati</a:t>
            </a:r>
            <a:r>
              <a:rPr lang="en-US" sz="1200" b="1" dirty="0"/>
              <a:t> **</a:t>
            </a:r>
            <a:r>
              <a:rPr lang="en-US" sz="1200" b="1" i="1" dirty="0"/>
              <a:t>: </a:t>
            </a:r>
            <a:r>
              <a:rPr lang="it-IT" sz="1200" b="1" dirty="0" err="1"/>
              <a:t>Transparency</a:t>
            </a:r>
            <a:r>
              <a:rPr lang="it-IT" sz="1200" b="1" dirty="0"/>
              <a:t> International, </a:t>
            </a:r>
            <a:r>
              <a:rPr lang="it-IT" sz="1200" b="1" i="1" dirty="0" err="1"/>
              <a:t>Annual</a:t>
            </a:r>
            <a:r>
              <a:rPr lang="it-IT" sz="1200" b="1" i="1" dirty="0"/>
              <a:t> Report </a:t>
            </a:r>
            <a:r>
              <a:rPr lang="it-IT" sz="1200" b="1" i="1" dirty="0" smtClean="0"/>
              <a:t>2009</a:t>
            </a:r>
            <a:r>
              <a:rPr lang="it-IT" sz="1200" b="1" dirty="0" smtClean="0"/>
              <a:t>; </a:t>
            </a:r>
            <a:r>
              <a:rPr lang="it-IT" sz="1200" b="1" dirty="0"/>
              <a:t>3) dati*** : </a:t>
            </a:r>
            <a:r>
              <a:rPr lang="it-IT" sz="1200" b="1" dirty="0" err="1"/>
              <a:t>Freedom</a:t>
            </a:r>
            <a:r>
              <a:rPr lang="it-IT" sz="1200" b="1" dirty="0"/>
              <a:t> House,</a:t>
            </a:r>
            <a:r>
              <a:rPr lang="en-US" sz="1200" b="1" dirty="0"/>
              <a:t> </a:t>
            </a:r>
            <a:r>
              <a:rPr lang="en-US" sz="1200" b="1" i="1" dirty="0"/>
              <a:t>Freedom of the Press: MENA, 2011</a:t>
            </a:r>
            <a:r>
              <a:rPr lang="en-US" sz="1200" b="1" dirty="0"/>
              <a:t> e </a:t>
            </a:r>
            <a:r>
              <a:rPr lang="en-US" sz="1200" b="1" i="1" dirty="0"/>
              <a:t>Freedom on the Net 2011;</a:t>
            </a:r>
            <a:r>
              <a:rPr lang="en-US" sz="1200" b="1" dirty="0"/>
              <a:t> 4) </a:t>
            </a:r>
            <a:r>
              <a:rPr lang="en-US" sz="1200" b="1" dirty="0" err="1"/>
              <a:t>dati</a:t>
            </a:r>
            <a:r>
              <a:rPr lang="en-US" sz="1200" b="1" dirty="0"/>
              <a:t>**** :World Bank, </a:t>
            </a:r>
            <a:r>
              <a:rPr lang="en-US" sz="1200" b="1" dirty="0" err="1"/>
              <a:t>anni</a:t>
            </a:r>
            <a:r>
              <a:rPr lang="en-US" sz="1200" b="1" dirty="0"/>
              <a:t> </a:t>
            </a:r>
            <a:r>
              <a:rPr lang="en-US" sz="1200" b="1" dirty="0" err="1"/>
              <a:t>vari</a:t>
            </a:r>
            <a:endParaRPr lang="it-IT" sz="12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nvPr>
        </p:nvGraphicFramePr>
        <p:xfrm>
          <a:off x="0" y="260350"/>
          <a:ext cx="9143999" cy="5760938"/>
        </p:xfrm>
        <a:graphic>
          <a:graphicData uri="http://schemas.openxmlformats.org/drawingml/2006/table">
            <a:tbl>
              <a:tblPr firstRow="1" bandRow="1">
                <a:tableStyleId>{F5AB1C69-6EDB-4FF4-983F-18BD219EF322}</a:tableStyleId>
              </a:tblPr>
              <a:tblGrid>
                <a:gridCol w="2335773"/>
                <a:gridCol w="2165607"/>
                <a:gridCol w="2279586"/>
                <a:gridCol w="2363033"/>
              </a:tblGrid>
              <a:tr h="1388514">
                <a:tc>
                  <a:txBody>
                    <a:bodyPr/>
                    <a:lstStyle/>
                    <a:p>
                      <a:r>
                        <a:rPr lang="it-IT" sz="1600" dirty="0" smtClean="0">
                          <a:effectLst>
                            <a:outerShdw blurRad="38100" dist="38100" dir="2700000" algn="tl">
                              <a:srgbClr val="000000">
                                <a:alpha val="43137"/>
                              </a:srgbClr>
                            </a:outerShdw>
                          </a:effectLst>
                          <a:latin typeface="Century Gothic" pitchFamily="34" charset="0"/>
                        </a:rPr>
                        <a:t>INDICATORI ECONOMICI (alcuni paesi)*</a:t>
                      </a:r>
                      <a:endParaRPr lang="it-IT" sz="1600" b="1" dirty="0">
                        <a:effectLst>
                          <a:outerShdw blurRad="38100" dist="38100" dir="2700000" algn="tl">
                            <a:srgbClr val="000000">
                              <a:alpha val="43137"/>
                            </a:srgbClr>
                          </a:outerShdw>
                        </a:effectLst>
                        <a:latin typeface="Century Gothic" pitchFamily="34" charset="0"/>
                      </a:endParaRPr>
                    </a:p>
                  </a:txBody>
                  <a:tcPr/>
                </a:tc>
                <a:tc>
                  <a:txBody>
                    <a:bodyPr/>
                    <a:lstStyle/>
                    <a:p>
                      <a:r>
                        <a:rPr lang="it-IT" sz="1600" dirty="0" smtClean="0">
                          <a:latin typeface="Century Gothic" pitchFamily="34" charset="0"/>
                        </a:rPr>
                        <a:t>Popolazione (</a:t>
                      </a:r>
                      <a:r>
                        <a:rPr lang="it-IT" sz="1600" dirty="0" err="1" smtClean="0">
                          <a:latin typeface="Century Gothic" pitchFamily="34" charset="0"/>
                        </a:rPr>
                        <a:t>Mln</a:t>
                      </a:r>
                      <a:r>
                        <a:rPr lang="it-IT" sz="1600" dirty="0" smtClean="0">
                          <a:latin typeface="Century Gothic" pitchFamily="34" charset="0"/>
                        </a:rPr>
                        <a:t>)</a:t>
                      </a:r>
                      <a:endParaRPr lang="it-IT" sz="1600" dirty="0">
                        <a:latin typeface="Century Gothic" pitchFamily="34" charset="0"/>
                      </a:endParaRPr>
                    </a:p>
                  </a:txBody>
                  <a:tcPr/>
                </a:tc>
                <a:tc>
                  <a:txBody>
                    <a:bodyPr/>
                    <a:lstStyle/>
                    <a:p>
                      <a:r>
                        <a:rPr lang="it-IT" sz="1600" dirty="0" smtClean="0">
                          <a:latin typeface="Century Gothic" pitchFamily="34" charset="0"/>
                          <a:cs typeface="Aharoni" pitchFamily="2" charset="-79"/>
                        </a:rPr>
                        <a:t>PIL-PRO</a:t>
                      </a:r>
                      <a:r>
                        <a:rPr lang="it-IT" sz="1600" baseline="0" dirty="0" smtClean="0">
                          <a:latin typeface="Century Gothic" pitchFamily="34" charset="0"/>
                          <a:cs typeface="Aharoni" pitchFamily="2" charset="-79"/>
                        </a:rPr>
                        <a:t> CAPITE (sett. 2011)</a:t>
                      </a:r>
                      <a:r>
                        <a:rPr lang="it-IT" sz="1600" baseline="0" dirty="0" err="1" smtClean="0">
                          <a:latin typeface="Century Gothic" pitchFamily="34" charset="0"/>
                          <a:cs typeface="Aharoni" pitchFamily="2" charset="-79"/>
                        </a:rPr>
                        <a:t>US$</a:t>
                      </a:r>
                      <a:endParaRPr lang="it-IT" sz="1600" dirty="0">
                        <a:latin typeface="Century Gothic" pitchFamily="34" charset="0"/>
                        <a:cs typeface="Aharoni" pitchFamily="2" charset="-79"/>
                      </a:endParaRPr>
                    </a:p>
                  </a:txBody>
                  <a:tcPr/>
                </a:tc>
                <a:tc>
                  <a:txBody>
                    <a:bodyPr/>
                    <a:lstStyle/>
                    <a:p>
                      <a:r>
                        <a:rPr lang="it-IT" sz="1600" dirty="0" smtClean="0">
                          <a:latin typeface="Century Gothic" pitchFamily="34" charset="0"/>
                        </a:rPr>
                        <a:t>Tasso</a:t>
                      </a:r>
                      <a:r>
                        <a:rPr lang="it-IT" sz="1600" baseline="0" dirty="0" smtClean="0">
                          <a:latin typeface="Century Gothic" pitchFamily="34" charset="0"/>
                        </a:rPr>
                        <a:t> di inflazione 2011</a:t>
                      </a:r>
                      <a:endParaRPr lang="it-IT" sz="1600" dirty="0">
                        <a:latin typeface="Century Gothic" pitchFamily="34" charset="0"/>
                      </a:endParaRPr>
                    </a:p>
                  </a:txBody>
                  <a:tcPr/>
                </a:tc>
              </a:tr>
              <a:tr h="521373">
                <a:tc>
                  <a:txBody>
                    <a:bodyPr/>
                    <a:lstStyle/>
                    <a:p>
                      <a:r>
                        <a:rPr lang="it-IT" sz="1800" b="1" dirty="0" smtClean="0">
                          <a:latin typeface="Century Gothic" pitchFamily="34" charset="0"/>
                        </a:rPr>
                        <a:t>Algeria</a:t>
                      </a:r>
                      <a:endParaRPr lang="it-IT" sz="1800" b="1" dirty="0">
                        <a:latin typeface="Century Gothic" pitchFamily="34" charset="0"/>
                      </a:endParaRPr>
                    </a:p>
                  </a:txBody>
                  <a:tcPr/>
                </a:tc>
                <a:tc>
                  <a:txBody>
                    <a:bodyPr/>
                    <a:lstStyle/>
                    <a:p>
                      <a:r>
                        <a:rPr lang="it-IT" sz="1800" dirty="0" smtClean="0">
                          <a:latin typeface="Century Gothic" pitchFamily="34" charset="0"/>
                        </a:rPr>
                        <a:t>34,3</a:t>
                      </a:r>
                      <a:endParaRPr lang="it-IT" sz="1800" dirty="0">
                        <a:latin typeface="Century Gothic"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800" kern="1200" dirty="0" smtClean="0">
                          <a:latin typeface="Century Gothic" pitchFamily="34" charset="0"/>
                        </a:rPr>
                        <a:t>8.668</a:t>
                      </a:r>
                      <a:endParaRPr lang="it-IT" sz="1800" b="0" dirty="0" smtClean="0">
                        <a:solidFill>
                          <a:srgbClr val="000000"/>
                        </a:solidFill>
                        <a:latin typeface="Century Gothic" pitchFamily="34" charset="0"/>
                      </a:endParaRPr>
                    </a:p>
                  </a:txBody>
                  <a:tcPr/>
                </a:tc>
                <a:tc>
                  <a:txBody>
                    <a:bodyPr/>
                    <a:lstStyle/>
                    <a:p>
                      <a:r>
                        <a:rPr lang="it-IT" sz="1800" dirty="0" smtClean="0">
                          <a:latin typeface="Century Gothic" pitchFamily="34" charset="0"/>
                        </a:rPr>
                        <a:t>5%</a:t>
                      </a:r>
                      <a:endParaRPr lang="it-IT" sz="1800" dirty="0">
                        <a:latin typeface="Century Gothic" pitchFamily="34" charset="0"/>
                      </a:endParaRPr>
                    </a:p>
                  </a:txBody>
                  <a:tcPr/>
                </a:tc>
              </a:tr>
              <a:tr h="521373">
                <a:tc>
                  <a:txBody>
                    <a:bodyPr/>
                    <a:lstStyle/>
                    <a:p>
                      <a:r>
                        <a:rPr lang="it-IT" sz="1800" b="1" dirty="0" smtClean="0">
                          <a:latin typeface="Century Gothic" pitchFamily="34" charset="0"/>
                        </a:rPr>
                        <a:t>Libia</a:t>
                      </a:r>
                      <a:endParaRPr lang="it-IT" sz="1800" b="1" dirty="0">
                        <a:latin typeface="Century Gothic" pitchFamily="34" charset="0"/>
                      </a:endParaRPr>
                    </a:p>
                  </a:txBody>
                  <a:tcPr/>
                </a:tc>
                <a:tc>
                  <a:txBody>
                    <a:bodyPr/>
                    <a:lstStyle/>
                    <a:p>
                      <a:r>
                        <a:rPr lang="it-IT" sz="1800" dirty="0" smtClean="0">
                          <a:latin typeface="Century Gothic" pitchFamily="34" charset="0"/>
                        </a:rPr>
                        <a:t>6,2</a:t>
                      </a:r>
                      <a:endParaRPr lang="it-IT" sz="1800" dirty="0">
                        <a:latin typeface="Century Gothic"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dirty="0" smtClean="0">
                          <a:latin typeface="Century Gothic" pitchFamily="34" charset="0"/>
                        </a:rPr>
                        <a:t>9.750</a:t>
                      </a:r>
                      <a:endParaRPr lang="it-IT" sz="1800" b="0" dirty="0" smtClean="0">
                        <a:solidFill>
                          <a:srgbClr val="000000"/>
                        </a:solidFill>
                        <a:latin typeface="Century Gothic" pitchFamily="34" charset="0"/>
                      </a:endParaRPr>
                    </a:p>
                  </a:txBody>
                  <a:tcPr/>
                </a:tc>
                <a:tc>
                  <a:txBody>
                    <a:bodyPr/>
                    <a:lstStyle/>
                    <a:p>
                      <a:r>
                        <a:rPr lang="it-IT" sz="1800" dirty="0" smtClean="0">
                          <a:latin typeface="Century Gothic" pitchFamily="34" charset="0"/>
                        </a:rPr>
                        <a:t>4,5%</a:t>
                      </a:r>
                      <a:endParaRPr lang="it-IT" sz="1800" dirty="0">
                        <a:latin typeface="Century Gothic" pitchFamily="34" charset="0"/>
                      </a:endParaRPr>
                    </a:p>
                  </a:txBody>
                  <a:tcPr/>
                </a:tc>
              </a:tr>
              <a:tr h="521373">
                <a:tc>
                  <a:txBody>
                    <a:bodyPr/>
                    <a:lstStyle/>
                    <a:p>
                      <a:r>
                        <a:rPr lang="it-IT" sz="1800" b="1" dirty="0" smtClean="0">
                          <a:latin typeface="Century Gothic" pitchFamily="34" charset="0"/>
                        </a:rPr>
                        <a:t>Giordania</a:t>
                      </a:r>
                      <a:endParaRPr lang="it-IT" sz="1800" b="1" dirty="0">
                        <a:latin typeface="Century Gothic" pitchFamily="34" charset="0"/>
                      </a:endParaRPr>
                    </a:p>
                  </a:txBody>
                  <a:tcPr/>
                </a:tc>
                <a:tc>
                  <a:txBody>
                    <a:bodyPr/>
                    <a:lstStyle/>
                    <a:p>
                      <a:r>
                        <a:rPr lang="it-IT" sz="1800" dirty="0" smtClean="0">
                          <a:latin typeface="Century Gothic" pitchFamily="34" charset="0"/>
                        </a:rPr>
                        <a:t>6,1</a:t>
                      </a:r>
                      <a:endParaRPr lang="it-IT" sz="1800" dirty="0">
                        <a:latin typeface="Century Gothic" pitchFamily="34" charset="0"/>
                      </a:endParaRPr>
                    </a:p>
                  </a:txBody>
                  <a:tcPr/>
                </a:tc>
                <a:tc>
                  <a:txBody>
                    <a:bodyPr/>
                    <a:lstStyle/>
                    <a:p>
                      <a:r>
                        <a:rPr lang="it-IT" sz="1800" dirty="0" smtClean="0">
                          <a:latin typeface="Century Gothic" pitchFamily="34" charset="0"/>
                        </a:rPr>
                        <a:t>4.183</a:t>
                      </a:r>
                      <a:endParaRPr lang="it-IT" sz="1800" b="0" dirty="0">
                        <a:latin typeface="Century Gothic" pitchFamily="34" charset="0"/>
                      </a:endParaRPr>
                    </a:p>
                  </a:txBody>
                  <a:tcPr/>
                </a:tc>
                <a:tc>
                  <a:txBody>
                    <a:bodyPr/>
                    <a:lstStyle/>
                    <a:p>
                      <a:r>
                        <a:rPr lang="it-IT" sz="1800" dirty="0" smtClean="0">
                          <a:latin typeface="Century Gothic" pitchFamily="34" charset="0"/>
                        </a:rPr>
                        <a:t>4,6%</a:t>
                      </a:r>
                      <a:endParaRPr lang="it-IT" sz="1800" dirty="0">
                        <a:latin typeface="Century Gothic" pitchFamily="34" charset="0"/>
                      </a:endParaRPr>
                    </a:p>
                  </a:txBody>
                  <a:tcPr/>
                </a:tc>
              </a:tr>
              <a:tr h="700494">
                <a:tc>
                  <a:txBody>
                    <a:bodyPr/>
                    <a:lstStyle/>
                    <a:p>
                      <a:r>
                        <a:rPr lang="it-IT" sz="1800" b="1" dirty="0" smtClean="0">
                          <a:latin typeface="Century Gothic" pitchFamily="34" charset="0"/>
                        </a:rPr>
                        <a:t>Egitto</a:t>
                      </a:r>
                      <a:endParaRPr lang="it-IT" sz="1800" b="1" dirty="0">
                        <a:latin typeface="Century Gothic" pitchFamily="34" charset="0"/>
                      </a:endParaRPr>
                    </a:p>
                  </a:txBody>
                  <a:tcPr/>
                </a:tc>
                <a:tc>
                  <a:txBody>
                    <a:bodyPr/>
                    <a:lstStyle/>
                    <a:p>
                      <a:r>
                        <a:rPr lang="it-IT" sz="1800" dirty="0" smtClean="0">
                          <a:latin typeface="Century Gothic" pitchFamily="34" charset="0"/>
                        </a:rPr>
                        <a:t>81,5</a:t>
                      </a:r>
                      <a:endParaRPr lang="it-IT" sz="1800" dirty="0">
                        <a:latin typeface="Century Gothic"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dirty="0" smtClean="0">
                          <a:latin typeface="Century Gothic" pitchFamily="34" charset="0"/>
                        </a:rPr>
                        <a:t>4.270</a:t>
                      </a:r>
                      <a:endParaRPr lang="it-IT" sz="1800" b="0" dirty="0" smtClean="0">
                        <a:solidFill>
                          <a:srgbClr val="000000"/>
                        </a:solidFill>
                        <a:latin typeface="Century Gothic" pitchFamily="34" charset="0"/>
                      </a:endParaRPr>
                    </a:p>
                  </a:txBody>
                  <a:tcPr/>
                </a:tc>
                <a:tc>
                  <a:txBody>
                    <a:bodyPr/>
                    <a:lstStyle/>
                    <a:p>
                      <a:r>
                        <a:rPr lang="it-IT" sz="1800" dirty="0" smtClean="0">
                          <a:latin typeface="Century Gothic" pitchFamily="34" charset="0"/>
                        </a:rPr>
                        <a:t>9,8%</a:t>
                      </a:r>
                      <a:endParaRPr lang="it-IT" sz="1800" dirty="0">
                        <a:latin typeface="Century Gothic" pitchFamily="34" charset="0"/>
                      </a:endParaRPr>
                    </a:p>
                  </a:txBody>
                  <a:tcPr/>
                </a:tc>
              </a:tr>
              <a:tr h="521373">
                <a:tc>
                  <a:txBody>
                    <a:bodyPr/>
                    <a:lstStyle/>
                    <a:p>
                      <a:r>
                        <a:rPr lang="it-IT" sz="1800" b="1" dirty="0" smtClean="0">
                          <a:latin typeface="Century Gothic" pitchFamily="34" charset="0"/>
                        </a:rPr>
                        <a:t>Libano</a:t>
                      </a:r>
                      <a:endParaRPr lang="it-IT" sz="1800" b="1" dirty="0">
                        <a:latin typeface="Century Gothic" pitchFamily="34" charset="0"/>
                      </a:endParaRPr>
                    </a:p>
                  </a:txBody>
                  <a:tcPr/>
                </a:tc>
                <a:tc>
                  <a:txBody>
                    <a:bodyPr/>
                    <a:lstStyle/>
                    <a:p>
                      <a:r>
                        <a:rPr lang="it-IT" sz="1800" dirty="0" smtClean="0">
                          <a:latin typeface="Century Gothic" pitchFamily="34" charset="0"/>
                        </a:rPr>
                        <a:t>4,2</a:t>
                      </a:r>
                      <a:endParaRPr lang="it-IT" sz="1800" dirty="0">
                        <a:latin typeface="Century Gothic" pitchFamily="34" charset="0"/>
                      </a:endParaRPr>
                    </a:p>
                  </a:txBody>
                  <a:tcPr/>
                </a:tc>
                <a:tc>
                  <a:txBody>
                    <a:bodyPr/>
                    <a:lstStyle/>
                    <a:p>
                      <a:r>
                        <a:rPr lang="it-IT" sz="1800" dirty="0" smtClean="0">
                          <a:latin typeface="Century Gothic" pitchFamily="34" charset="0"/>
                        </a:rPr>
                        <a:t>8.214</a:t>
                      </a:r>
                      <a:endParaRPr lang="it-IT" sz="1800" b="0" dirty="0">
                        <a:latin typeface="Century Gothic" pitchFamily="34" charset="0"/>
                      </a:endParaRPr>
                    </a:p>
                  </a:txBody>
                  <a:tcPr/>
                </a:tc>
                <a:tc>
                  <a:txBody>
                    <a:bodyPr/>
                    <a:lstStyle/>
                    <a:p>
                      <a:r>
                        <a:rPr lang="it-IT" sz="1800" dirty="0" smtClean="0">
                          <a:latin typeface="Century Gothic" pitchFamily="34" charset="0"/>
                        </a:rPr>
                        <a:t>3,7%</a:t>
                      </a:r>
                      <a:endParaRPr lang="it-IT" sz="1800" dirty="0">
                        <a:latin typeface="Century Gothic" pitchFamily="34" charset="0"/>
                      </a:endParaRPr>
                    </a:p>
                  </a:txBody>
                  <a:tcPr/>
                </a:tc>
              </a:tr>
              <a:tr h="521373">
                <a:tc>
                  <a:txBody>
                    <a:bodyPr/>
                    <a:lstStyle/>
                    <a:p>
                      <a:r>
                        <a:rPr lang="it-IT" sz="1800" b="1" dirty="0" smtClean="0">
                          <a:latin typeface="Century Gothic" pitchFamily="34" charset="0"/>
                        </a:rPr>
                        <a:t>Marocco</a:t>
                      </a:r>
                      <a:endParaRPr lang="it-IT" sz="1800" b="1" dirty="0">
                        <a:latin typeface="Century Gothic" pitchFamily="34" charset="0"/>
                      </a:endParaRPr>
                    </a:p>
                  </a:txBody>
                  <a:tcPr/>
                </a:tc>
                <a:tc>
                  <a:txBody>
                    <a:bodyPr/>
                    <a:lstStyle/>
                    <a:p>
                      <a:r>
                        <a:rPr lang="it-IT" sz="1800" dirty="0" smtClean="0">
                          <a:latin typeface="Century Gothic" pitchFamily="34" charset="0"/>
                        </a:rPr>
                        <a:t>31,6</a:t>
                      </a:r>
                      <a:endParaRPr lang="it-IT" sz="1800" dirty="0">
                        <a:latin typeface="Century Gothic" pitchFamily="34" charset="0"/>
                      </a:endParaRPr>
                    </a:p>
                  </a:txBody>
                  <a:tcPr/>
                </a:tc>
                <a:tc>
                  <a:txBody>
                    <a:bodyPr/>
                    <a:lstStyle/>
                    <a:p>
                      <a:r>
                        <a:rPr lang="it-IT" sz="1800" dirty="0" smtClean="0">
                          <a:latin typeface="Century Gothic" pitchFamily="34" charset="0"/>
                        </a:rPr>
                        <a:t>3.856</a:t>
                      </a:r>
                      <a:endParaRPr lang="it-IT" sz="1800" b="0" dirty="0">
                        <a:latin typeface="Century Gothic" pitchFamily="34" charset="0"/>
                      </a:endParaRPr>
                    </a:p>
                  </a:txBody>
                  <a:tcPr/>
                </a:tc>
                <a:tc>
                  <a:txBody>
                    <a:bodyPr/>
                    <a:lstStyle/>
                    <a:p>
                      <a:r>
                        <a:rPr lang="it-IT" sz="1800" dirty="0" smtClean="0">
                          <a:latin typeface="Century Gothic" pitchFamily="34" charset="0"/>
                        </a:rPr>
                        <a:t>2,1%</a:t>
                      </a:r>
                      <a:endParaRPr lang="it-IT" sz="1800" dirty="0">
                        <a:latin typeface="Century Gothic" pitchFamily="34" charset="0"/>
                      </a:endParaRPr>
                    </a:p>
                  </a:txBody>
                  <a:tcPr/>
                </a:tc>
              </a:tr>
              <a:tr h="543692">
                <a:tc>
                  <a:txBody>
                    <a:bodyPr/>
                    <a:lstStyle/>
                    <a:p>
                      <a:r>
                        <a:rPr lang="it-IT" sz="1800" b="1" dirty="0" smtClean="0">
                          <a:latin typeface="Century Gothic" pitchFamily="34" charset="0"/>
                        </a:rPr>
                        <a:t>Siria </a:t>
                      </a:r>
                      <a:endParaRPr lang="it-IT" sz="1800" b="1" dirty="0">
                        <a:latin typeface="Century Gothic" pitchFamily="34" charset="0"/>
                      </a:endParaRPr>
                    </a:p>
                  </a:txBody>
                  <a:tcPr/>
                </a:tc>
                <a:tc>
                  <a:txBody>
                    <a:bodyPr/>
                    <a:lstStyle/>
                    <a:p>
                      <a:r>
                        <a:rPr lang="it-IT" sz="1800" dirty="0" smtClean="0">
                          <a:latin typeface="Century Gothic" pitchFamily="34" charset="0"/>
                        </a:rPr>
                        <a:t>21,2</a:t>
                      </a:r>
                      <a:endParaRPr lang="it-IT" sz="1800" dirty="0">
                        <a:latin typeface="Century Gothic"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dirty="0" smtClean="0">
                          <a:latin typeface="Century Gothic" pitchFamily="34" charset="0"/>
                        </a:rPr>
                        <a:t>3.474</a:t>
                      </a:r>
                      <a:endParaRPr lang="it-IT" sz="1800" b="0" dirty="0" smtClean="0">
                        <a:solidFill>
                          <a:srgbClr val="000000"/>
                        </a:solidFill>
                        <a:latin typeface="Century Gothic" pitchFamily="34" charset="0"/>
                      </a:endParaRPr>
                    </a:p>
                  </a:txBody>
                  <a:tcPr/>
                </a:tc>
                <a:tc>
                  <a:txBody>
                    <a:bodyPr/>
                    <a:lstStyle/>
                    <a:p>
                      <a:r>
                        <a:rPr lang="it-IT" sz="1800" dirty="0" smtClean="0">
                          <a:latin typeface="Century Gothic" pitchFamily="34" charset="0"/>
                        </a:rPr>
                        <a:t>4,4%</a:t>
                      </a:r>
                      <a:endParaRPr lang="it-IT" sz="1800" dirty="0">
                        <a:latin typeface="Century Gothic" pitchFamily="34" charset="0"/>
                      </a:endParaRPr>
                    </a:p>
                  </a:txBody>
                  <a:tcPr/>
                </a:tc>
              </a:tr>
              <a:tr h="521373">
                <a:tc>
                  <a:txBody>
                    <a:bodyPr/>
                    <a:lstStyle/>
                    <a:p>
                      <a:r>
                        <a:rPr lang="it-IT" sz="1800" b="1" dirty="0" smtClean="0">
                          <a:latin typeface="Century Gothic" pitchFamily="34" charset="0"/>
                        </a:rPr>
                        <a:t>Tunisia</a:t>
                      </a:r>
                      <a:endParaRPr lang="it-IT" sz="1800" b="1" dirty="0">
                        <a:latin typeface="Century Gothic" pitchFamily="34" charset="0"/>
                      </a:endParaRPr>
                    </a:p>
                  </a:txBody>
                  <a:tcPr/>
                </a:tc>
                <a:tc>
                  <a:txBody>
                    <a:bodyPr/>
                    <a:lstStyle/>
                    <a:p>
                      <a:r>
                        <a:rPr lang="it-IT" sz="1800" dirty="0" smtClean="0">
                          <a:latin typeface="Century Gothic" pitchFamily="34" charset="0"/>
                        </a:rPr>
                        <a:t>10,2</a:t>
                      </a:r>
                      <a:endParaRPr lang="it-IT" sz="1800" dirty="0">
                        <a:latin typeface="Century Gothic" pitchFamily="34" charset="0"/>
                      </a:endParaRPr>
                    </a:p>
                  </a:txBody>
                  <a:tcPr/>
                </a:tc>
                <a:tc>
                  <a:txBody>
                    <a:bodyPr/>
                    <a:lstStyle/>
                    <a:p>
                      <a:r>
                        <a:rPr lang="it-IT" sz="1800" dirty="0" smtClean="0">
                          <a:latin typeface="Century Gothic" pitchFamily="34" charset="0"/>
                        </a:rPr>
                        <a:t>8.687</a:t>
                      </a:r>
                      <a:endParaRPr lang="it-IT" sz="1800" b="0" dirty="0">
                        <a:latin typeface="Century Gothic" pitchFamily="34" charset="0"/>
                      </a:endParaRPr>
                    </a:p>
                  </a:txBody>
                  <a:tcPr/>
                </a:tc>
                <a:tc>
                  <a:txBody>
                    <a:bodyPr/>
                    <a:lstStyle/>
                    <a:p>
                      <a:r>
                        <a:rPr lang="it-IT" sz="1800" dirty="0" smtClean="0">
                          <a:latin typeface="Century Gothic" pitchFamily="34" charset="0"/>
                        </a:rPr>
                        <a:t>3,8%</a:t>
                      </a:r>
                      <a:endParaRPr lang="it-IT" sz="1800" dirty="0">
                        <a:latin typeface="Century Gothic" pitchFamily="34" charset="0"/>
                      </a:endParaRPr>
                    </a:p>
                  </a:txBody>
                  <a:tcPr/>
                </a:tc>
              </a:tr>
            </a:tbl>
          </a:graphicData>
        </a:graphic>
      </p:graphicFrame>
      <p:sp>
        <p:nvSpPr>
          <p:cNvPr id="3" name="CasellaDiTesto 2"/>
          <p:cNvSpPr txBox="1"/>
          <p:nvPr/>
        </p:nvSpPr>
        <p:spPr>
          <a:xfrm>
            <a:off x="0" y="6308725"/>
            <a:ext cx="9144000" cy="307975"/>
          </a:xfrm>
          <a:prstGeom prst="rect">
            <a:avLst/>
          </a:prstGeom>
          <a:solidFill>
            <a:schemeClr val="accent3">
              <a:lumMod val="75000"/>
            </a:schemeClr>
          </a:solidFill>
        </p:spPr>
        <p:txBody>
          <a:bodyPr>
            <a:spAutoFit/>
          </a:bodyPr>
          <a:lstStyle/>
          <a:p>
            <a:pPr>
              <a:defRPr/>
            </a:pPr>
            <a:r>
              <a:rPr lang="it-IT" sz="1400" dirty="0" err="1">
                <a:solidFill>
                  <a:schemeClr val="bg1"/>
                </a:solidFill>
              </a:rPr>
              <a:t>*</a:t>
            </a:r>
            <a:r>
              <a:rPr lang="it-IT" sz="1400" dirty="0" err="1">
                <a:solidFill>
                  <a:schemeClr val="bg1"/>
                </a:solidFill>
                <a:latin typeface="Century Gothic" pitchFamily="34" charset="0"/>
              </a:rPr>
              <a:t>Dati</a:t>
            </a:r>
            <a:r>
              <a:rPr lang="it-IT" sz="1400" dirty="0">
                <a:solidFill>
                  <a:schemeClr val="bg1"/>
                </a:solidFill>
                <a:latin typeface="Century Gothic" pitchFamily="34" charset="0"/>
              </a:rPr>
              <a:t> –</a:t>
            </a:r>
            <a:r>
              <a:rPr lang="en-US" sz="1400" dirty="0">
                <a:solidFill>
                  <a:schemeClr val="bg1"/>
                </a:solidFill>
                <a:latin typeface="Century Gothic" pitchFamily="34" charset="0"/>
              </a:rPr>
              <a:t>IMF, </a:t>
            </a:r>
            <a:r>
              <a:rPr lang="en-US" sz="1400" i="1" dirty="0">
                <a:solidFill>
                  <a:schemeClr val="bg1"/>
                </a:solidFill>
                <a:latin typeface="Century Gothic" pitchFamily="34" charset="0"/>
              </a:rPr>
              <a:t>World Economic Outlook</a:t>
            </a:r>
            <a:r>
              <a:rPr lang="en-US" sz="1400" dirty="0">
                <a:solidFill>
                  <a:schemeClr val="bg1"/>
                </a:solidFill>
                <a:latin typeface="Century Gothic" pitchFamily="34" charset="0"/>
              </a:rPr>
              <a:t>; CIA,</a:t>
            </a:r>
            <a:r>
              <a:rPr lang="it-IT" sz="1400" dirty="0">
                <a:solidFill>
                  <a:schemeClr val="bg1"/>
                </a:solidFill>
                <a:latin typeface="Century Gothic" pitchFamily="34" charset="0"/>
              </a:rPr>
              <a:t> CIA World </a:t>
            </a:r>
            <a:r>
              <a:rPr lang="it-IT" sz="1400" dirty="0" err="1">
                <a:solidFill>
                  <a:schemeClr val="bg1"/>
                </a:solidFill>
                <a:latin typeface="Century Gothic" pitchFamily="34" charset="0"/>
              </a:rPr>
              <a:t>Factbook</a:t>
            </a:r>
            <a:r>
              <a:rPr lang="it-IT" sz="1400" dirty="0">
                <a:solidFill>
                  <a:schemeClr val="bg1"/>
                </a:solidFill>
                <a:latin typeface="Century Gothic" pitchFamily="34" charset="0"/>
              </a:rPr>
              <a:t> </a:t>
            </a:r>
            <a:r>
              <a:rPr lang="en-US" sz="1400" dirty="0">
                <a:solidFill>
                  <a:schemeClr val="bg1"/>
                </a:solidFill>
                <a:latin typeface="Century Gothic" pitchFamily="34" charset="0"/>
              </a:rPr>
              <a:t> </a:t>
            </a:r>
            <a:r>
              <a:rPr lang="it-IT" sz="1400" dirty="0">
                <a:solidFill>
                  <a:schemeClr val="bg1"/>
                </a:solidFill>
                <a:latin typeface="Century Gothic" pitchFamily="34" charset="0"/>
              </a:rPr>
              <a:t> </a:t>
            </a:r>
          </a:p>
        </p:txBody>
      </p:sp>
      <p:sp>
        <p:nvSpPr>
          <p:cNvPr id="6" name="CasellaDiTesto 5"/>
          <p:cNvSpPr txBox="1"/>
          <p:nvPr/>
        </p:nvSpPr>
        <p:spPr>
          <a:xfrm>
            <a:off x="6372200" y="6093296"/>
            <a:ext cx="2376264" cy="43088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it-IT" sz="1100" dirty="0" smtClean="0">
                <a:latin typeface="+mj-lt"/>
              </a:rPr>
              <a:t>Dati precedenti  o  vicini alle principali rivolte arabe</a:t>
            </a:r>
            <a:endParaRPr lang="it-IT" sz="1100" dirty="0">
              <a:latin typeface="+mj-lt"/>
            </a:endParaRPr>
          </a:p>
        </p:txBody>
      </p:sp>
    </p:spTree>
  </p:cSld>
  <p:clrMapOvr>
    <a:masterClrMapping/>
  </p:clrMapOvr>
  <p:transition>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899592" y="2852936"/>
            <a:ext cx="7776864" cy="1008112"/>
          </a:xfrm>
          <a:prstGeom prst="rect">
            <a:avLst/>
          </a:prstGeom>
        </p:spPr>
        <p:style>
          <a:lnRef idx="3">
            <a:schemeClr val="lt1"/>
          </a:lnRef>
          <a:fillRef idx="1">
            <a:schemeClr val="accent3"/>
          </a:fillRef>
          <a:effectRef idx="1">
            <a:schemeClr val="accent3"/>
          </a:effectRef>
          <a:fontRef idx="minor">
            <a:schemeClr val="lt1"/>
          </a:fontRef>
        </p:style>
        <p:txBody>
          <a:bodyPr wrap="square" rtlCol="0">
            <a:noAutofit/>
          </a:bodyPr>
          <a:lstStyle/>
          <a:p>
            <a:endParaRPr lang="it-IT" dirty="0"/>
          </a:p>
        </p:txBody>
      </p:sp>
      <p:sp>
        <p:nvSpPr>
          <p:cNvPr id="7" name="Titolo 6"/>
          <p:cNvSpPr>
            <a:spLocks noGrp="1"/>
          </p:cNvSpPr>
          <p:nvPr>
            <p:ph type="title" idx="4294967295"/>
          </p:nvPr>
        </p:nvSpPr>
        <p:spPr>
          <a:xfrm>
            <a:off x="611560" y="476672"/>
            <a:ext cx="7499350" cy="649288"/>
          </a:xfrm>
        </p:spPr>
        <p:txBody>
          <a:bodyPr>
            <a:normAutofit fontScale="90000"/>
          </a:bodyPr>
          <a:lstStyle/>
          <a:p>
            <a:pPr algn="ctr" eaLnBrk="1" fontAlgn="auto" hangingPunct="1">
              <a:spcAft>
                <a:spcPts val="0"/>
              </a:spcAft>
              <a:defRPr/>
            </a:pPr>
            <a:r>
              <a:rPr lang="it-IT" dirty="0" smtClean="0">
                <a:solidFill>
                  <a:srgbClr val="FF0000"/>
                </a:solidFill>
              </a:rPr>
              <a:t/>
            </a:r>
            <a:br>
              <a:rPr lang="it-IT" dirty="0" smtClean="0">
                <a:solidFill>
                  <a:srgbClr val="FF0000"/>
                </a:solidFill>
              </a:rPr>
            </a:br>
            <a:endParaRPr lang="it-IT" sz="4000" dirty="0" smtClean="0">
              <a:solidFill>
                <a:srgbClr val="0070C0"/>
              </a:solidFill>
              <a:latin typeface="Century Gothic" pitchFamily="34" charset="0"/>
            </a:endParaRPr>
          </a:p>
        </p:txBody>
      </p:sp>
      <p:sp>
        <p:nvSpPr>
          <p:cNvPr id="3" name="Segnaposto contenuto 2"/>
          <p:cNvSpPr txBox="1">
            <a:spLocks/>
          </p:cNvSpPr>
          <p:nvPr/>
        </p:nvSpPr>
        <p:spPr bwMode="auto">
          <a:xfrm>
            <a:off x="395536" y="549275"/>
            <a:ext cx="8137277" cy="5688013"/>
          </a:xfrm>
          <a:prstGeom prst="rect">
            <a:avLst/>
          </a:prstGeom>
          <a:noFill/>
          <a:ln w="9525">
            <a:noFill/>
            <a:miter lim="800000"/>
            <a:headEnd/>
            <a:tailEnd/>
          </a:ln>
        </p:spPr>
        <p:txBody>
          <a:bodyPr vert="horz" wrap="square" lIns="182880" tIns="91440" rIns="91440" bIns="45720" numCol="1" anchor="t" anchorCtr="0" compatLnSpc="1">
            <a:prstTxWarp prst="textNoShape">
              <a:avLst/>
            </a:prstTxWarp>
            <a:normAutofit/>
          </a:bodyPr>
          <a:lstStyle/>
          <a:p>
            <a:pPr marL="265176" marR="0" lvl="0" indent="-265176" algn="l" defTabSz="914400" rtl="0" eaLnBrk="1" fontAlgn="auto" latinLnBrk="0" hangingPunct="1">
              <a:lnSpc>
                <a:spcPct val="100000"/>
              </a:lnSpc>
              <a:spcBef>
                <a:spcPts val="250"/>
              </a:spcBef>
              <a:spcAft>
                <a:spcPts val="0"/>
              </a:spcAft>
              <a:buClr>
                <a:schemeClr val="accent1"/>
              </a:buClr>
              <a:buSzPct val="80000"/>
              <a:buFont typeface="Wingdings 2"/>
              <a:buNone/>
              <a:tabLst/>
              <a:defRPr/>
            </a:pPr>
            <a:endParaRPr kumimoji="0" lang="it-IT" sz="4000" b="0" i="0" u="none" strike="noStrike" kern="1200" cap="none" spc="0" normalizeH="0" baseline="0" noProof="0" dirty="0" smtClean="0">
              <a:ln>
                <a:noFill/>
              </a:ln>
              <a:solidFill>
                <a:schemeClr val="tx1"/>
              </a:solidFill>
              <a:effectLst/>
              <a:uLnTx/>
              <a:uFillTx/>
              <a:latin typeface="+mn-lt"/>
              <a:ea typeface="+mn-ea"/>
              <a:cs typeface="+mn-cs"/>
            </a:endParaRP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Quali sono i Paesi del Mediterraneo?</a:t>
            </a: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Quali sono le caratteristiche e le problematiche generali?</a:t>
            </a: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Quale è stata l’evoluzione </a:t>
            </a:r>
            <a:r>
              <a:rPr kumimoji="0" lang="it-IT" sz="3200" b="0" i="0" u="none" strike="noStrike" kern="1200" cap="none" spc="0" normalizeH="0" baseline="0" noProof="0" dirty="0" err="1" smtClean="0">
                <a:ln>
                  <a:noFill/>
                </a:ln>
                <a:solidFill>
                  <a:schemeClr val="tx1"/>
                </a:solidFill>
                <a:effectLst/>
                <a:uLnTx/>
                <a:uFillTx/>
                <a:latin typeface="Century Gothic" pitchFamily="34" charset="0"/>
                <a:ea typeface="+mn-ea"/>
                <a:cs typeface="Arial" pitchFamily="34" charset="0"/>
              </a:rPr>
              <a:t>storico-politica</a:t>
            </a: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 dell’area?</a:t>
            </a:r>
          </a:p>
          <a:p>
            <a:pPr marL="514350" marR="0" lvl="0" indent="-514350" algn="l" defTabSz="914400" rtl="0" eaLnBrk="1" fontAlgn="auto" latinLnBrk="0" hangingPunct="1">
              <a:lnSpc>
                <a:spcPct val="100000"/>
              </a:lnSpc>
              <a:spcBef>
                <a:spcPts val="250"/>
              </a:spcBef>
              <a:spcAft>
                <a:spcPts val="0"/>
              </a:spcAft>
              <a:buClr>
                <a:srgbClr val="0070C0"/>
              </a:buClr>
              <a:buSzPct val="92000"/>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Century Gothic" pitchFamily="34" charset="0"/>
                <a:ea typeface="+mn-ea"/>
                <a:cs typeface="Arial" pitchFamily="34" charset="0"/>
              </a:rPr>
              <a:t>Come si presenta oggi l’area mediterranea?</a:t>
            </a:r>
          </a:p>
          <a:p>
            <a:pPr marL="514350" marR="0" lvl="0" indent="-514350" algn="l" defTabSz="914400" rtl="0" eaLnBrk="1" fontAlgn="auto" latinLnBrk="0" hangingPunct="1">
              <a:lnSpc>
                <a:spcPct val="100000"/>
              </a:lnSpc>
              <a:spcBef>
                <a:spcPts val="250"/>
              </a:spcBef>
              <a:spcAft>
                <a:spcPts val="0"/>
              </a:spcAft>
              <a:buClr>
                <a:schemeClr val="accent1"/>
              </a:buClr>
              <a:buSzPct val="80000"/>
              <a:buFont typeface="Wingdings 2"/>
              <a:buAutoNum type="alphaLcParenR"/>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514350" marR="0" lvl="0" indent="-514350" algn="l" defTabSz="914400" rtl="0" eaLnBrk="1" fontAlgn="auto" latinLnBrk="0" hangingPunct="1">
              <a:lnSpc>
                <a:spcPct val="100000"/>
              </a:lnSpc>
              <a:spcBef>
                <a:spcPts val="250"/>
              </a:spcBef>
              <a:spcAft>
                <a:spcPts val="0"/>
              </a:spcAft>
              <a:buClr>
                <a:schemeClr val="accent1"/>
              </a:buClr>
              <a:buSzPct val="80000"/>
              <a:buFont typeface="Wingdings 2"/>
              <a:buAutoNum type="alphaLcParenR"/>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514350" marR="0" lvl="0" indent="-514350" algn="l" defTabSz="914400" rtl="0" eaLnBrk="1" fontAlgn="auto" latinLnBrk="0" hangingPunct="1">
              <a:lnSpc>
                <a:spcPct val="100000"/>
              </a:lnSpc>
              <a:spcBef>
                <a:spcPts val="250"/>
              </a:spcBef>
              <a:spcAft>
                <a:spcPts val="0"/>
              </a:spcAft>
              <a:buClr>
                <a:schemeClr val="accent1"/>
              </a:buClr>
              <a:buSzPct val="80000"/>
              <a:buFont typeface="Wingdings 2"/>
              <a:buAutoNum type="alphaLcParenR"/>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265176" marR="0" lvl="0" indent="-265176" algn="l" defTabSz="914400" rtl="0" eaLnBrk="1" fontAlgn="auto" latinLnBrk="0" hangingPunct="1">
              <a:lnSpc>
                <a:spcPct val="100000"/>
              </a:lnSpc>
              <a:spcBef>
                <a:spcPts val="250"/>
              </a:spcBef>
              <a:spcAft>
                <a:spcPts val="0"/>
              </a:spcAft>
              <a:buClr>
                <a:schemeClr val="accent1"/>
              </a:buClr>
              <a:buSzPct val="80000"/>
              <a:buFont typeface="Wingdings 2"/>
              <a:buNone/>
              <a:tabLst/>
              <a:defRPr/>
            </a:pPr>
            <a:endParaRPr kumimoji="0" lang="it-IT" sz="32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4294967295"/>
          </p:nvPr>
        </p:nvSpPr>
        <p:spPr>
          <a:xfrm>
            <a:off x="4788024" y="836713"/>
            <a:ext cx="3888432" cy="5545038"/>
          </a:xfrm>
        </p:spPr>
        <p:txBody>
          <a:bodyPr>
            <a:normAutofit fontScale="47500" lnSpcReduction="20000"/>
          </a:bodyPr>
          <a:lstStyle/>
          <a:p>
            <a:pPr marL="265176" indent="-265176" eaLnBrk="1" fontAlgn="auto" hangingPunct="1">
              <a:spcAft>
                <a:spcPts val="0"/>
              </a:spcAft>
              <a:buClr>
                <a:srgbClr val="002060"/>
              </a:buClr>
              <a:buFont typeface="Wingdings" pitchFamily="2" charset="2"/>
              <a:buChar char="Ø"/>
              <a:defRPr/>
            </a:pPr>
            <a:endParaRPr lang="it-IT" dirty="0" smtClean="0">
              <a:latin typeface="Century Gothic" pitchFamily="34" charset="0"/>
            </a:endParaRP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L’impero ottomano è stato uno dei più longevi della storia – con inizio nelle metà del 1300 e con la fine ufficiale nel 1923, con la proclamazione della Repubblica di Turchia</a:t>
            </a: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Agli inizi del XIX Sec. l’area comprende: Anatolia, Armenia, mezzaluna fertile, Nord Africa fino all’Algeria, in modo parziale anche la penisola arabica</a:t>
            </a:r>
          </a:p>
          <a:p>
            <a:pPr marL="265176" indent="-265176" eaLnBrk="1" fontAlgn="auto" hangingPunct="1">
              <a:spcAft>
                <a:spcPts val="0"/>
              </a:spcAft>
              <a:buClr>
                <a:srgbClr val="002060"/>
              </a:buClr>
              <a:buFont typeface="Wingdings" pitchFamily="2" charset="2"/>
              <a:buChar char="Ø"/>
              <a:defRPr/>
            </a:pPr>
            <a:r>
              <a:rPr lang="it-IT" sz="3800" dirty="0" smtClean="0">
                <a:latin typeface="Century Gothic" pitchFamily="34" charset="0"/>
              </a:rPr>
              <a:t>In questo stesso periodo, però, il controllo ottomano era labile. In quasi tutte le “regioni”, erano al potere sovrani con un controllo oramai debole sulla popolazione che chiede l’indipendenza dall’impero riconoscendosi nei movimenti nazionalistici</a:t>
            </a:r>
          </a:p>
          <a:p>
            <a:pPr marL="265176" indent="-265176" eaLnBrk="1" fontAlgn="auto" hangingPunct="1">
              <a:spcAft>
                <a:spcPts val="0"/>
              </a:spcAft>
              <a:buFont typeface="Wingdings 2"/>
              <a:buNone/>
              <a:defRPr/>
            </a:pPr>
            <a:endParaRPr lang="it-IT" dirty="0" smtClean="0"/>
          </a:p>
          <a:p>
            <a:pPr marL="265176" indent="-265176" eaLnBrk="1" fontAlgn="auto" hangingPunct="1">
              <a:spcAft>
                <a:spcPts val="0"/>
              </a:spcAft>
              <a:buFont typeface="Wingdings 2"/>
              <a:buChar char=""/>
              <a:defRPr/>
            </a:pPr>
            <a:endParaRPr lang="it-IT" dirty="0" smtClean="0"/>
          </a:p>
          <a:p>
            <a:pPr marL="265176" indent="-265176" eaLnBrk="1" fontAlgn="auto" hangingPunct="1">
              <a:spcAft>
                <a:spcPts val="0"/>
              </a:spcAft>
              <a:buFont typeface="Wingdings 2"/>
              <a:buChar char=""/>
              <a:defRPr/>
            </a:pPr>
            <a:endParaRPr lang="it-IT" dirty="0" smtClean="0"/>
          </a:p>
        </p:txBody>
      </p:sp>
      <p:sp>
        <p:nvSpPr>
          <p:cNvPr id="4" name="Titolo 6"/>
          <p:cNvSpPr txBox="1">
            <a:spLocks/>
          </p:cNvSpPr>
          <p:nvPr/>
        </p:nvSpPr>
        <p:spPr bwMode="auto">
          <a:xfrm>
            <a:off x="395536" y="692696"/>
            <a:ext cx="8226425" cy="431800"/>
          </a:xfrm>
          <a:prstGeom prst="rect">
            <a:avLst/>
          </a:prstGeom>
          <a:noFill/>
          <a:ln w="9525">
            <a:noFill/>
            <a:miter lim="800000"/>
            <a:headEnd/>
            <a:tailEnd/>
          </a:ln>
          <a:effectLst/>
        </p:spPr>
        <p:txBody>
          <a:bodyPr anchor="ctr" anchorCtr="1"/>
          <a:lstStyle/>
          <a:p>
            <a:pPr algn="ctr">
              <a:defRPr/>
            </a:pPr>
            <a:r>
              <a:rPr lang="it-IT" sz="2800" b="1" kern="0" dirty="0" smtClean="0">
                <a:solidFill>
                  <a:srgbClr val="0070C0"/>
                </a:solidFill>
                <a:latin typeface="Century Gothic" pitchFamily="34" charset="0"/>
                <a:ea typeface="+mj-ea"/>
                <a:cs typeface="+mj-cs"/>
              </a:rPr>
              <a:t>FASE 1. L’impero </a:t>
            </a:r>
            <a:r>
              <a:rPr lang="it-IT" sz="2800" b="1" kern="0" dirty="0">
                <a:solidFill>
                  <a:srgbClr val="0070C0"/>
                </a:solidFill>
                <a:latin typeface="Century Gothic" pitchFamily="34" charset="0"/>
                <a:ea typeface="+mj-ea"/>
                <a:cs typeface="+mj-cs"/>
              </a:rPr>
              <a:t>ottomano </a:t>
            </a:r>
            <a:br>
              <a:rPr lang="it-IT" sz="2800" b="1" kern="0" dirty="0">
                <a:solidFill>
                  <a:srgbClr val="0070C0"/>
                </a:solidFill>
                <a:latin typeface="Century Gothic" pitchFamily="34" charset="0"/>
                <a:ea typeface="+mj-ea"/>
                <a:cs typeface="+mj-cs"/>
              </a:rPr>
            </a:br>
            <a:endParaRPr lang="it-IT" sz="2800" b="1" kern="0" dirty="0">
              <a:solidFill>
                <a:srgbClr val="0070C0"/>
              </a:solidFill>
              <a:latin typeface="Century Gothic" pitchFamily="34" charset="0"/>
              <a:ea typeface="+mj-ea"/>
              <a:cs typeface="+mj-cs"/>
            </a:endParaRPr>
          </a:p>
        </p:txBody>
      </p:sp>
      <p:pic>
        <p:nvPicPr>
          <p:cNvPr id="5" name="Picture 2" descr="C:\Users\Michela\Desktop\impero-turco-1683.jpg"/>
          <p:cNvPicPr>
            <a:picLocks noChangeAspect="1" noChangeArrowheads="1"/>
          </p:cNvPicPr>
          <p:nvPr/>
        </p:nvPicPr>
        <p:blipFill>
          <a:blip r:embed="rId3" cstate="print">
            <a:lum bright="-10000"/>
          </a:blip>
          <a:srcRect/>
          <a:stretch>
            <a:fillRect/>
          </a:stretch>
        </p:blipFill>
        <p:spPr bwMode="auto">
          <a:xfrm>
            <a:off x="251520" y="1196752"/>
            <a:ext cx="4464496" cy="5327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323528" y="1052736"/>
          <a:ext cx="8424936"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olo 6"/>
          <p:cNvSpPr txBox="1">
            <a:spLocks/>
          </p:cNvSpPr>
          <p:nvPr/>
        </p:nvSpPr>
        <p:spPr bwMode="auto">
          <a:xfrm>
            <a:off x="395536" y="548680"/>
            <a:ext cx="8226425" cy="360040"/>
          </a:xfrm>
          <a:prstGeom prst="rect">
            <a:avLst/>
          </a:prstGeom>
          <a:noFill/>
          <a:ln w="9525">
            <a:noFill/>
            <a:miter lim="800000"/>
            <a:headEnd/>
            <a:tailEnd/>
          </a:ln>
          <a:effectLst/>
        </p:spPr>
        <p:txBody>
          <a:bodyPr anchor="ctr" anchorCtr="1"/>
          <a:lstStyle/>
          <a:p>
            <a:pPr algn="ctr">
              <a:defRPr/>
            </a:pPr>
            <a:r>
              <a:rPr lang="it-IT" sz="2400" b="1" kern="0" dirty="0" smtClean="0">
                <a:solidFill>
                  <a:srgbClr val="0070C0"/>
                </a:solidFill>
                <a:latin typeface="Century Gothic" pitchFamily="34" charset="0"/>
                <a:ea typeface="+mj-ea"/>
                <a:cs typeface="+mj-cs"/>
              </a:rPr>
              <a:t>FASE 2. L’epoca coloniale</a:t>
            </a:r>
            <a:endParaRPr lang="it-IT" sz="2400" b="1" kern="0" dirty="0">
              <a:solidFill>
                <a:srgbClr val="0070C0"/>
              </a:solidFill>
              <a:latin typeface="Century Gothic" pitchFamily="34" charset="0"/>
              <a:ea typeface="+mj-ea"/>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6"/>
          <p:cNvSpPr txBox="1">
            <a:spLocks/>
          </p:cNvSpPr>
          <p:nvPr/>
        </p:nvSpPr>
        <p:spPr bwMode="auto">
          <a:xfrm>
            <a:off x="395536" y="548680"/>
            <a:ext cx="8226425" cy="360040"/>
          </a:xfrm>
          <a:prstGeom prst="rect">
            <a:avLst/>
          </a:prstGeom>
          <a:noFill/>
          <a:ln w="9525">
            <a:noFill/>
            <a:miter lim="800000"/>
            <a:headEnd/>
            <a:tailEnd/>
          </a:ln>
          <a:effectLst/>
        </p:spPr>
        <p:txBody>
          <a:bodyPr anchor="ctr" anchorCtr="1"/>
          <a:lstStyle/>
          <a:p>
            <a:pPr algn="ctr">
              <a:defRPr/>
            </a:pPr>
            <a:r>
              <a:rPr lang="it-IT" sz="2400" b="1" kern="0" dirty="0" smtClean="0">
                <a:solidFill>
                  <a:srgbClr val="0070C0"/>
                </a:solidFill>
                <a:latin typeface="Century Gothic" pitchFamily="34" charset="0"/>
                <a:ea typeface="+mj-ea"/>
                <a:cs typeface="+mj-cs"/>
              </a:rPr>
              <a:t>Focus: l’incontro tra Europa e “mondo arabo”</a:t>
            </a:r>
            <a:endParaRPr lang="it-IT" sz="2400" b="1" kern="0" dirty="0">
              <a:solidFill>
                <a:srgbClr val="0070C0"/>
              </a:solidFill>
              <a:latin typeface="Century Gothic" pitchFamily="34" charset="0"/>
              <a:ea typeface="+mj-ea"/>
              <a:cs typeface="+mj-cs"/>
            </a:endParaRPr>
          </a:p>
        </p:txBody>
      </p:sp>
      <p:sp>
        <p:nvSpPr>
          <p:cNvPr id="3" name="CasellaDiTesto 2"/>
          <p:cNvSpPr txBox="1"/>
          <p:nvPr/>
        </p:nvSpPr>
        <p:spPr>
          <a:xfrm>
            <a:off x="395536" y="1268760"/>
            <a:ext cx="8208912" cy="7848302"/>
          </a:xfrm>
          <a:prstGeom prst="rect">
            <a:avLst/>
          </a:prstGeom>
          <a:noFill/>
        </p:spPr>
        <p:txBody>
          <a:bodyPr wrap="square" rtlCol="0">
            <a:spAutoFit/>
          </a:bodyPr>
          <a:lstStyle/>
          <a:p>
            <a:pPr marL="342900" indent="-342900" algn="just">
              <a:buClr>
                <a:srgbClr val="0070C0"/>
              </a:buClr>
              <a:buFont typeface="Wingdings" pitchFamily="2" charset="2"/>
              <a:buChar char="ü"/>
            </a:pPr>
            <a:r>
              <a:rPr lang="it-IT" dirty="0" smtClean="0">
                <a:latin typeface="Century Gothic" pitchFamily="34" charset="0"/>
              </a:rPr>
              <a:t> L’Europa colonizza i popoli arabi in nome del concetto di “civiltà” facendo perno sulla sua superiorità economica e militare</a:t>
            </a:r>
          </a:p>
          <a:p>
            <a:pPr marL="342900" indent="-342900" algn="just">
              <a:buClr>
                <a:srgbClr val="0070C0"/>
              </a:buClr>
              <a:buFont typeface="Wingdings" pitchFamily="2" charset="2"/>
              <a:buChar char="ü"/>
            </a:pPr>
            <a:endParaRPr lang="it-IT" dirty="0" smtClean="0">
              <a:latin typeface="Century Gothic" pitchFamily="34" charset="0"/>
            </a:endParaRPr>
          </a:p>
          <a:p>
            <a:pPr marL="342900" indent="-342900" algn="just">
              <a:buClr>
                <a:srgbClr val="0070C0"/>
              </a:buClr>
              <a:buFont typeface="Wingdings" pitchFamily="2" charset="2"/>
              <a:buChar char="ü"/>
            </a:pPr>
            <a:r>
              <a:rPr lang="it-IT" dirty="0" smtClean="0">
                <a:latin typeface="Century Gothic" pitchFamily="34" charset="0"/>
              </a:rPr>
              <a:t>In una prima fase  in popoli arabi vivono un dilemma: adeguarsi al modello europeo, lottare per difendere la propria cultura o creare una “terza via” di convivenza con la cultura europea senza perdere la radici islamiche?</a:t>
            </a:r>
          </a:p>
          <a:p>
            <a:pPr marL="342900" indent="-342900" algn="just">
              <a:buClr>
                <a:srgbClr val="0070C0"/>
              </a:buClr>
              <a:buFont typeface="Wingdings" pitchFamily="2" charset="2"/>
              <a:buChar char="ü"/>
            </a:pPr>
            <a:endParaRPr lang="it-IT" dirty="0" smtClean="0">
              <a:latin typeface="Century Gothic" pitchFamily="34" charset="0"/>
            </a:endParaRPr>
          </a:p>
          <a:p>
            <a:pPr marL="342900" indent="-342900" algn="just">
              <a:buClr>
                <a:srgbClr val="0070C0"/>
              </a:buClr>
              <a:buFont typeface="Wingdings" pitchFamily="2" charset="2"/>
              <a:buChar char="ü"/>
            </a:pPr>
            <a:r>
              <a:rPr lang="it-IT" dirty="0" smtClean="0">
                <a:latin typeface="Century Gothic" pitchFamily="34" charset="0"/>
              </a:rPr>
              <a:t>Questo tema diede vita ad un dibattito culturale interno al mondo arabo che vedeva da un lato movimenti volti a </a:t>
            </a:r>
            <a:r>
              <a:rPr lang="it-IT" u="sng" dirty="0" smtClean="0">
                <a:latin typeface="Century Gothic" pitchFamily="34" charset="0"/>
              </a:rPr>
              <a:t>modernizzare l’islam </a:t>
            </a:r>
            <a:r>
              <a:rPr lang="it-IT" dirty="0" smtClean="0">
                <a:latin typeface="Century Gothic" pitchFamily="34" charset="0"/>
              </a:rPr>
              <a:t>e dall’altro movimenti nati con l’obiettivo di </a:t>
            </a:r>
            <a:r>
              <a:rPr lang="it-IT" u="sng" dirty="0" smtClean="0">
                <a:latin typeface="Century Gothic" pitchFamily="34" charset="0"/>
              </a:rPr>
              <a:t>islamizzare la modernità </a:t>
            </a:r>
            <a:r>
              <a:rPr lang="it-IT" dirty="0" smtClean="0">
                <a:latin typeface="Century Gothic" pitchFamily="34" charset="0"/>
              </a:rPr>
              <a:t> in contrapposizione al predominio della cultura laica ed europea dei popoli colonizzatori</a:t>
            </a:r>
          </a:p>
          <a:p>
            <a:pPr marL="342900" indent="-342900" algn="just">
              <a:buClr>
                <a:srgbClr val="0070C0"/>
              </a:buClr>
              <a:buFont typeface="Wingdings" pitchFamily="2" charset="2"/>
              <a:buChar char="ü"/>
            </a:pPr>
            <a:endParaRPr lang="it-IT" dirty="0" smtClean="0">
              <a:latin typeface="Century Gothic" pitchFamily="34" charset="0"/>
            </a:endParaRPr>
          </a:p>
          <a:p>
            <a:pPr marL="342900" indent="-342900" algn="just">
              <a:buClr>
                <a:srgbClr val="0070C0"/>
              </a:buClr>
              <a:buFont typeface="Wingdings" pitchFamily="2" charset="2"/>
              <a:buChar char="ü"/>
            </a:pPr>
            <a:r>
              <a:rPr lang="it-IT" dirty="0" smtClean="0">
                <a:latin typeface="Century Gothic" pitchFamily="34" charset="0"/>
              </a:rPr>
              <a:t>L’avvento della prima guerra mondiale e il coinvolgimento dei popoli arabi nella guerra  fece abbandonare a molti arabi l’idea di una pacifica convivenza con l’Europa o di una rielaborazione di un modello di modernizzazione dell’islam favore del sostegno a movimenti nazionalisti a matrice islamista</a:t>
            </a:r>
          </a:p>
          <a:p>
            <a:pPr marL="342900" indent="-342900" algn="just">
              <a:buClr>
                <a:srgbClr val="0070C0"/>
              </a:buClr>
              <a:buFont typeface="Wingdings" pitchFamily="2" charset="2"/>
              <a:buChar char="ü"/>
            </a:pPr>
            <a:endParaRPr lang="it-IT" u="sng" dirty="0" smtClean="0">
              <a:latin typeface="Century Gothic" pitchFamily="34" charset="0"/>
            </a:endParaRPr>
          </a:p>
          <a:p>
            <a:pPr marL="342900" indent="-342900" algn="just">
              <a:buClr>
                <a:srgbClr val="0070C0"/>
              </a:buClr>
              <a:buFont typeface="Wingdings" pitchFamily="2" charset="2"/>
              <a:buChar char="ü"/>
            </a:pPr>
            <a:endParaRPr lang="it-IT" u="sng" dirty="0" smtClean="0">
              <a:latin typeface="Century Gothic" pitchFamily="34" charset="0"/>
            </a:endParaRPr>
          </a:p>
          <a:p>
            <a:endParaRPr lang="it-IT" dirty="0" smtClean="0"/>
          </a:p>
          <a:p>
            <a:endParaRPr lang="it-IT" dirty="0" smtClean="0"/>
          </a:p>
          <a:p>
            <a:endParaRPr lang="it-IT" dirty="0" smtClean="0"/>
          </a:p>
          <a:p>
            <a:endParaRPr lang="it-IT" dirty="0" smtClean="0"/>
          </a:p>
          <a:p>
            <a:endParaRPr lang="it-IT" dirty="0" smtClean="0"/>
          </a:p>
          <a:p>
            <a:endParaRPr lang="it-IT" dirty="0" smtClean="0"/>
          </a:p>
          <a:p>
            <a:r>
              <a:rPr lang="it-IT" dirty="0" smtClean="0"/>
              <a:t> </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9512" y="260648"/>
            <a:ext cx="8712968" cy="830997"/>
          </a:xfrm>
          <a:prstGeom prst="rect">
            <a:avLst/>
          </a:prstGeom>
          <a:noFill/>
        </p:spPr>
        <p:txBody>
          <a:bodyPr wrap="square" rtlCol="0">
            <a:spAutoFit/>
          </a:bodyPr>
          <a:lstStyle/>
          <a:p>
            <a:pPr algn="ctr"/>
            <a:r>
              <a:rPr lang="it-IT" sz="2400" b="1" dirty="0" smtClean="0">
                <a:solidFill>
                  <a:srgbClr val="0070C0"/>
                </a:solidFill>
                <a:latin typeface="Century Gothic" pitchFamily="34" charset="0"/>
              </a:rPr>
              <a:t>FASE 3: Il crollo dell’impero ottomano e la “conquista europea”</a:t>
            </a:r>
            <a:endParaRPr lang="it-IT" sz="2400" b="1" dirty="0">
              <a:solidFill>
                <a:srgbClr val="0070C0"/>
              </a:solidFill>
              <a:latin typeface="Century Gothic" pitchFamily="34" charset="0"/>
            </a:endParaRPr>
          </a:p>
        </p:txBody>
      </p:sp>
      <p:sp>
        <p:nvSpPr>
          <p:cNvPr id="3" name="CasellaDiTesto 2"/>
          <p:cNvSpPr txBox="1"/>
          <p:nvPr/>
        </p:nvSpPr>
        <p:spPr>
          <a:xfrm>
            <a:off x="251520" y="1124744"/>
            <a:ext cx="8568952" cy="6053326"/>
          </a:xfrm>
          <a:prstGeom prst="rect">
            <a:avLst/>
          </a:prstGeom>
          <a:noFill/>
        </p:spPr>
        <p:txBody>
          <a:bodyPr wrap="square" rtlCol="0">
            <a:spAutoFit/>
          </a:bodyPr>
          <a:lstStyle/>
          <a:p>
            <a:pPr marL="342900" indent="-342900" algn="just">
              <a:buClr>
                <a:srgbClr val="0070C0"/>
              </a:buClr>
              <a:buFont typeface="Wingdings" pitchFamily="2" charset="2"/>
              <a:buChar char="ü"/>
            </a:pPr>
            <a:r>
              <a:rPr lang="it-IT" dirty="0" smtClean="0">
                <a:latin typeface="Century Gothic" pitchFamily="34" charset="0"/>
              </a:rPr>
              <a:t>Durante la prima guerra mondiale, l’area mediterranea diventa  uno degli scenari della guerra tra gli imperi centrali (principalmente Germania, </a:t>
            </a:r>
            <a:r>
              <a:rPr lang="it-IT" dirty="0" err="1" smtClean="0">
                <a:latin typeface="Century Gothic" pitchFamily="34" charset="0"/>
              </a:rPr>
              <a:t>Austria-Ungheria</a:t>
            </a:r>
            <a:r>
              <a:rPr lang="it-IT" dirty="0" smtClean="0">
                <a:latin typeface="Century Gothic" pitchFamily="34" charset="0"/>
              </a:rPr>
              <a:t> con l’ impero ottomano) contro le potenze alleate (principalmente Francia, Gran Bretagna, Impero russo e Italia)</a:t>
            </a:r>
          </a:p>
          <a:p>
            <a:pPr marL="342900" indent="-342900" algn="just">
              <a:buClr>
                <a:srgbClr val="0070C0"/>
              </a:buClr>
              <a:buFont typeface="Wingdings" pitchFamily="2" charset="2"/>
              <a:buChar char="ü"/>
            </a:pPr>
            <a:endParaRPr lang="it-IT" dirty="0" smtClean="0">
              <a:latin typeface="Century Gothic" pitchFamily="34" charset="0"/>
            </a:endParaRPr>
          </a:p>
          <a:p>
            <a:pPr marL="342900" indent="-342900" algn="just">
              <a:buClr>
                <a:srgbClr val="0070C0"/>
              </a:buClr>
              <a:buFont typeface="Wingdings" pitchFamily="2" charset="2"/>
              <a:buChar char="ü"/>
            </a:pPr>
            <a:r>
              <a:rPr lang="it-IT" dirty="0" smtClean="0">
                <a:latin typeface="Century Gothic" pitchFamily="34" charset="0"/>
              </a:rPr>
              <a:t>Quando l’impero ottomano inizia a sfaldarsi la Francia e la Gran Bretagna appoggiano le iniziative indipendentiste  di tutti gli “attori” dominati dall’impero ottomano, sostenendo le popolazioni arabe contro il suo dominio e promettendo l’indipendenza in cambio del sostegno contro gli avversari (in particolare la Germania alleata con i turchi-ottomani)</a:t>
            </a:r>
          </a:p>
          <a:p>
            <a:pPr marL="342900" indent="-342900" algn="just">
              <a:buClr>
                <a:srgbClr val="0070C0"/>
              </a:buClr>
              <a:buFont typeface="Wingdings" pitchFamily="2" charset="2"/>
              <a:buChar char="ü"/>
            </a:pPr>
            <a:endParaRPr lang="it-IT" dirty="0" smtClean="0">
              <a:latin typeface="Century Gothic" pitchFamily="34" charset="0"/>
            </a:endParaRPr>
          </a:p>
          <a:p>
            <a:pPr marL="342900" indent="-342900" algn="just">
              <a:buClr>
                <a:srgbClr val="0070C0"/>
              </a:buClr>
              <a:buFont typeface="Wingdings" pitchFamily="2" charset="2"/>
              <a:buChar char="ü"/>
            </a:pPr>
            <a:r>
              <a:rPr lang="it-IT" dirty="0" smtClean="0">
                <a:latin typeface="Century Gothic" pitchFamily="34" charset="0"/>
              </a:rPr>
              <a:t>Al contempo, però, le potenze occidentali dopo aver colonizzato parte del Mediterraneo, aspiravano anche a un Medio Oriente assoggettato a sfere di influenza: la Russia a nord (Asia e Anatolia); la Gran Bretagna nel Golfo Persico e nell’Oceano indiano e la Francia a sud</a:t>
            </a:r>
          </a:p>
          <a:p>
            <a:pPr marL="342900" indent="-342900" algn="just">
              <a:buClr>
                <a:srgbClr val="0070C0"/>
              </a:buClr>
              <a:buFont typeface="Wingdings" pitchFamily="2" charset="2"/>
              <a:buChar char="ü"/>
            </a:pPr>
            <a:endParaRPr lang="it-IT" dirty="0" smtClean="0">
              <a:latin typeface="Century Gothic" pitchFamily="34" charset="0"/>
            </a:endParaRPr>
          </a:p>
          <a:p>
            <a:pPr marL="342900" indent="-342900" algn="just">
              <a:buClr>
                <a:srgbClr val="0070C0"/>
              </a:buClr>
              <a:buFont typeface="Wingdings" pitchFamily="2" charset="2"/>
              <a:buChar char="ü"/>
            </a:pPr>
            <a:r>
              <a:rPr lang="it-IT" dirty="0" smtClean="0">
                <a:latin typeface="Century Gothic" pitchFamily="34" charset="0"/>
              </a:rPr>
              <a:t> Le potenze alleate, dunque, da un lato promettono il sostegno ai leader indipendentisti arabi ma dall’altro iniziano ad accordarsi per una spartizione dell’area in zone di influenza </a:t>
            </a:r>
          </a:p>
          <a:p>
            <a:pPr>
              <a:buClr>
                <a:srgbClr val="0070C0"/>
              </a:buClr>
              <a:buFont typeface="Wingdings" pitchFamily="2" charset="2"/>
              <a:buChar char="ü"/>
            </a:pPr>
            <a:endParaRPr lang="it-IT" dirty="0" smtClean="0">
              <a:latin typeface="Century Gothic"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6"/>
          <p:cNvSpPr txBox="1">
            <a:spLocks/>
          </p:cNvSpPr>
          <p:nvPr/>
        </p:nvSpPr>
        <p:spPr>
          <a:xfrm>
            <a:off x="0" y="0"/>
            <a:ext cx="8893175" cy="764704"/>
          </a:xfrm>
          <a:prstGeom prst="rect">
            <a:avLst/>
          </a:prstGeom>
        </p:spPr>
        <p:txBody>
          <a:bodyPr vert="horz" anchor="b">
            <a:normAutofit fontScale="4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600" b="1" i="0" u="none" strike="noStrike" kern="1200" cap="none" spc="0" normalizeH="0" baseline="0" noProof="0" dirty="0" smtClean="0">
                <a:ln>
                  <a:noFill/>
                </a:ln>
                <a:solidFill>
                  <a:srgbClr val="0070C0"/>
                </a:solidFill>
                <a:effectLst>
                  <a:outerShdw blurRad="53975" dist="22860" dir="5400000" algn="tl" rotWithShape="0">
                    <a:srgbClr val="000000">
                      <a:alpha val="55000"/>
                    </a:srgbClr>
                  </a:outerShdw>
                </a:effectLst>
                <a:uLnTx/>
                <a:uFillTx/>
                <a:latin typeface="+mj-lt"/>
                <a:ea typeface="+mj-ea"/>
                <a:cs typeface="+mj-cs"/>
              </a:rPr>
              <a:t>   </a:t>
            </a:r>
            <a:br>
              <a:rPr kumimoji="0" lang="it-IT" sz="3600" b="1" i="0" u="none" strike="noStrike" kern="1200" cap="none" spc="0" normalizeH="0" baseline="0" noProof="0" dirty="0" smtClean="0">
                <a:ln>
                  <a:noFill/>
                </a:ln>
                <a:solidFill>
                  <a:srgbClr val="0070C0"/>
                </a:solidFill>
                <a:effectLst>
                  <a:outerShdw blurRad="53975" dist="22860" dir="5400000" algn="tl" rotWithShape="0">
                    <a:srgbClr val="000000">
                      <a:alpha val="55000"/>
                    </a:srgbClr>
                  </a:outerShdw>
                </a:effectLst>
                <a:uLnTx/>
                <a:uFillTx/>
                <a:latin typeface="+mj-lt"/>
                <a:ea typeface="+mj-ea"/>
                <a:cs typeface="+mj-cs"/>
              </a:rPr>
            </a:br>
            <a:r>
              <a:rPr kumimoji="0" lang="it-IT" sz="2200" b="1" i="0" u="none" strike="noStrike" kern="1200" cap="none" spc="0" normalizeH="0" baseline="0" noProof="0" dirty="0" smtClean="0">
                <a:ln>
                  <a:noFill/>
                </a:ln>
                <a:solidFill>
                  <a:srgbClr val="0070C0"/>
                </a:solidFill>
                <a:effectLst>
                  <a:outerShdw blurRad="53975" dist="22860" dir="5400000" algn="tl" rotWithShape="0">
                    <a:srgbClr val="000000">
                      <a:alpha val="55000"/>
                    </a:srgbClr>
                  </a:outerShdw>
                </a:effectLst>
                <a:uLnTx/>
                <a:uFillTx/>
                <a:latin typeface="+mj-lt"/>
                <a:ea typeface="+mj-ea"/>
                <a:cs typeface="+mj-cs"/>
              </a:rPr>
              <a:t/>
            </a:r>
            <a:br>
              <a:rPr kumimoji="0" lang="it-IT" sz="2200" b="1" i="0" u="none" strike="noStrike" kern="1200" cap="none" spc="0" normalizeH="0" baseline="0" noProof="0" dirty="0" smtClean="0">
                <a:ln>
                  <a:noFill/>
                </a:ln>
                <a:solidFill>
                  <a:srgbClr val="0070C0"/>
                </a:solidFill>
                <a:effectLst>
                  <a:outerShdw blurRad="53975" dist="22860" dir="5400000" algn="tl" rotWithShape="0">
                    <a:srgbClr val="000000">
                      <a:alpha val="55000"/>
                    </a:srgbClr>
                  </a:outerShdw>
                </a:effectLst>
                <a:uLnTx/>
                <a:uFillTx/>
                <a:latin typeface="+mj-lt"/>
                <a:ea typeface="+mj-ea"/>
                <a:cs typeface="+mj-cs"/>
              </a:rPr>
            </a:br>
            <a:r>
              <a:rPr kumimoji="0" lang="it-IT" sz="6000" b="1" i="0" u="none" strike="noStrike" kern="1200" cap="none" spc="0" normalizeH="0" baseline="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Focus: </a:t>
            </a:r>
            <a:r>
              <a:rPr lang="it-IT" sz="6000" b="1" noProof="0" dirty="0" smtClean="0">
                <a:solidFill>
                  <a:srgbClr val="0070C0"/>
                </a:solidFill>
                <a:effectLst>
                  <a:outerShdw blurRad="53975" dist="22860" dir="5400000" algn="tl" rotWithShape="0">
                    <a:srgbClr val="000000">
                      <a:alpha val="55000"/>
                    </a:srgbClr>
                  </a:outerShdw>
                </a:effectLst>
                <a:latin typeface="Century Gothic" pitchFamily="34" charset="0"/>
                <a:ea typeface="+mj-ea"/>
                <a:cs typeface="+mj-cs"/>
              </a:rPr>
              <a:t>i</a:t>
            </a:r>
            <a:r>
              <a:rPr lang="it-IT" sz="6000" b="1" dirty="0" smtClean="0">
                <a:solidFill>
                  <a:srgbClr val="0070C0"/>
                </a:solidFill>
                <a:effectLst>
                  <a:outerShdw blurRad="53975" dist="22860" dir="5400000" algn="tl" rotWithShape="0">
                    <a:srgbClr val="000000">
                      <a:alpha val="55000"/>
                    </a:srgbClr>
                  </a:outerShdw>
                </a:effectLst>
                <a:latin typeface="Century Gothic" pitchFamily="34" charset="0"/>
                <a:ea typeface="+mj-ea"/>
                <a:cs typeface="+mj-cs"/>
              </a:rPr>
              <a:t>l “doppio gioco” di Francia e Gran Bretagna</a:t>
            </a:r>
            <a:endParaRPr kumimoji="0" lang="it-IT" sz="60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entury Gothic" pitchFamily="34" charset="0"/>
              <a:ea typeface="+mj-ea"/>
              <a:cs typeface="+mj-cs"/>
            </a:endParaRPr>
          </a:p>
        </p:txBody>
      </p:sp>
      <p:sp>
        <p:nvSpPr>
          <p:cNvPr id="3" name="Rettangolo 2"/>
          <p:cNvSpPr/>
          <p:nvPr/>
        </p:nvSpPr>
        <p:spPr>
          <a:xfrm>
            <a:off x="1763688" y="764704"/>
            <a:ext cx="4968552" cy="5509200"/>
          </a:xfrm>
          <a:prstGeom prst="rect">
            <a:avLst/>
          </a:prstGeom>
        </p:spPr>
        <p:txBody>
          <a:bodyPr wrap="square">
            <a:spAutoFit/>
          </a:bodyPr>
          <a:lstStyle/>
          <a:p>
            <a:pPr marL="342900" indent="-342900" algn="just" eaLnBrk="1" hangingPunct="1">
              <a:buClr>
                <a:srgbClr val="0070C0"/>
              </a:buClr>
              <a:buFont typeface="Wingdings" pitchFamily="2" charset="2"/>
              <a:buChar char="Ø"/>
            </a:pPr>
            <a:r>
              <a:rPr lang="it-IT" sz="1600" dirty="0" smtClean="0">
                <a:latin typeface="Century Gothic" pitchFamily="34" charset="0"/>
              </a:rPr>
              <a:t>Nel 1915-1916 vi fu una ricca corrispondenza tra Hussein della Mecca  (leader egiziano che guidava la rivolta dei popoli arabi contro l’impero ottomano) e </a:t>
            </a:r>
            <a:r>
              <a:rPr lang="it-IT" sz="1600" dirty="0" err="1" smtClean="0">
                <a:latin typeface="Century Gothic" pitchFamily="34" charset="0"/>
              </a:rPr>
              <a:t>Mac</a:t>
            </a:r>
            <a:r>
              <a:rPr lang="it-IT" sz="1600" dirty="0" smtClean="0">
                <a:latin typeface="Century Gothic" pitchFamily="34" charset="0"/>
              </a:rPr>
              <a:t> </a:t>
            </a:r>
            <a:r>
              <a:rPr lang="it-IT" sz="1600" dirty="0" err="1" smtClean="0">
                <a:latin typeface="Century Gothic" pitchFamily="34" charset="0"/>
              </a:rPr>
              <a:t>Mahon</a:t>
            </a:r>
            <a:r>
              <a:rPr lang="it-IT" sz="1600" dirty="0" smtClean="0">
                <a:latin typeface="Century Gothic" pitchFamily="34" charset="0"/>
              </a:rPr>
              <a:t> (alto commissario britannico in Egitto) che prevedeva la sovranità araba sui territori arabi</a:t>
            </a:r>
          </a:p>
          <a:p>
            <a:pPr marL="342900" indent="-342900" algn="just" eaLnBrk="1" hangingPunct="1">
              <a:buClr>
                <a:srgbClr val="0070C0"/>
              </a:buClr>
              <a:buFont typeface="Wingdings" pitchFamily="2" charset="2"/>
              <a:buChar char="Ø"/>
            </a:pPr>
            <a:r>
              <a:rPr lang="it-IT" sz="1600" dirty="0" smtClean="0">
                <a:latin typeface="Century Gothic" pitchFamily="34" charset="0"/>
              </a:rPr>
              <a:t>La Gran Bretagna riconosceva i diritti della nazione araba alla costituzione di un grande stato indipendente, qualora l’Impero Ottomano fosse crollato</a:t>
            </a:r>
          </a:p>
          <a:p>
            <a:pPr marL="342900" indent="-342900" algn="just" eaLnBrk="1" hangingPunct="1">
              <a:buClr>
                <a:srgbClr val="0070C0"/>
              </a:buClr>
              <a:buFont typeface="Wingdings" pitchFamily="2" charset="2"/>
              <a:buChar char="Ø"/>
            </a:pPr>
            <a:r>
              <a:rPr lang="it-IT" sz="1600" dirty="0" smtClean="0">
                <a:latin typeface="Century Gothic" pitchFamily="34" charset="0"/>
              </a:rPr>
              <a:t>Hussein e suo figlio </a:t>
            </a:r>
            <a:r>
              <a:rPr lang="it-IT" sz="1600" dirty="0" err="1" smtClean="0">
                <a:latin typeface="Century Gothic" pitchFamily="34" charset="0"/>
              </a:rPr>
              <a:t>Faysal</a:t>
            </a:r>
            <a:r>
              <a:rPr lang="it-IT" sz="1600" dirty="0" smtClean="0">
                <a:latin typeface="Century Gothic" pitchFamily="34" charset="0"/>
              </a:rPr>
              <a:t> si impegnano a combattere con la propria tribù e ad appoggiare una rivolta araba contro i Turchi fornendo anche aiuti logistici e viveri agli inglesi</a:t>
            </a:r>
          </a:p>
          <a:p>
            <a:pPr marL="342900" indent="-342900" algn="just" eaLnBrk="1" hangingPunct="1">
              <a:buClr>
                <a:srgbClr val="0070C0"/>
              </a:buClr>
              <a:buFont typeface="Wingdings" pitchFamily="2" charset="2"/>
              <a:buChar char="Ø"/>
            </a:pPr>
            <a:r>
              <a:rPr lang="it-IT" sz="1600" dirty="0" smtClean="0">
                <a:latin typeface="Century Gothic" pitchFamily="34" charset="0"/>
              </a:rPr>
              <a:t>Nel frattempo, però, il plenipotenziario inglese Mark </a:t>
            </a:r>
            <a:r>
              <a:rPr lang="it-IT" sz="1600" dirty="0" err="1" smtClean="0">
                <a:latin typeface="Century Gothic" pitchFamily="34" charset="0"/>
              </a:rPr>
              <a:t>Sykes</a:t>
            </a:r>
            <a:r>
              <a:rPr lang="it-IT" sz="1600" dirty="0" smtClean="0">
                <a:latin typeface="Century Gothic" pitchFamily="34" charset="0"/>
              </a:rPr>
              <a:t> e quello francese </a:t>
            </a:r>
            <a:r>
              <a:rPr lang="it-IT" sz="1600" dirty="0" err="1" smtClean="0">
                <a:latin typeface="Century Gothic" pitchFamily="34" charset="0"/>
              </a:rPr>
              <a:t>Francois</a:t>
            </a:r>
            <a:r>
              <a:rPr lang="it-IT" sz="1600" dirty="0" smtClean="0">
                <a:latin typeface="Century Gothic" pitchFamily="34" charset="0"/>
              </a:rPr>
              <a:t> </a:t>
            </a:r>
            <a:r>
              <a:rPr lang="it-IT" sz="1600" dirty="0" err="1" smtClean="0">
                <a:latin typeface="Century Gothic" pitchFamily="34" charset="0"/>
              </a:rPr>
              <a:t>Picot</a:t>
            </a:r>
            <a:r>
              <a:rPr lang="it-IT" sz="1600" dirty="0" smtClean="0">
                <a:latin typeface="Century Gothic" pitchFamily="34" charset="0"/>
              </a:rPr>
              <a:t> firmano un accordo per spartirsi il Medio Oriente dopo la fine della prima guerra mondiale</a:t>
            </a:r>
          </a:p>
          <a:p>
            <a:pPr marL="342900" indent="-342900" algn="just" eaLnBrk="1" hangingPunct="1">
              <a:buClr>
                <a:srgbClr val="0070C0"/>
              </a:buClr>
              <a:buFont typeface="Wingdings" pitchFamily="2" charset="2"/>
              <a:buChar char="Ø"/>
            </a:pPr>
            <a:endParaRPr lang="it-IT" sz="1600" b="1" dirty="0" smtClean="0">
              <a:solidFill>
                <a:srgbClr val="0070C0"/>
              </a:solidFill>
              <a:latin typeface="Century Gothic" pitchFamily="34" charset="0"/>
            </a:endParaRPr>
          </a:p>
        </p:txBody>
      </p:sp>
      <p:pic>
        <p:nvPicPr>
          <p:cNvPr id="4" name="Picture 2" descr="C:\Users\Utente\Desktop\Sharif_Husayn.jpg"/>
          <p:cNvPicPr>
            <a:picLocks noChangeAspect="1" noChangeArrowheads="1"/>
          </p:cNvPicPr>
          <p:nvPr/>
        </p:nvPicPr>
        <p:blipFill>
          <a:blip r:embed="rId3" cstate="print"/>
          <a:srcRect/>
          <a:stretch>
            <a:fillRect/>
          </a:stretch>
        </p:blipFill>
        <p:spPr bwMode="auto">
          <a:xfrm>
            <a:off x="323528" y="836712"/>
            <a:ext cx="1440160" cy="1512167"/>
          </a:xfrm>
          <a:prstGeom prst="rect">
            <a:avLst/>
          </a:prstGeom>
          <a:ln>
            <a:noFill/>
          </a:ln>
          <a:effectLst>
            <a:outerShdw blurRad="292100" dist="139700" dir="2700000" algn="tl" rotWithShape="0">
              <a:srgbClr val="333333">
                <a:alpha val="65000"/>
              </a:srgbClr>
            </a:outerShdw>
          </a:effectLst>
        </p:spPr>
      </p:pic>
      <p:sp>
        <p:nvSpPr>
          <p:cNvPr id="5" name="CasellaDiTesto 4"/>
          <p:cNvSpPr txBox="1"/>
          <p:nvPr/>
        </p:nvSpPr>
        <p:spPr>
          <a:xfrm>
            <a:off x="323528" y="2276872"/>
            <a:ext cx="1331640" cy="830997"/>
          </a:xfrm>
          <a:prstGeom prst="rect">
            <a:avLst/>
          </a:prstGeom>
          <a:noFill/>
        </p:spPr>
        <p:txBody>
          <a:bodyPr wrap="square" rtlCol="0">
            <a:spAutoFit/>
          </a:bodyPr>
          <a:lstStyle/>
          <a:p>
            <a:r>
              <a:rPr lang="it-IT" sz="1600" b="1" dirty="0" smtClean="0">
                <a:solidFill>
                  <a:srgbClr val="0070C0"/>
                </a:solidFill>
                <a:latin typeface="Century Gothic" pitchFamily="34" charset="0"/>
              </a:rPr>
              <a:t>Hussein </a:t>
            </a:r>
          </a:p>
          <a:p>
            <a:r>
              <a:rPr lang="it-IT" sz="1600" b="1" dirty="0" smtClean="0">
                <a:solidFill>
                  <a:srgbClr val="0070C0"/>
                </a:solidFill>
                <a:latin typeface="Century Gothic" pitchFamily="34" charset="0"/>
              </a:rPr>
              <a:t>della Mecca </a:t>
            </a:r>
            <a:endParaRPr lang="it-IT" sz="1600" b="1" dirty="0">
              <a:solidFill>
                <a:srgbClr val="0070C0"/>
              </a:solidFill>
            </a:endParaRPr>
          </a:p>
        </p:txBody>
      </p:sp>
      <p:sp>
        <p:nvSpPr>
          <p:cNvPr id="104452" name="AutoShape 4" descr="data:image/jpeg;base64,/9j/4AAQSkZJRgABAQAAAQABAAD/2wCEAAkGBxQSEhUUEhQUFhUWFBQXFRYVFBUVGBQVFhUXFxgXFxQYHCggGBwlHBQXITEhJSksLi4uFx8zODMtNyktLisBCgoKBQUFDgUFDisZExkrKysrKysrKysrKysrKysrKysrKysrKysrKysrKysrKysrKysrKysrKysrKysrKysrK//AABEIARIAuAMBIgACEQEDEQH/xAAcAAABBQEBAQAAAAAAAAAAAAADAgQFBgcAAQj/xABCEAACAQIEAwQGCAQGAgIDAAABAhEAAwQSITEFQVEGEyJhBzJxc4GRFCMzQlKhsbKSwdHwQ1NicoLhNPFEsxUWJP/EABQBAQAAAAAAAAAAAAAAAAAAAAD/xAAUEQEAAAAAAAAAAAAAAAAAAAAA/9oADAMBAAIRAxEAPwBqA34m/iNEIPU/M14tJdqBY9p+ZpDE9T8zSSTQ2eg53PU/M14rHq3zNID605tUA4PU/M0sK3U/M04yUljFA1ZW6t8zQnR/xN8zTwNNdc1oGKZvxN8zXtwt+JvmacFIpBWgZZm/E38Rr03G/E3zNLvJQWFB495vxN/Eabveb8bfxGlXTTdjQePdf8b/AMTf1ptcv3Pxv/G39aM7U2Y0AXxNz/Mufxt/WhHFXP8AMufxt/WiXRTdqBf0u5/mXP42/rXhxlz/ADLn8bf1oc0hjQPOH4673tr6259rb/xH18Y868pvgftbfvLf7xXUGgZqKBSFFGC0ALhpvcp260JkoA2lpyEpKCnAoFWzXMlerXooEpbrslWvgXZy3cUNdZpPJSAB7SRqadXuxiKSTfypyBSWjzMiflQUd7dAdavtng+BG924+kzOUH2aeVLGEwMAjDlpUnVzPh5EZqDN3oFxhWrf/iMG2YfRBKxHiIzT55tN+dSWEGHW2bYshUkqU7vOD5+EGZ660GG3RTS6asvarhH0a+6LOQ+K3IIOQ7AzrIMj4VXLyUDVjQWNFuUBjQJagOKKTQ3oBUg0s0hqAmB+1t+8t/uFdXYD7W37xP3CuoNEQUaaa2HmnOXSg8NCdaKEr0igalaWpilFaGaAouUPHcSSyPrDqRovPXb58huaa43F93CqA107AkZVXmzE6aab7TzOlQl7iYsMHVi97UZzrBMiEBEjf1z4j5bUGodj8Teu21lu6XTRRmusBpqx0T2AE+yrjjsOiW57lrpEeGWuN7fEZNZb6O8RdHjc+BwxUxA0PiIY7gbTtvWkcG4mbv2IDJOtx5Ct17sDV/boPM0EbguIYp2+rwDIusNcRbenL1jm/KnoTHEjO9i2pb/MJPkoAQDfzovG8Zbs64jEFY8YVRB08h63sqDsdsMKZSwl+8wggKGkcx9mPDrpt86CxWrF6DN9ZiNJaI3OvPX9KLhLV1D476uNN1gwIH9+2oqzxq8QzfQbqwuYTbcksYBAGXXc7U1xnaK/bQO2Bff/ACHJCeeUGDFBMdpOz1rGKA5KuoORwdpjdeY2rGOMYBrNx7VwQyMQY29o8iNfjWq8A7WJfjvMObYK+s1shT5AsPFsPlVL9J1pRiwUiHtW20/5D9AKChXxQWFObwpu1AFhQXo9ygNQBNIaltQyaA2A+1t+8t/vFdScAfrbfvLf7xXUF+wZqUUaVE4Ral02oEGktRHFCNAJzXi4iLd7KqZwgh7h0tgnUqseJo2r01B8XDpcDKjOrrlKqC0keS67fpQQHEMcBK25JPrEmS5BJDMduZ02Ht1MrwzhdqypuYg5nyyFbQD/AHD2R4Zk8+lJw2Ht4b61gC8iLe7Lm20+8/QbCOuxFxAtMLuIPiVpUCD3Zj1omGYiNdgR12B3dxLvluYhsttW8FgiC4Ohzkeqoj1Y8tBvbcB2rKlMpGURtAER+lU7gPALuOuPexGZMPaDM2kFwozFQpggkcz1qOwnEMJl/wD5rF5bjH/GuC4lkEai2NnPQsFjzoNR7R4zB32tXcRZZ3KQqB2XOp1DMMwCqNYaJM6A024dwsupS05w9skzbtMZ+N0jNHsiOtVrg1ssdTLGJJknpufgKv3A02HPn8KCMs+jtGiLuIAAj/yb0R09apq32Vv2bZ7jG3lbKQouM15D5EucwHsIqy4enOUUGVLjrT4nJjrj4K6v+GR3lm4PxWbkAqDEwZph28wzLiM29tkQWmBkMqKFIB6hpkedXD0n4C39HTElFZsPdtGGBgo1xUZWjl4qZ9ruEDF4OzfwQUpbVi1u2F0DAZiAPvLlAI6fmGV4imTNT7ECo+4KDx2oL0s0JzQCahNRWNCagLgD9ba95b/eK6vOH/a2veW/3iuoNKwtqn+WhW0orNQBuNQbjUu61N3uUCWNe4PjHds9qSGdcq5RLMW5D9PLWgl6jOKIVZbyzKAgx+Eka/CPzoGeNP0Vme4fripCqPELQMysny+8OpA0mojDE3Lk3NWIXIvQlwBp7NaleOcXtYhFUWk7wlfrI8RAIP6DemX0MswYQq5dPM5tl670GrYvFnh/Bc8Z711T4gQwBvkw5adQAw/KsdwACR5Vr/EeH/SuGW1Q6WcO4OUEh8qScs8pTQ1li4BiJjSJoJHB9ocrSiknTqZ9g51Jf/u2Kta/R3UdWVlB+JFQ3C8RczlbCKGUb9T0+NWDDJibyB2L2yzBTbuaErlGZwpJBGckAGCRzkahb+yXbBsQIbQ0w452uxgvG3hbZcqddP7iq52Bm3jVRiNLhGntjSrN2u4G4v3u7u5Wcs6qSACSug9kjnO/Kga8U7QYrEYa7YxNhredNDuoKkODm6StVjs12pv4C+mUMbZ3t7C5pv8ADTXfSrRgkxy4PEteFsW/o+IOTMjm0QvgGa2PFzMnXQdaX6NmwuJtCxfCFoyw0BiZ8GQ7jQcqCI7dYG2CmKw4+oxBbSI7u8NWWOQPrD/kOVUu4a2Ht5wtcLwzEKCSpuWSmaCQxcA69co3rGWag8ZqExr1jSaAbGhMaI9CegLw8/XWve2/3iupOA+2te9t/vFdQa6aG5pU0G6aBveamzmi3KE9AOKQWpRNINBFXbtk3LmaFKWzl8MZm3IkdRETTW272zad2lQohcx5jkNhvrFCvXFuXCNO8kgf6lLQBI3In5TT3FFCiH7oMFZ1hWg/kPzoNG9HHEbX0K7bdpKh1yx9wyJ19tUzgt9CDbYA5WKnT8Jj+VWn0QXlud/KINRC5Rop1FUTEnu8biLa6KLzkeWY5o+GaKCw3MFbBzIIPl+lGS2QpY8gY/sUPh6SRO1Pe0BFrDsZigrPCrpXF22X/MBPzrbuMYJbwGYawpB+FYDw7HIt5CzcwTrtrW58L7SYfEFbdtvEBGukwJ066SaAHF8OBgMShJ1w97WZI+rbUVhXZS9cXFW+7uFGLAZgzLHX1TJEbgVuPbq6UwrIu90i0PY0ltv9IYfGvnrFK1q7I0IMjTUe0UG4dtb30jg1xs/ed21ls8RmC3AMxBJgkGaxaa0rsdjTiuGY7D7HuGZJ5gKW0nTQj9KzMGg8akk0oikEUCDQ2oxFCcUCsB9ta97b/eK6vMD9ta97b/etdQaqjVz0K01LzUALopu9Humm70A2NCYA+tOXnHTnFFZab4jQD/cvlIBmCfhQQ3bWwtq+HtAqhAKj8IiIn8586bWAzKz/AICrGeZmAB5kz8Jqy9tMt3Cg90UdEBO5A+DAGDUBw653li2oAzswVjPrG2Mqz8Gmgsnou4oMPi0DkLbu2yuY6DvRyJ5bED4VE9qw1rimJD/euZ1PVXAYH84+FCa/bAItNpbynNESQZDAeZH51Z/Sfw8XcFhMftd7tFujrafVGPmGIH/Oga8Nxo01o/aDjFhrfdkyRMgTWfLxFwIH/dDN+4+wPSaDwWAz+GQM3lPzrRvR72qw+ELZ1TM3hzES0Dpc6c49lUvgfA2uNJvW7RG2fNv5RTzivZplBbv0uXBHhRGEL5sT7NqDVO2vGkuDCmw6t9fmIBB8IRlIPkc0QeU1Ru3nCLXeLfQoqaBrQnMXG4XSMp5nlt0qt8Lx1y1cUrLHQlJy5hPqzECR161MdoCb16UkW8vh55U3M+cmgt/ojto/fLlAlGXSYCmZETtrWV5I06ae2NKv/osxL2cSbZIYPlyttoPWHmYjTzNVvtjw36PjsRaAIC3CVkz4XAca+xqCDNeGlsKTQIYUJhR3FBag9wK/W2ve2/3iupWBH1tr3tv94rqDScOsijFaXhLelGdKBhdSgFae3KaXjQAY0XA8OfEOqW4mczSQPAPW3B5GPjTa5Uh2b4itjE2mckBi6k8lGQklvLbQa60DnFcPud09hw4RiYDfeiNQfvGf5a1nnBLBXEd1zS6ToddND+la9xrF275tNZcOqs4YgHTQcyAeVZ32owP0LG27tqR31toaZh2UrImRz59aDztLh1Cp3dtULQrBAAGIOhI61cOzPDvpXD7+DZxmUNo/roGAylfIEb+YqC43i0xGFR0BW8ihmEKFZlGpWNjpMGOY1irt2d7rEWrONw5GdQBeAkH1fGpH5igwR1ZGZXHiUlWHmpg/mKlcFigRlMKORirB6U+Ai3iVxNrRMUC+Q6BbqxnUHlIKtHm1UgOV8j0NBMPZYkw46zO/sqVwtju7WckljoANhpr7TvFVdcVH97a61KYPFXL0W7as5EnYmBG56fHpQBZPrsoYSRvMTpOh51cuFYpXTum7sZ0kOeRGgUtOk/qaoWIYs5J3BI6aDnFWTs3h1uI6mFKoGVmUN5ZR+Ek0E12LULjEJcKttpZmgQCwWNeZOn58qd+mfDRjkuDTvMOmnmjMv6ZageCYYPist4lQQoDAA5YIA369fj5Ve/TJw+MNhrsSUud0GlicjIW11jU2xrHOgyVxSAKK4pEUCIobCimhPQLwH2tv3lv9wr2k4H7W37y3+8V1BomGxtOhipql4XHRUpZx1BOs001urTJcbRDixzNB5cqCfiK/SEaAyJrlkeNQdYB356eVSeJ+uEKRkmGKsD13KzA0qEbgDAkowJB2YT+mo+XKgtycfnGQzKyL4bcotsd3MgBUMCMx8zufJz6W1a5aVsom3DA5WSBI0ytqNJkHmKzq9cvYe4lzxI4bQiDrBGjbTE761suDwiY7AgC4Ltu5abPcdsrW3iYAJYyTMyZ2oMzwb27mHgBu9eVk+qqAEtlA3J0GvImprsBxRsIXsuxU3Cqm2Y0VhmznnJAAHtNVvs8/dX1tOufI7eHNAYTmAnWASCPjU326tXlxFnF3bYt97lVgu2h0jUmI589aC9ek3gwxHC2cevabv1/2LpciOWQsf+NYaruNAQw6MAf1r6E4b2jt4u2rIhy926C0wjMMsFYHrDlp1rLU4MFLWxaYuhKsuxRhpqBM9OY5zrQU+7BGtoKzMCGzGIC+qE2EnUk+W1bB2CtIuG7si0HayCr25m4pYjK+gIZSTrtrWd2+Hm9jlw7QApUNAmCQGJmd9QPhWhW+FthLElleRczg6ZNQCBBBOhESN6DLOIYcnEXIkAM0mJgTGtPOCXWFy2ghpuctJnbX50u9c7pmJK+MEGQTpOkjzptwTELaxKMxgAyOevL4UFmx+OtDF2bagqAYd3WCznT1RJCgwBPXWtI7Rn6XwvEpqDYQMpiZNnxH4GCKpHblu8S1dj1SIJjUdG6kaa+VXzsIEu4Mo7KDdttbI0mGBWSP72oMLFeGi4rDNad7T+tbZkb/AHKSp/SgzQJYUB6O5oDmgVgT9da97b/eK6k4L7a1723+8V1Apb1Ht4wio6a4tQSb8Sjc0DFYkuhZ5A2tqNi2hYk+QP5jzqOw6l3/ALgUfGXJMD1VEKJJ05nXaTJjzoFYO+6ENbZlI1BBj/3U/ge0EmLqGYjMhjbb6uInYaVXLO1c5ig0Du0uIZhkMqT4Wht4aentpHDCcCXt5y2GuhlVgTms3GUgBiOR6/PXevcA48bDrn8VuAhVmbIlssSxFtdC2syQduc1eRZS4oYQ1q6NOYI2HORERHI+w0GfcFxEXrV1ojN3bFtvVjX5itZ45wkYnAXLbSGQd4oO4ZVO3UeI6+dZf2hwhs5l0ILF0YbMBH5jQH/urb2L49eNp7Vwl7bLkQsZCaawTJ2nSY8qCa9HF7v7IQ6OB4WjVSpIcfMzrUj2y7PZ730uyVQu2W5czODmAAU5V0aYj5VXez2bA4pu8OW3dV3tzt3mZVge2a0vAYPv8I1tvvaa6jMNQfZNBlPYvhF04jEX3ImWTQZWDhgD4ehUCD/qPnVtwmG727mWDbcNbu+aiShjqDmX8uRoF7hltZDkTsVI13jKQNdwR7RzgtUXhL30C8GFxmw1wwwaT3LNswY65S2nTf8ACDQM+2vZ5179lUMAEKEqvqgAMR0/6rLXJnzH8q3PtXxe2bIVXAZwRHQRrWUca4GbShzpO3TyoHt7i7X8NbtQc6t4j+ID1SPPr7Kt3YTEXMNfFtgCjQQZGw6jl0rNuCYs2rgII8JzCSIJUzGvWK07DY60HXECe5dS3IFTBBXynWPbQV70l28vEr5iA5S4PYyLr8waqxNXn0sWJu4fFIPq71hVB5BrZPh+TD5VQ2NB65oDGlk0FzQFwR+ute9t/vFeUjAn661723+9a9oAzQr78q9dqAaCQwiZUnm8gCPu7Fh7dVH/AC8qTcWiXBNq2wOq5lPxOdfnmf8AhNBt4idGoPLJg110aVzpFevtQeh4Aqw9leL90e6uH6lySOfd3DoCOgPP4edV1RpSLTwcpoNR41w0Yiy6HKWEZGGkNrBEDQECT1zb1T+zuJa3iFS43dgOQ+aYTUBjHsA23gVZeynEDdsAatcsHKwBbM6N6p0meY16HpUX2vwndYq3iQoKOy94pmCTO8gHUAa+WlBfO0ZtYixdS0JYKLlo6mHRQQFnaYImBPSrL2U4uSuGEhrdywpZgDpdIn5agCq72eezls3rCBUzEXVmcq7yGJk6AjrJ21qP4Th2w+JxAtsVHeC4qDX6u7mjTbwt4SRQXrj+DVnJ/FJ2MgjQ/wB9NNAKqWP4KjBg5lYMzMwR4oAI16HZRoASavGMPfWVKyHCK4HnlDMpPPprzAqvYbGBoOmsRJ2MT7f5wZMSKDFeO4e5h8SFuliFK5SwiUmVMcp5jqGFXrjNoYvhwdd1EnrAp36QOzrYiyXUS9sFtI+z3ZR1OmYewgSSaz3hHaO9ZRLKH7/wIOw9hmgrw31qy8Gu2hYuxn7xyqjUZQp1YkczpofOpvtb2ZUJ31tQCdWC+rMaxVEtXzbaeXMbafyoPoLh/AVx3BVsyrPkLWmmct0SV15fhPtNYQ4IkEQQSCDuCNCDWp+irj9yzeOFZGCv4lTkpaDmzkaqR0qrelbgxwvELhCxbv8A1ydJb1x/HJ+IoKgzUJmr1jQ2oDYA/XWve2v3rXUnh/21r3tr9611A3vUGj3l0nzoNBIcOuZlNvTWInqJy/mSP+Zpret0iy0Gak8VbDKLixrow6GNz7dfiD1oGFi/yNOsmhqPvJBpzhLk6UHI0UO/1o2IWGoF2gs3YvG93ibbaw4NtgFLFs2wCrrMxt1q8cZwKuj225rIaQB4tvEdNIOumtZZwu6R6pIIIIIMEEHQg8jWqWLgu2VzZ0OTMma4ly6bUiTcjmSC3iGgZfOgp/CeNth1u2XOqkSCIzrnUEj4cvaa0/EILVrDYsLMEi62kmzcHh08mC/xGsr7YWQfrPDmB3Agmd55T/QaVrnYa9ax3C0tgyvdGzdQmWUgZT/UH2UEz2Y4gb1jMNdpPSdTNVvi2BdbrlRIZiQdIOYloy+fTqCxgAAvfR5ixZtraugi4zvbbaJssbRJ6Syt8NamO1FlUKsR4WBBjbNObWeup6eEzsBQVSzi5ENKnTUbHXTXf+ZAOwrMO3fChZvB0GVXJIH4WB1Ectdq1HHsvrWzJ5ydNfPofmdtqo/bZM1gkgSpUg9fumOmhFBY+BcXt4jD5brLIGWPOOlZbx/APavOrKRqSOkHbWi9n7bXrqoGy/iPQdR51rfFuy9u5hRa18K+F21afM9KDO+y/aI2Xs3d3sGIO1y0RGQmD5D5VpHbKynFeHLftENdsElhHiyx4xHlo3wNYticM1m6bZ9ZWitT9E/GSLjW8mYFIbUc26HcmdvI0GU3FIJB3FCNXr0k9lPot/NaUi1czNaHNQsZ7R6FSRHVSvnVENAbh/21r3tr9611dw/7a1721+9a8oB3zpTej4hv7+NAoPUNS3DWGoPqnQx+o/X4CogU/wAFcg+VAnHYcqSp3HMbEbgjyNMrbQasWLw2dJG6jTqRzHWeY+PWq9fXWge3dVB6U0uUfCtKkeVAu0BME0Grh2X4oLRKRYt6gk5We/inaVW2uphRO0QDBgmqXYbWpPD4xrVxLiuyRoWQKWCkjNkzaZomD+dBcu02EBWF0WNtSJAOkESCJ58vOojsJxEYbEFWJGbRdiszpmX7w0jQ86nsyFFynLnWUtteF66ukK1/cKzkkgf6mJiIqqcQwZOVkHjFy4PbGQAe2QfnQaLxjibpjUuoFC31XNBPhu28ofeQJjYa7+2tFsXreMsAgmHldeRBEGPJhNZHwDF/S8K6W1ZrtsLcGpA8J1B13gsJMb+VXr0d8RFy09wTlWW1OoGpJI5azp5UETxIBMwIgqSN58Qnbz0OtUPtTfmy3IbDzhh/Sr327td3iNGADKrLr5gH8wayvtDjJGUagHU8vL9aAHZC4BiF1AJIgnrW13+OxZyWlFy+BGSQIPKep8hXz7YulWDDcGRWp+iNQzNebxNnKAnXKSMx+JoOxXYDFX3OJv5FYie7UlmPtOwMchTNeHXOG4m2txFYX3t5GyK7ABgWChgYJWQa2i7fVR4iAP70FZ92y4Lex7I1oEG0CUP4cokCfMgUCPSQ4v4AvaYM2ExOY6f4bZk06quZV9i1kGJUHxrsdx+Fulaf2FvZkvWsSSiXbV21mafEz+HbyM/Gsstk22ZHGxKuPNTBPtBFArh/21r3tr9611KwaRfte9tR5jOtdQN8Tt8ab0t3kHShig6nWGemtFsmgnMJiYppxjDyDcX1Z8Y/CxOhjodvb7RQrT1IWr8TzEEEHaCOflQQeGeDXuJ3NExmGyNK+qdvLyP9/wA6HfMgGgHbOtOrh0FM1pxOlBMcL42bVi5ZJhWOYIttPrH1hrt0yYTcKNz01qyYTFYdsOc0LcNvvEGf8Caxp6zFSTJkz5is+YVL8LwWa21wS/drmuZRpaVtASx3M8vb0NBcOxPFVs4gi5Js3youoTEXPuvoQeUE9Z3mKvHZyxbwuMxeFDfbMbtsLOltizxPPd/COQFY1Yv5GHkRPs306/31q+4ji6LjsLic/wD8dFkHTOmbVj0yXFP/ABFA/wDSLfKjC97Fo/XJm3Loptw0cjJbT2a1lfGbx9XKVEyJBGYHYidx51sHpXxRGDs3lQOWcKWYSUFxTqAdg2QD2xWLY6+zhZJIVQqzyUGY89zqaBrbGtaj6JOKW0tYi1c0hhdVuRhQpUH8WmntNZba3qc4Dbdri20AJcgAEgSSdpOg+NBrnDsfdxWIykHKM0DkqgjU+dTnGu11nh1lvCbjjRUB1c9Sfur5014IXw+FKXrPdXcwUEsrG5I9fw7QKZ47giQSRmndm1JNBEcM7UWeIC73qmyFZGR7YI7pjudDMFp+dZ1264ecPjryEycwedNc6hp+ZNWbs/bfAcQawTFvECNSuRgZjPO4EmedRnpUwvd4xdNDYtgaySFLAMTzkUFc4XcDXLQPK7bjyOcaeyuptww/X2ve2/3ivaBt/etIFdXgoPaXbNDr0GgeK1Ft3eppqrUsGgeo4IIMlTuOuvLpTHEW4kaxrBO5H9aMj0q8MwigjhRVNB50RTQdNSvAcaEcZlRwDKLcbJaDE+tc/EB0/wDVRE1YeyeOsWmbvraupWCHAMyCI/MHltQM+I2VR4Rg6fccBlVxpOXNqcplfgKkuB4tTltMYIYMj5cwA+8GE7RLfOmfELiFmQSQCDbYv4UUAju1TbWP085ZKcpDKYI1B/n+vyoNY47xFcThcWCSyNZ7xBzBtEOsR/sH51ltzCzZL+cDTTrvVt7LY8XA1vbOjpG0MynbyOulRPA1VuHYglZZL9kz0RlIIj2rQVexvPSrR2Nwhe8hAUnOs5jACn+/0qrqNIFT3BuId0cw9bYDr7fL+lBJYvily3irqm8SysULFnOkkwJMxJNaHwm/3tjL3gYxowOvx86xK45uXGdjJZiSepJmrF2fxTYfxM+VOk7+wUE92p4NimaGzXIk23AJII1g9KrvbXGtdezn9dMOiP1DBmMHz1FSnFfSFeIy4clAdM/OIjTpVOuPm1JJO5J5nzNB3DPt7Xvbf7xXV3Dft7Xvbf7xXUDOa8rq6g9NdXldQERqKHpuKWDQGLUS3coE0oUHmJA3oQojiaCDQetXiGvTXCg7NrNP7Pi+PUDVucD+/wBajzRsO4G/6SdOQFBI4HFNZuK68iJ9gIMTy2pfDcXkXEJrldNvNWlP1oeIlvFtr4hGxj/v+9aBZt5iABLHwj47UEnhGsdxluGGO0CfnUc+HYGU8Q6jofKpzC8DQDxmY5DQfE0w47iFQd1bAE+tHTpPnQRuEtyYFe4i2MxBJ001POusXO7GY78h501z7zvM0HjbxRA1Cc60oGgc8N+3te9t/vFe15w37e1723+8V1Axrq9NeUHtdXV1Bwr0GvBXUC5ots0CaUrUBzTZxrRg1IuUCKXZuZTIoYNdQFxL5jMAT0oaGNq9ZtBSaB3Yux7OY3J6k0XVGkHaCDTFWp9hvGMvMar59RQSacWhTJ110qMRhq7iSetePboGKuydNhoKAdy4WMmh0qkmg9NKWkmvRQO+GfbWve2/3iur3hQ+us+9tfvWuoGBrq6uoOrq9rqDyvTXV1B5Xorq6gIlJaurqBFLFdXUHjUmva6g4UfCnUe0V7XUEnitz8P0qHubmurqBNca8rqDmrhXV1BIcG/8iz761/8AYtdXV1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4454" name="AutoShape 6" descr="data:image/jpeg;base64,/9j/4AAQSkZJRgABAQAAAQABAAD/2wCEAAkGBxQSEhUUEhQUFhUWFBQXFRYVFBUVGBQVFhUXFxgXFxQYHCggGBwlHBQXITEhJSksLi4uFx8zODMtNyktLisBCgoKBQUFDgUFDisZExkrKysrKysrKysrKysrKysrKysrKysrKysrKysrKysrKysrKysrKysrKysrKysrKysrK//AABEIARIAuAMBIgACEQEDEQH/xAAcAAABBQEBAQAAAAAAAAAAAAADAgQFBgcAAQj/xABCEAACAQIEAwQGCAQGAgIDAAABAhEAAwQSITEFQVEGEyJhBzJxc4GRFCMzQlKhsbKSwdHwQ1NicoLhNPFEsxUWJP/EABQBAQAAAAAAAAAAAAAAAAAAAAD/xAAUEQEAAAAAAAAAAAAAAAAAAAAA/9oADAMBAAIRAxEAPwBqA34m/iNEIPU/M14tJdqBY9p+ZpDE9T8zSSTQ2eg53PU/M14rHq3zNID605tUA4PU/M0sK3U/M04yUljFA1ZW6t8zQnR/xN8zTwNNdc1oGKZvxN8zXtwt+JvmacFIpBWgZZm/E38Rr03G/E3zNLvJQWFB495vxN/Eabveb8bfxGlXTTdjQePdf8b/AMTf1ptcv3Pxv/G39aM7U2Y0AXxNz/Mufxt/WhHFXP8AMufxt/WiXRTdqBf0u5/mXP42/rXhxlz/ADLn8bf1oc0hjQPOH4673tr6259rb/xH18Y868pvgftbfvLf7xXUGgZqKBSFFGC0ALhpvcp260JkoA2lpyEpKCnAoFWzXMlerXooEpbrslWvgXZy3cUNdZpPJSAB7SRqadXuxiKSTfypyBSWjzMiflQUd7dAdavtng+BG924+kzOUH2aeVLGEwMAjDlpUnVzPh5EZqDN3oFxhWrf/iMG2YfRBKxHiIzT55tN+dSWEGHW2bYshUkqU7vOD5+EGZ660GG3RTS6asvarhH0a+6LOQ+K3IIOQ7AzrIMj4VXLyUDVjQWNFuUBjQJagOKKTQ3oBUg0s0hqAmB+1t+8t/uFdXYD7W37xP3CuoNEQUaaa2HmnOXSg8NCdaKEr0igalaWpilFaGaAouUPHcSSyPrDqRovPXb58huaa43F93CqA107AkZVXmzE6aab7TzOlQl7iYsMHVi97UZzrBMiEBEjf1z4j5bUGodj8Teu21lu6XTRRmusBpqx0T2AE+yrjjsOiW57lrpEeGWuN7fEZNZb6O8RdHjc+BwxUxA0PiIY7gbTtvWkcG4mbv2IDJOtx5Ct17sDV/boPM0EbguIYp2+rwDIusNcRbenL1jm/KnoTHEjO9i2pb/MJPkoAQDfzovG8Zbs64jEFY8YVRB08h63sqDsdsMKZSwl+8wggKGkcx9mPDrpt86CxWrF6DN9ZiNJaI3OvPX9KLhLV1D476uNN1gwIH9+2oqzxq8QzfQbqwuYTbcksYBAGXXc7U1xnaK/bQO2Bff/ACHJCeeUGDFBMdpOz1rGKA5KuoORwdpjdeY2rGOMYBrNx7VwQyMQY29o8iNfjWq8A7WJfjvMObYK+s1shT5AsPFsPlVL9J1pRiwUiHtW20/5D9AKChXxQWFObwpu1AFhQXo9ygNQBNIaltQyaA2A+1t+8t/vFdScAfrbfvLf7xXUF+wZqUUaVE4Ral02oEGktRHFCNAJzXi4iLd7KqZwgh7h0tgnUqseJo2r01B8XDpcDKjOrrlKqC0keS67fpQQHEMcBK25JPrEmS5BJDMduZ02Ht1MrwzhdqypuYg5nyyFbQD/AHD2R4Zk8+lJw2Ht4b61gC8iLe7Lm20+8/QbCOuxFxAtMLuIPiVpUCD3Zj1omGYiNdgR12B3dxLvluYhsttW8FgiC4Ohzkeqoj1Y8tBvbcB2rKlMpGURtAER+lU7gPALuOuPexGZMPaDM2kFwozFQpggkcz1qOwnEMJl/wD5rF5bjH/GuC4lkEai2NnPQsFjzoNR7R4zB32tXcRZZ3KQqB2XOp1DMMwCqNYaJM6A024dwsupS05w9skzbtMZ+N0jNHsiOtVrg1ssdTLGJJknpufgKv3A02HPn8KCMs+jtGiLuIAAj/yb0R09apq32Vv2bZ7jG3lbKQouM15D5EucwHsIqy4enOUUGVLjrT4nJjrj4K6v+GR3lm4PxWbkAqDEwZph28wzLiM29tkQWmBkMqKFIB6hpkedXD0n4C39HTElFZsPdtGGBgo1xUZWjl4qZ9ruEDF4OzfwQUpbVi1u2F0DAZiAPvLlAI6fmGV4imTNT7ECo+4KDx2oL0s0JzQCahNRWNCagLgD9ba95b/eK6vOH/a2veW/3iuoNKwtqn+WhW0orNQBuNQbjUu61N3uUCWNe4PjHds9qSGdcq5RLMW5D9PLWgl6jOKIVZbyzKAgx+Eka/CPzoGeNP0Vme4fripCqPELQMysny+8OpA0mojDE3Lk3NWIXIvQlwBp7NaleOcXtYhFUWk7wlfrI8RAIP6DemX0MswYQq5dPM5tl670GrYvFnh/Bc8Z711T4gQwBvkw5adQAw/KsdwACR5Vr/EeH/SuGW1Q6WcO4OUEh8qScs8pTQ1li4BiJjSJoJHB9ocrSiknTqZ9g51Jf/u2Kta/R3UdWVlB+JFQ3C8RczlbCKGUb9T0+NWDDJibyB2L2yzBTbuaErlGZwpJBGckAGCRzkahb+yXbBsQIbQ0w452uxgvG3hbZcqddP7iq52Bm3jVRiNLhGntjSrN2u4G4v3u7u5Wcs6qSACSug9kjnO/Kga8U7QYrEYa7YxNhredNDuoKkODm6StVjs12pv4C+mUMbZ3t7C5pv8ADTXfSrRgkxy4PEteFsW/o+IOTMjm0QvgGa2PFzMnXQdaX6NmwuJtCxfCFoyw0BiZ8GQ7jQcqCI7dYG2CmKw4+oxBbSI7u8NWWOQPrD/kOVUu4a2Ht5wtcLwzEKCSpuWSmaCQxcA69co3rGWag8ZqExr1jSaAbGhMaI9CegLw8/XWve2/3iupOA+2te9t/vFdQa6aG5pU0G6aBveamzmi3KE9AOKQWpRNINBFXbtk3LmaFKWzl8MZm3IkdRETTW272zad2lQohcx5jkNhvrFCvXFuXCNO8kgf6lLQBI3In5TT3FFCiH7oMFZ1hWg/kPzoNG9HHEbX0K7bdpKh1yx9wyJ19tUzgt9CDbYA5WKnT8Jj+VWn0QXlud/KINRC5Rop1FUTEnu8biLa6KLzkeWY5o+GaKCw3MFbBzIIPl+lGS2QpY8gY/sUPh6SRO1Pe0BFrDsZigrPCrpXF22X/MBPzrbuMYJbwGYawpB+FYDw7HIt5CzcwTrtrW58L7SYfEFbdtvEBGukwJ066SaAHF8OBgMShJ1w97WZI+rbUVhXZS9cXFW+7uFGLAZgzLHX1TJEbgVuPbq6UwrIu90i0PY0ltv9IYfGvnrFK1q7I0IMjTUe0UG4dtb30jg1xs/ed21ls8RmC3AMxBJgkGaxaa0rsdjTiuGY7D7HuGZJ5gKW0nTQj9KzMGg8akk0oikEUCDQ2oxFCcUCsB9ta97b/eK6vMD9ta97b/etdQaqjVz0K01LzUALopu9Humm70A2NCYA+tOXnHTnFFZab4jQD/cvlIBmCfhQQ3bWwtq+HtAqhAKj8IiIn8586bWAzKz/AICrGeZmAB5kz8Jqy9tMt3Cg90UdEBO5A+DAGDUBw653li2oAzswVjPrG2Mqz8Gmgsnou4oMPi0DkLbu2yuY6DvRyJ5bED4VE9qw1rimJD/euZ1PVXAYH84+FCa/bAItNpbynNESQZDAeZH51Z/Sfw8XcFhMftd7tFujrafVGPmGIH/Oga8Nxo01o/aDjFhrfdkyRMgTWfLxFwIH/dDN+4+wPSaDwWAz+GQM3lPzrRvR72qw+ELZ1TM3hzES0Dpc6c49lUvgfA2uNJvW7RG2fNv5RTzivZplBbv0uXBHhRGEL5sT7NqDVO2vGkuDCmw6t9fmIBB8IRlIPkc0QeU1Ru3nCLXeLfQoqaBrQnMXG4XSMp5nlt0qt8Lx1y1cUrLHQlJy5hPqzECR161MdoCb16UkW8vh55U3M+cmgt/ojto/fLlAlGXSYCmZETtrWV5I06ae2NKv/osxL2cSbZIYPlyttoPWHmYjTzNVvtjw36PjsRaAIC3CVkz4XAca+xqCDNeGlsKTQIYUJhR3FBag9wK/W2ve2/3iupWBH1tr3tv94rqDScOsijFaXhLelGdKBhdSgFae3KaXjQAY0XA8OfEOqW4mczSQPAPW3B5GPjTa5Uh2b4itjE2mckBi6k8lGQklvLbQa60DnFcPud09hw4RiYDfeiNQfvGf5a1nnBLBXEd1zS6ToddND+la9xrF275tNZcOqs4YgHTQcyAeVZ32owP0LG27tqR31toaZh2UrImRz59aDztLh1Cp3dtULQrBAAGIOhI61cOzPDvpXD7+DZxmUNo/roGAylfIEb+YqC43i0xGFR0BW8ihmEKFZlGpWNjpMGOY1irt2d7rEWrONw5GdQBeAkH1fGpH5igwR1ZGZXHiUlWHmpg/mKlcFigRlMKORirB6U+Ai3iVxNrRMUC+Q6BbqxnUHlIKtHm1UgOV8j0NBMPZYkw46zO/sqVwtju7WckljoANhpr7TvFVdcVH97a61KYPFXL0W7as5EnYmBG56fHpQBZPrsoYSRvMTpOh51cuFYpXTum7sZ0kOeRGgUtOk/qaoWIYs5J3BI6aDnFWTs3h1uI6mFKoGVmUN5ZR+Ek0E12LULjEJcKttpZmgQCwWNeZOn58qd+mfDRjkuDTvMOmnmjMv6ZageCYYPist4lQQoDAA5YIA369fj5Ve/TJw+MNhrsSUud0GlicjIW11jU2xrHOgyVxSAKK4pEUCIobCimhPQLwH2tv3lv9wr2k4H7W37y3+8V1BomGxtOhipql4XHRUpZx1BOs001urTJcbRDixzNB5cqCfiK/SEaAyJrlkeNQdYB356eVSeJ+uEKRkmGKsD13KzA0qEbgDAkowJB2YT+mo+XKgtycfnGQzKyL4bcotsd3MgBUMCMx8zufJz6W1a5aVsom3DA5WSBI0ytqNJkHmKzq9cvYe4lzxI4bQiDrBGjbTE761suDwiY7AgC4Ltu5abPcdsrW3iYAJYyTMyZ2oMzwb27mHgBu9eVk+qqAEtlA3J0GvImprsBxRsIXsuxU3Cqm2Y0VhmznnJAAHtNVvs8/dX1tOufI7eHNAYTmAnWASCPjU326tXlxFnF3bYt97lVgu2h0jUmI589aC9ek3gwxHC2cevabv1/2LpciOWQsf+NYaruNAQw6MAf1r6E4b2jt4u2rIhy926C0wjMMsFYHrDlp1rLU4MFLWxaYuhKsuxRhpqBM9OY5zrQU+7BGtoKzMCGzGIC+qE2EnUk+W1bB2CtIuG7si0HayCr25m4pYjK+gIZSTrtrWd2+Hm9jlw7QApUNAmCQGJmd9QPhWhW+FthLElleRczg6ZNQCBBBOhESN6DLOIYcnEXIkAM0mJgTGtPOCXWFy2ghpuctJnbX50u9c7pmJK+MEGQTpOkjzptwTELaxKMxgAyOevL4UFmx+OtDF2bagqAYd3WCznT1RJCgwBPXWtI7Rn6XwvEpqDYQMpiZNnxH4GCKpHblu8S1dj1SIJjUdG6kaa+VXzsIEu4Mo7KDdttbI0mGBWSP72oMLFeGi4rDNad7T+tbZkb/AHKSp/SgzQJYUB6O5oDmgVgT9da97b/eK6k4L7a1723+8V1Apb1Ht4wio6a4tQSb8Sjc0DFYkuhZ5A2tqNi2hYk+QP5jzqOw6l3/ALgUfGXJMD1VEKJJ05nXaTJjzoFYO+6ENbZlI1BBj/3U/ge0EmLqGYjMhjbb6uInYaVXLO1c5ig0Du0uIZhkMqT4Wht4aentpHDCcCXt5y2GuhlVgTms3GUgBiOR6/PXevcA48bDrn8VuAhVmbIlssSxFtdC2syQduc1eRZS4oYQ1q6NOYI2HORERHI+w0GfcFxEXrV1ojN3bFtvVjX5itZ45wkYnAXLbSGQd4oO4ZVO3UeI6+dZf2hwhs5l0ILF0YbMBH5jQH/urb2L49eNp7Vwl7bLkQsZCaawTJ2nSY8qCa9HF7v7IQ6OB4WjVSpIcfMzrUj2y7PZ730uyVQu2W5czODmAAU5V0aYj5VXez2bA4pu8OW3dV3tzt3mZVge2a0vAYPv8I1tvvaa6jMNQfZNBlPYvhF04jEX3ImWTQZWDhgD4ehUCD/qPnVtwmG727mWDbcNbu+aiShjqDmX8uRoF7hltZDkTsVI13jKQNdwR7RzgtUXhL30C8GFxmw1wwwaT3LNswY65S2nTf8ACDQM+2vZ5179lUMAEKEqvqgAMR0/6rLXJnzH8q3PtXxe2bIVXAZwRHQRrWUca4GbShzpO3TyoHt7i7X8NbtQc6t4j+ID1SPPr7Kt3YTEXMNfFtgCjQQZGw6jl0rNuCYs2rgII8JzCSIJUzGvWK07DY60HXECe5dS3IFTBBXynWPbQV70l28vEr5iA5S4PYyLr8waqxNXn0sWJu4fFIPq71hVB5BrZPh+TD5VQ2NB65oDGlk0FzQFwR+ute9t/vFeUjAn661723+9a9oAzQr78q9dqAaCQwiZUnm8gCPu7Fh7dVH/AC8qTcWiXBNq2wOq5lPxOdfnmf8AhNBt4idGoPLJg110aVzpFevtQeh4Aqw9leL90e6uH6lySOfd3DoCOgPP4edV1RpSLTwcpoNR41w0Yiy6HKWEZGGkNrBEDQECT1zb1T+zuJa3iFS43dgOQ+aYTUBjHsA23gVZeynEDdsAatcsHKwBbM6N6p0meY16HpUX2vwndYq3iQoKOy94pmCTO8gHUAa+WlBfO0ZtYixdS0JYKLlo6mHRQQFnaYImBPSrL2U4uSuGEhrdywpZgDpdIn5agCq72eezls3rCBUzEXVmcq7yGJk6AjrJ21qP4Th2w+JxAtsVHeC4qDX6u7mjTbwt4SRQXrj+DVnJ/FJ2MgjQ/wB9NNAKqWP4KjBg5lYMzMwR4oAI16HZRoASavGMPfWVKyHCK4HnlDMpPPprzAqvYbGBoOmsRJ2MT7f5wZMSKDFeO4e5h8SFuliFK5SwiUmVMcp5jqGFXrjNoYvhwdd1EnrAp36QOzrYiyXUS9sFtI+z3ZR1OmYewgSSaz3hHaO9ZRLKH7/wIOw9hmgrw31qy8Gu2hYuxn7xyqjUZQp1YkczpofOpvtb2ZUJ31tQCdWC+rMaxVEtXzbaeXMbafyoPoLh/AVx3BVsyrPkLWmmct0SV15fhPtNYQ4IkEQQSCDuCNCDWp+irj9yzeOFZGCv4lTkpaDmzkaqR0qrelbgxwvELhCxbv8A1ydJb1x/HJ+IoKgzUJmr1jQ2oDYA/XWve2v3rXUnh/21r3tr9611A3vUGj3l0nzoNBIcOuZlNvTWInqJy/mSP+Zpret0iy0Gak8VbDKLixrow6GNz7dfiD1oGFi/yNOsmhqPvJBpzhLk6UHI0UO/1o2IWGoF2gs3YvG93ibbaw4NtgFLFs2wCrrMxt1q8cZwKuj225rIaQB4tvEdNIOumtZZwu6R6pIIIIIMEEHQg8jWqWLgu2VzZ0OTMma4ly6bUiTcjmSC3iGgZfOgp/CeNth1u2XOqkSCIzrnUEj4cvaa0/EILVrDYsLMEi62kmzcHh08mC/xGsr7YWQfrPDmB3Agmd55T/QaVrnYa9ax3C0tgyvdGzdQmWUgZT/UH2UEz2Y4gb1jMNdpPSdTNVvi2BdbrlRIZiQdIOYloy+fTqCxgAAvfR5ixZtraugi4zvbbaJssbRJ6Syt8NamO1FlUKsR4WBBjbNObWeup6eEzsBQVSzi5ENKnTUbHXTXf+ZAOwrMO3fChZvB0GVXJIH4WB1Ectdq1HHsvrWzJ5ydNfPofmdtqo/bZM1gkgSpUg9fumOmhFBY+BcXt4jD5brLIGWPOOlZbx/APavOrKRqSOkHbWi9n7bXrqoGy/iPQdR51rfFuy9u5hRa18K+F21afM9KDO+y/aI2Xs3d3sGIO1y0RGQmD5D5VpHbKynFeHLftENdsElhHiyx4xHlo3wNYticM1m6bZ9ZWitT9E/GSLjW8mYFIbUc26HcmdvI0GU3FIJB3FCNXr0k9lPot/NaUi1czNaHNQsZ7R6FSRHVSvnVENAbh/21r3tr9611dw/7a1721+9a8oB3zpTej4hv7+NAoPUNS3DWGoPqnQx+o/X4CogU/wAFcg+VAnHYcqSp3HMbEbgjyNMrbQasWLw2dJG6jTqRzHWeY+PWq9fXWge3dVB6U0uUfCtKkeVAu0BME0Grh2X4oLRKRYt6gk5We/inaVW2uphRO0QDBgmqXYbWpPD4xrVxLiuyRoWQKWCkjNkzaZomD+dBcu02EBWF0WNtSJAOkESCJ58vOojsJxEYbEFWJGbRdiszpmX7w0jQ86nsyFFynLnWUtteF66ukK1/cKzkkgf6mJiIqqcQwZOVkHjFy4PbGQAe2QfnQaLxjibpjUuoFC31XNBPhu28ofeQJjYa7+2tFsXreMsAgmHldeRBEGPJhNZHwDF/S8K6W1ZrtsLcGpA8J1B13gsJMb+VXr0d8RFy09wTlWW1OoGpJI5azp5UETxIBMwIgqSN58Qnbz0OtUPtTfmy3IbDzhh/Sr327td3iNGADKrLr5gH8wayvtDjJGUagHU8vL9aAHZC4BiF1AJIgnrW13+OxZyWlFy+BGSQIPKep8hXz7YulWDDcGRWp+iNQzNebxNnKAnXKSMx+JoOxXYDFX3OJv5FYie7UlmPtOwMchTNeHXOG4m2txFYX3t5GyK7ABgWChgYJWQa2i7fVR4iAP70FZ92y4Lex7I1oEG0CUP4cokCfMgUCPSQ4v4AvaYM2ExOY6f4bZk06quZV9i1kGJUHxrsdx+Fulaf2FvZkvWsSSiXbV21mafEz+HbyM/Gsstk22ZHGxKuPNTBPtBFArh/21r3tr9611KwaRfte9tR5jOtdQN8Tt8ab0t3kHShig6nWGemtFsmgnMJiYppxjDyDcX1Z8Y/CxOhjodvb7RQrT1IWr8TzEEEHaCOflQQeGeDXuJ3NExmGyNK+qdvLyP9/wA6HfMgGgHbOtOrh0FM1pxOlBMcL42bVi5ZJhWOYIttPrH1hrt0yYTcKNz01qyYTFYdsOc0LcNvvEGf8Caxp6zFSTJkz5is+YVL8LwWa21wS/drmuZRpaVtASx3M8vb0NBcOxPFVs4gi5Js3youoTEXPuvoQeUE9Z3mKvHZyxbwuMxeFDfbMbtsLOltizxPPd/COQFY1Yv5GHkRPs306/31q+4ji6LjsLic/wD8dFkHTOmbVj0yXFP/ABFA/wDSLfKjC97Fo/XJm3Loptw0cjJbT2a1lfGbx9XKVEyJBGYHYidx51sHpXxRGDs3lQOWcKWYSUFxTqAdg2QD2xWLY6+zhZJIVQqzyUGY89zqaBrbGtaj6JOKW0tYi1c0hhdVuRhQpUH8WmntNZba3qc4Dbdri20AJcgAEgSSdpOg+NBrnDsfdxWIykHKM0DkqgjU+dTnGu11nh1lvCbjjRUB1c9Sfur5014IXw+FKXrPdXcwUEsrG5I9fw7QKZ47giQSRmndm1JNBEcM7UWeIC73qmyFZGR7YI7pjudDMFp+dZ1264ecPjryEycwedNc6hp+ZNWbs/bfAcQawTFvECNSuRgZjPO4EmedRnpUwvd4xdNDYtgaySFLAMTzkUFc4XcDXLQPK7bjyOcaeyuptww/X2ve2/3ivaBt/etIFdXgoPaXbNDr0GgeK1Ft3eppqrUsGgeo4IIMlTuOuvLpTHEW4kaxrBO5H9aMj0q8MwigjhRVNB50RTQdNSvAcaEcZlRwDKLcbJaDE+tc/EB0/wDVRE1YeyeOsWmbvraupWCHAMyCI/MHltQM+I2VR4Rg6fccBlVxpOXNqcplfgKkuB4tTltMYIYMj5cwA+8GE7RLfOmfELiFmQSQCDbYv4UUAju1TbWP085ZKcpDKYI1B/n+vyoNY47xFcThcWCSyNZ7xBzBtEOsR/sH51ltzCzZL+cDTTrvVt7LY8XA1vbOjpG0MynbyOulRPA1VuHYglZZL9kz0RlIIj2rQVexvPSrR2Nwhe8hAUnOs5jACn+/0qrqNIFT3BuId0cw9bYDr7fL+lBJYvily3irqm8SysULFnOkkwJMxJNaHwm/3tjL3gYxowOvx86xK45uXGdjJZiSepJmrF2fxTYfxM+VOk7+wUE92p4NimaGzXIk23AJII1g9KrvbXGtdezn9dMOiP1DBmMHz1FSnFfSFeIy4clAdM/OIjTpVOuPm1JJO5J5nzNB3DPt7Xvbf7xXV3Dft7Xvbf7xXUDOa8rq6g9NdXldQERqKHpuKWDQGLUS3coE0oUHmJA3oQojiaCDQetXiGvTXCg7NrNP7Pi+PUDVucD+/wBajzRsO4G/6SdOQFBI4HFNZuK68iJ9gIMTy2pfDcXkXEJrldNvNWlP1oeIlvFtr4hGxj/v+9aBZt5iABLHwj47UEnhGsdxluGGO0CfnUc+HYGU8Q6jofKpzC8DQDxmY5DQfE0w47iFQd1bAE+tHTpPnQRuEtyYFe4i2MxBJ001POusXO7GY78h501z7zvM0HjbxRA1Cc60oGgc8N+3te9t/vFe15w37e1723+8V1Axrq9NeUHtdXV1Bwr0GvBXUC5ots0CaUrUBzTZxrRg1IuUCKXZuZTIoYNdQFxL5jMAT0oaGNq9ZtBSaB3Yux7OY3J6k0XVGkHaCDTFWp9hvGMvMar59RQSacWhTJ110qMRhq7iSetePboGKuydNhoKAdy4WMmh0qkmg9NKWkmvRQO+GfbWve2/3iur3hQ+us+9tfvWuoGBrq6uoOrq9rqDyvTXV1B5Xorq6gIlJaurqBFLFdXUHjUmva6g4UfCnUe0V7XUEnitz8P0qHubmurqBNca8rqDmrhXV1BIcG/8iz761/8AYtdXV1B//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4456" name="Picture 8" descr="http://upload.wikimedia.org/wikipedia/commons/a/a8/1307109799_king-faisal-i-of-iraq-kopiya.jpg"/>
          <p:cNvPicPr>
            <a:picLocks noChangeAspect="1" noChangeArrowheads="1"/>
          </p:cNvPicPr>
          <p:nvPr/>
        </p:nvPicPr>
        <p:blipFill>
          <a:blip r:embed="rId4" cstate="print"/>
          <a:srcRect/>
          <a:stretch>
            <a:fillRect/>
          </a:stretch>
        </p:blipFill>
        <p:spPr bwMode="auto">
          <a:xfrm>
            <a:off x="323528" y="3068960"/>
            <a:ext cx="1368152" cy="1656184"/>
          </a:xfrm>
          <a:prstGeom prst="rect">
            <a:avLst/>
          </a:prstGeom>
          <a:noFill/>
        </p:spPr>
      </p:pic>
      <p:sp>
        <p:nvSpPr>
          <p:cNvPr id="10" name="CasellaDiTesto 9"/>
          <p:cNvSpPr txBox="1"/>
          <p:nvPr/>
        </p:nvSpPr>
        <p:spPr>
          <a:xfrm>
            <a:off x="179512" y="4725144"/>
            <a:ext cx="2555776" cy="338554"/>
          </a:xfrm>
          <a:prstGeom prst="rect">
            <a:avLst/>
          </a:prstGeom>
          <a:noFill/>
        </p:spPr>
        <p:txBody>
          <a:bodyPr wrap="square" rtlCol="0">
            <a:spAutoFit/>
          </a:bodyPr>
          <a:lstStyle/>
          <a:p>
            <a:r>
              <a:rPr lang="it-IT" sz="1600" b="1" dirty="0" err="1" smtClean="0">
                <a:solidFill>
                  <a:srgbClr val="0070C0"/>
                </a:solidFill>
              </a:rPr>
              <a:t>Faysal</a:t>
            </a:r>
            <a:r>
              <a:rPr lang="it-IT" sz="1600" b="1" dirty="0" smtClean="0">
                <a:solidFill>
                  <a:srgbClr val="0070C0"/>
                </a:solidFill>
              </a:rPr>
              <a:t> </a:t>
            </a:r>
            <a:endParaRPr lang="it-IT" sz="1600" b="1" dirty="0">
              <a:solidFill>
                <a:srgbClr val="0070C0"/>
              </a:solidFill>
            </a:endParaRPr>
          </a:p>
        </p:txBody>
      </p:sp>
      <p:pic>
        <p:nvPicPr>
          <p:cNvPr id="69634" name="Picture 2" descr="http://dancutlermedicalart.com/AlbertEinstein'sZionism/images/250%20pixels/1900-1919/Sir%20Mark%20Sykes.jpg"/>
          <p:cNvPicPr>
            <a:picLocks noChangeAspect="1" noChangeArrowheads="1"/>
          </p:cNvPicPr>
          <p:nvPr/>
        </p:nvPicPr>
        <p:blipFill>
          <a:blip r:embed="rId5" cstate="print"/>
          <a:srcRect/>
          <a:stretch>
            <a:fillRect/>
          </a:stretch>
        </p:blipFill>
        <p:spPr bwMode="auto">
          <a:xfrm>
            <a:off x="7020272" y="692696"/>
            <a:ext cx="1656184" cy="1728192"/>
          </a:xfrm>
          <a:prstGeom prst="rect">
            <a:avLst/>
          </a:prstGeom>
          <a:noFill/>
        </p:spPr>
      </p:pic>
      <p:sp>
        <p:nvSpPr>
          <p:cNvPr id="17" name="CasellaDiTesto 16"/>
          <p:cNvSpPr txBox="1"/>
          <p:nvPr/>
        </p:nvSpPr>
        <p:spPr>
          <a:xfrm>
            <a:off x="7164288" y="2492896"/>
            <a:ext cx="1331640" cy="338554"/>
          </a:xfrm>
          <a:prstGeom prst="rect">
            <a:avLst/>
          </a:prstGeom>
          <a:noFill/>
        </p:spPr>
        <p:txBody>
          <a:bodyPr wrap="square" rtlCol="0">
            <a:spAutoFit/>
          </a:bodyPr>
          <a:lstStyle/>
          <a:p>
            <a:r>
              <a:rPr lang="it-IT" sz="1600" b="1" dirty="0" smtClean="0">
                <a:solidFill>
                  <a:srgbClr val="0070C0"/>
                </a:solidFill>
                <a:latin typeface="Century Gothic" pitchFamily="34" charset="0"/>
              </a:rPr>
              <a:t>Mark </a:t>
            </a:r>
            <a:r>
              <a:rPr lang="it-IT" sz="1600" b="1" dirty="0" err="1" smtClean="0">
                <a:solidFill>
                  <a:srgbClr val="0070C0"/>
                </a:solidFill>
                <a:latin typeface="Century Gothic" pitchFamily="34" charset="0"/>
              </a:rPr>
              <a:t>Sykes</a:t>
            </a:r>
            <a:r>
              <a:rPr lang="it-IT" sz="1600" b="1" dirty="0" smtClean="0">
                <a:solidFill>
                  <a:srgbClr val="0070C0"/>
                </a:solidFill>
                <a:latin typeface="Century Gothic" pitchFamily="34" charset="0"/>
              </a:rPr>
              <a:t> </a:t>
            </a:r>
            <a:endParaRPr lang="it-IT" sz="1600" b="1" dirty="0">
              <a:solidFill>
                <a:srgbClr val="0070C0"/>
              </a:solidFill>
              <a:latin typeface="Century Gothic" pitchFamily="34" charset="0"/>
            </a:endParaRPr>
          </a:p>
        </p:txBody>
      </p:sp>
      <p:sp>
        <p:nvSpPr>
          <p:cNvPr id="19" name="CasellaDiTesto 18"/>
          <p:cNvSpPr txBox="1"/>
          <p:nvPr/>
        </p:nvSpPr>
        <p:spPr>
          <a:xfrm>
            <a:off x="7308304" y="5157192"/>
            <a:ext cx="1331640" cy="584775"/>
          </a:xfrm>
          <a:prstGeom prst="rect">
            <a:avLst/>
          </a:prstGeom>
          <a:noFill/>
        </p:spPr>
        <p:txBody>
          <a:bodyPr wrap="square" rtlCol="0">
            <a:spAutoFit/>
          </a:bodyPr>
          <a:lstStyle/>
          <a:p>
            <a:r>
              <a:rPr lang="it-IT" sz="1600" b="1" dirty="0" err="1" smtClean="0">
                <a:solidFill>
                  <a:srgbClr val="0070C0"/>
                </a:solidFill>
                <a:latin typeface="Century Gothic" pitchFamily="34" charset="0"/>
              </a:rPr>
              <a:t>Francois</a:t>
            </a:r>
            <a:r>
              <a:rPr lang="it-IT" sz="1600" b="1" dirty="0" smtClean="0">
                <a:solidFill>
                  <a:srgbClr val="0070C0"/>
                </a:solidFill>
                <a:latin typeface="Century Gothic" pitchFamily="34" charset="0"/>
              </a:rPr>
              <a:t> G. </a:t>
            </a:r>
            <a:r>
              <a:rPr lang="it-IT" sz="1600" b="1" dirty="0" err="1" smtClean="0">
                <a:solidFill>
                  <a:srgbClr val="0070C0"/>
                </a:solidFill>
                <a:latin typeface="Century Gothic" pitchFamily="34" charset="0"/>
              </a:rPr>
              <a:t>Picot</a:t>
            </a:r>
            <a:endParaRPr lang="it-IT" sz="1600" b="1" dirty="0">
              <a:solidFill>
                <a:srgbClr val="0070C0"/>
              </a:solidFill>
              <a:latin typeface="Century Gothic" pitchFamily="34" charset="0"/>
            </a:endParaRPr>
          </a:p>
        </p:txBody>
      </p:sp>
      <p:pic>
        <p:nvPicPr>
          <p:cNvPr id="69640" name="Picture 8" descr="http://time-az.com/images/2013/12/20131215305px-M_Georges_Picot_No_3908_Page_82.jpg"/>
          <p:cNvPicPr>
            <a:picLocks noChangeAspect="1" noChangeArrowheads="1"/>
          </p:cNvPicPr>
          <p:nvPr/>
        </p:nvPicPr>
        <p:blipFill>
          <a:blip r:embed="rId6" cstate="print"/>
          <a:srcRect/>
          <a:stretch>
            <a:fillRect/>
          </a:stretch>
        </p:blipFill>
        <p:spPr bwMode="auto">
          <a:xfrm>
            <a:off x="7164288" y="2852937"/>
            <a:ext cx="1440160" cy="2232248"/>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map showing Sykes-Picot lines"/>
          <p:cNvPicPr>
            <a:picLocks noChangeAspect="1" noChangeArrowheads="1"/>
          </p:cNvPicPr>
          <p:nvPr/>
        </p:nvPicPr>
        <p:blipFill>
          <a:blip r:embed="rId3" cstate="print"/>
          <a:srcRect/>
          <a:stretch>
            <a:fillRect/>
          </a:stretch>
        </p:blipFill>
        <p:spPr bwMode="auto">
          <a:xfrm>
            <a:off x="251520" y="1052736"/>
            <a:ext cx="3744416" cy="3816424"/>
          </a:xfrm>
          <a:prstGeom prst="rect">
            <a:avLst/>
          </a:prstGeom>
          <a:noFill/>
        </p:spPr>
      </p:pic>
      <p:sp>
        <p:nvSpPr>
          <p:cNvPr id="3" name="Rettangolo 2"/>
          <p:cNvSpPr/>
          <p:nvPr/>
        </p:nvSpPr>
        <p:spPr>
          <a:xfrm>
            <a:off x="251520" y="6165304"/>
            <a:ext cx="4572000" cy="307777"/>
          </a:xfrm>
          <a:prstGeom prst="rect">
            <a:avLst/>
          </a:prstGeom>
        </p:spPr>
        <p:txBody>
          <a:bodyPr>
            <a:spAutoFit/>
          </a:bodyPr>
          <a:lstStyle/>
          <a:p>
            <a:r>
              <a:rPr lang="en-US" sz="1400" dirty="0" smtClean="0">
                <a:latin typeface="Century Gothic" pitchFamily="34" charset="0"/>
              </a:rPr>
              <a:t>The original secret Sykes-Picot map of 1916</a:t>
            </a:r>
            <a:endParaRPr lang="it-IT" sz="1400" dirty="0">
              <a:latin typeface="Century Gothic" pitchFamily="34" charset="0"/>
            </a:endParaRPr>
          </a:p>
        </p:txBody>
      </p:sp>
      <p:pic>
        <p:nvPicPr>
          <p:cNvPr id="107524" name="Picture 4" descr="Sykes Picot signatures"/>
          <p:cNvPicPr>
            <a:picLocks noChangeAspect="1" noChangeArrowheads="1"/>
          </p:cNvPicPr>
          <p:nvPr/>
        </p:nvPicPr>
        <p:blipFill>
          <a:blip r:embed="rId4" cstate="print"/>
          <a:srcRect/>
          <a:stretch>
            <a:fillRect/>
          </a:stretch>
        </p:blipFill>
        <p:spPr bwMode="auto">
          <a:xfrm>
            <a:off x="323528" y="5013176"/>
            <a:ext cx="3744416" cy="1196753"/>
          </a:xfrm>
          <a:prstGeom prst="rect">
            <a:avLst/>
          </a:prstGeom>
          <a:noFill/>
        </p:spPr>
      </p:pic>
      <p:sp>
        <p:nvSpPr>
          <p:cNvPr id="6" name="CasellaDiTesto 5"/>
          <p:cNvSpPr txBox="1"/>
          <p:nvPr/>
        </p:nvSpPr>
        <p:spPr>
          <a:xfrm>
            <a:off x="683568" y="476672"/>
            <a:ext cx="7704856" cy="461665"/>
          </a:xfrm>
          <a:prstGeom prst="rect">
            <a:avLst/>
          </a:prstGeom>
          <a:noFill/>
        </p:spPr>
        <p:txBody>
          <a:bodyPr wrap="square" rtlCol="0">
            <a:spAutoFit/>
          </a:bodyPr>
          <a:lstStyle/>
          <a:p>
            <a:pPr algn="ctr"/>
            <a:r>
              <a:rPr lang="it-IT" sz="2400" b="1" dirty="0" smtClean="0">
                <a:solidFill>
                  <a:srgbClr val="0070C0"/>
                </a:solidFill>
                <a:latin typeface="Century Gothic" pitchFamily="34" charset="0"/>
              </a:rPr>
              <a:t>Focus: Gli accordi</a:t>
            </a:r>
            <a:endParaRPr lang="it-IT" sz="2400" b="1" dirty="0">
              <a:solidFill>
                <a:srgbClr val="0070C0"/>
              </a:solidFill>
              <a:latin typeface="Century Gothic" pitchFamily="34" charset="0"/>
            </a:endParaRPr>
          </a:p>
        </p:txBody>
      </p:sp>
      <p:pic>
        <p:nvPicPr>
          <p:cNvPr id="107526" name="Picture 6" descr="http://i84.photobucket.com/albums/k22/absolutely_fabulous_23/McmahonHusseinCorrespondence2.jpg"/>
          <p:cNvPicPr>
            <a:picLocks noChangeAspect="1" noChangeArrowheads="1"/>
          </p:cNvPicPr>
          <p:nvPr/>
        </p:nvPicPr>
        <p:blipFill>
          <a:blip r:embed="rId5" cstate="print"/>
          <a:srcRect/>
          <a:stretch>
            <a:fillRect/>
          </a:stretch>
        </p:blipFill>
        <p:spPr bwMode="auto">
          <a:xfrm>
            <a:off x="4499992" y="1124745"/>
            <a:ext cx="4276725" cy="4968552"/>
          </a:xfrm>
          <a:prstGeom prst="rect">
            <a:avLst/>
          </a:prstGeom>
          <a:noFill/>
          <a:ln>
            <a:solidFill>
              <a:srgbClr val="002060"/>
            </a:solidFill>
          </a:ln>
        </p:spPr>
      </p:pic>
      <p:sp>
        <p:nvSpPr>
          <p:cNvPr id="8" name="Rettangolo 7"/>
          <p:cNvSpPr/>
          <p:nvPr/>
        </p:nvSpPr>
        <p:spPr>
          <a:xfrm>
            <a:off x="5004048" y="6093296"/>
            <a:ext cx="3320140" cy="307777"/>
          </a:xfrm>
          <a:prstGeom prst="rect">
            <a:avLst/>
          </a:prstGeom>
        </p:spPr>
        <p:txBody>
          <a:bodyPr wrap="none">
            <a:spAutoFit/>
          </a:bodyPr>
          <a:lstStyle/>
          <a:p>
            <a:r>
              <a:rPr lang="it-IT" sz="1400" dirty="0" err="1" smtClean="0">
                <a:latin typeface="Century Gothic" pitchFamily="34" charset="0"/>
              </a:rPr>
              <a:t>Hussein-Mcmahon</a:t>
            </a:r>
            <a:r>
              <a:rPr lang="it-IT" sz="1400" dirty="0" smtClean="0">
                <a:latin typeface="Century Gothic" pitchFamily="34" charset="0"/>
              </a:rPr>
              <a:t> </a:t>
            </a:r>
            <a:r>
              <a:rPr lang="it-IT" sz="1400" dirty="0" err="1" smtClean="0">
                <a:latin typeface="Century Gothic" pitchFamily="34" charset="0"/>
              </a:rPr>
              <a:t>Correspondence</a:t>
            </a:r>
            <a:endParaRPr lang="it-IT" sz="1400" dirty="0">
              <a:latin typeface="Century Gothic"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idx="4294967295"/>
          </p:nvPr>
        </p:nvSpPr>
        <p:spPr>
          <a:xfrm>
            <a:off x="0" y="404664"/>
            <a:ext cx="8893175" cy="432048"/>
          </a:xfrm>
        </p:spPr>
        <p:txBody>
          <a:bodyPr>
            <a:normAutofit fontScale="90000"/>
          </a:bodyPr>
          <a:lstStyle/>
          <a:p>
            <a:pPr algn="ctr" eaLnBrk="1" fontAlgn="auto" hangingPunct="1">
              <a:spcAft>
                <a:spcPts val="0"/>
              </a:spcAft>
              <a:defRPr/>
            </a:pPr>
            <a:r>
              <a:rPr lang="it-IT" dirty="0" smtClean="0">
                <a:solidFill>
                  <a:srgbClr val="FFC000"/>
                </a:solidFill>
              </a:rPr>
              <a:t>   </a:t>
            </a:r>
            <a:br>
              <a:rPr lang="it-IT" dirty="0" smtClean="0">
                <a:solidFill>
                  <a:srgbClr val="FFC000"/>
                </a:solidFill>
              </a:rPr>
            </a:br>
            <a:r>
              <a:rPr lang="it-IT" sz="2200" dirty="0" smtClean="0">
                <a:solidFill>
                  <a:srgbClr val="FFC000"/>
                </a:solidFill>
              </a:rPr>
              <a:t/>
            </a:r>
            <a:br>
              <a:rPr lang="it-IT" sz="2200" dirty="0" smtClean="0">
                <a:solidFill>
                  <a:srgbClr val="FFC000"/>
                </a:solidFill>
              </a:rPr>
            </a:br>
            <a:r>
              <a:rPr lang="it-IT" sz="2700" dirty="0" smtClean="0">
                <a:solidFill>
                  <a:srgbClr val="0070C0"/>
                </a:solidFill>
                <a:latin typeface="Century Gothic" pitchFamily="34" charset="0"/>
              </a:rPr>
              <a:t>Focus: Gli accordi di </a:t>
            </a:r>
            <a:r>
              <a:rPr lang="it-IT" sz="2700" dirty="0" err="1" smtClean="0">
                <a:solidFill>
                  <a:srgbClr val="0070C0"/>
                </a:solidFill>
                <a:latin typeface="Century Gothic" pitchFamily="34" charset="0"/>
              </a:rPr>
              <a:t>Sikes</a:t>
            </a:r>
            <a:r>
              <a:rPr lang="it-IT" sz="2700" dirty="0" smtClean="0">
                <a:solidFill>
                  <a:srgbClr val="0070C0"/>
                </a:solidFill>
                <a:latin typeface="Century Gothic" pitchFamily="34" charset="0"/>
              </a:rPr>
              <a:t> - </a:t>
            </a:r>
            <a:r>
              <a:rPr lang="it-IT" sz="2700" dirty="0" err="1" smtClean="0">
                <a:solidFill>
                  <a:srgbClr val="0070C0"/>
                </a:solidFill>
                <a:latin typeface="Century Gothic" pitchFamily="34" charset="0"/>
              </a:rPr>
              <a:t>Picot</a:t>
            </a:r>
            <a:endParaRPr lang="it-IT" sz="2700" dirty="0">
              <a:solidFill>
                <a:srgbClr val="0070C0"/>
              </a:solidFill>
              <a:effectLst>
                <a:outerShdw blurRad="38100" dist="38100" dir="2700000" algn="tl">
                  <a:srgbClr val="000000">
                    <a:alpha val="43137"/>
                  </a:srgbClr>
                </a:outerShdw>
              </a:effectLst>
              <a:latin typeface="Century Gothic" pitchFamily="34" charset="0"/>
            </a:endParaRPr>
          </a:p>
        </p:txBody>
      </p:sp>
      <p:sp>
        <p:nvSpPr>
          <p:cNvPr id="20483" name="Segnaposto contenuto 7"/>
          <p:cNvSpPr>
            <a:spLocks noGrp="1"/>
          </p:cNvSpPr>
          <p:nvPr>
            <p:ph sz="half" idx="4294967295"/>
          </p:nvPr>
        </p:nvSpPr>
        <p:spPr>
          <a:xfrm>
            <a:off x="0" y="981075"/>
            <a:ext cx="5003800" cy="5876925"/>
          </a:xfrm>
        </p:spPr>
        <p:txBody>
          <a:bodyPr/>
          <a:lstStyle/>
          <a:p>
            <a:pPr eaLnBrk="1" hangingPunct="1">
              <a:buClr>
                <a:srgbClr val="002060"/>
              </a:buClr>
              <a:buFont typeface="Wingdings" pitchFamily="2" charset="2"/>
              <a:buChar char="Ø"/>
            </a:pPr>
            <a:r>
              <a:rPr lang="it-IT" sz="2000" dirty="0" smtClean="0">
                <a:latin typeface="Century Gothic" pitchFamily="34" charset="0"/>
              </a:rPr>
              <a:t>Stipulato fra i governi del </a:t>
            </a:r>
            <a:r>
              <a:rPr lang="it-IT" sz="2000" b="1" dirty="0" smtClean="0">
                <a:latin typeface="Century Gothic" pitchFamily="34" charset="0"/>
              </a:rPr>
              <a:t>Regno Unito</a:t>
            </a:r>
            <a:r>
              <a:rPr lang="it-IT" sz="2000" dirty="0" smtClean="0">
                <a:latin typeface="Century Gothic" pitchFamily="34" charset="0"/>
              </a:rPr>
              <a:t> e della </a:t>
            </a:r>
            <a:r>
              <a:rPr lang="it-IT" sz="2000" b="1" dirty="0" smtClean="0">
                <a:latin typeface="Century Gothic" pitchFamily="34" charset="0"/>
              </a:rPr>
              <a:t>Francia</a:t>
            </a:r>
            <a:r>
              <a:rPr lang="it-IT" sz="2000" dirty="0" smtClean="0">
                <a:latin typeface="Century Gothic" pitchFamily="34" charset="0"/>
              </a:rPr>
              <a:t> per definire segretamente, dopo la fine della prima guerra mondiale, le rispettive sfere d' influenza e controllo sul Medio Oriente.</a:t>
            </a:r>
          </a:p>
          <a:p>
            <a:pPr eaLnBrk="1" hangingPunct="1">
              <a:buClr>
                <a:srgbClr val="002060"/>
              </a:buClr>
              <a:buFont typeface="Wingdings" pitchFamily="2" charset="2"/>
              <a:buChar char="Ø"/>
            </a:pPr>
            <a:r>
              <a:rPr lang="it-IT" sz="2000" dirty="0" smtClean="0">
                <a:latin typeface="Century Gothic" pitchFamily="34" charset="0"/>
              </a:rPr>
              <a:t>Alla Francia fu assegnato il controllo della zona che attualmente fa riferimento a: parte settentrionale dell'Iraq, Siria e Libano. Il resto (“basso Iraq e Giordania)alla Gran Bretagna </a:t>
            </a:r>
          </a:p>
          <a:p>
            <a:pPr eaLnBrk="1" hangingPunct="1">
              <a:buClr>
                <a:srgbClr val="002060"/>
              </a:buClr>
              <a:buFont typeface="Wingdings" pitchFamily="2" charset="2"/>
              <a:buChar char="Ø"/>
            </a:pPr>
            <a:r>
              <a:rPr lang="it-IT" sz="2000" dirty="0" smtClean="0">
                <a:latin typeface="Century Gothic" pitchFamily="34" charset="0"/>
              </a:rPr>
              <a:t> La zona che successivamente venne riconosciuta come Palestina doveva essere destinata ad un' amministrazione internazionale che avrebbe coinvolto l'Impero russo e altre potenze</a:t>
            </a:r>
          </a:p>
        </p:txBody>
      </p:sp>
      <p:pic>
        <p:nvPicPr>
          <p:cNvPr id="20484" name="Segnaposto contenuto 5" descr="sykespicot.jpg"/>
          <p:cNvPicPr>
            <a:picLocks noGrp="1" noChangeAspect="1"/>
          </p:cNvPicPr>
          <p:nvPr>
            <p:ph sz="half" idx="4294967295"/>
          </p:nvPr>
        </p:nvPicPr>
        <p:blipFill>
          <a:blip r:embed="rId3" cstate="print"/>
          <a:srcRect/>
          <a:stretch>
            <a:fillRect/>
          </a:stretch>
        </p:blipFill>
        <p:spPr>
          <a:xfrm>
            <a:off x="4932363" y="1052513"/>
            <a:ext cx="3887787" cy="5400675"/>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gnaposto contenuto 5" descr="sykespicot.jpg"/>
          <p:cNvPicPr>
            <a:picLocks noChangeAspect="1"/>
          </p:cNvPicPr>
          <p:nvPr/>
        </p:nvPicPr>
        <p:blipFill>
          <a:blip r:embed="rId2" cstate="print"/>
          <a:srcRect/>
          <a:stretch>
            <a:fillRect/>
          </a:stretch>
        </p:blipFill>
        <p:spPr bwMode="auto">
          <a:xfrm>
            <a:off x="5004048" y="1412776"/>
            <a:ext cx="3887787" cy="4824388"/>
          </a:xfrm>
          <a:prstGeom prst="rect">
            <a:avLst/>
          </a:prstGeom>
          <a:noFill/>
          <a:ln w="9525">
            <a:noFill/>
            <a:miter lim="800000"/>
            <a:headEnd/>
            <a:tailEnd/>
          </a:ln>
        </p:spPr>
      </p:pic>
      <p:sp>
        <p:nvSpPr>
          <p:cNvPr id="6" name="CasellaDiTesto 5"/>
          <p:cNvSpPr txBox="1"/>
          <p:nvPr/>
        </p:nvSpPr>
        <p:spPr>
          <a:xfrm>
            <a:off x="2267744" y="404664"/>
            <a:ext cx="4896544" cy="461665"/>
          </a:xfrm>
          <a:prstGeom prst="rect">
            <a:avLst/>
          </a:prstGeom>
          <a:noFill/>
        </p:spPr>
        <p:txBody>
          <a:bodyPr wrap="square" rtlCol="0">
            <a:spAutoFit/>
          </a:bodyPr>
          <a:lstStyle/>
          <a:p>
            <a:pPr algn="ctr"/>
            <a:r>
              <a:rPr lang="it-IT" sz="2400" b="1" dirty="0" smtClean="0">
                <a:solidFill>
                  <a:srgbClr val="0070C0"/>
                </a:solidFill>
                <a:latin typeface="Century Gothic" pitchFamily="34" charset="0"/>
              </a:rPr>
              <a:t>Focus: i principi</a:t>
            </a:r>
            <a:endParaRPr lang="it-IT" sz="2400" b="1" dirty="0">
              <a:solidFill>
                <a:srgbClr val="0070C0"/>
              </a:solidFill>
              <a:latin typeface="Century Gothic" pitchFamily="34" charset="0"/>
            </a:endParaRPr>
          </a:p>
        </p:txBody>
      </p:sp>
      <p:sp>
        <p:nvSpPr>
          <p:cNvPr id="8" name="CasellaDiTesto 7"/>
          <p:cNvSpPr txBox="1"/>
          <p:nvPr/>
        </p:nvSpPr>
        <p:spPr>
          <a:xfrm>
            <a:off x="251520" y="1772816"/>
            <a:ext cx="4320480" cy="1569660"/>
          </a:xfrm>
          <a:prstGeom prst="rect">
            <a:avLst/>
          </a:prstGeom>
          <a:ln>
            <a:solidFill>
              <a:srgbClr val="002060"/>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eaLnBrk="1" hangingPunct="1">
              <a:buClr>
                <a:srgbClr val="002060"/>
              </a:buClr>
              <a:buSzPct val="91000"/>
            </a:pPr>
            <a:r>
              <a:rPr lang="it-IT" sz="1600" dirty="0" smtClean="0">
                <a:latin typeface="Century Gothic" pitchFamily="34" charset="0"/>
              </a:rPr>
              <a:t>Nell’area “A” la Francia e nell’area “B” la Gran Bretagna hanno la preminenza su diritti d’impresa e sui prestiti locali. Nell’area A solo la Francia e nell’area B solo la Gran Bretagna possono fornire consiglieri o funzionari stranieri</a:t>
            </a:r>
          </a:p>
        </p:txBody>
      </p:sp>
      <p:sp>
        <p:nvSpPr>
          <p:cNvPr id="20" name="CasellaDiTesto 19"/>
          <p:cNvSpPr txBox="1"/>
          <p:nvPr/>
        </p:nvSpPr>
        <p:spPr>
          <a:xfrm>
            <a:off x="251520" y="3645024"/>
            <a:ext cx="4248472"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44000" eaLnBrk="1" hangingPunct="1">
              <a:buClr>
                <a:srgbClr val="002060"/>
              </a:buClr>
              <a:buSzPct val="91000"/>
            </a:pPr>
            <a:r>
              <a:rPr lang="it-IT" sz="1600" dirty="0" smtClean="0">
                <a:latin typeface="Century Gothic" pitchFamily="34" charset="0"/>
              </a:rPr>
              <a:t>Nella zona blu alla Francia e nella zona rossa alla Gran Bretagna è permesso istituire un controllo o un’amministrazione diretta o indiretta a loro discrezione </a:t>
            </a:r>
          </a:p>
        </p:txBody>
      </p:sp>
      <p:sp>
        <p:nvSpPr>
          <p:cNvPr id="22" name="CasellaDiTesto 21"/>
          <p:cNvSpPr txBox="1"/>
          <p:nvPr/>
        </p:nvSpPr>
        <p:spPr>
          <a:xfrm>
            <a:off x="323528" y="5229200"/>
            <a:ext cx="4248472" cy="58477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it-IT" sz="1600" dirty="0" smtClean="0">
                <a:latin typeface="Century Gothic" pitchFamily="34" charset="0"/>
              </a:rPr>
              <a:t>Nella zona “internazionale” è istituita un’amministrazione internazionale </a:t>
            </a:r>
            <a:endParaRPr lang="it-IT" sz="1600" dirty="0"/>
          </a:p>
        </p:txBody>
      </p:sp>
      <p:cxnSp>
        <p:nvCxnSpPr>
          <p:cNvPr id="24" name="Connettore 2 23"/>
          <p:cNvCxnSpPr>
            <a:stCxn id="8" idx="3"/>
          </p:cNvCxnSpPr>
          <p:nvPr/>
        </p:nvCxnSpPr>
        <p:spPr>
          <a:xfrm>
            <a:off x="4572000" y="2557646"/>
            <a:ext cx="1728192" cy="439306"/>
          </a:xfrm>
          <a:prstGeom prst="straightConnector1">
            <a:avLst/>
          </a:prstGeom>
          <a:ln w="254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ttore 2 25"/>
          <p:cNvCxnSpPr>
            <a:stCxn id="8" idx="3"/>
          </p:cNvCxnSpPr>
          <p:nvPr/>
        </p:nvCxnSpPr>
        <p:spPr>
          <a:xfrm>
            <a:off x="4572000" y="2557646"/>
            <a:ext cx="2448272" cy="1375410"/>
          </a:xfrm>
          <a:prstGeom prst="straightConnector1">
            <a:avLst/>
          </a:prstGeom>
          <a:ln w="254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8" name="Connettore 2 27"/>
          <p:cNvCxnSpPr>
            <a:stCxn id="20" idx="3"/>
          </p:cNvCxnSpPr>
          <p:nvPr/>
        </p:nvCxnSpPr>
        <p:spPr>
          <a:xfrm flipV="1">
            <a:off x="4499992" y="2636912"/>
            <a:ext cx="1440160" cy="166983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0" name="Connettore 2 29"/>
          <p:cNvCxnSpPr>
            <a:stCxn id="20" idx="3"/>
          </p:cNvCxnSpPr>
          <p:nvPr/>
        </p:nvCxnSpPr>
        <p:spPr>
          <a:xfrm flipV="1">
            <a:off x="4499992" y="4221088"/>
            <a:ext cx="3456384" cy="8565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2" name="Connettore 2 31"/>
          <p:cNvCxnSpPr>
            <a:stCxn id="22" idx="3"/>
          </p:cNvCxnSpPr>
          <p:nvPr/>
        </p:nvCxnSpPr>
        <p:spPr>
          <a:xfrm flipV="1">
            <a:off x="4572000" y="4509120"/>
            <a:ext cx="1224136" cy="1012468"/>
          </a:xfrm>
          <a:prstGeom prst="straightConnector1">
            <a:avLst/>
          </a:prstGeom>
          <a:ln w="25400">
            <a:solidFill>
              <a:schemeClr val="accent4"/>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contenuto 7"/>
          <p:cNvSpPr>
            <a:spLocks noGrp="1"/>
          </p:cNvSpPr>
          <p:nvPr>
            <p:ph sz="half" idx="4294967295"/>
          </p:nvPr>
        </p:nvSpPr>
        <p:spPr>
          <a:xfrm>
            <a:off x="0" y="836712"/>
            <a:ext cx="5651500" cy="6192416"/>
          </a:xfrm>
        </p:spPr>
        <p:txBody>
          <a:bodyPr>
            <a:normAutofit/>
          </a:bodyPr>
          <a:lstStyle/>
          <a:p>
            <a:pPr marL="265176" indent="-265176" eaLnBrk="1" fontAlgn="auto" hangingPunct="1">
              <a:spcAft>
                <a:spcPts val="0"/>
              </a:spcAft>
              <a:buClr>
                <a:srgbClr val="002060"/>
              </a:buClr>
              <a:buFont typeface="Wingdings" pitchFamily="2" charset="2"/>
              <a:buChar char="Ø"/>
              <a:defRPr/>
            </a:pPr>
            <a:r>
              <a:rPr lang="it-IT" sz="1600" dirty="0" smtClean="0">
                <a:latin typeface="Century Gothic" pitchFamily="34" charset="0"/>
              </a:rPr>
              <a:t>Documento ufficiale del governo britannico inviato dal ministro Lord </a:t>
            </a:r>
            <a:r>
              <a:rPr lang="it-IT" sz="1600" dirty="0" err="1" smtClean="0">
                <a:latin typeface="Century Gothic" pitchFamily="34" charset="0"/>
              </a:rPr>
              <a:t>Balfour</a:t>
            </a:r>
            <a:r>
              <a:rPr lang="it-IT" sz="1600" dirty="0" smtClean="0">
                <a:latin typeface="Century Gothic" pitchFamily="34" charset="0"/>
              </a:rPr>
              <a:t> a  Lord Rothschild - leader dell’ebraismo inglese</a:t>
            </a:r>
          </a:p>
          <a:p>
            <a:pPr marL="265176" indent="-265176" eaLnBrk="1" fontAlgn="auto" hangingPunct="1">
              <a:spcAft>
                <a:spcPts val="0"/>
              </a:spcAft>
              <a:buClr>
                <a:srgbClr val="002060"/>
              </a:buClr>
              <a:buFont typeface="Wingdings" pitchFamily="2" charset="2"/>
              <a:buChar char="Ø"/>
              <a:defRPr/>
            </a:pPr>
            <a:r>
              <a:rPr lang="it-IT" sz="1600" dirty="0" smtClean="0">
                <a:latin typeface="Century Gothic" pitchFamily="34" charset="0"/>
              </a:rPr>
              <a:t>La dichiarazione prevedeva l’impegno britannico per “</a:t>
            </a:r>
            <a:r>
              <a:rPr lang="it-IT" sz="1600" u="sng" dirty="0" smtClean="0">
                <a:latin typeface="Century Gothic" pitchFamily="34" charset="0"/>
              </a:rPr>
              <a:t>la costituzione in Palestina di un focolare nazionale per il popolo ebraico”</a:t>
            </a:r>
          </a:p>
          <a:p>
            <a:pPr marL="265176" indent="-265176" eaLnBrk="1" fontAlgn="auto" hangingPunct="1">
              <a:spcAft>
                <a:spcPts val="0"/>
              </a:spcAft>
              <a:buClr>
                <a:srgbClr val="002060"/>
              </a:buClr>
              <a:buFont typeface="Wingdings" pitchFamily="2" charset="2"/>
              <a:buChar char="Ø"/>
              <a:defRPr/>
            </a:pPr>
            <a:r>
              <a:rPr lang="it-IT" sz="1600" dirty="0" smtClean="0">
                <a:latin typeface="Century Gothic" pitchFamily="34" charset="0"/>
              </a:rPr>
              <a:t>Gli storici sottolineano che i motivi che portarono il governo inglese a prendere questo impegno, derivarono, in buona parte, dall’influenza di sionisti americani presso il governo statunitense per farlo entrare in guerra a fianco della Gran Bretagna</a:t>
            </a:r>
          </a:p>
          <a:p>
            <a:pPr marL="265176" indent="-265176" eaLnBrk="1" fontAlgn="auto" hangingPunct="1">
              <a:spcAft>
                <a:spcPts val="0"/>
              </a:spcAft>
              <a:buClr>
                <a:srgbClr val="002060"/>
              </a:buClr>
              <a:buFont typeface="Wingdings" pitchFamily="2" charset="2"/>
              <a:buChar char="Ø"/>
              <a:defRPr/>
            </a:pPr>
            <a:r>
              <a:rPr lang="it-IT" sz="1600" dirty="0" smtClean="0">
                <a:latin typeface="Century Gothic" pitchFamily="34" charset="0"/>
              </a:rPr>
              <a:t>Il sionismo era un movimento nato alla fine del XIX secolo tra gli ebrei residenti in Europa, il cui fine è l'affermazione del diritto all'autodeterminazione del popolo ebraico mediante l'istituzione di uno </a:t>
            </a:r>
            <a:r>
              <a:rPr lang="it-IT" sz="1600" u="sng" dirty="0" smtClean="0">
                <a:latin typeface="Century Gothic" pitchFamily="34" charset="0"/>
              </a:rPr>
              <a:t>Stato ebraico</a:t>
            </a:r>
            <a:endParaRPr lang="it-IT" sz="1600" dirty="0" smtClean="0">
              <a:latin typeface="Century Gothic" pitchFamily="34" charset="0"/>
            </a:endParaRPr>
          </a:p>
          <a:p>
            <a:pPr marL="265176" indent="-265176" eaLnBrk="1" fontAlgn="auto" hangingPunct="1">
              <a:spcAft>
                <a:spcPts val="0"/>
              </a:spcAft>
              <a:buClr>
                <a:srgbClr val="002060"/>
              </a:buClr>
              <a:buFont typeface="Wingdings" pitchFamily="2" charset="2"/>
              <a:buChar char="Ø"/>
              <a:defRPr/>
            </a:pPr>
            <a:endParaRPr lang="it-IT" sz="1900" dirty="0" smtClean="0">
              <a:latin typeface="Century Gothic" pitchFamily="34" charset="0"/>
            </a:endParaRPr>
          </a:p>
          <a:p>
            <a:pPr marL="265176" indent="-265176" eaLnBrk="1" fontAlgn="auto" hangingPunct="1">
              <a:spcAft>
                <a:spcPts val="0"/>
              </a:spcAft>
              <a:buFont typeface="Wingdings 2"/>
              <a:buNone/>
              <a:defRPr/>
            </a:pPr>
            <a:endParaRPr lang="it-IT" sz="2200" u="sng" dirty="0" smtClean="0">
              <a:solidFill>
                <a:srgbClr val="FF0000"/>
              </a:solidFill>
              <a:effectLst>
                <a:outerShdw blurRad="38100" dist="38100" dir="2700000" algn="tl">
                  <a:srgbClr val="000000">
                    <a:alpha val="43137"/>
                  </a:srgbClr>
                </a:outerShdw>
              </a:effectLst>
              <a:latin typeface="Century Gothic" pitchFamily="34" charset="0"/>
            </a:endParaRPr>
          </a:p>
          <a:p>
            <a:pPr marL="265176" indent="-265176" eaLnBrk="1" fontAlgn="auto" hangingPunct="1">
              <a:spcAft>
                <a:spcPts val="0"/>
              </a:spcAft>
              <a:buFont typeface="Wingdings 2"/>
              <a:buNone/>
              <a:defRPr/>
            </a:pPr>
            <a:endParaRPr lang="it-IT" sz="1800" dirty="0" smtClean="0">
              <a:solidFill>
                <a:srgbClr val="FF0000"/>
              </a:solidFill>
              <a:effectLst>
                <a:outerShdw blurRad="38100" dist="38100" dir="2700000" algn="tl">
                  <a:srgbClr val="000000">
                    <a:alpha val="43137"/>
                  </a:srgbClr>
                </a:outerShdw>
              </a:effectLst>
              <a:latin typeface="Century Gothic" pitchFamily="34" charset="0"/>
            </a:endParaRPr>
          </a:p>
          <a:p>
            <a:pPr marL="265176" indent="-265176" algn="ctr" eaLnBrk="1" fontAlgn="auto" hangingPunct="1">
              <a:spcAft>
                <a:spcPts val="0"/>
              </a:spcAft>
              <a:buFont typeface="Wingdings 2"/>
              <a:buNone/>
              <a:defRPr/>
            </a:pPr>
            <a:r>
              <a:rPr lang="it-IT" sz="1800" b="1" dirty="0" smtClean="0">
                <a:solidFill>
                  <a:srgbClr val="002060"/>
                </a:solidFill>
                <a:effectLst>
                  <a:outerShdw blurRad="38100" dist="38100" dir="2700000" algn="tl">
                    <a:srgbClr val="000000">
                      <a:alpha val="43137"/>
                    </a:srgbClr>
                  </a:outerShdw>
                </a:effectLst>
                <a:latin typeface="Century Gothic" pitchFamily="34" charset="0"/>
              </a:rPr>
              <a:t>In molti ritengono questa dichiarazione la causa scatenante dell’attuale conflitto arabo-israeliano</a:t>
            </a:r>
          </a:p>
        </p:txBody>
      </p:sp>
      <p:sp>
        <p:nvSpPr>
          <p:cNvPr id="5" name="Freccia in giù 4"/>
          <p:cNvSpPr/>
          <p:nvPr/>
        </p:nvSpPr>
        <p:spPr>
          <a:xfrm>
            <a:off x="2483768" y="4797152"/>
            <a:ext cx="576262" cy="792163"/>
          </a:xfrm>
          <a:prstGeom prst="downArrow">
            <a:avLst/>
          </a:prstGeom>
          <a:solidFill>
            <a:srgbClr val="0070C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22532" name="Picture 2" descr="http://www.infopal.it/wp-content/uploads/img/balfour2.jpg"/>
          <p:cNvPicPr>
            <a:picLocks noChangeAspect="1" noChangeArrowheads="1"/>
          </p:cNvPicPr>
          <p:nvPr/>
        </p:nvPicPr>
        <p:blipFill>
          <a:blip r:embed="rId2" cstate="print"/>
          <a:srcRect/>
          <a:stretch>
            <a:fillRect/>
          </a:stretch>
        </p:blipFill>
        <p:spPr bwMode="auto">
          <a:xfrm>
            <a:off x="5508104" y="1124744"/>
            <a:ext cx="3385071" cy="4873625"/>
          </a:xfrm>
          <a:prstGeom prst="rect">
            <a:avLst/>
          </a:prstGeom>
          <a:noFill/>
          <a:ln w="9525">
            <a:noFill/>
            <a:miter lim="800000"/>
            <a:headEnd/>
            <a:tailEnd/>
          </a:ln>
        </p:spPr>
      </p:pic>
      <p:sp>
        <p:nvSpPr>
          <p:cNvPr id="6" name="Titolo 6"/>
          <p:cNvSpPr txBox="1">
            <a:spLocks/>
          </p:cNvSpPr>
          <p:nvPr/>
        </p:nvSpPr>
        <p:spPr>
          <a:xfrm>
            <a:off x="0" y="260648"/>
            <a:ext cx="8893175" cy="576064"/>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2400" b="1" i="0" u="none" strike="noStrike" kern="1200" cap="none" spc="0" normalizeH="0" baseline="0" noProof="0" dirty="0" smtClean="0">
                <a:ln>
                  <a:noFill/>
                </a:ln>
                <a:solidFill>
                  <a:srgbClr val="FFC000"/>
                </a:solidFill>
                <a:effectLst>
                  <a:outerShdw blurRad="53975" dist="22860" dir="5400000" algn="tl" rotWithShape="0">
                    <a:srgbClr val="000000">
                      <a:alpha val="55000"/>
                    </a:srgbClr>
                  </a:outerShdw>
                </a:effectLst>
                <a:uLnTx/>
                <a:uFillTx/>
                <a:latin typeface="+mj-lt"/>
                <a:ea typeface="+mj-ea"/>
                <a:cs typeface="+mj-cs"/>
              </a:rPr>
              <a:t>   </a:t>
            </a:r>
            <a:br>
              <a:rPr kumimoji="0" lang="it-IT" sz="2400" b="1" i="0" u="none" strike="noStrike" kern="1200" cap="none" spc="0" normalizeH="0" baseline="0" noProof="0" dirty="0" smtClean="0">
                <a:ln>
                  <a:noFill/>
                </a:ln>
                <a:solidFill>
                  <a:srgbClr val="FFC000"/>
                </a:solidFill>
                <a:effectLst>
                  <a:outerShdw blurRad="53975" dist="22860" dir="5400000" algn="tl" rotWithShape="0">
                    <a:srgbClr val="000000">
                      <a:alpha val="55000"/>
                    </a:srgbClr>
                  </a:outerShdw>
                </a:effectLst>
                <a:uLnTx/>
                <a:uFillTx/>
                <a:latin typeface="+mj-lt"/>
                <a:ea typeface="+mj-ea"/>
                <a:cs typeface="+mj-cs"/>
              </a:rPr>
            </a:br>
            <a:r>
              <a:rPr kumimoji="0" lang="it-IT" sz="2400" b="1" i="0" u="none" strike="noStrike" kern="1200" cap="none" spc="0" normalizeH="0" baseline="0" noProof="0" dirty="0" smtClean="0">
                <a:ln>
                  <a:noFill/>
                </a:ln>
                <a:solidFill>
                  <a:srgbClr val="FFC000"/>
                </a:solidFill>
                <a:effectLst>
                  <a:outerShdw blurRad="53975" dist="22860" dir="5400000" algn="tl" rotWithShape="0">
                    <a:srgbClr val="000000">
                      <a:alpha val="55000"/>
                    </a:srgbClr>
                  </a:outerShdw>
                </a:effectLst>
                <a:uLnTx/>
                <a:uFillTx/>
                <a:latin typeface="+mj-lt"/>
                <a:ea typeface="+mj-ea"/>
                <a:cs typeface="+mj-cs"/>
              </a:rPr>
              <a:t/>
            </a:r>
            <a:br>
              <a:rPr kumimoji="0" lang="it-IT" sz="2400" b="1" i="0" u="none" strike="noStrike" kern="1200" cap="none" spc="0" normalizeH="0" baseline="0" noProof="0" dirty="0" smtClean="0">
                <a:ln>
                  <a:noFill/>
                </a:ln>
                <a:solidFill>
                  <a:srgbClr val="FFC000"/>
                </a:solidFill>
                <a:effectLst>
                  <a:outerShdw blurRad="53975" dist="22860" dir="5400000" algn="tl" rotWithShape="0">
                    <a:srgbClr val="000000">
                      <a:alpha val="55000"/>
                    </a:srgbClr>
                  </a:outerShdw>
                </a:effectLst>
                <a:uLnTx/>
                <a:uFillTx/>
                <a:latin typeface="+mj-lt"/>
                <a:ea typeface="+mj-ea"/>
                <a:cs typeface="+mj-cs"/>
              </a:rPr>
            </a:br>
            <a:r>
              <a:rPr kumimoji="0" lang="it-IT" sz="2400" b="1" i="0" u="none" strike="noStrike" kern="1200" cap="none" spc="0" normalizeH="0" baseline="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La</a:t>
            </a:r>
            <a:r>
              <a:rPr kumimoji="0" lang="it-IT" sz="2400" b="1" i="0" u="none" strike="noStrike" kern="1200" cap="none" spc="0" normalizeH="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 dichiarazione </a:t>
            </a:r>
            <a:r>
              <a:rPr kumimoji="0" lang="it-IT" sz="2400" b="1" i="0" u="none" strike="noStrike" kern="1200" cap="none" spc="0" normalizeH="0" noProof="0" dirty="0" err="1"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Balfour</a:t>
            </a:r>
            <a:r>
              <a:rPr kumimoji="0" lang="it-IT" sz="2400" b="1" i="0" u="none" strike="noStrike" kern="1200" cap="none" spc="0" normalizeH="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 del 1917</a:t>
            </a:r>
            <a:endParaRPr kumimoji="0" lang="it-IT"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entury Gothic" pitchFamily="34" charset="0"/>
              <a:ea typeface="+mj-ea"/>
              <a:cs typeface="+mj-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51520" y="980728"/>
            <a:ext cx="8352928" cy="3970318"/>
          </a:xfrm>
          <a:prstGeom prst="rect">
            <a:avLst/>
          </a:prstGeom>
        </p:spPr>
        <p:txBody>
          <a:bodyPr wrap="square">
            <a:spAutoFit/>
          </a:bodyPr>
          <a:lstStyle/>
          <a:p>
            <a:pPr marL="342900" indent="-342900" algn="just" eaLnBrk="1" hangingPunct="1">
              <a:buFont typeface="Wingdings" pitchFamily="2" charset="2"/>
              <a:buChar char="ü"/>
            </a:pPr>
            <a:r>
              <a:rPr lang="it-IT" dirty="0" smtClean="0">
                <a:latin typeface="Century Gothic" pitchFamily="34" charset="0"/>
              </a:rPr>
              <a:t>La Francia e l’Inghilterra, nel 1919,  dopo le vittorie di Hussein e </a:t>
            </a:r>
            <a:r>
              <a:rPr lang="it-IT" dirty="0" err="1" smtClean="0">
                <a:latin typeface="Century Gothic" pitchFamily="34" charset="0"/>
              </a:rPr>
              <a:t>Faysal</a:t>
            </a:r>
            <a:r>
              <a:rPr lang="it-IT" dirty="0" smtClean="0">
                <a:latin typeface="Century Gothic" pitchFamily="34" charset="0"/>
              </a:rPr>
              <a:t> non concedettero la sovranità e l’indipendenza dei popoli arabi ma istituirono controlli e protettorati in tutta l’area, come previsto dagli di </a:t>
            </a:r>
            <a:r>
              <a:rPr lang="it-IT" dirty="0" err="1" smtClean="0">
                <a:latin typeface="Century Gothic" pitchFamily="34" charset="0"/>
              </a:rPr>
              <a:t>Sykes</a:t>
            </a:r>
            <a:r>
              <a:rPr lang="it-IT" dirty="0" smtClean="0">
                <a:latin typeface="Century Gothic" pitchFamily="34" charset="0"/>
              </a:rPr>
              <a:t> - </a:t>
            </a:r>
            <a:r>
              <a:rPr lang="it-IT" dirty="0" err="1" smtClean="0">
                <a:latin typeface="Century Gothic" pitchFamily="34" charset="0"/>
              </a:rPr>
              <a:t>Pikot</a:t>
            </a:r>
            <a:r>
              <a:rPr lang="it-IT" dirty="0" smtClean="0">
                <a:latin typeface="Century Gothic" pitchFamily="34" charset="0"/>
              </a:rPr>
              <a:t> </a:t>
            </a:r>
          </a:p>
          <a:p>
            <a:pPr marL="342900" indent="-342900" algn="just" eaLnBrk="1" hangingPunct="1">
              <a:buFont typeface="Wingdings" pitchFamily="2" charset="2"/>
              <a:buChar char="ü"/>
            </a:pPr>
            <a:r>
              <a:rPr lang="it-IT" b="1" dirty="0" smtClean="0">
                <a:latin typeface="Century Gothic" pitchFamily="34" charset="0"/>
              </a:rPr>
              <a:t>Conferenza di San Remo – 1920:  </a:t>
            </a:r>
            <a:r>
              <a:rPr lang="it-IT" dirty="0" smtClean="0">
                <a:latin typeface="Century Gothic" pitchFamily="34" charset="0"/>
              </a:rPr>
              <a:t>si stabilisce la spartizione mandataria del Medio Oriente secondo quanto stabilito negli accordi </a:t>
            </a:r>
            <a:r>
              <a:rPr lang="it-IT" dirty="0" err="1" smtClean="0">
                <a:latin typeface="Century Gothic" pitchFamily="34" charset="0"/>
              </a:rPr>
              <a:t>Sykes</a:t>
            </a:r>
            <a:r>
              <a:rPr lang="it-IT" dirty="0" smtClean="0">
                <a:latin typeface="Century Gothic" pitchFamily="34" charset="0"/>
              </a:rPr>
              <a:t> </a:t>
            </a:r>
            <a:r>
              <a:rPr lang="it-IT" dirty="0" err="1" smtClean="0">
                <a:latin typeface="Century Gothic" pitchFamily="34" charset="0"/>
              </a:rPr>
              <a:t>Picot</a:t>
            </a:r>
            <a:endParaRPr lang="it-IT" b="1" dirty="0" smtClean="0">
              <a:latin typeface="Century Gothic" pitchFamily="34" charset="0"/>
            </a:endParaRPr>
          </a:p>
          <a:p>
            <a:pPr marL="342900" indent="-342900" algn="just" eaLnBrk="1" hangingPunct="1">
              <a:buFont typeface="Wingdings" pitchFamily="2" charset="2"/>
              <a:buChar char="ü"/>
            </a:pPr>
            <a:r>
              <a:rPr lang="it-IT" b="1" dirty="0" smtClean="0">
                <a:latin typeface="Century Gothic" pitchFamily="34" charset="0"/>
              </a:rPr>
              <a:t>Trattato di </a:t>
            </a:r>
            <a:r>
              <a:rPr lang="it-IT" b="1" dirty="0" err="1" smtClean="0">
                <a:latin typeface="Century Gothic" pitchFamily="34" charset="0"/>
              </a:rPr>
              <a:t>Sèvres</a:t>
            </a:r>
            <a:r>
              <a:rPr lang="it-IT" b="1" dirty="0" smtClean="0">
                <a:latin typeface="Century Gothic" pitchFamily="34" charset="0"/>
              </a:rPr>
              <a:t> – 1920: </a:t>
            </a:r>
            <a:r>
              <a:rPr lang="it-IT" dirty="0" smtClean="0">
                <a:latin typeface="Century Gothic" pitchFamily="34" charset="0"/>
              </a:rPr>
              <a:t>si stabilisce il dissolvimento dell’impero ottomano (che perde quasi tutti i suoi possedimenti) e vengono ratificati dalla Società delle Nazioni mandati sulla Siria e sul Libano per la Francia e sulla Palestina e sull'Iraq per la Gran Bretagna</a:t>
            </a:r>
            <a:endParaRPr lang="it-IT" b="1" dirty="0" smtClean="0">
              <a:latin typeface="Century Gothic" pitchFamily="34" charset="0"/>
            </a:endParaRPr>
          </a:p>
          <a:p>
            <a:pPr marL="342900" indent="-342900" algn="just" eaLnBrk="1" hangingPunct="1">
              <a:buFont typeface="Wingdings" pitchFamily="2" charset="2"/>
              <a:buChar char="ü"/>
            </a:pPr>
            <a:r>
              <a:rPr lang="it-IT" b="1" dirty="0" smtClean="0">
                <a:latin typeface="Century Gothic" pitchFamily="34" charset="0"/>
              </a:rPr>
              <a:t>Conferenza di Losanna – 1923:</a:t>
            </a:r>
            <a:r>
              <a:rPr lang="it-IT" dirty="0" smtClean="0">
                <a:latin typeface="Century Gothic" pitchFamily="34" charset="0"/>
              </a:rPr>
              <a:t> stabiliva il riconoscimento della Repubblica di Turchia</a:t>
            </a:r>
            <a:endParaRPr lang="it-IT" b="1" dirty="0" smtClean="0">
              <a:latin typeface="Century Gothic" pitchFamily="34" charset="0"/>
            </a:endParaRPr>
          </a:p>
          <a:p>
            <a:pPr marL="342900" indent="-342900" algn="just" eaLnBrk="1" hangingPunct="1">
              <a:buFont typeface="Wingdings" pitchFamily="2" charset="2"/>
              <a:buChar char="ü"/>
            </a:pPr>
            <a:endParaRPr lang="it-IT" dirty="0" smtClean="0">
              <a:latin typeface="Century Gothic" pitchFamily="34" charset="0"/>
            </a:endParaRPr>
          </a:p>
          <a:p>
            <a:pPr marL="342900" indent="-342900" algn="just" eaLnBrk="1" hangingPunct="1">
              <a:buFont typeface="Wingdings" pitchFamily="2" charset="2"/>
              <a:buChar char="ü"/>
            </a:pPr>
            <a:endParaRPr lang="it-IT" dirty="0" smtClean="0">
              <a:latin typeface="Century Gothic" pitchFamily="34" charset="0"/>
            </a:endParaRPr>
          </a:p>
        </p:txBody>
      </p:sp>
      <p:sp>
        <p:nvSpPr>
          <p:cNvPr id="3" name="CasellaDiTesto 2"/>
          <p:cNvSpPr txBox="1"/>
          <p:nvPr/>
        </p:nvSpPr>
        <p:spPr>
          <a:xfrm>
            <a:off x="827584" y="404664"/>
            <a:ext cx="8064896" cy="461665"/>
          </a:xfrm>
          <a:prstGeom prst="rect">
            <a:avLst/>
          </a:prstGeom>
          <a:noFill/>
        </p:spPr>
        <p:txBody>
          <a:bodyPr wrap="square" rtlCol="0">
            <a:spAutoFit/>
          </a:bodyPr>
          <a:lstStyle/>
          <a:p>
            <a:pPr algn="ctr"/>
            <a:r>
              <a:rPr lang="it-IT" sz="2400" b="1" dirty="0" smtClean="0">
                <a:solidFill>
                  <a:srgbClr val="0070C0"/>
                </a:solidFill>
                <a:latin typeface="Century Gothic" pitchFamily="34" charset="0"/>
              </a:rPr>
              <a:t>Il “tradimento” agli arabi e l’istituzione dei mandati</a:t>
            </a:r>
            <a:endParaRPr lang="it-IT" sz="2400" b="1" dirty="0">
              <a:solidFill>
                <a:srgbClr val="0070C0"/>
              </a:solidFill>
              <a:latin typeface="Century Gothic" pitchFamily="34" charset="0"/>
            </a:endParaRPr>
          </a:p>
        </p:txBody>
      </p:sp>
      <p:sp>
        <p:nvSpPr>
          <p:cNvPr id="4" name="CasellaDiTesto 3"/>
          <p:cNvSpPr txBox="1"/>
          <p:nvPr/>
        </p:nvSpPr>
        <p:spPr>
          <a:xfrm>
            <a:off x="323528" y="4653136"/>
            <a:ext cx="8496944" cy="156966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it-IT" sz="1600" i="1" dirty="0" smtClean="0">
                <a:latin typeface="Century Gothic" pitchFamily="34" charset="0"/>
              </a:rPr>
              <a:t>Secondo tali mandati “Alcuni territori, i cui popoli non erano ritenuti in grado di autogovernarsi, sarebbero stati affidati in temporanea amministrazione alle Potenze, quali mandatarie della Società.  Si suddividevano  i mandati in tre categorie (A, B e C), secondo il «grado di civiltà» conseguito dal popolo del territorio a giudizio delle Potenze e secondo l'ampiezza dei poteri di amministrazione della Potenza </a:t>
            </a:r>
            <a:r>
              <a:rPr lang="it-IT" sz="1600" i="1" dirty="0" err="1" smtClean="0">
                <a:latin typeface="Century Gothic" pitchFamily="34" charset="0"/>
              </a:rPr>
              <a:t>mandataria……</a:t>
            </a:r>
            <a:r>
              <a:rPr lang="it-IT" sz="1600" i="1" dirty="0" smtClean="0">
                <a:latin typeface="Century Gothic" pitchFamily="34" charset="0"/>
              </a:rPr>
              <a:t>”</a:t>
            </a:r>
            <a:endParaRPr lang="it-IT" sz="1600" i="1" dirty="0">
              <a:latin typeface="Century Gothic"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23528" y="332656"/>
            <a:ext cx="8424936" cy="6247864"/>
          </a:xfrm>
          <a:prstGeom prst="rect">
            <a:avLst/>
          </a:prstGeom>
        </p:spPr>
        <p:txBody>
          <a:bodyPr wrap="square">
            <a:spAutoFit/>
          </a:bodyPr>
          <a:lstStyle/>
          <a:p>
            <a:pPr algn="just"/>
            <a:r>
              <a:rPr lang="it-IT" sz="2000" i="1" dirty="0" smtClean="0">
                <a:latin typeface="Script MT Bold" pitchFamily="66" charset="0"/>
              </a:rPr>
              <a:t>Comprendere oggi il Medio Oriente con i suoi problemi di autoritarismo, instabilità, e sicurezza, richiede di non dimenticare che molti Stati - Nazione (come molti altri Stati nel mondo in via di sviluppo e post coloniali) sono stati creati solo da poche decine di anni, o artificialmente ricavati da territori coloniali di potenze europee che li abbandonavano dopo la Seconda Guerra Mondiale […]. In  Medio Oriente c’è stata la creazione da parte della Francia del Libano moderno che ha incluso porzioni di Siria. La Gran Bretagna ha  definito i confini e i governanti del Kuwait, dell’Iraq e della Giordania […..] Oggi, quando vediamo problemi di unità, stabilità, autoritarismo e mancanza di democrazia, dobbiamo ricordarci che questa è l’eredità di secoli di imperialismo europeo durante i quali le potenze coloniali si preoccupavano di perpetuare il loro dominio e la loro influenza piuttosto che costruire forti società democratiche. Questa già pesante autorità è stata aggravata dall’emergere di governi autoritari, i cui governanti ed </a:t>
            </a:r>
            <a:r>
              <a:rPr lang="it-IT" sz="2000" i="1" dirty="0" err="1" smtClean="0">
                <a:latin typeface="Script MT Bold" pitchFamily="66" charset="0"/>
              </a:rPr>
              <a:t>élites</a:t>
            </a:r>
            <a:r>
              <a:rPr lang="it-IT" sz="2000" i="1" dirty="0" smtClean="0">
                <a:latin typeface="Script MT Bold" pitchFamily="66" charset="0"/>
              </a:rPr>
              <a:t> si preoccupavano di prolungare la loro potenza e i loro privilegi, non la separazione dei poteri, la libertà di riunione, di parola e di stampa. Divisioni etniche, tribali e religiose devono essere comprese nell’ambito del contesto di fragilità di quelle che sono forme relativamente nuove di moderno nazionalismo che combattono per soppiantare secoli di fedeltà etnica, religiosa, tribale e familiare   </a:t>
            </a:r>
            <a:r>
              <a:rPr lang="it-IT" sz="2000" i="1" dirty="0" err="1" smtClean="0">
                <a:latin typeface="Script MT Bold" pitchFamily="66" charset="0"/>
              </a:rPr>
              <a:t>………</a:t>
            </a:r>
            <a:r>
              <a:rPr lang="it-IT" sz="2000" i="1" dirty="0" smtClean="0">
                <a:latin typeface="Script MT Bold" pitchFamily="66" charset="0"/>
              </a:rPr>
              <a:t>..</a:t>
            </a:r>
          </a:p>
          <a:p>
            <a:pPr algn="just"/>
            <a:endParaRPr lang="it-IT" sz="2000" i="1" dirty="0" smtClean="0">
              <a:latin typeface="Script MT Bold" pitchFamily="66" charset="0"/>
            </a:endParaRPr>
          </a:p>
          <a:p>
            <a:pPr algn="just"/>
            <a:r>
              <a:rPr lang="it-IT" sz="2000" i="1" dirty="0" smtClean="0">
                <a:latin typeface="Script MT Bold" pitchFamily="66" charset="0"/>
              </a:rPr>
              <a:t>J. Esposito</a:t>
            </a:r>
            <a:endParaRPr lang="it-IT" sz="2000" i="1" dirty="0">
              <a:latin typeface="Script MT Bold" pitchFamily="66"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323528" y="0"/>
            <a:ext cx="8615610" cy="935038"/>
          </a:xfrm>
        </p:spPr>
        <p:txBody>
          <a:bodyPr>
            <a:normAutofit/>
          </a:bodyPr>
          <a:lstStyle/>
          <a:p>
            <a:pPr eaLnBrk="1" fontAlgn="auto" hangingPunct="1">
              <a:spcAft>
                <a:spcPts val="0"/>
              </a:spcAft>
              <a:defRPr/>
            </a:pPr>
            <a:r>
              <a:rPr lang="it-IT" sz="2400" dirty="0" smtClean="0">
                <a:solidFill>
                  <a:srgbClr val="0070C0"/>
                </a:solidFill>
                <a:latin typeface="Century Gothic" pitchFamily="34" charset="0"/>
              </a:rPr>
              <a:t>Scheda riassuntiva: le “fasi” dell’impero ottomano</a:t>
            </a:r>
            <a:endParaRPr lang="it-IT" sz="2400" dirty="0">
              <a:solidFill>
                <a:srgbClr val="0070C0"/>
              </a:solidFill>
              <a:latin typeface="Century Gothic" pitchFamily="34" charset="0"/>
            </a:endParaRPr>
          </a:p>
        </p:txBody>
      </p:sp>
      <p:pic>
        <p:nvPicPr>
          <p:cNvPr id="10243" name="Picture 2"/>
          <p:cNvPicPr>
            <a:picLocks noGrp="1" noChangeAspect="1" noChangeArrowheads="1"/>
          </p:cNvPicPr>
          <p:nvPr>
            <p:ph idx="4294967295"/>
          </p:nvPr>
        </p:nvPicPr>
        <p:blipFill>
          <a:blip r:embed="rId2" cstate="print"/>
          <a:srcRect/>
          <a:stretch>
            <a:fillRect/>
          </a:stretch>
        </p:blipFill>
        <p:spPr>
          <a:xfrm>
            <a:off x="395536" y="2924944"/>
            <a:ext cx="2162678" cy="2088000"/>
          </a:xfrm>
          <a:ln>
            <a:solidFill>
              <a:srgbClr val="0070C0"/>
            </a:solidFill>
          </a:ln>
        </p:spPr>
      </p:pic>
      <p:pic>
        <p:nvPicPr>
          <p:cNvPr id="10244" name="Picture 3"/>
          <p:cNvPicPr>
            <a:picLocks noChangeAspect="1" noChangeArrowheads="1"/>
          </p:cNvPicPr>
          <p:nvPr/>
        </p:nvPicPr>
        <p:blipFill>
          <a:blip r:embed="rId3" cstate="print"/>
          <a:srcRect/>
          <a:stretch>
            <a:fillRect/>
          </a:stretch>
        </p:blipFill>
        <p:spPr bwMode="auto">
          <a:xfrm>
            <a:off x="2771800" y="1844824"/>
            <a:ext cx="2232248" cy="1944216"/>
          </a:xfrm>
          <a:prstGeom prst="rect">
            <a:avLst/>
          </a:prstGeom>
          <a:noFill/>
          <a:ln w="9525">
            <a:solidFill>
              <a:srgbClr val="0070C0"/>
            </a:solidFill>
            <a:miter lim="800000"/>
            <a:headEnd/>
            <a:tailEnd/>
          </a:ln>
        </p:spPr>
      </p:pic>
      <p:pic>
        <p:nvPicPr>
          <p:cNvPr id="10245" name="Picture 4"/>
          <p:cNvPicPr>
            <a:picLocks noChangeAspect="1" noChangeArrowheads="1"/>
          </p:cNvPicPr>
          <p:nvPr/>
        </p:nvPicPr>
        <p:blipFill>
          <a:blip r:embed="rId4" cstate="print"/>
          <a:srcRect/>
          <a:stretch>
            <a:fillRect/>
          </a:stretch>
        </p:blipFill>
        <p:spPr bwMode="auto">
          <a:xfrm>
            <a:off x="6156177" y="1772816"/>
            <a:ext cx="2086465" cy="2088000"/>
          </a:xfrm>
          <a:prstGeom prst="rect">
            <a:avLst/>
          </a:prstGeom>
          <a:noFill/>
          <a:ln w="9525">
            <a:solidFill>
              <a:srgbClr val="0070C0"/>
            </a:solidFill>
            <a:miter lim="800000"/>
            <a:headEnd/>
            <a:tailEnd/>
          </a:ln>
        </p:spPr>
      </p:pic>
      <p:pic>
        <p:nvPicPr>
          <p:cNvPr id="10246" name="Picture 6" descr="File:Territorial changes of the Ottoman Empire 1920.jpg"/>
          <p:cNvPicPr>
            <a:picLocks noChangeAspect="1" noChangeArrowheads="1"/>
          </p:cNvPicPr>
          <p:nvPr/>
        </p:nvPicPr>
        <p:blipFill>
          <a:blip r:embed="rId5" cstate="print"/>
          <a:srcRect/>
          <a:stretch>
            <a:fillRect/>
          </a:stretch>
        </p:blipFill>
        <p:spPr bwMode="auto">
          <a:xfrm>
            <a:off x="6228181" y="4653137"/>
            <a:ext cx="2124000" cy="1985872"/>
          </a:xfrm>
          <a:prstGeom prst="rect">
            <a:avLst/>
          </a:prstGeom>
          <a:noFill/>
          <a:ln w="9525">
            <a:solidFill>
              <a:srgbClr val="0070C0"/>
            </a:solidFill>
            <a:miter lim="800000"/>
            <a:headEnd/>
            <a:tailEnd/>
          </a:ln>
        </p:spPr>
      </p:pic>
      <p:pic>
        <p:nvPicPr>
          <p:cNvPr id="10247" name="Picture 8" descr="File:Territorial changes of the Ottoman Empire 1923.jpg"/>
          <p:cNvPicPr>
            <a:picLocks noChangeAspect="1" noChangeArrowheads="1"/>
          </p:cNvPicPr>
          <p:nvPr/>
        </p:nvPicPr>
        <p:blipFill>
          <a:blip r:embed="rId6" cstate="print"/>
          <a:srcRect/>
          <a:stretch>
            <a:fillRect/>
          </a:stretch>
        </p:blipFill>
        <p:spPr bwMode="auto">
          <a:xfrm>
            <a:off x="2843808" y="4725144"/>
            <a:ext cx="2449512" cy="1917700"/>
          </a:xfrm>
          <a:prstGeom prst="rect">
            <a:avLst/>
          </a:prstGeom>
          <a:noFill/>
          <a:ln w="57150">
            <a:solidFill>
              <a:srgbClr val="0070C0"/>
            </a:solidFill>
            <a:miter lim="800000"/>
            <a:headEnd/>
            <a:tailEnd/>
          </a:ln>
        </p:spPr>
      </p:pic>
      <p:cxnSp>
        <p:nvCxnSpPr>
          <p:cNvPr id="21" name="Connettore 2 20"/>
          <p:cNvCxnSpPr/>
          <p:nvPr/>
        </p:nvCxnSpPr>
        <p:spPr>
          <a:xfrm flipV="1">
            <a:off x="1259632" y="2348880"/>
            <a:ext cx="1152128" cy="504056"/>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cxnSp>
        <p:nvCxnSpPr>
          <p:cNvPr id="23" name="Connettore 2 22"/>
          <p:cNvCxnSpPr/>
          <p:nvPr/>
        </p:nvCxnSpPr>
        <p:spPr>
          <a:xfrm>
            <a:off x="5076056" y="2348880"/>
            <a:ext cx="936104" cy="0"/>
          </a:xfrm>
          <a:prstGeom prst="straightConnector1">
            <a:avLst/>
          </a:prstGeom>
          <a:ln>
            <a:solidFill>
              <a:srgbClr val="00B050"/>
            </a:solidFill>
            <a:tailEnd type="arrow"/>
          </a:ln>
        </p:spPr>
        <p:style>
          <a:lnRef idx="2">
            <a:schemeClr val="accent1"/>
          </a:lnRef>
          <a:fillRef idx="0">
            <a:schemeClr val="accent1"/>
          </a:fillRef>
          <a:effectRef idx="1">
            <a:schemeClr val="accent1"/>
          </a:effectRef>
          <a:fontRef idx="minor">
            <a:schemeClr val="tx1"/>
          </a:fontRef>
        </p:style>
      </p:cxnSp>
      <p:cxnSp>
        <p:nvCxnSpPr>
          <p:cNvPr id="29" name="Connettore 2 28"/>
          <p:cNvCxnSpPr/>
          <p:nvPr/>
        </p:nvCxnSpPr>
        <p:spPr>
          <a:xfrm>
            <a:off x="7164288" y="4005064"/>
            <a:ext cx="0" cy="576064"/>
          </a:xfrm>
          <a:prstGeom prst="straightConnector1">
            <a:avLst/>
          </a:prstGeom>
          <a:ln>
            <a:solidFill>
              <a:srgbClr val="00B050"/>
            </a:solidFill>
            <a:tailEnd type="arrow"/>
          </a:ln>
        </p:spPr>
        <p:style>
          <a:lnRef idx="2">
            <a:schemeClr val="accent1"/>
          </a:lnRef>
          <a:fillRef idx="0">
            <a:schemeClr val="accent1"/>
          </a:fillRef>
          <a:effectRef idx="1">
            <a:schemeClr val="accent1"/>
          </a:effectRef>
          <a:fontRef idx="minor">
            <a:schemeClr val="tx1"/>
          </a:fontRef>
        </p:style>
      </p:cxnSp>
      <p:cxnSp>
        <p:nvCxnSpPr>
          <p:cNvPr id="32" name="Connettore 2 31"/>
          <p:cNvCxnSpPr/>
          <p:nvPr/>
        </p:nvCxnSpPr>
        <p:spPr>
          <a:xfrm flipH="1">
            <a:off x="5364088" y="5661248"/>
            <a:ext cx="792088" cy="0"/>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sp>
        <p:nvSpPr>
          <p:cNvPr id="10252" name="CasellaDiTesto 32"/>
          <p:cNvSpPr txBox="1">
            <a:spLocks noChangeArrowheads="1"/>
          </p:cNvSpPr>
          <p:nvPr/>
        </p:nvSpPr>
        <p:spPr bwMode="auto">
          <a:xfrm flipH="1">
            <a:off x="323528" y="4653136"/>
            <a:ext cx="936625" cy="369888"/>
          </a:xfrm>
          <a:prstGeom prst="rect">
            <a:avLst/>
          </a:prstGeom>
          <a:noFill/>
          <a:ln w="9525">
            <a:noFill/>
            <a:miter lim="800000"/>
            <a:headEnd/>
            <a:tailEnd/>
          </a:ln>
        </p:spPr>
        <p:txBody>
          <a:bodyPr>
            <a:spAutoFit/>
          </a:bodyPr>
          <a:lstStyle/>
          <a:p>
            <a:r>
              <a:rPr lang="it-IT" dirty="0" smtClean="0">
                <a:latin typeface="Calibri" pitchFamily="34" charset="0"/>
              </a:rPr>
              <a:t>Fig. 1</a:t>
            </a:r>
            <a:endParaRPr lang="it-IT" dirty="0">
              <a:latin typeface="Calibri" pitchFamily="34" charset="0"/>
            </a:endParaRPr>
          </a:p>
        </p:txBody>
      </p:sp>
      <p:sp>
        <p:nvSpPr>
          <p:cNvPr id="10253" name="CasellaDiTesto 33"/>
          <p:cNvSpPr txBox="1">
            <a:spLocks noChangeArrowheads="1"/>
          </p:cNvSpPr>
          <p:nvPr/>
        </p:nvSpPr>
        <p:spPr bwMode="auto">
          <a:xfrm>
            <a:off x="2627784" y="3501008"/>
            <a:ext cx="936625" cy="369888"/>
          </a:xfrm>
          <a:prstGeom prst="rect">
            <a:avLst/>
          </a:prstGeom>
          <a:noFill/>
          <a:ln w="9525">
            <a:noFill/>
            <a:miter lim="800000"/>
            <a:headEnd/>
            <a:tailEnd/>
          </a:ln>
        </p:spPr>
        <p:txBody>
          <a:bodyPr>
            <a:spAutoFit/>
          </a:bodyPr>
          <a:lstStyle/>
          <a:p>
            <a:r>
              <a:rPr lang="it-IT" dirty="0">
                <a:latin typeface="Calibri" pitchFamily="34" charset="0"/>
              </a:rPr>
              <a:t>Fig. 2</a:t>
            </a:r>
          </a:p>
        </p:txBody>
      </p:sp>
      <p:sp>
        <p:nvSpPr>
          <p:cNvPr id="10254" name="CasellaDiTesto 35"/>
          <p:cNvSpPr txBox="1">
            <a:spLocks noChangeArrowheads="1"/>
          </p:cNvSpPr>
          <p:nvPr/>
        </p:nvSpPr>
        <p:spPr bwMode="auto">
          <a:xfrm>
            <a:off x="6228184" y="6309320"/>
            <a:ext cx="827087" cy="368300"/>
          </a:xfrm>
          <a:prstGeom prst="rect">
            <a:avLst/>
          </a:prstGeom>
          <a:noFill/>
          <a:ln w="9525">
            <a:noFill/>
            <a:miter lim="800000"/>
            <a:headEnd/>
            <a:tailEnd/>
          </a:ln>
        </p:spPr>
        <p:txBody>
          <a:bodyPr>
            <a:spAutoFit/>
          </a:bodyPr>
          <a:lstStyle/>
          <a:p>
            <a:r>
              <a:rPr lang="it-IT" dirty="0">
                <a:latin typeface="Calibri" pitchFamily="34" charset="0"/>
              </a:rPr>
              <a:t>Fig. 4</a:t>
            </a:r>
          </a:p>
        </p:txBody>
      </p:sp>
      <p:sp>
        <p:nvSpPr>
          <p:cNvPr id="10255" name="CasellaDiTesto 36"/>
          <p:cNvSpPr txBox="1">
            <a:spLocks noChangeArrowheads="1"/>
          </p:cNvSpPr>
          <p:nvPr/>
        </p:nvSpPr>
        <p:spPr bwMode="auto">
          <a:xfrm>
            <a:off x="2843808" y="6237312"/>
            <a:ext cx="720725" cy="369888"/>
          </a:xfrm>
          <a:prstGeom prst="rect">
            <a:avLst/>
          </a:prstGeom>
          <a:noFill/>
          <a:ln w="9525">
            <a:noFill/>
            <a:miter lim="800000"/>
            <a:headEnd/>
            <a:tailEnd/>
          </a:ln>
        </p:spPr>
        <p:txBody>
          <a:bodyPr>
            <a:spAutoFit/>
          </a:bodyPr>
          <a:lstStyle/>
          <a:p>
            <a:r>
              <a:rPr lang="it-IT" dirty="0">
                <a:latin typeface="Calibri" pitchFamily="34" charset="0"/>
              </a:rPr>
              <a:t>Fig. 5</a:t>
            </a:r>
          </a:p>
        </p:txBody>
      </p:sp>
      <p:sp>
        <p:nvSpPr>
          <p:cNvPr id="10256" name="CasellaDiTesto 37"/>
          <p:cNvSpPr txBox="1">
            <a:spLocks noChangeArrowheads="1"/>
          </p:cNvSpPr>
          <p:nvPr/>
        </p:nvSpPr>
        <p:spPr bwMode="auto">
          <a:xfrm>
            <a:off x="6084168" y="3501008"/>
            <a:ext cx="900112" cy="369887"/>
          </a:xfrm>
          <a:prstGeom prst="rect">
            <a:avLst/>
          </a:prstGeom>
          <a:noFill/>
          <a:ln w="9525">
            <a:noFill/>
            <a:miter lim="800000"/>
            <a:headEnd/>
            <a:tailEnd/>
          </a:ln>
        </p:spPr>
        <p:txBody>
          <a:bodyPr>
            <a:spAutoFit/>
          </a:bodyPr>
          <a:lstStyle/>
          <a:p>
            <a:r>
              <a:rPr lang="it-IT" dirty="0">
                <a:latin typeface="Calibri" pitchFamily="34" charset="0"/>
              </a:rPr>
              <a:t>Fig. 3</a:t>
            </a:r>
          </a:p>
        </p:txBody>
      </p:sp>
      <p:sp>
        <p:nvSpPr>
          <p:cNvPr id="19" name="CasellaDiTesto 18"/>
          <p:cNvSpPr txBox="1"/>
          <p:nvPr/>
        </p:nvSpPr>
        <p:spPr>
          <a:xfrm rot="18074673">
            <a:off x="7747657" y="4733026"/>
            <a:ext cx="1224136" cy="646331"/>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it-IT" dirty="0" smtClean="0">
                <a:latin typeface="Century Gothic" pitchFamily="34" charset="0"/>
              </a:rPr>
              <a:t>Accordi di </a:t>
            </a:r>
            <a:r>
              <a:rPr lang="it-IT" dirty="0" err="1" smtClean="0">
                <a:latin typeface="Century Gothic" pitchFamily="34" charset="0"/>
              </a:rPr>
              <a:t>Sèvres</a:t>
            </a:r>
            <a:r>
              <a:rPr lang="it-IT" dirty="0" smtClean="0">
                <a:latin typeface="Century Gothic" pitchFamily="34" charset="0"/>
              </a:rPr>
              <a:t> </a:t>
            </a:r>
            <a:endParaRPr lang="it-IT"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 calcmode="lin" valueType="num">
                                      <p:cBhvr additive="base">
                                        <p:cTn id="7" dur="500" fill="hold"/>
                                        <p:tgtEl>
                                          <p:spTgt spid="10243"/>
                                        </p:tgtEl>
                                        <p:attrNameLst>
                                          <p:attrName>ppt_x</p:attrName>
                                        </p:attrNameLst>
                                      </p:cBhvr>
                                      <p:tavLst>
                                        <p:tav tm="0">
                                          <p:val>
                                            <p:strVal val="#ppt_x"/>
                                          </p:val>
                                        </p:tav>
                                        <p:tav tm="100000">
                                          <p:val>
                                            <p:strVal val="#ppt_x"/>
                                          </p:val>
                                        </p:tav>
                                      </p:tavLst>
                                    </p:anim>
                                    <p:anim calcmode="lin" valueType="num">
                                      <p:cBhvr additive="base">
                                        <p:cTn id="8" dur="500" fill="hold"/>
                                        <p:tgtEl>
                                          <p:spTgt spid="1024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4"/>
                                        </p:tgtEl>
                                        <p:attrNameLst>
                                          <p:attrName>style.visibility</p:attrName>
                                        </p:attrNameLst>
                                      </p:cBhvr>
                                      <p:to>
                                        <p:strVal val="visible"/>
                                      </p:to>
                                    </p:set>
                                    <p:anim calcmode="lin" valueType="num">
                                      <p:cBhvr additive="base">
                                        <p:cTn id="13" dur="500" fill="hold"/>
                                        <p:tgtEl>
                                          <p:spTgt spid="10244"/>
                                        </p:tgtEl>
                                        <p:attrNameLst>
                                          <p:attrName>ppt_x</p:attrName>
                                        </p:attrNameLst>
                                      </p:cBhvr>
                                      <p:tavLst>
                                        <p:tav tm="0">
                                          <p:val>
                                            <p:strVal val="#ppt_x"/>
                                          </p:val>
                                        </p:tav>
                                        <p:tav tm="100000">
                                          <p:val>
                                            <p:strVal val="#ppt_x"/>
                                          </p:val>
                                        </p:tav>
                                      </p:tavLst>
                                    </p:anim>
                                    <p:anim calcmode="lin" valueType="num">
                                      <p:cBhvr additive="base">
                                        <p:cTn id="14"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5"/>
                                        </p:tgtEl>
                                        <p:attrNameLst>
                                          <p:attrName>style.visibility</p:attrName>
                                        </p:attrNameLst>
                                      </p:cBhvr>
                                      <p:to>
                                        <p:strVal val="visible"/>
                                      </p:to>
                                    </p:set>
                                    <p:anim calcmode="lin" valueType="num">
                                      <p:cBhvr additive="base">
                                        <p:cTn id="19" dur="500" fill="hold"/>
                                        <p:tgtEl>
                                          <p:spTgt spid="10245"/>
                                        </p:tgtEl>
                                        <p:attrNameLst>
                                          <p:attrName>ppt_x</p:attrName>
                                        </p:attrNameLst>
                                      </p:cBhvr>
                                      <p:tavLst>
                                        <p:tav tm="0">
                                          <p:val>
                                            <p:strVal val="#ppt_x"/>
                                          </p:val>
                                        </p:tav>
                                        <p:tav tm="100000">
                                          <p:val>
                                            <p:strVal val="#ppt_x"/>
                                          </p:val>
                                        </p:tav>
                                      </p:tavLst>
                                    </p:anim>
                                    <p:anim calcmode="lin" valueType="num">
                                      <p:cBhvr additive="base">
                                        <p:cTn id="20" dur="500" fill="hold"/>
                                        <p:tgtEl>
                                          <p:spTgt spid="1024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46"/>
                                        </p:tgtEl>
                                        <p:attrNameLst>
                                          <p:attrName>style.visibility</p:attrName>
                                        </p:attrNameLst>
                                      </p:cBhvr>
                                      <p:to>
                                        <p:strVal val="visible"/>
                                      </p:to>
                                    </p:set>
                                    <p:anim calcmode="lin" valueType="num">
                                      <p:cBhvr additive="base">
                                        <p:cTn id="25" dur="500" fill="hold"/>
                                        <p:tgtEl>
                                          <p:spTgt spid="10246"/>
                                        </p:tgtEl>
                                        <p:attrNameLst>
                                          <p:attrName>ppt_x</p:attrName>
                                        </p:attrNameLst>
                                      </p:cBhvr>
                                      <p:tavLst>
                                        <p:tav tm="0">
                                          <p:val>
                                            <p:strVal val="#ppt_x"/>
                                          </p:val>
                                        </p:tav>
                                        <p:tav tm="100000">
                                          <p:val>
                                            <p:strVal val="#ppt_x"/>
                                          </p:val>
                                        </p:tav>
                                      </p:tavLst>
                                    </p:anim>
                                    <p:anim calcmode="lin" valueType="num">
                                      <p:cBhvr additive="base">
                                        <p:cTn id="26" dur="500" fill="hold"/>
                                        <p:tgtEl>
                                          <p:spTgt spid="1024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247"/>
                                        </p:tgtEl>
                                        <p:attrNameLst>
                                          <p:attrName>style.visibility</p:attrName>
                                        </p:attrNameLst>
                                      </p:cBhvr>
                                      <p:to>
                                        <p:strVal val="visible"/>
                                      </p:to>
                                    </p:set>
                                    <p:anim calcmode="lin" valueType="num">
                                      <p:cBhvr additive="base">
                                        <p:cTn id="37" dur="500" fill="hold"/>
                                        <p:tgtEl>
                                          <p:spTgt spid="10247"/>
                                        </p:tgtEl>
                                        <p:attrNameLst>
                                          <p:attrName>ppt_x</p:attrName>
                                        </p:attrNameLst>
                                      </p:cBhvr>
                                      <p:tavLst>
                                        <p:tav tm="0">
                                          <p:val>
                                            <p:strVal val="#ppt_x"/>
                                          </p:val>
                                        </p:tav>
                                        <p:tav tm="100000">
                                          <p:val>
                                            <p:strVal val="#ppt_x"/>
                                          </p:val>
                                        </p:tav>
                                      </p:tavLst>
                                    </p:anim>
                                    <p:anim calcmode="lin" valueType="num">
                                      <p:cBhvr additive="base">
                                        <p:cTn id="38" dur="500" fill="hold"/>
                                        <p:tgtEl>
                                          <p:spTgt spid="102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611560" y="188640"/>
            <a:ext cx="8183562" cy="720725"/>
          </a:xfrm>
        </p:spPr>
        <p:txBody>
          <a:bodyPr>
            <a:normAutofit/>
          </a:bodyPr>
          <a:lstStyle/>
          <a:p>
            <a:pPr eaLnBrk="1" fontAlgn="auto" hangingPunct="1">
              <a:spcAft>
                <a:spcPts val="0"/>
              </a:spcAft>
              <a:defRPr/>
            </a:pPr>
            <a:r>
              <a:rPr lang="it-IT" sz="2400" dirty="0" smtClean="0">
                <a:solidFill>
                  <a:srgbClr val="0070C0"/>
                </a:solidFill>
                <a:latin typeface="Century Gothic" pitchFamily="34" charset="0"/>
              </a:rPr>
              <a:t>Scheda riassuntiva: la colonizzazione</a:t>
            </a:r>
            <a:endParaRPr lang="it-IT" sz="2400" dirty="0" smtClean="0">
              <a:solidFill>
                <a:srgbClr val="FFC000"/>
              </a:solidFill>
            </a:endParaRPr>
          </a:p>
        </p:txBody>
      </p:sp>
      <p:pic>
        <p:nvPicPr>
          <p:cNvPr id="18435" name="Picture 2" descr="C:\Users\Michela\Desktop\imperi_coloniali1914.jpg"/>
          <p:cNvPicPr>
            <a:picLocks noGrp="1" noChangeAspect="1" noChangeArrowheads="1"/>
          </p:cNvPicPr>
          <p:nvPr>
            <p:ph idx="4294967295"/>
          </p:nvPr>
        </p:nvPicPr>
        <p:blipFill>
          <a:blip r:embed="rId2" cstate="print">
            <a:lum bright="10000"/>
          </a:blip>
          <a:srcRect/>
          <a:stretch>
            <a:fillRect/>
          </a:stretch>
        </p:blipFill>
        <p:spPr>
          <a:xfrm>
            <a:off x="323528" y="1052736"/>
            <a:ext cx="8424937" cy="5472906"/>
          </a:xfrm>
        </p:spPr>
      </p:pic>
      <p:sp>
        <p:nvSpPr>
          <p:cNvPr id="5" name="CasellaDiTesto 4"/>
          <p:cNvSpPr txBox="1"/>
          <p:nvPr/>
        </p:nvSpPr>
        <p:spPr>
          <a:xfrm>
            <a:off x="323528" y="6581001"/>
            <a:ext cx="6984776" cy="276999"/>
          </a:xfrm>
          <a:prstGeom prst="rect">
            <a:avLst/>
          </a:prstGeom>
          <a:noFill/>
        </p:spPr>
        <p:txBody>
          <a:bodyPr wrap="square" rtlCol="0">
            <a:spAutoFit/>
          </a:bodyPr>
          <a:lstStyle/>
          <a:p>
            <a:r>
              <a:rPr lang="it-IT" sz="1200" dirty="0" smtClean="0"/>
              <a:t>http://upload.wikimedia.org/wikipedia/commons/8/89/Colonisation2.gif</a:t>
            </a:r>
            <a:endParaRPr lang="it-IT" sz="1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Segnaposto contenuto 3"/>
          <p:cNvGraphicFramePr>
            <a:graphicFrameLocks/>
          </p:cNvGraphicFramePr>
          <p:nvPr/>
        </p:nvGraphicFramePr>
        <p:xfrm>
          <a:off x="179512" y="792088"/>
          <a:ext cx="8640960" cy="5877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555" name="CasellaDiTesto 2"/>
          <p:cNvSpPr txBox="1">
            <a:spLocks noChangeArrowheads="1"/>
          </p:cNvSpPr>
          <p:nvPr/>
        </p:nvSpPr>
        <p:spPr bwMode="auto">
          <a:xfrm>
            <a:off x="467544" y="332656"/>
            <a:ext cx="7991475" cy="461665"/>
          </a:xfrm>
          <a:prstGeom prst="rect">
            <a:avLst/>
          </a:prstGeom>
          <a:noFill/>
          <a:ln w="9525">
            <a:noFill/>
            <a:miter lim="800000"/>
            <a:headEnd/>
            <a:tailEnd/>
          </a:ln>
        </p:spPr>
        <p:txBody>
          <a:bodyPr>
            <a:spAutoFit/>
          </a:bodyPr>
          <a:lstStyle/>
          <a:p>
            <a:pPr algn="ctr"/>
            <a:r>
              <a:rPr lang="it-IT" sz="2400" b="1" dirty="0" smtClean="0">
                <a:solidFill>
                  <a:srgbClr val="0070C0"/>
                </a:solidFill>
                <a:latin typeface="Century Gothic" pitchFamily="34" charset="0"/>
              </a:rPr>
              <a:t>FASE 4. La </a:t>
            </a:r>
            <a:r>
              <a:rPr lang="it-IT" sz="2400" b="1" dirty="0">
                <a:solidFill>
                  <a:srgbClr val="0070C0"/>
                </a:solidFill>
                <a:latin typeface="Century Gothic" pitchFamily="34" charset="0"/>
              </a:rPr>
              <a:t>decolonizzazione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179512" y="476672"/>
            <a:ext cx="8748464" cy="504478"/>
          </a:xfrm>
        </p:spPr>
        <p:txBody>
          <a:bodyPr>
            <a:noAutofit/>
          </a:bodyPr>
          <a:lstStyle/>
          <a:p>
            <a:pPr algn="ctr" eaLnBrk="1" fontAlgn="auto" hangingPunct="1">
              <a:spcAft>
                <a:spcPts val="0"/>
              </a:spcAft>
              <a:defRPr/>
            </a:pPr>
            <a:r>
              <a:rPr lang="it-IT" sz="2400" dirty="0" smtClean="0">
                <a:solidFill>
                  <a:srgbClr val="0070C0"/>
                </a:solidFill>
                <a:latin typeface="Century Gothic" pitchFamily="34" charset="0"/>
              </a:rPr>
              <a:t>FSE 5. L’epoca post coloniale e la guerra fredda </a:t>
            </a:r>
            <a:endParaRPr lang="it-IT" sz="2400" dirty="0">
              <a:solidFill>
                <a:srgbClr val="0070C0"/>
              </a:solidFill>
              <a:latin typeface="Century Gothic" pitchFamily="34" charset="0"/>
            </a:endParaRPr>
          </a:p>
        </p:txBody>
      </p:sp>
      <p:sp>
        <p:nvSpPr>
          <p:cNvPr id="24579" name="Rectangle 3"/>
          <p:cNvSpPr>
            <a:spLocks noGrp="1" noChangeArrowheads="1"/>
          </p:cNvSpPr>
          <p:nvPr>
            <p:ph idx="4294967295"/>
          </p:nvPr>
        </p:nvSpPr>
        <p:spPr>
          <a:xfrm>
            <a:off x="395536" y="1052736"/>
            <a:ext cx="8064500" cy="5256213"/>
          </a:xfrm>
        </p:spPr>
        <p:txBody>
          <a:bodyPr/>
          <a:lstStyle/>
          <a:p>
            <a:pPr algn="just" eaLnBrk="1" hangingPunct="1">
              <a:lnSpc>
                <a:spcPct val="90000"/>
              </a:lnSpc>
              <a:buClr>
                <a:srgbClr val="002060"/>
              </a:buClr>
              <a:buFont typeface="Wingdings 2" pitchFamily="18" charset="2"/>
              <a:buNone/>
            </a:pPr>
            <a:r>
              <a:rPr lang="it-IT" sz="2400" dirty="0" smtClean="0">
                <a:latin typeface="Century Gothic" pitchFamily="34" charset="0"/>
              </a:rPr>
              <a:t>   Dopo la decolonizzazione possono essere rinvenute due tendenze “comuni” nell’area:</a:t>
            </a:r>
          </a:p>
          <a:p>
            <a:pPr eaLnBrk="1" hangingPunct="1">
              <a:lnSpc>
                <a:spcPct val="90000"/>
              </a:lnSpc>
              <a:buClr>
                <a:srgbClr val="002060"/>
              </a:buClr>
              <a:buFont typeface="Wingdings 2" pitchFamily="18" charset="2"/>
              <a:buNone/>
            </a:pPr>
            <a:endParaRPr lang="it-IT" sz="2400" dirty="0" smtClean="0">
              <a:latin typeface="Century Gothic" pitchFamily="34" charset="0"/>
            </a:endParaRPr>
          </a:p>
          <a:p>
            <a:pPr eaLnBrk="1" hangingPunct="1">
              <a:lnSpc>
                <a:spcPct val="90000"/>
              </a:lnSpc>
              <a:buClr>
                <a:srgbClr val="002060"/>
              </a:buClr>
              <a:buFont typeface="Wingdings 2" pitchFamily="18" charset="2"/>
              <a:buNone/>
            </a:pPr>
            <a:endParaRPr lang="it-IT" sz="2400" dirty="0" smtClean="0">
              <a:latin typeface="Century Gothic" pitchFamily="34" charset="0"/>
            </a:endParaRPr>
          </a:p>
          <a:p>
            <a:pPr marL="457200" indent="-457200" algn="just" eaLnBrk="1" hangingPunct="1">
              <a:lnSpc>
                <a:spcPct val="90000"/>
              </a:lnSpc>
              <a:buClr>
                <a:srgbClr val="002060"/>
              </a:buClr>
              <a:buFont typeface="+mj-lt"/>
              <a:buAutoNum type="arabicPeriod"/>
            </a:pPr>
            <a:r>
              <a:rPr lang="it-IT" sz="2400" dirty="0" smtClean="0">
                <a:latin typeface="Century Gothic" pitchFamily="34" charset="0"/>
              </a:rPr>
              <a:t>Fase di strutturazione dei diversi Stati-Nazione –processi di State Building (con tempi e modalità diverse per ogni Paese dell’area) </a:t>
            </a:r>
            <a:r>
              <a:rPr lang="it-IT" sz="2400" b="1" dirty="0" smtClean="0">
                <a:latin typeface="Century Gothic" pitchFamily="34" charset="0"/>
              </a:rPr>
              <a:t>– </a:t>
            </a:r>
            <a:r>
              <a:rPr lang="it-IT" sz="1800" i="1" dirty="0" smtClean="0">
                <a:latin typeface="Century Gothic" pitchFamily="34" charset="0"/>
              </a:rPr>
              <a:t>[</a:t>
            </a:r>
            <a:r>
              <a:rPr lang="it-IT" sz="1800" i="1" dirty="0" err="1" smtClean="0">
                <a:latin typeface="Century Gothic" pitchFamily="34" charset="0"/>
              </a:rPr>
              <a:t>Nb</a:t>
            </a:r>
            <a:r>
              <a:rPr lang="it-IT" sz="1800" i="1" dirty="0" smtClean="0">
                <a:latin typeface="Century Gothic" pitchFamily="34" charset="0"/>
              </a:rPr>
              <a:t>: questo tema verrà affrontato nel dettaglio nell’analisi dei singoli paesi]</a:t>
            </a:r>
          </a:p>
          <a:p>
            <a:pPr marL="457200" indent="-457200" algn="just" eaLnBrk="1" hangingPunct="1">
              <a:lnSpc>
                <a:spcPct val="90000"/>
              </a:lnSpc>
              <a:buClr>
                <a:srgbClr val="002060"/>
              </a:buClr>
              <a:buFont typeface="+mj-lt"/>
              <a:buAutoNum type="arabicPeriod"/>
            </a:pPr>
            <a:r>
              <a:rPr lang="it-IT" sz="2400" dirty="0" smtClean="0">
                <a:latin typeface="Century Gothic" pitchFamily="34" charset="0"/>
              </a:rPr>
              <a:t>Perdita di peso delle ex potenze coloniali a favore del blocco USA-URSS. Le logiche conflittuali del Mediterraneo  e Medio Oriente vengono “inglobate” nel più ampio conflitto ideologico USA-URSS e gli Stati dell’area si “schierano” a fianco dell’una o dell’altra super potenza</a:t>
            </a:r>
          </a:p>
          <a:p>
            <a:pPr marL="457200" indent="-457200" algn="just" eaLnBrk="1" hangingPunct="1">
              <a:lnSpc>
                <a:spcPct val="90000"/>
              </a:lnSpc>
              <a:buFont typeface="+mj-lt"/>
              <a:buAutoNum type="arabicPeriod"/>
            </a:pPr>
            <a:endParaRPr lang="it-IT" sz="2400" dirty="0" smtClean="0"/>
          </a:p>
        </p:txBody>
      </p:sp>
      <p:sp>
        <p:nvSpPr>
          <p:cNvPr id="4" name="Freccia in giù 3"/>
          <p:cNvSpPr/>
          <p:nvPr/>
        </p:nvSpPr>
        <p:spPr>
          <a:xfrm>
            <a:off x="3779912" y="1844824"/>
            <a:ext cx="576064" cy="720080"/>
          </a:xfrm>
          <a:prstGeom prst="downArrow">
            <a:avLst/>
          </a:prstGeom>
          <a:solidFill>
            <a:srgbClr val="00206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5536" y="548680"/>
            <a:ext cx="8208912" cy="461665"/>
          </a:xfrm>
          <a:prstGeom prst="rect">
            <a:avLst/>
          </a:prstGeom>
          <a:noFill/>
        </p:spPr>
        <p:txBody>
          <a:bodyPr wrap="square" rtlCol="0">
            <a:spAutoFit/>
          </a:bodyPr>
          <a:lstStyle/>
          <a:p>
            <a:pPr algn="ctr"/>
            <a:r>
              <a:rPr lang="it-IT" sz="2400" b="1" dirty="0" smtClean="0">
                <a:solidFill>
                  <a:srgbClr val="0070C0"/>
                </a:solidFill>
                <a:latin typeface="Century Gothic" pitchFamily="34" charset="0"/>
              </a:rPr>
              <a:t>Focus: i difficili processi di State building</a:t>
            </a:r>
            <a:endParaRPr lang="it-IT" sz="2400" b="1" dirty="0">
              <a:solidFill>
                <a:srgbClr val="0070C0"/>
              </a:solidFill>
              <a:latin typeface="Century Gothic" pitchFamily="34" charset="0"/>
            </a:endParaRPr>
          </a:p>
        </p:txBody>
      </p:sp>
      <p:sp>
        <p:nvSpPr>
          <p:cNvPr id="3" name="CasellaDiTesto 2"/>
          <p:cNvSpPr txBox="1"/>
          <p:nvPr/>
        </p:nvSpPr>
        <p:spPr>
          <a:xfrm>
            <a:off x="179512" y="1196752"/>
            <a:ext cx="7704856" cy="369332"/>
          </a:xfrm>
          <a:prstGeom prst="rect">
            <a:avLst/>
          </a:prstGeom>
          <a:noFill/>
        </p:spPr>
        <p:txBody>
          <a:bodyPr wrap="square" rtlCol="0">
            <a:spAutoFit/>
          </a:bodyPr>
          <a:lstStyle/>
          <a:p>
            <a:endParaRPr lang="it-IT"/>
          </a:p>
        </p:txBody>
      </p:sp>
      <p:sp>
        <p:nvSpPr>
          <p:cNvPr id="5" name="CasellaDiTesto 4"/>
          <p:cNvSpPr txBox="1"/>
          <p:nvPr/>
        </p:nvSpPr>
        <p:spPr>
          <a:xfrm>
            <a:off x="539552" y="1340768"/>
            <a:ext cx="8352928" cy="1477328"/>
          </a:xfrm>
          <a:prstGeom prst="rect">
            <a:avLst/>
          </a:prstGeom>
          <a:noFill/>
        </p:spPr>
        <p:txBody>
          <a:bodyPr wrap="square" rtlCol="0">
            <a:spAutoFit/>
          </a:bodyPr>
          <a:lstStyle/>
          <a:p>
            <a:r>
              <a:rPr lang="it-IT" dirty="0" smtClean="0">
                <a:latin typeface="Century Gothic" pitchFamily="34" charset="0"/>
              </a:rPr>
              <a:t>Dopo la decolonizzazione ogni  paese dell’area si trova “a fare i conti” con il difficile processo di creazione di un vero e proprio Stato (processo di State building)</a:t>
            </a:r>
          </a:p>
          <a:p>
            <a:endParaRPr lang="it-IT" dirty="0" smtClean="0">
              <a:latin typeface="Century Gothic" pitchFamily="34" charset="0"/>
            </a:endParaRPr>
          </a:p>
          <a:p>
            <a:r>
              <a:rPr lang="it-IT" dirty="0" smtClean="0">
                <a:latin typeface="Century Gothic" pitchFamily="34" charset="0"/>
              </a:rPr>
              <a:t>Si tratta di un percorso diverso da paese a paese </a:t>
            </a:r>
            <a:r>
              <a:rPr lang="it-IT" dirty="0" err="1" smtClean="0">
                <a:latin typeface="Century Gothic" pitchFamily="34" charset="0"/>
              </a:rPr>
              <a:t>es</a:t>
            </a:r>
            <a:r>
              <a:rPr lang="it-IT" dirty="0" smtClean="0">
                <a:latin typeface="Century Gothic" pitchFamily="34" charset="0"/>
              </a:rPr>
              <a:t>: </a:t>
            </a:r>
            <a:endParaRPr lang="it-IT" dirty="0">
              <a:latin typeface="Century Gothic" pitchFamily="34" charset="0"/>
            </a:endParaRPr>
          </a:p>
        </p:txBody>
      </p:sp>
      <p:sp>
        <p:nvSpPr>
          <p:cNvPr id="6" name="CasellaDiTesto 5"/>
          <p:cNvSpPr txBox="1"/>
          <p:nvPr/>
        </p:nvSpPr>
        <p:spPr>
          <a:xfrm>
            <a:off x="539552" y="3789040"/>
            <a:ext cx="2088232" cy="923330"/>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it-IT" dirty="0" smtClean="0">
                <a:latin typeface="Century Gothic" pitchFamily="34" charset="0"/>
              </a:rPr>
              <a:t>Egitto e Libia: colpi di Stato post-monarchie</a:t>
            </a:r>
            <a:endParaRPr lang="it-IT" dirty="0">
              <a:latin typeface="Century Gothic" pitchFamily="34" charset="0"/>
            </a:endParaRPr>
          </a:p>
        </p:txBody>
      </p:sp>
      <p:sp>
        <p:nvSpPr>
          <p:cNvPr id="7" name="CasellaDiTesto 6"/>
          <p:cNvSpPr txBox="1"/>
          <p:nvPr/>
        </p:nvSpPr>
        <p:spPr>
          <a:xfrm>
            <a:off x="2987824" y="3789040"/>
            <a:ext cx="2376264"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600" dirty="0" smtClean="0">
                <a:latin typeface="Century Gothic" pitchFamily="34" charset="0"/>
              </a:rPr>
              <a:t>Marocco e Giordania: monarchie a legittimazione religiosa</a:t>
            </a:r>
            <a:endParaRPr lang="it-IT" sz="1600" dirty="0">
              <a:latin typeface="Century Gothic" pitchFamily="34" charset="0"/>
            </a:endParaRPr>
          </a:p>
        </p:txBody>
      </p:sp>
      <p:sp>
        <p:nvSpPr>
          <p:cNvPr id="8" name="CasellaDiTesto 7"/>
          <p:cNvSpPr txBox="1"/>
          <p:nvPr/>
        </p:nvSpPr>
        <p:spPr>
          <a:xfrm>
            <a:off x="6012160" y="3789040"/>
            <a:ext cx="2160240" cy="1077218"/>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it-IT" sz="1600" dirty="0" smtClean="0">
                <a:latin typeface="Century Gothic" pitchFamily="34" charset="0"/>
              </a:rPr>
              <a:t>Iran: Governo dello </a:t>
            </a:r>
            <a:r>
              <a:rPr lang="it-IT" sz="1600" dirty="0" err="1" smtClean="0">
                <a:latin typeface="Century Gothic" pitchFamily="34" charset="0"/>
              </a:rPr>
              <a:t>shah</a:t>
            </a:r>
            <a:r>
              <a:rPr lang="it-IT" sz="1600" dirty="0" smtClean="0">
                <a:latin typeface="Century Gothic" pitchFamily="34" charset="0"/>
              </a:rPr>
              <a:t> e poi Repubblica islamica</a:t>
            </a:r>
            <a:endParaRPr lang="it-IT" sz="1600" dirty="0">
              <a:latin typeface="Century Gothic" pitchFamily="34" charset="0"/>
            </a:endParaRPr>
          </a:p>
        </p:txBody>
      </p:sp>
      <p:cxnSp>
        <p:nvCxnSpPr>
          <p:cNvPr id="10" name="Connettore 2 9"/>
          <p:cNvCxnSpPr/>
          <p:nvPr/>
        </p:nvCxnSpPr>
        <p:spPr>
          <a:xfrm flipH="1">
            <a:off x="1475656" y="2924944"/>
            <a:ext cx="360040" cy="648072"/>
          </a:xfrm>
          <a:prstGeom prst="straightConnector1">
            <a:avLst/>
          </a:prstGeom>
          <a:ln w="3175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4211960" y="2852936"/>
            <a:ext cx="0" cy="792088"/>
          </a:xfrm>
          <a:prstGeom prst="straightConnector1">
            <a:avLst/>
          </a:prstGeom>
          <a:ln w="3175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5" name="Connettore 2 14"/>
          <p:cNvCxnSpPr/>
          <p:nvPr/>
        </p:nvCxnSpPr>
        <p:spPr>
          <a:xfrm>
            <a:off x="6156176" y="2852936"/>
            <a:ext cx="842392" cy="770384"/>
          </a:xfrm>
          <a:prstGeom prst="straightConnector1">
            <a:avLst/>
          </a:prstGeom>
          <a:ln w="3492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7" name="CasellaDiTesto 16"/>
          <p:cNvSpPr txBox="1"/>
          <p:nvPr/>
        </p:nvSpPr>
        <p:spPr>
          <a:xfrm>
            <a:off x="395536" y="5085184"/>
            <a:ext cx="8208912" cy="1477328"/>
          </a:xfrm>
          <a:prstGeom prst="rect">
            <a:avLst/>
          </a:prstGeom>
          <a:noFill/>
        </p:spPr>
        <p:txBody>
          <a:bodyPr wrap="square" rtlCol="0">
            <a:spAutoFit/>
          </a:bodyPr>
          <a:lstStyle/>
          <a:p>
            <a:pPr algn="just"/>
            <a:r>
              <a:rPr lang="it-IT" dirty="0" smtClean="0">
                <a:latin typeface="Century Gothic" pitchFamily="34" charset="0"/>
              </a:rPr>
              <a:t>Seppur nelle differenze tra paesi, l’epoca coloniale lascia in eredità problemi </a:t>
            </a:r>
            <a:r>
              <a:rPr lang="it-IT" b="1" dirty="0" smtClean="0">
                <a:latin typeface="Century Gothic" pitchFamily="34" charset="0"/>
              </a:rPr>
              <a:t>economici </a:t>
            </a:r>
            <a:r>
              <a:rPr lang="it-IT" dirty="0" smtClean="0">
                <a:latin typeface="Century Gothic" pitchFamily="34" charset="0"/>
              </a:rPr>
              <a:t>(dipendenza economica), </a:t>
            </a:r>
            <a:r>
              <a:rPr lang="it-IT" b="1" dirty="0" smtClean="0">
                <a:latin typeface="Century Gothic" pitchFamily="34" charset="0"/>
              </a:rPr>
              <a:t> sociali  </a:t>
            </a:r>
            <a:r>
              <a:rPr lang="it-IT" dirty="0" smtClean="0">
                <a:latin typeface="Century Gothic" pitchFamily="34" charset="0"/>
              </a:rPr>
              <a:t>(convivenza tra popoli diversi per religione e identità), e </a:t>
            </a:r>
            <a:r>
              <a:rPr lang="it-IT" b="1" dirty="0" smtClean="0">
                <a:latin typeface="Century Gothic" pitchFamily="34" charset="0"/>
              </a:rPr>
              <a:t>politici </a:t>
            </a:r>
            <a:r>
              <a:rPr lang="it-IT" dirty="0" smtClean="0">
                <a:latin typeface="Century Gothic" pitchFamily="34" charset="0"/>
              </a:rPr>
              <a:t>(assenza di istituzioni locali, vuoto di potere, facilità all’instaurazione di regimi dittatoriali etc.) che ancora oggi caratterizzano l’area mediterranea</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899592" y="332656"/>
            <a:ext cx="7716018" cy="504031"/>
          </a:xfrm>
        </p:spPr>
        <p:txBody>
          <a:bodyPr>
            <a:noAutofit/>
          </a:bodyPr>
          <a:lstStyle/>
          <a:p>
            <a:pPr algn="ctr" eaLnBrk="1" fontAlgn="auto" hangingPunct="1">
              <a:spcAft>
                <a:spcPts val="0"/>
              </a:spcAft>
              <a:defRPr/>
            </a:pPr>
            <a:r>
              <a:rPr lang="it-IT" sz="2800" dirty="0" smtClean="0">
                <a:solidFill>
                  <a:srgbClr val="0070C0"/>
                </a:solidFill>
                <a:latin typeface="Century Gothic" pitchFamily="34" charset="0"/>
              </a:rPr>
              <a:t>Focus: le dinamiche della guerra fredda</a:t>
            </a:r>
            <a:endParaRPr lang="it-IT" sz="2800" dirty="0">
              <a:solidFill>
                <a:srgbClr val="0070C0"/>
              </a:solidFill>
              <a:latin typeface="Century Gothic" pitchFamily="34" charset="0"/>
            </a:endParaRPr>
          </a:p>
        </p:txBody>
      </p:sp>
      <p:sp>
        <p:nvSpPr>
          <p:cNvPr id="7" name="CasellaDiTesto 6"/>
          <p:cNvSpPr txBox="1"/>
          <p:nvPr/>
        </p:nvSpPr>
        <p:spPr>
          <a:xfrm>
            <a:off x="10836696" y="3068960"/>
            <a:ext cx="504056" cy="369332"/>
          </a:xfrm>
          <a:prstGeom prst="rect">
            <a:avLst/>
          </a:prstGeom>
          <a:solidFill>
            <a:schemeClr val="accent3">
              <a:lumMod val="75000"/>
            </a:schemeClr>
          </a:solidFill>
        </p:spPr>
        <p:txBody>
          <a:bodyPr wrap="square" rtlCol="0">
            <a:spAutoFit/>
          </a:bodyPr>
          <a:lstStyle/>
          <a:p>
            <a:endParaRPr lang="it-IT" dirty="0"/>
          </a:p>
        </p:txBody>
      </p:sp>
      <p:grpSp>
        <p:nvGrpSpPr>
          <p:cNvPr id="8" name="Group 2"/>
          <p:cNvGrpSpPr>
            <a:grpSpLocks/>
          </p:cNvGrpSpPr>
          <p:nvPr/>
        </p:nvGrpSpPr>
        <p:grpSpPr bwMode="auto">
          <a:xfrm>
            <a:off x="539552" y="3573016"/>
            <a:ext cx="5112568" cy="2880319"/>
            <a:chOff x="174" y="1335"/>
            <a:chExt cx="5664" cy="2721"/>
          </a:xfrm>
        </p:grpSpPr>
        <p:sp>
          <p:nvSpPr>
            <p:cNvPr id="9" name="Freeform 3"/>
            <p:cNvSpPr>
              <a:spLocks/>
            </p:cNvSpPr>
            <p:nvPr/>
          </p:nvSpPr>
          <p:spPr bwMode="auto">
            <a:xfrm>
              <a:off x="1765" y="2794"/>
              <a:ext cx="24" cy="21"/>
            </a:xfrm>
            <a:custGeom>
              <a:avLst/>
              <a:gdLst/>
              <a:ahLst/>
              <a:cxnLst>
                <a:cxn ang="0">
                  <a:pos x="0" y="0"/>
                </a:cxn>
                <a:cxn ang="0">
                  <a:pos x="1" y="21"/>
                </a:cxn>
                <a:cxn ang="0">
                  <a:pos x="24" y="14"/>
                </a:cxn>
                <a:cxn ang="0">
                  <a:pos x="0" y="0"/>
                </a:cxn>
              </a:cxnLst>
              <a:rect l="0" t="0" r="r" b="b"/>
              <a:pathLst>
                <a:path w="25" h="22">
                  <a:moveTo>
                    <a:pt x="0" y="0"/>
                  </a:moveTo>
                  <a:lnTo>
                    <a:pt x="1" y="21"/>
                  </a:lnTo>
                  <a:lnTo>
                    <a:pt x="24" y="14"/>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 name="Freeform 4"/>
            <p:cNvSpPr>
              <a:spLocks/>
            </p:cNvSpPr>
            <p:nvPr/>
          </p:nvSpPr>
          <p:spPr bwMode="auto">
            <a:xfrm>
              <a:off x="3780" y="2458"/>
              <a:ext cx="224" cy="158"/>
            </a:xfrm>
            <a:custGeom>
              <a:avLst/>
              <a:gdLst/>
              <a:ahLst/>
              <a:cxnLst>
                <a:cxn ang="0">
                  <a:pos x="0" y="79"/>
                </a:cxn>
                <a:cxn ang="0">
                  <a:pos x="1" y="120"/>
                </a:cxn>
                <a:cxn ang="0">
                  <a:pos x="17" y="134"/>
                </a:cxn>
                <a:cxn ang="0">
                  <a:pos x="5" y="155"/>
                </a:cxn>
                <a:cxn ang="0">
                  <a:pos x="29" y="164"/>
                </a:cxn>
                <a:cxn ang="0">
                  <a:pos x="90" y="155"/>
                </a:cxn>
                <a:cxn ang="0">
                  <a:pos x="101" y="131"/>
                </a:cxn>
                <a:cxn ang="0">
                  <a:pos x="142" y="118"/>
                </a:cxn>
                <a:cxn ang="0">
                  <a:pos x="146" y="98"/>
                </a:cxn>
                <a:cxn ang="0">
                  <a:pos x="159" y="94"/>
                </a:cxn>
                <a:cxn ang="0">
                  <a:pos x="152" y="83"/>
                </a:cxn>
                <a:cxn ang="0">
                  <a:pos x="167" y="82"/>
                </a:cxn>
                <a:cxn ang="0">
                  <a:pos x="178" y="61"/>
                </a:cxn>
                <a:cxn ang="0">
                  <a:pos x="174" y="41"/>
                </a:cxn>
                <a:cxn ang="0">
                  <a:pos x="228" y="26"/>
                </a:cxn>
                <a:cxn ang="0">
                  <a:pos x="230" y="22"/>
                </a:cxn>
                <a:cxn ang="0">
                  <a:pos x="209" y="18"/>
                </a:cxn>
                <a:cxn ang="0">
                  <a:pos x="181" y="32"/>
                </a:cxn>
                <a:cxn ang="0">
                  <a:pos x="167" y="0"/>
                </a:cxn>
                <a:cxn ang="0">
                  <a:pos x="142" y="24"/>
                </a:cxn>
                <a:cxn ang="0">
                  <a:pos x="71" y="22"/>
                </a:cxn>
                <a:cxn ang="0">
                  <a:pos x="35" y="60"/>
                </a:cxn>
                <a:cxn ang="0">
                  <a:pos x="10" y="48"/>
                </a:cxn>
                <a:cxn ang="0">
                  <a:pos x="0" y="79"/>
                </a:cxn>
              </a:cxnLst>
              <a:rect l="0" t="0" r="r" b="b"/>
              <a:pathLst>
                <a:path w="231" h="165">
                  <a:moveTo>
                    <a:pt x="0" y="79"/>
                  </a:moveTo>
                  <a:lnTo>
                    <a:pt x="1" y="120"/>
                  </a:lnTo>
                  <a:lnTo>
                    <a:pt x="17" y="134"/>
                  </a:lnTo>
                  <a:lnTo>
                    <a:pt x="5" y="155"/>
                  </a:lnTo>
                  <a:lnTo>
                    <a:pt x="29" y="164"/>
                  </a:lnTo>
                  <a:lnTo>
                    <a:pt x="90" y="155"/>
                  </a:lnTo>
                  <a:lnTo>
                    <a:pt x="101" y="131"/>
                  </a:lnTo>
                  <a:lnTo>
                    <a:pt x="142" y="118"/>
                  </a:lnTo>
                  <a:lnTo>
                    <a:pt x="146" y="98"/>
                  </a:lnTo>
                  <a:lnTo>
                    <a:pt x="159" y="94"/>
                  </a:lnTo>
                  <a:lnTo>
                    <a:pt x="152" y="83"/>
                  </a:lnTo>
                  <a:lnTo>
                    <a:pt x="167" y="82"/>
                  </a:lnTo>
                  <a:lnTo>
                    <a:pt x="178" y="61"/>
                  </a:lnTo>
                  <a:lnTo>
                    <a:pt x="174" y="41"/>
                  </a:lnTo>
                  <a:lnTo>
                    <a:pt x="228" y="26"/>
                  </a:lnTo>
                  <a:lnTo>
                    <a:pt x="230" y="22"/>
                  </a:lnTo>
                  <a:lnTo>
                    <a:pt x="209" y="18"/>
                  </a:lnTo>
                  <a:lnTo>
                    <a:pt x="181" y="32"/>
                  </a:lnTo>
                  <a:lnTo>
                    <a:pt x="167" y="0"/>
                  </a:lnTo>
                  <a:lnTo>
                    <a:pt x="142" y="24"/>
                  </a:lnTo>
                  <a:lnTo>
                    <a:pt x="71" y="22"/>
                  </a:lnTo>
                  <a:lnTo>
                    <a:pt x="35" y="60"/>
                  </a:lnTo>
                  <a:lnTo>
                    <a:pt x="10" y="48"/>
                  </a:lnTo>
                  <a:lnTo>
                    <a:pt x="0" y="7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 name="Freeform 5"/>
            <p:cNvSpPr>
              <a:spLocks/>
            </p:cNvSpPr>
            <p:nvPr/>
          </p:nvSpPr>
          <p:spPr bwMode="auto">
            <a:xfrm>
              <a:off x="3128" y="2382"/>
              <a:ext cx="28" cy="55"/>
            </a:xfrm>
            <a:custGeom>
              <a:avLst/>
              <a:gdLst/>
              <a:ahLst/>
              <a:cxnLst>
                <a:cxn ang="0">
                  <a:pos x="0" y="42"/>
                </a:cxn>
                <a:cxn ang="0">
                  <a:pos x="1" y="13"/>
                </a:cxn>
                <a:cxn ang="0">
                  <a:pos x="13" y="0"/>
                </a:cxn>
                <a:cxn ang="0">
                  <a:pos x="28" y="32"/>
                </a:cxn>
                <a:cxn ang="0">
                  <a:pos x="14" y="56"/>
                </a:cxn>
                <a:cxn ang="0">
                  <a:pos x="0" y="42"/>
                </a:cxn>
              </a:cxnLst>
              <a:rect l="0" t="0" r="r" b="b"/>
              <a:pathLst>
                <a:path w="29" h="57">
                  <a:moveTo>
                    <a:pt x="0" y="42"/>
                  </a:moveTo>
                  <a:lnTo>
                    <a:pt x="1" y="13"/>
                  </a:lnTo>
                  <a:lnTo>
                    <a:pt x="13" y="0"/>
                  </a:lnTo>
                  <a:lnTo>
                    <a:pt x="28" y="32"/>
                  </a:lnTo>
                  <a:lnTo>
                    <a:pt x="14" y="56"/>
                  </a:lnTo>
                  <a:lnTo>
                    <a:pt x="0" y="4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 name="Freeform 6"/>
            <p:cNvSpPr>
              <a:spLocks/>
            </p:cNvSpPr>
            <p:nvPr/>
          </p:nvSpPr>
          <p:spPr bwMode="auto">
            <a:xfrm>
              <a:off x="2688" y="2484"/>
              <a:ext cx="322" cy="302"/>
            </a:xfrm>
            <a:custGeom>
              <a:avLst/>
              <a:gdLst/>
              <a:ahLst/>
              <a:cxnLst>
                <a:cxn ang="0">
                  <a:pos x="0" y="167"/>
                </a:cxn>
                <a:cxn ang="0">
                  <a:pos x="1" y="173"/>
                </a:cxn>
                <a:cxn ang="0">
                  <a:pos x="62" y="212"/>
                </a:cxn>
                <a:cxn ang="0">
                  <a:pos x="192" y="299"/>
                </a:cxn>
                <a:cxn ang="0">
                  <a:pos x="194" y="314"/>
                </a:cxn>
                <a:cxn ang="0">
                  <a:pos x="206" y="311"/>
                </a:cxn>
                <a:cxn ang="0">
                  <a:pos x="232" y="304"/>
                </a:cxn>
                <a:cxn ang="0">
                  <a:pos x="332" y="237"/>
                </a:cxn>
                <a:cxn ang="0">
                  <a:pos x="292" y="192"/>
                </a:cxn>
                <a:cxn ang="0">
                  <a:pos x="294" y="121"/>
                </a:cxn>
                <a:cxn ang="0">
                  <a:pos x="288" y="87"/>
                </a:cxn>
                <a:cxn ang="0">
                  <a:pos x="261" y="55"/>
                </a:cxn>
                <a:cxn ang="0">
                  <a:pos x="275" y="44"/>
                </a:cxn>
                <a:cxn ang="0">
                  <a:pos x="282" y="0"/>
                </a:cxn>
                <a:cxn ang="0">
                  <a:pos x="166" y="6"/>
                </a:cxn>
                <a:cxn ang="0">
                  <a:pos x="105" y="33"/>
                </a:cxn>
                <a:cxn ang="0">
                  <a:pos x="120" y="86"/>
                </a:cxn>
                <a:cxn ang="0">
                  <a:pos x="94" y="87"/>
                </a:cxn>
                <a:cxn ang="0">
                  <a:pos x="79" y="94"/>
                </a:cxn>
                <a:cxn ang="0">
                  <a:pos x="82" y="107"/>
                </a:cxn>
                <a:cxn ang="0">
                  <a:pos x="9" y="140"/>
                </a:cxn>
                <a:cxn ang="0">
                  <a:pos x="0" y="167"/>
                </a:cxn>
              </a:cxnLst>
              <a:rect l="0" t="0" r="r" b="b"/>
              <a:pathLst>
                <a:path w="333" h="315">
                  <a:moveTo>
                    <a:pt x="0" y="167"/>
                  </a:moveTo>
                  <a:lnTo>
                    <a:pt x="1" y="173"/>
                  </a:lnTo>
                  <a:lnTo>
                    <a:pt x="62" y="212"/>
                  </a:lnTo>
                  <a:lnTo>
                    <a:pt x="192" y="299"/>
                  </a:lnTo>
                  <a:lnTo>
                    <a:pt x="194" y="314"/>
                  </a:lnTo>
                  <a:lnTo>
                    <a:pt x="206" y="311"/>
                  </a:lnTo>
                  <a:lnTo>
                    <a:pt x="232" y="304"/>
                  </a:lnTo>
                  <a:lnTo>
                    <a:pt x="332" y="237"/>
                  </a:lnTo>
                  <a:lnTo>
                    <a:pt x="292" y="192"/>
                  </a:lnTo>
                  <a:lnTo>
                    <a:pt x="294" y="121"/>
                  </a:lnTo>
                  <a:lnTo>
                    <a:pt x="288" y="87"/>
                  </a:lnTo>
                  <a:lnTo>
                    <a:pt x="261" y="55"/>
                  </a:lnTo>
                  <a:lnTo>
                    <a:pt x="275" y="44"/>
                  </a:lnTo>
                  <a:lnTo>
                    <a:pt x="282" y="0"/>
                  </a:lnTo>
                  <a:lnTo>
                    <a:pt x="166" y="6"/>
                  </a:lnTo>
                  <a:lnTo>
                    <a:pt x="105" y="33"/>
                  </a:lnTo>
                  <a:lnTo>
                    <a:pt x="120" y="86"/>
                  </a:lnTo>
                  <a:lnTo>
                    <a:pt x="94" y="87"/>
                  </a:lnTo>
                  <a:lnTo>
                    <a:pt x="79" y="94"/>
                  </a:lnTo>
                  <a:lnTo>
                    <a:pt x="82" y="107"/>
                  </a:lnTo>
                  <a:lnTo>
                    <a:pt x="9" y="140"/>
                  </a:lnTo>
                  <a:lnTo>
                    <a:pt x="0" y="16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3" name="Freeform 7"/>
            <p:cNvSpPr>
              <a:spLocks/>
            </p:cNvSpPr>
            <p:nvPr/>
          </p:nvSpPr>
          <p:spPr bwMode="auto">
            <a:xfrm>
              <a:off x="1668" y="3423"/>
              <a:ext cx="311" cy="549"/>
            </a:xfrm>
            <a:custGeom>
              <a:avLst/>
              <a:gdLst/>
              <a:ahLst/>
              <a:cxnLst>
                <a:cxn ang="0">
                  <a:pos x="0" y="528"/>
                </a:cxn>
                <a:cxn ang="0">
                  <a:pos x="2" y="540"/>
                </a:cxn>
                <a:cxn ang="0">
                  <a:pos x="16" y="536"/>
                </a:cxn>
                <a:cxn ang="0">
                  <a:pos x="21" y="566"/>
                </a:cxn>
                <a:cxn ang="0">
                  <a:pos x="79" y="572"/>
                </a:cxn>
                <a:cxn ang="0">
                  <a:pos x="63" y="557"/>
                </a:cxn>
                <a:cxn ang="0">
                  <a:pos x="75" y="518"/>
                </a:cxn>
                <a:cxn ang="0">
                  <a:pos x="87" y="526"/>
                </a:cxn>
                <a:cxn ang="0">
                  <a:pos x="124" y="472"/>
                </a:cxn>
                <a:cxn ang="0">
                  <a:pos x="95" y="441"/>
                </a:cxn>
                <a:cxn ang="0">
                  <a:pos x="128" y="422"/>
                </a:cxn>
                <a:cxn ang="0">
                  <a:pos x="132" y="393"/>
                </a:cxn>
                <a:cxn ang="0">
                  <a:pos x="147" y="381"/>
                </a:cxn>
                <a:cxn ang="0">
                  <a:pos x="134" y="376"/>
                </a:cxn>
                <a:cxn ang="0">
                  <a:pos x="159" y="376"/>
                </a:cxn>
                <a:cxn ang="0">
                  <a:pos x="156" y="362"/>
                </a:cxn>
                <a:cxn ang="0">
                  <a:pos x="145" y="372"/>
                </a:cxn>
                <a:cxn ang="0">
                  <a:pos x="134" y="361"/>
                </a:cxn>
                <a:cxn ang="0">
                  <a:pos x="133" y="341"/>
                </a:cxn>
                <a:cxn ang="0">
                  <a:pos x="176" y="344"/>
                </a:cxn>
                <a:cxn ang="0">
                  <a:pos x="180" y="300"/>
                </a:cxn>
                <a:cxn ang="0">
                  <a:pos x="249" y="294"/>
                </a:cxn>
                <a:cxn ang="0">
                  <a:pos x="269" y="265"/>
                </a:cxn>
                <a:cxn ang="0">
                  <a:pos x="242" y="211"/>
                </a:cxn>
                <a:cxn ang="0">
                  <a:pos x="256" y="145"/>
                </a:cxn>
                <a:cxn ang="0">
                  <a:pos x="321" y="90"/>
                </a:cxn>
                <a:cxn ang="0">
                  <a:pos x="318" y="66"/>
                </a:cxn>
                <a:cxn ang="0">
                  <a:pos x="304" y="64"/>
                </a:cxn>
                <a:cxn ang="0">
                  <a:pos x="288" y="94"/>
                </a:cxn>
                <a:cxn ang="0">
                  <a:pos x="244" y="93"/>
                </a:cxn>
                <a:cxn ang="0">
                  <a:pos x="253" y="59"/>
                </a:cxn>
                <a:cxn ang="0">
                  <a:pos x="175" y="8"/>
                </a:cxn>
                <a:cxn ang="0">
                  <a:pos x="148" y="4"/>
                </a:cxn>
                <a:cxn ang="0">
                  <a:pos x="147" y="14"/>
                </a:cxn>
                <a:cxn ang="0">
                  <a:pos x="115" y="0"/>
                </a:cxn>
                <a:cxn ang="0">
                  <a:pos x="98" y="18"/>
                </a:cxn>
                <a:cxn ang="0">
                  <a:pos x="97" y="39"/>
                </a:cxn>
                <a:cxn ang="0">
                  <a:pos x="79" y="47"/>
                </a:cxn>
                <a:cxn ang="0">
                  <a:pos x="79" y="86"/>
                </a:cxn>
                <a:cxn ang="0">
                  <a:pos x="60" y="109"/>
                </a:cxn>
                <a:cxn ang="0">
                  <a:pos x="45" y="164"/>
                </a:cxn>
                <a:cxn ang="0">
                  <a:pos x="56" y="217"/>
                </a:cxn>
                <a:cxn ang="0">
                  <a:pos x="36" y="261"/>
                </a:cxn>
                <a:cxn ang="0">
                  <a:pos x="21" y="373"/>
                </a:cxn>
                <a:cxn ang="0">
                  <a:pos x="32" y="414"/>
                </a:cxn>
                <a:cxn ang="0">
                  <a:pos x="21" y="418"/>
                </a:cxn>
                <a:cxn ang="0">
                  <a:pos x="26" y="453"/>
                </a:cxn>
                <a:cxn ang="0">
                  <a:pos x="0" y="528"/>
                </a:cxn>
              </a:cxnLst>
              <a:rect l="0" t="0" r="r" b="b"/>
              <a:pathLst>
                <a:path w="322" h="573">
                  <a:moveTo>
                    <a:pt x="0" y="528"/>
                  </a:moveTo>
                  <a:lnTo>
                    <a:pt x="2" y="540"/>
                  </a:lnTo>
                  <a:lnTo>
                    <a:pt x="16" y="536"/>
                  </a:lnTo>
                  <a:lnTo>
                    <a:pt x="21" y="566"/>
                  </a:lnTo>
                  <a:lnTo>
                    <a:pt x="79" y="572"/>
                  </a:lnTo>
                  <a:lnTo>
                    <a:pt x="63" y="557"/>
                  </a:lnTo>
                  <a:lnTo>
                    <a:pt x="75" y="518"/>
                  </a:lnTo>
                  <a:lnTo>
                    <a:pt x="87" y="526"/>
                  </a:lnTo>
                  <a:lnTo>
                    <a:pt x="124" y="472"/>
                  </a:lnTo>
                  <a:lnTo>
                    <a:pt x="95" y="441"/>
                  </a:lnTo>
                  <a:lnTo>
                    <a:pt x="128" y="422"/>
                  </a:lnTo>
                  <a:lnTo>
                    <a:pt x="132" y="393"/>
                  </a:lnTo>
                  <a:lnTo>
                    <a:pt x="147" y="381"/>
                  </a:lnTo>
                  <a:lnTo>
                    <a:pt x="134" y="376"/>
                  </a:lnTo>
                  <a:lnTo>
                    <a:pt x="159" y="376"/>
                  </a:lnTo>
                  <a:lnTo>
                    <a:pt x="156" y="362"/>
                  </a:lnTo>
                  <a:lnTo>
                    <a:pt x="145" y="372"/>
                  </a:lnTo>
                  <a:lnTo>
                    <a:pt x="134" y="361"/>
                  </a:lnTo>
                  <a:lnTo>
                    <a:pt x="133" y="341"/>
                  </a:lnTo>
                  <a:lnTo>
                    <a:pt x="176" y="344"/>
                  </a:lnTo>
                  <a:lnTo>
                    <a:pt x="180" y="300"/>
                  </a:lnTo>
                  <a:lnTo>
                    <a:pt x="249" y="294"/>
                  </a:lnTo>
                  <a:lnTo>
                    <a:pt x="269" y="265"/>
                  </a:lnTo>
                  <a:lnTo>
                    <a:pt x="242" y="211"/>
                  </a:lnTo>
                  <a:lnTo>
                    <a:pt x="256" y="145"/>
                  </a:lnTo>
                  <a:lnTo>
                    <a:pt x="321" y="90"/>
                  </a:lnTo>
                  <a:lnTo>
                    <a:pt x="318" y="66"/>
                  </a:lnTo>
                  <a:lnTo>
                    <a:pt x="304" y="64"/>
                  </a:lnTo>
                  <a:lnTo>
                    <a:pt x="288" y="94"/>
                  </a:lnTo>
                  <a:lnTo>
                    <a:pt x="244" y="93"/>
                  </a:lnTo>
                  <a:lnTo>
                    <a:pt x="253" y="59"/>
                  </a:lnTo>
                  <a:lnTo>
                    <a:pt x="175" y="8"/>
                  </a:lnTo>
                  <a:lnTo>
                    <a:pt x="148" y="4"/>
                  </a:lnTo>
                  <a:lnTo>
                    <a:pt x="147" y="14"/>
                  </a:lnTo>
                  <a:lnTo>
                    <a:pt x="115" y="0"/>
                  </a:lnTo>
                  <a:lnTo>
                    <a:pt x="98" y="18"/>
                  </a:lnTo>
                  <a:lnTo>
                    <a:pt x="97" y="39"/>
                  </a:lnTo>
                  <a:lnTo>
                    <a:pt x="79" y="47"/>
                  </a:lnTo>
                  <a:lnTo>
                    <a:pt x="79" y="86"/>
                  </a:lnTo>
                  <a:lnTo>
                    <a:pt x="60" y="109"/>
                  </a:lnTo>
                  <a:lnTo>
                    <a:pt x="45" y="164"/>
                  </a:lnTo>
                  <a:lnTo>
                    <a:pt x="56" y="217"/>
                  </a:lnTo>
                  <a:lnTo>
                    <a:pt x="36" y="261"/>
                  </a:lnTo>
                  <a:lnTo>
                    <a:pt x="21" y="373"/>
                  </a:lnTo>
                  <a:lnTo>
                    <a:pt x="32" y="414"/>
                  </a:lnTo>
                  <a:lnTo>
                    <a:pt x="21" y="418"/>
                  </a:lnTo>
                  <a:lnTo>
                    <a:pt x="26" y="453"/>
                  </a:lnTo>
                  <a:lnTo>
                    <a:pt x="0" y="52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 name="Freeform 8"/>
            <p:cNvSpPr>
              <a:spLocks/>
            </p:cNvSpPr>
            <p:nvPr/>
          </p:nvSpPr>
          <p:spPr bwMode="auto">
            <a:xfrm>
              <a:off x="1742" y="3978"/>
              <a:ext cx="57" cy="49"/>
            </a:xfrm>
            <a:custGeom>
              <a:avLst/>
              <a:gdLst/>
              <a:ahLst/>
              <a:cxnLst>
                <a:cxn ang="0">
                  <a:pos x="0" y="0"/>
                </a:cxn>
                <a:cxn ang="0">
                  <a:pos x="1" y="50"/>
                </a:cxn>
                <a:cxn ang="0">
                  <a:pos x="58" y="44"/>
                </a:cxn>
                <a:cxn ang="0">
                  <a:pos x="13" y="24"/>
                </a:cxn>
                <a:cxn ang="0">
                  <a:pos x="0" y="0"/>
                </a:cxn>
              </a:cxnLst>
              <a:rect l="0" t="0" r="r" b="b"/>
              <a:pathLst>
                <a:path w="59" h="51">
                  <a:moveTo>
                    <a:pt x="0" y="0"/>
                  </a:moveTo>
                  <a:lnTo>
                    <a:pt x="1" y="50"/>
                  </a:lnTo>
                  <a:lnTo>
                    <a:pt x="58" y="44"/>
                  </a:lnTo>
                  <a:lnTo>
                    <a:pt x="13" y="24"/>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 name="Freeform 9"/>
            <p:cNvSpPr>
              <a:spLocks/>
            </p:cNvSpPr>
            <p:nvPr/>
          </p:nvSpPr>
          <p:spPr bwMode="auto">
            <a:xfrm>
              <a:off x="4608" y="3248"/>
              <a:ext cx="637" cy="472"/>
            </a:xfrm>
            <a:custGeom>
              <a:avLst/>
              <a:gdLst/>
              <a:ahLst/>
              <a:cxnLst>
                <a:cxn ang="0">
                  <a:pos x="10" y="262"/>
                </a:cxn>
                <a:cxn ang="0">
                  <a:pos x="17" y="256"/>
                </a:cxn>
                <a:cxn ang="0">
                  <a:pos x="12" y="184"/>
                </a:cxn>
                <a:cxn ang="0">
                  <a:pos x="57" y="163"/>
                </a:cxn>
                <a:cxn ang="0">
                  <a:pos x="149" y="121"/>
                </a:cxn>
                <a:cxn ang="0">
                  <a:pos x="157" y="93"/>
                </a:cxn>
                <a:cxn ang="0">
                  <a:pos x="168" y="90"/>
                </a:cxn>
                <a:cxn ang="0">
                  <a:pos x="184" y="79"/>
                </a:cxn>
                <a:cxn ang="0">
                  <a:pos x="234" y="56"/>
                </a:cxn>
                <a:cxn ang="0">
                  <a:pos x="250" y="67"/>
                </a:cxn>
                <a:cxn ang="0">
                  <a:pos x="262" y="59"/>
                </a:cxn>
                <a:cxn ang="0">
                  <a:pos x="316" y="22"/>
                </a:cxn>
                <a:cxn ang="0">
                  <a:pos x="381" y="26"/>
                </a:cxn>
                <a:cxn ang="0">
                  <a:pos x="439" y="115"/>
                </a:cxn>
                <a:cxn ang="0">
                  <a:pos x="466" y="22"/>
                </a:cxn>
                <a:cxn ang="0">
                  <a:pos x="498" y="57"/>
                </a:cxn>
                <a:cxn ang="0">
                  <a:pos x="542" y="137"/>
                </a:cxn>
                <a:cxn ang="0">
                  <a:pos x="595" y="196"/>
                </a:cxn>
                <a:cxn ang="0">
                  <a:pos x="614" y="214"/>
                </a:cxn>
                <a:cxn ang="0">
                  <a:pos x="658" y="295"/>
                </a:cxn>
                <a:cxn ang="0">
                  <a:pos x="621" y="388"/>
                </a:cxn>
                <a:cxn ang="0">
                  <a:pos x="563" y="469"/>
                </a:cxn>
                <a:cxn ang="0">
                  <a:pos x="542" y="492"/>
                </a:cxn>
                <a:cxn ang="0">
                  <a:pos x="493" y="485"/>
                </a:cxn>
                <a:cxn ang="0">
                  <a:pos x="438" y="459"/>
                </a:cxn>
                <a:cxn ang="0">
                  <a:pos x="407" y="425"/>
                </a:cxn>
                <a:cxn ang="0">
                  <a:pos x="400" y="417"/>
                </a:cxn>
                <a:cxn ang="0">
                  <a:pos x="401" y="370"/>
                </a:cxn>
                <a:cxn ang="0">
                  <a:pos x="358" y="405"/>
                </a:cxn>
                <a:cxn ang="0">
                  <a:pos x="296" y="350"/>
                </a:cxn>
                <a:cxn ang="0">
                  <a:pos x="172" y="392"/>
                </a:cxn>
                <a:cxn ang="0">
                  <a:pos x="78" y="416"/>
                </a:cxn>
                <a:cxn ang="0">
                  <a:pos x="41" y="353"/>
                </a:cxn>
              </a:cxnLst>
              <a:rect l="0" t="0" r="r" b="b"/>
              <a:pathLst>
                <a:path w="659" h="493">
                  <a:moveTo>
                    <a:pt x="0" y="258"/>
                  </a:moveTo>
                  <a:lnTo>
                    <a:pt x="10" y="262"/>
                  </a:lnTo>
                  <a:lnTo>
                    <a:pt x="4" y="248"/>
                  </a:lnTo>
                  <a:lnTo>
                    <a:pt x="17" y="256"/>
                  </a:lnTo>
                  <a:lnTo>
                    <a:pt x="4" y="229"/>
                  </a:lnTo>
                  <a:lnTo>
                    <a:pt x="12" y="184"/>
                  </a:lnTo>
                  <a:lnTo>
                    <a:pt x="16" y="196"/>
                  </a:lnTo>
                  <a:lnTo>
                    <a:pt x="57" y="163"/>
                  </a:lnTo>
                  <a:lnTo>
                    <a:pt x="125" y="146"/>
                  </a:lnTo>
                  <a:lnTo>
                    <a:pt x="149" y="121"/>
                  </a:lnTo>
                  <a:lnTo>
                    <a:pt x="148" y="105"/>
                  </a:lnTo>
                  <a:lnTo>
                    <a:pt x="157" y="93"/>
                  </a:lnTo>
                  <a:lnTo>
                    <a:pt x="168" y="111"/>
                  </a:lnTo>
                  <a:lnTo>
                    <a:pt x="168" y="90"/>
                  </a:lnTo>
                  <a:lnTo>
                    <a:pt x="183" y="95"/>
                  </a:lnTo>
                  <a:lnTo>
                    <a:pt x="184" y="79"/>
                  </a:lnTo>
                  <a:lnTo>
                    <a:pt x="208" y="55"/>
                  </a:lnTo>
                  <a:lnTo>
                    <a:pt x="234" y="56"/>
                  </a:lnTo>
                  <a:lnTo>
                    <a:pt x="240" y="80"/>
                  </a:lnTo>
                  <a:lnTo>
                    <a:pt x="250" y="67"/>
                  </a:lnTo>
                  <a:lnTo>
                    <a:pt x="269" y="75"/>
                  </a:lnTo>
                  <a:lnTo>
                    <a:pt x="262" y="59"/>
                  </a:lnTo>
                  <a:lnTo>
                    <a:pt x="277" y="33"/>
                  </a:lnTo>
                  <a:lnTo>
                    <a:pt x="316" y="22"/>
                  </a:lnTo>
                  <a:lnTo>
                    <a:pt x="307" y="6"/>
                  </a:lnTo>
                  <a:lnTo>
                    <a:pt x="381" y="26"/>
                  </a:lnTo>
                  <a:lnTo>
                    <a:pt x="365" y="71"/>
                  </a:lnTo>
                  <a:lnTo>
                    <a:pt x="439" y="115"/>
                  </a:lnTo>
                  <a:lnTo>
                    <a:pt x="458" y="98"/>
                  </a:lnTo>
                  <a:lnTo>
                    <a:pt x="466" y="22"/>
                  </a:lnTo>
                  <a:lnTo>
                    <a:pt x="484" y="0"/>
                  </a:lnTo>
                  <a:lnTo>
                    <a:pt x="498" y="57"/>
                  </a:lnTo>
                  <a:lnTo>
                    <a:pt x="524" y="71"/>
                  </a:lnTo>
                  <a:lnTo>
                    <a:pt x="542" y="137"/>
                  </a:lnTo>
                  <a:lnTo>
                    <a:pt x="582" y="159"/>
                  </a:lnTo>
                  <a:lnTo>
                    <a:pt x="595" y="196"/>
                  </a:lnTo>
                  <a:lnTo>
                    <a:pt x="612" y="194"/>
                  </a:lnTo>
                  <a:lnTo>
                    <a:pt x="614" y="214"/>
                  </a:lnTo>
                  <a:lnTo>
                    <a:pt x="647" y="242"/>
                  </a:lnTo>
                  <a:lnTo>
                    <a:pt x="658" y="295"/>
                  </a:lnTo>
                  <a:lnTo>
                    <a:pt x="651" y="345"/>
                  </a:lnTo>
                  <a:lnTo>
                    <a:pt x="621" y="388"/>
                  </a:lnTo>
                  <a:lnTo>
                    <a:pt x="601" y="462"/>
                  </a:lnTo>
                  <a:lnTo>
                    <a:pt x="563" y="469"/>
                  </a:lnTo>
                  <a:lnTo>
                    <a:pt x="540" y="482"/>
                  </a:lnTo>
                  <a:lnTo>
                    <a:pt x="542" y="492"/>
                  </a:lnTo>
                  <a:lnTo>
                    <a:pt x="519" y="466"/>
                  </a:lnTo>
                  <a:lnTo>
                    <a:pt x="493" y="485"/>
                  </a:lnTo>
                  <a:lnTo>
                    <a:pt x="462" y="477"/>
                  </a:lnTo>
                  <a:lnTo>
                    <a:pt x="438" y="459"/>
                  </a:lnTo>
                  <a:lnTo>
                    <a:pt x="426" y="421"/>
                  </a:lnTo>
                  <a:lnTo>
                    <a:pt x="407" y="425"/>
                  </a:lnTo>
                  <a:lnTo>
                    <a:pt x="407" y="401"/>
                  </a:lnTo>
                  <a:lnTo>
                    <a:pt x="400" y="417"/>
                  </a:lnTo>
                  <a:lnTo>
                    <a:pt x="386" y="417"/>
                  </a:lnTo>
                  <a:lnTo>
                    <a:pt x="401" y="370"/>
                  </a:lnTo>
                  <a:lnTo>
                    <a:pt x="372" y="415"/>
                  </a:lnTo>
                  <a:lnTo>
                    <a:pt x="358" y="405"/>
                  </a:lnTo>
                  <a:lnTo>
                    <a:pt x="345" y="370"/>
                  </a:lnTo>
                  <a:lnTo>
                    <a:pt x="296" y="350"/>
                  </a:lnTo>
                  <a:lnTo>
                    <a:pt x="208" y="366"/>
                  </a:lnTo>
                  <a:lnTo>
                    <a:pt x="172" y="392"/>
                  </a:lnTo>
                  <a:lnTo>
                    <a:pt x="111" y="393"/>
                  </a:lnTo>
                  <a:lnTo>
                    <a:pt x="78" y="416"/>
                  </a:lnTo>
                  <a:lnTo>
                    <a:pt x="32" y="400"/>
                  </a:lnTo>
                  <a:lnTo>
                    <a:pt x="41" y="353"/>
                  </a:lnTo>
                  <a:lnTo>
                    <a:pt x="0" y="25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6" name="Freeform 10"/>
            <p:cNvSpPr>
              <a:spLocks/>
            </p:cNvSpPr>
            <p:nvPr/>
          </p:nvSpPr>
          <p:spPr bwMode="auto">
            <a:xfrm>
              <a:off x="5108" y="3746"/>
              <a:ext cx="55" cy="54"/>
            </a:xfrm>
            <a:custGeom>
              <a:avLst/>
              <a:gdLst/>
              <a:ahLst/>
              <a:cxnLst>
                <a:cxn ang="0">
                  <a:pos x="0" y="9"/>
                </a:cxn>
                <a:cxn ang="0">
                  <a:pos x="0" y="0"/>
                </a:cxn>
                <a:cxn ang="0">
                  <a:pos x="29" y="8"/>
                </a:cxn>
                <a:cxn ang="0">
                  <a:pos x="50" y="1"/>
                </a:cxn>
                <a:cxn ang="0">
                  <a:pos x="56" y="15"/>
                </a:cxn>
                <a:cxn ang="0">
                  <a:pos x="56" y="31"/>
                </a:cxn>
                <a:cxn ang="0">
                  <a:pos x="34" y="56"/>
                </a:cxn>
                <a:cxn ang="0">
                  <a:pos x="20" y="54"/>
                </a:cxn>
                <a:cxn ang="0">
                  <a:pos x="0" y="9"/>
                </a:cxn>
              </a:cxnLst>
              <a:rect l="0" t="0" r="r" b="b"/>
              <a:pathLst>
                <a:path w="57" h="57">
                  <a:moveTo>
                    <a:pt x="0" y="9"/>
                  </a:moveTo>
                  <a:lnTo>
                    <a:pt x="0" y="0"/>
                  </a:lnTo>
                  <a:lnTo>
                    <a:pt x="29" y="8"/>
                  </a:lnTo>
                  <a:lnTo>
                    <a:pt x="50" y="1"/>
                  </a:lnTo>
                  <a:lnTo>
                    <a:pt x="56" y="15"/>
                  </a:lnTo>
                  <a:lnTo>
                    <a:pt x="56" y="31"/>
                  </a:lnTo>
                  <a:lnTo>
                    <a:pt x="34" y="56"/>
                  </a:lnTo>
                  <a:lnTo>
                    <a:pt x="20" y="54"/>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 name="Freeform 11"/>
            <p:cNvSpPr>
              <a:spLocks/>
            </p:cNvSpPr>
            <p:nvPr/>
          </p:nvSpPr>
          <p:spPr bwMode="auto">
            <a:xfrm>
              <a:off x="2973" y="2263"/>
              <a:ext cx="122" cy="47"/>
            </a:xfrm>
            <a:custGeom>
              <a:avLst/>
              <a:gdLst/>
              <a:ahLst/>
              <a:cxnLst>
                <a:cxn ang="0">
                  <a:pos x="0" y="26"/>
                </a:cxn>
                <a:cxn ang="0">
                  <a:pos x="2" y="28"/>
                </a:cxn>
                <a:cxn ang="0">
                  <a:pos x="2" y="37"/>
                </a:cxn>
                <a:cxn ang="0">
                  <a:pos x="16" y="39"/>
                </a:cxn>
                <a:cxn ang="0">
                  <a:pos x="42" y="34"/>
                </a:cxn>
                <a:cxn ang="0">
                  <a:pos x="69" y="48"/>
                </a:cxn>
                <a:cxn ang="0">
                  <a:pos x="108" y="38"/>
                </a:cxn>
                <a:cxn ang="0">
                  <a:pos x="126" y="13"/>
                </a:cxn>
                <a:cxn ang="0">
                  <a:pos x="119" y="0"/>
                </a:cxn>
                <a:cxn ang="0">
                  <a:pos x="70" y="0"/>
                </a:cxn>
                <a:cxn ang="0">
                  <a:pos x="55" y="26"/>
                </a:cxn>
                <a:cxn ang="0">
                  <a:pos x="0" y="26"/>
                </a:cxn>
              </a:cxnLst>
              <a:rect l="0" t="0" r="r" b="b"/>
              <a:pathLst>
                <a:path w="127" h="49">
                  <a:moveTo>
                    <a:pt x="0" y="26"/>
                  </a:moveTo>
                  <a:lnTo>
                    <a:pt x="2" y="28"/>
                  </a:lnTo>
                  <a:lnTo>
                    <a:pt x="2" y="37"/>
                  </a:lnTo>
                  <a:lnTo>
                    <a:pt x="16" y="39"/>
                  </a:lnTo>
                  <a:lnTo>
                    <a:pt x="42" y="34"/>
                  </a:lnTo>
                  <a:lnTo>
                    <a:pt x="69" y="48"/>
                  </a:lnTo>
                  <a:lnTo>
                    <a:pt x="108" y="38"/>
                  </a:lnTo>
                  <a:lnTo>
                    <a:pt x="126" y="13"/>
                  </a:lnTo>
                  <a:lnTo>
                    <a:pt x="119" y="0"/>
                  </a:lnTo>
                  <a:lnTo>
                    <a:pt x="70" y="0"/>
                  </a:lnTo>
                  <a:lnTo>
                    <a:pt x="55" y="26"/>
                  </a:lnTo>
                  <a:lnTo>
                    <a:pt x="0" y="2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 name="Freeform 12"/>
            <p:cNvSpPr>
              <a:spLocks/>
            </p:cNvSpPr>
            <p:nvPr/>
          </p:nvSpPr>
          <p:spPr bwMode="auto">
            <a:xfrm>
              <a:off x="4209" y="2662"/>
              <a:ext cx="78" cy="94"/>
            </a:xfrm>
            <a:custGeom>
              <a:avLst/>
              <a:gdLst/>
              <a:ahLst/>
              <a:cxnLst>
                <a:cxn ang="0">
                  <a:pos x="0" y="29"/>
                </a:cxn>
                <a:cxn ang="0">
                  <a:pos x="10" y="39"/>
                </a:cxn>
                <a:cxn ang="0">
                  <a:pos x="16" y="83"/>
                </a:cxn>
                <a:cxn ang="0">
                  <a:pos x="36" y="80"/>
                </a:cxn>
                <a:cxn ang="0">
                  <a:pos x="47" y="61"/>
                </a:cxn>
                <a:cxn ang="0">
                  <a:pos x="62" y="66"/>
                </a:cxn>
                <a:cxn ang="0">
                  <a:pos x="72" y="97"/>
                </a:cxn>
                <a:cxn ang="0">
                  <a:pos x="79" y="79"/>
                </a:cxn>
                <a:cxn ang="0">
                  <a:pos x="69" y="47"/>
                </a:cxn>
                <a:cxn ang="0">
                  <a:pos x="62" y="59"/>
                </a:cxn>
                <a:cxn ang="0">
                  <a:pos x="51" y="44"/>
                </a:cxn>
                <a:cxn ang="0">
                  <a:pos x="70" y="25"/>
                </a:cxn>
                <a:cxn ang="0">
                  <a:pos x="34" y="22"/>
                </a:cxn>
                <a:cxn ang="0">
                  <a:pos x="9" y="0"/>
                </a:cxn>
                <a:cxn ang="0">
                  <a:pos x="2" y="12"/>
                </a:cxn>
                <a:cxn ang="0">
                  <a:pos x="10" y="22"/>
                </a:cxn>
                <a:cxn ang="0">
                  <a:pos x="0" y="29"/>
                </a:cxn>
              </a:cxnLst>
              <a:rect l="0" t="0" r="r" b="b"/>
              <a:pathLst>
                <a:path w="80" h="98">
                  <a:moveTo>
                    <a:pt x="0" y="29"/>
                  </a:moveTo>
                  <a:lnTo>
                    <a:pt x="10" y="39"/>
                  </a:lnTo>
                  <a:lnTo>
                    <a:pt x="16" y="83"/>
                  </a:lnTo>
                  <a:lnTo>
                    <a:pt x="36" y="80"/>
                  </a:lnTo>
                  <a:lnTo>
                    <a:pt x="47" y="61"/>
                  </a:lnTo>
                  <a:lnTo>
                    <a:pt x="62" y="66"/>
                  </a:lnTo>
                  <a:lnTo>
                    <a:pt x="72" y="97"/>
                  </a:lnTo>
                  <a:lnTo>
                    <a:pt x="79" y="79"/>
                  </a:lnTo>
                  <a:lnTo>
                    <a:pt x="69" y="47"/>
                  </a:lnTo>
                  <a:lnTo>
                    <a:pt x="62" y="59"/>
                  </a:lnTo>
                  <a:lnTo>
                    <a:pt x="51" y="44"/>
                  </a:lnTo>
                  <a:lnTo>
                    <a:pt x="70" y="25"/>
                  </a:lnTo>
                  <a:lnTo>
                    <a:pt x="34" y="22"/>
                  </a:lnTo>
                  <a:lnTo>
                    <a:pt x="9" y="0"/>
                  </a:lnTo>
                  <a:lnTo>
                    <a:pt x="2" y="12"/>
                  </a:lnTo>
                  <a:lnTo>
                    <a:pt x="10" y="22"/>
                  </a:lnTo>
                  <a:lnTo>
                    <a:pt x="0" y="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 name="Freeform 13"/>
            <p:cNvSpPr>
              <a:spLocks/>
            </p:cNvSpPr>
            <p:nvPr/>
          </p:nvSpPr>
          <p:spPr bwMode="auto">
            <a:xfrm>
              <a:off x="2870" y="2210"/>
              <a:ext cx="51" cy="38"/>
            </a:xfrm>
            <a:custGeom>
              <a:avLst/>
              <a:gdLst/>
              <a:ahLst/>
              <a:cxnLst>
                <a:cxn ang="0">
                  <a:pos x="0" y="8"/>
                </a:cxn>
                <a:cxn ang="0">
                  <a:pos x="12" y="2"/>
                </a:cxn>
                <a:cxn ang="0">
                  <a:pos x="34" y="0"/>
                </a:cxn>
                <a:cxn ang="0">
                  <a:pos x="50" y="16"/>
                </a:cxn>
                <a:cxn ang="0">
                  <a:pos x="52" y="28"/>
                </a:cxn>
                <a:cxn ang="0">
                  <a:pos x="45" y="39"/>
                </a:cxn>
                <a:cxn ang="0">
                  <a:pos x="0" y="8"/>
                </a:cxn>
              </a:cxnLst>
              <a:rect l="0" t="0" r="r" b="b"/>
              <a:pathLst>
                <a:path w="53" h="40">
                  <a:moveTo>
                    <a:pt x="0" y="8"/>
                  </a:moveTo>
                  <a:lnTo>
                    <a:pt x="12" y="2"/>
                  </a:lnTo>
                  <a:lnTo>
                    <a:pt x="34" y="0"/>
                  </a:lnTo>
                  <a:lnTo>
                    <a:pt x="50" y="16"/>
                  </a:lnTo>
                  <a:lnTo>
                    <a:pt x="52" y="28"/>
                  </a:lnTo>
                  <a:lnTo>
                    <a:pt x="45" y="39"/>
                  </a:lnTo>
                  <a:lnTo>
                    <a:pt x="0" y="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 name="Freeform 14"/>
            <p:cNvSpPr>
              <a:spLocks/>
            </p:cNvSpPr>
            <p:nvPr/>
          </p:nvSpPr>
          <p:spPr bwMode="auto">
            <a:xfrm>
              <a:off x="4226" y="2635"/>
              <a:ext cx="49" cy="27"/>
            </a:xfrm>
            <a:custGeom>
              <a:avLst/>
              <a:gdLst/>
              <a:ahLst/>
              <a:cxnLst>
                <a:cxn ang="0">
                  <a:pos x="0" y="16"/>
                </a:cxn>
                <a:cxn ang="0">
                  <a:pos x="6" y="27"/>
                </a:cxn>
                <a:cxn ang="0">
                  <a:pos x="50" y="22"/>
                </a:cxn>
                <a:cxn ang="0">
                  <a:pos x="47" y="8"/>
                </a:cxn>
                <a:cxn ang="0">
                  <a:pos x="16" y="0"/>
                </a:cxn>
                <a:cxn ang="0">
                  <a:pos x="0" y="16"/>
                </a:cxn>
              </a:cxnLst>
              <a:rect l="0" t="0" r="r" b="b"/>
              <a:pathLst>
                <a:path w="51" h="28">
                  <a:moveTo>
                    <a:pt x="0" y="16"/>
                  </a:moveTo>
                  <a:lnTo>
                    <a:pt x="6" y="27"/>
                  </a:lnTo>
                  <a:lnTo>
                    <a:pt x="50" y="22"/>
                  </a:lnTo>
                  <a:lnTo>
                    <a:pt x="47" y="8"/>
                  </a:lnTo>
                  <a:lnTo>
                    <a:pt x="16" y="0"/>
                  </a:lnTo>
                  <a:lnTo>
                    <a:pt x="0" y="1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1" name="Freeform 15"/>
            <p:cNvSpPr>
              <a:spLocks/>
            </p:cNvSpPr>
            <p:nvPr/>
          </p:nvSpPr>
          <p:spPr bwMode="auto">
            <a:xfrm>
              <a:off x="1725" y="3231"/>
              <a:ext cx="191" cy="212"/>
            </a:xfrm>
            <a:custGeom>
              <a:avLst/>
              <a:gdLst/>
              <a:ahLst/>
              <a:cxnLst>
                <a:cxn ang="0">
                  <a:pos x="0" y="21"/>
                </a:cxn>
                <a:cxn ang="0">
                  <a:pos x="14" y="44"/>
                </a:cxn>
                <a:cxn ang="0">
                  <a:pos x="4" y="95"/>
                </a:cxn>
                <a:cxn ang="0">
                  <a:pos x="14" y="101"/>
                </a:cxn>
                <a:cxn ang="0">
                  <a:pos x="9" y="107"/>
                </a:cxn>
                <a:cxn ang="0">
                  <a:pos x="1" y="128"/>
                </a:cxn>
                <a:cxn ang="0">
                  <a:pos x="17" y="157"/>
                </a:cxn>
                <a:cxn ang="0">
                  <a:pos x="28" y="218"/>
                </a:cxn>
                <a:cxn ang="0">
                  <a:pos x="39" y="220"/>
                </a:cxn>
                <a:cxn ang="0">
                  <a:pos x="56" y="201"/>
                </a:cxn>
                <a:cxn ang="0">
                  <a:pos x="87" y="215"/>
                </a:cxn>
                <a:cxn ang="0">
                  <a:pos x="89" y="205"/>
                </a:cxn>
                <a:cxn ang="0">
                  <a:pos x="116" y="209"/>
                </a:cxn>
                <a:cxn ang="0">
                  <a:pos x="125" y="166"/>
                </a:cxn>
                <a:cxn ang="0">
                  <a:pos x="173" y="157"/>
                </a:cxn>
                <a:cxn ang="0">
                  <a:pos x="189" y="172"/>
                </a:cxn>
                <a:cxn ang="0">
                  <a:pos x="196" y="139"/>
                </a:cxn>
                <a:cxn ang="0">
                  <a:pos x="185" y="110"/>
                </a:cxn>
                <a:cxn ang="0">
                  <a:pos x="156" y="107"/>
                </a:cxn>
                <a:cxn ang="0">
                  <a:pos x="145" y="64"/>
                </a:cxn>
                <a:cxn ang="0">
                  <a:pos x="72" y="36"/>
                </a:cxn>
                <a:cxn ang="0">
                  <a:pos x="68" y="0"/>
                </a:cxn>
                <a:cxn ang="0">
                  <a:pos x="20" y="22"/>
                </a:cxn>
                <a:cxn ang="0">
                  <a:pos x="0" y="21"/>
                </a:cxn>
              </a:cxnLst>
              <a:rect l="0" t="0" r="r" b="b"/>
              <a:pathLst>
                <a:path w="197" h="221">
                  <a:moveTo>
                    <a:pt x="0" y="21"/>
                  </a:moveTo>
                  <a:lnTo>
                    <a:pt x="14" y="44"/>
                  </a:lnTo>
                  <a:lnTo>
                    <a:pt x="4" y="95"/>
                  </a:lnTo>
                  <a:lnTo>
                    <a:pt x="14" y="101"/>
                  </a:lnTo>
                  <a:lnTo>
                    <a:pt x="9" y="107"/>
                  </a:lnTo>
                  <a:lnTo>
                    <a:pt x="1" y="128"/>
                  </a:lnTo>
                  <a:lnTo>
                    <a:pt x="17" y="157"/>
                  </a:lnTo>
                  <a:lnTo>
                    <a:pt x="28" y="218"/>
                  </a:lnTo>
                  <a:lnTo>
                    <a:pt x="39" y="220"/>
                  </a:lnTo>
                  <a:lnTo>
                    <a:pt x="56" y="201"/>
                  </a:lnTo>
                  <a:lnTo>
                    <a:pt x="87" y="215"/>
                  </a:lnTo>
                  <a:lnTo>
                    <a:pt x="89" y="205"/>
                  </a:lnTo>
                  <a:lnTo>
                    <a:pt x="116" y="209"/>
                  </a:lnTo>
                  <a:lnTo>
                    <a:pt x="125" y="166"/>
                  </a:lnTo>
                  <a:lnTo>
                    <a:pt x="173" y="157"/>
                  </a:lnTo>
                  <a:lnTo>
                    <a:pt x="189" y="172"/>
                  </a:lnTo>
                  <a:lnTo>
                    <a:pt x="196" y="139"/>
                  </a:lnTo>
                  <a:lnTo>
                    <a:pt x="185" y="110"/>
                  </a:lnTo>
                  <a:lnTo>
                    <a:pt x="156" y="107"/>
                  </a:lnTo>
                  <a:lnTo>
                    <a:pt x="145" y="64"/>
                  </a:lnTo>
                  <a:lnTo>
                    <a:pt x="72" y="36"/>
                  </a:lnTo>
                  <a:lnTo>
                    <a:pt x="68" y="0"/>
                  </a:lnTo>
                  <a:lnTo>
                    <a:pt x="20" y="22"/>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 name="Freeform 16"/>
            <p:cNvSpPr>
              <a:spLocks/>
            </p:cNvSpPr>
            <p:nvPr/>
          </p:nvSpPr>
          <p:spPr bwMode="auto">
            <a:xfrm>
              <a:off x="1660" y="3002"/>
              <a:ext cx="615" cy="621"/>
            </a:xfrm>
            <a:custGeom>
              <a:avLst/>
              <a:gdLst/>
              <a:ahLst/>
              <a:cxnLst>
                <a:cxn ang="0">
                  <a:pos x="13" y="234"/>
                </a:cxn>
                <a:cxn ang="0">
                  <a:pos x="53" y="233"/>
                </a:cxn>
                <a:cxn ang="0">
                  <a:pos x="67" y="260"/>
                </a:cxn>
                <a:cxn ang="0">
                  <a:pos x="136" y="238"/>
                </a:cxn>
                <a:cxn ang="0">
                  <a:pos x="213" y="303"/>
                </a:cxn>
                <a:cxn ang="0">
                  <a:pos x="252" y="349"/>
                </a:cxn>
                <a:cxn ang="0">
                  <a:pos x="256" y="411"/>
                </a:cxn>
                <a:cxn ang="0">
                  <a:pos x="293" y="449"/>
                </a:cxn>
                <a:cxn ang="0">
                  <a:pos x="315" y="476"/>
                </a:cxn>
                <a:cxn ang="0">
                  <a:pos x="326" y="506"/>
                </a:cxn>
                <a:cxn ang="0">
                  <a:pos x="264" y="585"/>
                </a:cxn>
                <a:cxn ang="0">
                  <a:pos x="326" y="616"/>
                </a:cxn>
                <a:cxn ang="0">
                  <a:pos x="331" y="648"/>
                </a:cxn>
                <a:cxn ang="0">
                  <a:pos x="413" y="502"/>
                </a:cxn>
                <a:cxn ang="0">
                  <a:pos x="515" y="459"/>
                </a:cxn>
                <a:cxn ang="0">
                  <a:pos x="563" y="369"/>
                </a:cxn>
                <a:cxn ang="0">
                  <a:pos x="629" y="228"/>
                </a:cxn>
                <a:cxn ang="0">
                  <a:pos x="625" y="168"/>
                </a:cxn>
                <a:cxn ang="0">
                  <a:pos x="559" y="133"/>
                </a:cxn>
                <a:cxn ang="0">
                  <a:pos x="471" y="108"/>
                </a:cxn>
                <a:cxn ang="0">
                  <a:pos x="420" y="94"/>
                </a:cxn>
                <a:cxn ang="0">
                  <a:pos x="399" y="113"/>
                </a:cxn>
                <a:cxn ang="0">
                  <a:pos x="378" y="112"/>
                </a:cxn>
                <a:cxn ang="0">
                  <a:pos x="390" y="58"/>
                </a:cxn>
                <a:cxn ang="0">
                  <a:pos x="339" y="49"/>
                </a:cxn>
                <a:cxn ang="0">
                  <a:pos x="283" y="52"/>
                </a:cxn>
                <a:cxn ang="0">
                  <a:pos x="227" y="43"/>
                </a:cxn>
                <a:cxn ang="0">
                  <a:pos x="215" y="0"/>
                </a:cxn>
                <a:cxn ang="0">
                  <a:pos x="148" y="13"/>
                </a:cxn>
                <a:cxn ang="0">
                  <a:pos x="171" y="48"/>
                </a:cxn>
                <a:cxn ang="0">
                  <a:pos x="113" y="62"/>
                </a:cxn>
                <a:cxn ang="0">
                  <a:pos x="64" y="56"/>
                </a:cxn>
                <a:cxn ang="0">
                  <a:pos x="62" y="75"/>
                </a:cxn>
                <a:cxn ang="0">
                  <a:pos x="63" y="151"/>
                </a:cxn>
                <a:cxn ang="0">
                  <a:pos x="0" y="205"/>
                </a:cxn>
              </a:cxnLst>
              <a:rect l="0" t="0" r="r" b="b"/>
              <a:pathLst>
                <a:path w="636" h="649">
                  <a:moveTo>
                    <a:pt x="0" y="205"/>
                  </a:moveTo>
                  <a:lnTo>
                    <a:pt x="13" y="234"/>
                  </a:lnTo>
                  <a:lnTo>
                    <a:pt x="36" y="245"/>
                  </a:lnTo>
                  <a:lnTo>
                    <a:pt x="53" y="233"/>
                  </a:lnTo>
                  <a:lnTo>
                    <a:pt x="53" y="260"/>
                  </a:lnTo>
                  <a:lnTo>
                    <a:pt x="67" y="260"/>
                  </a:lnTo>
                  <a:lnTo>
                    <a:pt x="87" y="261"/>
                  </a:lnTo>
                  <a:lnTo>
                    <a:pt x="136" y="238"/>
                  </a:lnTo>
                  <a:lnTo>
                    <a:pt x="140" y="275"/>
                  </a:lnTo>
                  <a:lnTo>
                    <a:pt x="213" y="303"/>
                  </a:lnTo>
                  <a:lnTo>
                    <a:pt x="223" y="346"/>
                  </a:lnTo>
                  <a:lnTo>
                    <a:pt x="252" y="349"/>
                  </a:lnTo>
                  <a:lnTo>
                    <a:pt x="262" y="378"/>
                  </a:lnTo>
                  <a:lnTo>
                    <a:pt x="256" y="411"/>
                  </a:lnTo>
                  <a:lnTo>
                    <a:pt x="260" y="444"/>
                  </a:lnTo>
                  <a:lnTo>
                    <a:pt x="293" y="449"/>
                  </a:lnTo>
                  <a:lnTo>
                    <a:pt x="299" y="472"/>
                  </a:lnTo>
                  <a:lnTo>
                    <a:pt x="315" y="476"/>
                  </a:lnTo>
                  <a:lnTo>
                    <a:pt x="312" y="504"/>
                  </a:lnTo>
                  <a:lnTo>
                    <a:pt x="326" y="506"/>
                  </a:lnTo>
                  <a:lnTo>
                    <a:pt x="328" y="530"/>
                  </a:lnTo>
                  <a:lnTo>
                    <a:pt x="264" y="585"/>
                  </a:lnTo>
                  <a:lnTo>
                    <a:pt x="276" y="581"/>
                  </a:lnTo>
                  <a:lnTo>
                    <a:pt x="326" y="616"/>
                  </a:lnTo>
                  <a:lnTo>
                    <a:pt x="335" y="630"/>
                  </a:lnTo>
                  <a:lnTo>
                    <a:pt x="331" y="648"/>
                  </a:lnTo>
                  <a:lnTo>
                    <a:pt x="409" y="552"/>
                  </a:lnTo>
                  <a:lnTo>
                    <a:pt x="413" y="502"/>
                  </a:lnTo>
                  <a:lnTo>
                    <a:pt x="475" y="459"/>
                  </a:lnTo>
                  <a:lnTo>
                    <a:pt x="515" y="459"/>
                  </a:lnTo>
                  <a:lnTo>
                    <a:pt x="531" y="442"/>
                  </a:lnTo>
                  <a:lnTo>
                    <a:pt x="563" y="369"/>
                  </a:lnTo>
                  <a:lnTo>
                    <a:pt x="567" y="297"/>
                  </a:lnTo>
                  <a:lnTo>
                    <a:pt x="629" y="228"/>
                  </a:lnTo>
                  <a:lnTo>
                    <a:pt x="635" y="198"/>
                  </a:lnTo>
                  <a:lnTo>
                    <a:pt x="625" y="168"/>
                  </a:lnTo>
                  <a:lnTo>
                    <a:pt x="599" y="164"/>
                  </a:lnTo>
                  <a:lnTo>
                    <a:pt x="559" y="133"/>
                  </a:lnTo>
                  <a:lnTo>
                    <a:pt x="478" y="126"/>
                  </a:lnTo>
                  <a:lnTo>
                    <a:pt x="471" y="108"/>
                  </a:lnTo>
                  <a:lnTo>
                    <a:pt x="435" y="94"/>
                  </a:lnTo>
                  <a:lnTo>
                    <a:pt x="420" y="94"/>
                  </a:lnTo>
                  <a:lnTo>
                    <a:pt x="399" y="122"/>
                  </a:lnTo>
                  <a:lnTo>
                    <a:pt x="399" y="113"/>
                  </a:lnTo>
                  <a:lnTo>
                    <a:pt x="364" y="117"/>
                  </a:lnTo>
                  <a:lnTo>
                    <a:pt x="378" y="112"/>
                  </a:lnTo>
                  <a:lnTo>
                    <a:pt x="365" y="90"/>
                  </a:lnTo>
                  <a:lnTo>
                    <a:pt x="390" y="58"/>
                  </a:lnTo>
                  <a:lnTo>
                    <a:pt x="364" y="18"/>
                  </a:lnTo>
                  <a:lnTo>
                    <a:pt x="339" y="49"/>
                  </a:lnTo>
                  <a:lnTo>
                    <a:pt x="316" y="48"/>
                  </a:lnTo>
                  <a:lnTo>
                    <a:pt x="283" y="52"/>
                  </a:lnTo>
                  <a:lnTo>
                    <a:pt x="235" y="59"/>
                  </a:lnTo>
                  <a:lnTo>
                    <a:pt x="227" y="43"/>
                  </a:lnTo>
                  <a:lnTo>
                    <a:pt x="230" y="12"/>
                  </a:lnTo>
                  <a:lnTo>
                    <a:pt x="215" y="0"/>
                  </a:lnTo>
                  <a:lnTo>
                    <a:pt x="176" y="20"/>
                  </a:lnTo>
                  <a:lnTo>
                    <a:pt x="148" y="13"/>
                  </a:lnTo>
                  <a:lnTo>
                    <a:pt x="156" y="44"/>
                  </a:lnTo>
                  <a:lnTo>
                    <a:pt x="171" y="48"/>
                  </a:lnTo>
                  <a:lnTo>
                    <a:pt x="132" y="70"/>
                  </a:lnTo>
                  <a:lnTo>
                    <a:pt x="113" y="62"/>
                  </a:lnTo>
                  <a:lnTo>
                    <a:pt x="103" y="51"/>
                  </a:lnTo>
                  <a:lnTo>
                    <a:pt x="64" y="56"/>
                  </a:lnTo>
                  <a:lnTo>
                    <a:pt x="76" y="74"/>
                  </a:lnTo>
                  <a:lnTo>
                    <a:pt x="62" y="75"/>
                  </a:lnTo>
                  <a:lnTo>
                    <a:pt x="70" y="103"/>
                  </a:lnTo>
                  <a:lnTo>
                    <a:pt x="63" y="151"/>
                  </a:lnTo>
                  <a:lnTo>
                    <a:pt x="22" y="167"/>
                  </a:lnTo>
                  <a:lnTo>
                    <a:pt x="0" y="20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3" name="Freeform 17"/>
            <p:cNvSpPr>
              <a:spLocks/>
            </p:cNvSpPr>
            <p:nvPr/>
          </p:nvSpPr>
          <p:spPr bwMode="auto">
            <a:xfrm>
              <a:off x="1418" y="2794"/>
              <a:ext cx="21" cy="42"/>
            </a:xfrm>
            <a:custGeom>
              <a:avLst/>
              <a:gdLst/>
              <a:ahLst/>
              <a:cxnLst>
                <a:cxn ang="0">
                  <a:pos x="0" y="9"/>
                </a:cxn>
                <a:cxn ang="0">
                  <a:pos x="8" y="43"/>
                </a:cxn>
                <a:cxn ang="0">
                  <a:pos x="21" y="0"/>
                </a:cxn>
                <a:cxn ang="0">
                  <a:pos x="0" y="9"/>
                </a:cxn>
              </a:cxnLst>
              <a:rect l="0" t="0" r="r" b="b"/>
              <a:pathLst>
                <a:path w="22" h="44">
                  <a:moveTo>
                    <a:pt x="0" y="9"/>
                  </a:moveTo>
                  <a:lnTo>
                    <a:pt x="8" y="43"/>
                  </a:lnTo>
                  <a:lnTo>
                    <a:pt x="21" y="0"/>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 name="Freeform 18"/>
            <p:cNvSpPr>
              <a:spLocks/>
            </p:cNvSpPr>
            <p:nvPr/>
          </p:nvSpPr>
          <p:spPr bwMode="auto">
            <a:xfrm>
              <a:off x="4622" y="3004"/>
              <a:ext cx="22" cy="21"/>
            </a:xfrm>
            <a:custGeom>
              <a:avLst/>
              <a:gdLst/>
              <a:ahLst/>
              <a:cxnLst>
                <a:cxn ang="0">
                  <a:pos x="0" y="9"/>
                </a:cxn>
                <a:cxn ang="0">
                  <a:pos x="11" y="21"/>
                </a:cxn>
                <a:cxn ang="0">
                  <a:pos x="21" y="0"/>
                </a:cxn>
                <a:cxn ang="0">
                  <a:pos x="0" y="9"/>
                </a:cxn>
              </a:cxnLst>
              <a:rect l="0" t="0" r="r" b="b"/>
              <a:pathLst>
                <a:path w="22" h="22">
                  <a:moveTo>
                    <a:pt x="0" y="9"/>
                  </a:moveTo>
                  <a:lnTo>
                    <a:pt x="11" y="21"/>
                  </a:lnTo>
                  <a:lnTo>
                    <a:pt x="21" y="0"/>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5" name="Freeform 19"/>
            <p:cNvSpPr>
              <a:spLocks/>
            </p:cNvSpPr>
            <p:nvPr/>
          </p:nvSpPr>
          <p:spPr bwMode="auto">
            <a:xfrm>
              <a:off x="3178" y="2351"/>
              <a:ext cx="98" cy="56"/>
            </a:xfrm>
            <a:custGeom>
              <a:avLst/>
              <a:gdLst/>
              <a:ahLst/>
              <a:cxnLst>
                <a:cxn ang="0">
                  <a:pos x="0" y="39"/>
                </a:cxn>
                <a:cxn ang="0">
                  <a:pos x="5" y="0"/>
                </a:cxn>
                <a:cxn ang="0">
                  <a:pos x="101" y="9"/>
                </a:cxn>
                <a:cxn ang="0">
                  <a:pos x="83" y="33"/>
                </a:cxn>
                <a:cxn ang="0">
                  <a:pos x="91" y="46"/>
                </a:cxn>
                <a:cxn ang="0">
                  <a:pos x="65" y="47"/>
                </a:cxn>
                <a:cxn ang="0">
                  <a:pos x="49" y="57"/>
                </a:cxn>
                <a:cxn ang="0">
                  <a:pos x="9" y="57"/>
                </a:cxn>
                <a:cxn ang="0">
                  <a:pos x="0" y="39"/>
                </a:cxn>
              </a:cxnLst>
              <a:rect l="0" t="0" r="r" b="b"/>
              <a:pathLst>
                <a:path w="102" h="58">
                  <a:moveTo>
                    <a:pt x="0" y="39"/>
                  </a:moveTo>
                  <a:lnTo>
                    <a:pt x="5" y="0"/>
                  </a:lnTo>
                  <a:lnTo>
                    <a:pt x="101" y="9"/>
                  </a:lnTo>
                  <a:lnTo>
                    <a:pt x="83" y="33"/>
                  </a:lnTo>
                  <a:lnTo>
                    <a:pt x="91" y="46"/>
                  </a:lnTo>
                  <a:lnTo>
                    <a:pt x="65" y="47"/>
                  </a:lnTo>
                  <a:lnTo>
                    <a:pt x="49" y="57"/>
                  </a:lnTo>
                  <a:lnTo>
                    <a:pt x="9" y="57"/>
                  </a:lnTo>
                  <a:lnTo>
                    <a:pt x="0" y="3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 name="Freeform 20"/>
            <p:cNvSpPr>
              <a:spLocks/>
            </p:cNvSpPr>
            <p:nvPr/>
          </p:nvSpPr>
          <p:spPr bwMode="auto">
            <a:xfrm>
              <a:off x="4279" y="2637"/>
              <a:ext cx="143" cy="289"/>
            </a:xfrm>
            <a:custGeom>
              <a:avLst/>
              <a:gdLst/>
              <a:ahLst/>
              <a:cxnLst>
                <a:cxn ang="0">
                  <a:pos x="0" y="124"/>
                </a:cxn>
                <a:cxn ang="0">
                  <a:pos x="6" y="106"/>
                </a:cxn>
                <a:cxn ang="0">
                  <a:pos x="48" y="28"/>
                </a:cxn>
                <a:cxn ang="0">
                  <a:pos x="76" y="17"/>
                </a:cxn>
                <a:cxn ang="0">
                  <a:pos x="83" y="0"/>
                </a:cxn>
                <a:cxn ang="0">
                  <a:pos x="103" y="9"/>
                </a:cxn>
                <a:cxn ang="0">
                  <a:pos x="105" y="25"/>
                </a:cxn>
                <a:cxn ang="0">
                  <a:pos x="87" y="72"/>
                </a:cxn>
                <a:cxn ang="0">
                  <a:pos x="106" y="68"/>
                </a:cxn>
                <a:cxn ang="0">
                  <a:pos x="115" y="102"/>
                </a:cxn>
                <a:cxn ang="0">
                  <a:pos x="147" y="110"/>
                </a:cxn>
                <a:cxn ang="0">
                  <a:pos x="130" y="126"/>
                </a:cxn>
                <a:cxn ang="0">
                  <a:pos x="95" y="145"/>
                </a:cxn>
                <a:cxn ang="0">
                  <a:pos x="87" y="166"/>
                </a:cxn>
                <a:cxn ang="0">
                  <a:pos x="106" y="202"/>
                </a:cxn>
                <a:cxn ang="0">
                  <a:pos x="98" y="224"/>
                </a:cxn>
                <a:cxn ang="0">
                  <a:pos x="121" y="272"/>
                </a:cxn>
                <a:cxn ang="0">
                  <a:pos x="105" y="301"/>
                </a:cxn>
                <a:cxn ang="0">
                  <a:pos x="87" y="198"/>
                </a:cxn>
                <a:cxn ang="0">
                  <a:pos x="74" y="182"/>
                </a:cxn>
                <a:cxn ang="0">
                  <a:pos x="49" y="209"/>
                </a:cxn>
                <a:cxn ang="0">
                  <a:pos x="32" y="203"/>
                </a:cxn>
                <a:cxn ang="0">
                  <a:pos x="35" y="166"/>
                </a:cxn>
                <a:cxn ang="0">
                  <a:pos x="0" y="124"/>
                </a:cxn>
              </a:cxnLst>
              <a:rect l="0" t="0" r="r" b="b"/>
              <a:pathLst>
                <a:path w="148" h="302">
                  <a:moveTo>
                    <a:pt x="0" y="124"/>
                  </a:moveTo>
                  <a:lnTo>
                    <a:pt x="6" y="106"/>
                  </a:lnTo>
                  <a:lnTo>
                    <a:pt x="48" y="28"/>
                  </a:lnTo>
                  <a:lnTo>
                    <a:pt x="76" y="17"/>
                  </a:lnTo>
                  <a:lnTo>
                    <a:pt x="83" y="0"/>
                  </a:lnTo>
                  <a:lnTo>
                    <a:pt x="103" y="9"/>
                  </a:lnTo>
                  <a:lnTo>
                    <a:pt x="105" y="25"/>
                  </a:lnTo>
                  <a:lnTo>
                    <a:pt x="87" y="72"/>
                  </a:lnTo>
                  <a:lnTo>
                    <a:pt x="106" y="68"/>
                  </a:lnTo>
                  <a:lnTo>
                    <a:pt x="115" y="102"/>
                  </a:lnTo>
                  <a:lnTo>
                    <a:pt x="147" y="110"/>
                  </a:lnTo>
                  <a:lnTo>
                    <a:pt x="130" y="126"/>
                  </a:lnTo>
                  <a:lnTo>
                    <a:pt x="95" y="145"/>
                  </a:lnTo>
                  <a:lnTo>
                    <a:pt x="87" y="166"/>
                  </a:lnTo>
                  <a:lnTo>
                    <a:pt x="106" y="202"/>
                  </a:lnTo>
                  <a:lnTo>
                    <a:pt x="98" y="224"/>
                  </a:lnTo>
                  <a:lnTo>
                    <a:pt x="121" y="272"/>
                  </a:lnTo>
                  <a:lnTo>
                    <a:pt x="105" y="301"/>
                  </a:lnTo>
                  <a:lnTo>
                    <a:pt x="87" y="198"/>
                  </a:lnTo>
                  <a:lnTo>
                    <a:pt x="74" y="182"/>
                  </a:lnTo>
                  <a:lnTo>
                    <a:pt x="49" y="209"/>
                  </a:lnTo>
                  <a:lnTo>
                    <a:pt x="32" y="203"/>
                  </a:lnTo>
                  <a:lnTo>
                    <a:pt x="35" y="166"/>
                  </a:lnTo>
                  <a:lnTo>
                    <a:pt x="0" y="1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 name="Freeform 21"/>
            <p:cNvSpPr>
              <a:spLocks/>
            </p:cNvSpPr>
            <p:nvPr/>
          </p:nvSpPr>
          <p:spPr bwMode="auto">
            <a:xfrm>
              <a:off x="4441" y="2854"/>
              <a:ext cx="81" cy="67"/>
            </a:xfrm>
            <a:custGeom>
              <a:avLst/>
              <a:gdLst/>
              <a:ahLst/>
              <a:cxnLst>
                <a:cxn ang="0">
                  <a:pos x="0" y="13"/>
                </a:cxn>
                <a:cxn ang="0">
                  <a:pos x="6" y="48"/>
                </a:cxn>
                <a:cxn ang="0">
                  <a:pos x="17" y="66"/>
                </a:cxn>
                <a:cxn ang="0">
                  <a:pos x="34" y="69"/>
                </a:cxn>
                <a:cxn ang="0">
                  <a:pos x="83" y="37"/>
                </a:cxn>
                <a:cxn ang="0">
                  <a:pos x="81" y="0"/>
                </a:cxn>
                <a:cxn ang="0">
                  <a:pos x="43" y="5"/>
                </a:cxn>
                <a:cxn ang="0">
                  <a:pos x="12" y="4"/>
                </a:cxn>
                <a:cxn ang="0">
                  <a:pos x="0" y="13"/>
                </a:cxn>
              </a:cxnLst>
              <a:rect l="0" t="0" r="r" b="b"/>
              <a:pathLst>
                <a:path w="84" h="70">
                  <a:moveTo>
                    <a:pt x="0" y="13"/>
                  </a:moveTo>
                  <a:lnTo>
                    <a:pt x="6" y="48"/>
                  </a:lnTo>
                  <a:lnTo>
                    <a:pt x="17" y="66"/>
                  </a:lnTo>
                  <a:lnTo>
                    <a:pt x="34" y="69"/>
                  </a:lnTo>
                  <a:lnTo>
                    <a:pt x="83" y="37"/>
                  </a:lnTo>
                  <a:lnTo>
                    <a:pt x="81" y="0"/>
                  </a:lnTo>
                  <a:lnTo>
                    <a:pt x="43" y="5"/>
                  </a:lnTo>
                  <a:lnTo>
                    <a:pt x="12" y="4"/>
                  </a:lnTo>
                  <a:lnTo>
                    <a:pt x="0" y="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 name="Freeform 22"/>
            <p:cNvSpPr>
              <a:spLocks/>
            </p:cNvSpPr>
            <p:nvPr/>
          </p:nvSpPr>
          <p:spPr bwMode="auto">
            <a:xfrm>
              <a:off x="600" y="1717"/>
              <a:ext cx="1349" cy="678"/>
            </a:xfrm>
            <a:custGeom>
              <a:avLst/>
              <a:gdLst/>
              <a:ahLst/>
              <a:cxnLst>
                <a:cxn ang="0">
                  <a:pos x="103" y="85"/>
                </a:cxn>
                <a:cxn ang="0">
                  <a:pos x="161" y="74"/>
                </a:cxn>
                <a:cxn ang="0">
                  <a:pos x="247" y="77"/>
                </a:cxn>
                <a:cxn ang="0">
                  <a:pos x="380" y="87"/>
                </a:cxn>
                <a:cxn ang="0">
                  <a:pos x="429" y="120"/>
                </a:cxn>
                <a:cxn ang="0">
                  <a:pos x="549" y="137"/>
                </a:cxn>
                <a:cxn ang="0">
                  <a:pos x="525" y="104"/>
                </a:cxn>
                <a:cxn ang="0">
                  <a:pos x="630" y="122"/>
                </a:cxn>
                <a:cxn ang="0">
                  <a:pos x="714" y="114"/>
                </a:cxn>
                <a:cxn ang="0">
                  <a:pos x="723" y="113"/>
                </a:cxn>
                <a:cxn ang="0">
                  <a:pos x="741" y="112"/>
                </a:cxn>
                <a:cxn ang="0">
                  <a:pos x="772" y="72"/>
                </a:cxn>
                <a:cxn ang="0">
                  <a:pos x="747" y="0"/>
                </a:cxn>
                <a:cxn ang="0">
                  <a:pos x="792" y="52"/>
                </a:cxn>
                <a:cxn ang="0">
                  <a:pos x="809" y="77"/>
                </a:cxn>
                <a:cxn ang="0">
                  <a:pos x="867" y="109"/>
                </a:cxn>
                <a:cxn ang="0">
                  <a:pos x="901" y="97"/>
                </a:cxn>
                <a:cxn ang="0">
                  <a:pos x="971" y="83"/>
                </a:cxn>
                <a:cxn ang="0">
                  <a:pos x="971" y="139"/>
                </a:cxn>
                <a:cxn ang="0">
                  <a:pos x="888" y="154"/>
                </a:cxn>
                <a:cxn ang="0">
                  <a:pos x="849" y="186"/>
                </a:cxn>
                <a:cxn ang="0">
                  <a:pos x="822" y="235"/>
                </a:cxn>
                <a:cxn ang="0">
                  <a:pos x="792" y="254"/>
                </a:cxn>
                <a:cxn ang="0">
                  <a:pos x="757" y="287"/>
                </a:cxn>
                <a:cxn ang="0">
                  <a:pos x="788" y="393"/>
                </a:cxn>
                <a:cxn ang="0">
                  <a:pos x="901" y="440"/>
                </a:cxn>
                <a:cxn ang="0">
                  <a:pos x="970" y="497"/>
                </a:cxn>
                <a:cxn ang="0">
                  <a:pos x="998" y="524"/>
                </a:cxn>
                <a:cxn ang="0">
                  <a:pos x="1056" y="408"/>
                </a:cxn>
                <a:cxn ang="0">
                  <a:pos x="1042" y="331"/>
                </a:cxn>
                <a:cxn ang="0">
                  <a:pos x="1036" y="283"/>
                </a:cxn>
                <a:cxn ang="0">
                  <a:pos x="1094" y="260"/>
                </a:cxn>
                <a:cxn ang="0">
                  <a:pos x="1167" y="318"/>
                </a:cxn>
                <a:cxn ang="0">
                  <a:pos x="1145" y="358"/>
                </a:cxn>
                <a:cxn ang="0">
                  <a:pos x="1191" y="354"/>
                </a:cxn>
                <a:cxn ang="0">
                  <a:pos x="1236" y="333"/>
                </a:cxn>
                <a:cxn ang="0">
                  <a:pos x="1251" y="347"/>
                </a:cxn>
                <a:cxn ang="0">
                  <a:pos x="1280" y="359"/>
                </a:cxn>
                <a:cxn ang="0">
                  <a:pos x="1283" y="382"/>
                </a:cxn>
                <a:cxn ang="0">
                  <a:pos x="1289" y="410"/>
                </a:cxn>
                <a:cxn ang="0">
                  <a:pos x="1364" y="447"/>
                </a:cxn>
                <a:cxn ang="0">
                  <a:pos x="1367" y="472"/>
                </a:cxn>
                <a:cxn ang="0">
                  <a:pos x="1393" y="498"/>
                </a:cxn>
                <a:cxn ang="0">
                  <a:pos x="1141" y="612"/>
                </a:cxn>
                <a:cxn ang="0">
                  <a:pos x="1216" y="586"/>
                </a:cxn>
                <a:cxn ang="0">
                  <a:pos x="1301" y="637"/>
                </a:cxn>
                <a:cxn ang="0">
                  <a:pos x="1303" y="643"/>
                </a:cxn>
                <a:cxn ang="0">
                  <a:pos x="1268" y="641"/>
                </a:cxn>
                <a:cxn ang="0">
                  <a:pos x="1194" y="635"/>
                </a:cxn>
                <a:cxn ang="0">
                  <a:pos x="1064" y="658"/>
                </a:cxn>
                <a:cxn ang="0">
                  <a:pos x="1015" y="690"/>
                </a:cxn>
                <a:cxn ang="0">
                  <a:pos x="955" y="686"/>
                </a:cxn>
                <a:cxn ang="0">
                  <a:pos x="1000" y="651"/>
                </a:cxn>
                <a:cxn ang="0">
                  <a:pos x="913" y="587"/>
                </a:cxn>
                <a:cxn ang="0">
                  <a:pos x="878" y="582"/>
                </a:cxn>
                <a:cxn ang="0">
                  <a:pos x="747" y="558"/>
                </a:cxn>
                <a:cxn ang="0">
                  <a:pos x="267" y="547"/>
                </a:cxn>
                <a:cxn ang="0">
                  <a:pos x="213" y="494"/>
                </a:cxn>
                <a:cxn ang="0">
                  <a:pos x="178" y="413"/>
                </a:cxn>
                <a:cxn ang="0">
                  <a:pos x="48" y="337"/>
                </a:cxn>
              </a:cxnLst>
              <a:rect l="0" t="0" r="r" b="b"/>
              <a:pathLst>
                <a:path w="1394" h="709">
                  <a:moveTo>
                    <a:pt x="0" y="314"/>
                  </a:moveTo>
                  <a:lnTo>
                    <a:pt x="0" y="66"/>
                  </a:lnTo>
                  <a:lnTo>
                    <a:pt x="110" y="98"/>
                  </a:lnTo>
                  <a:lnTo>
                    <a:pt x="103" y="85"/>
                  </a:lnTo>
                  <a:lnTo>
                    <a:pt x="116" y="77"/>
                  </a:lnTo>
                  <a:lnTo>
                    <a:pt x="183" y="49"/>
                  </a:lnTo>
                  <a:lnTo>
                    <a:pt x="130" y="83"/>
                  </a:lnTo>
                  <a:lnTo>
                    <a:pt x="161" y="74"/>
                  </a:lnTo>
                  <a:lnTo>
                    <a:pt x="161" y="81"/>
                  </a:lnTo>
                  <a:lnTo>
                    <a:pt x="218" y="51"/>
                  </a:lnTo>
                  <a:lnTo>
                    <a:pt x="210" y="41"/>
                  </a:lnTo>
                  <a:lnTo>
                    <a:pt x="247" y="77"/>
                  </a:lnTo>
                  <a:lnTo>
                    <a:pt x="271" y="55"/>
                  </a:lnTo>
                  <a:lnTo>
                    <a:pt x="268" y="77"/>
                  </a:lnTo>
                  <a:lnTo>
                    <a:pt x="298" y="62"/>
                  </a:lnTo>
                  <a:lnTo>
                    <a:pt x="380" y="87"/>
                  </a:lnTo>
                  <a:lnTo>
                    <a:pt x="418" y="86"/>
                  </a:lnTo>
                  <a:lnTo>
                    <a:pt x="440" y="101"/>
                  </a:lnTo>
                  <a:lnTo>
                    <a:pt x="414" y="114"/>
                  </a:lnTo>
                  <a:lnTo>
                    <a:pt x="429" y="120"/>
                  </a:lnTo>
                  <a:lnTo>
                    <a:pt x="503" y="113"/>
                  </a:lnTo>
                  <a:lnTo>
                    <a:pt x="537" y="133"/>
                  </a:lnTo>
                  <a:lnTo>
                    <a:pt x="541" y="147"/>
                  </a:lnTo>
                  <a:lnTo>
                    <a:pt x="549" y="137"/>
                  </a:lnTo>
                  <a:lnTo>
                    <a:pt x="537" y="120"/>
                  </a:lnTo>
                  <a:lnTo>
                    <a:pt x="572" y="95"/>
                  </a:lnTo>
                  <a:lnTo>
                    <a:pt x="537" y="110"/>
                  </a:lnTo>
                  <a:lnTo>
                    <a:pt x="525" y="104"/>
                  </a:lnTo>
                  <a:lnTo>
                    <a:pt x="568" y="86"/>
                  </a:lnTo>
                  <a:lnTo>
                    <a:pt x="591" y="112"/>
                  </a:lnTo>
                  <a:lnTo>
                    <a:pt x="615" y="110"/>
                  </a:lnTo>
                  <a:lnTo>
                    <a:pt x="630" y="122"/>
                  </a:lnTo>
                  <a:lnTo>
                    <a:pt x="695" y="120"/>
                  </a:lnTo>
                  <a:lnTo>
                    <a:pt x="693" y="112"/>
                  </a:lnTo>
                  <a:lnTo>
                    <a:pt x="711" y="125"/>
                  </a:lnTo>
                  <a:lnTo>
                    <a:pt x="714" y="114"/>
                  </a:lnTo>
                  <a:lnTo>
                    <a:pt x="700" y="118"/>
                  </a:lnTo>
                  <a:lnTo>
                    <a:pt x="689" y="104"/>
                  </a:lnTo>
                  <a:lnTo>
                    <a:pt x="714" y="101"/>
                  </a:lnTo>
                  <a:lnTo>
                    <a:pt x="723" y="113"/>
                  </a:lnTo>
                  <a:lnTo>
                    <a:pt x="732" y="109"/>
                  </a:lnTo>
                  <a:lnTo>
                    <a:pt x="728" y="127"/>
                  </a:lnTo>
                  <a:lnTo>
                    <a:pt x="746" y="136"/>
                  </a:lnTo>
                  <a:lnTo>
                    <a:pt x="741" y="112"/>
                  </a:lnTo>
                  <a:lnTo>
                    <a:pt x="773" y="97"/>
                  </a:lnTo>
                  <a:lnTo>
                    <a:pt x="765" y="85"/>
                  </a:lnTo>
                  <a:lnTo>
                    <a:pt x="755" y="94"/>
                  </a:lnTo>
                  <a:lnTo>
                    <a:pt x="772" y="72"/>
                  </a:lnTo>
                  <a:lnTo>
                    <a:pt x="724" y="56"/>
                  </a:lnTo>
                  <a:lnTo>
                    <a:pt x="730" y="21"/>
                  </a:lnTo>
                  <a:lnTo>
                    <a:pt x="741" y="21"/>
                  </a:lnTo>
                  <a:lnTo>
                    <a:pt x="747" y="0"/>
                  </a:lnTo>
                  <a:lnTo>
                    <a:pt x="782" y="21"/>
                  </a:lnTo>
                  <a:lnTo>
                    <a:pt x="782" y="35"/>
                  </a:lnTo>
                  <a:lnTo>
                    <a:pt x="807" y="52"/>
                  </a:lnTo>
                  <a:lnTo>
                    <a:pt x="792" y="52"/>
                  </a:lnTo>
                  <a:lnTo>
                    <a:pt x="799" y="59"/>
                  </a:lnTo>
                  <a:lnTo>
                    <a:pt x="789" y="67"/>
                  </a:lnTo>
                  <a:lnTo>
                    <a:pt x="817" y="72"/>
                  </a:lnTo>
                  <a:lnTo>
                    <a:pt x="809" y="77"/>
                  </a:lnTo>
                  <a:lnTo>
                    <a:pt x="826" y="108"/>
                  </a:lnTo>
                  <a:lnTo>
                    <a:pt x="840" y="79"/>
                  </a:lnTo>
                  <a:lnTo>
                    <a:pt x="862" y="90"/>
                  </a:lnTo>
                  <a:lnTo>
                    <a:pt x="867" y="109"/>
                  </a:lnTo>
                  <a:lnTo>
                    <a:pt x="857" y="114"/>
                  </a:lnTo>
                  <a:lnTo>
                    <a:pt x="876" y="136"/>
                  </a:lnTo>
                  <a:lnTo>
                    <a:pt x="888" y="131"/>
                  </a:lnTo>
                  <a:lnTo>
                    <a:pt x="901" y="97"/>
                  </a:lnTo>
                  <a:lnTo>
                    <a:pt x="919" y="93"/>
                  </a:lnTo>
                  <a:lnTo>
                    <a:pt x="905" y="63"/>
                  </a:lnTo>
                  <a:lnTo>
                    <a:pt x="952" y="66"/>
                  </a:lnTo>
                  <a:lnTo>
                    <a:pt x="971" y="83"/>
                  </a:lnTo>
                  <a:lnTo>
                    <a:pt x="965" y="91"/>
                  </a:lnTo>
                  <a:lnTo>
                    <a:pt x="973" y="97"/>
                  </a:lnTo>
                  <a:lnTo>
                    <a:pt x="952" y="102"/>
                  </a:lnTo>
                  <a:lnTo>
                    <a:pt x="971" y="139"/>
                  </a:lnTo>
                  <a:lnTo>
                    <a:pt x="940" y="159"/>
                  </a:lnTo>
                  <a:lnTo>
                    <a:pt x="930" y="149"/>
                  </a:lnTo>
                  <a:lnTo>
                    <a:pt x="935" y="163"/>
                  </a:lnTo>
                  <a:lnTo>
                    <a:pt x="888" y="154"/>
                  </a:lnTo>
                  <a:lnTo>
                    <a:pt x="897" y="167"/>
                  </a:lnTo>
                  <a:lnTo>
                    <a:pt x="878" y="186"/>
                  </a:lnTo>
                  <a:lnTo>
                    <a:pt x="831" y="171"/>
                  </a:lnTo>
                  <a:lnTo>
                    <a:pt x="849" y="186"/>
                  </a:lnTo>
                  <a:lnTo>
                    <a:pt x="882" y="190"/>
                  </a:lnTo>
                  <a:lnTo>
                    <a:pt x="859" y="220"/>
                  </a:lnTo>
                  <a:lnTo>
                    <a:pt x="834" y="218"/>
                  </a:lnTo>
                  <a:lnTo>
                    <a:pt x="822" y="235"/>
                  </a:lnTo>
                  <a:lnTo>
                    <a:pt x="776" y="221"/>
                  </a:lnTo>
                  <a:lnTo>
                    <a:pt x="817" y="235"/>
                  </a:lnTo>
                  <a:lnTo>
                    <a:pt x="823" y="248"/>
                  </a:lnTo>
                  <a:lnTo>
                    <a:pt x="792" y="254"/>
                  </a:lnTo>
                  <a:lnTo>
                    <a:pt x="799" y="256"/>
                  </a:lnTo>
                  <a:lnTo>
                    <a:pt x="789" y="258"/>
                  </a:lnTo>
                  <a:lnTo>
                    <a:pt x="789" y="270"/>
                  </a:lnTo>
                  <a:lnTo>
                    <a:pt x="757" y="287"/>
                  </a:lnTo>
                  <a:lnTo>
                    <a:pt x="750" y="344"/>
                  </a:lnTo>
                  <a:lnTo>
                    <a:pt x="762" y="356"/>
                  </a:lnTo>
                  <a:lnTo>
                    <a:pt x="780" y="349"/>
                  </a:lnTo>
                  <a:lnTo>
                    <a:pt x="788" y="393"/>
                  </a:lnTo>
                  <a:lnTo>
                    <a:pt x="813" y="385"/>
                  </a:lnTo>
                  <a:lnTo>
                    <a:pt x="844" y="397"/>
                  </a:lnTo>
                  <a:lnTo>
                    <a:pt x="907" y="428"/>
                  </a:lnTo>
                  <a:lnTo>
                    <a:pt x="901" y="440"/>
                  </a:lnTo>
                  <a:lnTo>
                    <a:pt x="908" y="431"/>
                  </a:lnTo>
                  <a:lnTo>
                    <a:pt x="955" y="433"/>
                  </a:lnTo>
                  <a:lnTo>
                    <a:pt x="955" y="482"/>
                  </a:lnTo>
                  <a:lnTo>
                    <a:pt x="970" y="497"/>
                  </a:lnTo>
                  <a:lnTo>
                    <a:pt x="959" y="501"/>
                  </a:lnTo>
                  <a:lnTo>
                    <a:pt x="984" y="509"/>
                  </a:lnTo>
                  <a:lnTo>
                    <a:pt x="977" y="524"/>
                  </a:lnTo>
                  <a:lnTo>
                    <a:pt x="998" y="524"/>
                  </a:lnTo>
                  <a:lnTo>
                    <a:pt x="1029" y="498"/>
                  </a:lnTo>
                  <a:lnTo>
                    <a:pt x="1016" y="493"/>
                  </a:lnTo>
                  <a:lnTo>
                    <a:pt x="998" y="447"/>
                  </a:lnTo>
                  <a:lnTo>
                    <a:pt x="1056" y="408"/>
                  </a:lnTo>
                  <a:lnTo>
                    <a:pt x="1048" y="408"/>
                  </a:lnTo>
                  <a:lnTo>
                    <a:pt x="1035" y="360"/>
                  </a:lnTo>
                  <a:lnTo>
                    <a:pt x="1015" y="349"/>
                  </a:lnTo>
                  <a:lnTo>
                    <a:pt x="1042" y="331"/>
                  </a:lnTo>
                  <a:lnTo>
                    <a:pt x="1032" y="320"/>
                  </a:lnTo>
                  <a:lnTo>
                    <a:pt x="1036" y="304"/>
                  </a:lnTo>
                  <a:lnTo>
                    <a:pt x="1025" y="301"/>
                  </a:lnTo>
                  <a:lnTo>
                    <a:pt x="1036" y="283"/>
                  </a:lnTo>
                  <a:lnTo>
                    <a:pt x="1024" y="272"/>
                  </a:lnTo>
                  <a:lnTo>
                    <a:pt x="1031" y="258"/>
                  </a:lnTo>
                  <a:lnTo>
                    <a:pt x="1075" y="268"/>
                  </a:lnTo>
                  <a:lnTo>
                    <a:pt x="1094" y="260"/>
                  </a:lnTo>
                  <a:lnTo>
                    <a:pt x="1132" y="283"/>
                  </a:lnTo>
                  <a:lnTo>
                    <a:pt x="1132" y="293"/>
                  </a:lnTo>
                  <a:lnTo>
                    <a:pt x="1164" y="295"/>
                  </a:lnTo>
                  <a:lnTo>
                    <a:pt x="1167" y="318"/>
                  </a:lnTo>
                  <a:lnTo>
                    <a:pt x="1139" y="320"/>
                  </a:lnTo>
                  <a:lnTo>
                    <a:pt x="1163" y="324"/>
                  </a:lnTo>
                  <a:lnTo>
                    <a:pt x="1171" y="337"/>
                  </a:lnTo>
                  <a:lnTo>
                    <a:pt x="1145" y="358"/>
                  </a:lnTo>
                  <a:lnTo>
                    <a:pt x="1183" y="347"/>
                  </a:lnTo>
                  <a:lnTo>
                    <a:pt x="1185" y="364"/>
                  </a:lnTo>
                  <a:lnTo>
                    <a:pt x="1168" y="372"/>
                  </a:lnTo>
                  <a:lnTo>
                    <a:pt x="1191" y="354"/>
                  </a:lnTo>
                  <a:lnTo>
                    <a:pt x="1194" y="366"/>
                  </a:lnTo>
                  <a:lnTo>
                    <a:pt x="1217" y="348"/>
                  </a:lnTo>
                  <a:lnTo>
                    <a:pt x="1221" y="358"/>
                  </a:lnTo>
                  <a:lnTo>
                    <a:pt x="1236" y="333"/>
                  </a:lnTo>
                  <a:lnTo>
                    <a:pt x="1231" y="328"/>
                  </a:lnTo>
                  <a:lnTo>
                    <a:pt x="1248" y="314"/>
                  </a:lnTo>
                  <a:lnTo>
                    <a:pt x="1268" y="340"/>
                  </a:lnTo>
                  <a:lnTo>
                    <a:pt x="1251" y="347"/>
                  </a:lnTo>
                  <a:lnTo>
                    <a:pt x="1270" y="343"/>
                  </a:lnTo>
                  <a:lnTo>
                    <a:pt x="1276" y="354"/>
                  </a:lnTo>
                  <a:lnTo>
                    <a:pt x="1264" y="356"/>
                  </a:lnTo>
                  <a:lnTo>
                    <a:pt x="1280" y="359"/>
                  </a:lnTo>
                  <a:lnTo>
                    <a:pt x="1270" y="367"/>
                  </a:lnTo>
                  <a:lnTo>
                    <a:pt x="1280" y="364"/>
                  </a:lnTo>
                  <a:lnTo>
                    <a:pt x="1290" y="376"/>
                  </a:lnTo>
                  <a:lnTo>
                    <a:pt x="1283" y="382"/>
                  </a:lnTo>
                  <a:lnTo>
                    <a:pt x="1299" y="391"/>
                  </a:lnTo>
                  <a:lnTo>
                    <a:pt x="1274" y="401"/>
                  </a:lnTo>
                  <a:lnTo>
                    <a:pt x="1293" y="401"/>
                  </a:lnTo>
                  <a:lnTo>
                    <a:pt x="1289" y="410"/>
                  </a:lnTo>
                  <a:lnTo>
                    <a:pt x="1316" y="418"/>
                  </a:lnTo>
                  <a:lnTo>
                    <a:pt x="1326" y="440"/>
                  </a:lnTo>
                  <a:lnTo>
                    <a:pt x="1336" y="432"/>
                  </a:lnTo>
                  <a:lnTo>
                    <a:pt x="1364" y="447"/>
                  </a:lnTo>
                  <a:lnTo>
                    <a:pt x="1303" y="466"/>
                  </a:lnTo>
                  <a:lnTo>
                    <a:pt x="1316" y="475"/>
                  </a:lnTo>
                  <a:lnTo>
                    <a:pt x="1367" y="455"/>
                  </a:lnTo>
                  <a:lnTo>
                    <a:pt x="1367" y="472"/>
                  </a:lnTo>
                  <a:lnTo>
                    <a:pt x="1390" y="468"/>
                  </a:lnTo>
                  <a:lnTo>
                    <a:pt x="1393" y="478"/>
                  </a:lnTo>
                  <a:lnTo>
                    <a:pt x="1382" y="478"/>
                  </a:lnTo>
                  <a:lnTo>
                    <a:pt x="1393" y="498"/>
                  </a:lnTo>
                  <a:lnTo>
                    <a:pt x="1321" y="540"/>
                  </a:lnTo>
                  <a:lnTo>
                    <a:pt x="1220" y="540"/>
                  </a:lnTo>
                  <a:lnTo>
                    <a:pt x="1177" y="570"/>
                  </a:lnTo>
                  <a:lnTo>
                    <a:pt x="1141" y="612"/>
                  </a:lnTo>
                  <a:lnTo>
                    <a:pt x="1177" y="579"/>
                  </a:lnTo>
                  <a:lnTo>
                    <a:pt x="1232" y="560"/>
                  </a:lnTo>
                  <a:lnTo>
                    <a:pt x="1251" y="575"/>
                  </a:lnTo>
                  <a:lnTo>
                    <a:pt x="1216" y="586"/>
                  </a:lnTo>
                  <a:lnTo>
                    <a:pt x="1244" y="593"/>
                  </a:lnTo>
                  <a:lnTo>
                    <a:pt x="1236" y="605"/>
                  </a:lnTo>
                  <a:lnTo>
                    <a:pt x="1258" y="629"/>
                  </a:lnTo>
                  <a:lnTo>
                    <a:pt x="1301" y="637"/>
                  </a:lnTo>
                  <a:lnTo>
                    <a:pt x="1312" y="608"/>
                  </a:lnTo>
                  <a:lnTo>
                    <a:pt x="1312" y="626"/>
                  </a:lnTo>
                  <a:lnTo>
                    <a:pt x="1324" y="624"/>
                  </a:lnTo>
                  <a:lnTo>
                    <a:pt x="1303" y="643"/>
                  </a:lnTo>
                  <a:lnTo>
                    <a:pt x="1253" y="655"/>
                  </a:lnTo>
                  <a:lnTo>
                    <a:pt x="1235" y="678"/>
                  </a:lnTo>
                  <a:lnTo>
                    <a:pt x="1221" y="658"/>
                  </a:lnTo>
                  <a:lnTo>
                    <a:pt x="1268" y="641"/>
                  </a:lnTo>
                  <a:lnTo>
                    <a:pt x="1244" y="641"/>
                  </a:lnTo>
                  <a:lnTo>
                    <a:pt x="1248" y="629"/>
                  </a:lnTo>
                  <a:lnTo>
                    <a:pt x="1206" y="644"/>
                  </a:lnTo>
                  <a:lnTo>
                    <a:pt x="1194" y="635"/>
                  </a:lnTo>
                  <a:lnTo>
                    <a:pt x="1194" y="608"/>
                  </a:lnTo>
                  <a:lnTo>
                    <a:pt x="1167" y="599"/>
                  </a:lnTo>
                  <a:lnTo>
                    <a:pt x="1148" y="643"/>
                  </a:lnTo>
                  <a:lnTo>
                    <a:pt x="1064" y="658"/>
                  </a:lnTo>
                  <a:lnTo>
                    <a:pt x="1008" y="674"/>
                  </a:lnTo>
                  <a:lnTo>
                    <a:pt x="998" y="682"/>
                  </a:lnTo>
                  <a:lnTo>
                    <a:pt x="1011" y="685"/>
                  </a:lnTo>
                  <a:lnTo>
                    <a:pt x="1015" y="690"/>
                  </a:lnTo>
                  <a:lnTo>
                    <a:pt x="944" y="708"/>
                  </a:lnTo>
                  <a:lnTo>
                    <a:pt x="948" y="699"/>
                  </a:lnTo>
                  <a:lnTo>
                    <a:pt x="952" y="694"/>
                  </a:lnTo>
                  <a:lnTo>
                    <a:pt x="955" y="686"/>
                  </a:lnTo>
                  <a:lnTo>
                    <a:pt x="966" y="680"/>
                  </a:lnTo>
                  <a:lnTo>
                    <a:pt x="967" y="643"/>
                  </a:lnTo>
                  <a:lnTo>
                    <a:pt x="979" y="655"/>
                  </a:lnTo>
                  <a:lnTo>
                    <a:pt x="1000" y="651"/>
                  </a:lnTo>
                  <a:lnTo>
                    <a:pt x="982" y="629"/>
                  </a:lnTo>
                  <a:lnTo>
                    <a:pt x="923" y="618"/>
                  </a:lnTo>
                  <a:lnTo>
                    <a:pt x="920" y="618"/>
                  </a:lnTo>
                  <a:lnTo>
                    <a:pt x="913" y="587"/>
                  </a:lnTo>
                  <a:lnTo>
                    <a:pt x="901" y="590"/>
                  </a:lnTo>
                  <a:lnTo>
                    <a:pt x="892" y="572"/>
                  </a:lnTo>
                  <a:lnTo>
                    <a:pt x="878" y="571"/>
                  </a:lnTo>
                  <a:lnTo>
                    <a:pt x="878" y="582"/>
                  </a:lnTo>
                  <a:lnTo>
                    <a:pt x="863" y="567"/>
                  </a:lnTo>
                  <a:lnTo>
                    <a:pt x="835" y="587"/>
                  </a:lnTo>
                  <a:lnTo>
                    <a:pt x="758" y="572"/>
                  </a:lnTo>
                  <a:lnTo>
                    <a:pt x="747" y="558"/>
                  </a:lnTo>
                  <a:lnTo>
                    <a:pt x="747" y="567"/>
                  </a:lnTo>
                  <a:lnTo>
                    <a:pt x="298" y="567"/>
                  </a:lnTo>
                  <a:lnTo>
                    <a:pt x="291" y="551"/>
                  </a:lnTo>
                  <a:lnTo>
                    <a:pt x="267" y="547"/>
                  </a:lnTo>
                  <a:lnTo>
                    <a:pt x="268" y="536"/>
                  </a:lnTo>
                  <a:lnTo>
                    <a:pt x="218" y="521"/>
                  </a:lnTo>
                  <a:lnTo>
                    <a:pt x="224" y="514"/>
                  </a:lnTo>
                  <a:lnTo>
                    <a:pt x="213" y="494"/>
                  </a:lnTo>
                  <a:lnTo>
                    <a:pt x="199" y="493"/>
                  </a:lnTo>
                  <a:lnTo>
                    <a:pt x="172" y="449"/>
                  </a:lnTo>
                  <a:lnTo>
                    <a:pt x="176" y="436"/>
                  </a:lnTo>
                  <a:lnTo>
                    <a:pt x="178" y="413"/>
                  </a:lnTo>
                  <a:lnTo>
                    <a:pt x="147" y="401"/>
                  </a:lnTo>
                  <a:lnTo>
                    <a:pt x="90" y="325"/>
                  </a:lnTo>
                  <a:lnTo>
                    <a:pt x="56" y="347"/>
                  </a:lnTo>
                  <a:lnTo>
                    <a:pt x="48" y="337"/>
                  </a:lnTo>
                  <a:lnTo>
                    <a:pt x="45" y="335"/>
                  </a:lnTo>
                  <a:lnTo>
                    <a:pt x="29" y="314"/>
                  </a:lnTo>
                  <a:lnTo>
                    <a:pt x="0" y="3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 name="Freeform 23"/>
            <p:cNvSpPr>
              <a:spLocks/>
            </p:cNvSpPr>
            <p:nvPr/>
          </p:nvSpPr>
          <p:spPr bwMode="auto">
            <a:xfrm>
              <a:off x="802" y="2223"/>
              <a:ext cx="79" cy="47"/>
            </a:xfrm>
            <a:custGeom>
              <a:avLst/>
              <a:gdLst/>
              <a:ahLst/>
              <a:cxnLst>
                <a:cxn ang="0">
                  <a:pos x="0" y="0"/>
                </a:cxn>
                <a:cxn ang="0">
                  <a:pos x="43" y="9"/>
                </a:cxn>
                <a:cxn ang="0">
                  <a:pos x="81" y="48"/>
                </a:cxn>
                <a:cxn ang="0">
                  <a:pos x="59" y="41"/>
                </a:cxn>
                <a:cxn ang="0">
                  <a:pos x="0" y="0"/>
                </a:cxn>
              </a:cxnLst>
              <a:rect l="0" t="0" r="r" b="b"/>
              <a:pathLst>
                <a:path w="82" h="49">
                  <a:moveTo>
                    <a:pt x="0" y="0"/>
                  </a:moveTo>
                  <a:lnTo>
                    <a:pt x="43" y="9"/>
                  </a:lnTo>
                  <a:lnTo>
                    <a:pt x="81" y="48"/>
                  </a:lnTo>
                  <a:lnTo>
                    <a:pt x="59" y="41"/>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 name="Freeform 24"/>
            <p:cNvSpPr>
              <a:spLocks/>
            </p:cNvSpPr>
            <p:nvPr/>
          </p:nvSpPr>
          <p:spPr bwMode="auto">
            <a:xfrm>
              <a:off x="838" y="1641"/>
              <a:ext cx="167" cy="102"/>
            </a:xfrm>
            <a:custGeom>
              <a:avLst/>
              <a:gdLst/>
              <a:ahLst/>
              <a:cxnLst>
                <a:cxn ang="0">
                  <a:pos x="0" y="79"/>
                </a:cxn>
                <a:cxn ang="0">
                  <a:pos x="8" y="65"/>
                </a:cxn>
                <a:cxn ang="0">
                  <a:pos x="32" y="21"/>
                </a:cxn>
                <a:cxn ang="0">
                  <a:pos x="20" y="4"/>
                </a:cxn>
                <a:cxn ang="0">
                  <a:pos x="74" y="0"/>
                </a:cxn>
                <a:cxn ang="0">
                  <a:pos x="110" y="17"/>
                </a:cxn>
                <a:cxn ang="0">
                  <a:pos x="133" y="6"/>
                </a:cxn>
                <a:cxn ang="0">
                  <a:pos x="171" y="32"/>
                </a:cxn>
                <a:cxn ang="0">
                  <a:pos x="92" y="70"/>
                </a:cxn>
                <a:cxn ang="0">
                  <a:pos x="86" y="94"/>
                </a:cxn>
                <a:cxn ang="0">
                  <a:pos x="47" y="105"/>
                </a:cxn>
                <a:cxn ang="0">
                  <a:pos x="29" y="86"/>
                </a:cxn>
                <a:cxn ang="0">
                  <a:pos x="0" y="79"/>
                </a:cxn>
              </a:cxnLst>
              <a:rect l="0" t="0" r="r" b="b"/>
              <a:pathLst>
                <a:path w="172" h="106">
                  <a:moveTo>
                    <a:pt x="0" y="79"/>
                  </a:moveTo>
                  <a:lnTo>
                    <a:pt x="8" y="65"/>
                  </a:lnTo>
                  <a:lnTo>
                    <a:pt x="32" y="21"/>
                  </a:lnTo>
                  <a:lnTo>
                    <a:pt x="20" y="4"/>
                  </a:lnTo>
                  <a:lnTo>
                    <a:pt x="74" y="0"/>
                  </a:lnTo>
                  <a:lnTo>
                    <a:pt x="110" y="17"/>
                  </a:lnTo>
                  <a:lnTo>
                    <a:pt x="133" y="6"/>
                  </a:lnTo>
                  <a:lnTo>
                    <a:pt x="171" y="32"/>
                  </a:lnTo>
                  <a:lnTo>
                    <a:pt x="92" y="70"/>
                  </a:lnTo>
                  <a:lnTo>
                    <a:pt x="86" y="94"/>
                  </a:lnTo>
                  <a:lnTo>
                    <a:pt x="47" y="105"/>
                  </a:lnTo>
                  <a:lnTo>
                    <a:pt x="29" y="86"/>
                  </a:lnTo>
                  <a:lnTo>
                    <a:pt x="0" y="7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 name="Freeform 25"/>
            <p:cNvSpPr>
              <a:spLocks/>
            </p:cNvSpPr>
            <p:nvPr/>
          </p:nvSpPr>
          <p:spPr bwMode="auto">
            <a:xfrm>
              <a:off x="887" y="1547"/>
              <a:ext cx="115" cy="58"/>
            </a:xfrm>
            <a:custGeom>
              <a:avLst/>
              <a:gdLst/>
              <a:ahLst/>
              <a:cxnLst>
                <a:cxn ang="0">
                  <a:pos x="0" y="45"/>
                </a:cxn>
                <a:cxn ang="0">
                  <a:pos x="26" y="54"/>
                </a:cxn>
                <a:cxn ang="0">
                  <a:pos x="33" y="45"/>
                </a:cxn>
                <a:cxn ang="0">
                  <a:pos x="40" y="60"/>
                </a:cxn>
                <a:cxn ang="0">
                  <a:pos x="52" y="53"/>
                </a:cxn>
                <a:cxn ang="0">
                  <a:pos x="50" y="39"/>
                </a:cxn>
                <a:cxn ang="0">
                  <a:pos x="63" y="47"/>
                </a:cxn>
                <a:cxn ang="0">
                  <a:pos x="69" y="25"/>
                </a:cxn>
                <a:cxn ang="0">
                  <a:pos x="80" y="24"/>
                </a:cxn>
                <a:cxn ang="0">
                  <a:pos x="84" y="43"/>
                </a:cxn>
                <a:cxn ang="0">
                  <a:pos x="109" y="28"/>
                </a:cxn>
                <a:cxn ang="0">
                  <a:pos x="101" y="12"/>
                </a:cxn>
                <a:cxn ang="0">
                  <a:pos x="118" y="8"/>
                </a:cxn>
                <a:cxn ang="0">
                  <a:pos x="101" y="0"/>
                </a:cxn>
                <a:cxn ang="0">
                  <a:pos x="59" y="8"/>
                </a:cxn>
                <a:cxn ang="0">
                  <a:pos x="0" y="45"/>
                </a:cxn>
              </a:cxnLst>
              <a:rect l="0" t="0" r="r" b="b"/>
              <a:pathLst>
                <a:path w="119" h="61">
                  <a:moveTo>
                    <a:pt x="0" y="45"/>
                  </a:moveTo>
                  <a:lnTo>
                    <a:pt x="26" y="54"/>
                  </a:lnTo>
                  <a:lnTo>
                    <a:pt x="33" y="45"/>
                  </a:lnTo>
                  <a:lnTo>
                    <a:pt x="40" y="60"/>
                  </a:lnTo>
                  <a:lnTo>
                    <a:pt x="52" y="53"/>
                  </a:lnTo>
                  <a:lnTo>
                    <a:pt x="50" y="39"/>
                  </a:lnTo>
                  <a:lnTo>
                    <a:pt x="63" y="47"/>
                  </a:lnTo>
                  <a:lnTo>
                    <a:pt x="69" y="25"/>
                  </a:lnTo>
                  <a:lnTo>
                    <a:pt x="80" y="24"/>
                  </a:lnTo>
                  <a:lnTo>
                    <a:pt x="84" y="43"/>
                  </a:lnTo>
                  <a:lnTo>
                    <a:pt x="109" y="28"/>
                  </a:lnTo>
                  <a:lnTo>
                    <a:pt x="101" y="12"/>
                  </a:lnTo>
                  <a:lnTo>
                    <a:pt x="118" y="8"/>
                  </a:lnTo>
                  <a:lnTo>
                    <a:pt x="101" y="0"/>
                  </a:lnTo>
                  <a:lnTo>
                    <a:pt x="59" y="8"/>
                  </a:lnTo>
                  <a:lnTo>
                    <a:pt x="0" y="4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 name="Freeform 26"/>
            <p:cNvSpPr>
              <a:spLocks/>
            </p:cNvSpPr>
            <p:nvPr/>
          </p:nvSpPr>
          <p:spPr bwMode="auto">
            <a:xfrm>
              <a:off x="948" y="1678"/>
              <a:ext cx="285" cy="137"/>
            </a:xfrm>
            <a:custGeom>
              <a:avLst/>
              <a:gdLst/>
              <a:ahLst/>
              <a:cxnLst>
                <a:cxn ang="0">
                  <a:pos x="0" y="45"/>
                </a:cxn>
                <a:cxn ang="0">
                  <a:pos x="14" y="33"/>
                </a:cxn>
                <a:cxn ang="0">
                  <a:pos x="6" y="28"/>
                </a:cxn>
                <a:cxn ang="0">
                  <a:pos x="41" y="8"/>
                </a:cxn>
                <a:cxn ang="0">
                  <a:pos x="71" y="0"/>
                </a:cxn>
                <a:cxn ang="0">
                  <a:pos x="80" y="14"/>
                </a:cxn>
                <a:cxn ang="0">
                  <a:pos x="70" y="22"/>
                </a:cxn>
                <a:cxn ang="0">
                  <a:pos x="97" y="10"/>
                </a:cxn>
                <a:cxn ang="0">
                  <a:pos x="125" y="20"/>
                </a:cxn>
                <a:cxn ang="0">
                  <a:pos x="114" y="31"/>
                </a:cxn>
                <a:cxn ang="0">
                  <a:pos x="148" y="24"/>
                </a:cxn>
                <a:cxn ang="0">
                  <a:pos x="138" y="12"/>
                </a:cxn>
                <a:cxn ang="0">
                  <a:pos x="152" y="13"/>
                </a:cxn>
                <a:cxn ang="0">
                  <a:pos x="178" y="52"/>
                </a:cxn>
                <a:cxn ang="0">
                  <a:pos x="187" y="43"/>
                </a:cxn>
                <a:cxn ang="0">
                  <a:pos x="176" y="1"/>
                </a:cxn>
                <a:cxn ang="0">
                  <a:pos x="198" y="1"/>
                </a:cxn>
                <a:cxn ang="0">
                  <a:pos x="222" y="16"/>
                </a:cxn>
                <a:cxn ang="0">
                  <a:pos x="236" y="68"/>
                </a:cxn>
                <a:cxn ang="0">
                  <a:pos x="294" y="94"/>
                </a:cxn>
                <a:cxn ang="0">
                  <a:pos x="292" y="107"/>
                </a:cxn>
                <a:cxn ang="0">
                  <a:pos x="276" y="102"/>
                </a:cxn>
                <a:cxn ang="0">
                  <a:pos x="260" y="111"/>
                </a:cxn>
                <a:cxn ang="0">
                  <a:pos x="284" y="122"/>
                </a:cxn>
                <a:cxn ang="0">
                  <a:pos x="261" y="134"/>
                </a:cxn>
                <a:cxn ang="0">
                  <a:pos x="223" y="129"/>
                </a:cxn>
                <a:cxn ang="0">
                  <a:pos x="202" y="114"/>
                </a:cxn>
                <a:cxn ang="0">
                  <a:pos x="153" y="138"/>
                </a:cxn>
                <a:cxn ang="0">
                  <a:pos x="93" y="143"/>
                </a:cxn>
                <a:cxn ang="0">
                  <a:pos x="80" y="120"/>
                </a:cxn>
                <a:cxn ang="0">
                  <a:pos x="47" y="118"/>
                </a:cxn>
                <a:cxn ang="0">
                  <a:pos x="25" y="99"/>
                </a:cxn>
                <a:cxn ang="0">
                  <a:pos x="111" y="87"/>
                </a:cxn>
                <a:cxn ang="0">
                  <a:pos x="22" y="82"/>
                </a:cxn>
                <a:cxn ang="0">
                  <a:pos x="10" y="70"/>
                </a:cxn>
                <a:cxn ang="0">
                  <a:pos x="56" y="56"/>
                </a:cxn>
                <a:cxn ang="0">
                  <a:pos x="14" y="58"/>
                </a:cxn>
                <a:cxn ang="0">
                  <a:pos x="17" y="52"/>
                </a:cxn>
                <a:cxn ang="0">
                  <a:pos x="0" y="45"/>
                </a:cxn>
              </a:cxnLst>
              <a:rect l="0" t="0" r="r" b="b"/>
              <a:pathLst>
                <a:path w="295" h="144">
                  <a:moveTo>
                    <a:pt x="0" y="45"/>
                  </a:moveTo>
                  <a:lnTo>
                    <a:pt x="14" y="33"/>
                  </a:lnTo>
                  <a:lnTo>
                    <a:pt x="6" y="28"/>
                  </a:lnTo>
                  <a:lnTo>
                    <a:pt x="41" y="8"/>
                  </a:lnTo>
                  <a:lnTo>
                    <a:pt x="71" y="0"/>
                  </a:lnTo>
                  <a:lnTo>
                    <a:pt x="80" y="14"/>
                  </a:lnTo>
                  <a:lnTo>
                    <a:pt x="70" y="22"/>
                  </a:lnTo>
                  <a:lnTo>
                    <a:pt x="97" y="10"/>
                  </a:lnTo>
                  <a:lnTo>
                    <a:pt x="125" y="20"/>
                  </a:lnTo>
                  <a:lnTo>
                    <a:pt x="114" y="31"/>
                  </a:lnTo>
                  <a:lnTo>
                    <a:pt x="148" y="24"/>
                  </a:lnTo>
                  <a:lnTo>
                    <a:pt x="138" y="12"/>
                  </a:lnTo>
                  <a:lnTo>
                    <a:pt x="152" y="13"/>
                  </a:lnTo>
                  <a:lnTo>
                    <a:pt x="178" y="52"/>
                  </a:lnTo>
                  <a:lnTo>
                    <a:pt x="187" y="43"/>
                  </a:lnTo>
                  <a:lnTo>
                    <a:pt x="176" y="1"/>
                  </a:lnTo>
                  <a:lnTo>
                    <a:pt x="198" y="1"/>
                  </a:lnTo>
                  <a:lnTo>
                    <a:pt x="222" y="16"/>
                  </a:lnTo>
                  <a:lnTo>
                    <a:pt x="236" y="68"/>
                  </a:lnTo>
                  <a:lnTo>
                    <a:pt x="294" y="94"/>
                  </a:lnTo>
                  <a:lnTo>
                    <a:pt x="292" y="107"/>
                  </a:lnTo>
                  <a:lnTo>
                    <a:pt x="276" y="102"/>
                  </a:lnTo>
                  <a:lnTo>
                    <a:pt x="260" y="111"/>
                  </a:lnTo>
                  <a:lnTo>
                    <a:pt x="284" y="122"/>
                  </a:lnTo>
                  <a:lnTo>
                    <a:pt x="261" y="134"/>
                  </a:lnTo>
                  <a:lnTo>
                    <a:pt x="223" y="129"/>
                  </a:lnTo>
                  <a:lnTo>
                    <a:pt x="202" y="114"/>
                  </a:lnTo>
                  <a:lnTo>
                    <a:pt x="153" y="138"/>
                  </a:lnTo>
                  <a:lnTo>
                    <a:pt x="93" y="143"/>
                  </a:lnTo>
                  <a:lnTo>
                    <a:pt x="80" y="120"/>
                  </a:lnTo>
                  <a:lnTo>
                    <a:pt x="47" y="118"/>
                  </a:lnTo>
                  <a:lnTo>
                    <a:pt x="25" y="99"/>
                  </a:lnTo>
                  <a:lnTo>
                    <a:pt x="111" y="87"/>
                  </a:lnTo>
                  <a:lnTo>
                    <a:pt x="22" y="82"/>
                  </a:lnTo>
                  <a:lnTo>
                    <a:pt x="10" y="70"/>
                  </a:lnTo>
                  <a:lnTo>
                    <a:pt x="56" y="56"/>
                  </a:lnTo>
                  <a:lnTo>
                    <a:pt x="14" y="58"/>
                  </a:lnTo>
                  <a:lnTo>
                    <a:pt x="17" y="52"/>
                  </a:lnTo>
                  <a:lnTo>
                    <a:pt x="0" y="4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 name="Freeform 27"/>
            <p:cNvSpPr>
              <a:spLocks/>
            </p:cNvSpPr>
            <p:nvPr/>
          </p:nvSpPr>
          <p:spPr bwMode="auto">
            <a:xfrm>
              <a:off x="969" y="1568"/>
              <a:ext cx="193" cy="77"/>
            </a:xfrm>
            <a:custGeom>
              <a:avLst/>
              <a:gdLst/>
              <a:ahLst/>
              <a:cxnLst>
                <a:cxn ang="0">
                  <a:pos x="0" y="52"/>
                </a:cxn>
                <a:cxn ang="0">
                  <a:pos x="6" y="47"/>
                </a:cxn>
                <a:cxn ang="0">
                  <a:pos x="41" y="39"/>
                </a:cxn>
                <a:cxn ang="0">
                  <a:pos x="6" y="40"/>
                </a:cxn>
                <a:cxn ang="0">
                  <a:pos x="47" y="32"/>
                </a:cxn>
                <a:cxn ang="0">
                  <a:pos x="14" y="32"/>
                </a:cxn>
                <a:cxn ang="0">
                  <a:pos x="17" y="24"/>
                </a:cxn>
                <a:cxn ang="0">
                  <a:pos x="48" y="23"/>
                </a:cxn>
                <a:cxn ang="0">
                  <a:pos x="26" y="21"/>
                </a:cxn>
                <a:cxn ang="0">
                  <a:pos x="43" y="13"/>
                </a:cxn>
                <a:cxn ang="0">
                  <a:pos x="83" y="23"/>
                </a:cxn>
                <a:cxn ang="0">
                  <a:pos x="103" y="43"/>
                </a:cxn>
                <a:cxn ang="0">
                  <a:pos x="141" y="44"/>
                </a:cxn>
                <a:cxn ang="0">
                  <a:pos x="126" y="32"/>
                </a:cxn>
                <a:cxn ang="0">
                  <a:pos x="134" y="24"/>
                </a:cxn>
                <a:cxn ang="0">
                  <a:pos x="118" y="14"/>
                </a:cxn>
                <a:cxn ang="0">
                  <a:pos x="143" y="0"/>
                </a:cxn>
                <a:cxn ang="0">
                  <a:pos x="155" y="17"/>
                </a:cxn>
                <a:cxn ang="0">
                  <a:pos x="147" y="25"/>
                </a:cxn>
                <a:cxn ang="0">
                  <a:pos x="162" y="28"/>
                </a:cxn>
                <a:cxn ang="0">
                  <a:pos x="157" y="37"/>
                </a:cxn>
                <a:cxn ang="0">
                  <a:pos x="176" y="40"/>
                </a:cxn>
                <a:cxn ang="0">
                  <a:pos x="185" y="28"/>
                </a:cxn>
                <a:cxn ang="0">
                  <a:pos x="199" y="42"/>
                </a:cxn>
                <a:cxn ang="0">
                  <a:pos x="188" y="59"/>
                </a:cxn>
                <a:cxn ang="0">
                  <a:pos x="145" y="58"/>
                </a:cxn>
                <a:cxn ang="0">
                  <a:pos x="80" y="80"/>
                </a:cxn>
                <a:cxn ang="0">
                  <a:pos x="53" y="69"/>
                </a:cxn>
                <a:cxn ang="0">
                  <a:pos x="108" y="51"/>
                </a:cxn>
                <a:cxn ang="0">
                  <a:pos x="61" y="62"/>
                </a:cxn>
                <a:cxn ang="0">
                  <a:pos x="69" y="47"/>
                </a:cxn>
                <a:cxn ang="0">
                  <a:pos x="45" y="62"/>
                </a:cxn>
                <a:cxn ang="0">
                  <a:pos x="17" y="58"/>
                </a:cxn>
                <a:cxn ang="0">
                  <a:pos x="0" y="52"/>
                </a:cxn>
              </a:cxnLst>
              <a:rect l="0" t="0" r="r" b="b"/>
              <a:pathLst>
                <a:path w="200" h="81">
                  <a:moveTo>
                    <a:pt x="0" y="52"/>
                  </a:moveTo>
                  <a:lnTo>
                    <a:pt x="6" y="47"/>
                  </a:lnTo>
                  <a:lnTo>
                    <a:pt x="41" y="39"/>
                  </a:lnTo>
                  <a:lnTo>
                    <a:pt x="6" y="40"/>
                  </a:lnTo>
                  <a:lnTo>
                    <a:pt x="47" y="32"/>
                  </a:lnTo>
                  <a:lnTo>
                    <a:pt x="14" y="32"/>
                  </a:lnTo>
                  <a:lnTo>
                    <a:pt x="17" y="24"/>
                  </a:lnTo>
                  <a:lnTo>
                    <a:pt x="48" y="23"/>
                  </a:lnTo>
                  <a:lnTo>
                    <a:pt x="26" y="21"/>
                  </a:lnTo>
                  <a:lnTo>
                    <a:pt x="43" y="13"/>
                  </a:lnTo>
                  <a:lnTo>
                    <a:pt x="83" y="23"/>
                  </a:lnTo>
                  <a:lnTo>
                    <a:pt x="103" y="43"/>
                  </a:lnTo>
                  <a:lnTo>
                    <a:pt x="141" y="44"/>
                  </a:lnTo>
                  <a:lnTo>
                    <a:pt x="126" y="32"/>
                  </a:lnTo>
                  <a:lnTo>
                    <a:pt x="134" y="24"/>
                  </a:lnTo>
                  <a:lnTo>
                    <a:pt x="118" y="14"/>
                  </a:lnTo>
                  <a:lnTo>
                    <a:pt x="143" y="0"/>
                  </a:lnTo>
                  <a:lnTo>
                    <a:pt x="155" y="17"/>
                  </a:lnTo>
                  <a:lnTo>
                    <a:pt x="147" y="25"/>
                  </a:lnTo>
                  <a:lnTo>
                    <a:pt x="162" y="28"/>
                  </a:lnTo>
                  <a:lnTo>
                    <a:pt x="157" y="37"/>
                  </a:lnTo>
                  <a:lnTo>
                    <a:pt x="176" y="40"/>
                  </a:lnTo>
                  <a:lnTo>
                    <a:pt x="185" y="28"/>
                  </a:lnTo>
                  <a:lnTo>
                    <a:pt x="199" y="42"/>
                  </a:lnTo>
                  <a:lnTo>
                    <a:pt x="188" y="59"/>
                  </a:lnTo>
                  <a:lnTo>
                    <a:pt x="145" y="58"/>
                  </a:lnTo>
                  <a:lnTo>
                    <a:pt x="80" y="80"/>
                  </a:lnTo>
                  <a:lnTo>
                    <a:pt x="53" y="69"/>
                  </a:lnTo>
                  <a:lnTo>
                    <a:pt x="108" y="51"/>
                  </a:lnTo>
                  <a:lnTo>
                    <a:pt x="61" y="62"/>
                  </a:lnTo>
                  <a:lnTo>
                    <a:pt x="69" y="47"/>
                  </a:lnTo>
                  <a:lnTo>
                    <a:pt x="45" y="62"/>
                  </a:lnTo>
                  <a:lnTo>
                    <a:pt x="17" y="58"/>
                  </a:lnTo>
                  <a:lnTo>
                    <a:pt x="0" y="5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4" name="Freeform 28"/>
            <p:cNvSpPr>
              <a:spLocks/>
            </p:cNvSpPr>
            <p:nvPr/>
          </p:nvSpPr>
          <p:spPr bwMode="auto">
            <a:xfrm>
              <a:off x="1160" y="1489"/>
              <a:ext cx="102" cy="49"/>
            </a:xfrm>
            <a:custGeom>
              <a:avLst/>
              <a:gdLst/>
              <a:ahLst/>
              <a:cxnLst>
                <a:cxn ang="0">
                  <a:pos x="0" y="0"/>
                </a:cxn>
                <a:cxn ang="0">
                  <a:pos x="9" y="17"/>
                </a:cxn>
                <a:cxn ang="0">
                  <a:pos x="33" y="17"/>
                </a:cxn>
                <a:cxn ang="0">
                  <a:pos x="25" y="21"/>
                </a:cxn>
                <a:cxn ang="0">
                  <a:pos x="32" y="27"/>
                </a:cxn>
                <a:cxn ang="0">
                  <a:pos x="9" y="29"/>
                </a:cxn>
                <a:cxn ang="0">
                  <a:pos x="45" y="36"/>
                </a:cxn>
                <a:cxn ang="0">
                  <a:pos x="104" y="50"/>
                </a:cxn>
                <a:cxn ang="0">
                  <a:pos x="94" y="20"/>
                </a:cxn>
                <a:cxn ang="0">
                  <a:pos x="52" y="4"/>
                </a:cxn>
                <a:cxn ang="0">
                  <a:pos x="40" y="10"/>
                </a:cxn>
                <a:cxn ang="0">
                  <a:pos x="36" y="0"/>
                </a:cxn>
                <a:cxn ang="0">
                  <a:pos x="0" y="0"/>
                </a:cxn>
              </a:cxnLst>
              <a:rect l="0" t="0" r="r" b="b"/>
              <a:pathLst>
                <a:path w="105" h="51">
                  <a:moveTo>
                    <a:pt x="0" y="0"/>
                  </a:moveTo>
                  <a:lnTo>
                    <a:pt x="9" y="17"/>
                  </a:lnTo>
                  <a:lnTo>
                    <a:pt x="33" y="17"/>
                  </a:lnTo>
                  <a:lnTo>
                    <a:pt x="25" y="21"/>
                  </a:lnTo>
                  <a:lnTo>
                    <a:pt x="32" y="27"/>
                  </a:lnTo>
                  <a:lnTo>
                    <a:pt x="9" y="29"/>
                  </a:lnTo>
                  <a:lnTo>
                    <a:pt x="45" y="36"/>
                  </a:lnTo>
                  <a:lnTo>
                    <a:pt x="104" y="50"/>
                  </a:lnTo>
                  <a:lnTo>
                    <a:pt x="94" y="20"/>
                  </a:lnTo>
                  <a:lnTo>
                    <a:pt x="52" y="4"/>
                  </a:lnTo>
                  <a:lnTo>
                    <a:pt x="40" y="10"/>
                  </a:lnTo>
                  <a:lnTo>
                    <a:pt x="36" y="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 name="Freeform 29"/>
            <p:cNvSpPr>
              <a:spLocks/>
            </p:cNvSpPr>
            <p:nvPr/>
          </p:nvSpPr>
          <p:spPr bwMode="auto">
            <a:xfrm>
              <a:off x="1208" y="1579"/>
              <a:ext cx="80" cy="49"/>
            </a:xfrm>
            <a:custGeom>
              <a:avLst/>
              <a:gdLst/>
              <a:ahLst/>
              <a:cxnLst>
                <a:cxn ang="0">
                  <a:pos x="0" y="32"/>
                </a:cxn>
                <a:cxn ang="0">
                  <a:pos x="8" y="20"/>
                </a:cxn>
                <a:cxn ang="0">
                  <a:pos x="24" y="22"/>
                </a:cxn>
                <a:cxn ang="0">
                  <a:pos x="4" y="10"/>
                </a:cxn>
                <a:cxn ang="0">
                  <a:pos x="9" y="2"/>
                </a:cxn>
                <a:cxn ang="0">
                  <a:pos x="43" y="18"/>
                </a:cxn>
                <a:cxn ang="0">
                  <a:pos x="24" y="1"/>
                </a:cxn>
                <a:cxn ang="0">
                  <a:pos x="73" y="0"/>
                </a:cxn>
                <a:cxn ang="0">
                  <a:pos x="82" y="36"/>
                </a:cxn>
                <a:cxn ang="0">
                  <a:pos x="72" y="31"/>
                </a:cxn>
                <a:cxn ang="0">
                  <a:pos x="71" y="50"/>
                </a:cxn>
                <a:cxn ang="0">
                  <a:pos x="30" y="47"/>
                </a:cxn>
                <a:cxn ang="0">
                  <a:pos x="38" y="43"/>
                </a:cxn>
                <a:cxn ang="0">
                  <a:pos x="28" y="35"/>
                </a:cxn>
                <a:cxn ang="0">
                  <a:pos x="57" y="25"/>
                </a:cxn>
                <a:cxn ang="0">
                  <a:pos x="0" y="32"/>
                </a:cxn>
              </a:cxnLst>
              <a:rect l="0" t="0" r="r" b="b"/>
              <a:pathLst>
                <a:path w="83" h="51">
                  <a:moveTo>
                    <a:pt x="0" y="32"/>
                  </a:moveTo>
                  <a:lnTo>
                    <a:pt x="8" y="20"/>
                  </a:lnTo>
                  <a:lnTo>
                    <a:pt x="24" y="22"/>
                  </a:lnTo>
                  <a:lnTo>
                    <a:pt x="4" y="10"/>
                  </a:lnTo>
                  <a:lnTo>
                    <a:pt x="9" y="2"/>
                  </a:lnTo>
                  <a:lnTo>
                    <a:pt x="43" y="18"/>
                  </a:lnTo>
                  <a:lnTo>
                    <a:pt x="24" y="1"/>
                  </a:lnTo>
                  <a:lnTo>
                    <a:pt x="73" y="0"/>
                  </a:lnTo>
                  <a:lnTo>
                    <a:pt x="82" y="36"/>
                  </a:lnTo>
                  <a:lnTo>
                    <a:pt x="72" y="31"/>
                  </a:lnTo>
                  <a:lnTo>
                    <a:pt x="71" y="50"/>
                  </a:lnTo>
                  <a:lnTo>
                    <a:pt x="30" y="47"/>
                  </a:lnTo>
                  <a:lnTo>
                    <a:pt x="38" y="43"/>
                  </a:lnTo>
                  <a:lnTo>
                    <a:pt x="28" y="35"/>
                  </a:lnTo>
                  <a:lnTo>
                    <a:pt x="57" y="25"/>
                  </a:lnTo>
                  <a:lnTo>
                    <a:pt x="0" y="3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 name="Freeform 30"/>
            <p:cNvSpPr>
              <a:spLocks/>
            </p:cNvSpPr>
            <p:nvPr/>
          </p:nvSpPr>
          <p:spPr bwMode="auto">
            <a:xfrm>
              <a:off x="1209" y="1661"/>
              <a:ext cx="95" cy="77"/>
            </a:xfrm>
            <a:custGeom>
              <a:avLst/>
              <a:gdLst/>
              <a:ahLst/>
              <a:cxnLst>
                <a:cxn ang="0">
                  <a:pos x="0" y="39"/>
                </a:cxn>
                <a:cxn ang="0">
                  <a:pos x="5" y="29"/>
                </a:cxn>
                <a:cxn ang="0">
                  <a:pos x="37" y="35"/>
                </a:cxn>
                <a:cxn ang="0">
                  <a:pos x="32" y="23"/>
                </a:cxn>
                <a:cxn ang="0">
                  <a:pos x="41" y="23"/>
                </a:cxn>
                <a:cxn ang="0">
                  <a:pos x="20" y="16"/>
                </a:cxn>
                <a:cxn ang="0">
                  <a:pos x="29" y="13"/>
                </a:cxn>
                <a:cxn ang="0">
                  <a:pos x="20" y="6"/>
                </a:cxn>
                <a:cxn ang="0">
                  <a:pos x="82" y="0"/>
                </a:cxn>
                <a:cxn ang="0">
                  <a:pos x="84" y="17"/>
                </a:cxn>
                <a:cxn ang="0">
                  <a:pos x="66" y="31"/>
                </a:cxn>
                <a:cxn ang="0">
                  <a:pos x="94" y="35"/>
                </a:cxn>
                <a:cxn ang="0">
                  <a:pos x="97" y="64"/>
                </a:cxn>
                <a:cxn ang="0">
                  <a:pos x="55" y="79"/>
                </a:cxn>
                <a:cxn ang="0">
                  <a:pos x="37" y="57"/>
                </a:cxn>
                <a:cxn ang="0">
                  <a:pos x="0" y="39"/>
                </a:cxn>
              </a:cxnLst>
              <a:rect l="0" t="0" r="r" b="b"/>
              <a:pathLst>
                <a:path w="98" h="80">
                  <a:moveTo>
                    <a:pt x="0" y="39"/>
                  </a:moveTo>
                  <a:lnTo>
                    <a:pt x="5" y="29"/>
                  </a:lnTo>
                  <a:lnTo>
                    <a:pt x="37" y="35"/>
                  </a:lnTo>
                  <a:lnTo>
                    <a:pt x="32" y="23"/>
                  </a:lnTo>
                  <a:lnTo>
                    <a:pt x="41" y="23"/>
                  </a:lnTo>
                  <a:lnTo>
                    <a:pt x="20" y="16"/>
                  </a:lnTo>
                  <a:lnTo>
                    <a:pt x="29" y="13"/>
                  </a:lnTo>
                  <a:lnTo>
                    <a:pt x="20" y="6"/>
                  </a:lnTo>
                  <a:lnTo>
                    <a:pt x="82" y="0"/>
                  </a:lnTo>
                  <a:lnTo>
                    <a:pt x="84" y="17"/>
                  </a:lnTo>
                  <a:lnTo>
                    <a:pt x="66" y="31"/>
                  </a:lnTo>
                  <a:lnTo>
                    <a:pt x="94" y="35"/>
                  </a:lnTo>
                  <a:lnTo>
                    <a:pt x="97" y="64"/>
                  </a:lnTo>
                  <a:lnTo>
                    <a:pt x="55" y="79"/>
                  </a:lnTo>
                  <a:lnTo>
                    <a:pt x="37" y="57"/>
                  </a:lnTo>
                  <a:lnTo>
                    <a:pt x="0" y="3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 name="Freeform 31"/>
            <p:cNvSpPr>
              <a:spLocks/>
            </p:cNvSpPr>
            <p:nvPr/>
          </p:nvSpPr>
          <p:spPr bwMode="auto">
            <a:xfrm>
              <a:off x="1275" y="1501"/>
              <a:ext cx="58" cy="39"/>
            </a:xfrm>
            <a:custGeom>
              <a:avLst/>
              <a:gdLst/>
              <a:ahLst/>
              <a:cxnLst>
                <a:cxn ang="0">
                  <a:pos x="0" y="0"/>
                </a:cxn>
                <a:cxn ang="0">
                  <a:pos x="6" y="24"/>
                </a:cxn>
                <a:cxn ang="0">
                  <a:pos x="24" y="25"/>
                </a:cxn>
                <a:cxn ang="0">
                  <a:pos x="9" y="29"/>
                </a:cxn>
                <a:cxn ang="0">
                  <a:pos x="16" y="40"/>
                </a:cxn>
                <a:cxn ang="0">
                  <a:pos x="52" y="33"/>
                </a:cxn>
                <a:cxn ang="0">
                  <a:pos x="58" y="20"/>
                </a:cxn>
                <a:cxn ang="0">
                  <a:pos x="0" y="0"/>
                </a:cxn>
              </a:cxnLst>
              <a:rect l="0" t="0" r="r" b="b"/>
              <a:pathLst>
                <a:path w="59" h="41">
                  <a:moveTo>
                    <a:pt x="0" y="0"/>
                  </a:moveTo>
                  <a:lnTo>
                    <a:pt x="6" y="24"/>
                  </a:lnTo>
                  <a:lnTo>
                    <a:pt x="24" y="25"/>
                  </a:lnTo>
                  <a:lnTo>
                    <a:pt x="9" y="29"/>
                  </a:lnTo>
                  <a:lnTo>
                    <a:pt x="16" y="40"/>
                  </a:lnTo>
                  <a:lnTo>
                    <a:pt x="52" y="33"/>
                  </a:lnTo>
                  <a:lnTo>
                    <a:pt x="58" y="2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8" name="Freeform 32"/>
            <p:cNvSpPr>
              <a:spLocks/>
            </p:cNvSpPr>
            <p:nvPr/>
          </p:nvSpPr>
          <p:spPr bwMode="auto">
            <a:xfrm>
              <a:off x="1295" y="1560"/>
              <a:ext cx="273" cy="85"/>
            </a:xfrm>
            <a:custGeom>
              <a:avLst/>
              <a:gdLst/>
              <a:ahLst/>
              <a:cxnLst>
                <a:cxn ang="0">
                  <a:pos x="0" y="13"/>
                </a:cxn>
                <a:cxn ang="0">
                  <a:pos x="17" y="0"/>
                </a:cxn>
                <a:cxn ang="0">
                  <a:pos x="41" y="6"/>
                </a:cxn>
                <a:cxn ang="0">
                  <a:pos x="59" y="13"/>
                </a:cxn>
                <a:cxn ang="0">
                  <a:pos x="54" y="24"/>
                </a:cxn>
                <a:cxn ang="0">
                  <a:pos x="86" y="14"/>
                </a:cxn>
                <a:cxn ang="0">
                  <a:pos x="106" y="24"/>
                </a:cxn>
                <a:cxn ang="0">
                  <a:pos x="89" y="24"/>
                </a:cxn>
                <a:cxn ang="0">
                  <a:pos x="125" y="31"/>
                </a:cxn>
                <a:cxn ang="0">
                  <a:pos x="86" y="33"/>
                </a:cxn>
                <a:cxn ang="0">
                  <a:pos x="106" y="39"/>
                </a:cxn>
                <a:cxn ang="0">
                  <a:pos x="91" y="47"/>
                </a:cxn>
                <a:cxn ang="0">
                  <a:pos x="110" y="40"/>
                </a:cxn>
                <a:cxn ang="0">
                  <a:pos x="128" y="58"/>
                </a:cxn>
                <a:cxn ang="0">
                  <a:pos x="132" y="50"/>
                </a:cxn>
                <a:cxn ang="0">
                  <a:pos x="183" y="58"/>
                </a:cxn>
                <a:cxn ang="0">
                  <a:pos x="237" y="41"/>
                </a:cxn>
                <a:cxn ang="0">
                  <a:pos x="281" y="60"/>
                </a:cxn>
                <a:cxn ang="0">
                  <a:pos x="267" y="70"/>
                </a:cxn>
                <a:cxn ang="0">
                  <a:pos x="272" y="85"/>
                </a:cxn>
                <a:cxn ang="0">
                  <a:pos x="247" y="88"/>
                </a:cxn>
                <a:cxn ang="0">
                  <a:pos x="217" y="74"/>
                </a:cxn>
                <a:cxn ang="0">
                  <a:pos x="217" y="85"/>
                </a:cxn>
                <a:cxn ang="0">
                  <a:pos x="202" y="86"/>
                </a:cxn>
                <a:cxn ang="0">
                  <a:pos x="139" y="88"/>
                </a:cxn>
                <a:cxn ang="0">
                  <a:pos x="132" y="75"/>
                </a:cxn>
                <a:cxn ang="0">
                  <a:pos x="117" y="86"/>
                </a:cxn>
                <a:cxn ang="0">
                  <a:pos x="97" y="75"/>
                </a:cxn>
                <a:cxn ang="0">
                  <a:pos x="85" y="83"/>
                </a:cxn>
                <a:cxn ang="0">
                  <a:pos x="60" y="25"/>
                </a:cxn>
                <a:cxn ang="0">
                  <a:pos x="32" y="31"/>
                </a:cxn>
                <a:cxn ang="0">
                  <a:pos x="0" y="13"/>
                </a:cxn>
              </a:cxnLst>
              <a:rect l="0" t="0" r="r" b="b"/>
              <a:pathLst>
                <a:path w="282" h="89">
                  <a:moveTo>
                    <a:pt x="0" y="13"/>
                  </a:moveTo>
                  <a:lnTo>
                    <a:pt x="17" y="0"/>
                  </a:lnTo>
                  <a:lnTo>
                    <a:pt x="41" y="6"/>
                  </a:lnTo>
                  <a:lnTo>
                    <a:pt x="59" y="13"/>
                  </a:lnTo>
                  <a:lnTo>
                    <a:pt x="54" y="24"/>
                  </a:lnTo>
                  <a:lnTo>
                    <a:pt x="86" y="14"/>
                  </a:lnTo>
                  <a:lnTo>
                    <a:pt x="106" y="24"/>
                  </a:lnTo>
                  <a:lnTo>
                    <a:pt x="89" y="24"/>
                  </a:lnTo>
                  <a:lnTo>
                    <a:pt x="125" y="31"/>
                  </a:lnTo>
                  <a:lnTo>
                    <a:pt x="86" y="33"/>
                  </a:lnTo>
                  <a:lnTo>
                    <a:pt x="106" y="39"/>
                  </a:lnTo>
                  <a:lnTo>
                    <a:pt x="91" y="47"/>
                  </a:lnTo>
                  <a:lnTo>
                    <a:pt x="110" y="40"/>
                  </a:lnTo>
                  <a:lnTo>
                    <a:pt x="128" y="58"/>
                  </a:lnTo>
                  <a:lnTo>
                    <a:pt x="132" y="50"/>
                  </a:lnTo>
                  <a:lnTo>
                    <a:pt x="183" y="58"/>
                  </a:lnTo>
                  <a:lnTo>
                    <a:pt x="237" y="41"/>
                  </a:lnTo>
                  <a:lnTo>
                    <a:pt x="281" y="60"/>
                  </a:lnTo>
                  <a:lnTo>
                    <a:pt x="267" y="70"/>
                  </a:lnTo>
                  <a:lnTo>
                    <a:pt x="272" y="85"/>
                  </a:lnTo>
                  <a:lnTo>
                    <a:pt x="247" y="88"/>
                  </a:lnTo>
                  <a:lnTo>
                    <a:pt x="217" y="74"/>
                  </a:lnTo>
                  <a:lnTo>
                    <a:pt x="217" y="85"/>
                  </a:lnTo>
                  <a:lnTo>
                    <a:pt x="202" y="86"/>
                  </a:lnTo>
                  <a:lnTo>
                    <a:pt x="139" y="88"/>
                  </a:lnTo>
                  <a:lnTo>
                    <a:pt x="132" y="75"/>
                  </a:lnTo>
                  <a:lnTo>
                    <a:pt x="117" y="86"/>
                  </a:lnTo>
                  <a:lnTo>
                    <a:pt x="97" y="75"/>
                  </a:lnTo>
                  <a:lnTo>
                    <a:pt x="85" y="83"/>
                  </a:lnTo>
                  <a:lnTo>
                    <a:pt x="60" y="25"/>
                  </a:lnTo>
                  <a:lnTo>
                    <a:pt x="32" y="31"/>
                  </a:lnTo>
                  <a:lnTo>
                    <a:pt x="0" y="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 name="Freeform 33"/>
            <p:cNvSpPr>
              <a:spLocks/>
            </p:cNvSpPr>
            <p:nvPr/>
          </p:nvSpPr>
          <p:spPr bwMode="auto">
            <a:xfrm>
              <a:off x="1306" y="1415"/>
              <a:ext cx="177" cy="113"/>
            </a:xfrm>
            <a:custGeom>
              <a:avLst/>
              <a:gdLst/>
              <a:ahLst/>
              <a:cxnLst>
                <a:cxn ang="0">
                  <a:pos x="0" y="36"/>
                </a:cxn>
                <a:cxn ang="0">
                  <a:pos x="43" y="29"/>
                </a:cxn>
                <a:cxn ang="0">
                  <a:pos x="20" y="13"/>
                </a:cxn>
                <a:cxn ang="0">
                  <a:pos x="59" y="6"/>
                </a:cxn>
                <a:cxn ang="0">
                  <a:pos x="28" y="0"/>
                </a:cxn>
                <a:cxn ang="0">
                  <a:pos x="76" y="8"/>
                </a:cxn>
                <a:cxn ang="0">
                  <a:pos x="91" y="30"/>
                </a:cxn>
                <a:cxn ang="0">
                  <a:pos x="117" y="30"/>
                </a:cxn>
                <a:cxn ang="0">
                  <a:pos x="126" y="47"/>
                </a:cxn>
                <a:cxn ang="0">
                  <a:pos x="128" y="36"/>
                </a:cxn>
                <a:cxn ang="0">
                  <a:pos x="141" y="36"/>
                </a:cxn>
                <a:cxn ang="0">
                  <a:pos x="136" y="47"/>
                </a:cxn>
                <a:cxn ang="0">
                  <a:pos x="149" y="53"/>
                </a:cxn>
                <a:cxn ang="0">
                  <a:pos x="141" y="64"/>
                </a:cxn>
                <a:cxn ang="0">
                  <a:pos x="169" y="63"/>
                </a:cxn>
                <a:cxn ang="0">
                  <a:pos x="182" y="78"/>
                </a:cxn>
                <a:cxn ang="0">
                  <a:pos x="148" y="83"/>
                </a:cxn>
                <a:cxn ang="0">
                  <a:pos x="138" y="98"/>
                </a:cxn>
                <a:cxn ang="0">
                  <a:pos x="132" y="83"/>
                </a:cxn>
                <a:cxn ang="0">
                  <a:pos x="122" y="117"/>
                </a:cxn>
                <a:cxn ang="0">
                  <a:pos x="99" y="99"/>
                </a:cxn>
                <a:cxn ang="0">
                  <a:pos x="111" y="117"/>
                </a:cxn>
                <a:cxn ang="0">
                  <a:pos x="68" y="114"/>
                </a:cxn>
                <a:cxn ang="0">
                  <a:pos x="55" y="104"/>
                </a:cxn>
                <a:cxn ang="0">
                  <a:pos x="75" y="103"/>
                </a:cxn>
                <a:cxn ang="0">
                  <a:pos x="53" y="100"/>
                </a:cxn>
                <a:cxn ang="0">
                  <a:pos x="47" y="95"/>
                </a:cxn>
                <a:cxn ang="0">
                  <a:pos x="59" y="94"/>
                </a:cxn>
                <a:cxn ang="0">
                  <a:pos x="40" y="87"/>
                </a:cxn>
                <a:cxn ang="0">
                  <a:pos x="98" y="76"/>
                </a:cxn>
                <a:cxn ang="0">
                  <a:pos x="28" y="78"/>
                </a:cxn>
                <a:cxn ang="0">
                  <a:pos x="16" y="67"/>
                </a:cxn>
                <a:cxn ang="0">
                  <a:pos x="40" y="61"/>
                </a:cxn>
                <a:cxn ang="0">
                  <a:pos x="2" y="53"/>
                </a:cxn>
                <a:cxn ang="0">
                  <a:pos x="10" y="53"/>
                </a:cxn>
                <a:cxn ang="0">
                  <a:pos x="0" y="45"/>
                </a:cxn>
                <a:cxn ang="0">
                  <a:pos x="43" y="45"/>
                </a:cxn>
                <a:cxn ang="0">
                  <a:pos x="0" y="36"/>
                </a:cxn>
              </a:cxnLst>
              <a:rect l="0" t="0" r="r" b="b"/>
              <a:pathLst>
                <a:path w="183" h="118">
                  <a:moveTo>
                    <a:pt x="0" y="36"/>
                  </a:moveTo>
                  <a:lnTo>
                    <a:pt x="43" y="29"/>
                  </a:lnTo>
                  <a:lnTo>
                    <a:pt x="20" y="13"/>
                  </a:lnTo>
                  <a:lnTo>
                    <a:pt x="59" y="6"/>
                  </a:lnTo>
                  <a:lnTo>
                    <a:pt x="28" y="0"/>
                  </a:lnTo>
                  <a:lnTo>
                    <a:pt x="76" y="8"/>
                  </a:lnTo>
                  <a:lnTo>
                    <a:pt x="91" y="30"/>
                  </a:lnTo>
                  <a:lnTo>
                    <a:pt x="117" y="30"/>
                  </a:lnTo>
                  <a:lnTo>
                    <a:pt x="126" y="47"/>
                  </a:lnTo>
                  <a:lnTo>
                    <a:pt x="128" y="36"/>
                  </a:lnTo>
                  <a:lnTo>
                    <a:pt x="141" y="36"/>
                  </a:lnTo>
                  <a:lnTo>
                    <a:pt x="136" y="47"/>
                  </a:lnTo>
                  <a:lnTo>
                    <a:pt x="149" y="53"/>
                  </a:lnTo>
                  <a:lnTo>
                    <a:pt x="141" y="64"/>
                  </a:lnTo>
                  <a:lnTo>
                    <a:pt x="169" y="63"/>
                  </a:lnTo>
                  <a:lnTo>
                    <a:pt x="182" y="78"/>
                  </a:lnTo>
                  <a:lnTo>
                    <a:pt x="148" y="83"/>
                  </a:lnTo>
                  <a:lnTo>
                    <a:pt x="138" y="98"/>
                  </a:lnTo>
                  <a:lnTo>
                    <a:pt x="132" y="83"/>
                  </a:lnTo>
                  <a:lnTo>
                    <a:pt x="122" y="117"/>
                  </a:lnTo>
                  <a:lnTo>
                    <a:pt x="99" y="99"/>
                  </a:lnTo>
                  <a:lnTo>
                    <a:pt x="111" y="117"/>
                  </a:lnTo>
                  <a:lnTo>
                    <a:pt x="68" y="114"/>
                  </a:lnTo>
                  <a:lnTo>
                    <a:pt x="55" y="104"/>
                  </a:lnTo>
                  <a:lnTo>
                    <a:pt x="75" y="103"/>
                  </a:lnTo>
                  <a:lnTo>
                    <a:pt x="53" y="100"/>
                  </a:lnTo>
                  <a:lnTo>
                    <a:pt x="47" y="95"/>
                  </a:lnTo>
                  <a:lnTo>
                    <a:pt x="59" y="94"/>
                  </a:lnTo>
                  <a:lnTo>
                    <a:pt x="40" y="87"/>
                  </a:lnTo>
                  <a:lnTo>
                    <a:pt x="98" y="76"/>
                  </a:lnTo>
                  <a:lnTo>
                    <a:pt x="28" y="78"/>
                  </a:lnTo>
                  <a:lnTo>
                    <a:pt x="16" y="67"/>
                  </a:lnTo>
                  <a:lnTo>
                    <a:pt x="40" y="61"/>
                  </a:lnTo>
                  <a:lnTo>
                    <a:pt x="2" y="53"/>
                  </a:lnTo>
                  <a:lnTo>
                    <a:pt x="10" y="53"/>
                  </a:lnTo>
                  <a:lnTo>
                    <a:pt x="0" y="45"/>
                  </a:lnTo>
                  <a:lnTo>
                    <a:pt x="43" y="45"/>
                  </a:lnTo>
                  <a:lnTo>
                    <a:pt x="0" y="3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0" name="Freeform 34"/>
            <p:cNvSpPr>
              <a:spLocks/>
            </p:cNvSpPr>
            <p:nvPr/>
          </p:nvSpPr>
          <p:spPr bwMode="auto">
            <a:xfrm>
              <a:off x="1306" y="1609"/>
              <a:ext cx="43" cy="29"/>
            </a:xfrm>
            <a:custGeom>
              <a:avLst/>
              <a:gdLst/>
              <a:ahLst/>
              <a:cxnLst>
                <a:cxn ang="0">
                  <a:pos x="0" y="20"/>
                </a:cxn>
                <a:cxn ang="0">
                  <a:pos x="6" y="0"/>
                </a:cxn>
                <a:cxn ang="0">
                  <a:pos x="34" y="6"/>
                </a:cxn>
                <a:cxn ang="0">
                  <a:pos x="43" y="30"/>
                </a:cxn>
                <a:cxn ang="0">
                  <a:pos x="0" y="20"/>
                </a:cxn>
              </a:cxnLst>
              <a:rect l="0" t="0" r="r" b="b"/>
              <a:pathLst>
                <a:path w="44" h="31">
                  <a:moveTo>
                    <a:pt x="0" y="20"/>
                  </a:moveTo>
                  <a:lnTo>
                    <a:pt x="6" y="0"/>
                  </a:lnTo>
                  <a:lnTo>
                    <a:pt x="34" y="6"/>
                  </a:lnTo>
                  <a:lnTo>
                    <a:pt x="43" y="30"/>
                  </a:lnTo>
                  <a:lnTo>
                    <a:pt x="0" y="2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1" name="Freeform 35"/>
            <p:cNvSpPr>
              <a:spLocks/>
            </p:cNvSpPr>
            <p:nvPr/>
          </p:nvSpPr>
          <p:spPr bwMode="auto">
            <a:xfrm>
              <a:off x="1306" y="1539"/>
              <a:ext cx="50" cy="22"/>
            </a:xfrm>
            <a:custGeom>
              <a:avLst/>
              <a:gdLst/>
              <a:ahLst/>
              <a:cxnLst>
                <a:cxn ang="0">
                  <a:pos x="0" y="8"/>
                </a:cxn>
                <a:cxn ang="0">
                  <a:pos x="12" y="22"/>
                </a:cxn>
                <a:cxn ang="0">
                  <a:pos x="50" y="8"/>
                </a:cxn>
                <a:cxn ang="0">
                  <a:pos x="13" y="0"/>
                </a:cxn>
                <a:cxn ang="0">
                  <a:pos x="0" y="8"/>
                </a:cxn>
              </a:cxnLst>
              <a:rect l="0" t="0" r="r" b="b"/>
              <a:pathLst>
                <a:path w="51" h="23">
                  <a:moveTo>
                    <a:pt x="0" y="8"/>
                  </a:moveTo>
                  <a:lnTo>
                    <a:pt x="12" y="22"/>
                  </a:lnTo>
                  <a:lnTo>
                    <a:pt x="50" y="8"/>
                  </a:lnTo>
                  <a:lnTo>
                    <a:pt x="13" y="0"/>
                  </a:lnTo>
                  <a:lnTo>
                    <a:pt x="0" y="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 name="Freeform 36"/>
            <p:cNvSpPr>
              <a:spLocks/>
            </p:cNvSpPr>
            <p:nvPr/>
          </p:nvSpPr>
          <p:spPr bwMode="auto">
            <a:xfrm>
              <a:off x="1316" y="1658"/>
              <a:ext cx="84" cy="60"/>
            </a:xfrm>
            <a:custGeom>
              <a:avLst/>
              <a:gdLst/>
              <a:ahLst/>
              <a:cxnLst>
                <a:cxn ang="0">
                  <a:pos x="0" y="9"/>
                </a:cxn>
                <a:cxn ang="0">
                  <a:pos x="1" y="39"/>
                </a:cxn>
                <a:cxn ang="0">
                  <a:pos x="10" y="44"/>
                </a:cxn>
                <a:cxn ang="0">
                  <a:pos x="8" y="60"/>
                </a:cxn>
                <a:cxn ang="0">
                  <a:pos x="20" y="62"/>
                </a:cxn>
                <a:cxn ang="0">
                  <a:pos x="34" y="48"/>
                </a:cxn>
                <a:cxn ang="0">
                  <a:pos x="20" y="39"/>
                </a:cxn>
                <a:cxn ang="0">
                  <a:pos x="56" y="39"/>
                </a:cxn>
                <a:cxn ang="0">
                  <a:pos x="86" y="4"/>
                </a:cxn>
                <a:cxn ang="0">
                  <a:pos x="6" y="0"/>
                </a:cxn>
                <a:cxn ang="0">
                  <a:pos x="17" y="10"/>
                </a:cxn>
                <a:cxn ang="0">
                  <a:pos x="0" y="9"/>
                </a:cxn>
              </a:cxnLst>
              <a:rect l="0" t="0" r="r" b="b"/>
              <a:pathLst>
                <a:path w="87" h="63">
                  <a:moveTo>
                    <a:pt x="0" y="9"/>
                  </a:moveTo>
                  <a:lnTo>
                    <a:pt x="1" y="39"/>
                  </a:lnTo>
                  <a:lnTo>
                    <a:pt x="10" y="44"/>
                  </a:lnTo>
                  <a:lnTo>
                    <a:pt x="8" y="60"/>
                  </a:lnTo>
                  <a:lnTo>
                    <a:pt x="20" y="62"/>
                  </a:lnTo>
                  <a:lnTo>
                    <a:pt x="34" y="48"/>
                  </a:lnTo>
                  <a:lnTo>
                    <a:pt x="20" y="39"/>
                  </a:lnTo>
                  <a:lnTo>
                    <a:pt x="56" y="39"/>
                  </a:lnTo>
                  <a:lnTo>
                    <a:pt x="86" y="4"/>
                  </a:lnTo>
                  <a:lnTo>
                    <a:pt x="6" y="0"/>
                  </a:lnTo>
                  <a:lnTo>
                    <a:pt x="17" y="10"/>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 name="Freeform 37"/>
            <p:cNvSpPr>
              <a:spLocks/>
            </p:cNvSpPr>
            <p:nvPr/>
          </p:nvSpPr>
          <p:spPr bwMode="auto">
            <a:xfrm>
              <a:off x="1373" y="1347"/>
              <a:ext cx="486" cy="246"/>
            </a:xfrm>
            <a:custGeom>
              <a:avLst/>
              <a:gdLst/>
              <a:ahLst/>
              <a:cxnLst>
                <a:cxn ang="0">
                  <a:pos x="28" y="70"/>
                </a:cxn>
                <a:cxn ang="0">
                  <a:pos x="52" y="74"/>
                </a:cxn>
                <a:cxn ang="0">
                  <a:pos x="121" y="71"/>
                </a:cxn>
                <a:cxn ang="0">
                  <a:pos x="108" y="81"/>
                </a:cxn>
                <a:cxn ang="0">
                  <a:pos x="93" y="100"/>
                </a:cxn>
                <a:cxn ang="0">
                  <a:pos x="136" y="100"/>
                </a:cxn>
                <a:cxn ang="0">
                  <a:pos x="193" y="75"/>
                </a:cxn>
                <a:cxn ang="0">
                  <a:pos x="268" y="83"/>
                </a:cxn>
                <a:cxn ang="0">
                  <a:pos x="194" y="132"/>
                </a:cxn>
                <a:cxn ang="0">
                  <a:pos x="89" y="108"/>
                </a:cxn>
                <a:cxn ang="0">
                  <a:pos x="89" y="128"/>
                </a:cxn>
                <a:cxn ang="0">
                  <a:pos x="170" y="158"/>
                </a:cxn>
                <a:cxn ang="0">
                  <a:pos x="110" y="159"/>
                </a:cxn>
                <a:cxn ang="0">
                  <a:pos x="98" y="181"/>
                </a:cxn>
                <a:cxn ang="0">
                  <a:pos x="120" y="172"/>
                </a:cxn>
                <a:cxn ang="0">
                  <a:pos x="101" y="195"/>
                </a:cxn>
                <a:cxn ang="0">
                  <a:pos x="116" y="209"/>
                </a:cxn>
                <a:cxn ang="0">
                  <a:pos x="121" y="216"/>
                </a:cxn>
                <a:cxn ang="0">
                  <a:pos x="85" y="220"/>
                </a:cxn>
                <a:cxn ang="0">
                  <a:pos x="54" y="234"/>
                </a:cxn>
                <a:cxn ang="0">
                  <a:pos x="105" y="253"/>
                </a:cxn>
                <a:cxn ang="0">
                  <a:pos x="139" y="246"/>
                </a:cxn>
                <a:cxn ang="0">
                  <a:pos x="157" y="245"/>
                </a:cxn>
                <a:cxn ang="0">
                  <a:pos x="178" y="256"/>
                </a:cxn>
                <a:cxn ang="0">
                  <a:pos x="209" y="234"/>
                </a:cxn>
                <a:cxn ang="0">
                  <a:pos x="224" y="216"/>
                </a:cxn>
                <a:cxn ang="0">
                  <a:pos x="260" y="195"/>
                </a:cxn>
                <a:cxn ang="0">
                  <a:pos x="275" y="184"/>
                </a:cxn>
                <a:cxn ang="0">
                  <a:pos x="279" y="163"/>
                </a:cxn>
                <a:cxn ang="0">
                  <a:pos x="229" y="151"/>
                </a:cxn>
                <a:cxn ang="0">
                  <a:pos x="229" y="147"/>
                </a:cxn>
                <a:cxn ang="0">
                  <a:pos x="329" y="132"/>
                </a:cxn>
                <a:cxn ang="0">
                  <a:pos x="352" y="116"/>
                </a:cxn>
                <a:cxn ang="0">
                  <a:pos x="448" y="66"/>
                </a:cxn>
                <a:cxn ang="0">
                  <a:pos x="375" y="65"/>
                </a:cxn>
                <a:cxn ang="0">
                  <a:pos x="501" y="39"/>
                </a:cxn>
                <a:cxn ang="0">
                  <a:pos x="461" y="10"/>
                </a:cxn>
                <a:cxn ang="0">
                  <a:pos x="298" y="0"/>
                </a:cxn>
                <a:cxn ang="0">
                  <a:pos x="275" y="5"/>
                </a:cxn>
                <a:cxn ang="0">
                  <a:pos x="248" y="28"/>
                </a:cxn>
                <a:cxn ang="0">
                  <a:pos x="193" y="16"/>
                </a:cxn>
                <a:cxn ang="0">
                  <a:pos x="147" y="18"/>
                </a:cxn>
                <a:cxn ang="0">
                  <a:pos x="175" y="46"/>
                </a:cxn>
                <a:cxn ang="0">
                  <a:pos x="108" y="46"/>
                </a:cxn>
              </a:cxnLst>
              <a:rect l="0" t="0" r="r" b="b"/>
              <a:pathLst>
                <a:path w="502" h="257">
                  <a:moveTo>
                    <a:pt x="0" y="60"/>
                  </a:moveTo>
                  <a:lnTo>
                    <a:pt x="43" y="60"/>
                  </a:lnTo>
                  <a:lnTo>
                    <a:pt x="28" y="70"/>
                  </a:lnTo>
                  <a:lnTo>
                    <a:pt x="90" y="63"/>
                  </a:lnTo>
                  <a:lnTo>
                    <a:pt x="36" y="70"/>
                  </a:lnTo>
                  <a:lnTo>
                    <a:pt x="52" y="74"/>
                  </a:lnTo>
                  <a:lnTo>
                    <a:pt x="35" y="75"/>
                  </a:lnTo>
                  <a:lnTo>
                    <a:pt x="41" y="82"/>
                  </a:lnTo>
                  <a:lnTo>
                    <a:pt x="121" y="71"/>
                  </a:lnTo>
                  <a:lnTo>
                    <a:pt x="43" y="88"/>
                  </a:lnTo>
                  <a:lnTo>
                    <a:pt x="78" y="100"/>
                  </a:lnTo>
                  <a:lnTo>
                    <a:pt x="108" y="81"/>
                  </a:lnTo>
                  <a:lnTo>
                    <a:pt x="160" y="78"/>
                  </a:lnTo>
                  <a:lnTo>
                    <a:pt x="105" y="85"/>
                  </a:lnTo>
                  <a:lnTo>
                    <a:pt x="93" y="100"/>
                  </a:lnTo>
                  <a:lnTo>
                    <a:pt x="125" y="101"/>
                  </a:lnTo>
                  <a:lnTo>
                    <a:pt x="160" y="86"/>
                  </a:lnTo>
                  <a:lnTo>
                    <a:pt x="136" y="100"/>
                  </a:lnTo>
                  <a:lnTo>
                    <a:pt x="160" y="100"/>
                  </a:lnTo>
                  <a:lnTo>
                    <a:pt x="198" y="90"/>
                  </a:lnTo>
                  <a:lnTo>
                    <a:pt x="193" y="75"/>
                  </a:lnTo>
                  <a:lnTo>
                    <a:pt x="233" y="65"/>
                  </a:lnTo>
                  <a:lnTo>
                    <a:pt x="205" y="89"/>
                  </a:lnTo>
                  <a:lnTo>
                    <a:pt x="268" y="83"/>
                  </a:lnTo>
                  <a:lnTo>
                    <a:pt x="139" y="108"/>
                  </a:lnTo>
                  <a:lnTo>
                    <a:pt x="168" y="132"/>
                  </a:lnTo>
                  <a:lnTo>
                    <a:pt x="194" y="132"/>
                  </a:lnTo>
                  <a:lnTo>
                    <a:pt x="180" y="138"/>
                  </a:lnTo>
                  <a:lnTo>
                    <a:pt x="130" y="112"/>
                  </a:lnTo>
                  <a:lnTo>
                    <a:pt x="89" y="108"/>
                  </a:lnTo>
                  <a:lnTo>
                    <a:pt x="87" y="119"/>
                  </a:lnTo>
                  <a:lnTo>
                    <a:pt x="106" y="124"/>
                  </a:lnTo>
                  <a:lnTo>
                    <a:pt x="89" y="128"/>
                  </a:lnTo>
                  <a:lnTo>
                    <a:pt x="139" y="155"/>
                  </a:lnTo>
                  <a:lnTo>
                    <a:pt x="118" y="157"/>
                  </a:lnTo>
                  <a:lnTo>
                    <a:pt x="170" y="158"/>
                  </a:lnTo>
                  <a:lnTo>
                    <a:pt x="140" y="165"/>
                  </a:lnTo>
                  <a:lnTo>
                    <a:pt x="156" y="174"/>
                  </a:lnTo>
                  <a:lnTo>
                    <a:pt x="110" y="159"/>
                  </a:lnTo>
                  <a:lnTo>
                    <a:pt x="83" y="165"/>
                  </a:lnTo>
                  <a:lnTo>
                    <a:pt x="72" y="188"/>
                  </a:lnTo>
                  <a:lnTo>
                    <a:pt x="98" y="181"/>
                  </a:lnTo>
                  <a:lnTo>
                    <a:pt x="94" y="189"/>
                  </a:lnTo>
                  <a:lnTo>
                    <a:pt x="103" y="189"/>
                  </a:lnTo>
                  <a:lnTo>
                    <a:pt x="120" y="172"/>
                  </a:lnTo>
                  <a:lnTo>
                    <a:pt x="114" y="185"/>
                  </a:lnTo>
                  <a:lnTo>
                    <a:pt x="129" y="188"/>
                  </a:lnTo>
                  <a:lnTo>
                    <a:pt x="101" y="195"/>
                  </a:lnTo>
                  <a:lnTo>
                    <a:pt x="118" y="195"/>
                  </a:lnTo>
                  <a:lnTo>
                    <a:pt x="103" y="200"/>
                  </a:lnTo>
                  <a:lnTo>
                    <a:pt x="116" y="209"/>
                  </a:lnTo>
                  <a:lnTo>
                    <a:pt x="136" y="209"/>
                  </a:lnTo>
                  <a:lnTo>
                    <a:pt x="156" y="190"/>
                  </a:lnTo>
                  <a:lnTo>
                    <a:pt x="121" y="216"/>
                  </a:lnTo>
                  <a:lnTo>
                    <a:pt x="89" y="197"/>
                  </a:lnTo>
                  <a:lnTo>
                    <a:pt x="59" y="201"/>
                  </a:lnTo>
                  <a:lnTo>
                    <a:pt x="85" y="220"/>
                  </a:lnTo>
                  <a:lnTo>
                    <a:pt x="41" y="232"/>
                  </a:lnTo>
                  <a:lnTo>
                    <a:pt x="45" y="247"/>
                  </a:lnTo>
                  <a:lnTo>
                    <a:pt x="54" y="234"/>
                  </a:lnTo>
                  <a:lnTo>
                    <a:pt x="55" y="247"/>
                  </a:lnTo>
                  <a:lnTo>
                    <a:pt x="85" y="241"/>
                  </a:lnTo>
                  <a:lnTo>
                    <a:pt x="105" y="253"/>
                  </a:lnTo>
                  <a:lnTo>
                    <a:pt x="120" y="253"/>
                  </a:lnTo>
                  <a:lnTo>
                    <a:pt x="109" y="242"/>
                  </a:lnTo>
                  <a:lnTo>
                    <a:pt x="139" y="246"/>
                  </a:lnTo>
                  <a:lnTo>
                    <a:pt x="136" y="237"/>
                  </a:lnTo>
                  <a:lnTo>
                    <a:pt x="149" y="247"/>
                  </a:lnTo>
                  <a:lnTo>
                    <a:pt x="157" y="245"/>
                  </a:lnTo>
                  <a:lnTo>
                    <a:pt x="153" y="238"/>
                  </a:lnTo>
                  <a:lnTo>
                    <a:pt x="176" y="245"/>
                  </a:lnTo>
                  <a:lnTo>
                    <a:pt x="178" y="256"/>
                  </a:lnTo>
                  <a:lnTo>
                    <a:pt x="220" y="245"/>
                  </a:lnTo>
                  <a:lnTo>
                    <a:pt x="228" y="230"/>
                  </a:lnTo>
                  <a:lnTo>
                    <a:pt x="209" y="234"/>
                  </a:lnTo>
                  <a:lnTo>
                    <a:pt x="209" y="220"/>
                  </a:lnTo>
                  <a:lnTo>
                    <a:pt x="160" y="219"/>
                  </a:lnTo>
                  <a:lnTo>
                    <a:pt x="224" y="216"/>
                  </a:lnTo>
                  <a:lnTo>
                    <a:pt x="233" y="207"/>
                  </a:lnTo>
                  <a:lnTo>
                    <a:pt x="224" y="193"/>
                  </a:lnTo>
                  <a:lnTo>
                    <a:pt x="260" y="195"/>
                  </a:lnTo>
                  <a:lnTo>
                    <a:pt x="267" y="189"/>
                  </a:lnTo>
                  <a:lnTo>
                    <a:pt x="243" y="185"/>
                  </a:lnTo>
                  <a:lnTo>
                    <a:pt x="275" y="184"/>
                  </a:lnTo>
                  <a:lnTo>
                    <a:pt x="253" y="176"/>
                  </a:lnTo>
                  <a:lnTo>
                    <a:pt x="280" y="170"/>
                  </a:lnTo>
                  <a:lnTo>
                    <a:pt x="279" y="163"/>
                  </a:lnTo>
                  <a:lnTo>
                    <a:pt x="230" y="159"/>
                  </a:lnTo>
                  <a:lnTo>
                    <a:pt x="257" y="154"/>
                  </a:lnTo>
                  <a:lnTo>
                    <a:pt x="229" y="151"/>
                  </a:lnTo>
                  <a:lnTo>
                    <a:pt x="280" y="157"/>
                  </a:lnTo>
                  <a:lnTo>
                    <a:pt x="282" y="150"/>
                  </a:lnTo>
                  <a:lnTo>
                    <a:pt x="229" y="147"/>
                  </a:lnTo>
                  <a:lnTo>
                    <a:pt x="298" y="138"/>
                  </a:lnTo>
                  <a:lnTo>
                    <a:pt x="279" y="130"/>
                  </a:lnTo>
                  <a:lnTo>
                    <a:pt x="329" y="132"/>
                  </a:lnTo>
                  <a:lnTo>
                    <a:pt x="345" y="119"/>
                  </a:lnTo>
                  <a:lnTo>
                    <a:pt x="320" y="117"/>
                  </a:lnTo>
                  <a:lnTo>
                    <a:pt x="352" y="116"/>
                  </a:lnTo>
                  <a:lnTo>
                    <a:pt x="348" y="105"/>
                  </a:lnTo>
                  <a:lnTo>
                    <a:pt x="363" y="108"/>
                  </a:lnTo>
                  <a:lnTo>
                    <a:pt x="448" y="66"/>
                  </a:lnTo>
                  <a:lnTo>
                    <a:pt x="355" y="81"/>
                  </a:lnTo>
                  <a:lnTo>
                    <a:pt x="406" y="63"/>
                  </a:lnTo>
                  <a:lnTo>
                    <a:pt x="375" y="65"/>
                  </a:lnTo>
                  <a:lnTo>
                    <a:pt x="367" y="56"/>
                  </a:lnTo>
                  <a:lnTo>
                    <a:pt x="426" y="60"/>
                  </a:lnTo>
                  <a:lnTo>
                    <a:pt x="501" y="39"/>
                  </a:lnTo>
                  <a:lnTo>
                    <a:pt x="499" y="28"/>
                  </a:lnTo>
                  <a:lnTo>
                    <a:pt x="468" y="28"/>
                  </a:lnTo>
                  <a:lnTo>
                    <a:pt x="461" y="10"/>
                  </a:lnTo>
                  <a:lnTo>
                    <a:pt x="375" y="18"/>
                  </a:lnTo>
                  <a:lnTo>
                    <a:pt x="411" y="6"/>
                  </a:lnTo>
                  <a:lnTo>
                    <a:pt x="298" y="0"/>
                  </a:lnTo>
                  <a:lnTo>
                    <a:pt x="288" y="9"/>
                  </a:lnTo>
                  <a:lnTo>
                    <a:pt x="297" y="13"/>
                  </a:lnTo>
                  <a:lnTo>
                    <a:pt x="275" y="5"/>
                  </a:lnTo>
                  <a:lnTo>
                    <a:pt x="225" y="5"/>
                  </a:lnTo>
                  <a:lnTo>
                    <a:pt x="260" y="23"/>
                  </a:lnTo>
                  <a:lnTo>
                    <a:pt x="248" y="28"/>
                  </a:lnTo>
                  <a:lnTo>
                    <a:pt x="229" y="10"/>
                  </a:lnTo>
                  <a:lnTo>
                    <a:pt x="183" y="8"/>
                  </a:lnTo>
                  <a:lnTo>
                    <a:pt x="193" y="16"/>
                  </a:lnTo>
                  <a:lnTo>
                    <a:pt x="156" y="13"/>
                  </a:lnTo>
                  <a:lnTo>
                    <a:pt x="174" y="25"/>
                  </a:lnTo>
                  <a:lnTo>
                    <a:pt x="147" y="18"/>
                  </a:lnTo>
                  <a:lnTo>
                    <a:pt x="155" y="25"/>
                  </a:lnTo>
                  <a:lnTo>
                    <a:pt x="139" y="28"/>
                  </a:lnTo>
                  <a:lnTo>
                    <a:pt x="175" y="46"/>
                  </a:lnTo>
                  <a:lnTo>
                    <a:pt x="95" y="27"/>
                  </a:lnTo>
                  <a:lnTo>
                    <a:pt x="76" y="40"/>
                  </a:lnTo>
                  <a:lnTo>
                    <a:pt x="108" y="46"/>
                  </a:lnTo>
                  <a:lnTo>
                    <a:pt x="55" y="41"/>
                  </a:lnTo>
                  <a:lnTo>
                    <a:pt x="0" y="6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 name="Freeform 38"/>
            <p:cNvSpPr>
              <a:spLocks/>
            </p:cNvSpPr>
            <p:nvPr/>
          </p:nvSpPr>
          <p:spPr bwMode="auto">
            <a:xfrm>
              <a:off x="1403" y="1663"/>
              <a:ext cx="454" cy="316"/>
            </a:xfrm>
            <a:custGeom>
              <a:avLst/>
              <a:gdLst/>
              <a:ahLst/>
              <a:cxnLst>
                <a:cxn ang="0">
                  <a:pos x="4" y="37"/>
                </a:cxn>
                <a:cxn ang="0">
                  <a:pos x="56" y="0"/>
                </a:cxn>
                <a:cxn ang="0">
                  <a:pos x="53" y="37"/>
                </a:cxn>
                <a:cxn ang="0">
                  <a:pos x="82" y="78"/>
                </a:cxn>
                <a:cxn ang="0">
                  <a:pos x="83" y="84"/>
                </a:cxn>
                <a:cxn ang="0">
                  <a:pos x="66" y="56"/>
                </a:cxn>
                <a:cxn ang="0">
                  <a:pos x="70" y="29"/>
                </a:cxn>
                <a:cxn ang="0">
                  <a:pos x="72" y="25"/>
                </a:cxn>
                <a:cxn ang="0">
                  <a:pos x="82" y="16"/>
                </a:cxn>
                <a:cxn ang="0">
                  <a:pos x="120" y="4"/>
                </a:cxn>
                <a:cxn ang="0">
                  <a:pos x="140" y="18"/>
                </a:cxn>
                <a:cxn ang="0">
                  <a:pos x="148" y="57"/>
                </a:cxn>
                <a:cxn ang="0">
                  <a:pos x="178" y="48"/>
                </a:cxn>
                <a:cxn ang="0">
                  <a:pos x="241" y="41"/>
                </a:cxn>
                <a:cxn ang="0">
                  <a:pos x="246" y="67"/>
                </a:cxn>
                <a:cxn ang="0">
                  <a:pos x="261" y="72"/>
                </a:cxn>
                <a:cxn ang="0">
                  <a:pos x="287" y="66"/>
                </a:cxn>
                <a:cxn ang="0">
                  <a:pos x="308" y="82"/>
                </a:cxn>
                <a:cxn ang="0">
                  <a:pos x="316" y="84"/>
                </a:cxn>
                <a:cxn ang="0">
                  <a:pos x="329" y="90"/>
                </a:cxn>
                <a:cxn ang="0">
                  <a:pos x="352" y="98"/>
                </a:cxn>
                <a:cxn ang="0">
                  <a:pos x="349" y="109"/>
                </a:cxn>
                <a:cxn ang="0">
                  <a:pos x="358" y="106"/>
                </a:cxn>
                <a:cxn ang="0">
                  <a:pos x="346" y="126"/>
                </a:cxn>
                <a:cxn ang="0">
                  <a:pos x="352" y="137"/>
                </a:cxn>
                <a:cxn ang="0">
                  <a:pos x="354" y="153"/>
                </a:cxn>
                <a:cxn ang="0">
                  <a:pos x="412" y="169"/>
                </a:cxn>
                <a:cxn ang="0">
                  <a:pos x="441" y="191"/>
                </a:cxn>
                <a:cxn ang="0">
                  <a:pos x="468" y="206"/>
                </a:cxn>
                <a:cxn ang="0">
                  <a:pos x="450" y="217"/>
                </a:cxn>
                <a:cxn ang="0">
                  <a:pos x="449" y="237"/>
                </a:cxn>
                <a:cxn ang="0">
                  <a:pos x="432" y="254"/>
                </a:cxn>
                <a:cxn ang="0">
                  <a:pos x="358" y="215"/>
                </a:cxn>
                <a:cxn ang="0">
                  <a:pos x="362" y="237"/>
                </a:cxn>
                <a:cxn ang="0">
                  <a:pos x="383" y="257"/>
                </a:cxn>
                <a:cxn ang="0">
                  <a:pos x="405" y="273"/>
                </a:cxn>
                <a:cxn ang="0">
                  <a:pos x="412" y="314"/>
                </a:cxn>
                <a:cxn ang="0">
                  <a:pos x="391" y="329"/>
                </a:cxn>
                <a:cxn ang="0">
                  <a:pos x="295" y="288"/>
                </a:cxn>
                <a:cxn ang="0">
                  <a:pos x="279" y="277"/>
                </a:cxn>
                <a:cxn ang="0">
                  <a:pos x="250" y="254"/>
                </a:cxn>
                <a:cxn ang="0">
                  <a:pos x="236" y="260"/>
                </a:cxn>
                <a:cxn ang="0">
                  <a:pos x="195" y="260"/>
                </a:cxn>
                <a:cxn ang="0">
                  <a:pos x="269" y="241"/>
                </a:cxn>
                <a:cxn ang="0">
                  <a:pos x="289" y="191"/>
                </a:cxn>
                <a:cxn ang="0">
                  <a:pos x="248" y="149"/>
                </a:cxn>
                <a:cxn ang="0">
                  <a:pos x="218" y="153"/>
                </a:cxn>
                <a:cxn ang="0">
                  <a:pos x="231" y="134"/>
                </a:cxn>
                <a:cxn ang="0">
                  <a:pos x="202" y="107"/>
                </a:cxn>
                <a:cxn ang="0">
                  <a:pos x="183" y="118"/>
                </a:cxn>
                <a:cxn ang="0">
                  <a:pos x="149" y="121"/>
                </a:cxn>
                <a:cxn ang="0">
                  <a:pos x="10" y="84"/>
                </a:cxn>
                <a:cxn ang="0">
                  <a:pos x="0" y="72"/>
                </a:cxn>
              </a:cxnLst>
              <a:rect l="0" t="0" r="r" b="b"/>
              <a:pathLst>
                <a:path w="469" h="330">
                  <a:moveTo>
                    <a:pt x="0" y="72"/>
                  </a:moveTo>
                  <a:lnTo>
                    <a:pt x="4" y="37"/>
                  </a:lnTo>
                  <a:lnTo>
                    <a:pt x="22" y="12"/>
                  </a:lnTo>
                  <a:lnTo>
                    <a:pt x="56" y="0"/>
                  </a:lnTo>
                  <a:lnTo>
                    <a:pt x="82" y="4"/>
                  </a:lnTo>
                  <a:lnTo>
                    <a:pt x="53" y="37"/>
                  </a:lnTo>
                  <a:lnTo>
                    <a:pt x="62" y="57"/>
                  </a:lnTo>
                  <a:lnTo>
                    <a:pt x="82" y="78"/>
                  </a:lnTo>
                  <a:lnTo>
                    <a:pt x="56" y="84"/>
                  </a:lnTo>
                  <a:lnTo>
                    <a:pt x="83" y="84"/>
                  </a:lnTo>
                  <a:lnTo>
                    <a:pt x="87" y="67"/>
                  </a:lnTo>
                  <a:lnTo>
                    <a:pt x="66" y="56"/>
                  </a:lnTo>
                  <a:lnTo>
                    <a:pt x="83" y="44"/>
                  </a:lnTo>
                  <a:lnTo>
                    <a:pt x="70" y="29"/>
                  </a:lnTo>
                  <a:lnTo>
                    <a:pt x="98" y="32"/>
                  </a:lnTo>
                  <a:lnTo>
                    <a:pt x="72" y="25"/>
                  </a:lnTo>
                  <a:lnTo>
                    <a:pt x="101" y="26"/>
                  </a:lnTo>
                  <a:lnTo>
                    <a:pt x="82" y="16"/>
                  </a:lnTo>
                  <a:lnTo>
                    <a:pt x="105" y="16"/>
                  </a:lnTo>
                  <a:lnTo>
                    <a:pt x="120" y="4"/>
                  </a:lnTo>
                  <a:lnTo>
                    <a:pt x="138" y="4"/>
                  </a:lnTo>
                  <a:lnTo>
                    <a:pt x="140" y="18"/>
                  </a:lnTo>
                  <a:lnTo>
                    <a:pt x="153" y="25"/>
                  </a:lnTo>
                  <a:lnTo>
                    <a:pt x="148" y="57"/>
                  </a:lnTo>
                  <a:lnTo>
                    <a:pt x="167" y="41"/>
                  </a:lnTo>
                  <a:lnTo>
                    <a:pt x="178" y="48"/>
                  </a:lnTo>
                  <a:lnTo>
                    <a:pt x="202" y="33"/>
                  </a:lnTo>
                  <a:lnTo>
                    <a:pt x="241" y="41"/>
                  </a:lnTo>
                  <a:lnTo>
                    <a:pt x="257" y="57"/>
                  </a:lnTo>
                  <a:lnTo>
                    <a:pt x="246" y="67"/>
                  </a:lnTo>
                  <a:lnTo>
                    <a:pt x="269" y="63"/>
                  </a:lnTo>
                  <a:lnTo>
                    <a:pt x="261" y="72"/>
                  </a:lnTo>
                  <a:lnTo>
                    <a:pt x="276" y="78"/>
                  </a:lnTo>
                  <a:lnTo>
                    <a:pt x="287" y="66"/>
                  </a:lnTo>
                  <a:lnTo>
                    <a:pt x="304" y="71"/>
                  </a:lnTo>
                  <a:lnTo>
                    <a:pt x="308" y="82"/>
                  </a:lnTo>
                  <a:lnTo>
                    <a:pt x="294" y="84"/>
                  </a:lnTo>
                  <a:lnTo>
                    <a:pt x="316" y="84"/>
                  </a:lnTo>
                  <a:lnTo>
                    <a:pt x="314" y="97"/>
                  </a:lnTo>
                  <a:lnTo>
                    <a:pt x="329" y="90"/>
                  </a:lnTo>
                  <a:lnTo>
                    <a:pt x="319" y="101"/>
                  </a:lnTo>
                  <a:lnTo>
                    <a:pt x="352" y="98"/>
                  </a:lnTo>
                  <a:lnTo>
                    <a:pt x="334" y="109"/>
                  </a:lnTo>
                  <a:lnTo>
                    <a:pt x="349" y="109"/>
                  </a:lnTo>
                  <a:lnTo>
                    <a:pt x="343" y="117"/>
                  </a:lnTo>
                  <a:lnTo>
                    <a:pt x="358" y="106"/>
                  </a:lnTo>
                  <a:lnTo>
                    <a:pt x="373" y="117"/>
                  </a:lnTo>
                  <a:lnTo>
                    <a:pt x="346" y="126"/>
                  </a:lnTo>
                  <a:lnTo>
                    <a:pt x="385" y="134"/>
                  </a:lnTo>
                  <a:lnTo>
                    <a:pt x="352" y="137"/>
                  </a:lnTo>
                  <a:lnTo>
                    <a:pt x="364" y="142"/>
                  </a:lnTo>
                  <a:lnTo>
                    <a:pt x="354" y="153"/>
                  </a:lnTo>
                  <a:lnTo>
                    <a:pt x="393" y="173"/>
                  </a:lnTo>
                  <a:lnTo>
                    <a:pt x="412" y="169"/>
                  </a:lnTo>
                  <a:lnTo>
                    <a:pt x="422" y="192"/>
                  </a:lnTo>
                  <a:lnTo>
                    <a:pt x="441" y="191"/>
                  </a:lnTo>
                  <a:lnTo>
                    <a:pt x="438" y="200"/>
                  </a:lnTo>
                  <a:lnTo>
                    <a:pt x="468" y="206"/>
                  </a:lnTo>
                  <a:lnTo>
                    <a:pt x="463" y="219"/>
                  </a:lnTo>
                  <a:lnTo>
                    <a:pt x="450" y="217"/>
                  </a:lnTo>
                  <a:lnTo>
                    <a:pt x="455" y="225"/>
                  </a:lnTo>
                  <a:lnTo>
                    <a:pt x="449" y="237"/>
                  </a:lnTo>
                  <a:lnTo>
                    <a:pt x="435" y="231"/>
                  </a:lnTo>
                  <a:lnTo>
                    <a:pt x="432" y="254"/>
                  </a:lnTo>
                  <a:lnTo>
                    <a:pt x="378" y="211"/>
                  </a:lnTo>
                  <a:lnTo>
                    <a:pt x="358" y="215"/>
                  </a:lnTo>
                  <a:lnTo>
                    <a:pt x="373" y="226"/>
                  </a:lnTo>
                  <a:lnTo>
                    <a:pt x="362" y="237"/>
                  </a:lnTo>
                  <a:lnTo>
                    <a:pt x="370" y="235"/>
                  </a:lnTo>
                  <a:lnTo>
                    <a:pt x="383" y="257"/>
                  </a:lnTo>
                  <a:lnTo>
                    <a:pt x="408" y="261"/>
                  </a:lnTo>
                  <a:lnTo>
                    <a:pt x="405" y="273"/>
                  </a:lnTo>
                  <a:lnTo>
                    <a:pt x="420" y="284"/>
                  </a:lnTo>
                  <a:lnTo>
                    <a:pt x="412" y="314"/>
                  </a:lnTo>
                  <a:lnTo>
                    <a:pt x="346" y="284"/>
                  </a:lnTo>
                  <a:lnTo>
                    <a:pt x="391" y="329"/>
                  </a:lnTo>
                  <a:lnTo>
                    <a:pt x="307" y="304"/>
                  </a:lnTo>
                  <a:lnTo>
                    <a:pt x="295" y="288"/>
                  </a:lnTo>
                  <a:lnTo>
                    <a:pt x="306" y="287"/>
                  </a:lnTo>
                  <a:lnTo>
                    <a:pt x="279" y="277"/>
                  </a:lnTo>
                  <a:lnTo>
                    <a:pt x="271" y="260"/>
                  </a:lnTo>
                  <a:lnTo>
                    <a:pt x="250" y="254"/>
                  </a:lnTo>
                  <a:lnTo>
                    <a:pt x="249" y="266"/>
                  </a:lnTo>
                  <a:lnTo>
                    <a:pt x="236" y="260"/>
                  </a:lnTo>
                  <a:lnTo>
                    <a:pt x="218" y="272"/>
                  </a:lnTo>
                  <a:lnTo>
                    <a:pt x="195" y="260"/>
                  </a:lnTo>
                  <a:lnTo>
                    <a:pt x="207" y="241"/>
                  </a:lnTo>
                  <a:lnTo>
                    <a:pt x="269" y="241"/>
                  </a:lnTo>
                  <a:lnTo>
                    <a:pt x="254" y="221"/>
                  </a:lnTo>
                  <a:lnTo>
                    <a:pt x="289" y="191"/>
                  </a:lnTo>
                  <a:lnTo>
                    <a:pt x="264" y="152"/>
                  </a:lnTo>
                  <a:lnTo>
                    <a:pt x="248" y="149"/>
                  </a:lnTo>
                  <a:lnTo>
                    <a:pt x="257" y="142"/>
                  </a:lnTo>
                  <a:lnTo>
                    <a:pt x="218" y="153"/>
                  </a:lnTo>
                  <a:lnTo>
                    <a:pt x="218" y="141"/>
                  </a:lnTo>
                  <a:lnTo>
                    <a:pt x="231" y="134"/>
                  </a:lnTo>
                  <a:lnTo>
                    <a:pt x="203" y="120"/>
                  </a:lnTo>
                  <a:lnTo>
                    <a:pt x="202" y="107"/>
                  </a:lnTo>
                  <a:lnTo>
                    <a:pt x="176" y="102"/>
                  </a:lnTo>
                  <a:lnTo>
                    <a:pt x="183" y="118"/>
                  </a:lnTo>
                  <a:lnTo>
                    <a:pt x="137" y="111"/>
                  </a:lnTo>
                  <a:lnTo>
                    <a:pt x="149" y="121"/>
                  </a:lnTo>
                  <a:lnTo>
                    <a:pt x="31" y="105"/>
                  </a:lnTo>
                  <a:lnTo>
                    <a:pt x="10" y="84"/>
                  </a:lnTo>
                  <a:lnTo>
                    <a:pt x="47" y="86"/>
                  </a:lnTo>
                  <a:lnTo>
                    <a:pt x="0" y="7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 name="Freeform 39"/>
            <p:cNvSpPr>
              <a:spLocks/>
            </p:cNvSpPr>
            <p:nvPr/>
          </p:nvSpPr>
          <p:spPr bwMode="auto">
            <a:xfrm>
              <a:off x="1449" y="1881"/>
              <a:ext cx="107" cy="69"/>
            </a:xfrm>
            <a:custGeom>
              <a:avLst/>
              <a:gdLst/>
              <a:ahLst/>
              <a:cxnLst>
                <a:cxn ang="0">
                  <a:pos x="0" y="57"/>
                </a:cxn>
                <a:cxn ang="0">
                  <a:pos x="16" y="44"/>
                </a:cxn>
                <a:cxn ang="0">
                  <a:pos x="25" y="0"/>
                </a:cxn>
                <a:cxn ang="0">
                  <a:pos x="35" y="16"/>
                </a:cxn>
                <a:cxn ang="0">
                  <a:pos x="61" y="20"/>
                </a:cxn>
                <a:cxn ang="0">
                  <a:pos x="110" y="52"/>
                </a:cxn>
                <a:cxn ang="0">
                  <a:pos x="103" y="62"/>
                </a:cxn>
                <a:cxn ang="0">
                  <a:pos x="58" y="48"/>
                </a:cxn>
                <a:cxn ang="0">
                  <a:pos x="31" y="71"/>
                </a:cxn>
                <a:cxn ang="0">
                  <a:pos x="24" y="52"/>
                </a:cxn>
                <a:cxn ang="0">
                  <a:pos x="0" y="57"/>
                </a:cxn>
              </a:cxnLst>
              <a:rect l="0" t="0" r="r" b="b"/>
              <a:pathLst>
                <a:path w="111" h="72">
                  <a:moveTo>
                    <a:pt x="0" y="57"/>
                  </a:moveTo>
                  <a:lnTo>
                    <a:pt x="16" y="44"/>
                  </a:lnTo>
                  <a:lnTo>
                    <a:pt x="25" y="0"/>
                  </a:lnTo>
                  <a:lnTo>
                    <a:pt x="35" y="16"/>
                  </a:lnTo>
                  <a:lnTo>
                    <a:pt x="61" y="20"/>
                  </a:lnTo>
                  <a:lnTo>
                    <a:pt x="110" y="52"/>
                  </a:lnTo>
                  <a:lnTo>
                    <a:pt x="103" y="62"/>
                  </a:lnTo>
                  <a:lnTo>
                    <a:pt x="58" y="48"/>
                  </a:lnTo>
                  <a:lnTo>
                    <a:pt x="31" y="71"/>
                  </a:lnTo>
                  <a:lnTo>
                    <a:pt x="24" y="52"/>
                  </a:lnTo>
                  <a:lnTo>
                    <a:pt x="0" y="5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6" name="Freeform 40"/>
            <p:cNvSpPr>
              <a:spLocks/>
            </p:cNvSpPr>
            <p:nvPr/>
          </p:nvSpPr>
          <p:spPr bwMode="auto">
            <a:xfrm>
              <a:off x="1889" y="2207"/>
              <a:ext cx="106" cy="100"/>
            </a:xfrm>
            <a:custGeom>
              <a:avLst/>
              <a:gdLst/>
              <a:ahLst/>
              <a:cxnLst>
                <a:cxn ang="0">
                  <a:pos x="0" y="81"/>
                </a:cxn>
                <a:cxn ang="0">
                  <a:pos x="44" y="5"/>
                </a:cxn>
                <a:cxn ang="0">
                  <a:pos x="61" y="0"/>
                </a:cxn>
                <a:cxn ang="0">
                  <a:pos x="41" y="40"/>
                </a:cxn>
                <a:cxn ang="0">
                  <a:pos x="55" y="31"/>
                </a:cxn>
                <a:cxn ang="0">
                  <a:pos x="64" y="48"/>
                </a:cxn>
                <a:cxn ang="0">
                  <a:pos x="94" y="48"/>
                </a:cxn>
                <a:cxn ang="0">
                  <a:pos x="87" y="64"/>
                </a:cxn>
                <a:cxn ang="0">
                  <a:pos x="102" y="63"/>
                </a:cxn>
                <a:cxn ang="0">
                  <a:pos x="92" y="79"/>
                </a:cxn>
                <a:cxn ang="0">
                  <a:pos x="104" y="70"/>
                </a:cxn>
                <a:cxn ang="0">
                  <a:pos x="109" y="86"/>
                </a:cxn>
                <a:cxn ang="0">
                  <a:pos x="94" y="104"/>
                </a:cxn>
                <a:cxn ang="0">
                  <a:pos x="94" y="91"/>
                </a:cxn>
                <a:cxn ang="0">
                  <a:pos x="87" y="98"/>
                </a:cxn>
                <a:cxn ang="0">
                  <a:pos x="87" y="78"/>
                </a:cxn>
                <a:cxn ang="0">
                  <a:pos x="60" y="98"/>
                </a:cxn>
                <a:cxn ang="0">
                  <a:pos x="75" y="85"/>
                </a:cxn>
                <a:cxn ang="0">
                  <a:pos x="53" y="86"/>
                </a:cxn>
                <a:cxn ang="0">
                  <a:pos x="59" y="78"/>
                </a:cxn>
                <a:cxn ang="0">
                  <a:pos x="0" y="81"/>
                </a:cxn>
              </a:cxnLst>
              <a:rect l="0" t="0" r="r" b="b"/>
              <a:pathLst>
                <a:path w="110" h="105">
                  <a:moveTo>
                    <a:pt x="0" y="81"/>
                  </a:moveTo>
                  <a:lnTo>
                    <a:pt x="44" y="5"/>
                  </a:lnTo>
                  <a:lnTo>
                    <a:pt x="61" y="0"/>
                  </a:lnTo>
                  <a:lnTo>
                    <a:pt x="41" y="40"/>
                  </a:lnTo>
                  <a:lnTo>
                    <a:pt x="55" y="31"/>
                  </a:lnTo>
                  <a:lnTo>
                    <a:pt x="64" y="48"/>
                  </a:lnTo>
                  <a:lnTo>
                    <a:pt x="94" y="48"/>
                  </a:lnTo>
                  <a:lnTo>
                    <a:pt x="87" y="64"/>
                  </a:lnTo>
                  <a:lnTo>
                    <a:pt x="102" y="63"/>
                  </a:lnTo>
                  <a:lnTo>
                    <a:pt x="92" y="79"/>
                  </a:lnTo>
                  <a:lnTo>
                    <a:pt x="104" y="70"/>
                  </a:lnTo>
                  <a:lnTo>
                    <a:pt x="109" y="86"/>
                  </a:lnTo>
                  <a:lnTo>
                    <a:pt x="94" y="104"/>
                  </a:lnTo>
                  <a:lnTo>
                    <a:pt x="94" y="91"/>
                  </a:lnTo>
                  <a:lnTo>
                    <a:pt x="87" y="98"/>
                  </a:lnTo>
                  <a:lnTo>
                    <a:pt x="87" y="78"/>
                  </a:lnTo>
                  <a:lnTo>
                    <a:pt x="60" y="98"/>
                  </a:lnTo>
                  <a:lnTo>
                    <a:pt x="75" y="85"/>
                  </a:lnTo>
                  <a:lnTo>
                    <a:pt x="53" y="86"/>
                  </a:lnTo>
                  <a:lnTo>
                    <a:pt x="59" y="78"/>
                  </a:lnTo>
                  <a:lnTo>
                    <a:pt x="0" y="8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 name="Freeform 41"/>
            <p:cNvSpPr>
              <a:spLocks/>
            </p:cNvSpPr>
            <p:nvPr/>
          </p:nvSpPr>
          <p:spPr bwMode="auto">
            <a:xfrm>
              <a:off x="4085" y="2931"/>
              <a:ext cx="30" cy="58"/>
            </a:xfrm>
            <a:custGeom>
              <a:avLst/>
              <a:gdLst/>
              <a:ahLst/>
              <a:cxnLst>
                <a:cxn ang="0">
                  <a:pos x="0" y="0"/>
                </a:cxn>
                <a:cxn ang="0">
                  <a:pos x="5" y="59"/>
                </a:cxn>
                <a:cxn ang="0">
                  <a:pos x="30" y="48"/>
                </a:cxn>
                <a:cxn ang="0">
                  <a:pos x="17" y="13"/>
                </a:cxn>
                <a:cxn ang="0">
                  <a:pos x="0" y="0"/>
                </a:cxn>
              </a:cxnLst>
              <a:rect l="0" t="0" r="r" b="b"/>
              <a:pathLst>
                <a:path w="31" h="60">
                  <a:moveTo>
                    <a:pt x="0" y="0"/>
                  </a:moveTo>
                  <a:lnTo>
                    <a:pt x="5" y="59"/>
                  </a:lnTo>
                  <a:lnTo>
                    <a:pt x="30" y="48"/>
                  </a:lnTo>
                  <a:lnTo>
                    <a:pt x="17" y="13"/>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8" name="Freeform 42"/>
            <p:cNvSpPr>
              <a:spLocks/>
            </p:cNvSpPr>
            <p:nvPr/>
          </p:nvSpPr>
          <p:spPr bwMode="auto">
            <a:xfrm>
              <a:off x="1633" y="3353"/>
              <a:ext cx="131" cy="651"/>
            </a:xfrm>
            <a:custGeom>
              <a:avLst/>
              <a:gdLst/>
              <a:ahLst/>
              <a:cxnLst>
                <a:cxn ang="0">
                  <a:pos x="0" y="530"/>
                </a:cxn>
                <a:cxn ang="0">
                  <a:pos x="10" y="511"/>
                </a:cxn>
                <a:cxn ang="0">
                  <a:pos x="28" y="525"/>
                </a:cxn>
                <a:cxn ang="0">
                  <a:pos x="45" y="491"/>
                </a:cxn>
                <a:cxn ang="0">
                  <a:pos x="38" y="477"/>
                </a:cxn>
                <a:cxn ang="0">
                  <a:pos x="53" y="429"/>
                </a:cxn>
                <a:cxn ang="0">
                  <a:pos x="28" y="425"/>
                </a:cxn>
                <a:cxn ang="0">
                  <a:pos x="32" y="348"/>
                </a:cxn>
                <a:cxn ang="0">
                  <a:pos x="65" y="267"/>
                </a:cxn>
                <a:cxn ang="0">
                  <a:pos x="64" y="198"/>
                </a:cxn>
                <a:cxn ang="0">
                  <a:pos x="88" y="68"/>
                </a:cxn>
                <a:cxn ang="0">
                  <a:pos x="80" y="12"/>
                </a:cxn>
                <a:cxn ang="0">
                  <a:pos x="96" y="0"/>
                </a:cxn>
                <a:cxn ang="0">
                  <a:pos x="112" y="29"/>
                </a:cxn>
                <a:cxn ang="0">
                  <a:pos x="123" y="90"/>
                </a:cxn>
                <a:cxn ang="0">
                  <a:pos x="134" y="91"/>
                </a:cxn>
                <a:cxn ang="0">
                  <a:pos x="132" y="112"/>
                </a:cxn>
                <a:cxn ang="0">
                  <a:pos x="115" y="120"/>
                </a:cxn>
                <a:cxn ang="0">
                  <a:pos x="115" y="159"/>
                </a:cxn>
                <a:cxn ang="0">
                  <a:pos x="96" y="182"/>
                </a:cxn>
                <a:cxn ang="0">
                  <a:pos x="81" y="237"/>
                </a:cxn>
                <a:cxn ang="0">
                  <a:pos x="92" y="290"/>
                </a:cxn>
                <a:cxn ang="0">
                  <a:pos x="72" y="334"/>
                </a:cxn>
                <a:cxn ang="0">
                  <a:pos x="57" y="446"/>
                </a:cxn>
                <a:cxn ang="0">
                  <a:pos x="68" y="487"/>
                </a:cxn>
                <a:cxn ang="0">
                  <a:pos x="57" y="491"/>
                </a:cxn>
                <a:cxn ang="0">
                  <a:pos x="62" y="526"/>
                </a:cxn>
                <a:cxn ang="0">
                  <a:pos x="36" y="602"/>
                </a:cxn>
                <a:cxn ang="0">
                  <a:pos x="38" y="614"/>
                </a:cxn>
                <a:cxn ang="0">
                  <a:pos x="52" y="610"/>
                </a:cxn>
                <a:cxn ang="0">
                  <a:pos x="57" y="639"/>
                </a:cxn>
                <a:cxn ang="0">
                  <a:pos x="115" y="645"/>
                </a:cxn>
                <a:cxn ang="0">
                  <a:pos x="76" y="656"/>
                </a:cxn>
                <a:cxn ang="0">
                  <a:pos x="72" y="679"/>
                </a:cxn>
                <a:cxn ang="0">
                  <a:pos x="54" y="672"/>
                </a:cxn>
                <a:cxn ang="0">
                  <a:pos x="73" y="658"/>
                </a:cxn>
                <a:cxn ang="0">
                  <a:pos x="45" y="652"/>
                </a:cxn>
                <a:cxn ang="0">
                  <a:pos x="41" y="629"/>
                </a:cxn>
                <a:cxn ang="0">
                  <a:pos x="34" y="639"/>
                </a:cxn>
                <a:cxn ang="0">
                  <a:pos x="24" y="618"/>
                </a:cxn>
                <a:cxn ang="0">
                  <a:pos x="29" y="611"/>
                </a:cxn>
                <a:cxn ang="0">
                  <a:pos x="16" y="600"/>
                </a:cxn>
                <a:cxn ang="0">
                  <a:pos x="28" y="588"/>
                </a:cxn>
                <a:cxn ang="0">
                  <a:pos x="17" y="556"/>
                </a:cxn>
                <a:cxn ang="0">
                  <a:pos x="37" y="558"/>
                </a:cxn>
                <a:cxn ang="0">
                  <a:pos x="17" y="542"/>
                </a:cxn>
                <a:cxn ang="0">
                  <a:pos x="21" y="529"/>
                </a:cxn>
                <a:cxn ang="0">
                  <a:pos x="0" y="530"/>
                </a:cxn>
              </a:cxnLst>
              <a:rect l="0" t="0" r="r" b="b"/>
              <a:pathLst>
                <a:path w="135" h="680">
                  <a:moveTo>
                    <a:pt x="0" y="530"/>
                  </a:moveTo>
                  <a:lnTo>
                    <a:pt x="10" y="511"/>
                  </a:lnTo>
                  <a:lnTo>
                    <a:pt x="28" y="525"/>
                  </a:lnTo>
                  <a:lnTo>
                    <a:pt x="45" y="491"/>
                  </a:lnTo>
                  <a:lnTo>
                    <a:pt x="38" y="477"/>
                  </a:lnTo>
                  <a:lnTo>
                    <a:pt x="53" y="429"/>
                  </a:lnTo>
                  <a:lnTo>
                    <a:pt x="28" y="425"/>
                  </a:lnTo>
                  <a:lnTo>
                    <a:pt x="32" y="348"/>
                  </a:lnTo>
                  <a:lnTo>
                    <a:pt x="65" y="267"/>
                  </a:lnTo>
                  <a:lnTo>
                    <a:pt x="64" y="198"/>
                  </a:lnTo>
                  <a:lnTo>
                    <a:pt x="88" y="68"/>
                  </a:lnTo>
                  <a:lnTo>
                    <a:pt x="80" y="12"/>
                  </a:lnTo>
                  <a:lnTo>
                    <a:pt x="96" y="0"/>
                  </a:lnTo>
                  <a:lnTo>
                    <a:pt x="112" y="29"/>
                  </a:lnTo>
                  <a:lnTo>
                    <a:pt x="123" y="90"/>
                  </a:lnTo>
                  <a:lnTo>
                    <a:pt x="134" y="91"/>
                  </a:lnTo>
                  <a:lnTo>
                    <a:pt x="132" y="112"/>
                  </a:lnTo>
                  <a:lnTo>
                    <a:pt x="115" y="120"/>
                  </a:lnTo>
                  <a:lnTo>
                    <a:pt x="115" y="159"/>
                  </a:lnTo>
                  <a:lnTo>
                    <a:pt x="96" y="182"/>
                  </a:lnTo>
                  <a:lnTo>
                    <a:pt x="81" y="237"/>
                  </a:lnTo>
                  <a:lnTo>
                    <a:pt x="92" y="290"/>
                  </a:lnTo>
                  <a:lnTo>
                    <a:pt x="72" y="334"/>
                  </a:lnTo>
                  <a:lnTo>
                    <a:pt x="57" y="446"/>
                  </a:lnTo>
                  <a:lnTo>
                    <a:pt x="68" y="487"/>
                  </a:lnTo>
                  <a:lnTo>
                    <a:pt x="57" y="491"/>
                  </a:lnTo>
                  <a:lnTo>
                    <a:pt x="62" y="526"/>
                  </a:lnTo>
                  <a:lnTo>
                    <a:pt x="36" y="602"/>
                  </a:lnTo>
                  <a:lnTo>
                    <a:pt x="38" y="614"/>
                  </a:lnTo>
                  <a:lnTo>
                    <a:pt x="52" y="610"/>
                  </a:lnTo>
                  <a:lnTo>
                    <a:pt x="57" y="639"/>
                  </a:lnTo>
                  <a:lnTo>
                    <a:pt x="115" y="645"/>
                  </a:lnTo>
                  <a:lnTo>
                    <a:pt x="76" y="656"/>
                  </a:lnTo>
                  <a:lnTo>
                    <a:pt x="72" y="679"/>
                  </a:lnTo>
                  <a:lnTo>
                    <a:pt x="54" y="672"/>
                  </a:lnTo>
                  <a:lnTo>
                    <a:pt x="73" y="658"/>
                  </a:lnTo>
                  <a:lnTo>
                    <a:pt x="45" y="652"/>
                  </a:lnTo>
                  <a:lnTo>
                    <a:pt x="41" y="629"/>
                  </a:lnTo>
                  <a:lnTo>
                    <a:pt x="34" y="639"/>
                  </a:lnTo>
                  <a:lnTo>
                    <a:pt x="24" y="618"/>
                  </a:lnTo>
                  <a:lnTo>
                    <a:pt x="29" y="611"/>
                  </a:lnTo>
                  <a:lnTo>
                    <a:pt x="16" y="600"/>
                  </a:lnTo>
                  <a:lnTo>
                    <a:pt x="28" y="588"/>
                  </a:lnTo>
                  <a:lnTo>
                    <a:pt x="17" y="556"/>
                  </a:lnTo>
                  <a:lnTo>
                    <a:pt x="37" y="558"/>
                  </a:lnTo>
                  <a:lnTo>
                    <a:pt x="17" y="542"/>
                  </a:lnTo>
                  <a:lnTo>
                    <a:pt x="21" y="529"/>
                  </a:lnTo>
                  <a:lnTo>
                    <a:pt x="0" y="53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9" name="Freeform 43"/>
            <p:cNvSpPr>
              <a:spLocks/>
            </p:cNvSpPr>
            <p:nvPr/>
          </p:nvSpPr>
          <p:spPr bwMode="auto">
            <a:xfrm>
              <a:off x="1639" y="3899"/>
              <a:ext cx="22" cy="24"/>
            </a:xfrm>
            <a:custGeom>
              <a:avLst/>
              <a:gdLst/>
              <a:ahLst/>
              <a:cxnLst>
                <a:cxn ang="0">
                  <a:pos x="0" y="10"/>
                </a:cxn>
                <a:cxn ang="0">
                  <a:pos x="8" y="0"/>
                </a:cxn>
                <a:cxn ang="0">
                  <a:pos x="22" y="24"/>
                </a:cxn>
                <a:cxn ang="0">
                  <a:pos x="0" y="10"/>
                </a:cxn>
              </a:cxnLst>
              <a:rect l="0" t="0" r="r" b="b"/>
              <a:pathLst>
                <a:path w="23" h="25">
                  <a:moveTo>
                    <a:pt x="0" y="10"/>
                  </a:moveTo>
                  <a:lnTo>
                    <a:pt x="8" y="0"/>
                  </a:lnTo>
                  <a:lnTo>
                    <a:pt x="22" y="24"/>
                  </a:lnTo>
                  <a:lnTo>
                    <a:pt x="0" y="1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50" name="Freeform 44"/>
            <p:cNvSpPr>
              <a:spLocks/>
            </p:cNvSpPr>
            <p:nvPr/>
          </p:nvSpPr>
          <p:spPr bwMode="auto">
            <a:xfrm>
              <a:off x="1651" y="3767"/>
              <a:ext cx="22" cy="32"/>
            </a:xfrm>
            <a:custGeom>
              <a:avLst/>
              <a:gdLst/>
              <a:ahLst/>
              <a:cxnLst>
                <a:cxn ang="0">
                  <a:pos x="0" y="26"/>
                </a:cxn>
                <a:cxn ang="0">
                  <a:pos x="22" y="0"/>
                </a:cxn>
                <a:cxn ang="0">
                  <a:pos x="22" y="32"/>
                </a:cxn>
                <a:cxn ang="0">
                  <a:pos x="0" y="26"/>
                </a:cxn>
              </a:cxnLst>
              <a:rect l="0" t="0" r="r" b="b"/>
              <a:pathLst>
                <a:path w="23" h="33">
                  <a:moveTo>
                    <a:pt x="0" y="26"/>
                  </a:moveTo>
                  <a:lnTo>
                    <a:pt x="22" y="0"/>
                  </a:lnTo>
                  <a:lnTo>
                    <a:pt x="22" y="32"/>
                  </a:lnTo>
                  <a:lnTo>
                    <a:pt x="0" y="2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51" name="Freeform 45"/>
            <p:cNvSpPr>
              <a:spLocks/>
            </p:cNvSpPr>
            <p:nvPr/>
          </p:nvSpPr>
          <p:spPr bwMode="auto">
            <a:xfrm>
              <a:off x="1661" y="3996"/>
              <a:ext cx="23" cy="22"/>
            </a:xfrm>
            <a:custGeom>
              <a:avLst/>
              <a:gdLst/>
              <a:ahLst/>
              <a:cxnLst>
                <a:cxn ang="0">
                  <a:pos x="0" y="0"/>
                </a:cxn>
                <a:cxn ang="0">
                  <a:pos x="22" y="4"/>
                </a:cxn>
                <a:cxn ang="0">
                  <a:pos x="22" y="22"/>
                </a:cxn>
                <a:cxn ang="0">
                  <a:pos x="0" y="0"/>
                </a:cxn>
              </a:cxnLst>
              <a:rect l="0" t="0" r="r" b="b"/>
              <a:pathLst>
                <a:path w="23" h="23">
                  <a:moveTo>
                    <a:pt x="0" y="0"/>
                  </a:moveTo>
                  <a:lnTo>
                    <a:pt x="22" y="4"/>
                  </a:lnTo>
                  <a:lnTo>
                    <a:pt x="22" y="22"/>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52" name="Freeform 46"/>
            <p:cNvSpPr>
              <a:spLocks/>
            </p:cNvSpPr>
            <p:nvPr/>
          </p:nvSpPr>
          <p:spPr bwMode="auto">
            <a:xfrm>
              <a:off x="1665" y="3966"/>
              <a:ext cx="33" cy="31"/>
            </a:xfrm>
            <a:custGeom>
              <a:avLst/>
              <a:gdLst/>
              <a:ahLst/>
              <a:cxnLst>
                <a:cxn ang="0">
                  <a:pos x="0" y="5"/>
                </a:cxn>
                <a:cxn ang="0">
                  <a:pos x="9" y="0"/>
                </a:cxn>
                <a:cxn ang="0">
                  <a:pos x="8" y="13"/>
                </a:cxn>
                <a:cxn ang="0">
                  <a:pos x="33" y="18"/>
                </a:cxn>
                <a:cxn ang="0">
                  <a:pos x="17" y="31"/>
                </a:cxn>
                <a:cxn ang="0">
                  <a:pos x="0" y="5"/>
                </a:cxn>
              </a:cxnLst>
              <a:rect l="0" t="0" r="r" b="b"/>
              <a:pathLst>
                <a:path w="34" h="32">
                  <a:moveTo>
                    <a:pt x="0" y="5"/>
                  </a:moveTo>
                  <a:lnTo>
                    <a:pt x="9" y="0"/>
                  </a:lnTo>
                  <a:lnTo>
                    <a:pt x="8" y="13"/>
                  </a:lnTo>
                  <a:lnTo>
                    <a:pt x="33" y="18"/>
                  </a:lnTo>
                  <a:lnTo>
                    <a:pt x="17" y="31"/>
                  </a:lnTo>
                  <a:lnTo>
                    <a:pt x="0" y="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53" name="Freeform 47"/>
            <p:cNvSpPr>
              <a:spLocks/>
            </p:cNvSpPr>
            <p:nvPr/>
          </p:nvSpPr>
          <p:spPr bwMode="auto">
            <a:xfrm>
              <a:off x="1689" y="4006"/>
              <a:ext cx="22" cy="21"/>
            </a:xfrm>
            <a:custGeom>
              <a:avLst/>
              <a:gdLst/>
              <a:ahLst/>
              <a:cxnLst>
                <a:cxn ang="0">
                  <a:pos x="0" y="14"/>
                </a:cxn>
                <a:cxn ang="0">
                  <a:pos x="4" y="0"/>
                </a:cxn>
                <a:cxn ang="0">
                  <a:pos x="21" y="21"/>
                </a:cxn>
                <a:cxn ang="0">
                  <a:pos x="0" y="14"/>
                </a:cxn>
              </a:cxnLst>
              <a:rect l="0" t="0" r="r" b="b"/>
              <a:pathLst>
                <a:path w="22" h="22">
                  <a:moveTo>
                    <a:pt x="0" y="14"/>
                  </a:moveTo>
                  <a:lnTo>
                    <a:pt x="4" y="0"/>
                  </a:lnTo>
                  <a:lnTo>
                    <a:pt x="21" y="21"/>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54" name="Freeform 48"/>
            <p:cNvSpPr>
              <a:spLocks/>
            </p:cNvSpPr>
            <p:nvPr/>
          </p:nvSpPr>
          <p:spPr bwMode="auto">
            <a:xfrm>
              <a:off x="1699" y="3978"/>
              <a:ext cx="45" cy="49"/>
            </a:xfrm>
            <a:custGeom>
              <a:avLst/>
              <a:gdLst/>
              <a:ahLst/>
              <a:cxnLst>
                <a:cxn ang="0">
                  <a:pos x="0" y="40"/>
                </a:cxn>
                <a:cxn ang="0">
                  <a:pos x="8" y="33"/>
                </a:cxn>
                <a:cxn ang="0">
                  <a:pos x="31" y="37"/>
                </a:cxn>
                <a:cxn ang="0">
                  <a:pos x="21" y="25"/>
                </a:cxn>
                <a:cxn ang="0">
                  <a:pos x="32" y="17"/>
                </a:cxn>
                <a:cxn ang="0">
                  <a:pos x="15" y="14"/>
                </a:cxn>
                <a:cxn ang="0">
                  <a:pos x="15" y="2"/>
                </a:cxn>
                <a:cxn ang="0">
                  <a:pos x="43" y="0"/>
                </a:cxn>
                <a:cxn ang="0">
                  <a:pos x="45" y="50"/>
                </a:cxn>
                <a:cxn ang="0">
                  <a:pos x="0" y="40"/>
                </a:cxn>
              </a:cxnLst>
              <a:rect l="0" t="0" r="r" b="b"/>
              <a:pathLst>
                <a:path w="46" h="51">
                  <a:moveTo>
                    <a:pt x="0" y="40"/>
                  </a:moveTo>
                  <a:lnTo>
                    <a:pt x="8" y="33"/>
                  </a:lnTo>
                  <a:lnTo>
                    <a:pt x="31" y="37"/>
                  </a:lnTo>
                  <a:lnTo>
                    <a:pt x="21" y="25"/>
                  </a:lnTo>
                  <a:lnTo>
                    <a:pt x="32" y="17"/>
                  </a:lnTo>
                  <a:lnTo>
                    <a:pt x="15" y="14"/>
                  </a:lnTo>
                  <a:lnTo>
                    <a:pt x="15" y="2"/>
                  </a:lnTo>
                  <a:lnTo>
                    <a:pt x="43" y="0"/>
                  </a:lnTo>
                  <a:lnTo>
                    <a:pt x="45" y="50"/>
                  </a:lnTo>
                  <a:lnTo>
                    <a:pt x="0" y="4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55" name="Freeform 49"/>
            <p:cNvSpPr>
              <a:spLocks/>
            </p:cNvSpPr>
            <p:nvPr/>
          </p:nvSpPr>
          <p:spPr bwMode="auto">
            <a:xfrm>
              <a:off x="1721" y="4034"/>
              <a:ext cx="34" cy="22"/>
            </a:xfrm>
            <a:custGeom>
              <a:avLst/>
              <a:gdLst/>
              <a:ahLst/>
              <a:cxnLst>
                <a:cxn ang="0">
                  <a:pos x="0" y="0"/>
                </a:cxn>
                <a:cxn ang="0">
                  <a:pos x="29" y="6"/>
                </a:cxn>
                <a:cxn ang="0">
                  <a:pos x="34" y="22"/>
                </a:cxn>
                <a:cxn ang="0">
                  <a:pos x="0" y="0"/>
                </a:cxn>
              </a:cxnLst>
              <a:rect l="0" t="0" r="r" b="b"/>
              <a:pathLst>
                <a:path w="35" h="23">
                  <a:moveTo>
                    <a:pt x="0" y="0"/>
                  </a:moveTo>
                  <a:lnTo>
                    <a:pt x="29" y="6"/>
                  </a:lnTo>
                  <a:lnTo>
                    <a:pt x="34" y="22"/>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56" name="Freeform 50"/>
            <p:cNvSpPr>
              <a:spLocks/>
            </p:cNvSpPr>
            <p:nvPr/>
          </p:nvSpPr>
          <p:spPr bwMode="auto">
            <a:xfrm>
              <a:off x="1753" y="4028"/>
              <a:ext cx="21" cy="21"/>
            </a:xfrm>
            <a:custGeom>
              <a:avLst/>
              <a:gdLst/>
              <a:ahLst/>
              <a:cxnLst>
                <a:cxn ang="0">
                  <a:pos x="0" y="21"/>
                </a:cxn>
                <a:cxn ang="0">
                  <a:pos x="3" y="0"/>
                </a:cxn>
                <a:cxn ang="0">
                  <a:pos x="21" y="21"/>
                </a:cxn>
                <a:cxn ang="0">
                  <a:pos x="0" y="21"/>
                </a:cxn>
              </a:cxnLst>
              <a:rect l="0" t="0" r="r" b="b"/>
              <a:pathLst>
                <a:path w="22" h="22">
                  <a:moveTo>
                    <a:pt x="0" y="21"/>
                  </a:moveTo>
                  <a:lnTo>
                    <a:pt x="3" y="0"/>
                  </a:lnTo>
                  <a:lnTo>
                    <a:pt x="21" y="21"/>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57" name="Freeform 51"/>
            <p:cNvSpPr>
              <a:spLocks/>
            </p:cNvSpPr>
            <p:nvPr/>
          </p:nvSpPr>
          <p:spPr bwMode="auto">
            <a:xfrm>
              <a:off x="3987" y="2167"/>
              <a:ext cx="965" cy="599"/>
            </a:xfrm>
            <a:custGeom>
              <a:avLst/>
              <a:gdLst/>
              <a:ahLst/>
              <a:cxnLst>
                <a:cxn ang="0">
                  <a:pos x="5" y="274"/>
                </a:cxn>
                <a:cxn ang="0">
                  <a:pos x="105" y="236"/>
                </a:cxn>
                <a:cxn ang="0">
                  <a:pos x="101" y="180"/>
                </a:cxn>
                <a:cxn ang="0">
                  <a:pos x="152" y="133"/>
                </a:cxn>
                <a:cxn ang="0">
                  <a:pos x="198" y="109"/>
                </a:cxn>
                <a:cxn ang="0">
                  <a:pos x="246" y="118"/>
                </a:cxn>
                <a:cxn ang="0">
                  <a:pos x="279" y="172"/>
                </a:cxn>
                <a:cxn ang="0">
                  <a:pos x="380" y="222"/>
                </a:cxn>
                <a:cxn ang="0">
                  <a:pos x="507" y="245"/>
                </a:cxn>
                <a:cxn ang="0">
                  <a:pos x="623" y="203"/>
                </a:cxn>
                <a:cxn ang="0">
                  <a:pos x="648" y="182"/>
                </a:cxn>
                <a:cxn ang="0">
                  <a:pos x="746" y="144"/>
                </a:cxn>
                <a:cxn ang="0">
                  <a:pos x="684" y="124"/>
                </a:cxn>
                <a:cxn ang="0">
                  <a:pos x="694" y="76"/>
                </a:cxn>
                <a:cxn ang="0">
                  <a:pos x="742" y="75"/>
                </a:cxn>
                <a:cxn ang="0">
                  <a:pos x="755" y="18"/>
                </a:cxn>
                <a:cxn ang="0">
                  <a:pos x="847" y="13"/>
                </a:cxn>
                <a:cxn ang="0">
                  <a:pos x="926" y="98"/>
                </a:cxn>
                <a:cxn ang="0">
                  <a:pos x="997" y="106"/>
                </a:cxn>
                <a:cxn ang="0">
                  <a:pos x="933" y="184"/>
                </a:cxn>
                <a:cxn ang="0">
                  <a:pos x="926" y="225"/>
                </a:cxn>
                <a:cxn ang="0">
                  <a:pos x="889" y="238"/>
                </a:cxn>
                <a:cxn ang="0">
                  <a:pos x="867" y="247"/>
                </a:cxn>
                <a:cxn ang="0">
                  <a:pos x="777" y="301"/>
                </a:cxn>
                <a:cxn ang="0">
                  <a:pos x="785" y="256"/>
                </a:cxn>
                <a:cxn ang="0">
                  <a:pos x="717" y="303"/>
                </a:cxn>
                <a:cxn ang="0">
                  <a:pos x="767" y="318"/>
                </a:cxn>
                <a:cxn ang="0">
                  <a:pos x="758" y="345"/>
                </a:cxn>
                <a:cxn ang="0">
                  <a:pos x="786" y="427"/>
                </a:cxn>
                <a:cxn ang="0">
                  <a:pos x="786" y="442"/>
                </a:cxn>
                <a:cxn ang="0">
                  <a:pos x="787" y="460"/>
                </a:cxn>
                <a:cxn ang="0">
                  <a:pos x="696" y="577"/>
                </a:cxn>
                <a:cxn ang="0">
                  <a:pos x="657" y="587"/>
                </a:cxn>
                <a:cxn ang="0">
                  <a:pos x="639" y="598"/>
                </a:cxn>
                <a:cxn ang="0">
                  <a:pos x="593" y="625"/>
                </a:cxn>
                <a:cxn ang="0">
                  <a:pos x="557" y="604"/>
                </a:cxn>
                <a:cxn ang="0">
                  <a:pos x="464" y="588"/>
                </a:cxn>
                <a:cxn ang="0">
                  <a:pos x="456" y="607"/>
                </a:cxn>
                <a:cxn ang="0">
                  <a:pos x="418" y="593"/>
                </a:cxn>
                <a:cxn ang="0">
                  <a:pos x="389" y="564"/>
                </a:cxn>
                <a:cxn ang="0">
                  <a:pos x="406" y="500"/>
                </a:cxn>
                <a:cxn ang="0">
                  <a:pos x="369" y="484"/>
                </a:cxn>
                <a:cxn ang="0">
                  <a:pos x="294" y="496"/>
                </a:cxn>
                <a:cxn ang="0">
                  <a:pos x="246" y="504"/>
                </a:cxn>
                <a:cxn ang="0">
                  <a:pos x="234" y="495"/>
                </a:cxn>
                <a:cxn ang="0">
                  <a:pos x="171" y="471"/>
                </a:cxn>
                <a:cxn ang="0">
                  <a:pos x="86" y="441"/>
                </a:cxn>
                <a:cxn ang="0">
                  <a:pos x="95" y="410"/>
                </a:cxn>
                <a:cxn ang="0">
                  <a:pos x="107" y="360"/>
                </a:cxn>
                <a:cxn ang="0">
                  <a:pos x="64" y="360"/>
                </a:cxn>
                <a:cxn ang="0">
                  <a:pos x="16" y="326"/>
                </a:cxn>
                <a:cxn ang="0">
                  <a:pos x="0" y="298"/>
                </a:cxn>
              </a:cxnLst>
              <a:rect l="0" t="0" r="r" b="b"/>
              <a:pathLst>
                <a:path w="998" h="626">
                  <a:moveTo>
                    <a:pt x="0" y="298"/>
                  </a:moveTo>
                  <a:lnTo>
                    <a:pt x="5" y="274"/>
                  </a:lnTo>
                  <a:lnTo>
                    <a:pt x="41" y="268"/>
                  </a:lnTo>
                  <a:lnTo>
                    <a:pt x="105" y="236"/>
                  </a:lnTo>
                  <a:lnTo>
                    <a:pt x="114" y="210"/>
                  </a:lnTo>
                  <a:lnTo>
                    <a:pt x="101" y="180"/>
                  </a:lnTo>
                  <a:lnTo>
                    <a:pt x="141" y="172"/>
                  </a:lnTo>
                  <a:lnTo>
                    <a:pt x="152" y="133"/>
                  </a:lnTo>
                  <a:lnTo>
                    <a:pt x="192" y="134"/>
                  </a:lnTo>
                  <a:lnTo>
                    <a:pt x="198" y="109"/>
                  </a:lnTo>
                  <a:lnTo>
                    <a:pt x="229" y="97"/>
                  </a:lnTo>
                  <a:lnTo>
                    <a:pt x="246" y="118"/>
                  </a:lnTo>
                  <a:lnTo>
                    <a:pt x="269" y="126"/>
                  </a:lnTo>
                  <a:lnTo>
                    <a:pt x="279" y="172"/>
                  </a:lnTo>
                  <a:lnTo>
                    <a:pt x="350" y="190"/>
                  </a:lnTo>
                  <a:lnTo>
                    <a:pt x="380" y="222"/>
                  </a:lnTo>
                  <a:lnTo>
                    <a:pt x="439" y="220"/>
                  </a:lnTo>
                  <a:lnTo>
                    <a:pt x="507" y="245"/>
                  </a:lnTo>
                  <a:lnTo>
                    <a:pt x="596" y="222"/>
                  </a:lnTo>
                  <a:lnTo>
                    <a:pt x="623" y="203"/>
                  </a:lnTo>
                  <a:lnTo>
                    <a:pt x="623" y="179"/>
                  </a:lnTo>
                  <a:lnTo>
                    <a:pt x="648" y="182"/>
                  </a:lnTo>
                  <a:lnTo>
                    <a:pt x="702" y="145"/>
                  </a:lnTo>
                  <a:lnTo>
                    <a:pt x="746" y="144"/>
                  </a:lnTo>
                  <a:lnTo>
                    <a:pt x="725" y="116"/>
                  </a:lnTo>
                  <a:lnTo>
                    <a:pt x="684" y="124"/>
                  </a:lnTo>
                  <a:lnTo>
                    <a:pt x="684" y="93"/>
                  </a:lnTo>
                  <a:lnTo>
                    <a:pt x="694" y="76"/>
                  </a:lnTo>
                  <a:lnTo>
                    <a:pt x="719" y="86"/>
                  </a:lnTo>
                  <a:lnTo>
                    <a:pt x="742" y="75"/>
                  </a:lnTo>
                  <a:lnTo>
                    <a:pt x="766" y="33"/>
                  </a:lnTo>
                  <a:lnTo>
                    <a:pt x="755" y="18"/>
                  </a:lnTo>
                  <a:lnTo>
                    <a:pt x="814" y="0"/>
                  </a:lnTo>
                  <a:lnTo>
                    <a:pt x="847" y="13"/>
                  </a:lnTo>
                  <a:lnTo>
                    <a:pt x="876" y="82"/>
                  </a:lnTo>
                  <a:lnTo>
                    <a:pt x="926" y="98"/>
                  </a:lnTo>
                  <a:lnTo>
                    <a:pt x="936" y="122"/>
                  </a:lnTo>
                  <a:lnTo>
                    <a:pt x="997" y="106"/>
                  </a:lnTo>
                  <a:lnTo>
                    <a:pt x="970" y="175"/>
                  </a:lnTo>
                  <a:lnTo>
                    <a:pt x="933" y="184"/>
                  </a:lnTo>
                  <a:lnTo>
                    <a:pt x="938" y="210"/>
                  </a:lnTo>
                  <a:lnTo>
                    <a:pt x="926" y="225"/>
                  </a:lnTo>
                  <a:lnTo>
                    <a:pt x="920" y="220"/>
                  </a:lnTo>
                  <a:lnTo>
                    <a:pt x="889" y="238"/>
                  </a:lnTo>
                  <a:lnTo>
                    <a:pt x="889" y="249"/>
                  </a:lnTo>
                  <a:lnTo>
                    <a:pt x="867" y="247"/>
                  </a:lnTo>
                  <a:lnTo>
                    <a:pt x="825" y="276"/>
                  </a:lnTo>
                  <a:lnTo>
                    <a:pt x="777" y="301"/>
                  </a:lnTo>
                  <a:lnTo>
                    <a:pt x="791" y="268"/>
                  </a:lnTo>
                  <a:lnTo>
                    <a:pt x="785" y="256"/>
                  </a:lnTo>
                  <a:lnTo>
                    <a:pt x="719" y="294"/>
                  </a:lnTo>
                  <a:lnTo>
                    <a:pt x="717" y="303"/>
                  </a:lnTo>
                  <a:lnTo>
                    <a:pt x="739" y="328"/>
                  </a:lnTo>
                  <a:lnTo>
                    <a:pt x="767" y="318"/>
                  </a:lnTo>
                  <a:lnTo>
                    <a:pt x="798" y="326"/>
                  </a:lnTo>
                  <a:lnTo>
                    <a:pt x="758" y="345"/>
                  </a:lnTo>
                  <a:lnTo>
                    <a:pt x="743" y="371"/>
                  </a:lnTo>
                  <a:lnTo>
                    <a:pt x="786" y="427"/>
                  </a:lnTo>
                  <a:lnTo>
                    <a:pt x="756" y="422"/>
                  </a:lnTo>
                  <a:lnTo>
                    <a:pt x="786" y="442"/>
                  </a:lnTo>
                  <a:lnTo>
                    <a:pt x="756" y="454"/>
                  </a:lnTo>
                  <a:lnTo>
                    <a:pt x="787" y="460"/>
                  </a:lnTo>
                  <a:lnTo>
                    <a:pt x="732" y="550"/>
                  </a:lnTo>
                  <a:lnTo>
                    <a:pt x="696" y="577"/>
                  </a:lnTo>
                  <a:lnTo>
                    <a:pt x="659" y="587"/>
                  </a:lnTo>
                  <a:lnTo>
                    <a:pt x="657" y="587"/>
                  </a:lnTo>
                  <a:lnTo>
                    <a:pt x="648" y="581"/>
                  </a:lnTo>
                  <a:lnTo>
                    <a:pt x="639" y="598"/>
                  </a:lnTo>
                  <a:lnTo>
                    <a:pt x="596" y="607"/>
                  </a:lnTo>
                  <a:lnTo>
                    <a:pt x="593" y="625"/>
                  </a:lnTo>
                  <a:lnTo>
                    <a:pt x="586" y="603"/>
                  </a:lnTo>
                  <a:lnTo>
                    <a:pt x="557" y="604"/>
                  </a:lnTo>
                  <a:lnTo>
                    <a:pt x="512" y="576"/>
                  </a:lnTo>
                  <a:lnTo>
                    <a:pt x="464" y="588"/>
                  </a:lnTo>
                  <a:lnTo>
                    <a:pt x="454" y="588"/>
                  </a:lnTo>
                  <a:lnTo>
                    <a:pt x="456" y="607"/>
                  </a:lnTo>
                  <a:lnTo>
                    <a:pt x="449" y="602"/>
                  </a:lnTo>
                  <a:lnTo>
                    <a:pt x="418" y="593"/>
                  </a:lnTo>
                  <a:lnTo>
                    <a:pt x="408" y="560"/>
                  </a:lnTo>
                  <a:lnTo>
                    <a:pt x="389" y="564"/>
                  </a:lnTo>
                  <a:lnTo>
                    <a:pt x="407" y="517"/>
                  </a:lnTo>
                  <a:lnTo>
                    <a:pt x="406" y="500"/>
                  </a:lnTo>
                  <a:lnTo>
                    <a:pt x="385" y="491"/>
                  </a:lnTo>
                  <a:lnTo>
                    <a:pt x="369" y="484"/>
                  </a:lnTo>
                  <a:lnTo>
                    <a:pt x="364" y="467"/>
                  </a:lnTo>
                  <a:lnTo>
                    <a:pt x="294" y="496"/>
                  </a:lnTo>
                  <a:lnTo>
                    <a:pt x="263" y="488"/>
                  </a:lnTo>
                  <a:lnTo>
                    <a:pt x="246" y="504"/>
                  </a:lnTo>
                  <a:lnTo>
                    <a:pt x="245" y="492"/>
                  </a:lnTo>
                  <a:lnTo>
                    <a:pt x="234" y="495"/>
                  </a:lnTo>
                  <a:lnTo>
                    <a:pt x="198" y="495"/>
                  </a:lnTo>
                  <a:lnTo>
                    <a:pt x="171" y="471"/>
                  </a:lnTo>
                  <a:lnTo>
                    <a:pt x="120" y="453"/>
                  </a:lnTo>
                  <a:lnTo>
                    <a:pt x="86" y="441"/>
                  </a:lnTo>
                  <a:lnTo>
                    <a:pt x="78" y="413"/>
                  </a:lnTo>
                  <a:lnTo>
                    <a:pt x="95" y="410"/>
                  </a:lnTo>
                  <a:lnTo>
                    <a:pt x="84" y="387"/>
                  </a:lnTo>
                  <a:lnTo>
                    <a:pt x="107" y="360"/>
                  </a:lnTo>
                  <a:lnTo>
                    <a:pt x="90" y="350"/>
                  </a:lnTo>
                  <a:lnTo>
                    <a:pt x="64" y="360"/>
                  </a:lnTo>
                  <a:lnTo>
                    <a:pt x="14" y="330"/>
                  </a:lnTo>
                  <a:lnTo>
                    <a:pt x="16" y="326"/>
                  </a:lnTo>
                  <a:lnTo>
                    <a:pt x="17" y="305"/>
                  </a:lnTo>
                  <a:lnTo>
                    <a:pt x="0" y="29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58" name="Freeform 52"/>
            <p:cNvSpPr>
              <a:spLocks/>
            </p:cNvSpPr>
            <p:nvPr/>
          </p:nvSpPr>
          <p:spPr bwMode="auto">
            <a:xfrm>
              <a:off x="4540" y="2769"/>
              <a:ext cx="35" cy="30"/>
            </a:xfrm>
            <a:custGeom>
              <a:avLst/>
              <a:gdLst/>
              <a:ahLst/>
              <a:cxnLst>
                <a:cxn ang="0">
                  <a:pos x="0" y="24"/>
                </a:cxn>
                <a:cxn ang="0">
                  <a:pos x="10" y="0"/>
                </a:cxn>
                <a:cxn ang="0">
                  <a:pos x="35" y="5"/>
                </a:cxn>
                <a:cxn ang="0">
                  <a:pos x="16" y="31"/>
                </a:cxn>
                <a:cxn ang="0">
                  <a:pos x="0" y="24"/>
                </a:cxn>
              </a:cxnLst>
              <a:rect l="0" t="0" r="r" b="b"/>
              <a:pathLst>
                <a:path w="36" h="32">
                  <a:moveTo>
                    <a:pt x="0" y="24"/>
                  </a:moveTo>
                  <a:lnTo>
                    <a:pt x="10" y="0"/>
                  </a:lnTo>
                  <a:lnTo>
                    <a:pt x="35" y="5"/>
                  </a:lnTo>
                  <a:lnTo>
                    <a:pt x="16" y="31"/>
                  </a:lnTo>
                  <a:lnTo>
                    <a:pt x="0" y="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59" name="Freeform 53"/>
            <p:cNvSpPr>
              <a:spLocks/>
            </p:cNvSpPr>
            <p:nvPr/>
          </p:nvSpPr>
          <p:spPr bwMode="auto">
            <a:xfrm>
              <a:off x="4717" y="2688"/>
              <a:ext cx="30" cy="52"/>
            </a:xfrm>
            <a:custGeom>
              <a:avLst/>
              <a:gdLst/>
              <a:ahLst/>
              <a:cxnLst>
                <a:cxn ang="0">
                  <a:pos x="0" y="20"/>
                </a:cxn>
                <a:cxn ang="0">
                  <a:pos x="12" y="53"/>
                </a:cxn>
                <a:cxn ang="0">
                  <a:pos x="30" y="0"/>
                </a:cxn>
                <a:cxn ang="0">
                  <a:pos x="13" y="0"/>
                </a:cxn>
                <a:cxn ang="0">
                  <a:pos x="0" y="20"/>
                </a:cxn>
              </a:cxnLst>
              <a:rect l="0" t="0" r="r" b="b"/>
              <a:pathLst>
                <a:path w="31" h="54">
                  <a:moveTo>
                    <a:pt x="0" y="20"/>
                  </a:moveTo>
                  <a:lnTo>
                    <a:pt x="12" y="53"/>
                  </a:lnTo>
                  <a:lnTo>
                    <a:pt x="30" y="0"/>
                  </a:lnTo>
                  <a:lnTo>
                    <a:pt x="13" y="0"/>
                  </a:lnTo>
                  <a:lnTo>
                    <a:pt x="0" y="2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60" name="Freeform 54"/>
            <p:cNvSpPr>
              <a:spLocks/>
            </p:cNvSpPr>
            <p:nvPr/>
          </p:nvSpPr>
          <p:spPr bwMode="auto">
            <a:xfrm>
              <a:off x="1582" y="2890"/>
              <a:ext cx="189" cy="258"/>
            </a:xfrm>
            <a:custGeom>
              <a:avLst/>
              <a:gdLst/>
              <a:ahLst/>
              <a:cxnLst>
                <a:cxn ang="0">
                  <a:pos x="0" y="177"/>
                </a:cxn>
                <a:cxn ang="0">
                  <a:pos x="22" y="197"/>
                </a:cxn>
                <a:cxn ang="0">
                  <a:pos x="57" y="202"/>
                </a:cxn>
                <a:cxn ang="0">
                  <a:pos x="92" y="238"/>
                </a:cxn>
                <a:cxn ang="0">
                  <a:pos x="140" y="241"/>
                </a:cxn>
                <a:cxn ang="0">
                  <a:pos x="133" y="261"/>
                </a:cxn>
                <a:cxn ang="0">
                  <a:pos x="144" y="268"/>
                </a:cxn>
                <a:cxn ang="0">
                  <a:pos x="150" y="220"/>
                </a:cxn>
                <a:cxn ang="0">
                  <a:pos x="142" y="192"/>
                </a:cxn>
                <a:cxn ang="0">
                  <a:pos x="157" y="191"/>
                </a:cxn>
                <a:cxn ang="0">
                  <a:pos x="145" y="173"/>
                </a:cxn>
                <a:cxn ang="0">
                  <a:pos x="184" y="168"/>
                </a:cxn>
                <a:cxn ang="0">
                  <a:pos x="194" y="179"/>
                </a:cxn>
                <a:cxn ang="0">
                  <a:pos x="179" y="156"/>
                </a:cxn>
                <a:cxn ang="0">
                  <a:pos x="184" y="99"/>
                </a:cxn>
                <a:cxn ang="0">
                  <a:pos x="152" y="102"/>
                </a:cxn>
                <a:cxn ang="0">
                  <a:pos x="142" y="88"/>
                </a:cxn>
                <a:cxn ang="0">
                  <a:pos x="110" y="84"/>
                </a:cxn>
                <a:cxn ang="0">
                  <a:pos x="90" y="52"/>
                </a:cxn>
                <a:cxn ang="0">
                  <a:pos x="121" y="10"/>
                </a:cxn>
                <a:cxn ang="0">
                  <a:pos x="117" y="0"/>
                </a:cxn>
                <a:cxn ang="0">
                  <a:pos x="61" y="22"/>
                </a:cxn>
                <a:cxn ang="0">
                  <a:pos x="32" y="71"/>
                </a:cxn>
                <a:cxn ang="0">
                  <a:pos x="22" y="60"/>
                </a:cxn>
                <a:cxn ang="0">
                  <a:pos x="14" y="83"/>
                </a:cxn>
                <a:cxn ang="0">
                  <a:pos x="22" y="137"/>
                </a:cxn>
                <a:cxn ang="0">
                  <a:pos x="29" y="137"/>
                </a:cxn>
                <a:cxn ang="0">
                  <a:pos x="0" y="177"/>
                </a:cxn>
              </a:cxnLst>
              <a:rect l="0" t="0" r="r" b="b"/>
              <a:pathLst>
                <a:path w="195" h="269">
                  <a:moveTo>
                    <a:pt x="0" y="177"/>
                  </a:moveTo>
                  <a:lnTo>
                    <a:pt x="22" y="197"/>
                  </a:lnTo>
                  <a:lnTo>
                    <a:pt x="57" y="202"/>
                  </a:lnTo>
                  <a:lnTo>
                    <a:pt x="92" y="238"/>
                  </a:lnTo>
                  <a:lnTo>
                    <a:pt x="140" y="241"/>
                  </a:lnTo>
                  <a:lnTo>
                    <a:pt x="133" y="261"/>
                  </a:lnTo>
                  <a:lnTo>
                    <a:pt x="144" y="268"/>
                  </a:lnTo>
                  <a:lnTo>
                    <a:pt x="150" y="220"/>
                  </a:lnTo>
                  <a:lnTo>
                    <a:pt x="142" y="192"/>
                  </a:lnTo>
                  <a:lnTo>
                    <a:pt x="157" y="191"/>
                  </a:lnTo>
                  <a:lnTo>
                    <a:pt x="145" y="173"/>
                  </a:lnTo>
                  <a:lnTo>
                    <a:pt x="184" y="168"/>
                  </a:lnTo>
                  <a:lnTo>
                    <a:pt x="194" y="179"/>
                  </a:lnTo>
                  <a:lnTo>
                    <a:pt x="179" y="156"/>
                  </a:lnTo>
                  <a:lnTo>
                    <a:pt x="184" y="99"/>
                  </a:lnTo>
                  <a:lnTo>
                    <a:pt x="152" y="102"/>
                  </a:lnTo>
                  <a:lnTo>
                    <a:pt x="142" y="88"/>
                  </a:lnTo>
                  <a:lnTo>
                    <a:pt x="110" y="84"/>
                  </a:lnTo>
                  <a:lnTo>
                    <a:pt x="90" y="52"/>
                  </a:lnTo>
                  <a:lnTo>
                    <a:pt x="121" y="10"/>
                  </a:lnTo>
                  <a:lnTo>
                    <a:pt x="117" y="0"/>
                  </a:lnTo>
                  <a:lnTo>
                    <a:pt x="61" y="22"/>
                  </a:lnTo>
                  <a:lnTo>
                    <a:pt x="32" y="71"/>
                  </a:lnTo>
                  <a:lnTo>
                    <a:pt x="22" y="60"/>
                  </a:lnTo>
                  <a:lnTo>
                    <a:pt x="14" y="83"/>
                  </a:lnTo>
                  <a:lnTo>
                    <a:pt x="22" y="137"/>
                  </a:lnTo>
                  <a:lnTo>
                    <a:pt x="29" y="137"/>
                  </a:lnTo>
                  <a:lnTo>
                    <a:pt x="0" y="17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61" name="Freeform 55"/>
            <p:cNvSpPr>
              <a:spLocks/>
            </p:cNvSpPr>
            <p:nvPr/>
          </p:nvSpPr>
          <p:spPr bwMode="auto">
            <a:xfrm>
              <a:off x="1473" y="2912"/>
              <a:ext cx="50" cy="42"/>
            </a:xfrm>
            <a:custGeom>
              <a:avLst/>
              <a:gdLst/>
              <a:ahLst/>
              <a:cxnLst>
                <a:cxn ang="0">
                  <a:pos x="0" y="0"/>
                </a:cxn>
                <a:cxn ang="0">
                  <a:pos x="1" y="16"/>
                </a:cxn>
                <a:cxn ang="0">
                  <a:pos x="12" y="13"/>
                </a:cxn>
                <a:cxn ang="0">
                  <a:pos x="44" y="43"/>
                </a:cxn>
                <a:cxn ang="0">
                  <a:pos x="51" y="21"/>
                </a:cxn>
                <a:cxn ang="0">
                  <a:pos x="33" y="1"/>
                </a:cxn>
                <a:cxn ang="0">
                  <a:pos x="0" y="0"/>
                </a:cxn>
              </a:cxnLst>
              <a:rect l="0" t="0" r="r" b="b"/>
              <a:pathLst>
                <a:path w="52" h="44">
                  <a:moveTo>
                    <a:pt x="0" y="0"/>
                  </a:moveTo>
                  <a:lnTo>
                    <a:pt x="1" y="16"/>
                  </a:lnTo>
                  <a:lnTo>
                    <a:pt x="12" y="13"/>
                  </a:lnTo>
                  <a:lnTo>
                    <a:pt x="44" y="43"/>
                  </a:lnTo>
                  <a:lnTo>
                    <a:pt x="51" y="21"/>
                  </a:lnTo>
                  <a:lnTo>
                    <a:pt x="33" y="1"/>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62" name="Freeform 56"/>
            <p:cNvSpPr>
              <a:spLocks/>
            </p:cNvSpPr>
            <p:nvPr/>
          </p:nvSpPr>
          <p:spPr bwMode="auto">
            <a:xfrm>
              <a:off x="1484" y="2720"/>
              <a:ext cx="171" cy="53"/>
            </a:xfrm>
            <a:custGeom>
              <a:avLst/>
              <a:gdLst/>
              <a:ahLst/>
              <a:cxnLst>
                <a:cxn ang="0">
                  <a:pos x="0" y="21"/>
                </a:cxn>
                <a:cxn ang="0">
                  <a:pos x="24" y="2"/>
                </a:cxn>
                <a:cxn ang="0">
                  <a:pos x="68" y="0"/>
                </a:cxn>
                <a:cxn ang="0">
                  <a:pos x="175" y="45"/>
                </a:cxn>
                <a:cxn ang="0">
                  <a:pos x="118" y="54"/>
                </a:cxn>
                <a:cxn ang="0">
                  <a:pos x="127" y="44"/>
                </a:cxn>
                <a:cxn ang="0">
                  <a:pos x="100" y="27"/>
                </a:cxn>
                <a:cxn ang="0">
                  <a:pos x="48" y="16"/>
                </a:cxn>
                <a:cxn ang="0">
                  <a:pos x="51" y="8"/>
                </a:cxn>
                <a:cxn ang="0">
                  <a:pos x="0" y="21"/>
                </a:cxn>
              </a:cxnLst>
              <a:rect l="0" t="0" r="r" b="b"/>
              <a:pathLst>
                <a:path w="176" h="55">
                  <a:moveTo>
                    <a:pt x="0" y="21"/>
                  </a:moveTo>
                  <a:lnTo>
                    <a:pt x="24" y="2"/>
                  </a:lnTo>
                  <a:lnTo>
                    <a:pt x="68" y="0"/>
                  </a:lnTo>
                  <a:lnTo>
                    <a:pt x="175" y="45"/>
                  </a:lnTo>
                  <a:lnTo>
                    <a:pt x="118" y="54"/>
                  </a:lnTo>
                  <a:lnTo>
                    <a:pt x="127" y="44"/>
                  </a:lnTo>
                  <a:lnTo>
                    <a:pt x="100" y="27"/>
                  </a:lnTo>
                  <a:lnTo>
                    <a:pt x="48" y="16"/>
                  </a:lnTo>
                  <a:lnTo>
                    <a:pt x="51" y="8"/>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63" name="Freeform 57"/>
            <p:cNvSpPr>
              <a:spLocks/>
            </p:cNvSpPr>
            <p:nvPr/>
          </p:nvSpPr>
          <p:spPr bwMode="auto">
            <a:xfrm>
              <a:off x="3012" y="2216"/>
              <a:ext cx="167" cy="68"/>
            </a:xfrm>
            <a:custGeom>
              <a:avLst/>
              <a:gdLst/>
              <a:ahLst/>
              <a:cxnLst>
                <a:cxn ang="0">
                  <a:pos x="0" y="17"/>
                </a:cxn>
                <a:cxn ang="0">
                  <a:pos x="29" y="50"/>
                </a:cxn>
                <a:cxn ang="0">
                  <a:pos x="78" y="50"/>
                </a:cxn>
                <a:cxn ang="0">
                  <a:pos x="84" y="64"/>
                </a:cxn>
                <a:cxn ang="0">
                  <a:pos x="106" y="71"/>
                </a:cxn>
                <a:cxn ang="0">
                  <a:pos x="144" y="54"/>
                </a:cxn>
                <a:cxn ang="0">
                  <a:pos x="165" y="58"/>
                </a:cxn>
                <a:cxn ang="0">
                  <a:pos x="171" y="43"/>
                </a:cxn>
                <a:cxn ang="0">
                  <a:pos x="130" y="39"/>
                </a:cxn>
                <a:cxn ang="0">
                  <a:pos x="44" y="6"/>
                </a:cxn>
                <a:cxn ang="0">
                  <a:pos x="36" y="0"/>
                </a:cxn>
                <a:cxn ang="0">
                  <a:pos x="0" y="17"/>
                </a:cxn>
              </a:cxnLst>
              <a:rect l="0" t="0" r="r" b="b"/>
              <a:pathLst>
                <a:path w="172" h="72">
                  <a:moveTo>
                    <a:pt x="0" y="17"/>
                  </a:moveTo>
                  <a:lnTo>
                    <a:pt x="29" y="50"/>
                  </a:lnTo>
                  <a:lnTo>
                    <a:pt x="78" y="50"/>
                  </a:lnTo>
                  <a:lnTo>
                    <a:pt x="84" y="64"/>
                  </a:lnTo>
                  <a:lnTo>
                    <a:pt x="106" y="71"/>
                  </a:lnTo>
                  <a:lnTo>
                    <a:pt x="144" y="54"/>
                  </a:lnTo>
                  <a:lnTo>
                    <a:pt x="165" y="58"/>
                  </a:lnTo>
                  <a:lnTo>
                    <a:pt x="171" y="43"/>
                  </a:lnTo>
                  <a:lnTo>
                    <a:pt x="130" y="39"/>
                  </a:lnTo>
                  <a:lnTo>
                    <a:pt x="44" y="6"/>
                  </a:lnTo>
                  <a:lnTo>
                    <a:pt x="36" y="0"/>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64" name="Freeform 58"/>
            <p:cNvSpPr>
              <a:spLocks/>
            </p:cNvSpPr>
            <p:nvPr/>
          </p:nvSpPr>
          <p:spPr bwMode="auto">
            <a:xfrm>
              <a:off x="2953" y="2077"/>
              <a:ext cx="43" cy="62"/>
            </a:xfrm>
            <a:custGeom>
              <a:avLst/>
              <a:gdLst/>
              <a:ahLst/>
              <a:cxnLst>
                <a:cxn ang="0">
                  <a:pos x="0" y="48"/>
                </a:cxn>
                <a:cxn ang="0">
                  <a:pos x="2" y="17"/>
                </a:cxn>
                <a:cxn ang="0">
                  <a:pos x="36" y="0"/>
                </a:cxn>
                <a:cxn ang="0">
                  <a:pos x="30" y="25"/>
                </a:cxn>
                <a:cxn ang="0">
                  <a:pos x="43" y="32"/>
                </a:cxn>
                <a:cxn ang="0">
                  <a:pos x="21" y="45"/>
                </a:cxn>
                <a:cxn ang="0">
                  <a:pos x="20" y="64"/>
                </a:cxn>
                <a:cxn ang="0">
                  <a:pos x="8" y="64"/>
                </a:cxn>
                <a:cxn ang="0">
                  <a:pos x="0" y="48"/>
                </a:cxn>
              </a:cxnLst>
              <a:rect l="0" t="0" r="r" b="b"/>
              <a:pathLst>
                <a:path w="44" h="65">
                  <a:moveTo>
                    <a:pt x="0" y="48"/>
                  </a:moveTo>
                  <a:lnTo>
                    <a:pt x="2" y="17"/>
                  </a:lnTo>
                  <a:lnTo>
                    <a:pt x="36" y="0"/>
                  </a:lnTo>
                  <a:lnTo>
                    <a:pt x="30" y="25"/>
                  </a:lnTo>
                  <a:lnTo>
                    <a:pt x="43" y="32"/>
                  </a:lnTo>
                  <a:lnTo>
                    <a:pt x="21" y="45"/>
                  </a:lnTo>
                  <a:lnTo>
                    <a:pt x="20" y="64"/>
                  </a:lnTo>
                  <a:lnTo>
                    <a:pt x="8" y="64"/>
                  </a:lnTo>
                  <a:lnTo>
                    <a:pt x="0" y="4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65" name="Freeform 59"/>
            <p:cNvSpPr>
              <a:spLocks/>
            </p:cNvSpPr>
            <p:nvPr/>
          </p:nvSpPr>
          <p:spPr bwMode="auto">
            <a:xfrm>
              <a:off x="2980" y="2123"/>
              <a:ext cx="23" cy="22"/>
            </a:xfrm>
            <a:custGeom>
              <a:avLst/>
              <a:gdLst/>
              <a:ahLst/>
              <a:cxnLst>
                <a:cxn ang="0">
                  <a:pos x="0" y="22"/>
                </a:cxn>
                <a:cxn ang="0">
                  <a:pos x="16" y="0"/>
                </a:cxn>
                <a:cxn ang="0">
                  <a:pos x="22" y="14"/>
                </a:cxn>
                <a:cxn ang="0">
                  <a:pos x="0" y="22"/>
                </a:cxn>
              </a:cxnLst>
              <a:rect l="0" t="0" r="r" b="b"/>
              <a:pathLst>
                <a:path w="23" h="23">
                  <a:moveTo>
                    <a:pt x="0" y="22"/>
                  </a:moveTo>
                  <a:lnTo>
                    <a:pt x="16" y="0"/>
                  </a:lnTo>
                  <a:lnTo>
                    <a:pt x="22" y="14"/>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66" name="Freeform 60"/>
            <p:cNvSpPr>
              <a:spLocks/>
            </p:cNvSpPr>
            <p:nvPr/>
          </p:nvSpPr>
          <p:spPr bwMode="auto">
            <a:xfrm>
              <a:off x="3001" y="2110"/>
              <a:ext cx="24" cy="27"/>
            </a:xfrm>
            <a:custGeom>
              <a:avLst/>
              <a:gdLst/>
              <a:ahLst/>
              <a:cxnLst>
                <a:cxn ang="0">
                  <a:pos x="0" y="13"/>
                </a:cxn>
                <a:cxn ang="0">
                  <a:pos x="17" y="27"/>
                </a:cxn>
                <a:cxn ang="0">
                  <a:pos x="24" y="12"/>
                </a:cxn>
                <a:cxn ang="0">
                  <a:pos x="20" y="0"/>
                </a:cxn>
                <a:cxn ang="0">
                  <a:pos x="0" y="13"/>
                </a:cxn>
              </a:cxnLst>
              <a:rect l="0" t="0" r="r" b="b"/>
              <a:pathLst>
                <a:path w="25" h="28">
                  <a:moveTo>
                    <a:pt x="0" y="13"/>
                  </a:moveTo>
                  <a:lnTo>
                    <a:pt x="17" y="27"/>
                  </a:lnTo>
                  <a:lnTo>
                    <a:pt x="24" y="12"/>
                  </a:lnTo>
                  <a:lnTo>
                    <a:pt x="20" y="0"/>
                  </a:lnTo>
                  <a:lnTo>
                    <a:pt x="0" y="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67" name="Freeform 61"/>
            <p:cNvSpPr>
              <a:spLocks/>
            </p:cNvSpPr>
            <p:nvPr/>
          </p:nvSpPr>
          <p:spPr bwMode="auto">
            <a:xfrm>
              <a:off x="1691" y="2772"/>
              <a:ext cx="55" cy="30"/>
            </a:xfrm>
            <a:custGeom>
              <a:avLst/>
              <a:gdLst/>
              <a:ahLst/>
              <a:cxnLst>
                <a:cxn ang="0">
                  <a:pos x="0" y="0"/>
                </a:cxn>
                <a:cxn ang="0">
                  <a:pos x="0" y="31"/>
                </a:cxn>
                <a:cxn ang="0">
                  <a:pos x="56" y="21"/>
                </a:cxn>
                <a:cxn ang="0">
                  <a:pos x="31" y="4"/>
                </a:cxn>
                <a:cxn ang="0">
                  <a:pos x="0" y="0"/>
                </a:cxn>
              </a:cxnLst>
              <a:rect l="0" t="0" r="r" b="b"/>
              <a:pathLst>
                <a:path w="57" h="32">
                  <a:moveTo>
                    <a:pt x="0" y="0"/>
                  </a:moveTo>
                  <a:lnTo>
                    <a:pt x="0" y="31"/>
                  </a:lnTo>
                  <a:lnTo>
                    <a:pt x="56" y="21"/>
                  </a:lnTo>
                  <a:lnTo>
                    <a:pt x="31" y="4"/>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68" name="Freeform 62"/>
            <p:cNvSpPr>
              <a:spLocks/>
            </p:cNvSpPr>
            <p:nvPr/>
          </p:nvSpPr>
          <p:spPr bwMode="auto">
            <a:xfrm>
              <a:off x="1551" y="3061"/>
              <a:ext cx="88" cy="97"/>
            </a:xfrm>
            <a:custGeom>
              <a:avLst/>
              <a:gdLst/>
              <a:ahLst/>
              <a:cxnLst>
                <a:cxn ang="0">
                  <a:pos x="0" y="39"/>
                </a:cxn>
                <a:cxn ang="0">
                  <a:pos x="0" y="59"/>
                </a:cxn>
                <a:cxn ang="0">
                  <a:pos x="16" y="63"/>
                </a:cxn>
                <a:cxn ang="0">
                  <a:pos x="8" y="79"/>
                </a:cxn>
                <a:cxn ang="0">
                  <a:pos x="5" y="96"/>
                </a:cxn>
                <a:cxn ang="0">
                  <a:pos x="26" y="101"/>
                </a:cxn>
                <a:cxn ang="0">
                  <a:pos x="44" y="72"/>
                </a:cxn>
                <a:cxn ang="0">
                  <a:pos x="81" y="51"/>
                </a:cxn>
                <a:cxn ang="0">
                  <a:pos x="90" y="24"/>
                </a:cxn>
                <a:cxn ang="0">
                  <a:pos x="55" y="20"/>
                </a:cxn>
                <a:cxn ang="0">
                  <a:pos x="32" y="0"/>
                </a:cxn>
                <a:cxn ang="0">
                  <a:pos x="10" y="10"/>
                </a:cxn>
                <a:cxn ang="0">
                  <a:pos x="0" y="39"/>
                </a:cxn>
              </a:cxnLst>
              <a:rect l="0" t="0" r="r" b="b"/>
              <a:pathLst>
                <a:path w="91" h="102">
                  <a:moveTo>
                    <a:pt x="0" y="39"/>
                  </a:moveTo>
                  <a:lnTo>
                    <a:pt x="0" y="59"/>
                  </a:lnTo>
                  <a:lnTo>
                    <a:pt x="16" y="63"/>
                  </a:lnTo>
                  <a:lnTo>
                    <a:pt x="8" y="79"/>
                  </a:lnTo>
                  <a:lnTo>
                    <a:pt x="5" y="96"/>
                  </a:lnTo>
                  <a:lnTo>
                    <a:pt x="26" y="101"/>
                  </a:lnTo>
                  <a:lnTo>
                    <a:pt x="44" y="72"/>
                  </a:lnTo>
                  <a:lnTo>
                    <a:pt x="81" y="51"/>
                  </a:lnTo>
                  <a:lnTo>
                    <a:pt x="90" y="24"/>
                  </a:lnTo>
                  <a:lnTo>
                    <a:pt x="55" y="20"/>
                  </a:lnTo>
                  <a:lnTo>
                    <a:pt x="32" y="0"/>
                  </a:lnTo>
                  <a:lnTo>
                    <a:pt x="10" y="10"/>
                  </a:lnTo>
                  <a:lnTo>
                    <a:pt x="0" y="3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69" name="Freeform 63"/>
            <p:cNvSpPr>
              <a:spLocks/>
            </p:cNvSpPr>
            <p:nvPr/>
          </p:nvSpPr>
          <p:spPr bwMode="auto">
            <a:xfrm>
              <a:off x="1404" y="2858"/>
              <a:ext cx="38" cy="22"/>
            </a:xfrm>
            <a:custGeom>
              <a:avLst/>
              <a:gdLst/>
              <a:ahLst/>
              <a:cxnLst>
                <a:cxn ang="0">
                  <a:pos x="0" y="16"/>
                </a:cxn>
                <a:cxn ang="0">
                  <a:pos x="10" y="0"/>
                </a:cxn>
                <a:cxn ang="0">
                  <a:pos x="38" y="22"/>
                </a:cxn>
                <a:cxn ang="0">
                  <a:pos x="0" y="16"/>
                </a:cxn>
              </a:cxnLst>
              <a:rect l="0" t="0" r="r" b="b"/>
              <a:pathLst>
                <a:path w="39" h="23">
                  <a:moveTo>
                    <a:pt x="0" y="16"/>
                  </a:moveTo>
                  <a:lnTo>
                    <a:pt x="10" y="0"/>
                  </a:lnTo>
                  <a:lnTo>
                    <a:pt x="38" y="22"/>
                  </a:lnTo>
                  <a:lnTo>
                    <a:pt x="0" y="1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70" name="Freeform 64"/>
            <p:cNvSpPr>
              <a:spLocks/>
            </p:cNvSpPr>
            <p:nvPr/>
          </p:nvSpPr>
          <p:spPr bwMode="auto">
            <a:xfrm>
              <a:off x="1863" y="3953"/>
              <a:ext cx="27" cy="22"/>
            </a:xfrm>
            <a:custGeom>
              <a:avLst/>
              <a:gdLst/>
              <a:ahLst/>
              <a:cxnLst>
                <a:cxn ang="0">
                  <a:pos x="0" y="22"/>
                </a:cxn>
                <a:cxn ang="0">
                  <a:pos x="15" y="10"/>
                </a:cxn>
                <a:cxn ang="0">
                  <a:pos x="8" y="0"/>
                </a:cxn>
                <a:cxn ang="0">
                  <a:pos x="26" y="2"/>
                </a:cxn>
                <a:cxn ang="0">
                  <a:pos x="0" y="22"/>
                </a:cxn>
              </a:cxnLst>
              <a:rect l="0" t="0" r="r" b="b"/>
              <a:pathLst>
                <a:path w="27" h="23">
                  <a:moveTo>
                    <a:pt x="0" y="22"/>
                  </a:moveTo>
                  <a:lnTo>
                    <a:pt x="15" y="10"/>
                  </a:lnTo>
                  <a:lnTo>
                    <a:pt x="8" y="0"/>
                  </a:lnTo>
                  <a:lnTo>
                    <a:pt x="26" y="2"/>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71" name="Freeform 65"/>
            <p:cNvSpPr>
              <a:spLocks/>
            </p:cNvSpPr>
            <p:nvPr/>
          </p:nvSpPr>
          <p:spPr bwMode="auto">
            <a:xfrm>
              <a:off x="1884" y="3952"/>
              <a:ext cx="29" cy="22"/>
            </a:xfrm>
            <a:custGeom>
              <a:avLst/>
              <a:gdLst/>
              <a:ahLst/>
              <a:cxnLst>
                <a:cxn ang="0">
                  <a:pos x="0" y="22"/>
                </a:cxn>
                <a:cxn ang="0">
                  <a:pos x="13" y="0"/>
                </a:cxn>
                <a:cxn ang="0">
                  <a:pos x="29" y="6"/>
                </a:cxn>
                <a:cxn ang="0">
                  <a:pos x="0" y="22"/>
                </a:cxn>
              </a:cxnLst>
              <a:rect l="0" t="0" r="r" b="b"/>
              <a:pathLst>
                <a:path w="30" h="23">
                  <a:moveTo>
                    <a:pt x="0" y="22"/>
                  </a:moveTo>
                  <a:lnTo>
                    <a:pt x="13" y="0"/>
                  </a:lnTo>
                  <a:lnTo>
                    <a:pt x="29" y="6"/>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72" name="Freeform 66"/>
            <p:cNvSpPr>
              <a:spLocks/>
            </p:cNvSpPr>
            <p:nvPr/>
          </p:nvSpPr>
          <p:spPr bwMode="auto">
            <a:xfrm>
              <a:off x="3149" y="1772"/>
              <a:ext cx="172" cy="256"/>
            </a:xfrm>
            <a:custGeom>
              <a:avLst/>
              <a:gdLst/>
              <a:ahLst/>
              <a:cxnLst>
                <a:cxn ang="0">
                  <a:pos x="0" y="27"/>
                </a:cxn>
                <a:cxn ang="0">
                  <a:pos x="10" y="18"/>
                </a:cxn>
                <a:cxn ang="0">
                  <a:pos x="29" y="35"/>
                </a:cxn>
                <a:cxn ang="0">
                  <a:pos x="64" y="37"/>
                </a:cxn>
                <a:cxn ang="0">
                  <a:pos x="83" y="28"/>
                </a:cxn>
                <a:cxn ang="0">
                  <a:pos x="89" y="5"/>
                </a:cxn>
                <a:cxn ang="0">
                  <a:pos x="121" y="0"/>
                </a:cxn>
                <a:cxn ang="0">
                  <a:pos x="139" y="8"/>
                </a:cxn>
                <a:cxn ang="0">
                  <a:pos x="136" y="27"/>
                </a:cxn>
                <a:cxn ang="0">
                  <a:pos x="129" y="45"/>
                </a:cxn>
                <a:cxn ang="0">
                  <a:pos x="152" y="68"/>
                </a:cxn>
                <a:cxn ang="0">
                  <a:pos x="139" y="85"/>
                </a:cxn>
                <a:cxn ang="0">
                  <a:pos x="156" y="114"/>
                </a:cxn>
                <a:cxn ang="0">
                  <a:pos x="149" y="140"/>
                </a:cxn>
                <a:cxn ang="0">
                  <a:pos x="177" y="197"/>
                </a:cxn>
                <a:cxn ang="0">
                  <a:pos x="114" y="248"/>
                </a:cxn>
                <a:cxn ang="0">
                  <a:pos x="39" y="266"/>
                </a:cxn>
                <a:cxn ang="0">
                  <a:pos x="35" y="255"/>
                </a:cxn>
                <a:cxn ang="0">
                  <a:pos x="10" y="247"/>
                </a:cxn>
                <a:cxn ang="0">
                  <a:pos x="8" y="195"/>
                </a:cxn>
                <a:cxn ang="0">
                  <a:pos x="79" y="139"/>
                </a:cxn>
                <a:cxn ang="0">
                  <a:pos x="56" y="112"/>
                </a:cxn>
                <a:cxn ang="0">
                  <a:pos x="47" y="56"/>
                </a:cxn>
                <a:cxn ang="0">
                  <a:pos x="0" y="27"/>
                </a:cxn>
              </a:cxnLst>
              <a:rect l="0" t="0" r="r" b="b"/>
              <a:pathLst>
                <a:path w="178" h="267">
                  <a:moveTo>
                    <a:pt x="0" y="27"/>
                  </a:moveTo>
                  <a:lnTo>
                    <a:pt x="10" y="18"/>
                  </a:lnTo>
                  <a:lnTo>
                    <a:pt x="29" y="35"/>
                  </a:lnTo>
                  <a:lnTo>
                    <a:pt x="64" y="37"/>
                  </a:lnTo>
                  <a:lnTo>
                    <a:pt x="83" y="28"/>
                  </a:lnTo>
                  <a:lnTo>
                    <a:pt x="89" y="5"/>
                  </a:lnTo>
                  <a:lnTo>
                    <a:pt x="121" y="0"/>
                  </a:lnTo>
                  <a:lnTo>
                    <a:pt x="139" y="8"/>
                  </a:lnTo>
                  <a:lnTo>
                    <a:pt x="136" y="27"/>
                  </a:lnTo>
                  <a:lnTo>
                    <a:pt x="129" y="45"/>
                  </a:lnTo>
                  <a:lnTo>
                    <a:pt x="152" y="68"/>
                  </a:lnTo>
                  <a:lnTo>
                    <a:pt x="139" y="85"/>
                  </a:lnTo>
                  <a:lnTo>
                    <a:pt x="156" y="114"/>
                  </a:lnTo>
                  <a:lnTo>
                    <a:pt x="149" y="140"/>
                  </a:lnTo>
                  <a:lnTo>
                    <a:pt x="177" y="197"/>
                  </a:lnTo>
                  <a:lnTo>
                    <a:pt x="114" y="248"/>
                  </a:lnTo>
                  <a:lnTo>
                    <a:pt x="39" y="266"/>
                  </a:lnTo>
                  <a:lnTo>
                    <a:pt x="35" y="255"/>
                  </a:lnTo>
                  <a:lnTo>
                    <a:pt x="10" y="247"/>
                  </a:lnTo>
                  <a:lnTo>
                    <a:pt x="8" y="195"/>
                  </a:lnTo>
                  <a:lnTo>
                    <a:pt x="79" y="139"/>
                  </a:lnTo>
                  <a:lnTo>
                    <a:pt x="56" y="112"/>
                  </a:lnTo>
                  <a:lnTo>
                    <a:pt x="47" y="56"/>
                  </a:lnTo>
                  <a:lnTo>
                    <a:pt x="0" y="2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73" name="Freeform 67"/>
            <p:cNvSpPr>
              <a:spLocks/>
            </p:cNvSpPr>
            <p:nvPr/>
          </p:nvSpPr>
          <p:spPr bwMode="auto">
            <a:xfrm>
              <a:off x="2754" y="2217"/>
              <a:ext cx="199" cy="170"/>
            </a:xfrm>
            <a:custGeom>
              <a:avLst/>
              <a:gdLst/>
              <a:ahLst/>
              <a:cxnLst>
                <a:cxn ang="0">
                  <a:pos x="0" y="53"/>
                </a:cxn>
                <a:cxn ang="0">
                  <a:pos x="5" y="68"/>
                </a:cxn>
                <a:cxn ang="0">
                  <a:pos x="48" y="79"/>
                </a:cxn>
                <a:cxn ang="0">
                  <a:pos x="41" y="88"/>
                </a:cxn>
                <a:cxn ang="0">
                  <a:pos x="56" y="99"/>
                </a:cxn>
                <a:cxn ang="0">
                  <a:pos x="63" y="119"/>
                </a:cxn>
                <a:cxn ang="0">
                  <a:pos x="45" y="157"/>
                </a:cxn>
                <a:cxn ang="0">
                  <a:pos x="97" y="171"/>
                </a:cxn>
                <a:cxn ang="0">
                  <a:pos x="102" y="173"/>
                </a:cxn>
                <a:cxn ang="0">
                  <a:pos x="126" y="176"/>
                </a:cxn>
                <a:cxn ang="0">
                  <a:pos x="126" y="161"/>
                </a:cxn>
                <a:cxn ang="0">
                  <a:pos x="138" y="153"/>
                </a:cxn>
                <a:cxn ang="0">
                  <a:pos x="173" y="162"/>
                </a:cxn>
                <a:cxn ang="0">
                  <a:pos x="195" y="147"/>
                </a:cxn>
                <a:cxn ang="0">
                  <a:pos x="182" y="126"/>
                </a:cxn>
                <a:cxn ang="0">
                  <a:pos x="187" y="106"/>
                </a:cxn>
                <a:cxn ang="0">
                  <a:pos x="171" y="95"/>
                </a:cxn>
                <a:cxn ang="0">
                  <a:pos x="195" y="71"/>
                </a:cxn>
                <a:cxn ang="0">
                  <a:pos x="205" y="44"/>
                </a:cxn>
                <a:cxn ang="0">
                  <a:pos x="173" y="33"/>
                </a:cxn>
                <a:cxn ang="0">
                  <a:pos x="165" y="30"/>
                </a:cxn>
                <a:cxn ang="0">
                  <a:pos x="120" y="0"/>
                </a:cxn>
                <a:cxn ang="0">
                  <a:pos x="103" y="5"/>
                </a:cxn>
                <a:cxn ang="0">
                  <a:pos x="84" y="34"/>
                </a:cxn>
                <a:cxn ang="0">
                  <a:pos x="44" y="29"/>
                </a:cxn>
                <a:cxn ang="0">
                  <a:pos x="51" y="52"/>
                </a:cxn>
                <a:cxn ang="0">
                  <a:pos x="0" y="53"/>
                </a:cxn>
              </a:cxnLst>
              <a:rect l="0" t="0" r="r" b="b"/>
              <a:pathLst>
                <a:path w="206" h="177">
                  <a:moveTo>
                    <a:pt x="0" y="53"/>
                  </a:moveTo>
                  <a:lnTo>
                    <a:pt x="5" y="68"/>
                  </a:lnTo>
                  <a:lnTo>
                    <a:pt x="48" y="79"/>
                  </a:lnTo>
                  <a:lnTo>
                    <a:pt x="41" y="88"/>
                  </a:lnTo>
                  <a:lnTo>
                    <a:pt x="56" y="99"/>
                  </a:lnTo>
                  <a:lnTo>
                    <a:pt x="63" y="119"/>
                  </a:lnTo>
                  <a:lnTo>
                    <a:pt x="45" y="157"/>
                  </a:lnTo>
                  <a:lnTo>
                    <a:pt x="97" y="171"/>
                  </a:lnTo>
                  <a:lnTo>
                    <a:pt x="102" y="173"/>
                  </a:lnTo>
                  <a:lnTo>
                    <a:pt x="126" y="176"/>
                  </a:lnTo>
                  <a:lnTo>
                    <a:pt x="126" y="161"/>
                  </a:lnTo>
                  <a:lnTo>
                    <a:pt x="138" y="153"/>
                  </a:lnTo>
                  <a:lnTo>
                    <a:pt x="173" y="162"/>
                  </a:lnTo>
                  <a:lnTo>
                    <a:pt x="195" y="147"/>
                  </a:lnTo>
                  <a:lnTo>
                    <a:pt x="182" y="126"/>
                  </a:lnTo>
                  <a:lnTo>
                    <a:pt x="187" y="106"/>
                  </a:lnTo>
                  <a:lnTo>
                    <a:pt x="171" y="95"/>
                  </a:lnTo>
                  <a:lnTo>
                    <a:pt x="195" y="71"/>
                  </a:lnTo>
                  <a:lnTo>
                    <a:pt x="205" y="44"/>
                  </a:lnTo>
                  <a:lnTo>
                    <a:pt x="173" y="33"/>
                  </a:lnTo>
                  <a:lnTo>
                    <a:pt x="165" y="30"/>
                  </a:lnTo>
                  <a:lnTo>
                    <a:pt x="120" y="0"/>
                  </a:lnTo>
                  <a:lnTo>
                    <a:pt x="103" y="5"/>
                  </a:lnTo>
                  <a:lnTo>
                    <a:pt x="84" y="34"/>
                  </a:lnTo>
                  <a:lnTo>
                    <a:pt x="44" y="29"/>
                  </a:lnTo>
                  <a:lnTo>
                    <a:pt x="51" y="52"/>
                  </a:lnTo>
                  <a:lnTo>
                    <a:pt x="0" y="5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74" name="Freeform 68"/>
            <p:cNvSpPr>
              <a:spLocks/>
            </p:cNvSpPr>
            <p:nvPr/>
          </p:nvSpPr>
          <p:spPr bwMode="auto">
            <a:xfrm>
              <a:off x="2960" y="2373"/>
              <a:ext cx="21" cy="34"/>
            </a:xfrm>
            <a:custGeom>
              <a:avLst/>
              <a:gdLst/>
              <a:ahLst/>
              <a:cxnLst>
                <a:cxn ang="0">
                  <a:pos x="0" y="17"/>
                </a:cxn>
                <a:cxn ang="0">
                  <a:pos x="18" y="34"/>
                </a:cxn>
                <a:cxn ang="0">
                  <a:pos x="21" y="0"/>
                </a:cxn>
                <a:cxn ang="0">
                  <a:pos x="0" y="17"/>
                </a:cxn>
              </a:cxnLst>
              <a:rect l="0" t="0" r="r" b="b"/>
              <a:pathLst>
                <a:path w="22" h="35">
                  <a:moveTo>
                    <a:pt x="0" y="17"/>
                  </a:moveTo>
                  <a:lnTo>
                    <a:pt x="18" y="34"/>
                  </a:lnTo>
                  <a:lnTo>
                    <a:pt x="21" y="0"/>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75" name="Freeform 69"/>
            <p:cNvSpPr>
              <a:spLocks/>
            </p:cNvSpPr>
            <p:nvPr/>
          </p:nvSpPr>
          <p:spPr bwMode="auto">
            <a:xfrm>
              <a:off x="1967" y="2997"/>
              <a:ext cx="46" cy="54"/>
            </a:xfrm>
            <a:custGeom>
              <a:avLst/>
              <a:gdLst/>
              <a:ahLst/>
              <a:cxnLst>
                <a:cxn ang="0">
                  <a:pos x="0" y="53"/>
                </a:cxn>
                <a:cxn ang="0">
                  <a:pos x="6" y="0"/>
                </a:cxn>
                <a:cxn ang="0">
                  <a:pos x="47" y="24"/>
                </a:cxn>
                <a:cxn ang="0">
                  <a:pos x="22" y="55"/>
                </a:cxn>
                <a:cxn ang="0">
                  <a:pos x="0" y="53"/>
                </a:cxn>
              </a:cxnLst>
              <a:rect l="0" t="0" r="r" b="b"/>
              <a:pathLst>
                <a:path w="48" h="56">
                  <a:moveTo>
                    <a:pt x="0" y="53"/>
                  </a:moveTo>
                  <a:lnTo>
                    <a:pt x="6" y="0"/>
                  </a:lnTo>
                  <a:lnTo>
                    <a:pt x="47" y="24"/>
                  </a:lnTo>
                  <a:lnTo>
                    <a:pt x="22" y="55"/>
                  </a:lnTo>
                  <a:lnTo>
                    <a:pt x="0" y="5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76" name="Freeform 70"/>
            <p:cNvSpPr>
              <a:spLocks/>
            </p:cNvSpPr>
            <p:nvPr/>
          </p:nvSpPr>
          <p:spPr bwMode="auto">
            <a:xfrm>
              <a:off x="2918" y="2138"/>
              <a:ext cx="138" cy="151"/>
            </a:xfrm>
            <a:custGeom>
              <a:avLst/>
              <a:gdLst/>
              <a:ahLst/>
              <a:cxnLst>
                <a:cxn ang="0">
                  <a:pos x="0" y="64"/>
                </a:cxn>
                <a:cxn ang="0">
                  <a:pos x="1" y="90"/>
                </a:cxn>
                <a:cxn ang="0">
                  <a:pos x="2" y="102"/>
                </a:cxn>
                <a:cxn ang="0">
                  <a:pos x="4" y="116"/>
                </a:cxn>
                <a:cxn ang="0">
                  <a:pos x="34" y="127"/>
                </a:cxn>
                <a:cxn ang="0">
                  <a:pos x="25" y="154"/>
                </a:cxn>
                <a:cxn ang="0">
                  <a:pos x="56" y="157"/>
                </a:cxn>
                <a:cxn ang="0">
                  <a:pos x="111" y="157"/>
                </a:cxn>
                <a:cxn ang="0">
                  <a:pos x="126" y="131"/>
                </a:cxn>
                <a:cxn ang="0">
                  <a:pos x="96" y="98"/>
                </a:cxn>
                <a:cxn ang="0">
                  <a:pos x="131" y="81"/>
                </a:cxn>
                <a:cxn ang="0">
                  <a:pos x="141" y="86"/>
                </a:cxn>
                <a:cxn ang="0">
                  <a:pos x="131" y="24"/>
                </a:cxn>
                <a:cxn ang="0">
                  <a:pos x="106" y="8"/>
                </a:cxn>
                <a:cxn ang="0">
                  <a:pos x="77" y="18"/>
                </a:cxn>
                <a:cxn ang="0">
                  <a:pos x="81" y="12"/>
                </a:cxn>
                <a:cxn ang="0">
                  <a:pos x="56" y="0"/>
                </a:cxn>
                <a:cxn ang="0">
                  <a:pos x="44" y="0"/>
                </a:cxn>
                <a:cxn ang="0">
                  <a:pos x="42" y="35"/>
                </a:cxn>
                <a:cxn ang="0">
                  <a:pos x="28" y="25"/>
                </a:cxn>
                <a:cxn ang="0">
                  <a:pos x="20" y="36"/>
                </a:cxn>
                <a:cxn ang="0">
                  <a:pos x="17" y="56"/>
                </a:cxn>
                <a:cxn ang="0">
                  <a:pos x="0" y="64"/>
                </a:cxn>
              </a:cxnLst>
              <a:rect l="0" t="0" r="r" b="b"/>
              <a:pathLst>
                <a:path w="142" h="158">
                  <a:moveTo>
                    <a:pt x="0" y="64"/>
                  </a:moveTo>
                  <a:lnTo>
                    <a:pt x="1" y="90"/>
                  </a:lnTo>
                  <a:lnTo>
                    <a:pt x="2" y="102"/>
                  </a:lnTo>
                  <a:lnTo>
                    <a:pt x="4" y="116"/>
                  </a:lnTo>
                  <a:lnTo>
                    <a:pt x="34" y="127"/>
                  </a:lnTo>
                  <a:lnTo>
                    <a:pt x="25" y="154"/>
                  </a:lnTo>
                  <a:lnTo>
                    <a:pt x="56" y="157"/>
                  </a:lnTo>
                  <a:lnTo>
                    <a:pt x="111" y="157"/>
                  </a:lnTo>
                  <a:lnTo>
                    <a:pt x="126" y="131"/>
                  </a:lnTo>
                  <a:lnTo>
                    <a:pt x="96" y="98"/>
                  </a:lnTo>
                  <a:lnTo>
                    <a:pt x="131" y="81"/>
                  </a:lnTo>
                  <a:lnTo>
                    <a:pt x="141" y="86"/>
                  </a:lnTo>
                  <a:lnTo>
                    <a:pt x="131" y="24"/>
                  </a:lnTo>
                  <a:lnTo>
                    <a:pt x="106" y="8"/>
                  </a:lnTo>
                  <a:lnTo>
                    <a:pt x="77" y="18"/>
                  </a:lnTo>
                  <a:lnTo>
                    <a:pt x="81" y="12"/>
                  </a:lnTo>
                  <a:lnTo>
                    <a:pt x="56" y="0"/>
                  </a:lnTo>
                  <a:lnTo>
                    <a:pt x="44" y="0"/>
                  </a:lnTo>
                  <a:lnTo>
                    <a:pt x="42" y="35"/>
                  </a:lnTo>
                  <a:lnTo>
                    <a:pt x="28" y="25"/>
                  </a:lnTo>
                  <a:lnTo>
                    <a:pt x="20" y="36"/>
                  </a:lnTo>
                  <a:lnTo>
                    <a:pt x="17" y="56"/>
                  </a:lnTo>
                  <a:lnTo>
                    <a:pt x="0" y="6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77" name="Freeform 71"/>
            <p:cNvSpPr>
              <a:spLocks/>
            </p:cNvSpPr>
            <p:nvPr/>
          </p:nvSpPr>
          <p:spPr bwMode="auto">
            <a:xfrm>
              <a:off x="3143" y="2396"/>
              <a:ext cx="99" cy="98"/>
            </a:xfrm>
            <a:custGeom>
              <a:avLst/>
              <a:gdLst/>
              <a:ahLst/>
              <a:cxnLst>
                <a:cxn ang="0">
                  <a:pos x="0" y="40"/>
                </a:cxn>
                <a:cxn ang="0">
                  <a:pos x="13" y="17"/>
                </a:cxn>
                <a:cxn ang="0">
                  <a:pos x="45" y="9"/>
                </a:cxn>
                <a:cxn ang="0">
                  <a:pos x="85" y="9"/>
                </a:cxn>
                <a:cxn ang="0">
                  <a:pos x="102" y="0"/>
                </a:cxn>
                <a:cxn ang="0">
                  <a:pos x="96" y="21"/>
                </a:cxn>
                <a:cxn ang="0">
                  <a:pos x="68" y="16"/>
                </a:cxn>
                <a:cxn ang="0">
                  <a:pos x="55" y="35"/>
                </a:cxn>
                <a:cxn ang="0">
                  <a:pos x="40" y="24"/>
                </a:cxn>
                <a:cxn ang="0">
                  <a:pos x="51" y="51"/>
                </a:cxn>
                <a:cxn ang="0">
                  <a:pos x="37" y="56"/>
                </a:cxn>
                <a:cxn ang="0">
                  <a:pos x="63" y="68"/>
                </a:cxn>
                <a:cxn ang="0">
                  <a:pos x="63" y="79"/>
                </a:cxn>
                <a:cxn ang="0">
                  <a:pos x="41" y="82"/>
                </a:cxn>
                <a:cxn ang="0">
                  <a:pos x="48" y="101"/>
                </a:cxn>
                <a:cxn ang="0">
                  <a:pos x="24" y="94"/>
                </a:cxn>
                <a:cxn ang="0">
                  <a:pos x="16" y="76"/>
                </a:cxn>
                <a:cxn ang="0">
                  <a:pos x="49" y="70"/>
                </a:cxn>
                <a:cxn ang="0">
                  <a:pos x="16" y="67"/>
                </a:cxn>
                <a:cxn ang="0">
                  <a:pos x="0" y="40"/>
                </a:cxn>
              </a:cxnLst>
              <a:rect l="0" t="0" r="r" b="b"/>
              <a:pathLst>
                <a:path w="103" h="102">
                  <a:moveTo>
                    <a:pt x="0" y="40"/>
                  </a:moveTo>
                  <a:lnTo>
                    <a:pt x="13" y="17"/>
                  </a:lnTo>
                  <a:lnTo>
                    <a:pt x="45" y="9"/>
                  </a:lnTo>
                  <a:lnTo>
                    <a:pt x="85" y="9"/>
                  </a:lnTo>
                  <a:lnTo>
                    <a:pt x="102" y="0"/>
                  </a:lnTo>
                  <a:lnTo>
                    <a:pt x="96" y="21"/>
                  </a:lnTo>
                  <a:lnTo>
                    <a:pt x="68" y="16"/>
                  </a:lnTo>
                  <a:lnTo>
                    <a:pt x="55" y="35"/>
                  </a:lnTo>
                  <a:lnTo>
                    <a:pt x="40" y="24"/>
                  </a:lnTo>
                  <a:lnTo>
                    <a:pt x="51" y="51"/>
                  </a:lnTo>
                  <a:lnTo>
                    <a:pt x="37" y="56"/>
                  </a:lnTo>
                  <a:lnTo>
                    <a:pt x="63" y="68"/>
                  </a:lnTo>
                  <a:lnTo>
                    <a:pt x="63" y="79"/>
                  </a:lnTo>
                  <a:lnTo>
                    <a:pt x="41" y="82"/>
                  </a:lnTo>
                  <a:lnTo>
                    <a:pt x="48" y="101"/>
                  </a:lnTo>
                  <a:lnTo>
                    <a:pt x="24" y="94"/>
                  </a:lnTo>
                  <a:lnTo>
                    <a:pt x="16" y="76"/>
                  </a:lnTo>
                  <a:lnTo>
                    <a:pt x="49" y="70"/>
                  </a:lnTo>
                  <a:lnTo>
                    <a:pt x="16" y="67"/>
                  </a:lnTo>
                  <a:lnTo>
                    <a:pt x="0" y="4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78" name="Freeform 72"/>
            <p:cNvSpPr>
              <a:spLocks/>
            </p:cNvSpPr>
            <p:nvPr/>
          </p:nvSpPr>
          <p:spPr bwMode="auto">
            <a:xfrm>
              <a:off x="3195" y="2510"/>
              <a:ext cx="47" cy="22"/>
            </a:xfrm>
            <a:custGeom>
              <a:avLst/>
              <a:gdLst/>
              <a:ahLst/>
              <a:cxnLst>
                <a:cxn ang="0">
                  <a:pos x="0" y="22"/>
                </a:cxn>
                <a:cxn ang="0">
                  <a:pos x="4" y="0"/>
                </a:cxn>
                <a:cxn ang="0">
                  <a:pos x="48" y="22"/>
                </a:cxn>
                <a:cxn ang="0">
                  <a:pos x="16" y="22"/>
                </a:cxn>
                <a:cxn ang="0">
                  <a:pos x="0" y="22"/>
                </a:cxn>
              </a:cxnLst>
              <a:rect l="0" t="0" r="r" b="b"/>
              <a:pathLst>
                <a:path w="49" h="23">
                  <a:moveTo>
                    <a:pt x="0" y="22"/>
                  </a:moveTo>
                  <a:lnTo>
                    <a:pt x="4" y="0"/>
                  </a:lnTo>
                  <a:lnTo>
                    <a:pt x="48" y="22"/>
                  </a:lnTo>
                  <a:lnTo>
                    <a:pt x="16" y="22"/>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79" name="Freeform 73"/>
            <p:cNvSpPr>
              <a:spLocks/>
            </p:cNvSpPr>
            <p:nvPr/>
          </p:nvSpPr>
          <p:spPr bwMode="auto">
            <a:xfrm>
              <a:off x="1673" y="1335"/>
              <a:ext cx="959" cy="687"/>
            </a:xfrm>
            <a:custGeom>
              <a:avLst/>
              <a:gdLst/>
              <a:ahLst/>
              <a:cxnLst>
                <a:cxn ang="0">
                  <a:pos x="110" y="167"/>
                </a:cxn>
                <a:cxn ang="0">
                  <a:pos x="129" y="136"/>
                </a:cxn>
                <a:cxn ang="0">
                  <a:pos x="86" y="121"/>
                </a:cxn>
                <a:cxn ang="0">
                  <a:pos x="184" y="64"/>
                </a:cxn>
                <a:cxn ang="0">
                  <a:pos x="286" y="43"/>
                </a:cxn>
                <a:cxn ang="0">
                  <a:pos x="364" y="71"/>
                </a:cxn>
                <a:cxn ang="0">
                  <a:pos x="345" y="39"/>
                </a:cxn>
                <a:cxn ang="0">
                  <a:pos x="464" y="56"/>
                </a:cxn>
                <a:cxn ang="0">
                  <a:pos x="525" y="39"/>
                </a:cxn>
                <a:cxn ang="0">
                  <a:pos x="434" y="12"/>
                </a:cxn>
                <a:cxn ang="0">
                  <a:pos x="544" y="27"/>
                </a:cxn>
                <a:cxn ang="0">
                  <a:pos x="540" y="1"/>
                </a:cxn>
                <a:cxn ang="0">
                  <a:pos x="747" y="10"/>
                </a:cxn>
                <a:cxn ang="0">
                  <a:pos x="764" y="12"/>
                </a:cxn>
                <a:cxn ang="0">
                  <a:pos x="833" y="35"/>
                </a:cxn>
                <a:cxn ang="0">
                  <a:pos x="634" y="64"/>
                </a:cxn>
                <a:cxn ang="0">
                  <a:pos x="739" y="79"/>
                </a:cxn>
                <a:cxn ang="0">
                  <a:pos x="858" y="72"/>
                </a:cxn>
                <a:cxn ang="0">
                  <a:pos x="943" y="62"/>
                </a:cxn>
                <a:cxn ang="0">
                  <a:pos x="839" y="113"/>
                </a:cxn>
                <a:cxn ang="0">
                  <a:pos x="907" y="130"/>
                </a:cxn>
                <a:cxn ang="0">
                  <a:pos x="846" y="178"/>
                </a:cxn>
                <a:cxn ang="0">
                  <a:pos x="854" y="214"/>
                </a:cxn>
                <a:cxn ang="0">
                  <a:pos x="837" y="240"/>
                </a:cxn>
                <a:cxn ang="0">
                  <a:pos x="865" y="266"/>
                </a:cxn>
                <a:cxn ang="0">
                  <a:pos x="828" y="290"/>
                </a:cxn>
                <a:cxn ang="0">
                  <a:pos x="849" y="317"/>
                </a:cxn>
                <a:cxn ang="0">
                  <a:pos x="858" y="341"/>
                </a:cxn>
                <a:cxn ang="0">
                  <a:pos x="752" y="359"/>
                </a:cxn>
                <a:cxn ang="0">
                  <a:pos x="774" y="396"/>
                </a:cxn>
                <a:cxn ang="0">
                  <a:pos x="831" y="407"/>
                </a:cxn>
                <a:cxn ang="0">
                  <a:pos x="822" y="434"/>
                </a:cxn>
                <a:cxn ang="0">
                  <a:pos x="739" y="405"/>
                </a:cxn>
                <a:cxn ang="0">
                  <a:pos x="757" y="448"/>
                </a:cxn>
                <a:cxn ang="0">
                  <a:pos x="760" y="495"/>
                </a:cxn>
                <a:cxn ang="0">
                  <a:pos x="666" y="513"/>
                </a:cxn>
                <a:cxn ang="0">
                  <a:pos x="600" y="571"/>
                </a:cxn>
                <a:cxn ang="0">
                  <a:pos x="572" y="559"/>
                </a:cxn>
                <a:cxn ang="0">
                  <a:pos x="518" y="596"/>
                </a:cxn>
                <a:cxn ang="0">
                  <a:pos x="514" y="626"/>
                </a:cxn>
                <a:cxn ang="0">
                  <a:pos x="513" y="649"/>
                </a:cxn>
                <a:cxn ang="0">
                  <a:pos x="477" y="707"/>
                </a:cxn>
                <a:cxn ang="0">
                  <a:pos x="405" y="700"/>
                </a:cxn>
                <a:cxn ang="0">
                  <a:pos x="386" y="683"/>
                </a:cxn>
                <a:cxn ang="0">
                  <a:pos x="351" y="617"/>
                </a:cxn>
                <a:cxn ang="0">
                  <a:pos x="341" y="584"/>
                </a:cxn>
                <a:cxn ang="0">
                  <a:pos x="330" y="514"/>
                </a:cxn>
                <a:cxn ang="0">
                  <a:pos x="328" y="503"/>
                </a:cxn>
                <a:cxn ang="0">
                  <a:pos x="336" y="456"/>
                </a:cxn>
                <a:cxn ang="0">
                  <a:pos x="364" y="438"/>
                </a:cxn>
                <a:cxn ang="0">
                  <a:pos x="342" y="415"/>
                </a:cxn>
                <a:cxn ang="0">
                  <a:pos x="310" y="415"/>
                </a:cxn>
                <a:cxn ang="0">
                  <a:pos x="284" y="399"/>
                </a:cxn>
                <a:cxn ang="0">
                  <a:pos x="264" y="322"/>
                </a:cxn>
                <a:cxn ang="0">
                  <a:pos x="197" y="268"/>
                </a:cxn>
                <a:cxn ang="0">
                  <a:pos x="109" y="276"/>
                </a:cxn>
                <a:cxn ang="0">
                  <a:pos x="25" y="240"/>
                </a:cxn>
                <a:cxn ang="0">
                  <a:pos x="108" y="224"/>
                </a:cxn>
              </a:cxnLst>
              <a:rect l="0" t="0" r="r" b="b"/>
              <a:pathLst>
                <a:path w="992" h="718">
                  <a:moveTo>
                    <a:pt x="0" y="198"/>
                  </a:moveTo>
                  <a:lnTo>
                    <a:pt x="5" y="187"/>
                  </a:lnTo>
                  <a:lnTo>
                    <a:pt x="70" y="167"/>
                  </a:lnTo>
                  <a:lnTo>
                    <a:pt x="110" y="167"/>
                  </a:lnTo>
                  <a:lnTo>
                    <a:pt x="133" y="151"/>
                  </a:lnTo>
                  <a:lnTo>
                    <a:pt x="126" y="145"/>
                  </a:lnTo>
                  <a:lnTo>
                    <a:pt x="141" y="140"/>
                  </a:lnTo>
                  <a:lnTo>
                    <a:pt x="129" y="136"/>
                  </a:lnTo>
                  <a:lnTo>
                    <a:pt x="151" y="129"/>
                  </a:lnTo>
                  <a:lnTo>
                    <a:pt x="143" y="124"/>
                  </a:lnTo>
                  <a:lnTo>
                    <a:pt x="114" y="135"/>
                  </a:lnTo>
                  <a:lnTo>
                    <a:pt x="86" y="121"/>
                  </a:lnTo>
                  <a:lnTo>
                    <a:pt x="122" y="113"/>
                  </a:lnTo>
                  <a:lnTo>
                    <a:pt x="143" y="90"/>
                  </a:lnTo>
                  <a:lnTo>
                    <a:pt x="186" y="89"/>
                  </a:lnTo>
                  <a:lnTo>
                    <a:pt x="184" y="64"/>
                  </a:lnTo>
                  <a:lnTo>
                    <a:pt x="217" y="64"/>
                  </a:lnTo>
                  <a:lnTo>
                    <a:pt x="251" y="81"/>
                  </a:lnTo>
                  <a:lnTo>
                    <a:pt x="211" y="59"/>
                  </a:lnTo>
                  <a:lnTo>
                    <a:pt x="286" y="43"/>
                  </a:lnTo>
                  <a:lnTo>
                    <a:pt x="305" y="54"/>
                  </a:lnTo>
                  <a:lnTo>
                    <a:pt x="307" y="75"/>
                  </a:lnTo>
                  <a:lnTo>
                    <a:pt x="317" y="58"/>
                  </a:lnTo>
                  <a:lnTo>
                    <a:pt x="364" y="71"/>
                  </a:lnTo>
                  <a:lnTo>
                    <a:pt x="348" y="60"/>
                  </a:lnTo>
                  <a:lnTo>
                    <a:pt x="371" y="62"/>
                  </a:lnTo>
                  <a:lnTo>
                    <a:pt x="351" y="49"/>
                  </a:lnTo>
                  <a:lnTo>
                    <a:pt x="345" y="39"/>
                  </a:lnTo>
                  <a:lnTo>
                    <a:pt x="356" y="37"/>
                  </a:lnTo>
                  <a:lnTo>
                    <a:pt x="450" y="67"/>
                  </a:lnTo>
                  <a:lnTo>
                    <a:pt x="444" y="58"/>
                  </a:lnTo>
                  <a:lnTo>
                    <a:pt x="464" y="56"/>
                  </a:lnTo>
                  <a:lnTo>
                    <a:pt x="450" y="47"/>
                  </a:lnTo>
                  <a:lnTo>
                    <a:pt x="483" y="49"/>
                  </a:lnTo>
                  <a:lnTo>
                    <a:pt x="433" y="27"/>
                  </a:lnTo>
                  <a:lnTo>
                    <a:pt x="525" y="39"/>
                  </a:lnTo>
                  <a:lnTo>
                    <a:pt x="504" y="27"/>
                  </a:lnTo>
                  <a:lnTo>
                    <a:pt x="450" y="24"/>
                  </a:lnTo>
                  <a:lnTo>
                    <a:pt x="468" y="22"/>
                  </a:lnTo>
                  <a:lnTo>
                    <a:pt x="434" y="12"/>
                  </a:lnTo>
                  <a:lnTo>
                    <a:pt x="473" y="14"/>
                  </a:lnTo>
                  <a:lnTo>
                    <a:pt x="457" y="10"/>
                  </a:lnTo>
                  <a:lnTo>
                    <a:pt x="475" y="6"/>
                  </a:lnTo>
                  <a:lnTo>
                    <a:pt x="544" y="27"/>
                  </a:lnTo>
                  <a:lnTo>
                    <a:pt x="536" y="20"/>
                  </a:lnTo>
                  <a:lnTo>
                    <a:pt x="567" y="12"/>
                  </a:lnTo>
                  <a:lnTo>
                    <a:pt x="541" y="10"/>
                  </a:lnTo>
                  <a:lnTo>
                    <a:pt x="540" y="1"/>
                  </a:lnTo>
                  <a:lnTo>
                    <a:pt x="557" y="0"/>
                  </a:lnTo>
                  <a:lnTo>
                    <a:pt x="739" y="1"/>
                  </a:lnTo>
                  <a:lnTo>
                    <a:pt x="753" y="6"/>
                  </a:lnTo>
                  <a:lnTo>
                    <a:pt x="747" y="10"/>
                  </a:lnTo>
                  <a:lnTo>
                    <a:pt x="625" y="12"/>
                  </a:lnTo>
                  <a:lnTo>
                    <a:pt x="638" y="17"/>
                  </a:lnTo>
                  <a:lnTo>
                    <a:pt x="591" y="22"/>
                  </a:lnTo>
                  <a:lnTo>
                    <a:pt x="764" y="12"/>
                  </a:lnTo>
                  <a:lnTo>
                    <a:pt x="770" y="21"/>
                  </a:lnTo>
                  <a:lnTo>
                    <a:pt x="747" y="28"/>
                  </a:lnTo>
                  <a:lnTo>
                    <a:pt x="787" y="24"/>
                  </a:lnTo>
                  <a:lnTo>
                    <a:pt x="833" y="35"/>
                  </a:lnTo>
                  <a:lnTo>
                    <a:pt x="764" y="54"/>
                  </a:lnTo>
                  <a:lnTo>
                    <a:pt x="654" y="52"/>
                  </a:lnTo>
                  <a:lnTo>
                    <a:pt x="680" y="56"/>
                  </a:lnTo>
                  <a:lnTo>
                    <a:pt x="634" y="64"/>
                  </a:lnTo>
                  <a:lnTo>
                    <a:pt x="634" y="74"/>
                  </a:lnTo>
                  <a:lnTo>
                    <a:pt x="754" y="59"/>
                  </a:lnTo>
                  <a:lnTo>
                    <a:pt x="765" y="64"/>
                  </a:lnTo>
                  <a:lnTo>
                    <a:pt x="739" y="79"/>
                  </a:lnTo>
                  <a:lnTo>
                    <a:pt x="818" y="56"/>
                  </a:lnTo>
                  <a:lnTo>
                    <a:pt x="822" y="78"/>
                  </a:lnTo>
                  <a:lnTo>
                    <a:pt x="784" y="117"/>
                  </a:lnTo>
                  <a:lnTo>
                    <a:pt x="858" y="72"/>
                  </a:lnTo>
                  <a:lnTo>
                    <a:pt x="857" y="79"/>
                  </a:lnTo>
                  <a:lnTo>
                    <a:pt x="893" y="78"/>
                  </a:lnTo>
                  <a:lnTo>
                    <a:pt x="904" y="64"/>
                  </a:lnTo>
                  <a:lnTo>
                    <a:pt x="943" y="62"/>
                  </a:lnTo>
                  <a:lnTo>
                    <a:pt x="991" y="74"/>
                  </a:lnTo>
                  <a:lnTo>
                    <a:pt x="945" y="94"/>
                  </a:lnTo>
                  <a:lnTo>
                    <a:pt x="947" y="102"/>
                  </a:lnTo>
                  <a:lnTo>
                    <a:pt x="839" y="113"/>
                  </a:lnTo>
                  <a:lnTo>
                    <a:pt x="926" y="114"/>
                  </a:lnTo>
                  <a:lnTo>
                    <a:pt x="854" y="130"/>
                  </a:lnTo>
                  <a:lnTo>
                    <a:pt x="860" y="143"/>
                  </a:lnTo>
                  <a:lnTo>
                    <a:pt x="907" y="130"/>
                  </a:lnTo>
                  <a:lnTo>
                    <a:pt x="872" y="145"/>
                  </a:lnTo>
                  <a:lnTo>
                    <a:pt x="868" y="164"/>
                  </a:lnTo>
                  <a:lnTo>
                    <a:pt x="878" y="160"/>
                  </a:lnTo>
                  <a:lnTo>
                    <a:pt x="846" y="178"/>
                  </a:lnTo>
                  <a:lnTo>
                    <a:pt x="834" y="214"/>
                  </a:lnTo>
                  <a:lnTo>
                    <a:pt x="851" y="206"/>
                  </a:lnTo>
                  <a:lnTo>
                    <a:pt x="877" y="214"/>
                  </a:lnTo>
                  <a:lnTo>
                    <a:pt x="854" y="214"/>
                  </a:lnTo>
                  <a:lnTo>
                    <a:pt x="854" y="225"/>
                  </a:lnTo>
                  <a:lnTo>
                    <a:pt x="892" y="229"/>
                  </a:lnTo>
                  <a:lnTo>
                    <a:pt x="893" y="243"/>
                  </a:lnTo>
                  <a:lnTo>
                    <a:pt x="837" y="240"/>
                  </a:lnTo>
                  <a:lnTo>
                    <a:pt x="851" y="247"/>
                  </a:lnTo>
                  <a:lnTo>
                    <a:pt x="820" y="251"/>
                  </a:lnTo>
                  <a:lnTo>
                    <a:pt x="837" y="266"/>
                  </a:lnTo>
                  <a:lnTo>
                    <a:pt x="865" y="266"/>
                  </a:lnTo>
                  <a:lnTo>
                    <a:pt x="849" y="275"/>
                  </a:lnTo>
                  <a:lnTo>
                    <a:pt x="870" y="283"/>
                  </a:lnTo>
                  <a:lnTo>
                    <a:pt x="870" y="301"/>
                  </a:lnTo>
                  <a:lnTo>
                    <a:pt x="828" y="290"/>
                  </a:lnTo>
                  <a:lnTo>
                    <a:pt x="853" y="299"/>
                  </a:lnTo>
                  <a:lnTo>
                    <a:pt x="838" y="306"/>
                  </a:lnTo>
                  <a:lnTo>
                    <a:pt x="851" y="305"/>
                  </a:lnTo>
                  <a:lnTo>
                    <a:pt x="849" y="317"/>
                  </a:lnTo>
                  <a:lnTo>
                    <a:pt x="878" y="324"/>
                  </a:lnTo>
                  <a:lnTo>
                    <a:pt x="831" y="320"/>
                  </a:lnTo>
                  <a:lnTo>
                    <a:pt x="822" y="326"/>
                  </a:lnTo>
                  <a:lnTo>
                    <a:pt x="858" y="341"/>
                  </a:lnTo>
                  <a:lnTo>
                    <a:pt x="853" y="355"/>
                  </a:lnTo>
                  <a:lnTo>
                    <a:pt x="824" y="361"/>
                  </a:lnTo>
                  <a:lnTo>
                    <a:pt x="795" y="344"/>
                  </a:lnTo>
                  <a:lnTo>
                    <a:pt x="752" y="359"/>
                  </a:lnTo>
                  <a:lnTo>
                    <a:pt x="783" y="368"/>
                  </a:lnTo>
                  <a:lnTo>
                    <a:pt x="753" y="376"/>
                  </a:lnTo>
                  <a:lnTo>
                    <a:pt x="785" y="378"/>
                  </a:lnTo>
                  <a:lnTo>
                    <a:pt x="774" y="396"/>
                  </a:lnTo>
                  <a:lnTo>
                    <a:pt x="787" y="386"/>
                  </a:lnTo>
                  <a:lnTo>
                    <a:pt x="822" y="401"/>
                  </a:lnTo>
                  <a:lnTo>
                    <a:pt x="811" y="413"/>
                  </a:lnTo>
                  <a:lnTo>
                    <a:pt x="831" y="407"/>
                  </a:lnTo>
                  <a:lnTo>
                    <a:pt x="822" y="421"/>
                  </a:lnTo>
                  <a:lnTo>
                    <a:pt x="835" y="414"/>
                  </a:lnTo>
                  <a:lnTo>
                    <a:pt x="838" y="445"/>
                  </a:lnTo>
                  <a:lnTo>
                    <a:pt x="822" y="434"/>
                  </a:lnTo>
                  <a:lnTo>
                    <a:pt x="822" y="445"/>
                  </a:lnTo>
                  <a:lnTo>
                    <a:pt x="807" y="445"/>
                  </a:lnTo>
                  <a:lnTo>
                    <a:pt x="787" y="419"/>
                  </a:lnTo>
                  <a:lnTo>
                    <a:pt x="739" y="405"/>
                  </a:lnTo>
                  <a:lnTo>
                    <a:pt x="773" y="422"/>
                  </a:lnTo>
                  <a:lnTo>
                    <a:pt x="729" y="430"/>
                  </a:lnTo>
                  <a:lnTo>
                    <a:pt x="718" y="445"/>
                  </a:lnTo>
                  <a:lnTo>
                    <a:pt x="757" y="448"/>
                  </a:lnTo>
                  <a:lnTo>
                    <a:pt x="723" y="457"/>
                  </a:lnTo>
                  <a:lnTo>
                    <a:pt x="774" y="446"/>
                  </a:lnTo>
                  <a:lnTo>
                    <a:pt x="826" y="460"/>
                  </a:lnTo>
                  <a:lnTo>
                    <a:pt x="760" y="495"/>
                  </a:lnTo>
                  <a:lnTo>
                    <a:pt x="698" y="511"/>
                  </a:lnTo>
                  <a:lnTo>
                    <a:pt x="675" y="513"/>
                  </a:lnTo>
                  <a:lnTo>
                    <a:pt x="660" y="496"/>
                  </a:lnTo>
                  <a:lnTo>
                    <a:pt x="666" y="513"/>
                  </a:lnTo>
                  <a:lnTo>
                    <a:pt x="648" y="522"/>
                  </a:lnTo>
                  <a:lnTo>
                    <a:pt x="625" y="560"/>
                  </a:lnTo>
                  <a:lnTo>
                    <a:pt x="604" y="559"/>
                  </a:lnTo>
                  <a:lnTo>
                    <a:pt x="600" y="571"/>
                  </a:lnTo>
                  <a:lnTo>
                    <a:pt x="583" y="572"/>
                  </a:lnTo>
                  <a:lnTo>
                    <a:pt x="573" y="568"/>
                  </a:lnTo>
                  <a:lnTo>
                    <a:pt x="585" y="560"/>
                  </a:lnTo>
                  <a:lnTo>
                    <a:pt x="572" y="559"/>
                  </a:lnTo>
                  <a:lnTo>
                    <a:pt x="565" y="579"/>
                  </a:lnTo>
                  <a:lnTo>
                    <a:pt x="536" y="580"/>
                  </a:lnTo>
                  <a:lnTo>
                    <a:pt x="536" y="596"/>
                  </a:lnTo>
                  <a:lnTo>
                    <a:pt x="518" y="596"/>
                  </a:lnTo>
                  <a:lnTo>
                    <a:pt x="534" y="610"/>
                  </a:lnTo>
                  <a:lnTo>
                    <a:pt x="513" y="613"/>
                  </a:lnTo>
                  <a:lnTo>
                    <a:pt x="529" y="626"/>
                  </a:lnTo>
                  <a:lnTo>
                    <a:pt x="514" y="626"/>
                  </a:lnTo>
                  <a:lnTo>
                    <a:pt x="526" y="630"/>
                  </a:lnTo>
                  <a:lnTo>
                    <a:pt x="514" y="645"/>
                  </a:lnTo>
                  <a:lnTo>
                    <a:pt x="504" y="642"/>
                  </a:lnTo>
                  <a:lnTo>
                    <a:pt x="513" y="649"/>
                  </a:lnTo>
                  <a:lnTo>
                    <a:pt x="492" y="656"/>
                  </a:lnTo>
                  <a:lnTo>
                    <a:pt x="504" y="676"/>
                  </a:lnTo>
                  <a:lnTo>
                    <a:pt x="492" y="706"/>
                  </a:lnTo>
                  <a:lnTo>
                    <a:pt x="477" y="707"/>
                  </a:lnTo>
                  <a:lnTo>
                    <a:pt x="488" y="717"/>
                  </a:lnTo>
                  <a:lnTo>
                    <a:pt x="454" y="717"/>
                  </a:lnTo>
                  <a:lnTo>
                    <a:pt x="450" y="698"/>
                  </a:lnTo>
                  <a:lnTo>
                    <a:pt x="405" y="700"/>
                  </a:lnTo>
                  <a:lnTo>
                    <a:pt x="415" y="695"/>
                  </a:lnTo>
                  <a:lnTo>
                    <a:pt x="391" y="687"/>
                  </a:lnTo>
                  <a:lnTo>
                    <a:pt x="403" y="683"/>
                  </a:lnTo>
                  <a:lnTo>
                    <a:pt x="386" y="683"/>
                  </a:lnTo>
                  <a:lnTo>
                    <a:pt x="392" y="668"/>
                  </a:lnTo>
                  <a:lnTo>
                    <a:pt x="382" y="672"/>
                  </a:lnTo>
                  <a:lnTo>
                    <a:pt x="351" y="630"/>
                  </a:lnTo>
                  <a:lnTo>
                    <a:pt x="351" y="617"/>
                  </a:lnTo>
                  <a:lnTo>
                    <a:pt x="373" y="603"/>
                  </a:lnTo>
                  <a:lnTo>
                    <a:pt x="364" y="599"/>
                  </a:lnTo>
                  <a:lnTo>
                    <a:pt x="341" y="615"/>
                  </a:lnTo>
                  <a:lnTo>
                    <a:pt x="341" y="584"/>
                  </a:lnTo>
                  <a:lnTo>
                    <a:pt x="319" y="568"/>
                  </a:lnTo>
                  <a:lnTo>
                    <a:pt x="325" y="544"/>
                  </a:lnTo>
                  <a:lnTo>
                    <a:pt x="313" y="534"/>
                  </a:lnTo>
                  <a:lnTo>
                    <a:pt x="330" y="514"/>
                  </a:lnTo>
                  <a:lnTo>
                    <a:pt x="319" y="511"/>
                  </a:lnTo>
                  <a:lnTo>
                    <a:pt x="359" y="511"/>
                  </a:lnTo>
                  <a:lnTo>
                    <a:pt x="355" y="503"/>
                  </a:lnTo>
                  <a:lnTo>
                    <a:pt x="328" y="503"/>
                  </a:lnTo>
                  <a:lnTo>
                    <a:pt x="368" y="484"/>
                  </a:lnTo>
                  <a:lnTo>
                    <a:pt x="359" y="478"/>
                  </a:lnTo>
                  <a:lnTo>
                    <a:pt x="368" y="457"/>
                  </a:lnTo>
                  <a:lnTo>
                    <a:pt x="336" y="456"/>
                  </a:lnTo>
                  <a:lnTo>
                    <a:pt x="299" y="440"/>
                  </a:lnTo>
                  <a:lnTo>
                    <a:pt x="364" y="448"/>
                  </a:lnTo>
                  <a:lnTo>
                    <a:pt x="353" y="441"/>
                  </a:lnTo>
                  <a:lnTo>
                    <a:pt x="364" y="438"/>
                  </a:lnTo>
                  <a:lnTo>
                    <a:pt x="338" y="425"/>
                  </a:lnTo>
                  <a:lnTo>
                    <a:pt x="348" y="419"/>
                  </a:lnTo>
                  <a:lnTo>
                    <a:pt x="334" y="423"/>
                  </a:lnTo>
                  <a:lnTo>
                    <a:pt x="342" y="415"/>
                  </a:lnTo>
                  <a:lnTo>
                    <a:pt x="326" y="415"/>
                  </a:lnTo>
                  <a:lnTo>
                    <a:pt x="345" y="409"/>
                  </a:lnTo>
                  <a:lnTo>
                    <a:pt x="317" y="399"/>
                  </a:lnTo>
                  <a:lnTo>
                    <a:pt x="310" y="415"/>
                  </a:lnTo>
                  <a:lnTo>
                    <a:pt x="286" y="415"/>
                  </a:lnTo>
                  <a:lnTo>
                    <a:pt x="282" y="409"/>
                  </a:lnTo>
                  <a:lnTo>
                    <a:pt x="298" y="399"/>
                  </a:lnTo>
                  <a:lnTo>
                    <a:pt x="284" y="399"/>
                  </a:lnTo>
                  <a:lnTo>
                    <a:pt x="299" y="372"/>
                  </a:lnTo>
                  <a:lnTo>
                    <a:pt x="283" y="368"/>
                  </a:lnTo>
                  <a:lnTo>
                    <a:pt x="291" y="356"/>
                  </a:lnTo>
                  <a:lnTo>
                    <a:pt x="264" y="322"/>
                  </a:lnTo>
                  <a:lnTo>
                    <a:pt x="272" y="322"/>
                  </a:lnTo>
                  <a:lnTo>
                    <a:pt x="236" y="294"/>
                  </a:lnTo>
                  <a:lnTo>
                    <a:pt x="236" y="283"/>
                  </a:lnTo>
                  <a:lnTo>
                    <a:pt x="197" y="268"/>
                  </a:lnTo>
                  <a:lnTo>
                    <a:pt x="160" y="260"/>
                  </a:lnTo>
                  <a:lnTo>
                    <a:pt x="126" y="274"/>
                  </a:lnTo>
                  <a:lnTo>
                    <a:pt x="98" y="266"/>
                  </a:lnTo>
                  <a:lnTo>
                    <a:pt x="109" y="276"/>
                  </a:lnTo>
                  <a:lnTo>
                    <a:pt x="79" y="271"/>
                  </a:lnTo>
                  <a:lnTo>
                    <a:pt x="55" y="260"/>
                  </a:lnTo>
                  <a:lnTo>
                    <a:pt x="79" y="251"/>
                  </a:lnTo>
                  <a:lnTo>
                    <a:pt x="25" y="240"/>
                  </a:lnTo>
                  <a:lnTo>
                    <a:pt x="45" y="230"/>
                  </a:lnTo>
                  <a:lnTo>
                    <a:pt x="110" y="233"/>
                  </a:lnTo>
                  <a:lnTo>
                    <a:pt x="118" y="230"/>
                  </a:lnTo>
                  <a:lnTo>
                    <a:pt x="108" y="224"/>
                  </a:lnTo>
                  <a:lnTo>
                    <a:pt x="118" y="220"/>
                  </a:lnTo>
                  <a:lnTo>
                    <a:pt x="59" y="224"/>
                  </a:lnTo>
                  <a:lnTo>
                    <a:pt x="0" y="19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80" name="Freeform 74"/>
            <p:cNvSpPr>
              <a:spLocks/>
            </p:cNvSpPr>
            <p:nvPr/>
          </p:nvSpPr>
          <p:spPr bwMode="auto">
            <a:xfrm>
              <a:off x="1369" y="2802"/>
              <a:ext cx="64" cy="68"/>
            </a:xfrm>
            <a:custGeom>
              <a:avLst/>
              <a:gdLst/>
              <a:ahLst/>
              <a:cxnLst>
                <a:cxn ang="0">
                  <a:pos x="0" y="56"/>
                </a:cxn>
                <a:cxn ang="0">
                  <a:pos x="13" y="30"/>
                </a:cxn>
                <a:cxn ang="0">
                  <a:pos x="29" y="30"/>
                </a:cxn>
                <a:cxn ang="0">
                  <a:pos x="12" y="9"/>
                </a:cxn>
                <a:cxn ang="0">
                  <a:pos x="50" y="0"/>
                </a:cxn>
                <a:cxn ang="0">
                  <a:pos x="55" y="33"/>
                </a:cxn>
                <a:cxn ang="0">
                  <a:pos x="65" y="36"/>
                </a:cxn>
                <a:cxn ang="0">
                  <a:pos x="47" y="57"/>
                </a:cxn>
                <a:cxn ang="0">
                  <a:pos x="36" y="70"/>
                </a:cxn>
                <a:cxn ang="0">
                  <a:pos x="0" y="56"/>
                </a:cxn>
              </a:cxnLst>
              <a:rect l="0" t="0" r="r" b="b"/>
              <a:pathLst>
                <a:path w="66" h="71">
                  <a:moveTo>
                    <a:pt x="0" y="56"/>
                  </a:moveTo>
                  <a:lnTo>
                    <a:pt x="13" y="30"/>
                  </a:lnTo>
                  <a:lnTo>
                    <a:pt x="29" y="30"/>
                  </a:lnTo>
                  <a:lnTo>
                    <a:pt x="12" y="9"/>
                  </a:lnTo>
                  <a:lnTo>
                    <a:pt x="50" y="0"/>
                  </a:lnTo>
                  <a:lnTo>
                    <a:pt x="55" y="33"/>
                  </a:lnTo>
                  <a:lnTo>
                    <a:pt x="65" y="36"/>
                  </a:lnTo>
                  <a:lnTo>
                    <a:pt x="47" y="57"/>
                  </a:lnTo>
                  <a:lnTo>
                    <a:pt x="36" y="70"/>
                  </a:lnTo>
                  <a:lnTo>
                    <a:pt x="0" y="5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81" name="Freeform 75"/>
            <p:cNvSpPr>
              <a:spLocks/>
            </p:cNvSpPr>
            <p:nvPr/>
          </p:nvSpPr>
          <p:spPr bwMode="auto">
            <a:xfrm>
              <a:off x="1859" y="2953"/>
              <a:ext cx="76" cy="108"/>
            </a:xfrm>
            <a:custGeom>
              <a:avLst/>
              <a:gdLst/>
              <a:ahLst/>
              <a:cxnLst>
                <a:cxn ang="0">
                  <a:pos x="0" y="36"/>
                </a:cxn>
                <a:cxn ang="0">
                  <a:pos x="10" y="51"/>
                </a:cxn>
                <a:cxn ang="0">
                  <a:pos x="25" y="63"/>
                </a:cxn>
                <a:cxn ang="0">
                  <a:pos x="22" y="94"/>
                </a:cxn>
                <a:cxn ang="0">
                  <a:pos x="30" y="111"/>
                </a:cxn>
                <a:cxn ang="0">
                  <a:pos x="78" y="104"/>
                </a:cxn>
                <a:cxn ang="0">
                  <a:pos x="51" y="70"/>
                </a:cxn>
                <a:cxn ang="0">
                  <a:pos x="69" y="40"/>
                </a:cxn>
                <a:cxn ang="0">
                  <a:pos x="22" y="0"/>
                </a:cxn>
                <a:cxn ang="0">
                  <a:pos x="8" y="12"/>
                </a:cxn>
                <a:cxn ang="0">
                  <a:pos x="13" y="23"/>
                </a:cxn>
                <a:cxn ang="0">
                  <a:pos x="0" y="36"/>
                </a:cxn>
              </a:cxnLst>
              <a:rect l="0" t="0" r="r" b="b"/>
              <a:pathLst>
                <a:path w="79" h="112">
                  <a:moveTo>
                    <a:pt x="0" y="36"/>
                  </a:moveTo>
                  <a:lnTo>
                    <a:pt x="10" y="51"/>
                  </a:lnTo>
                  <a:lnTo>
                    <a:pt x="25" y="63"/>
                  </a:lnTo>
                  <a:lnTo>
                    <a:pt x="22" y="94"/>
                  </a:lnTo>
                  <a:lnTo>
                    <a:pt x="30" y="111"/>
                  </a:lnTo>
                  <a:lnTo>
                    <a:pt x="78" y="104"/>
                  </a:lnTo>
                  <a:lnTo>
                    <a:pt x="51" y="70"/>
                  </a:lnTo>
                  <a:lnTo>
                    <a:pt x="69" y="40"/>
                  </a:lnTo>
                  <a:lnTo>
                    <a:pt x="22" y="0"/>
                  </a:lnTo>
                  <a:lnTo>
                    <a:pt x="8" y="12"/>
                  </a:lnTo>
                  <a:lnTo>
                    <a:pt x="13" y="23"/>
                  </a:lnTo>
                  <a:lnTo>
                    <a:pt x="0" y="3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82" name="Freeform 76"/>
            <p:cNvSpPr>
              <a:spLocks/>
            </p:cNvSpPr>
            <p:nvPr/>
          </p:nvSpPr>
          <p:spPr bwMode="auto">
            <a:xfrm>
              <a:off x="1651" y="2772"/>
              <a:ext cx="41" cy="30"/>
            </a:xfrm>
            <a:custGeom>
              <a:avLst/>
              <a:gdLst/>
              <a:ahLst/>
              <a:cxnLst>
                <a:cxn ang="0">
                  <a:pos x="0" y="22"/>
                </a:cxn>
                <a:cxn ang="0">
                  <a:pos x="32" y="22"/>
                </a:cxn>
                <a:cxn ang="0">
                  <a:pos x="16" y="2"/>
                </a:cxn>
                <a:cxn ang="0">
                  <a:pos x="42" y="0"/>
                </a:cxn>
                <a:cxn ang="0">
                  <a:pos x="42" y="31"/>
                </a:cxn>
                <a:cxn ang="0">
                  <a:pos x="0" y="22"/>
                </a:cxn>
              </a:cxnLst>
              <a:rect l="0" t="0" r="r" b="b"/>
              <a:pathLst>
                <a:path w="43" h="32">
                  <a:moveTo>
                    <a:pt x="0" y="22"/>
                  </a:moveTo>
                  <a:lnTo>
                    <a:pt x="32" y="22"/>
                  </a:lnTo>
                  <a:lnTo>
                    <a:pt x="16" y="2"/>
                  </a:lnTo>
                  <a:lnTo>
                    <a:pt x="42" y="0"/>
                  </a:lnTo>
                  <a:lnTo>
                    <a:pt x="42" y="31"/>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83" name="Freeform 77"/>
            <p:cNvSpPr>
              <a:spLocks/>
            </p:cNvSpPr>
            <p:nvPr/>
          </p:nvSpPr>
          <p:spPr bwMode="auto">
            <a:xfrm>
              <a:off x="1415" y="2835"/>
              <a:ext cx="96" cy="47"/>
            </a:xfrm>
            <a:custGeom>
              <a:avLst/>
              <a:gdLst/>
              <a:ahLst/>
              <a:cxnLst>
                <a:cxn ang="0">
                  <a:pos x="0" y="24"/>
                </a:cxn>
                <a:cxn ang="0">
                  <a:pos x="17" y="2"/>
                </a:cxn>
                <a:cxn ang="0">
                  <a:pos x="70" y="0"/>
                </a:cxn>
                <a:cxn ang="0">
                  <a:pos x="99" y="14"/>
                </a:cxn>
                <a:cxn ang="0">
                  <a:pos x="75" y="17"/>
                </a:cxn>
                <a:cxn ang="0">
                  <a:pos x="33" y="48"/>
                </a:cxn>
                <a:cxn ang="0">
                  <a:pos x="27" y="40"/>
                </a:cxn>
                <a:cxn ang="0">
                  <a:pos x="0" y="24"/>
                </a:cxn>
              </a:cxnLst>
              <a:rect l="0" t="0" r="r" b="b"/>
              <a:pathLst>
                <a:path w="100" h="49">
                  <a:moveTo>
                    <a:pt x="0" y="24"/>
                  </a:moveTo>
                  <a:lnTo>
                    <a:pt x="17" y="2"/>
                  </a:lnTo>
                  <a:lnTo>
                    <a:pt x="70" y="0"/>
                  </a:lnTo>
                  <a:lnTo>
                    <a:pt x="99" y="14"/>
                  </a:lnTo>
                  <a:lnTo>
                    <a:pt x="75" y="17"/>
                  </a:lnTo>
                  <a:lnTo>
                    <a:pt x="33" y="48"/>
                  </a:lnTo>
                  <a:lnTo>
                    <a:pt x="27" y="40"/>
                  </a:lnTo>
                  <a:lnTo>
                    <a:pt x="0" y="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84" name="Freeform 78"/>
            <p:cNvSpPr>
              <a:spLocks/>
            </p:cNvSpPr>
            <p:nvPr/>
          </p:nvSpPr>
          <p:spPr bwMode="auto">
            <a:xfrm>
              <a:off x="3077" y="2267"/>
              <a:ext cx="107" cy="57"/>
            </a:xfrm>
            <a:custGeom>
              <a:avLst/>
              <a:gdLst/>
              <a:ahLst/>
              <a:cxnLst>
                <a:cxn ang="0">
                  <a:pos x="0" y="33"/>
                </a:cxn>
                <a:cxn ang="0">
                  <a:pos x="17" y="9"/>
                </a:cxn>
                <a:cxn ang="0">
                  <a:pos x="39" y="16"/>
                </a:cxn>
                <a:cxn ang="0">
                  <a:pos x="77" y="0"/>
                </a:cxn>
                <a:cxn ang="0">
                  <a:pos x="99" y="4"/>
                </a:cxn>
                <a:cxn ang="0">
                  <a:pos x="110" y="12"/>
                </a:cxn>
                <a:cxn ang="0">
                  <a:pos x="67" y="51"/>
                </a:cxn>
                <a:cxn ang="0">
                  <a:pos x="32" y="58"/>
                </a:cxn>
                <a:cxn ang="0">
                  <a:pos x="0" y="33"/>
                </a:cxn>
              </a:cxnLst>
              <a:rect l="0" t="0" r="r" b="b"/>
              <a:pathLst>
                <a:path w="111" h="59">
                  <a:moveTo>
                    <a:pt x="0" y="33"/>
                  </a:moveTo>
                  <a:lnTo>
                    <a:pt x="17" y="9"/>
                  </a:lnTo>
                  <a:lnTo>
                    <a:pt x="39" y="16"/>
                  </a:lnTo>
                  <a:lnTo>
                    <a:pt x="77" y="0"/>
                  </a:lnTo>
                  <a:lnTo>
                    <a:pt x="99" y="4"/>
                  </a:lnTo>
                  <a:lnTo>
                    <a:pt x="110" y="12"/>
                  </a:lnTo>
                  <a:lnTo>
                    <a:pt x="67" y="51"/>
                  </a:lnTo>
                  <a:lnTo>
                    <a:pt x="32" y="58"/>
                  </a:lnTo>
                  <a:lnTo>
                    <a:pt x="0" y="3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85" name="Freeform 79"/>
            <p:cNvSpPr>
              <a:spLocks/>
            </p:cNvSpPr>
            <p:nvPr/>
          </p:nvSpPr>
          <p:spPr bwMode="auto">
            <a:xfrm>
              <a:off x="2438" y="1866"/>
              <a:ext cx="175" cy="80"/>
            </a:xfrm>
            <a:custGeom>
              <a:avLst/>
              <a:gdLst/>
              <a:ahLst/>
              <a:cxnLst>
                <a:cxn ang="0">
                  <a:pos x="0" y="29"/>
                </a:cxn>
                <a:cxn ang="0">
                  <a:pos x="12" y="25"/>
                </a:cxn>
                <a:cxn ang="0">
                  <a:pos x="5" y="17"/>
                </a:cxn>
                <a:cxn ang="0">
                  <a:pos x="20" y="22"/>
                </a:cxn>
                <a:cxn ang="0">
                  <a:pos x="13" y="9"/>
                </a:cxn>
                <a:cxn ang="0">
                  <a:pos x="31" y="17"/>
                </a:cxn>
                <a:cxn ang="0">
                  <a:pos x="23" y="1"/>
                </a:cxn>
                <a:cxn ang="0">
                  <a:pos x="51" y="13"/>
                </a:cxn>
                <a:cxn ang="0">
                  <a:pos x="52" y="34"/>
                </a:cxn>
                <a:cxn ang="0">
                  <a:pos x="67" y="10"/>
                </a:cxn>
                <a:cxn ang="0">
                  <a:pos x="82" y="20"/>
                </a:cxn>
                <a:cxn ang="0">
                  <a:pos x="93" y="8"/>
                </a:cxn>
                <a:cxn ang="0">
                  <a:pos x="104" y="22"/>
                </a:cxn>
                <a:cxn ang="0">
                  <a:pos x="101" y="9"/>
                </a:cxn>
                <a:cxn ang="0">
                  <a:pos x="131" y="9"/>
                </a:cxn>
                <a:cxn ang="0">
                  <a:pos x="135" y="0"/>
                </a:cxn>
                <a:cxn ang="0">
                  <a:pos x="147" y="8"/>
                </a:cxn>
                <a:cxn ang="0">
                  <a:pos x="163" y="5"/>
                </a:cxn>
                <a:cxn ang="0">
                  <a:pos x="152" y="10"/>
                </a:cxn>
                <a:cxn ang="0">
                  <a:pos x="180" y="37"/>
                </a:cxn>
                <a:cxn ang="0">
                  <a:pos x="156" y="59"/>
                </a:cxn>
                <a:cxn ang="0">
                  <a:pos x="89" y="82"/>
                </a:cxn>
                <a:cxn ang="0">
                  <a:pos x="31" y="71"/>
                </a:cxn>
                <a:cxn ang="0">
                  <a:pos x="44" y="49"/>
                </a:cxn>
                <a:cxn ang="0">
                  <a:pos x="9" y="43"/>
                </a:cxn>
                <a:cxn ang="0">
                  <a:pos x="43" y="41"/>
                </a:cxn>
                <a:cxn ang="0">
                  <a:pos x="31" y="34"/>
                </a:cxn>
                <a:cxn ang="0">
                  <a:pos x="44" y="29"/>
                </a:cxn>
                <a:cxn ang="0">
                  <a:pos x="0" y="29"/>
                </a:cxn>
              </a:cxnLst>
              <a:rect l="0" t="0" r="r" b="b"/>
              <a:pathLst>
                <a:path w="181" h="83">
                  <a:moveTo>
                    <a:pt x="0" y="29"/>
                  </a:moveTo>
                  <a:lnTo>
                    <a:pt x="12" y="25"/>
                  </a:lnTo>
                  <a:lnTo>
                    <a:pt x="5" y="17"/>
                  </a:lnTo>
                  <a:lnTo>
                    <a:pt x="20" y="22"/>
                  </a:lnTo>
                  <a:lnTo>
                    <a:pt x="13" y="9"/>
                  </a:lnTo>
                  <a:lnTo>
                    <a:pt x="31" y="17"/>
                  </a:lnTo>
                  <a:lnTo>
                    <a:pt x="23" y="1"/>
                  </a:lnTo>
                  <a:lnTo>
                    <a:pt x="51" y="13"/>
                  </a:lnTo>
                  <a:lnTo>
                    <a:pt x="52" y="34"/>
                  </a:lnTo>
                  <a:lnTo>
                    <a:pt x="67" y="10"/>
                  </a:lnTo>
                  <a:lnTo>
                    <a:pt x="82" y="20"/>
                  </a:lnTo>
                  <a:lnTo>
                    <a:pt x="93" y="8"/>
                  </a:lnTo>
                  <a:lnTo>
                    <a:pt x="104" y="22"/>
                  </a:lnTo>
                  <a:lnTo>
                    <a:pt x="101" y="9"/>
                  </a:lnTo>
                  <a:lnTo>
                    <a:pt x="131" y="9"/>
                  </a:lnTo>
                  <a:lnTo>
                    <a:pt x="135" y="0"/>
                  </a:lnTo>
                  <a:lnTo>
                    <a:pt x="147" y="8"/>
                  </a:lnTo>
                  <a:lnTo>
                    <a:pt x="163" y="5"/>
                  </a:lnTo>
                  <a:lnTo>
                    <a:pt x="152" y="10"/>
                  </a:lnTo>
                  <a:lnTo>
                    <a:pt x="180" y="37"/>
                  </a:lnTo>
                  <a:lnTo>
                    <a:pt x="156" y="59"/>
                  </a:lnTo>
                  <a:lnTo>
                    <a:pt x="89" y="82"/>
                  </a:lnTo>
                  <a:lnTo>
                    <a:pt x="31" y="71"/>
                  </a:lnTo>
                  <a:lnTo>
                    <a:pt x="44" y="49"/>
                  </a:lnTo>
                  <a:lnTo>
                    <a:pt x="9" y="43"/>
                  </a:lnTo>
                  <a:lnTo>
                    <a:pt x="43" y="41"/>
                  </a:lnTo>
                  <a:lnTo>
                    <a:pt x="31" y="34"/>
                  </a:lnTo>
                  <a:lnTo>
                    <a:pt x="44" y="29"/>
                  </a:lnTo>
                  <a:lnTo>
                    <a:pt x="0" y="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86" name="Freeform 80"/>
            <p:cNvSpPr>
              <a:spLocks/>
            </p:cNvSpPr>
            <p:nvPr/>
          </p:nvSpPr>
          <p:spPr bwMode="auto">
            <a:xfrm>
              <a:off x="3898" y="2503"/>
              <a:ext cx="463" cy="455"/>
            </a:xfrm>
            <a:custGeom>
              <a:avLst/>
              <a:gdLst/>
              <a:ahLst/>
              <a:cxnLst>
                <a:cxn ang="0">
                  <a:pos x="0" y="215"/>
                </a:cxn>
                <a:cxn ang="0">
                  <a:pos x="13" y="205"/>
                </a:cxn>
                <a:cxn ang="0">
                  <a:pos x="49" y="205"/>
                </a:cxn>
                <a:cxn ang="0">
                  <a:pos x="24" y="155"/>
                </a:cxn>
                <a:cxn ang="0">
                  <a:pos x="39" y="141"/>
                </a:cxn>
                <a:cxn ang="0">
                  <a:pos x="60" y="143"/>
                </a:cxn>
                <a:cxn ang="0">
                  <a:pos x="109" y="89"/>
                </a:cxn>
                <a:cxn ang="0">
                  <a:pos x="105" y="74"/>
                </a:cxn>
                <a:cxn ang="0">
                  <a:pos x="118" y="66"/>
                </a:cxn>
                <a:cxn ang="0">
                  <a:pos x="97" y="48"/>
                </a:cxn>
                <a:cxn ang="0">
                  <a:pos x="95" y="22"/>
                </a:cxn>
                <a:cxn ang="0">
                  <a:pos x="143" y="22"/>
                </a:cxn>
                <a:cxn ang="0">
                  <a:pos x="156" y="9"/>
                </a:cxn>
                <a:cxn ang="0">
                  <a:pos x="182" y="0"/>
                </a:cxn>
                <a:cxn ang="0">
                  <a:pos x="199" y="9"/>
                </a:cxn>
                <a:cxn ang="0">
                  <a:pos x="176" y="36"/>
                </a:cxn>
                <a:cxn ang="0">
                  <a:pos x="187" y="59"/>
                </a:cxn>
                <a:cxn ang="0">
                  <a:pos x="170" y="62"/>
                </a:cxn>
                <a:cxn ang="0">
                  <a:pos x="178" y="90"/>
                </a:cxn>
                <a:cxn ang="0">
                  <a:pos x="211" y="102"/>
                </a:cxn>
                <a:cxn ang="0">
                  <a:pos x="195" y="128"/>
                </a:cxn>
                <a:cxn ang="0">
                  <a:pos x="239" y="153"/>
                </a:cxn>
                <a:cxn ang="0">
                  <a:pos x="324" y="170"/>
                </a:cxn>
                <a:cxn ang="0">
                  <a:pos x="326" y="144"/>
                </a:cxn>
                <a:cxn ang="0">
                  <a:pos x="337" y="141"/>
                </a:cxn>
                <a:cxn ang="0">
                  <a:pos x="338" y="153"/>
                </a:cxn>
                <a:cxn ang="0">
                  <a:pos x="345" y="164"/>
                </a:cxn>
                <a:cxn ang="0">
                  <a:pos x="388" y="160"/>
                </a:cxn>
                <a:cxn ang="0">
                  <a:pos x="386" y="145"/>
                </a:cxn>
                <a:cxn ang="0">
                  <a:pos x="456" y="116"/>
                </a:cxn>
                <a:cxn ang="0">
                  <a:pos x="461" y="133"/>
                </a:cxn>
                <a:cxn ang="0">
                  <a:pos x="478" y="140"/>
                </a:cxn>
                <a:cxn ang="0">
                  <a:pos x="471" y="157"/>
                </a:cxn>
                <a:cxn ang="0">
                  <a:pos x="442" y="168"/>
                </a:cxn>
                <a:cxn ang="0">
                  <a:pos x="401" y="246"/>
                </a:cxn>
                <a:cxn ang="0">
                  <a:pos x="391" y="214"/>
                </a:cxn>
                <a:cxn ang="0">
                  <a:pos x="384" y="226"/>
                </a:cxn>
                <a:cxn ang="0">
                  <a:pos x="374" y="211"/>
                </a:cxn>
                <a:cxn ang="0">
                  <a:pos x="392" y="192"/>
                </a:cxn>
                <a:cxn ang="0">
                  <a:pos x="356" y="190"/>
                </a:cxn>
                <a:cxn ang="0">
                  <a:pos x="332" y="167"/>
                </a:cxn>
                <a:cxn ang="0">
                  <a:pos x="325" y="179"/>
                </a:cxn>
                <a:cxn ang="0">
                  <a:pos x="333" y="190"/>
                </a:cxn>
                <a:cxn ang="0">
                  <a:pos x="322" y="197"/>
                </a:cxn>
                <a:cxn ang="0">
                  <a:pos x="333" y="206"/>
                </a:cxn>
                <a:cxn ang="0">
                  <a:pos x="338" y="250"/>
                </a:cxn>
                <a:cxn ang="0">
                  <a:pos x="325" y="244"/>
                </a:cxn>
                <a:cxn ang="0">
                  <a:pos x="297" y="279"/>
                </a:cxn>
                <a:cxn ang="0">
                  <a:pos x="198" y="350"/>
                </a:cxn>
                <a:cxn ang="0">
                  <a:pos x="191" y="438"/>
                </a:cxn>
                <a:cxn ang="0">
                  <a:pos x="151" y="475"/>
                </a:cxn>
                <a:cxn ang="0">
                  <a:pos x="113" y="406"/>
                </a:cxn>
                <a:cxn ang="0">
                  <a:pos x="98" y="352"/>
                </a:cxn>
                <a:cxn ang="0">
                  <a:pos x="85" y="340"/>
                </a:cxn>
                <a:cxn ang="0">
                  <a:pos x="75" y="241"/>
                </a:cxn>
                <a:cxn ang="0">
                  <a:pos x="67" y="237"/>
                </a:cxn>
                <a:cxn ang="0">
                  <a:pos x="60" y="259"/>
                </a:cxn>
                <a:cxn ang="0">
                  <a:pos x="37" y="265"/>
                </a:cxn>
                <a:cxn ang="0">
                  <a:pos x="14" y="238"/>
                </a:cxn>
                <a:cxn ang="0">
                  <a:pos x="36" y="225"/>
                </a:cxn>
                <a:cxn ang="0">
                  <a:pos x="14" y="230"/>
                </a:cxn>
                <a:cxn ang="0">
                  <a:pos x="0" y="215"/>
                </a:cxn>
              </a:cxnLst>
              <a:rect l="0" t="0" r="r" b="b"/>
              <a:pathLst>
                <a:path w="479" h="476">
                  <a:moveTo>
                    <a:pt x="0" y="215"/>
                  </a:moveTo>
                  <a:lnTo>
                    <a:pt x="13" y="205"/>
                  </a:lnTo>
                  <a:lnTo>
                    <a:pt x="49" y="205"/>
                  </a:lnTo>
                  <a:lnTo>
                    <a:pt x="24" y="155"/>
                  </a:lnTo>
                  <a:lnTo>
                    <a:pt x="39" y="141"/>
                  </a:lnTo>
                  <a:lnTo>
                    <a:pt x="60" y="143"/>
                  </a:lnTo>
                  <a:lnTo>
                    <a:pt x="109" y="89"/>
                  </a:lnTo>
                  <a:lnTo>
                    <a:pt x="105" y="74"/>
                  </a:lnTo>
                  <a:lnTo>
                    <a:pt x="118" y="66"/>
                  </a:lnTo>
                  <a:lnTo>
                    <a:pt x="97" y="48"/>
                  </a:lnTo>
                  <a:lnTo>
                    <a:pt x="95" y="22"/>
                  </a:lnTo>
                  <a:lnTo>
                    <a:pt x="143" y="22"/>
                  </a:lnTo>
                  <a:lnTo>
                    <a:pt x="156" y="9"/>
                  </a:lnTo>
                  <a:lnTo>
                    <a:pt x="182" y="0"/>
                  </a:lnTo>
                  <a:lnTo>
                    <a:pt x="199" y="9"/>
                  </a:lnTo>
                  <a:lnTo>
                    <a:pt x="176" y="36"/>
                  </a:lnTo>
                  <a:lnTo>
                    <a:pt x="187" y="59"/>
                  </a:lnTo>
                  <a:lnTo>
                    <a:pt x="170" y="62"/>
                  </a:lnTo>
                  <a:lnTo>
                    <a:pt x="178" y="90"/>
                  </a:lnTo>
                  <a:lnTo>
                    <a:pt x="211" y="102"/>
                  </a:lnTo>
                  <a:lnTo>
                    <a:pt x="195" y="128"/>
                  </a:lnTo>
                  <a:lnTo>
                    <a:pt x="239" y="153"/>
                  </a:lnTo>
                  <a:lnTo>
                    <a:pt x="324" y="170"/>
                  </a:lnTo>
                  <a:lnTo>
                    <a:pt x="326" y="144"/>
                  </a:lnTo>
                  <a:lnTo>
                    <a:pt x="337" y="141"/>
                  </a:lnTo>
                  <a:lnTo>
                    <a:pt x="338" y="153"/>
                  </a:lnTo>
                  <a:lnTo>
                    <a:pt x="345" y="164"/>
                  </a:lnTo>
                  <a:lnTo>
                    <a:pt x="388" y="160"/>
                  </a:lnTo>
                  <a:lnTo>
                    <a:pt x="386" y="145"/>
                  </a:lnTo>
                  <a:lnTo>
                    <a:pt x="456" y="116"/>
                  </a:lnTo>
                  <a:lnTo>
                    <a:pt x="461" y="133"/>
                  </a:lnTo>
                  <a:lnTo>
                    <a:pt x="478" y="140"/>
                  </a:lnTo>
                  <a:lnTo>
                    <a:pt x="471" y="157"/>
                  </a:lnTo>
                  <a:lnTo>
                    <a:pt x="442" y="168"/>
                  </a:lnTo>
                  <a:lnTo>
                    <a:pt x="401" y="246"/>
                  </a:lnTo>
                  <a:lnTo>
                    <a:pt x="391" y="214"/>
                  </a:lnTo>
                  <a:lnTo>
                    <a:pt x="384" y="226"/>
                  </a:lnTo>
                  <a:lnTo>
                    <a:pt x="374" y="211"/>
                  </a:lnTo>
                  <a:lnTo>
                    <a:pt x="392" y="192"/>
                  </a:lnTo>
                  <a:lnTo>
                    <a:pt x="356" y="190"/>
                  </a:lnTo>
                  <a:lnTo>
                    <a:pt x="332" y="167"/>
                  </a:lnTo>
                  <a:lnTo>
                    <a:pt x="325" y="179"/>
                  </a:lnTo>
                  <a:lnTo>
                    <a:pt x="333" y="190"/>
                  </a:lnTo>
                  <a:lnTo>
                    <a:pt x="322" y="197"/>
                  </a:lnTo>
                  <a:lnTo>
                    <a:pt x="333" y="206"/>
                  </a:lnTo>
                  <a:lnTo>
                    <a:pt x="338" y="250"/>
                  </a:lnTo>
                  <a:lnTo>
                    <a:pt x="325" y="244"/>
                  </a:lnTo>
                  <a:lnTo>
                    <a:pt x="297" y="279"/>
                  </a:lnTo>
                  <a:lnTo>
                    <a:pt x="198" y="350"/>
                  </a:lnTo>
                  <a:lnTo>
                    <a:pt x="191" y="438"/>
                  </a:lnTo>
                  <a:lnTo>
                    <a:pt x="151" y="475"/>
                  </a:lnTo>
                  <a:lnTo>
                    <a:pt x="113" y="406"/>
                  </a:lnTo>
                  <a:lnTo>
                    <a:pt x="98" y="352"/>
                  </a:lnTo>
                  <a:lnTo>
                    <a:pt x="85" y="340"/>
                  </a:lnTo>
                  <a:lnTo>
                    <a:pt x="75" y="241"/>
                  </a:lnTo>
                  <a:lnTo>
                    <a:pt x="67" y="237"/>
                  </a:lnTo>
                  <a:lnTo>
                    <a:pt x="60" y="259"/>
                  </a:lnTo>
                  <a:lnTo>
                    <a:pt x="37" y="265"/>
                  </a:lnTo>
                  <a:lnTo>
                    <a:pt x="14" y="238"/>
                  </a:lnTo>
                  <a:lnTo>
                    <a:pt x="36" y="225"/>
                  </a:lnTo>
                  <a:lnTo>
                    <a:pt x="14" y="230"/>
                  </a:lnTo>
                  <a:lnTo>
                    <a:pt x="0" y="21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87" name="Freeform 81"/>
            <p:cNvSpPr>
              <a:spLocks/>
            </p:cNvSpPr>
            <p:nvPr/>
          </p:nvSpPr>
          <p:spPr bwMode="auto">
            <a:xfrm>
              <a:off x="4327" y="2996"/>
              <a:ext cx="173" cy="177"/>
            </a:xfrm>
            <a:custGeom>
              <a:avLst/>
              <a:gdLst/>
              <a:ahLst/>
              <a:cxnLst>
                <a:cxn ang="0">
                  <a:pos x="0" y="0"/>
                </a:cxn>
                <a:cxn ang="0">
                  <a:pos x="39" y="6"/>
                </a:cxn>
                <a:cxn ang="0">
                  <a:pos x="89" y="55"/>
                </a:cxn>
                <a:cxn ang="0">
                  <a:pos x="129" y="73"/>
                </a:cxn>
                <a:cxn ang="0">
                  <a:pos x="124" y="86"/>
                </a:cxn>
                <a:cxn ang="0">
                  <a:pos x="138" y="85"/>
                </a:cxn>
                <a:cxn ang="0">
                  <a:pos x="136" y="102"/>
                </a:cxn>
                <a:cxn ang="0">
                  <a:pos x="178" y="136"/>
                </a:cxn>
                <a:cxn ang="0">
                  <a:pos x="172" y="184"/>
                </a:cxn>
                <a:cxn ang="0">
                  <a:pos x="155" y="184"/>
                </a:cxn>
                <a:cxn ang="0">
                  <a:pos x="118" y="156"/>
                </a:cxn>
                <a:cxn ang="0">
                  <a:pos x="60" y="63"/>
                </a:cxn>
                <a:cxn ang="0">
                  <a:pos x="0" y="0"/>
                </a:cxn>
              </a:cxnLst>
              <a:rect l="0" t="0" r="r" b="b"/>
              <a:pathLst>
                <a:path w="179" h="185">
                  <a:moveTo>
                    <a:pt x="0" y="0"/>
                  </a:moveTo>
                  <a:lnTo>
                    <a:pt x="39" y="6"/>
                  </a:lnTo>
                  <a:lnTo>
                    <a:pt x="89" y="55"/>
                  </a:lnTo>
                  <a:lnTo>
                    <a:pt x="129" y="73"/>
                  </a:lnTo>
                  <a:lnTo>
                    <a:pt x="124" y="86"/>
                  </a:lnTo>
                  <a:lnTo>
                    <a:pt x="138" y="85"/>
                  </a:lnTo>
                  <a:lnTo>
                    <a:pt x="136" y="102"/>
                  </a:lnTo>
                  <a:lnTo>
                    <a:pt x="178" y="136"/>
                  </a:lnTo>
                  <a:lnTo>
                    <a:pt x="172" y="184"/>
                  </a:lnTo>
                  <a:lnTo>
                    <a:pt x="155" y="184"/>
                  </a:lnTo>
                  <a:lnTo>
                    <a:pt x="118" y="156"/>
                  </a:lnTo>
                  <a:lnTo>
                    <a:pt x="60" y="63"/>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88" name="Freeform 82"/>
            <p:cNvSpPr>
              <a:spLocks/>
            </p:cNvSpPr>
            <p:nvPr/>
          </p:nvSpPr>
          <p:spPr bwMode="auto">
            <a:xfrm>
              <a:off x="4488" y="3175"/>
              <a:ext cx="144" cy="45"/>
            </a:xfrm>
            <a:custGeom>
              <a:avLst/>
              <a:gdLst/>
              <a:ahLst/>
              <a:cxnLst>
                <a:cxn ang="0">
                  <a:pos x="0" y="13"/>
                </a:cxn>
                <a:cxn ang="0">
                  <a:pos x="9" y="0"/>
                </a:cxn>
                <a:cxn ang="0">
                  <a:pos x="113" y="14"/>
                </a:cxn>
                <a:cxn ang="0">
                  <a:pos x="123" y="25"/>
                </a:cxn>
                <a:cxn ang="0">
                  <a:pos x="145" y="29"/>
                </a:cxn>
                <a:cxn ang="0">
                  <a:pos x="148" y="46"/>
                </a:cxn>
                <a:cxn ang="0">
                  <a:pos x="25" y="24"/>
                </a:cxn>
                <a:cxn ang="0">
                  <a:pos x="0" y="13"/>
                </a:cxn>
              </a:cxnLst>
              <a:rect l="0" t="0" r="r" b="b"/>
              <a:pathLst>
                <a:path w="149" h="47">
                  <a:moveTo>
                    <a:pt x="0" y="13"/>
                  </a:moveTo>
                  <a:lnTo>
                    <a:pt x="9" y="0"/>
                  </a:lnTo>
                  <a:lnTo>
                    <a:pt x="113" y="14"/>
                  </a:lnTo>
                  <a:lnTo>
                    <a:pt x="123" y="25"/>
                  </a:lnTo>
                  <a:lnTo>
                    <a:pt x="145" y="29"/>
                  </a:lnTo>
                  <a:lnTo>
                    <a:pt x="148" y="46"/>
                  </a:lnTo>
                  <a:lnTo>
                    <a:pt x="25" y="24"/>
                  </a:lnTo>
                  <a:lnTo>
                    <a:pt x="0" y="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89" name="Freeform 83"/>
            <p:cNvSpPr>
              <a:spLocks/>
            </p:cNvSpPr>
            <p:nvPr/>
          </p:nvSpPr>
          <p:spPr bwMode="auto">
            <a:xfrm>
              <a:off x="4545" y="3016"/>
              <a:ext cx="155" cy="131"/>
            </a:xfrm>
            <a:custGeom>
              <a:avLst/>
              <a:gdLst/>
              <a:ahLst/>
              <a:cxnLst>
                <a:cxn ang="0">
                  <a:pos x="0" y="61"/>
                </a:cxn>
                <a:cxn ang="0">
                  <a:pos x="10" y="43"/>
                </a:cxn>
                <a:cxn ang="0">
                  <a:pos x="22" y="55"/>
                </a:cxn>
                <a:cxn ang="0">
                  <a:pos x="72" y="51"/>
                </a:cxn>
                <a:cxn ang="0">
                  <a:pos x="88" y="44"/>
                </a:cxn>
                <a:cxn ang="0">
                  <a:pos x="110" y="0"/>
                </a:cxn>
                <a:cxn ang="0">
                  <a:pos x="138" y="2"/>
                </a:cxn>
                <a:cxn ang="0">
                  <a:pos x="132" y="13"/>
                </a:cxn>
                <a:cxn ang="0">
                  <a:pos x="159" y="55"/>
                </a:cxn>
                <a:cxn ang="0">
                  <a:pos x="144" y="51"/>
                </a:cxn>
                <a:cxn ang="0">
                  <a:pos x="117" y="98"/>
                </a:cxn>
                <a:cxn ang="0">
                  <a:pos x="113" y="127"/>
                </a:cxn>
                <a:cxn ang="0">
                  <a:pos x="95" y="136"/>
                </a:cxn>
                <a:cxn ang="0">
                  <a:pos x="64" y="118"/>
                </a:cxn>
                <a:cxn ang="0">
                  <a:pos x="45" y="126"/>
                </a:cxn>
                <a:cxn ang="0">
                  <a:pos x="43" y="113"/>
                </a:cxn>
                <a:cxn ang="0">
                  <a:pos x="18" y="115"/>
                </a:cxn>
                <a:cxn ang="0">
                  <a:pos x="0" y="61"/>
                </a:cxn>
              </a:cxnLst>
              <a:rect l="0" t="0" r="r" b="b"/>
              <a:pathLst>
                <a:path w="160" h="137">
                  <a:moveTo>
                    <a:pt x="0" y="61"/>
                  </a:moveTo>
                  <a:lnTo>
                    <a:pt x="10" y="43"/>
                  </a:lnTo>
                  <a:lnTo>
                    <a:pt x="22" y="55"/>
                  </a:lnTo>
                  <a:lnTo>
                    <a:pt x="72" y="51"/>
                  </a:lnTo>
                  <a:lnTo>
                    <a:pt x="88" y="44"/>
                  </a:lnTo>
                  <a:lnTo>
                    <a:pt x="110" y="0"/>
                  </a:lnTo>
                  <a:lnTo>
                    <a:pt x="138" y="2"/>
                  </a:lnTo>
                  <a:lnTo>
                    <a:pt x="132" y="13"/>
                  </a:lnTo>
                  <a:lnTo>
                    <a:pt x="159" y="55"/>
                  </a:lnTo>
                  <a:lnTo>
                    <a:pt x="144" y="51"/>
                  </a:lnTo>
                  <a:lnTo>
                    <a:pt x="117" y="98"/>
                  </a:lnTo>
                  <a:lnTo>
                    <a:pt x="113" y="127"/>
                  </a:lnTo>
                  <a:lnTo>
                    <a:pt x="95" y="136"/>
                  </a:lnTo>
                  <a:lnTo>
                    <a:pt x="64" y="118"/>
                  </a:lnTo>
                  <a:lnTo>
                    <a:pt x="45" y="126"/>
                  </a:lnTo>
                  <a:lnTo>
                    <a:pt x="43" y="113"/>
                  </a:lnTo>
                  <a:lnTo>
                    <a:pt x="18" y="115"/>
                  </a:lnTo>
                  <a:lnTo>
                    <a:pt x="0" y="6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90" name="Freeform 84"/>
            <p:cNvSpPr>
              <a:spLocks/>
            </p:cNvSpPr>
            <p:nvPr/>
          </p:nvSpPr>
          <p:spPr bwMode="auto">
            <a:xfrm>
              <a:off x="4667" y="3213"/>
              <a:ext cx="39" cy="22"/>
            </a:xfrm>
            <a:custGeom>
              <a:avLst/>
              <a:gdLst/>
              <a:ahLst/>
              <a:cxnLst>
                <a:cxn ang="0">
                  <a:pos x="0" y="3"/>
                </a:cxn>
                <a:cxn ang="0">
                  <a:pos x="5" y="22"/>
                </a:cxn>
                <a:cxn ang="0">
                  <a:pos x="39" y="6"/>
                </a:cxn>
                <a:cxn ang="0">
                  <a:pos x="13" y="0"/>
                </a:cxn>
                <a:cxn ang="0">
                  <a:pos x="0" y="3"/>
                </a:cxn>
              </a:cxnLst>
              <a:rect l="0" t="0" r="r" b="b"/>
              <a:pathLst>
                <a:path w="40" h="23">
                  <a:moveTo>
                    <a:pt x="0" y="3"/>
                  </a:moveTo>
                  <a:lnTo>
                    <a:pt x="5" y="22"/>
                  </a:lnTo>
                  <a:lnTo>
                    <a:pt x="39" y="6"/>
                  </a:lnTo>
                  <a:lnTo>
                    <a:pt x="13" y="0"/>
                  </a:lnTo>
                  <a:lnTo>
                    <a:pt x="0" y="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91" name="Freeform 85"/>
            <p:cNvSpPr>
              <a:spLocks/>
            </p:cNvSpPr>
            <p:nvPr/>
          </p:nvSpPr>
          <p:spPr bwMode="auto">
            <a:xfrm>
              <a:off x="4699" y="3054"/>
              <a:ext cx="99" cy="116"/>
            </a:xfrm>
            <a:custGeom>
              <a:avLst/>
              <a:gdLst/>
              <a:ahLst/>
              <a:cxnLst>
                <a:cxn ang="0">
                  <a:pos x="0" y="71"/>
                </a:cxn>
                <a:cxn ang="0">
                  <a:pos x="13" y="93"/>
                </a:cxn>
                <a:cxn ang="0">
                  <a:pos x="9" y="114"/>
                </a:cxn>
                <a:cxn ang="0">
                  <a:pos x="25" y="120"/>
                </a:cxn>
                <a:cxn ang="0">
                  <a:pos x="24" y="75"/>
                </a:cxn>
                <a:cxn ang="0">
                  <a:pos x="35" y="71"/>
                </a:cxn>
                <a:cxn ang="0">
                  <a:pos x="36" y="87"/>
                </a:cxn>
                <a:cxn ang="0">
                  <a:pos x="46" y="107"/>
                </a:cxn>
                <a:cxn ang="0">
                  <a:pos x="63" y="98"/>
                </a:cxn>
                <a:cxn ang="0">
                  <a:pos x="42" y="57"/>
                </a:cxn>
                <a:cxn ang="0">
                  <a:pos x="76" y="40"/>
                </a:cxn>
                <a:cxn ang="0">
                  <a:pos x="29" y="51"/>
                </a:cxn>
                <a:cxn ang="0">
                  <a:pos x="23" y="25"/>
                </a:cxn>
                <a:cxn ang="0">
                  <a:pos x="89" y="22"/>
                </a:cxn>
                <a:cxn ang="0">
                  <a:pos x="102" y="0"/>
                </a:cxn>
                <a:cxn ang="0">
                  <a:pos x="82" y="14"/>
                </a:cxn>
                <a:cxn ang="0">
                  <a:pos x="35" y="6"/>
                </a:cxn>
                <a:cxn ang="0">
                  <a:pos x="19" y="17"/>
                </a:cxn>
                <a:cxn ang="0">
                  <a:pos x="0" y="71"/>
                </a:cxn>
              </a:cxnLst>
              <a:rect l="0" t="0" r="r" b="b"/>
              <a:pathLst>
                <a:path w="103" h="121">
                  <a:moveTo>
                    <a:pt x="0" y="71"/>
                  </a:moveTo>
                  <a:lnTo>
                    <a:pt x="13" y="93"/>
                  </a:lnTo>
                  <a:lnTo>
                    <a:pt x="9" y="114"/>
                  </a:lnTo>
                  <a:lnTo>
                    <a:pt x="25" y="120"/>
                  </a:lnTo>
                  <a:lnTo>
                    <a:pt x="24" y="75"/>
                  </a:lnTo>
                  <a:lnTo>
                    <a:pt x="35" y="71"/>
                  </a:lnTo>
                  <a:lnTo>
                    <a:pt x="36" y="87"/>
                  </a:lnTo>
                  <a:lnTo>
                    <a:pt x="46" y="107"/>
                  </a:lnTo>
                  <a:lnTo>
                    <a:pt x="63" y="98"/>
                  </a:lnTo>
                  <a:lnTo>
                    <a:pt x="42" y="57"/>
                  </a:lnTo>
                  <a:lnTo>
                    <a:pt x="76" y="40"/>
                  </a:lnTo>
                  <a:lnTo>
                    <a:pt x="29" y="51"/>
                  </a:lnTo>
                  <a:lnTo>
                    <a:pt x="23" y="25"/>
                  </a:lnTo>
                  <a:lnTo>
                    <a:pt x="89" y="22"/>
                  </a:lnTo>
                  <a:lnTo>
                    <a:pt x="102" y="0"/>
                  </a:lnTo>
                  <a:lnTo>
                    <a:pt x="82" y="14"/>
                  </a:lnTo>
                  <a:lnTo>
                    <a:pt x="35" y="6"/>
                  </a:lnTo>
                  <a:lnTo>
                    <a:pt x="19" y="17"/>
                  </a:lnTo>
                  <a:lnTo>
                    <a:pt x="0" y="7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92" name="Freeform 86"/>
            <p:cNvSpPr>
              <a:spLocks/>
            </p:cNvSpPr>
            <p:nvPr/>
          </p:nvSpPr>
          <p:spPr bwMode="auto">
            <a:xfrm>
              <a:off x="4776" y="3213"/>
              <a:ext cx="56" cy="30"/>
            </a:xfrm>
            <a:custGeom>
              <a:avLst/>
              <a:gdLst/>
              <a:ahLst/>
              <a:cxnLst>
                <a:cxn ang="0">
                  <a:pos x="0" y="18"/>
                </a:cxn>
                <a:cxn ang="0">
                  <a:pos x="2" y="31"/>
                </a:cxn>
                <a:cxn ang="0">
                  <a:pos x="57" y="0"/>
                </a:cxn>
                <a:cxn ang="0">
                  <a:pos x="16" y="9"/>
                </a:cxn>
                <a:cxn ang="0">
                  <a:pos x="0" y="18"/>
                </a:cxn>
              </a:cxnLst>
              <a:rect l="0" t="0" r="r" b="b"/>
              <a:pathLst>
                <a:path w="58" h="32">
                  <a:moveTo>
                    <a:pt x="0" y="18"/>
                  </a:moveTo>
                  <a:lnTo>
                    <a:pt x="2" y="31"/>
                  </a:lnTo>
                  <a:lnTo>
                    <a:pt x="57" y="0"/>
                  </a:lnTo>
                  <a:lnTo>
                    <a:pt x="16" y="9"/>
                  </a:lnTo>
                  <a:lnTo>
                    <a:pt x="0" y="1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93" name="Freeform 87"/>
            <p:cNvSpPr>
              <a:spLocks/>
            </p:cNvSpPr>
            <p:nvPr/>
          </p:nvSpPr>
          <p:spPr bwMode="auto">
            <a:xfrm>
              <a:off x="4833" y="3049"/>
              <a:ext cx="22" cy="47"/>
            </a:xfrm>
            <a:custGeom>
              <a:avLst/>
              <a:gdLst/>
              <a:ahLst/>
              <a:cxnLst>
                <a:cxn ang="0">
                  <a:pos x="0" y="16"/>
                </a:cxn>
                <a:cxn ang="0">
                  <a:pos x="4" y="38"/>
                </a:cxn>
                <a:cxn ang="0">
                  <a:pos x="17" y="48"/>
                </a:cxn>
                <a:cxn ang="0">
                  <a:pos x="8" y="28"/>
                </a:cxn>
                <a:cxn ang="0">
                  <a:pos x="22" y="25"/>
                </a:cxn>
                <a:cxn ang="0">
                  <a:pos x="20" y="9"/>
                </a:cxn>
                <a:cxn ang="0">
                  <a:pos x="4" y="20"/>
                </a:cxn>
                <a:cxn ang="0">
                  <a:pos x="11" y="0"/>
                </a:cxn>
                <a:cxn ang="0">
                  <a:pos x="0" y="16"/>
                </a:cxn>
              </a:cxnLst>
              <a:rect l="0" t="0" r="r" b="b"/>
              <a:pathLst>
                <a:path w="23" h="49">
                  <a:moveTo>
                    <a:pt x="0" y="16"/>
                  </a:moveTo>
                  <a:lnTo>
                    <a:pt x="4" y="38"/>
                  </a:lnTo>
                  <a:lnTo>
                    <a:pt x="17" y="48"/>
                  </a:lnTo>
                  <a:lnTo>
                    <a:pt x="8" y="28"/>
                  </a:lnTo>
                  <a:lnTo>
                    <a:pt x="22" y="25"/>
                  </a:lnTo>
                  <a:lnTo>
                    <a:pt x="20" y="9"/>
                  </a:lnTo>
                  <a:lnTo>
                    <a:pt x="4" y="20"/>
                  </a:lnTo>
                  <a:lnTo>
                    <a:pt x="11" y="0"/>
                  </a:lnTo>
                  <a:lnTo>
                    <a:pt x="0" y="1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94" name="Freeform 88"/>
            <p:cNvSpPr>
              <a:spLocks/>
            </p:cNvSpPr>
            <p:nvPr/>
          </p:nvSpPr>
          <p:spPr bwMode="auto">
            <a:xfrm>
              <a:off x="4841" y="3124"/>
              <a:ext cx="47" cy="22"/>
            </a:xfrm>
            <a:custGeom>
              <a:avLst/>
              <a:gdLst/>
              <a:ahLst/>
              <a:cxnLst>
                <a:cxn ang="0">
                  <a:pos x="0" y="9"/>
                </a:cxn>
                <a:cxn ang="0">
                  <a:pos x="27" y="0"/>
                </a:cxn>
                <a:cxn ang="0">
                  <a:pos x="48" y="22"/>
                </a:cxn>
                <a:cxn ang="0">
                  <a:pos x="0" y="9"/>
                </a:cxn>
              </a:cxnLst>
              <a:rect l="0" t="0" r="r" b="b"/>
              <a:pathLst>
                <a:path w="49" h="23">
                  <a:moveTo>
                    <a:pt x="0" y="9"/>
                  </a:moveTo>
                  <a:lnTo>
                    <a:pt x="27" y="0"/>
                  </a:lnTo>
                  <a:lnTo>
                    <a:pt x="48" y="22"/>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95" name="Freeform 89"/>
            <p:cNvSpPr>
              <a:spLocks/>
            </p:cNvSpPr>
            <p:nvPr/>
          </p:nvSpPr>
          <p:spPr bwMode="auto">
            <a:xfrm>
              <a:off x="4888" y="3087"/>
              <a:ext cx="166" cy="136"/>
            </a:xfrm>
            <a:custGeom>
              <a:avLst/>
              <a:gdLst/>
              <a:ahLst/>
              <a:cxnLst>
                <a:cxn ang="0">
                  <a:pos x="0" y="17"/>
                </a:cxn>
                <a:cxn ang="0">
                  <a:pos x="24" y="31"/>
                </a:cxn>
                <a:cxn ang="0">
                  <a:pos x="49" y="28"/>
                </a:cxn>
                <a:cxn ang="0">
                  <a:pos x="17" y="37"/>
                </a:cxn>
                <a:cxn ang="0">
                  <a:pos x="33" y="61"/>
                </a:cxn>
                <a:cxn ang="0">
                  <a:pos x="48" y="40"/>
                </a:cxn>
                <a:cxn ang="0">
                  <a:pos x="58" y="61"/>
                </a:cxn>
                <a:cxn ang="0">
                  <a:pos x="118" y="82"/>
                </a:cxn>
                <a:cxn ang="0">
                  <a:pos x="133" y="116"/>
                </a:cxn>
                <a:cxn ang="0">
                  <a:pos x="122" y="115"/>
                </a:cxn>
                <a:cxn ang="0">
                  <a:pos x="113" y="131"/>
                </a:cxn>
                <a:cxn ang="0">
                  <a:pos x="149" y="123"/>
                </a:cxn>
                <a:cxn ang="0">
                  <a:pos x="170" y="141"/>
                </a:cxn>
                <a:cxn ang="0">
                  <a:pos x="167" y="35"/>
                </a:cxn>
                <a:cxn ang="0">
                  <a:pos x="114" y="17"/>
                </a:cxn>
                <a:cxn ang="0">
                  <a:pos x="71" y="48"/>
                </a:cxn>
                <a:cxn ang="0">
                  <a:pos x="55" y="32"/>
                </a:cxn>
                <a:cxn ang="0">
                  <a:pos x="49" y="6"/>
                </a:cxn>
                <a:cxn ang="0">
                  <a:pos x="24" y="0"/>
                </a:cxn>
                <a:cxn ang="0">
                  <a:pos x="0" y="17"/>
                </a:cxn>
              </a:cxnLst>
              <a:rect l="0" t="0" r="r" b="b"/>
              <a:pathLst>
                <a:path w="171" h="142">
                  <a:moveTo>
                    <a:pt x="0" y="17"/>
                  </a:moveTo>
                  <a:lnTo>
                    <a:pt x="24" y="31"/>
                  </a:lnTo>
                  <a:lnTo>
                    <a:pt x="49" y="28"/>
                  </a:lnTo>
                  <a:lnTo>
                    <a:pt x="17" y="37"/>
                  </a:lnTo>
                  <a:lnTo>
                    <a:pt x="33" y="61"/>
                  </a:lnTo>
                  <a:lnTo>
                    <a:pt x="48" y="40"/>
                  </a:lnTo>
                  <a:lnTo>
                    <a:pt x="58" y="61"/>
                  </a:lnTo>
                  <a:lnTo>
                    <a:pt x="118" y="82"/>
                  </a:lnTo>
                  <a:lnTo>
                    <a:pt x="133" y="116"/>
                  </a:lnTo>
                  <a:lnTo>
                    <a:pt x="122" y="115"/>
                  </a:lnTo>
                  <a:lnTo>
                    <a:pt x="113" y="131"/>
                  </a:lnTo>
                  <a:lnTo>
                    <a:pt x="149" y="123"/>
                  </a:lnTo>
                  <a:lnTo>
                    <a:pt x="170" y="141"/>
                  </a:lnTo>
                  <a:lnTo>
                    <a:pt x="167" y="35"/>
                  </a:lnTo>
                  <a:lnTo>
                    <a:pt x="114" y="17"/>
                  </a:lnTo>
                  <a:lnTo>
                    <a:pt x="71" y="48"/>
                  </a:lnTo>
                  <a:lnTo>
                    <a:pt x="55" y="32"/>
                  </a:lnTo>
                  <a:lnTo>
                    <a:pt x="49" y="6"/>
                  </a:lnTo>
                  <a:lnTo>
                    <a:pt x="24" y="0"/>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96" name="Freeform 90"/>
            <p:cNvSpPr>
              <a:spLocks/>
            </p:cNvSpPr>
            <p:nvPr/>
          </p:nvSpPr>
          <p:spPr bwMode="auto">
            <a:xfrm>
              <a:off x="4893" y="3193"/>
              <a:ext cx="22" cy="21"/>
            </a:xfrm>
            <a:custGeom>
              <a:avLst/>
              <a:gdLst/>
              <a:ahLst/>
              <a:cxnLst>
                <a:cxn ang="0">
                  <a:pos x="0" y="21"/>
                </a:cxn>
                <a:cxn ang="0">
                  <a:pos x="14" y="0"/>
                </a:cxn>
                <a:cxn ang="0">
                  <a:pos x="22" y="11"/>
                </a:cxn>
                <a:cxn ang="0">
                  <a:pos x="0" y="21"/>
                </a:cxn>
              </a:cxnLst>
              <a:rect l="0" t="0" r="r" b="b"/>
              <a:pathLst>
                <a:path w="23" h="22">
                  <a:moveTo>
                    <a:pt x="0" y="21"/>
                  </a:moveTo>
                  <a:lnTo>
                    <a:pt x="14" y="0"/>
                  </a:lnTo>
                  <a:lnTo>
                    <a:pt x="22" y="11"/>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97" name="Freeform 91"/>
            <p:cNvSpPr>
              <a:spLocks/>
            </p:cNvSpPr>
            <p:nvPr/>
          </p:nvSpPr>
          <p:spPr bwMode="auto">
            <a:xfrm>
              <a:off x="3521" y="2432"/>
              <a:ext cx="303" cy="255"/>
            </a:xfrm>
            <a:custGeom>
              <a:avLst/>
              <a:gdLst/>
              <a:ahLst/>
              <a:cxnLst>
                <a:cxn ang="0">
                  <a:pos x="0" y="9"/>
                </a:cxn>
                <a:cxn ang="0">
                  <a:pos x="6" y="0"/>
                </a:cxn>
                <a:cxn ang="0">
                  <a:pos x="31" y="20"/>
                </a:cxn>
                <a:cxn ang="0">
                  <a:pos x="60" y="4"/>
                </a:cxn>
                <a:cxn ang="0">
                  <a:pos x="63" y="20"/>
                </a:cxn>
                <a:cxn ang="0">
                  <a:pos x="76" y="25"/>
                </a:cxn>
                <a:cxn ang="0">
                  <a:pos x="81" y="43"/>
                </a:cxn>
                <a:cxn ang="0">
                  <a:pos x="124" y="60"/>
                </a:cxn>
                <a:cxn ang="0">
                  <a:pos x="163" y="55"/>
                </a:cxn>
                <a:cxn ang="0">
                  <a:pos x="159" y="45"/>
                </a:cxn>
                <a:cxn ang="0">
                  <a:pos x="210" y="28"/>
                </a:cxn>
                <a:cxn ang="0">
                  <a:pos x="276" y="58"/>
                </a:cxn>
                <a:cxn ang="0">
                  <a:pos x="279" y="75"/>
                </a:cxn>
                <a:cxn ang="0">
                  <a:pos x="268" y="106"/>
                </a:cxn>
                <a:cxn ang="0">
                  <a:pos x="270" y="148"/>
                </a:cxn>
                <a:cxn ang="0">
                  <a:pos x="286" y="162"/>
                </a:cxn>
                <a:cxn ang="0">
                  <a:pos x="274" y="183"/>
                </a:cxn>
                <a:cxn ang="0">
                  <a:pos x="312" y="232"/>
                </a:cxn>
                <a:cxn ang="0">
                  <a:pos x="286" y="266"/>
                </a:cxn>
                <a:cxn ang="0">
                  <a:pos x="216" y="255"/>
                </a:cxn>
                <a:cxn ang="0">
                  <a:pos x="201" y="232"/>
                </a:cxn>
                <a:cxn ang="0">
                  <a:pos x="152" y="240"/>
                </a:cxn>
                <a:cxn ang="0">
                  <a:pos x="118" y="218"/>
                </a:cxn>
                <a:cxn ang="0">
                  <a:pos x="94" y="178"/>
                </a:cxn>
                <a:cxn ang="0">
                  <a:pos x="76" y="171"/>
                </a:cxn>
                <a:cxn ang="0">
                  <a:pos x="71" y="180"/>
                </a:cxn>
                <a:cxn ang="0">
                  <a:pos x="49" y="139"/>
                </a:cxn>
                <a:cxn ang="0">
                  <a:pos x="20" y="114"/>
                </a:cxn>
                <a:cxn ang="0">
                  <a:pos x="33" y="75"/>
                </a:cxn>
                <a:cxn ang="0">
                  <a:pos x="21" y="70"/>
                </a:cxn>
                <a:cxn ang="0">
                  <a:pos x="9" y="49"/>
                </a:cxn>
                <a:cxn ang="0">
                  <a:pos x="0" y="9"/>
                </a:cxn>
              </a:cxnLst>
              <a:rect l="0" t="0" r="r" b="b"/>
              <a:pathLst>
                <a:path w="313" h="267">
                  <a:moveTo>
                    <a:pt x="0" y="9"/>
                  </a:moveTo>
                  <a:lnTo>
                    <a:pt x="6" y="0"/>
                  </a:lnTo>
                  <a:lnTo>
                    <a:pt x="31" y="20"/>
                  </a:lnTo>
                  <a:lnTo>
                    <a:pt x="60" y="4"/>
                  </a:lnTo>
                  <a:lnTo>
                    <a:pt x="63" y="20"/>
                  </a:lnTo>
                  <a:lnTo>
                    <a:pt x="76" y="25"/>
                  </a:lnTo>
                  <a:lnTo>
                    <a:pt x="81" y="43"/>
                  </a:lnTo>
                  <a:lnTo>
                    <a:pt x="124" y="60"/>
                  </a:lnTo>
                  <a:lnTo>
                    <a:pt x="163" y="55"/>
                  </a:lnTo>
                  <a:lnTo>
                    <a:pt x="159" y="45"/>
                  </a:lnTo>
                  <a:lnTo>
                    <a:pt x="210" y="28"/>
                  </a:lnTo>
                  <a:lnTo>
                    <a:pt x="276" y="58"/>
                  </a:lnTo>
                  <a:lnTo>
                    <a:pt x="279" y="75"/>
                  </a:lnTo>
                  <a:lnTo>
                    <a:pt x="268" y="106"/>
                  </a:lnTo>
                  <a:lnTo>
                    <a:pt x="270" y="148"/>
                  </a:lnTo>
                  <a:lnTo>
                    <a:pt x="286" y="162"/>
                  </a:lnTo>
                  <a:lnTo>
                    <a:pt x="274" y="183"/>
                  </a:lnTo>
                  <a:lnTo>
                    <a:pt x="312" y="232"/>
                  </a:lnTo>
                  <a:lnTo>
                    <a:pt x="286" y="266"/>
                  </a:lnTo>
                  <a:lnTo>
                    <a:pt x="216" y="255"/>
                  </a:lnTo>
                  <a:lnTo>
                    <a:pt x="201" y="232"/>
                  </a:lnTo>
                  <a:lnTo>
                    <a:pt x="152" y="240"/>
                  </a:lnTo>
                  <a:lnTo>
                    <a:pt x="118" y="218"/>
                  </a:lnTo>
                  <a:lnTo>
                    <a:pt x="94" y="178"/>
                  </a:lnTo>
                  <a:lnTo>
                    <a:pt x="76" y="171"/>
                  </a:lnTo>
                  <a:lnTo>
                    <a:pt x="71" y="180"/>
                  </a:lnTo>
                  <a:lnTo>
                    <a:pt x="49" y="139"/>
                  </a:lnTo>
                  <a:lnTo>
                    <a:pt x="20" y="114"/>
                  </a:lnTo>
                  <a:lnTo>
                    <a:pt x="33" y="75"/>
                  </a:lnTo>
                  <a:lnTo>
                    <a:pt x="21" y="70"/>
                  </a:lnTo>
                  <a:lnTo>
                    <a:pt x="9" y="49"/>
                  </a:lnTo>
                  <a:lnTo>
                    <a:pt x="0" y="9"/>
                  </a:lnTo>
                </a:path>
              </a:pathLst>
            </a:custGeom>
            <a:solidFill>
              <a:schemeClr val="accent5">
                <a:lumMod val="50000"/>
              </a:schemeClr>
            </a:solidFill>
            <a:ln w="18415" cap="flat" cmpd="sng">
              <a:solidFill>
                <a:schemeClr val="tx1"/>
              </a:solidFill>
              <a:prstDash val="solid"/>
              <a:round/>
              <a:headEnd type="none" w="med" len="med"/>
              <a:tailEnd type="none" w="med" len="med"/>
            </a:ln>
            <a:effectLst/>
          </p:spPr>
          <p:txBody>
            <a:bodyPr/>
            <a:lstStyle/>
            <a:p>
              <a:endParaRPr lang="it-IT"/>
            </a:p>
          </p:txBody>
        </p:sp>
        <p:sp>
          <p:nvSpPr>
            <p:cNvPr id="98" name="Freeform 92"/>
            <p:cNvSpPr>
              <a:spLocks/>
            </p:cNvSpPr>
            <p:nvPr/>
          </p:nvSpPr>
          <p:spPr bwMode="auto">
            <a:xfrm>
              <a:off x="3434" y="2480"/>
              <a:ext cx="157" cy="141"/>
            </a:xfrm>
            <a:custGeom>
              <a:avLst/>
              <a:gdLst/>
              <a:ahLst/>
              <a:cxnLst>
                <a:cxn ang="0">
                  <a:pos x="0" y="71"/>
                </a:cxn>
                <a:cxn ang="0">
                  <a:pos x="8" y="91"/>
                </a:cxn>
                <a:cxn ang="0">
                  <a:pos x="81" y="125"/>
                </a:cxn>
                <a:cxn ang="0">
                  <a:pos x="81" y="137"/>
                </a:cxn>
                <a:cxn ang="0">
                  <a:pos x="99" y="145"/>
                </a:cxn>
                <a:cxn ang="0">
                  <a:pos x="128" y="147"/>
                </a:cxn>
                <a:cxn ang="0">
                  <a:pos x="152" y="132"/>
                </a:cxn>
                <a:cxn ang="0">
                  <a:pos x="161" y="130"/>
                </a:cxn>
                <a:cxn ang="0">
                  <a:pos x="139" y="89"/>
                </a:cxn>
                <a:cxn ang="0">
                  <a:pos x="110" y="64"/>
                </a:cxn>
                <a:cxn ang="0">
                  <a:pos x="123" y="25"/>
                </a:cxn>
                <a:cxn ang="0">
                  <a:pos x="111" y="20"/>
                </a:cxn>
                <a:cxn ang="0">
                  <a:pos x="99" y="0"/>
                </a:cxn>
                <a:cxn ang="0">
                  <a:pos x="64" y="1"/>
                </a:cxn>
                <a:cxn ang="0">
                  <a:pos x="45" y="14"/>
                </a:cxn>
                <a:cxn ang="0">
                  <a:pos x="40" y="49"/>
                </a:cxn>
                <a:cxn ang="0">
                  <a:pos x="0" y="71"/>
                </a:cxn>
              </a:cxnLst>
              <a:rect l="0" t="0" r="r" b="b"/>
              <a:pathLst>
                <a:path w="162" h="148">
                  <a:moveTo>
                    <a:pt x="0" y="71"/>
                  </a:moveTo>
                  <a:lnTo>
                    <a:pt x="8" y="91"/>
                  </a:lnTo>
                  <a:lnTo>
                    <a:pt x="81" y="125"/>
                  </a:lnTo>
                  <a:lnTo>
                    <a:pt x="81" y="137"/>
                  </a:lnTo>
                  <a:lnTo>
                    <a:pt x="99" y="145"/>
                  </a:lnTo>
                  <a:lnTo>
                    <a:pt x="128" y="147"/>
                  </a:lnTo>
                  <a:lnTo>
                    <a:pt x="152" y="132"/>
                  </a:lnTo>
                  <a:lnTo>
                    <a:pt x="161" y="130"/>
                  </a:lnTo>
                  <a:lnTo>
                    <a:pt x="139" y="89"/>
                  </a:lnTo>
                  <a:lnTo>
                    <a:pt x="110" y="64"/>
                  </a:lnTo>
                  <a:lnTo>
                    <a:pt x="123" y="25"/>
                  </a:lnTo>
                  <a:lnTo>
                    <a:pt x="111" y="20"/>
                  </a:lnTo>
                  <a:lnTo>
                    <a:pt x="99" y="0"/>
                  </a:lnTo>
                  <a:lnTo>
                    <a:pt x="64" y="1"/>
                  </a:lnTo>
                  <a:lnTo>
                    <a:pt x="45" y="14"/>
                  </a:lnTo>
                  <a:lnTo>
                    <a:pt x="40" y="49"/>
                  </a:lnTo>
                  <a:lnTo>
                    <a:pt x="0" y="71"/>
                  </a:lnTo>
                </a:path>
              </a:pathLst>
            </a:custGeom>
            <a:solidFill>
              <a:srgbClr val="002060"/>
            </a:solidFill>
            <a:ln w="18415" cap="flat" cmpd="sng">
              <a:solidFill>
                <a:schemeClr val="tx1"/>
              </a:solidFill>
              <a:prstDash val="solid"/>
              <a:round/>
              <a:headEnd type="none" w="med" len="med"/>
              <a:tailEnd type="none" w="med" len="med"/>
            </a:ln>
            <a:effectLst/>
          </p:spPr>
          <p:txBody>
            <a:bodyPr/>
            <a:lstStyle/>
            <a:p>
              <a:endParaRPr lang="it-IT" dirty="0">
                <a:solidFill>
                  <a:srgbClr val="002060"/>
                </a:solidFill>
              </a:endParaRPr>
            </a:p>
          </p:txBody>
        </p:sp>
        <p:sp>
          <p:nvSpPr>
            <p:cNvPr id="99" name="Freeform 93"/>
            <p:cNvSpPr>
              <a:spLocks/>
            </p:cNvSpPr>
            <p:nvPr/>
          </p:nvSpPr>
          <p:spPr bwMode="auto">
            <a:xfrm>
              <a:off x="2930" y="2296"/>
              <a:ext cx="186" cy="172"/>
            </a:xfrm>
            <a:custGeom>
              <a:avLst/>
              <a:gdLst/>
              <a:ahLst/>
              <a:cxnLst>
                <a:cxn ang="0">
                  <a:pos x="0" y="44"/>
                </a:cxn>
                <a:cxn ang="0">
                  <a:pos x="5" y="24"/>
                </a:cxn>
                <a:cxn ang="0">
                  <a:pos x="28" y="14"/>
                </a:cxn>
                <a:cxn ang="0">
                  <a:pos x="37" y="24"/>
                </a:cxn>
                <a:cxn ang="0">
                  <a:pos x="60" y="5"/>
                </a:cxn>
                <a:cxn ang="0">
                  <a:pos x="86" y="0"/>
                </a:cxn>
                <a:cxn ang="0">
                  <a:pos x="112" y="13"/>
                </a:cxn>
                <a:cxn ang="0">
                  <a:pos x="112" y="32"/>
                </a:cxn>
                <a:cxn ang="0">
                  <a:pos x="91" y="36"/>
                </a:cxn>
                <a:cxn ang="0">
                  <a:pos x="92" y="59"/>
                </a:cxn>
                <a:cxn ang="0">
                  <a:pos x="129" y="99"/>
                </a:cxn>
                <a:cxn ang="0">
                  <a:pos x="151" y="102"/>
                </a:cxn>
                <a:cxn ang="0">
                  <a:pos x="150" y="111"/>
                </a:cxn>
                <a:cxn ang="0">
                  <a:pos x="191" y="137"/>
                </a:cxn>
                <a:cxn ang="0">
                  <a:pos x="162" y="133"/>
                </a:cxn>
                <a:cxn ang="0">
                  <a:pos x="169" y="158"/>
                </a:cxn>
                <a:cxn ang="0">
                  <a:pos x="151" y="179"/>
                </a:cxn>
                <a:cxn ang="0">
                  <a:pos x="145" y="137"/>
                </a:cxn>
                <a:cxn ang="0">
                  <a:pos x="73" y="92"/>
                </a:cxn>
                <a:cxn ang="0">
                  <a:pos x="56" y="63"/>
                </a:cxn>
                <a:cxn ang="0">
                  <a:pos x="33" y="53"/>
                </a:cxn>
                <a:cxn ang="0">
                  <a:pos x="13" y="65"/>
                </a:cxn>
                <a:cxn ang="0">
                  <a:pos x="0" y="44"/>
                </a:cxn>
              </a:cxnLst>
              <a:rect l="0" t="0" r="r" b="b"/>
              <a:pathLst>
                <a:path w="192" h="180">
                  <a:moveTo>
                    <a:pt x="0" y="44"/>
                  </a:moveTo>
                  <a:lnTo>
                    <a:pt x="5" y="24"/>
                  </a:lnTo>
                  <a:lnTo>
                    <a:pt x="28" y="14"/>
                  </a:lnTo>
                  <a:lnTo>
                    <a:pt x="37" y="24"/>
                  </a:lnTo>
                  <a:lnTo>
                    <a:pt x="60" y="5"/>
                  </a:lnTo>
                  <a:lnTo>
                    <a:pt x="86" y="0"/>
                  </a:lnTo>
                  <a:lnTo>
                    <a:pt x="112" y="13"/>
                  </a:lnTo>
                  <a:lnTo>
                    <a:pt x="112" y="32"/>
                  </a:lnTo>
                  <a:lnTo>
                    <a:pt x="91" y="36"/>
                  </a:lnTo>
                  <a:lnTo>
                    <a:pt x="92" y="59"/>
                  </a:lnTo>
                  <a:lnTo>
                    <a:pt x="129" y="99"/>
                  </a:lnTo>
                  <a:lnTo>
                    <a:pt x="151" y="102"/>
                  </a:lnTo>
                  <a:lnTo>
                    <a:pt x="150" y="111"/>
                  </a:lnTo>
                  <a:lnTo>
                    <a:pt x="191" y="137"/>
                  </a:lnTo>
                  <a:lnTo>
                    <a:pt x="162" y="133"/>
                  </a:lnTo>
                  <a:lnTo>
                    <a:pt x="169" y="158"/>
                  </a:lnTo>
                  <a:lnTo>
                    <a:pt x="151" y="179"/>
                  </a:lnTo>
                  <a:lnTo>
                    <a:pt x="145" y="137"/>
                  </a:lnTo>
                  <a:lnTo>
                    <a:pt x="73" y="92"/>
                  </a:lnTo>
                  <a:lnTo>
                    <a:pt x="56" y="63"/>
                  </a:lnTo>
                  <a:lnTo>
                    <a:pt x="33" y="53"/>
                  </a:lnTo>
                  <a:lnTo>
                    <a:pt x="13" y="65"/>
                  </a:lnTo>
                  <a:lnTo>
                    <a:pt x="0" y="4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0" name="Freeform 94"/>
            <p:cNvSpPr>
              <a:spLocks/>
            </p:cNvSpPr>
            <p:nvPr/>
          </p:nvSpPr>
          <p:spPr bwMode="auto">
            <a:xfrm>
              <a:off x="2954" y="2406"/>
              <a:ext cx="23" cy="43"/>
            </a:xfrm>
            <a:custGeom>
              <a:avLst/>
              <a:gdLst/>
              <a:ahLst/>
              <a:cxnLst>
                <a:cxn ang="0">
                  <a:pos x="0" y="6"/>
                </a:cxn>
                <a:cxn ang="0">
                  <a:pos x="4" y="40"/>
                </a:cxn>
                <a:cxn ang="0">
                  <a:pos x="13" y="44"/>
                </a:cxn>
                <a:cxn ang="0">
                  <a:pos x="23" y="17"/>
                </a:cxn>
                <a:cxn ang="0">
                  <a:pos x="14" y="0"/>
                </a:cxn>
                <a:cxn ang="0">
                  <a:pos x="0" y="6"/>
                </a:cxn>
              </a:cxnLst>
              <a:rect l="0" t="0" r="r" b="b"/>
              <a:pathLst>
                <a:path w="24" h="45">
                  <a:moveTo>
                    <a:pt x="0" y="6"/>
                  </a:moveTo>
                  <a:lnTo>
                    <a:pt x="4" y="40"/>
                  </a:lnTo>
                  <a:lnTo>
                    <a:pt x="13" y="44"/>
                  </a:lnTo>
                  <a:lnTo>
                    <a:pt x="23" y="17"/>
                  </a:lnTo>
                  <a:lnTo>
                    <a:pt x="14" y="0"/>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1" name="Freeform 95"/>
            <p:cNvSpPr>
              <a:spLocks/>
            </p:cNvSpPr>
            <p:nvPr/>
          </p:nvSpPr>
          <p:spPr bwMode="auto">
            <a:xfrm>
              <a:off x="3021" y="2461"/>
              <a:ext cx="50" cy="28"/>
            </a:xfrm>
            <a:custGeom>
              <a:avLst/>
              <a:gdLst/>
              <a:ahLst/>
              <a:cxnLst>
                <a:cxn ang="0">
                  <a:pos x="0" y="6"/>
                </a:cxn>
                <a:cxn ang="0">
                  <a:pos x="42" y="28"/>
                </a:cxn>
                <a:cxn ang="0">
                  <a:pos x="51" y="0"/>
                </a:cxn>
                <a:cxn ang="0">
                  <a:pos x="0" y="6"/>
                </a:cxn>
              </a:cxnLst>
              <a:rect l="0" t="0" r="r" b="b"/>
              <a:pathLst>
                <a:path w="52" h="29">
                  <a:moveTo>
                    <a:pt x="0" y="6"/>
                  </a:moveTo>
                  <a:lnTo>
                    <a:pt x="42" y="28"/>
                  </a:lnTo>
                  <a:lnTo>
                    <a:pt x="51" y="0"/>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2" name="Freeform 96"/>
            <p:cNvSpPr>
              <a:spLocks/>
            </p:cNvSpPr>
            <p:nvPr/>
          </p:nvSpPr>
          <p:spPr bwMode="auto">
            <a:xfrm>
              <a:off x="4870" y="2540"/>
              <a:ext cx="38" cy="44"/>
            </a:xfrm>
            <a:custGeom>
              <a:avLst/>
              <a:gdLst/>
              <a:ahLst/>
              <a:cxnLst>
                <a:cxn ang="0">
                  <a:pos x="0" y="12"/>
                </a:cxn>
                <a:cxn ang="0">
                  <a:pos x="1" y="23"/>
                </a:cxn>
                <a:cxn ang="0">
                  <a:pos x="9" y="12"/>
                </a:cxn>
                <a:cxn ang="0">
                  <a:pos x="13" y="19"/>
                </a:cxn>
                <a:cxn ang="0">
                  <a:pos x="9" y="45"/>
                </a:cxn>
                <a:cxn ang="0">
                  <a:pos x="27" y="45"/>
                </a:cxn>
                <a:cxn ang="0">
                  <a:pos x="38" y="17"/>
                </a:cxn>
                <a:cxn ang="0">
                  <a:pos x="32" y="2"/>
                </a:cxn>
                <a:cxn ang="0">
                  <a:pos x="14" y="0"/>
                </a:cxn>
                <a:cxn ang="0">
                  <a:pos x="0" y="12"/>
                </a:cxn>
              </a:cxnLst>
              <a:rect l="0" t="0" r="r" b="b"/>
              <a:pathLst>
                <a:path w="39" h="46">
                  <a:moveTo>
                    <a:pt x="0" y="12"/>
                  </a:moveTo>
                  <a:lnTo>
                    <a:pt x="1" y="23"/>
                  </a:lnTo>
                  <a:lnTo>
                    <a:pt x="9" y="12"/>
                  </a:lnTo>
                  <a:lnTo>
                    <a:pt x="13" y="19"/>
                  </a:lnTo>
                  <a:lnTo>
                    <a:pt x="9" y="45"/>
                  </a:lnTo>
                  <a:lnTo>
                    <a:pt x="27" y="45"/>
                  </a:lnTo>
                  <a:lnTo>
                    <a:pt x="38" y="17"/>
                  </a:lnTo>
                  <a:lnTo>
                    <a:pt x="32" y="2"/>
                  </a:lnTo>
                  <a:lnTo>
                    <a:pt x="14" y="0"/>
                  </a:lnTo>
                  <a:lnTo>
                    <a:pt x="0" y="1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3" name="Freeform 97"/>
            <p:cNvSpPr>
              <a:spLocks/>
            </p:cNvSpPr>
            <p:nvPr/>
          </p:nvSpPr>
          <p:spPr bwMode="auto">
            <a:xfrm>
              <a:off x="4888" y="2406"/>
              <a:ext cx="180" cy="142"/>
            </a:xfrm>
            <a:custGeom>
              <a:avLst/>
              <a:gdLst/>
              <a:ahLst/>
              <a:cxnLst>
                <a:cxn ang="0">
                  <a:pos x="0" y="137"/>
                </a:cxn>
                <a:cxn ang="0">
                  <a:pos x="33" y="110"/>
                </a:cxn>
                <a:cxn ang="0">
                  <a:pos x="79" y="110"/>
                </a:cxn>
                <a:cxn ang="0">
                  <a:pos x="98" y="76"/>
                </a:cxn>
                <a:cxn ang="0">
                  <a:pos x="106" y="74"/>
                </a:cxn>
                <a:cxn ang="0">
                  <a:pos x="106" y="86"/>
                </a:cxn>
                <a:cxn ang="0">
                  <a:pos x="128" y="74"/>
                </a:cxn>
                <a:cxn ang="0">
                  <a:pos x="145" y="48"/>
                </a:cxn>
                <a:cxn ang="0">
                  <a:pos x="153" y="6"/>
                </a:cxn>
                <a:cxn ang="0">
                  <a:pos x="168" y="8"/>
                </a:cxn>
                <a:cxn ang="0">
                  <a:pos x="163" y="0"/>
                </a:cxn>
                <a:cxn ang="0">
                  <a:pos x="172" y="0"/>
                </a:cxn>
                <a:cxn ang="0">
                  <a:pos x="185" y="35"/>
                </a:cxn>
                <a:cxn ang="0">
                  <a:pos x="168" y="59"/>
                </a:cxn>
                <a:cxn ang="0">
                  <a:pos x="168" y="82"/>
                </a:cxn>
                <a:cxn ang="0">
                  <a:pos x="156" y="115"/>
                </a:cxn>
                <a:cxn ang="0">
                  <a:pos x="148" y="120"/>
                </a:cxn>
                <a:cxn ang="0">
                  <a:pos x="148" y="107"/>
                </a:cxn>
                <a:cxn ang="0">
                  <a:pos x="121" y="126"/>
                </a:cxn>
                <a:cxn ang="0">
                  <a:pos x="98" y="118"/>
                </a:cxn>
                <a:cxn ang="0">
                  <a:pos x="99" y="133"/>
                </a:cxn>
                <a:cxn ang="0">
                  <a:pos x="79" y="147"/>
                </a:cxn>
                <a:cxn ang="0">
                  <a:pos x="74" y="125"/>
                </a:cxn>
                <a:cxn ang="0">
                  <a:pos x="0" y="137"/>
                </a:cxn>
              </a:cxnLst>
              <a:rect l="0" t="0" r="r" b="b"/>
              <a:pathLst>
                <a:path w="186" h="148">
                  <a:moveTo>
                    <a:pt x="0" y="137"/>
                  </a:moveTo>
                  <a:lnTo>
                    <a:pt x="33" y="110"/>
                  </a:lnTo>
                  <a:lnTo>
                    <a:pt x="79" y="110"/>
                  </a:lnTo>
                  <a:lnTo>
                    <a:pt x="98" y="76"/>
                  </a:lnTo>
                  <a:lnTo>
                    <a:pt x="106" y="74"/>
                  </a:lnTo>
                  <a:lnTo>
                    <a:pt x="106" y="86"/>
                  </a:lnTo>
                  <a:lnTo>
                    <a:pt x="128" y="74"/>
                  </a:lnTo>
                  <a:lnTo>
                    <a:pt x="145" y="48"/>
                  </a:lnTo>
                  <a:lnTo>
                    <a:pt x="153" y="6"/>
                  </a:lnTo>
                  <a:lnTo>
                    <a:pt x="168" y="8"/>
                  </a:lnTo>
                  <a:lnTo>
                    <a:pt x="163" y="0"/>
                  </a:lnTo>
                  <a:lnTo>
                    <a:pt x="172" y="0"/>
                  </a:lnTo>
                  <a:lnTo>
                    <a:pt x="185" y="35"/>
                  </a:lnTo>
                  <a:lnTo>
                    <a:pt x="168" y="59"/>
                  </a:lnTo>
                  <a:lnTo>
                    <a:pt x="168" y="82"/>
                  </a:lnTo>
                  <a:lnTo>
                    <a:pt x="156" y="115"/>
                  </a:lnTo>
                  <a:lnTo>
                    <a:pt x="148" y="120"/>
                  </a:lnTo>
                  <a:lnTo>
                    <a:pt x="148" y="107"/>
                  </a:lnTo>
                  <a:lnTo>
                    <a:pt x="121" y="126"/>
                  </a:lnTo>
                  <a:lnTo>
                    <a:pt x="98" y="118"/>
                  </a:lnTo>
                  <a:lnTo>
                    <a:pt x="99" y="133"/>
                  </a:lnTo>
                  <a:lnTo>
                    <a:pt x="79" y="147"/>
                  </a:lnTo>
                  <a:lnTo>
                    <a:pt x="74" y="125"/>
                  </a:lnTo>
                  <a:lnTo>
                    <a:pt x="0" y="13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4" name="Freeform 98"/>
            <p:cNvSpPr>
              <a:spLocks/>
            </p:cNvSpPr>
            <p:nvPr/>
          </p:nvSpPr>
          <p:spPr bwMode="auto">
            <a:xfrm>
              <a:off x="4911" y="2533"/>
              <a:ext cx="37" cy="27"/>
            </a:xfrm>
            <a:custGeom>
              <a:avLst/>
              <a:gdLst/>
              <a:ahLst/>
              <a:cxnLst>
                <a:cxn ang="0">
                  <a:pos x="0" y="14"/>
                </a:cxn>
                <a:cxn ang="0">
                  <a:pos x="12" y="27"/>
                </a:cxn>
                <a:cxn ang="0">
                  <a:pos x="33" y="16"/>
                </a:cxn>
                <a:cxn ang="0">
                  <a:pos x="38" y="0"/>
                </a:cxn>
                <a:cxn ang="0">
                  <a:pos x="0" y="14"/>
                </a:cxn>
              </a:cxnLst>
              <a:rect l="0" t="0" r="r" b="b"/>
              <a:pathLst>
                <a:path w="39" h="28">
                  <a:moveTo>
                    <a:pt x="0" y="14"/>
                  </a:moveTo>
                  <a:lnTo>
                    <a:pt x="12" y="27"/>
                  </a:lnTo>
                  <a:lnTo>
                    <a:pt x="33" y="16"/>
                  </a:lnTo>
                  <a:lnTo>
                    <a:pt x="38" y="0"/>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5" name="Freeform 99"/>
            <p:cNvSpPr>
              <a:spLocks/>
            </p:cNvSpPr>
            <p:nvPr/>
          </p:nvSpPr>
          <p:spPr bwMode="auto">
            <a:xfrm>
              <a:off x="5031" y="2329"/>
              <a:ext cx="93" cy="78"/>
            </a:xfrm>
            <a:custGeom>
              <a:avLst/>
              <a:gdLst/>
              <a:ahLst/>
              <a:cxnLst>
                <a:cxn ang="0">
                  <a:pos x="0" y="56"/>
                </a:cxn>
                <a:cxn ang="0">
                  <a:pos x="4" y="80"/>
                </a:cxn>
                <a:cxn ang="0">
                  <a:pos x="20" y="70"/>
                </a:cxn>
                <a:cxn ang="0">
                  <a:pos x="9" y="56"/>
                </a:cxn>
                <a:cxn ang="0">
                  <a:pos x="54" y="69"/>
                </a:cxn>
                <a:cxn ang="0">
                  <a:pos x="65" y="50"/>
                </a:cxn>
                <a:cxn ang="0">
                  <a:pos x="95" y="44"/>
                </a:cxn>
                <a:cxn ang="0">
                  <a:pos x="85" y="32"/>
                </a:cxn>
                <a:cxn ang="0">
                  <a:pos x="88" y="21"/>
                </a:cxn>
                <a:cxn ang="0">
                  <a:pos x="62" y="23"/>
                </a:cxn>
                <a:cxn ang="0">
                  <a:pos x="32" y="0"/>
                </a:cxn>
                <a:cxn ang="0">
                  <a:pos x="21" y="44"/>
                </a:cxn>
                <a:cxn ang="0">
                  <a:pos x="8" y="42"/>
                </a:cxn>
                <a:cxn ang="0">
                  <a:pos x="0" y="56"/>
                </a:cxn>
              </a:cxnLst>
              <a:rect l="0" t="0" r="r" b="b"/>
              <a:pathLst>
                <a:path w="96" h="81">
                  <a:moveTo>
                    <a:pt x="0" y="56"/>
                  </a:moveTo>
                  <a:lnTo>
                    <a:pt x="4" y="80"/>
                  </a:lnTo>
                  <a:lnTo>
                    <a:pt x="20" y="70"/>
                  </a:lnTo>
                  <a:lnTo>
                    <a:pt x="9" y="56"/>
                  </a:lnTo>
                  <a:lnTo>
                    <a:pt x="54" y="69"/>
                  </a:lnTo>
                  <a:lnTo>
                    <a:pt x="65" y="50"/>
                  </a:lnTo>
                  <a:lnTo>
                    <a:pt x="95" y="44"/>
                  </a:lnTo>
                  <a:lnTo>
                    <a:pt x="85" y="32"/>
                  </a:lnTo>
                  <a:lnTo>
                    <a:pt x="88" y="21"/>
                  </a:lnTo>
                  <a:lnTo>
                    <a:pt x="62" y="23"/>
                  </a:lnTo>
                  <a:lnTo>
                    <a:pt x="32" y="0"/>
                  </a:lnTo>
                  <a:lnTo>
                    <a:pt x="21" y="44"/>
                  </a:lnTo>
                  <a:lnTo>
                    <a:pt x="8" y="42"/>
                  </a:lnTo>
                  <a:lnTo>
                    <a:pt x="0" y="5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6" name="Freeform 100"/>
            <p:cNvSpPr>
              <a:spLocks/>
            </p:cNvSpPr>
            <p:nvPr/>
          </p:nvSpPr>
          <p:spPr bwMode="auto">
            <a:xfrm>
              <a:off x="4785" y="2377"/>
              <a:ext cx="101" cy="97"/>
            </a:xfrm>
            <a:custGeom>
              <a:avLst/>
              <a:gdLst/>
              <a:ahLst/>
              <a:cxnLst>
                <a:cxn ang="0">
                  <a:pos x="0" y="56"/>
                </a:cxn>
                <a:cxn ang="0">
                  <a:pos x="18" y="64"/>
                </a:cxn>
                <a:cxn ang="0">
                  <a:pos x="6" y="93"/>
                </a:cxn>
                <a:cxn ang="0">
                  <a:pos x="36" y="100"/>
                </a:cxn>
                <a:cxn ang="0">
                  <a:pos x="66" y="82"/>
                </a:cxn>
                <a:cxn ang="0">
                  <a:pos x="52" y="59"/>
                </a:cxn>
                <a:cxn ang="0">
                  <a:pos x="87" y="37"/>
                </a:cxn>
                <a:cxn ang="0">
                  <a:pos x="104" y="9"/>
                </a:cxn>
                <a:cxn ang="0">
                  <a:pos x="101" y="5"/>
                </a:cxn>
                <a:cxn ang="0">
                  <a:pos x="94" y="0"/>
                </a:cxn>
                <a:cxn ang="0">
                  <a:pos x="63" y="18"/>
                </a:cxn>
                <a:cxn ang="0">
                  <a:pos x="63" y="29"/>
                </a:cxn>
                <a:cxn ang="0">
                  <a:pos x="41" y="27"/>
                </a:cxn>
                <a:cxn ang="0">
                  <a:pos x="0" y="56"/>
                </a:cxn>
              </a:cxnLst>
              <a:rect l="0" t="0" r="r" b="b"/>
              <a:pathLst>
                <a:path w="105" h="101">
                  <a:moveTo>
                    <a:pt x="0" y="56"/>
                  </a:moveTo>
                  <a:lnTo>
                    <a:pt x="18" y="64"/>
                  </a:lnTo>
                  <a:lnTo>
                    <a:pt x="6" y="93"/>
                  </a:lnTo>
                  <a:lnTo>
                    <a:pt x="36" y="100"/>
                  </a:lnTo>
                  <a:lnTo>
                    <a:pt x="66" y="82"/>
                  </a:lnTo>
                  <a:lnTo>
                    <a:pt x="52" y="59"/>
                  </a:lnTo>
                  <a:lnTo>
                    <a:pt x="87" y="37"/>
                  </a:lnTo>
                  <a:lnTo>
                    <a:pt x="104" y="9"/>
                  </a:lnTo>
                  <a:lnTo>
                    <a:pt x="101" y="5"/>
                  </a:lnTo>
                  <a:lnTo>
                    <a:pt x="94" y="0"/>
                  </a:lnTo>
                  <a:lnTo>
                    <a:pt x="63" y="18"/>
                  </a:lnTo>
                  <a:lnTo>
                    <a:pt x="63" y="29"/>
                  </a:lnTo>
                  <a:lnTo>
                    <a:pt x="41" y="27"/>
                  </a:lnTo>
                  <a:lnTo>
                    <a:pt x="0" y="5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7" name="Freeform 101"/>
            <p:cNvSpPr>
              <a:spLocks/>
            </p:cNvSpPr>
            <p:nvPr/>
          </p:nvSpPr>
          <p:spPr bwMode="auto">
            <a:xfrm>
              <a:off x="4815" y="2456"/>
              <a:ext cx="55" cy="76"/>
            </a:xfrm>
            <a:custGeom>
              <a:avLst/>
              <a:gdLst/>
              <a:ahLst/>
              <a:cxnLst>
                <a:cxn ang="0">
                  <a:pos x="0" y="79"/>
                </a:cxn>
                <a:cxn ang="0">
                  <a:pos x="5" y="17"/>
                </a:cxn>
                <a:cxn ang="0">
                  <a:pos x="35" y="0"/>
                </a:cxn>
                <a:cxn ang="0">
                  <a:pos x="56" y="47"/>
                </a:cxn>
                <a:cxn ang="0">
                  <a:pos x="35" y="70"/>
                </a:cxn>
                <a:cxn ang="0">
                  <a:pos x="0" y="79"/>
                </a:cxn>
              </a:cxnLst>
              <a:rect l="0" t="0" r="r" b="b"/>
              <a:pathLst>
                <a:path w="57" h="80">
                  <a:moveTo>
                    <a:pt x="0" y="79"/>
                  </a:moveTo>
                  <a:lnTo>
                    <a:pt x="5" y="17"/>
                  </a:lnTo>
                  <a:lnTo>
                    <a:pt x="35" y="0"/>
                  </a:lnTo>
                  <a:lnTo>
                    <a:pt x="56" y="47"/>
                  </a:lnTo>
                  <a:lnTo>
                    <a:pt x="35" y="70"/>
                  </a:lnTo>
                  <a:lnTo>
                    <a:pt x="0" y="7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8" name="Freeform 102"/>
            <p:cNvSpPr>
              <a:spLocks/>
            </p:cNvSpPr>
            <p:nvPr/>
          </p:nvSpPr>
          <p:spPr bwMode="auto">
            <a:xfrm>
              <a:off x="4406" y="2729"/>
              <a:ext cx="114" cy="131"/>
            </a:xfrm>
            <a:custGeom>
              <a:avLst/>
              <a:gdLst/>
              <a:ahLst/>
              <a:cxnLst>
                <a:cxn ang="0">
                  <a:pos x="0" y="29"/>
                </a:cxn>
                <a:cxn ang="0">
                  <a:pos x="16" y="48"/>
                </a:cxn>
                <a:cxn ang="0">
                  <a:pos x="10" y="82"/>
                </a:cxn>
                <a:cxn ang="0">
                  <a:pos x="52" y="67"/>
                </a:cxn>
                <a:cxn ang="0">
                  <a:pos x="69" y="82"/>
                </a:cxn>
                <a:cxn ang="0">
                  <a:pos x="84" y="114"/>
                </a:cxn>
                <a:cxn ang="0">
                  <a:pos x="79" y="135"/>
                </a:cxn>
                <a:cxn ang="0">
                  <a:pos x="117" y="129"/>
                </a:cxn>
                <a:cxn ang="0">
                  <a:pos x="99" y="86"/>
                </a:cxn>
                <a:cxn ang="0">
                  <a:pos x="59" y="54"/>
                </a:cxn>
                <a:cxn ang="0">
                  <a:pos x="69" y="35"/>
                </a:cxn>
                <a:cxn ang="0">
                  <a:pos x="48" y="25"/>
                </a:cxn>
                <a:cxn ang="0">
                  <a:pos x="30" y="0"/>
                </a:cxn>
                <a:cxn ang="0">
                  <a:pos x="21" y="0"/>
                </a:cxn>
                <a:cxn ang="0">
                  <a:pos x="22" y="18"/>
                </a:cxn>
                <a:cxn ang="0">
                  <a:pos x="16" y="13"/>
                </a:cxn>
                <a:cxn ang="0">
                  <a:pos x="0" y="29"/>
                </a:cxn>
              </a:cxnLst>
              <a:rect l="0" t="0" r="r" b="b"/>
              <a:pathLst>
                <a:path w="118" h="136">
                  <a:moveTo>
                    <a:pt x="0" y="29"/>
                  </a:moveTo>
                  <a:lnTo>
                    <a:pt x="16" y="48"/>
                  </a:lnTo>
                  <a:lnTo>
                    <a:pt x="10" y="82"/>
                  </a:lnTo>
                  <a:lnTo>
                    <a:pt x="52" y="67"/>
                  </a:lnTo>
                  <a:lnTo>
                    <a:pt x="69" y="82"/>
                  </a:lnTo>
                  <a:lnTo>
                    <a:pt x="84" y="114"/>
                  </a:lnTo>
                  <a:lnTo>
                    <a:pt x="79" y="135"/>
                  </a:lnTo>
                  <a:lnTo>
                    <a:pt x="117" y="129"/>
                  </a:lnTo>
                  <a:lnTo>
                    <a:pt x="99" y="86"/>
                  </a:lnTo>
                  <a:lnTo>
                    <a:pt x="59" y="54"/>
                  </a:lnTo>
                  <a:lnTo>
                    <a:pt x="69" y="35"/>
                  </a:lnTo>
                  <a:lnTo>
                    <a:pt x="48" y="25"/>
                  </a:lnTo>
                  <a:lnTo>
                    <a:pt x="30" y="0"/>
                  </a:lnTo>
                  <a:lnTo>
                    <a:pt x="21" y="0"/>
                  </a:lnTo>
                  <a:lnTo>
                    <a:pt x="22" y="18"/>
                  </a:lnTo>
                  <a:lnTo>
                    <a:pt x="16" y="13"/>
                  </a:lnTo>
                  <a:lnTo>
                    <a:pt x="0" y="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09" name="Freeform 103"/>
            <p:cNvSpPr>
              <a:spLocks/>
            </p:cNvSpPr>
            <p:nvPr/>
          </p:nvSpPr>
          <p:spPr bwMode="auto">
            <a:xfrm>
              <a:off x="2915" y="2237"/>
              <a:ext cx="21" cy="22"/>
            </a:xfrm>
            <a:custGeom>
              <a:avLst/>
              <a:gdLst/>
              <a:ahLst/>
              <a:cxnLst>
                <a:cxn ang="0">
                  <a:pos x="0" y="17"/>
                </a:cxn>
                <a:cxn ang="0">
                  <a:pos x="17" y="0"/>
                </a:cxn>
                <a:cxn ang="0">
                  <a:pos x="21" y="22"/>
                </a:cxn>
                <a:cxn ang="0">
                  <a:pos x="0" y="17"/>
                </a:cxn>
              </a:cxnLst>
              <a:rect l="0" t="0" r="r" b="b"/>
              <a:pathLst>
                <a:path w="22" h="23">
                  <a:moveTo>
                    <a:pt x="0" y="17"/>
                  </a:moveTo>
                  <a:lnTo>
                    <a:pt x="17" y="0"/>
                  </a:lnTo>
                  <a:lnTo>
                    <a:pt x="21" y="22"/>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0" name="Freeform 104"/>
            <p:cNvSpPr>
              <a:spLocks/>
            </p:cNvSpPr>
            <p:nvPr/>
          </p:nvSpPr>
          <p:spPr bwMode="auto">
            <a:xfrm>
              <a:off x="4407" y="2980"/>
              <a:ext cx="60" cy="79"/>
            </a:xfrm>
            <a:custGeom>
              <a:avLst/>
              <a:gdLst/>
              <a:ahLst/>
              <a:cxnLst>
                <a:cxn ang="0">
                  <a:pos x="0" y="0"/>
                </a:cxn>
                <a:cxn ang="0">
                  <a:pos x="12" y="0"/>
                </a:cxn>
                <a:cxn ang="0">
                  <a:pos x="16" y="14"/>
                </a:cxn>
                <a:cxn ang="0">
                  <a:pos x="31" y="5"/>
                </a:cxn>
                <a:cxn ang="0">
                  <a:pos x="51" y="24"/>
                </a:cxn>
                <a:cxn ang="0">
                  <a:pos x="61" y="81"/>
                </a:cxn>
                <a:cxn ang="0">
                  <a:pos x="59" y="81"/>
                </a:cxn>
                <a:cxn ang="0">
                  <a:pos x="18" y="58"/>
                </a:cxn>
                <a:cxn ang="0">
                  <a:pos x="0" y="0"/>
                </a:cxn>
              </a:cxnLst>
              <a:rect l="0" t="0" r="r" b="b"/>
              <a:pathLst>
                <a:path w="62" h="82">
                  <a:moveTo>
                    <a:pt x="0" y="0"/>
                  </a:moveTo>
                  <a:lnTo>
                    <a:pt x="12" y="0"/>
                  </a:lnTo>
                  <a:lnTo>
                    <a:pt x="16" y="14"/>
                  </a:lnTo>
                  <a:lnTo>
                    <a:pt x="31" y="5"/>
                  </a:lnTo>
                  <a:lnTo>
                    <a:pt x="51" y="24"/>
                  </a:lnTo>
                  <a:lnTo>
                    <a:pt x="61" y="81"/>
                  </a:lnTo>
                  <a:lnTo>
                    <a:pt x="59" y="81"/>
                  </a:lnTo>
                  <a:lnTo>
                    <a:pt x="18" y="58"/>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1" name="Freeform 105"/>
            <p:cNvSpPr>
              <a:spLocks/>
            </p:cNvSpPr>
            <p:nvPr/>
          </p:nvSpPr>
          <p:spPr bwMode="auto">
            <a:xfrm>
              <a:off x="4556" y="2975"/>
              <a:ext cx="151" cy="94"/>
            </a:xfrm>
            <a:custGeom>
              <a:avLst/>
              <a:gdLst/>
              <a:ahLst/>
              <a:cxnLst>
                <a:cxn ang="0">
                  <a:pos x="0" y="84"/>
                </a:cxn>
                <a:cxn ang="0">
                  <a:pos x="12" y="97"/>
                </a:cxn>
                <a:cxn ang="0">
                  <a:pos x="62" y="92"/>
                </a:cxn>
                <a:cxn ang="0">
                  <a:pos x="78" y="86"/>
                </a:cxn>
                <a:cxn ang="0">
                  <a:pos x="99" y="41"/>
                </a:cxn>
                <a:cxn ang="0">
                  <a:pos x="128" y="44"/>
                </a:cxn>
                <a:cxn ang="0">
                  <a:pos x="155" y="28"/>
                </a:cxn>
                <a:cxn ang="0">
                  <a:pos x="129" y="16"/>
                </a:cxn>
                <a:cxn ang="0">
                  <a:pos x="121" y="0"/>
                </a:cxn>
                <a:cxn ang="0">
                  <a:pos x="88" y="29"/>
                </a:cxn>
                <a:cxn ang="0">
                  <a:pos x="79" y="47"/>
                </a:cxn>
                <a:cxn ang="0">
                  <a:pos x="68" y="37"/>
                </a:cxn>
                <a:cxn ang="0">
                  <a:pos x="49" y="61"/>
                </a:cxn>
                <a:cxn ang="0">
                  <a:pos x="29" y="64"/>
                </a:cxn>
                <a:cxn ang="0">
                  <a:pos x="22" y="86"/>
                </a:cxn>
                <a:cxn ang="0">
                  <a:pos x="0" y="84"/>
                </a:cxn>
              </a:cxnLst>
              <a:rect l="0" t="0" r="r" b="b"/>
              <a:pathLst>
                <a:path w="156" h="98">
                  <a:moveTo>
                    <a:pt x="0" y="84"/>
                  </a:moveTo>
                  <a:lnTo>
                    <a:pt x="12" y="97"/>
                  </a:lnTo>
                  <a:lnTo>
                    <a:pt x="62" y="92"/>
                  </a:lnTo>
                  <a:lnTo>
                    <a:pt x="78" y="86"/>
                  </a:lnTo>
                  <a:lnTo>
                    <a:pt x="99" y="41"/>
                  </a:lnTo>
                  <a:lnTo>
                    <a:pt x="128" y="44"/>
                  </a:lnTo>
                  <a:lnTo>
                    <a:pt x="155" y="28"/>
                  </a:lnTo>
                  <a:lnTo>
                    <a:pt x="129" y="16"/>
                  </a:lnTo>
                  <a:lnTo>
                    <a:pt x="121" y="0"/>
                  </a:lnTo>
                  <a:lnTo>
                    <a:pt x="88" y="29"/>
                  </a:lnTo>
                  <a:lnTo>
                    <a:pt x="79" y="47"/>
                  </a:lnTo>
                  <a:lnTo>
                    <a:pt x="68" y="37"/>
                  </a:lnTo>
                  <a:lnTo>
                    <a:pt x="49" y="61"/>
                  </a:lnTo>
                  <a:lnTo>
                    <a:pt x="29" y="64"/>
                  </a:lnTo>
                  <a:lnTo>
                    <a:pt x="22" y="86"/>
                  </a:lnTo>
                  <a:lnTo>
                    <a:pt x="0" y="8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2" name="Freeform 106"/>
            <p:cNvSpPr>
              <a:spLocks/>
            </p:cNvSpPr>
            <p:nvPr/>
          </p:nvSpPr>
          <p:spPr bwMode="auto">
            <a:xfrm>
              <a:off x="980" y="2559"/>
              <a:ext cx="476" cy="299"/>
            </a:xfrm>
            <a:custGeom>
              <a:avLst/>
              <a:gdLst/>
              <a:ahLst/>
              <a:cxnLst>
                <a:cxn ang="0">
                  <a:pos x="0" y="4"/>
                </a:cxn>
                <a:cxn ang="0">
                  <a:pos x="22" y="52"/>
                </a:cxn>
                <a:cxn ang="0">
                  <a:pos x="51" y="74"/>
                </a:cxn>
                <a:cxn ang="0">
                  <a:pos x="48" y="87"/>
                </a:cxn>
                <a:cxn ang="0">
                  <a:pos x="35" y="90"/>
                </a:cxn>
                <a:cxn ang="0">
                  <a:pos x="66" y="101"/>
                </a:cxn>
                <a:cxn ang="0">
                  <a:pos x="82" y="123"/>
                </a:cxn>
                <a:cxn ang="0">
                  <a:pos x="80" y="140"/>
                </a:cxn>
                <a:cxn ang="0">
                  <a:pos x="115" y="171"/>
                </a:cxn>
                <a:cxn ang="0">
                  <a:pos x="124" y="160"/>
                </a:cxn>
                <a:cxn ang="0">
                  <a:pos x="41" y="44"/>
                </a:cxn>
                <a:cxn ang="0">
                  <a:pos x="36" y="13"/>
                </a:cxn>
                <a:cxn ang="0">
                  <a:pos x="53" y="21"/>
                </a:cxn>
                <a:cxn ang="0">
                  <a:pos x="84" y="71"/>
                </a:cxn>
                <a:cxn ang="0">
                  <a:pos x="128" y="110"/>
                </a:cxn>
                <a:cxn ang="0">
                  <a:pos x="126" y="125"/>
                </a:cxn>
                <a:cxn ang="0">
                  <a:pos x="187" y="177"/>
                </a:cxn>
                <a:cxn ang="0">
                  <a:pos x="195" y="200"/>
                </a:cxn>
                <a:cxn ang="0">
                  <a:pos x="187" y="213"/>
                </a:cxn>
                <a:cxn ang="0">
                  <a:pos x="202" y="233"/>
                </a:cxn>
                <a:cxn ang="0">
                  <a:pos x="318" y="288"/>
                </a:cxn>
                <a:cxn ang="0">
                  <a:pos x="369" y="285"/>
                </a:cxn>
                <a:cxn ang="0">
                  <a:pos x="403" y="311"/>
                </a:cxn>
                <a:cxn ang="0">
                  <a:pos x="416" y="285"/>
                </a:cxn>
                <a:cxn ang="0">
                  <a:pos x="432" y="285"/>
                </a:cxn>
                <a:cxn ang="0">
                  <a:pos x="415" y="263"/>
                </a:cxn>
                <a:cxn ang="0">
                  <a:pos x="452" y="254"/>
                </a:cxn>
                <a:cxn ang="0">
                  <a:pos x="466" y="244"/>
                </a:cxn>
                <a:cxn ang="0">
                  <a:pos x="471" y="239"/>
                </a:cxn>
                <a:cxn ang="0">
                  <a:pos x="475" y="251"/>
                </a:cxn>
                <a:cxn ang="0">
                  <a:pos x="492" y="200"/>
                </a:cxn>
                <a:cxn ang="0">
                  <a:pos x="470" y="192"/>
                </a:cxn>
                <a:cxn ang="0">
                  <a:pos x="434" y="200"/>
                </a:cxn>
                <a:cxn ang="0">
                  <a:pos x="413" y="244"/>
                </a:cxn>
                <a:cxn ang="0">
                  <a:pos x="366" y="250"/>
                </a:cxn>
                <a:cxn ang="0">
                  <a:pos x="347" y="237"/>
                </a:cxn>
                <a:cxn ang="0">
                  <a:pos x="315" y="183"/>
                </a:cxn>
                <a:cxn ang="0">
                  <a:pos x="314" y="140"/>
                </a:cxn>
                <a:cxn ang="0">
                  <a:pos x="324" y="120"/>
                </a:cxn>
                <a:cxn ang="0">
                  <a:pos x="292" y="109"/>
                </a:cxn>
                <a:cxn ang="0">
                  <a:pos x="252" y="51"/>
                </a:cxn>
                <a:cxn ang="0">
                  <a:pos x="218" y="63"/>
                </a:cxn>
                <a:cxn ang="0">
                  <a:pos x="172" y="16"/>
                </a:cxn>
                <a:cxn ang="0">
                  <a:pos x="99" y="25"/>
                </a:cxn>
                <a:cxn ang="0">
                  <a:pos x="37" y="0"/>
                </a:cxn>
                <a:cxn ang="0">
                  <a:pos x="0" y="4"/>
                </a:cxn>
              </a:cxnLst>
              <a:rect l="0" t="0" r="r" b="b"/>
              <a:pathLst>
                <a:path w="493" h="312">
                  <a:moveTo>
                    <a:pt x="0" y="4"/>
                  </a:moveTo>
                  <a:lnTo>
                    <a:pt x="22" y="52"/>
                  </a:lnTo>
                  <a:lnTo>
                    <a:pt x="51" y="74"/>
                  </a:lnTo>
                  <a:lnTo>
                    <a:pt x="48" y="87"/>
                  </a:lnTo>
                  <a:lnTo>
                    <a:pt x="35" y="90"/>
                  </a:lnTo>
                  <a:lnTo>
                    <a:pt x="66" y="101"/>
                  </a:lnTo>
                  <a:lnTo>
                    <a:pt x="82" y="123"/>
                  </a:lnTo>
                  <a:lnTo>
                    <a:pt x="80" y="140"/>
                  </a:lnTo>
                  <a:lnTo>
                    <a:pt x="115" y="171"/>
                  </a:lnTo>
                  <a:lnTo>
                    <a:pt x="124" y="160"/>
                  </a:lnTo>
                  <a:lnTo>
                    <a:pt x="41" y="44"/>
                  </a:lnTo>
                  <a:lnTo>
                    <a:pt x="36" y="13"/>
                  </a:lnTo>
                  <a:lnTo>
                    <a:pt x="53" y="21"/>
                  </a:lnTo>
                  <a:lnTo>
                    <a:pt x="84" y="71"/>
                  </a:lnTo>
                  <a:lnTo>
                    <a:pt x="128" y="110"/>
                  </a:lnTo>
                  <a:lnTo>
                    <a:pt x="126" y="125"/>
                  </a:lnTo>
                  <a:lnTo>
                    <a:pt x="187" y="177"/>
                  </a:lnTo>
                  <a:lnTo>
                    <a:pt x="195" y="200"/>
                  </a:lnTo>
                  <a:lnTo>
                    <a:pt x="187" y="213"/>
                  </a:lnTo>
                  <a:lnTo>
                    <a:pt x="202" y="233"/>
                  </a:lnTo>
                  <a:lnTo>
                    <a:pt x="318" y="288"/>
                  </a:lnTo>
                  <a:lnTo>
                    <a:pt x="369" y="285"/>
                  </a:lnTo>
                  <a:lnTo>
                    <a:pt x="403" y="311"/>
                  </a:lnTo>
                  <a:lnTo>
                    <a:pt x="416" y="285"/>
                  </a:lnTo>
                  <a:lnTo>
                    <a:pt x="432" y="285"/>
                  </a:lnTo>
                  <a:lnTo>
                    <a:pt x="415" y="263"/>
                  </a:lnTo>
                  <a:lnTo>
                    <a:pt x="452" y="254"/>
                  </a:lnTo>
                  <a:lnTo>
                    <a:pt x="466" y="244"/>
                  </a:lnTo>
                  <a:lnTo>
                    <a:pt x="471" y="239"/>
                  </a:lnTo>
                  <a:lnTo>
                    <a:pt x="475" y="251"/>
                  </a:lnTo>
                  <a:lnTo>
                    <a:pt x="492" y="200"/>
                  </a:lnTo>
                  <a:lnTo>
                    <a:pt x="470" y="192"/>
                  </a:lnTo>
                  <a:lnTo>
                    <a:pt x="434" y="200"/>
                  </a:lnTo>
                  <a:lnTo>
                    <a:pt x="413" y="244"/>
                  </a:lnTo>
                  <a:lnTo>
                    <a:pt x="366" y="250"/>
                  </a:lnTo>
                  <a:lnTo>
                    <a:pt x="347" y="237"/>
                  </a:lnTo>
                  <a:lnTo>
                    <a:pt x="315" y="183"/>
                  </a:lnTo>
                  <a:lnTo>
                    <a:pt x="314" y="140"/>
                  </a:lnTo>
                  <a:lnTo>
                    <a:pt x="324" y="120"/>
                  </a:lnTo>
                  <a:lnTo>
                    <a:pt x="292" y="109"/>
                  </a:lnTo>
                  <a:lnTo>
                    <a:pt x="252" y="51"/>
                  </a:lnTo>
                  <a:lnTo>
                    <a:pt x="218" y="63"/>
                  </a:lnTo>
                  <a:lnTo>
                    <a:pt x="172" y="16"/>
                  </a:lnTo>
                  <a:lnTo>
                    <a:pt x="99" y="25"/>
                  </a:lnTo>
                  <a:lnTo>
                    <a:pt x="37" y="0"/>
                  </a:lnTo>
                  <a:lnTo>
                    <a:pt x="0" y="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3" name="Freeform 107"/>
            <p:cNvSpPr>
              <a:spLocks/>
            </p:cNvSpPr>
            <p:nvPr/>
          </p:nvSpPr>
          <p:spPr bwMode="auto">
            <a:xfrm>
              <a:off x="4209" y="2194"/>
              <a:ext cx="500" cy="209"/>
            </a:xfrm>
            <a:custGeom>
              <a:avLst/>
              <a:gdLst/>
              <a:ahLst/>
              <a:cxnLst>
                <a:cxn ang="0">
                  <a:pos x="0" y="69"/>
                </a:cxn>
                <a:cxn ang="0">
                  <a:pos x="17" y="90"/>
                </a:cxn>
                <a:cxn ang="0">
                  <a:pos x="40" y="98"/>
                </a:cxn>
                <a:cxn ang="0">
                  <a:pos x="49" y="144"/>
                </a:cxn>
                <a:cxn ang="0">
                  <a:pos x="121" y="162"/>
                </a:cxn>
                <a:cxn ang="0">
                  <a:pos x="151" y="194"/>
                </a:cxn>
                <a:cxn ang="0">
                  <a:pos x="210" y="192"/>
                </a:cxn>
                <a:cxn ang="0">
                  <a:pos x="278" y="218"/>
                </a:cxn>
                <a:cxn ang="0">
                  <a:pos x="367" y="194"/>
                </a:cxn>
                <a:cxn ang="0">
                  <a:pos x="394" y="176"/>
                </a:cxn>
                <a:cxn ang="0">
                  <a:pos x="394" y="151"/>
                </a:cxn>
                <a:cxn ang="0">
                  <a:pos x="419" y="154"/>
                </a:cxn>
                <a:cxn ang="0">
                  <a:pos x="473" y="117"/>
                </a:cxn>
                <a:cxn ang="0">
                  <a:pos x="517" y="116"/>
                </a:cxn>
                <a:cxn ang="0">
                  <a:pos x="496" y="88"/>
                </a:cxn>
                <a:cxn ang="0">
                  <a:pos x="454" y="96"/>
                </a:cxn>
                <a:cxn ang="0">
                  <a:pos x="454" y="64"/>
                </a:cxn>
                <a:cxn ang="0">
                  <a:pos x="465" y="48"/>
                </a:cxn>
                <a:cxn ang="0">
                  <a:pos x="436" y="43"/>
                </a:cxn>
                <a:cxn ang="0">
                  <a:pos x="359" y="62"/>
                </a:cxn>
                <a:cxn ang="0">
                  <a:pos x="290" y="35"/>
                </a:cxn>
                <a:cxn ang="0">
                  <a:pos x="247" y="39"/>
                </a:cxn>
                <a:cxn ang="0">
                  <a:pos x="230" y="16"/>
                </a:cxn>
                <a:cxn ang="0">
                  <a:pos x="187" y="0"/>
                </a:cxn>
                <a:cxn ang="0">
                  <a:pos x="164" y="16"/>
                </a:cxn>
                <a:cxn ang="0">
                  <a:pos x="163" y="47"/>
                </a:cxn>
                <a:cxn ang="0">
                  <a:pos x="66" y="33"/>
                </a:cxn>
                <a:cxn ang="0">
                  <a:pos x="0" y="69"/>
                </a:cxn>
              </a:cxnLst>
              <a:rect l="0" t="0" r="r" b="b"/>
              <a:pathLst>
                <a:path w="518" h="219">
                  <a:moveTo>
                    <a:pt x="0" y="69"/>
                  </a:moveTo>
                  <a:lnTo>
                    <a:pt x="17" y="90"/>
                  </a:lnTo>
                  <a:lnTo>
                    <a:pt x="40" y="98"/>
                  </a:lnTo>
                  <a:lnTo>
                    <a:pt x="49" y="144"/>
                  </a:lnTo>
                  <a:lnTo>
                    <a:pt x="121" y="162"/>
                  </a:lnTo>
                  <a:lnTo>
                    <a:pt x="151" y="194"/>
                  </a:lnTo>
                  <a:lnTo>
                    <a:pt x="210" y="192"/>
                  </a:lnTo>
                  <a:lnTo>
                    <a:pt x="278" y="218"/>
                  </a:lnTo>
                  <a:lnTo>
                    <a:pt x="367" y="194"/>
                  </a:lnTo>
                  <a:lnTo>
                    <a:pt x="394" y="176"/>
                  </a:lnTo>
                  <a:lnTo>
                    <a:pt x="394" y="151"/>
                  </a:lnTo>
                  <a:lnTo>
                    <a:pt x="419" y="154"/>
                  </a:lnTo>
                  <a:lnTo>
                    <a:pt x="473" y="117"/>
                  </a:lnTo>
                  <a:lnTo>
                    <a:pt x="517" y="116"/>
                  </a:lnTo>
                  <a:lnTo>
                    <a:pt x="496" y="88"/>
                  </a:lnTo>
                  <a:lnTo>
                    <a:pt x="454" y="96"/>
                  </a:lnTo>
                  <a:lnTo>
                    <a:pt x="454" y="64"/>
                  </a:lnTo>
                  <a:lnTo>
                    <a:pt x="465" y="48"/>
                  </a:lnTo>
                  <a:lnTo>
                    <a:pt x="436" y="43"/>
                  </a:lnTo>
                  <a:lnTo>
                    <a:pt x="359" y="62"/>
                  </a:lnTo>
                  <a:lnTo>
                    <a:pt x="290" y="35"/>
                  </a:lnTo>
                  <a:lnTo>
                    <a:pt x="247" y="39"/>
                  </a:lnTo>
                  <a:lnTo>
                    <a:pt x="230" y="16"/>
                  </a:lnTo>
                  <a:lnTo>
                    <a:pt x="187" y="0"/>
                  </a:lnTo>
                  <a:lnTo>
                    <a:pt x="164" y="16"/>
                  </a:lnTo>
                  <a:lnTo>
                    <a:pt x="163" y="47"/>
                  </a:lnTo>
                  <a:lnTo>
                    <a:pt x="66" y="33"/>
                  </a:lnTo>
                  <a:lnTo>
                    <a:pt x="0" y="6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4" name="Freeform 108"/>
            <p:cNvSpPr>
              <a:spLocks/>
            </p:cNvSpPr>
            <p:nvPr/>
          </p:nvSpPr>
          <p:spPr bwMode="auto">
            <a:xfrm>
              <a:off x="3645" y="2690"/>
              <a:ext cx="123" cy="135"/>
            </a:xfrm>
            <a:custGeom>
              <a:avLst/>
              <a:gdLst/>
              <a:ahLst/>
              <a:cxnLst>
                <a:cxn ang="0">
                  <a:pos x="0" y="99"/>
                </a:cxn>
                <a:cxn ang="0">
                  <a:pos x="16" y="140"/>
                </a:cxn>
                <a:cxn ang="0">
                  <a:pos x="46" y="133"/>
                </a:cxn>
                <a:cxn ang="0">
                  <a:pos x="93" y="98"/>
                </a:cxn>
                <a:cxn ang="0">
                  <a:pos x="93" y="82"/>
                </a:cxn>
                <a:cxn ang="0">
                  <a:pos x="123" y="51"/>
                </a:cxn>
                <a:cxn ang="0">
                  <a:pos x="126" y="41"/>
                </a:cxn>
                <a:cxn ang="0">
                  <a:pos x="108" y="22"/>
                </a:cxn>
                <a:cxn ang="0">
                  <a:pos x="70" y="0"/>
                </a:cxn>
                <a:cxn ang="0">
                  <a:pos x="59" y="1"/>
                </a:cxn>
                <a:cxn ang="0">
                  <a:pos x="65" y="13"/>
                </a:cxn>
                <a:cxn ang="0">
                  <a:pos x="51" y="37"/>
                </a:cxn>
                <a:cxn ang="0">
                  <a:pos x="59" y="49"/>
                </a:cxn>
                <a:cxn ang="0">
                  <a:pos x="47" y="82"/>
                </a:cxn>
                <a:cxn ang="0">
                  <a:pos x="0" y="99"/>
                </a:cxn>
              </a:cxnLst>
              <a:rect l="0" t="0" r="r" b="b"/>
              <a:pathLst>
                <a:path w="127" h="141">
                  <a:moveTo>
                    <a:pt x="0" y="99"/>
                  </a:moveTo>
                  <a:lnTo>
                    <a:pt x="16" y="140"/>
                  </a:lnTo>
                  <a:lnTo>
                    <a:pt x="46" y="133"/>
                  </a:lnTo>
                  <a:lnTo>
                    <a:pt x="93" y="98"/>
                  </a:lnTo>
                  <a:lnTo>
                    <a:pt x="93" y="82"/>
                  </a:lnTo>
                  <a:lnTo>
                    <a:pt x="123" y="51"/>
                  </a:lnTo>
                  <a:lnTo>
                    <a:pt x="126" y="41"/>
                  </a:lnTo>
                  <a:lnTo>
                    <a:pt x="108" y="22"/>
                  </a:lnTo>
                  <a:lnTo>
                    <a:pt x="70" y="0"/>
                  </a:lnTo>
                  <a:lnTo>
                    <a:pt x="59" y="1"/>
                  </a:lnTo>
                  <a:lnTo>
                    <a:pt x="65" y="13"/>
                  </a:lnTo>
                  <a:lnTo>
                    <a:pt x="51" y="37"/>
                  </a:lnTo>
                  <a:lnTo>
                    <a:pt x="59" y="49"/>
                  </a:lnTo>
                  <a:lnTo>
                    <a:pt x="47" y="82"/>
                  </a:lnTo>
                  <a:lnTo>
                    <a:pt x="0" y="9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5" name="Freeform 109"/>
            <p:cNvSpPr>
              <a:spLocks/>
            </p:cNvSpPr>
            <p:nvPr/>
          </p:nvSpPr>
          <p:spPr bwMode="auto">
            <a:xfrm>
              <a:off x="4088" y="2600"/>
              <a:ext cx="126" cy="66"/>
            </a:xfrm>
            <a:custGeom>
              <a:avLst/>
              <a:gdLst/>
              <a:ahLst/>
              <a:cxnLst>
                <a:cxn ang="0">
                  <a:pos x="0" y="25"/>
                </a:cxn>
                <a:cxn ang="0">
                  <a:pos x="16" y="0"/>
                </a:cxn>
                <a:cxn ang="0">
                  <a:pos x="67" y="17"/>
                </a:cxn>
                <a:cxn ang="0">
                  <a:pos x="93" y="42"/>
                </a:cxn>
                <a:cxn ang="0">
                  <a:pos x="130" y="42"/>
                </a:cxn>
                <a:cxn ang="0">
                  <a:pos x="127" y="68"/>
                </a:cxn>
                <a:cxn ang="0">
                  <a:pos x="42" y="51"/>
                </a:cxn>
                <a:cxn ang="0">
                  <a:pos x="0" y="25"/>
                </a:cxn>
              </a:cxnLst>
              <a:rect l="0" t="0" r="r" b="b"/>
              <a:pathLst>
                <a:path w="131" h="69">
                  <a:moveTo>
                    <a:pt x="0" y="25"/>
                  </a:moveTo>
                  <a:lnTo>
                    <a:pt x="16" y="0"/>
                  </a:lnTo>
                  <a:lnTo>
                    <a:pt x="67" y="17"/>
                  </a:lnTo>
                  <a:lnTo>
                    <a:pt x="93" y="42"/>
                  </a:lnTo>
                  <a:lnTo>
                    <a:pt x="130" y="42"/>
                  </a:lnTo>
                  <a:lnTo>
                    <a:pt x="127" y="68"/>
                  </a:lnTo>
                  <a:lnTo>
                    <a:pt x="42" y="51"/>
                  </a:lnTo>
                  <a:lnTo>
                    <a:pt x="0" y="2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6" name="Freeform 110"/>
            <p:cNvSpPr>
              <a:spLocks/>
            </p:cNvSpPr>
            <p:nvPr/>
          </p:nvSpPr>
          <p:spPr bwMode="auto">
            <a:xfrm>
              <a:off x="2882" y="2173"/>
              <a:ext cx="57" cy="53"/>
            </a:xfrm>
            <a:custGeom>
              <a:avLst/>
              <a:gdLst/>
              <a:ahLst/>
              <a:cxnLst>
                <a:cxn ang="0">
                  <a:pos x="0" y="40"/>
                </a:cxn>
                <a:cxn ang="0">
                  <a:pos x="21" y="33"/>
                </a:cxn>
                <a:cxn ang="0">
                  <a:pos x="9" y="27"/>
                </a:cxn>
                <a:cxn ang="0">
                  <a:pos x="21" y="8"/>
                </a:cxn>
                <a:cxn ang="0">
                  <a:pos x="29" y="20"/>
                </a:cxn>
                <a:cxn ang="0">
                  <a:pos x="31" y="0"/>
                </a:cxn>
                <a:cxn ang="0">
                  <a:pos x="58" y="0"/>
                </a:cxn>
                <a:cxn ang="0">
                  <a:pos x="55" y="20"/>
                </a:cxn>
                <a:cxn ang="0">
                  <a:pos x="37" y="28"/>
                </a:cxn>
                <a:cxn ang="0">
                  <a:pos x="39" y="54"/>
                </a:cxn>
                <a:cxn ang="0">
                  <a:pos x="22" y="37"/>
                </a:cxn>
                <a:cxn ang="0">
                  <a:pos x="0" y="40"/>
                </a:cxn>
              </a:cxnLst>
              <a:rect l="0" t="0" r="r" b="b"/>
              <a:pathLst>
                <a:path w="59" h="55">
                  <a:moveTo>
                    <a:pt x="0" y="40"/>
                  </a:moveTo>
                  <a:lnTo>
                    <a:pt x="21" y="33"/>
                  </a:lnTo>
                  <a:lnTo>
                    <a:pt x="9" y="27"/>
                  </a:lnTo>
                  <a:lnTo>
                    <a:pt x="21" y="8"/>
                  </a:lnTo>
                  <a:lnTo>
                    <a:pt x="29" y="20"/>
                  </a:lnTo>
                  <a:lnTo>
                    <a:pt x="31" y="0"/>
                  </a:lnTo>
                  <a:lnTo>
                    <a:pt x="58" y="0"/>
                  </a:lnTo>
                  <a:lnTo>
                    <a:pt x="55" y="20"/>
                  </a:lnTo>
                  <a:lnTo>
                    <a:pt x="37" y="28"/>
                  </a:lnTo>
                  <a:lnTo>
                    <a:pt x="39" y="54"/>
                  </a:lnTo>
                  <a:lnTo>
                    <a:pt x="22" y="37"/>
                  </a:lnTo>
                  <a:lnTo>
                    <a:pt x="0" y="4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7" name="Freeform 111"/>
            <p:cNvSpPr>
              <a:spLocks/>
            </p:cNvSpPr>
            <p:nvPr/>
          </p:nvSpPr>
          <p:spPr bwMode="auto">
            <a:xfrm>
              <a:off x="5451" y="3746"/>
              <a:ext cx="122" cy="114"/>
            </a:xfrm>
            <a:custGeom>
              <a:avLst/>
              <a:gdLst/>
              <a:ahLst/>
              <a:cxnLst>
                <a:cxn ang="0">
                  <a:pos x="0" y="103"/>
                </a:cxn>
                <a:cxn ang="0">
                  <a:pos x="25" y="67"/>
                </a:cxn>
                <a:cxn ang="0">
                  <a:pos x="71" y="40"/>
                </a:cxn>
                <a:cxn ang="0">
                  <a:pos x="94" y="0"/>
                </a:cxn>
                <a:cxn ang="0">
                  <a:pos x="107" y="12"/>
                </a:cxn>
                <a:cxn ang="0">
                  <a:pos x="123" y="6"/>
                </a:cxn>
                <a:cxn ang="0">
                  <a:pos x="125" y="20"/>
                </a:cxn>
                <a:cxn ang="0">
                  <a:pos x="100" y="48"/>
                </a:cxn>
                <a:cxn ang="0">
                  <a:pos x="106" y="62"/>
                </a:cxn>
                <a:cxn ang="0">
                  <a:pos x="79" y="66"/>
                </a:cxn>
                <a:cxn ang="0">
                  <a:pos x="67" y="105"/>
                </a:cxn>
                <a:cxn ang="0">
                  <a:pos x="38" y="118"/>
                </a:cxn>
                <a:cxn ang="0">
                  <a:pos x="0" y="103"/>
                </a:cxn>
              </a:cxnLst>
              <a:rect l="0" t="0" r="r" b="b"/>
              <a:pathLst>
                <a:path w="126" h="119">
                  <a:moveTo>
                    <a:pt x="0" y="103"/>
                  </a:moveTo>
                  <a:lnTo>
                    <a:pt x="25" y="67"/>
                  </a:lnTo>
                  <a:lnTo>
                    <a:pt x="71" y="40"/>
                  </a:lnTo>
                  <a:lnTo>
                    <a:pt x="94" y="0"/>
                  </a:lnTo>
                  <a:lnTo>
                    <a:pt x="107" y="12"/>
                  </a:lnTo>
                  <a:lnTo>
                    <a:pt x="123" y="6"/>
                  </a:lnTo>
                  <a:lnTo>
                    <a:pt x="125" y="20"/>
                  </a:lnTo>
                  <a:lnTo>
                    <a:pt x="100" y="48"/>
                  </a:lnTo>
                  <a:lnTo>
                    <a:pt x="106" y="62"/>
                  </a:lnTo>
                  <a:lnTo>
                    <a:pt x="79" y="66"/>
                  </a:lnTo>
                  <a:lnTo>
                    <a:pt x="67" y="105"/>
                  </a:lnTo>
                  <a:lnTo>
                    <a:pt x="38" y="118"/>
                  </a:lnTo>
                  <a:lnTo>
                    <a:pt x="0" y="10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8" name="Freeform 112"/>
            <p:cNvSpPr>
              <a:spLocks/>
            </p:cNvSpPr>
            <p:nvPr/>
          </p:nvSpPr>
          <p:spPr bwMode="auto">
            <a:xfrm>
              <a:off x="5546" y="3635"/>
              <a:ext cx="93" cy="126"/>
            </a:xfrm>
            <a:custGeom>
              <a:avLst/>
              <a:gdLst/>
              <a:ahLst/>
              <a:cxnLst>
                <a:cxn ang="0">
                  <a:pos x="0" y="0"/>
                </a:cxn>
                <a:cxn ang="0">
                  <a:pos x="27" y="14"/>
                </a:cxn>
                <a:cxn ang="0">
                  <a:pos x="33" y="44"/>
                </a:cxn>
                <a:cxn ang="0">
                  <a:pos x="44" y="52"/>
                </a:cxn>
                <a:cxn ang="0">
                  <a:pos x="51" y="40"/>
                </a:cxn>
                <a:cxn ang="0">
                  <a:pos x="57" y="59"/>
                </a:cxn>
                <a:cxn ang="0">
                  <a:pos x="95" y="59"/>
                </a:cxn>
                <a:cxn ang="0">
                  <a:pos x="86" y="87"/>
                </a:cxn>
                <a:cxn ang="0">
                  <a:pos x="67" y="91"/>
                </a:cxn>
                <a:cxn ang="0">
                  <a:pos x="51" y="129"/>
                </a:cxn>
                <a:cxn ang="0">
                  <a:pos x="33" y="131"/>
                </a:cxn>
                <a:cxn ang="0">
                  <a:pos x="42" y="117"/>
                </a:cxn>
                <a:cxn ang="0">
                  <a:pos x="19" y="90"/>
                </a:cxn>
                <a:cxn ang="0">
                  <a:pos x="38" y="66"/>
                </a:cxn>
                <a:cxn ang="0">
                  <a:pos x="33" y="47"/>
                </a:cxn>
                <a:cxn ang="0">
                  <a:pos x="0" y="0"/>
                </a:cxn>
              </a:cxnLst>
              <a:rect l="0" t="0" r="r" b="b"/>
              <a:pathLst>
                <a:path w="96" h="132">
                  <a:moveTo>
                    <a:pt x="0" y="0"/>
                  </a:moveTo>
                  <a:lnTo>
                    <a:pt x="27" y="14"/>
                  </a:lnTo>
                  <a:lnTo>
                    <a:pt x="33" y="44"/>
                  </a:lnTo>
                  <a:lnTo>
                    <a:pt x="44" y="52"/>
                  </a:lnTo>
                  <a:lnTo>
                    <a:pt x="51" y="40"/>
                  </a:lnTo>
                  <a:lnTo>
                    <a:pt x="57" y="59"/>
                  </a:lnTo>
                  <a:lnTo>
                    <a:pt x="95" y="59"/>
                  </a:lnTo>
                  <a:lnTo>
                    <a:pt x="86" y="87"/>
                  </a:lnTo>
                  <a:lnTo>
                    <a:pt x="67" y="91"/>
                  </a:lnTo>
                  <a:lnTo>
                    <a:pt x="51" y="129"/>
                  </a:lnTo>
                  <a:lnTo>
                    <a:pt x="33" y="131"/>
                  </a:lnTo>
                  <a:lnTo>
                    <a:pt x="42" y="117"/>
                  </a:lnTo>
                  <a:lnTo>
                    <a:pt x="19" y="90"/>
                  </a:lnTo>
                  <a:lnTo>
                    <a:pt x="38" y="66"/>
                  </a:lnTo>
                  <a:lnTo>
                    <a:pt x="33" y="47"/>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19" name="Freeform 113"/>
            <p:cNvSpPr>
              <a:spLocks/>
            </p:cNvSpPr>
            <p:nvPr/>
          </p:nvSpPr>
          <p:spPr bwMode="auto">
            <a:xfrm>
              <a:off x="1448" y="2849"/>
              <a:ext cx="63" cy="65"/>
            </a:xfrm>
            <a:custGeom>
              <a:avLst/>
              <a:gdLst/>
              <a:ahLst/>
              <a:cxnLst>
                <a:cxn ang="0">
                  <a:pos x="0" y="33"/>
                </a:cxn>
                <a:cxn ang="0">
                  <a:pos x="25" y="65"/>
                </a:cxn>
                <a:cxn ang="0">
                  <a:pos x="59" y="67"/>
                </a:cxn>
                <a:cxn ang="0">
                  <a:pos x="65" y="0"/>
                </a:cxn>
                <a:cxn ang="0">
                  <a:pos x="41" y="2"/>
                </a:cxn>
                <a:cxn ang="0">
                  <a:pos x="0" y="33"/>
                </a:cxn>
              </a:cxnLst>
              <a:rect l="0" t="0" r="r" b="b"/>
              <a:pathLst>
                <a:path w="66" h="68">
                  <a:moveTo>
                    <a:pt x="0" y="33"/>
                  </a:moveTo>
                  <a:lnTo>
                    <a:pt x="25" y="65"/>
                  </a:lnTo>
                  <a:lnTo>
                    <a:pt x="59" y="67"/>
                  </a:lnTo>
                  <a:lnTo>
                    <a:pt x="65" y="0"/>
                  </a:lnTo>
                  <a:lnTo>
                    <a:pt x="41" y="2"/>
                  </a:lnTo>
                  <a:lnTo>
                    <a:pt x="0" y="3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0" name="Freeform 114"/>
            <p:cNvSpPr>
              <a:spLocks/>
            </p:cNvSpPr>
            <p:nvPr/>
          </p:nvSpPr>
          <p:spPr bwMode="auto">
            <a:xfrm>
              <a:off x="2904" y="1743"/>
              <a:ext cx="409" cy="324"/>
            </a:xfrm>
            <a:custGeom>
              <a:avLst/>
              <a:gdLst/>
              <a:ahLst/>
              <a:cxnLst>
                <a:cxn ang="0">
                  <a:pos x="1" y="266"/>
                </a:cxn>
                <a:cxn ang="0">
                  <a:pos x="41" y="262"/>
                </a:cxn>
                <a:cxn ang="0">
                  <a:pos x="10" y="278"/>
                </a:cxn>
                <a:cxn ang="0">
                  <a:pos x="33" y="281"/>
                </a:cxn>
                <a:cxn ang="0">
                  <a:pos x="21" y="306"/>
                </a:cxn>
                <a:cxn ang="0">
                  <a:pos x="51" y="338"/>
                </a:cxn>
                <a:cxn ang="0">
                  <a:pos x="90" y="297"/>
                </a:cxn>
                <a:cxn ang="0">
                  <a:pos x="118" y="292"/>
                </a:cxn>
                <a:cxn ang="0">
                  <a:pos x="124" y="260"/>
                </a:cxn>
                <a:cxn ang="0">
                  <a:pos x="117" y="202"/>
                </a:cxn>
                <a:cxn ang="0">
                  <a:pos x="141" y="177"/>
                </a:cxn>
                <a:cxn ang="0">
                  <a:pos x="183" y="113"/>
                </a:cxn>
                <a:cxn ang="0">
                  <a:pos x="208" y="87"/>
                </a:cxn>
                <a:cxn ang="0">
                  <a:pos x="245" y="77"/>
                </a:cxn>
                <a:cxn ang="0">
                  <a:pos x="253" y="58"/>
                </a:cxn>
                <a:cxn ang="0">
                  <a:pos x="283" y="66"/>
                </a:cxn>
                <a:cxn ang="0">
                  <a:pos x="337" y="59"/>
                </a:cxn>
                <a:cxn ang="0">
                  <a:pos x="374" y="31"/>
                </a:cxn>
                <a:cxn ang="0">
                  <a:pos x="389" y="58"/>
                </a:cxn>
                <a:cxn ang="0">
                  <a:pos x="400" y="40"/>
                </a:cxn>
                <a:cxn ang="0">
                  <a:pos x="384" y="28"/>
                </a:cxn>
                <a:cxn ang="0">
                  <a:pos x="392" y="6"/>
                </a:cxn>
                <a:cxn ang="0">
                  <a:pos x="382" y="2"/>
                </a:cxn>
                <a:cxn ang="0">
                  <a:pos x="357" y="18"/>
                </a:cxn>
                <a:cxn ang="0">
                  <a:pos x="351" y="4"/>
                </a:cxn>
                <a:cxn ang="0">
                  <a:pos x="339" y="6"/>
                </a:cxn>
                <a:cxn ang="0">
                  <a:pos x="296" y="32"/>
                </a:cxn>
                <a:cxn ang="0">
                  <a:pos x="276" y="39"/>
                </a:cxn>
                <a:cxn ang="0">
                  <a:pos x="245" y="51"/>
                </a:cxn>
                <a:cxn ang="0">
                  <a:pos x="238" y="48"/>
                </a:cxn>
                <a:cxn ang="0">
                  <a:pos x="235" y="52"/>
                </a:cxn>
                <a:cxn ang="0">
                  <a:pos x="207" y="67"/>
                </a:cxn>
                <a:cxn ang="0">
                  <a:pos x="206" y="75"/>
                </a:cxn>
                <a:cxn ang="0">
                  <a:pos x="165" y="100"/>
                </a:cxn>
                <a:cxn ang="0">
                  <a:pos x="134" y="123"/>
                </a:cxn>
                <a:cxn ang="0">
                  <a:pos x="75" y="197"/>
                </a:cxn>
                <a:cxn ang="0">
                  <a:pos x="103" y="200"/>
                </a:cxn>
                <a:cxn ang="0">
                  <a:pos x="33" y="223"/>
                </a:cxn>
                <a:cxn ang="0">
                  <a:pos x="22" y="231"/>
                </a:cxn>
                <a:cxn ang="0">
                  <a:pos x="2" y="242"/>
                </a:cxn>
                <a:cxn ang="0">
                  <a:pos x="0" y="252"/>
                </a:cxn>
              </a:cxnLst>
              <a:rect l="0" t="0" r="r" b="b"/>
              <a:pathLst>
                <a:path w="423" h="339">
                  <a:moveTo>
                    <a:pt x="0" y="252"/>
                  </a:moveTo>
                  <a:lnTo>
                    <a:pt x="1" y="266"/>
                  </a:lnTo>
                  <a:lnTo>
                    <a:pt x="40" y="256"/>
                  </a:lnTo>
                  <a:lnTo>
                    <a:pt x="41" y="262"/>
                  </a:lnTo>
                  <a:lnTo>
                    <a:pt x="1" y="273"/>
                  </a:lnTo>
                  <a:lnTo>
                    <a:pt x="10" y="278"/>
                  </a:lnTo>
                  <a:lnTo>
                    <a:pt x="6" y="296"/>
                  </a:lnTo>
                  <a:lnTo>
                    <a:pt x="33" y="281"/>
                  </a:lnTo>
                  <a:lnTo>
                    <a:pt x="4" y="306"/>
                  </a:lnTo>
                  <a:lnTo>
                    <a:pt x="21" y="306"/>
                  </a:lnTo>
                  <a:lnTo>
                    <a:pt x="10" y="328"/>
                  </a:lnTo>
                  <a:lnTo>
                    <a:pt x="51" y="338"/>
                  </a:lnTo>
                  <a:lnTo>
                    <a:pt x="83" y="316"/>
                  </a:lnTo>
                  <a:lnTo>
                    <a:pt x="90" y="297"/>
                  </a:lnTo>
                  <a:lnTo>
                    <a:pt x="101" y="316"/>
                  </a:lnTo>
                  <a:lnTo>
                    <a:pt x="118" y="292"/>
                  </a:lnTo>
                  <a:lnTo>
                    <a:pt x="115" y="270"/>
                  </a:lnTo>
                  <a:lnTo>
                    <a:pt x="124" y="260"/>
                  </a:lnTo>
                  <a:lnTo>
                    <a:pt x="115" y="251"/>
                  </a:lnTo>
                  <a:lnTo>
                    <a:pt x="117" y="202"/>
                  </a:lnTo>
                  <a:lnTo>
                    <a:pt x="146" y="191"/>
                  </a:lnTo>
                  <a:lnTo>
                    <a:pt x="141" y="177"/>
                  </a:lnTo>
                  <a:lnTo>
                    <a:pt x="155" y="140"/>
                  </a:lnTo>
                  <a:lnTo>
                    <a:pt x="183" y="113"/>
                  </a:lnTo>
                  <a:lnTo>
                    <a:pt x="188" y="91"/>
                  </a:lnTo>
                  <a:lnTo>
                    <a:pt x="208" y="87"/>
                  </a:lnTo>
                  <a:lnTo>
                    <a:pt x="215" y="73"/>
                  </a:lnTo>
                  <a:lnTo>
                    <a:pt x="245" y="77"/>
                  </a:lnTo>
                  <a:lnTo>
                    <a:pt x="245" y="58"/>
                  </a:lnTo>
                  <a:lnTo>
                    <a:pt x="253" y="58"/>
                  </a:lnTo>
                  <a:lnTo>
                    <a:pt x="264" y="50"/>
                  </a:lnTo>
                  <a:lnTo>
                    <a:pt x="283" y="66"/>
                  </a:lnTo>
                  <a:lnTo>
                    <a:pt x="318" y="68"/>
                  </a:lnTo>
                  <a:lnTo>
                    <a:pt x="337" y="59"/>
                  </a:lnTo>
                  <a:lnTo>
                    <a:pt x="342" y="36"/>
                  </a:lnTo>
                  <a:lnTo>
                    <a:pt x="374" y="31"/>
                  </a:lnTo>
                  <a:lnTo>
                    <a:pt x="392" y="39"/>
                  </a:lnTo>
                  <a:lnTo>
                    <a:pt x="389" y="58"/>
                  </a:lnTo>
                  <a:lnTo>
                    <a:pt x="420" y="36"/>
                  </a:lnTo>
                  <a:lnTo>
                    <a:pt x="400" y="40"/>
                  </a:lnTo>
                  <a:lnTo>
                    <a:pt x="405" y="35"/>
                  </a:lnTo>
                  <a:lnTo>
                    <a:pt x="384" y="28"/>
                  </a:lnTo>
                  <a:lnTo>
                    <a:pt x="422" y="18"/>
                  </a:lnTo>
                  <a:lnTo>
                    <a:pt x="392" y="6"/>
                  </a:lnTo>
                  <a:lnTo>
                    <a:pt x="373" y="18"/>
                  </a:lnTo>
                  <a:lnTo>
                    <a:pt x="382" y="2"/>
                  </a:lnTo>
                  <a:lnTo>
                    <a:pt x="368" y="0"/>
                  </a:lnTo>
                  <a:lnTo>
                    <a:pt x="357" y="18"/>
                  </a:lnTo>
                  <a:lnTo>
                    <a:pt x="351" y="20"/>
                  </a:lnTo>
                  <a:lnTo>
                    <a:pt x="351" y="4"/>
                  </a:lnTo>
                  <a:lnTo>
                    <a:pt x="324" y="31"/>
                  </a:lnTo>
                  <a:lnTo>
                    <a:pt x="339" y="6"/>
                  </a:lnTo>
                  <a:lnTo>
                    <a:pt x="324" y="2"/>
                  </a:lnTo>
                  <a:lnTo>
                    <a:pt x="296" y="32"/>
                  </a:lnTo>
                  <a:lnTo>
                    <a:pt x="268" y="22"/>
                  </a:lnTo>
                  <a:lnTo>
                    <a:pt x="276" y="39"/>
                  </a:lnTo>
                  <a:lnTo>
                    <a:pt x="264" y="31"/>
                  </a:lnTo>
                  <a:lnTo>
                    <a:pt x="245" y="51"/>
                  </a:lnTo>
                  <a:lnTo>
                    <a:pt x="248" y="33"/>
                  </a:lnTo>
                  <a:lnTo>
                    <a:pt x="238" y="48"/>
                  </a:lnTo>
                  <a:lnTo>
                    <a:pt x="229" y="37"/>
                  </a:lnTo>
                  <a:lnTo>
                    <a:pt x="235" y="52"/>
                  </a:lnTo>
                  <a:lnTo>
                    <a:pt x="213" y="47"/>
                  </a:lnTo>
                  <a:lnTo>
                    <a:pt x="207" y="67"/>
                  </a:lnTo>
                  <a:lnTo>
                    <a:pt x="187" y="74"/>
                  </a:lnTo>
                  <a:lnTo>
                    <a:pt x="206" y="75"/>
                  </a:lnTo>
                  <a:lnTo>
                    <a:pt x="172" y="86"/>
                  </a:lnTo>
                  <a:lnTo>
                    <a:pt x="165" y="100"/>
                  </a:lnTo>
                  <a:lnTo>
                    <a:pt x="176" y="100"/>
                  </a:lnTo>
                  <a:lnTo>
                    <a:pt x="134" y="123"/>
                  </a:lnTo>
                  <a:lnTo>
                    <a:pt x="119" y="163"/>
                  </a:lnTo>
                  <a:lnTo>
                    <a:pt x="75" y="197"/>
                  </a:lnTo>
                  <a:lnTo>
                    <a:pt x="83" y="205"/>
                  </a:lnTo>
                  <a:lnTo>
                    <a:pt x="103" y="200"/>
                  </a:lnTo>
                  <a:lnTo>
                    <a:pt x="57" y="209"/>
                  </a:lnTo>
                  <a:lnTo>
                    <a:pt x="33" y="223"/>
                  </a:lnTo>
                  <a:lnTo>
                    <a:pt x="40" y="231"/>
                  </a:lnTo>
                  <a:lnTo>
                    <a:pt x="22" y="231"/>
                  </a:lnTo>
                  <a:lnTo>
                    <a:pt x="24" y="242"/>
                  </a:lnTo>
                  <a:lnTo>
                    <a:pt x="2" y="242"/>
                  </a:lnTo>
                  <a:lnTo>
                    <a:pt x="22" y="246"/>
                  </a:lnTo>
                  <a:lnTo>
                    <a:pt x="0" y="25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1" name="Freeform 115"/>
            <p:cNvSpPr>
              <a:spLocks/>
            </p:cNvSpPr>
            <p:nvPr/>
          </p:nvSpPr>
          <p:spPr bwMode="auto">
            <a:xfrm>
              <a:off x="3786" y="2484"/>
              <a:ext cx="264" cy="226"/>
            </a:xfrm>
            <a:custGeom>
              <a:avLst/>
              <a:gdLst/>
              <a:ahLst/>
              <a:cxnLst>
                <a:cxn ang="0">
                  <a:pos x="0" y="129"/>
                </a:cxn>
                <a:cxn ang="0">
                  <a:pos x="24" y="137"/>
                </a:cxn>
                <a:cxn ang="0">
                  <a:pos x="84" y="129"/>
                </a:cxn>
                <a:cxn ang="0">
                  <a:pos x="95" y="105"/>
                </a:cxn>
                <a:cxn ang="0">
                  <a:pos x="136" y="91"/>
                </a:cxn>
                <a:cxn ang="0">
                  <a:pos x="140" y="71"/>
                </a:cxn>
                <a:cxn ang="0">
                  <a:pos x="153" y="67"/>
                </a:cxn>
                <a:cxn ang="0">
                  <a:pos x="146" y="56"/>
                </a:cxn>
                <a:cxn ang="0">
                  <a:pos x="161" y="55"/>
                </a:cxn>
                <a:cxn ang="0">
                  <a:pos x="172" y="35"/>
                </a:cxn>
                <a:cxn ang="0">
                  <a:pos x="168" y="14"/>
                </a:cxn>
                <a:cxn ang="0">
                  <a:pos x="222" y="0"/>
                </a:cxn>
                <a:cxn ang="0">
                  <a:pos x="272" y="29"/>
                </a:cxn>
                <a:cxn ang="0">
                  <a:pos x="258" y="43"/>
                </a:cxn>
                <a:cxn ang="0">
                  <a:pos x="211" y="43"/>
                </a:cxn>
                <a:cxn ang="0">
                  <a:pos x="212" y="68"/>
                </a:cxn>
                <a:cxn ang="0">
                  <a:pos x="234" y="86"/>
                </a:cxn>
                <a:cxn ang="0">
                  <a:pos x="220" y="94"/>
                </a:cxn>
                <a:cxn ang="0">
                  <a:pos x="224" y="109"/>
                </a:cxn>
                <a:cxn ang="0">
                  <a:pos x="176" y="163"/>
                </a:cxn>
                <a:cxn ang="0">
                  <a:pos x="154" y="161"/>
                </a:cxn>
                <a:cxn ang="0">
                  <a:pos x="140" y="175"/>
                </a:cxn>
                <a:cxn ang="0">
                  <a:pos x="165" y="225"/>
                </a:cxn>
                <a:cxn ang="0">
                  <a:pos x="129" y="225"/>
                </a:cxn>
                <a:cxn ang="0">
                  <a:pos x="115" y="236"/>
                </a:cxn>
                <a:cxn ang="0">
                  <a:pos x="87" y="206"/>
                </a:cxn>
                <a:cxn ang="0">
                  <a:pos x="12" y="211"/>
                </a:cxn>
                <a:cxn ang="0">
                  <a:pos x="37" y="178"/>
                </a:cxn>
                <a:cxn ang="0">
                  <a:pos x="0" y="129"/>
                </a:cxn>
              </a:cxnLst>
              <a:rect l="0" t="0" r="r" b="b"/>
              <a:pathLst>
                <a:path w="273" h="237">
                  <a:moveTo>
                    <a:pt x="0" y="129"/>
                  </a:moveTo>
                  <a:lnTo>
                    <a:pt x="24" y="137"/>
                  </a:lnTo>
                  <a:lnTo>
                    <a:pt x="84" y="129"/>
                  </a:lnTo>
                  <a:lnTo>
                    <a:pt x="95" y="105"/>
                  </a:lnTo>
                  <a:lnTo>
                    <a:pt x="136" y="91"/>
                  </a:lnTo>
                  <a:lnTo>
                    <a:pt x="140" y="71"/>
                  </a:lnTo>
                  <a:lnTo>
                    <a:pt x="153" y="67"/>
                  </a:lnTo>
                  <a:lnTo>
                    <a:pt x="146" y="56"/>
                  </a:lnTo>
                  <a:lnTo>
                    <a:pt x="161" y="55"/>
                  </a:lnTo>
                  <a:lnTo>
                    <a:pt x="172" y="35"/>
                  </a:lnTo>
                  <a:lnTo>
                    <a:pt x="168" y="14"/>
                  </a:lnTo>
                  <a:lnTo>
                    <a:pt x="222" y="0"/>
                  </a:lnTo>
                  <a:lnTo>
                    <a:pt x="272" y="29"/>
                  </a:lnTo>
                  <a:lnTo>
                    <a:pt x="258" y="43"/>
                  </a:lnTo>
                  <a:lnTo>
                    <a:pt x="211" y="43"/>
                  </a:lnTo>
                  <a:lnTo>
                    <a:pt x="212" y="68"/>
                  </a:lnTo>
                  <a:lnTo>
                    <a:pt x="234" y="86"/>
                  </a:lnTo>
                  <a:lnTo>
                    <a:pt x="220" y="94"/>
                  </a:lnTo>
                  <a:lnTo>
                    <a:pt x="224" y="109"/>
                  </a:lnTo>
                  <a:lnTo>
                    <a:pt x="176" y="163"/>
                  </a:lnTo>
                  <a:lnTo>
                    <a:pt x="154" y="161"/>
                  </a:lnTo>
                  <a:lnTo>
                    <a:pt x="140" y="175"/>
                  </a:lnTo>
                  <a:lnTo>
                    <a:pt x="165" y="225"/>
                  </a:lnTo>
                  <a:lnTo>
                    <a:pt x="129" y="225"/>
                  </a:lnTo>
                  <a:lnTo>
                    <a:pt x="115" y="236"/>
                  </a:lnTo>
                  <a:lnTo>
                    <a:pt x="87" y="206"/>
                  </a:lnTo>
                  <a:lnTo>
                    <a:pt x="12" y="211"/>
                  </a:lnTo>
                  <a:lnTo>
                    <a:pt x="37" y="178"/>
                  </a:lnTo>
                  <a:lnTo>
                    <a:pt x="0" y="1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2" name="Freeform 116"/>
            <p:cNvSpPr>
              <a:spLocks/>
            </p:cNvSpPr>
            <p:nvPr/>
          </p:nvSpPr>
          <p:spPr bwMode="auto">
            <a:xfrm>
              <a:off x="1515" y="2932"/>
              <a:ext cx="90" cy="41"/>
            </a:xfrm>
            <a:custGeom>
              <a:avLst/>
              <a:gdLst/>
              <a:ahLst/>
              <a:cxnLst>
                <a:cxn ang="0">
                  <a:pos x="0" y="21"/>
                </a:cxn>
                <a:cxn ang="0">
                  <a:pos x="6" y="0"/>
                </a:cxn>
                <a:cxn ang="0">
                  <a:pos x="27" y="13"/>
                </a:cxn>
                <a:cxn ang="0">
                  <a:pos x="62" y="0"/>
                </a:cxn>
                <a:cxn ang="0">
                  <a:pos x="92" y="16"/>
                </a:cxn>
                <a:cxn ang="0">
                  <a:pos x="83" y="39"/>
                </a:cxn>
                <a:cxn ang="0">
                  <a:pos x="81" y="20"/>
                </a:cxn>
                <a:cxn ang="0">
                  <a:pos x="62" y="12"/>
                </a:cxn>
                <a:cxn ang="0">
                  <a:pos x="43" y="24"/>
                </a:cxn>
                <a:cxn ang="0">
                  <a:pos x="47" y="35"/>
                </a:cxn>
                <a:cxn ang="0">
                  <a:pos x="39" y="41"/>
                </a:cxn>
                <a:cxn ang="0">
                  <a:pos x="0" y="21"/>
                </a:cxn>
              </a:cxnLst>
              <a:rect l="0" t="0" r="r" b="b"/>
              <a:pathLst>
                <a:path w="93" h="42">
                  <a:moveTo>
                    <a:pt x="0" y="21"/>
                  </a:moveTo>
                  <a:lnTo>
                    <a:pt x="6" y="0"/>
                  </a:lnTo>
                  <a:lnTo>
                    <a:pt x="27" y="13"/>
                  </a:lnTo>
                  <a:lnTo>
                    <a:pt x="62" y="0"/>
                  </a:lnTo>
                  <a:lnTo>
                    <a:pt x="92" y="16"/>
                  </a:lnTo>
                  <a:lnTo>
                    <a:pt x="83" y="39"/>
                  </a:lnTo>
                  <a:lnTo>
                    <a:pt x="81" y="20"/>
                  </a:lnTo>
                  <a:lnTo>
                    <a:pt x="62" y="12"/>
                  </a:lnTo>
                  <a:lnTo>
                    <a:pt x="43" y="24"/>
                  </a:lnTo>
                  <a:lnTo>
                    <a:pt x="47" y="35"/>
                  </a:lnTo>
                  <a:lnTo>
                    <a:pt x="39" y="41"/>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3" name="Freeform 117"/>
            <p:cNvSpPr>
              <a:spLocks/>
            </p:cNvSpPr>
            <p:nvPr/>
          </p:nvSpPr>
          <p:spPr bwMode="auto">
            <a:xfrm>
              <a:off x="5050" y="3121"/>
              <a:ext cx="157" cy="122"/>
            </a:xfrm>
            <a:custGeom>
              <a:avLst/>
              <a:gdLst/>
              <a:ahLst/>
              <a:cxnLst>
                <a:cxn ang="0">
                  <a:pos x="0" y="0"/>
                </a:cxn>
                <a:cxn ang="0">
                  <a:pos x="2" y="105"/>
                </a:cxn>
                <a:cxn ang="0">
                  <a:pos x="28" y="109"/>
                </a:cxn>
                <a:cxn ang="0">
                  <a:pos x="55" y="79"/>
                </a:cxn>
                <a:cxn ang="0">
                  <a:pos x="83" y="93"/>
                </a:cxn>
                <a:cxn ang="0">
                  <a:pos x="110" y="121"/>
                </a:cxn>
                <a:cxn ang="0">
                  <a:pos x="162" y="127"/>
                </a:cxn>
                <a:cxn ang="0">
                  <a:pos x="103" y="79"/>
                </a:cxn>
                <a:cxn ang="0">
                  <a:pos x="108" y="56"/>
                </a:cxn>
                <a:cxn ang="0">
                  <a:pos x="79" y="48"/>
                </a:cxn>
                <a:cxn ang="0">
                  <a:pos x="54" y="20"/>
                </a:cxn>
                <a:cxn ang="0">
                  <a:pos x="0" y="0"/>
                </a:cxn>
              </a:cxnLst>
              <a:rect l="0" t="0" r="r" b="b"/>
              <a:pathLst>
                <a:path w="163" h="128">
                  <a:moveTo>
                    <a:pt x="0" y="0"/>
                  </a:moveTo>
                  <a:lnTo>
                    <a:pt x="2" y="105"/>
                  </a:lnTo>
                  <a:lnTo>
                    <a:pt x="28" y="109"/>
                  </a:lnTo>
                  <a:lnTo>
                    <a:pt x="55" y="79"/>
                  </a:lnTo>
                  <a:lnTo>
                    <a:pt x="83" y="93"/>
                  </a:lnTo>
                  <a:lnTo>
                    <a:pt x="110" y="121"/>
                  </a:lnTo>
                  <a:lnTo>
                    <a:pt x="162" y="127"/>
                  </a:lnTo>
                  <a:lnTo>
                    <a:pt x="103" y="79"/>
                  </a:lnTo>
                  <a:lnTo>
                    <a:pt x="108" y="56"/>
                  </a:lnTo>
                  <a:lnTo>
                    <a:pt x="79" y="48"/>
                  </a:lnTo>
                  <a:lnTo>
                    <a:pt x="54" y="2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4" name="Freeform 118"/>
            <p:cNvSpPr>
              <a:spLocks/>
            </p:cNvSpPr>
            <p:nvPr/>
          </p:nvSpPr>
          <p:spPr bwMode="auto">
            <a:xfrm>
              <a:off x="5165" y="3147"/>
              <a:ext cx="65" cy="33"/>
            </a:xfrm>
            <a:custGeom>
              <a:avLst/>
              <a:gdLst/>
              <a:ahLst/>
              <a:cxnLst>
                <a:cxn ang="0">
                  <a:pos x="0" y="21"/>
                </a:cxn>
                <a:cxn ang="0">
                  <a:pos x="39" y="34"/>
                </a:cxn>
                <a:cxn ang="0">
                  <a:pos x="66" y="10"/>
                </a:cxn>
                <a:cxn ang="0">
                  <a:pos x="55" y="0"/>
                </a:cxn>
                <a:cxn ang="0">
                  <a:pos x="47" y="13"/>
                </a:cxn>
                <a:cxn ang="0">
                  <a:pos x="0" y="21"/>
                </a:cxn>
              </a:cxnLst>
              <a:rect l="0" t="0" r="r" b="b"/>
              <a:pathLst>
                <a:path w="67" h="35">
                  <a:moveTo>
                    <a:pt x="0" y="21"/>
                  </a:moveTo>
                  <a:lnTo>
                    <a:pt x="39" y="34"/>
                  </a:lnTo>
                  <a:lnTo>
                    <a:pt x="66" y="10"/>
                  </a:lnTo>
                  <a:lnTo>
                    <a:pt x="55" y="0"/>
                  </a:lnTo>
                  <a:lnTo>
                    <a:pt x="47" y="13"/>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5" name="Freeform 119"/>
            <p:cNvSpPr>
              <a:spLocks/>
            </p:cNvSpPr>
            <p:nvPr/>
          </p:nvSpPr>
          <p:spPr bwMode="auto">
            <a:xfrm>
              <a:off x="5205" y="3124"/>
              <a:ext cx="34" cy="31"/>
            </a:xfrm>
            <a:custGeom>
              <a:avLst/>
              <a:gdLst/>
              <a:ahLst/>
              <a:cxnLst>
                <a:cxn ang="0">
                  <a:pos x="0" y="0"/>
                </a:cxn>
                <a:cxn ang="0">
                  <a:pos x="26" y="14"/>
                </a:cxn>
                <a:cxn ang="0">
                  <a:pos x="35" y="32"/>
                </a:cxn>
                <a:cxn ang="0">
                  <a:pos x="35" y="18"/>
                </a:cxn>
                <a:cxn ang="0">
                  <a:pos x="0" y="0"/>
                </a:cxn>
              </a:cxnLst>
              <a:rect l="0" t="0" r="r" b="b"/>
              <a:pathLst>
                <a:path w="36" h="33">
                  <a:moveTo>
                    <a:pt x="0" y="0"/>
                  </a:moveTo>
                  <a:lnTo>
                    <a:pt x="26" y="14"/>
                  </a:lnTo>
                  <a:lnTo>
                    <a:pt x="35" y="32"/>
                  </a:lnTo>
                  <a:lnTo>
                    <a:pt x="35" y="18"/>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6" name="Freeform 120"/>
            <p:cNvSpPr>
              <a:spLocks/>
            </p:cNvSpPr>
            <p:nvPr/>
          </p:nvSpPr>
          <p:spPr bwMode="auto">
            <a:xfrm>
              <a:off x="1837" y="3382"/>
              <a:ext cx="130" cy="133"/>
            </a:xfrm>
            <a:custGeom>
              <a:avLst/>
              <a:gdLst/>
              <a:ahLst/>
              <a:cxnLst>
                <a:cxn ang="0">
                  <a:pos x="0" y="51"/>
                </a:cxn>
                <a:cxn ang="0">
                  <a:pos x="9" y="8"/>
                </a:cxn>
                <a:cxn ang="0">
                  <a:pos x="57" y="0"/>
                </a:cxn>
                <a:cxn ang="0">
                  <a:pos x="73" y="14"/>
                </a:cxn>
                <a:cxn ang="0">
                  <a:pos x="77" y="47"/>
                </a:cxn>
                <a:cxn ang="0">
                  <a:pos x="111" y="52"/>
                </a:cxn>
                <a:cxn ang="0">
                  <a:pos x="116" y="75"/>
                </a:cxn>
                <a:cxn ang="0">
                  <a:pos x="133" y="79"/>
                </a:cxn>
                <a:cxn ang="0">
                  <a:pos x="130" y="108"/>
                </a:cxn>
                <a:cxn ang="0">
                  <a:pos x="114" y="138"/>
                </a:cxn>
                <a:cxn ang="0">
                  <a:pos x="69" y="136"/>
                </a:cxn>
                <a:cxn ang="0">
                  <a:pos x="78" y="102"/>
                </a:cxn>
                <a:cxn ang="0">
                  <a:pos x="0" y="51"/>
                </a:cxn>
              </a:cxnLst>
              <a:rect l="0" t="0" r="r" b="b"/>
              <a:pathLst>
                <a:path w="134" h="139">
                  <a:moveTo>
                    <a:pt x="0" y="51"/>
                  </a:moveTo>
                  <a:lnTo>
                    <a:pt x="9" y="8"/>
                  </a:lnTo>
                  <a:lnTo>
                    <a:pt x="57" y="0"/>
                  </a:lnTo>
                  <a:lnTo>
                    <a:pt x="73" y="14"/>
                  </a:lnTo>
                  <a:lnTo>
                    <a:pt x="77" y="47"/>
                  </a:lnTo>
                  <a:lnTo>
                    <a:pt x="111" y="52"/>
                  </a:lnTo>
                  <a:lnTo>
                    <a:pt x="116" y="75"/>
                  </a:lnTo>
                  <a:lnTo>
                    <a:pt x="133" y="79"/>
                  </a:lnTo>
                  <a:lnTo>
                    <a:pt x="130" y="108"/>
                  </a:lnTo>
                  <a:lnTo>
                    <a:pt x="114" y="138"/>
                  </a:lnTo>
                  <a:lnTo>
                    <a:pt x="69" y="136"/>
                  </a:lnTo>
                  <a:lnTo>
                    <a:pt x="78" y="102"/>
                  </a:lnTo>
                  <a:lnTo>
                    <a:pt x="0" y="5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7" name="Freeform 121"/>
            <p:cNvSpPr>
              <a:spLocks/>
            </p:cNvSpPr>
            <p:nvPr/>
          </p:nvSpPr>
          <p:spPr bwMode="auto">
            <a:xfrm>
              <a:off x="1541" y="3084"/>
              <a:ext cx="200" cy="282"/>
            </a:xfrm>
            <a:custGeom>
              <a:avLst/>
              <a:gdLst/>
              <a:ahLst/>
              <a:cxnLst>
                <a:cxn ang="0">
                  <a:pos x="0" y="68"/>
                </a:cxn>
                <a:cxn ang="0">
                  <a:pos x="4" y="93"/>
                </a:cxn>
                <a:cxn ang="0">
                  <a:pos x="41" y="133"/>
                </a:cxn>
                <a:cxn ang="0">
                  <a:pos x="82" y="229"/>
                </a:cxn>
                <a:cxn ang="0">
                  <a:pos x="175" y="294"/>
                </a:cxn>
                <a:cxn ang="0">
                  <a:pos x="191" y="281"/>
                </a:cxn>
                <a:cxn ang="0">
                  <a:pos x="199" y="261"/>
                </a:cxn>
                <a:cxn ang="0">
                  <a:pos x="186" y="254"/>
                </a:cxn>
                <a:cxn ang="0">
                  <a:pos x="194" y="249"/>
                </a:cxn>
                <a:cxn ang="0">
                  <a:pos x="205" y="198"/>
                </a:cxn>
                <a:cxn ang="0">
                  <a:pos x="190" y="175"/>
                </a:cxn>
                <a:cxn ang="0">
                  <a:pos x="176" y="175"/>
                </a:cxn>
                <a:cxn ang="0">
                  <a:pos x="176" y="148"/>
                </a:cxn>
                <a:cxn ang="0">
                  <a:pos x="159" y="160"/>
                </a:cxn>
                <a:cxn ang="0">
                  <a:pos x="136" y="149"/>
                </a:cxn>
                <a:cxn ang="0">
                  <a:pos x="122" y="120"/>
                </a:cxn>
                <a:cxn ang="0">
                  <a:pos x="145" y="82"/>
                </a:cxn>
                <a:cxn ang="0">
                  <a:pos x="186" y="66"/>
                </a:cxn>
                <a:cxn ang="0">
                  <a:pos x="175" y="59"/>
                </a:cxn>
                <a:cxn ang="0">
                  <a:pos x="182" y="39"/>
                </a:cxn>
                <a:cxn ang="0">
                  <a:pos x="134" y="36"/>
                </a:cxn>
                <a:cxn ang="0">
                  <a:pos x="99" y="0"/>
                </a:cxn>
                <a:cxn ang="0">
                  <a:pos x="91" y="26"/>
                </a:cxn>
                <a:cxn ang="0">
                  <a:pos x="53" y="48"/>
                </a:cxn>
                <a:cxn ang="0">
                  <a:pos x="36" y="76"/>
                </a:cxn>
                <a:cxn ang="0">
                  <a:pos x="14" y="72"/>
                </a:cxn>
                <a:cxn ang="0">
                  <a:pos x="17" y="55"/>
                </a:cxn>
                <a:cxn ang="0">
                  <a:pos x="0" y="68"/>
                </a:cxn>
              </a:cxnLst>
              <a:rect l="0" t="0" r="r" b="b"/>
              <a:pathLst>
                <a:path w="206" h="295">
                  <a:moveTo>
                    <a:pt x="0" y="68"/>
                  </a:moveTo>
                  <a:lnTo>
                    <a:pt x="4" y="93"/>
                  </a:lnTo>
                  <a:lnTo>
                    <a:pt x="41" y="133"/>
                  </a:lnTo>
                  <a:lnTo>
                    <a:pt x="82" y="229"/>
                  </a:lnTo>
                  <a:lnTo>
                    <a:pt x="175" y="294"/>
                  </a:lnTo>
                  <a:lnTo>
                    <a:pt x="191" y="281"/>
                  </a:lnTo>
                  <a:lnTo>
                    <a:pt x="199" y="261"/>
                  </a:lnTo>
                  <a:lnTo>
                    <a:pt x="186" y="254"/>
                  </a:lnTo>
                  <a:lnTo>
                    <a:pt x="194" y="249"/>
                  </a:lnTo>
                  <a:lnTo>
                    <a:pt x="205" y="198"/>
                  </a:lnTo>
                  <a:lnTo>
                    <a:pt x="190" y="175"/>
                  </a:lnTo>
                  <a:lnTo>
                    <a:pt x="176" y="175"/>
                  </a:lnTo>
                  <a:lnTo>
                    <a:pt x="176" y="148"/>
                  </a:lnTo>
                  <a:lnTo>
                    <a:pt x="159" y="160"/>
                  </a:lnTo>
                  <a:lnTo>
                    <a:pt x="136" y="149"/>
                  </a:lnTo>
                  <a:lnTo>
                    <a:pt x="122" y="120"/>
                  </a:lnTo>
                  <a:lnTo>
                    <a:pt x="145" y="82"/>
                  </a:lnTo>
                  <a:lnTo>
                    <a:pt x="186" y="66"/>
                  </a:lnTo>
                  <a:lnTo>
                    <a:pt x="175" y="59"/>
                  </a:lnTo>
                  <a:lnTo>
                    <a:pt x="182" y="39"/>
                  </a:lnTo>
                  <a:lnTo>
                    <a:pt x="134" y="36"/>
                  </a:lnTo>
                  <a:lnTo>
                    <a:pt x="99" y="0"/>
                  </a:lnTo>
                  <a:lnTo>
                    <a:pt x="91" y="26"/>
                  </a:lnTo>
                  <a:lnTo>
                    <a:pt x="53" y="48"/>
                  </a:lnTo>
                  <a:lnTo>
                    <a:pt x="36" y="76"/>
                  </a:lnTo>
                  <a:lnTo>
                    <a:pt x="14" y="72"/>
                  </a:lnTo>
                  <a:lnTo>
                    <a:pt x="17" y="55"/>
                  </a:lnTo>
                  <a:lnTo>
                    <a:pt x="0" y="6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8" name="Freeform 122"/>
            <p:cNvSpPr>
              <a:spLocks/>
            </p:cNvSpPr>
            <p:nvPr/>
          </p:nvSpPr>
          <p:spPr bwMode="auto">
            <a:xfrm>
              <a:off x="4673" y="2906"/>
              <a:ext cx="37" cy="46"/>
            </a:xfrm>
            <a:custGeom>
              <a:avLst/>
              <a:gdLst/>
              <a:ahLst/>
              <a:cxnLst>
                <a:cxn ang="0">
                  <a:pos x="0" y="47"/>
                </a:cxn>
                <a:cxn ang="0">
                  <a:pos x="25" y="25"/>
                </a:cxn>
                <a:cxn ang="0">
                  <a:pos x="38" y="0"/>
                </a:cxn>
                <a:cxn ang="0">
                  <a:pos x="0" y="47"/>
                </a:cxn>
              </a:cxnLst>
              <a:rect l="0" t="0" r="r" b="b"/>
              <a:pathLst>
                <a:path w="39" h="48">
                  <a:moveTo>
                    <a:pt x="0" y="47"/>
                  </a:moveTo>
                  <a:lnTo>
                    <a:pt x="25" y="25"/>
                  </a:lnTo>
                  <a:lnTo>
                    <a:pt x="38" y="0"/>
                  </a:lnTo>
                  <a:lnTo>
                    <a:pt x="0" y="4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29" name="Freeform 123"/>
            <p:cNvSpPr>
              <a:spLocks/>
            </p:cNvSpPr>
            <p:nvPr/>
          </p:nvSpPr>
          <p:spPr bwMode="auto">
            <a:xfrm>
              <a:off x="4716" y="2792"/>
              <a:ext cx="65" cy="96"/>
            </a:xfrm>
            <a:custGeom>
              <a:avLst/>
              <a:gdLst/>
              <a:ahLst/>
              <a:cxnLst>
                <a:cxn ang="0">
                  <a:pos x="0" y="39"/>
                </a:cxn>
                <a:cxn ang="0">
                  <a:pos x="12" y="0"/>
                </a:cxn>
                <a:cxn ang="0">
                  <a:pos x="36" y="1"/>
                </a:cxn>
                <a:cxn ang="0">
                  <a:pos x="41" y="27"/>
                </a:cxn>
                <a:cxn ang="0">
                  <a:pos x="24" y="54"/>
                </a:cxn>
                <a:cxn ang="0">
                  <a:pos x="28" y="68"/>
                </a:cxn>
                <a:cxn ang="0">
                  <a:pos x="63" y="78"/>
                </a:cxn>
                <a:cxn ang="0">
                  <a:pos x="66" y="100"/>
                </a:cxn>
                <a:cxn ang="0">
                  <a:pos x="44" y="78"/>
                </a:cxn>
                <a:cxn ang="0">
                  <a:pos x="44" y="89"/>
                </a:cxn>
                <a:cxn ang="0">
                  <a:pos x="12" y="78"/>
                </a:cxn>
                <a:cxn ang="0">
                  <a:pos x="0" y="39"/>
                </a:cxn>
              </a:cxnLst>
              <a:rect l="0" t="0" r="r" b="b"/>
              <a:pathLst>
                <a:path w="67" h="101">
                  <a:moveTo>
                    <a:pt x="0" y="39"/>
                  </a:moveTo>
                  <a:lnTo>
                    <a:pt x="12" y="0"/>
                  </a:lnTo>
                  <a:lnTo>
                    <a:pt x="36" y="1"/>
                  </a:lnTo>
                  <a:lnTo>
                    <a:pt x="41" y="27"/>
                  </a:lnTo>
                  <a:lnTo>
                    <a:pt x="24" y="54"/>
                  </a:lnTo>
                  <a:lnTo>
                    <a:pt x="28" y="68"/>
                  </a:lnTo>
                  <a:lnTo>
                    <a:pt x="63" y="78"/>
                  </a:lnTo>
                  <a:lnTo>
                    <a:pt x="66" y="100"/>
                  </a:lnTo>
                  <a:lnTo>
                    <a:pt x="44" y="78"/>
                  </a:lnTo>
                  <a:lnTo>
                    <a:pt x="44" y="89"/>
                  </a:lnTo>
                  <a:lnTo>
                    <a:pt x="12" y="78"/>
                  </a:lnTo>
                  <a:lnTo>
                    <a:pt x="0" y="3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30" name="Freeform 124"/>
            <p:cNvSpPr>
              <a:spLocks/>
            </p:cNvSpPr>
            <p:nvPr/>
          </p:nvSpPr>
          <p:spPr bwMode="auto">
            <a:xfrm>
              <a:off x="4721" y="2873"/>
              <a:ext cx="22" cy="22"/>
            </a:xfrm>
            <a:custGeom>
              <a:avLst/>
              <a:gdLst/>
              <a:ahLst/>
              <a:cxnLst>
                <a:cxn ang="0">
                  <a:pos x="0" y="0"/>
                </a:cxn>
                <a:cxn ang="0">
                  <a:pos x="11" y="0"/>
                </a:cxn>
                <a:cxn ang="0">
                  <a:pos x="22" y="4"/>
                </a:cxn>
                <a:cxn ang="0">
                  <a:pos x="17" y="22"/>
                </a:cxn>
                <a:cxn ang="0">
                  <a:pos x="0" y="0"/>
                </a:cxn>
              </a:cxnLst>
              <a:rect l="0" t="0" r="r" b="b"/>
              <a:pathLst>
                <a:path w="23" h="23">
                  <a:moveTo>
                    <a:pt x="0" y="0"/>
                  </a:moveTo>
                  <a:lnTo>
                    <a:pt x="11" y="0"/>
                  </a:lnTo>
                  <a:lnTo>
                    <a:pt x="22" y="4"/>
                  </a:lnTo>
                  <a:lnTo>
                    <a:pt x="17" y="22"/>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31" name="Freeform 125"/>
            <p:cNvSpPr>
              <a:spLocks/>
            </p:cNvSpPr>
            <p:nvPr/>
          </p:nvSpPr>
          <p:spPr bwMode="auto">
            <a:xfrm>
              <a:off x="4747" y="2898"/>
              <a:ext cx="22" cy="24"/>
            </a:xfrm>
            <a:custGeom>
              <a:avLst/>
              <a:gdLst/>
              <a:ahLst/>
              <a:cxnLst>
                <a:cxn ang="0">
                  <a:pos x="0" y="0"/>
                </a:cxn>
                <a:cxn ang="0">
                  <a:pos x="1" y="24"/>
                </a:cxn>
                <a:cxn ang="0">
                  <a:pos x="22" y="13"/>
                </a:cxn>
                <a:cxn ang="0">
                  <a:pos x="0" y="0"/>
                </a:cxn>
              </a:cxnLst>
              <a:rect l="0" t="0" r="r" b="b"/>
              <a:pathLst>
                <a:path w="23" h="25">
                  <a:moveTo>
                    <a:pt x="0" y="0"/>
                  </a:moveTo>
                  <a:lnTo>
                    <a:pt x="1" y="24"/>
                  </a:lnTo>
                  <a:lnTo>
                    <a:pt x="22" y="13"/>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32" name="Freeform 126"/>
            <p:cNvSpPr>
              <a:spLocks/>
            </p:cNvSpPr>
            <p:nvPr/>
          </p:nvSpPr>
          <p:spPr bwMode="auto">
            <a:xfrm>
              <a:off x="4749" y="2931"/>
              <a:ext cx="70" cy="66"/>
            </a:xfrm>
            <a:custGeom>
              <a:avLst/>
              <a:gdLst/>
              <a:ahLst/>
              <a:cxnLst>
                <a:cxn ang="0">
                  <a:pos x="0" y="45"/>
                </a:cxn>
                <a:cxn ang="0">
                  <a:pos x="14" y="21"/>
                </a:cxn>
                <a:cxn ang="0">
                  <a:pos x="33" y="25"/>
                </a:cxn>
                <a:cxn ang="0">
                  <a:pos x="58" y="0"/>
                </a:cxn>
                <a:cxn ang="0">
                  <a:pos x="71" y="14"/>
                </a:cxn>
                <a:cxn ang="0">
                  <a:pos x="68" y="54"/>
                </a:cxn>
                <a:cxn ang="0">
                  <a:pos x="62" y="38"/>
                </a:cxn>
                <a:cxn ang="0">
                  <a:pos x="56" y="67"/>
                </a:cxn>
                <a:cxn ang="0">
                  <a:pos x="37" y="58"/>
                </a:cxn>
                <a:cxn ang="0">
                  <a:pos x="26" y="29"/>
                </a:cxn>
                <a:cxn ang="0">
                  <a:pos x="0" y="45"/>
                </a:cxn>
              </a:cxnLst>
              <a:rect l="0" t="0" r="r" b="b"/>
              <a:pathLst>
                <a:path w="72" h="68">
                  <a:moveTo>
                    <a:pt x="0" y="45"/>
                  </a:moveTo>
                  <a:lnTo>
                    <a:pt x="14" y="21"/>
                  </a:lnTo>
                  <a:lnTo>
                    <a:pt x="33" y="25"/>
                  </a:lnTo>
                  <a:lnTo>
                    <a:pt x="58" y="0"/>
                  </a:lnTo>
                  <a:lnTo>
                    <a:pt x="71" y="14"/>
                  </a:lnTo>
                  <a:lnTo>
                    <a:pt x="68" y="54"/>
                  </a:lnTo>
                  <a:lnTo>
                    <a:pt x="62" y="38"/>
                  </a:lnTo>
                  <a:lnTo>
                    <a:pt x="56" y="67"/>
                  </a:lnTo>
                  <a:lnTo>
                    <a:pt x="37" y="58"/>
                  </a:lnTo>
                  <a:lnTo>
                    <a:pt x="26" y="29"/>
                  </a:lnTo>
                  <a:lnTo>
                    <a:pt x="0" y="4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33" name="Freeform 127"/>
            <p:cNvSpPr>
              <a:spLocks/>
            </p:cNvSpPr>
            <p:nvPr/>
          </p:nvSpPr>
          <p:spPr bwMode="auto">
            <a:xfrm>
              <a:off x="4757" y="2914"/>
              <a:ext cx="21" cy="29"/>
            </a:xfrm>
            <a:custGeom>
              <a:avLst/>
              <a:gdLst/>
              <a:ahLst/>
              <a:cxnLst>
                <a:cxn ang="0">
                  <a:pos x="0" y="17"/>
                </a:cxn>
                <a:cxn ang="0">
                  <a:pos x="5" y="12"/>
                </a:cxn>
                <a:cxn ang="0">
                  <a:pos x="21" y="0"/>
                </a:cxn>
                <a:cxn ang="0">
                  <a:pos x="14" y="29"/>
                </a:cxn>
                <a:cxn ang="0">
                  <a:pos x="0" y="17"/>
                </a:cxn>
              </a:cxnLst>
              <a:rect l="0" t="0" r="r" b="b"/>
              <a:pathLst>
                <a:path w="22" h="30">
                  <a:moveTo>
                    <a:pt x="0" y="17"/>
                  </a:moveTo>
                  <a:lnTo>
                    <a:pt x="5" y="12"/>
                  </a:lnTo>
                  <a:lnTo>
                    <a:pt x="21" y="0"/>
                  </a:lnTo>
                  <a:lnTo>
                    <a:pt x="14" y="29"/>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34" name="Freeform 128"/>
            <p:cNvSpPr>
              <a:spLocks/>
            </p:cNvSpPr>
            <p:nvPr/>
          </p:nvSpPr>
          <p:spPr bwMode="auto">
            <a:xfrm>
              <a:off x="3046" y="2140"/>
              <a:ext cx="159" cy="119"/>
            </a:xfrm>
            <a:custGeom>
              <a:avLst/>
              <a:gdLst/>
              <a:ahLst/>
              <a:cxnLst>
                <a:cxn ang="0">
                  <a:pos x="0" y="22"/>
                </a:cxn>
                <a:cxn ang="0">
                  <a:pos x="9" y="86"/>
                </a:cxn>
                <a:cxn ang="0">
                  <a:pos x="95" y="118"/>
                </a:cxn>
                <a:cxn ang="0">
                  <a:pos x="136" y="123"/>
                </a:cxn>
                <a:cxn ang="0">
                  <a:pos x="163" y="90"/>
                </a:cxn>
                <a:cxn ang="0">
                  <a:pos x="149" y="54"/>
                </a:cxn>
                <a:cxn ang="0">
                  <a:pos x="158" y="44"/>
                </a:cxn>
                <a:cxn ang="0">
                  <a:pos x="152" y="16"/>
                </a:cxn>
                <a:cxn ang="0">
                  <a:pos x="91" y="6"/>
                </a:cxn>
                <a:cxn ang="0">
                  <a:pos x="51" y="0"/>
                </a:cxn>
                <a:cxn ang="0">
                  <a:pos x="0" y="22"/>
                </a:cxn>
              </a:cxnLst>
              <a:rect l="0" t="0" r="r" b="b"/>
              <a:pathLst>
                <a:path w="164" h="124">
                  <a:moveTo>
                    <a:pt x="0" y="22"/>
                  </a:moveTo>
                  <a:lnTo>
                    <a:pt x="9" y="86"/>
                  </a:lnTo>
                  <a:lnTo>
                    <a:pt x="95" y="118"/>
                  </a:lnTo>
                  <a:lnTo>
                    <a:pt x="136" y="123"/>
                  </a:lnTo>
                  <a:lnTo>
                    <a:pt x="163" y="90"/>
                  </a:lnTo>
                  <a:lnTo>
                    <a:pt x="149" y="54"/>
                  </a:lnTo>
                  <a:lnTo>
                    <a:pt x="158" y="44"/>
                  </a:lnTo>
                  <a:lnTo>
                    <a:pt x="152" y="16"/>
                  </a:lnTo>
                  <a:lnTo>
                    <a:pt x="91" y="6"/>
                  </a:lnTo>
                  <a:lnTo>
                    <a:pt x="51" y="0"/>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35" name="Freeform 129"/>
            <p:cNvSpPr>
              <a:spLocks/>
            </p:cNvSpPr>
            <p:nvPr/>
          </p:nvSpPr>
          <p:spPr bwMode="auto">
            <a:xfrm>
              <a:off x="2680" y="2396"/>
              <a:ext cx="50" cy="88"/>
            </a:xfrm>
            <a:custGeom>
              <a:avLst/>
              <a:gdLst/>
              <a:ahLst/>
              <a:cxnLst>
                <a:cxn ang="0">
                  <a:pos x="0" y="59"/>
                </a:cxn>
                <a:cxn ang="0">
                  <a:pos x="9" y="0"/>
                </a:cxn>
                <a:cxn ang="0">
                  <a:pos x="51" y="4"/>
                </a:cxn>
                <a:cxn ang="0">
                  <a:pos x="32" y="42"/>
                </a:cxn>
                <a:cxn ang="0">
                  <a:pos x="32" y="88"/>
                </a:cxn>
                <a:cxn ang="0">
                  <a:pos x="8" y="91"/>
                </a:cxn>
                <a:cxn ang="0">
                  <a:pos x="10" y="62"/>
                </a:cxn>
                <a:cxn ang="0">
                  <a:pos x="0" y="59"/>
                </a:cxn>
              </a:cxnLst>
              <a:rect l="0" t="0" r="r" b="b"/>
              <a:pathLst>
                <a:path w="52" h="92">
                  <a:moveTo>
                    <a:pt x="0" y="59"/>
                  </a:moveTo>
                  <a:lnTo>
                    <a:pt x="9" y="0"/>
                  </a:lnTo>
                  <a:lnTo>
                    <a:pt x="51" y="4"/>
                  </a:lnTo>
                  <a:lnTo>
                    <a:pt x="32" y="42"/>
                  </a:lnTo>
                  <a:lnTo>
                    <a:pt x="32" y="88"/>
                  </a:lnTo>
                  <a:lnTo>
                    <a:pt x="8" y="91"/>
                  </a:lnTo>
                  <a:lnTo>
                    <a:pt x="10" y="62"/>
                  </a:lnTo>
                  <a:lnTo>
                    <a:pt x="0" y="5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36" name="Freeform 130"/>
            <p:cNvSpPr>
              <a:spLocks/>
            </p:cNvSpPr>
            <p:nvPr/>
          </p:nvSpPr>
          <p:spPr bwMode="auto">
            <a:xfrm>
              <a:off x="3143" y="2274"/>
              <a:ext cx="151" cy="87"/>
            </a:xfrm>
            <a:custGeom>
              <a:avLst/>
              <a:gdLst/>
              <a:ahLst/>
              <a:cxnLst>
                <a:cxn ang="0">
                  <a:pos x="0" y="44"/>
                </a:cxn>
                <a:cxn ang="0">
                  <a:pos x="41" y="80"/>
                </a:cxn>
                <a:cxn ang="0">
                  <a:pos x="137" y="90"/>
                </a:cxn>
                <a:cxn ang="0">
                  <a:pos x="155" y="59"/>
                </a:cxn>
                <a:cxn ang="0">
                  <a:pos x="130" y="56"/>
                </a:cxn>
                <a:cxn ang="0">
                  <a:pos x="128" y="29"/>
                </a:cxn>
                <a:cxn ang="0">
                  <a:pos x="106" y="0"/>
                </a:cxn>
                <a:cxn ang="0">
                  <a:pos x="41" y="5"/>
                </a:cxn>
                <a:cxn ang="0">
                  <a:pos x="0" y="44"/>
                </a:cxn>
              </a:cxnLst>
              <a:rect l="0" t="0" r="r" b="b"/>
              <a:pathLst>
                <a:path w="156" h="91">
                  <a:moveTo>
                    <a:pt x="0" y="44"/>
                  </a:moveTo>
                  <a:lnTo>
                    <a:pt x="41" y="80"/>
                  </a:lnTo>
                  <a:lnTo>
                    <a:pt x="137" y="90"/>
                  </a:lnTo>
                  <a:lnTo>
                    <a:pt x="155" y="59"/>
                  </a:lnTo>
                  <a:lnTo>
                    <a:pt x="130" y="56"/>
                  </a:lnTo>
                  <a:lnTo>
                    <a:pt x="128" y="29"/>
                  </a:lnTo>
                  <a:lnTo>
                    <a:pt x="106" y="0"/>
                  </a:lnTo>
                  <a:lnTo>
                    <a:pt x="41" y="5"/>
                  </a:lnTo>
                  <a:lnTo>
                    <a:pt x="0" y="4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37" name="Freeform 131"/>
            <p:cNvSpPr>
              <a:spLocks/>
            </p:cNvSpPr>
            <p:nvPr/>
          </p:nvSpPr>
          <p:spPr bwMode="auto">
            <a:xfrm>
              <a:off x="3371" y="2567"/>
              <a:ext cx="333" cy="273"/>
            </a:xfrm>
            <a:custGeom>
              <a:avLst/>
              <a:gdLst/>
              <a:ahLst/>
              <a:cxnLst>
                <a:cxn ang="0">
                  <a:pos x="0" y="74"/>
                </a:cxn>
                <a:cxn ang="0">
                  <a:pos x="5" y="49"/>
                </a:cxn>
                <a:cxn ang="0">
                  <a:pos x="22" y="55"/>
                </a:cxn>
                <a:cxn ang="0">
                  <a:pos x="44" y="40"/>
                </a:cxn>
                <a:cxn ang="0">
                  <a:pos x="54" y="29"/>
                </a:cxn>
                <a:cxn ang="0">
                  <a:pos x="36" y="12"/>
                </a:cxn>
                <a:cxn ang="0">
                  <a:pos x="72" y="0"/>
                </a:cxn>
                <a:cxn ang="0">
                  <a:pos x="147" y="33"/>
                </a:cxn>
                <a:cxn ang="0">
                  <a:pos x="147" y="45"/>
                </a:cxn>
                <a:cxn ang="0">
                  <a:pos x="164" y="54"/>
                </a:cxn>
                <a:cxn ang="0">
                  <a:pos x="179" y="60"/>
                </a:cxn>
                <a:cxn ang="0">
                  <a:pos x="194" y="55"/>
                </a:cxn>
                <a:cxn ang="0">
                  <a:pos x="224" y="64"/>
                </a:cxn>
                <a:cxn ang="0">
                  <a:pos x="263" y="129"/>
                </a:cxn>
                <a:cxn ang="0">
                  <a:pos x="268" y="133"/>
                </a:cxn>
                <a:cxn ang="0">
                  <a:pos x="283" y="159"/>
                </a:cxn>
                <a:cxn ang="0">
                  <a:pos x="334" y="166"/>
                </a:cxn>
                <a:cxn ang="0">
                  <a:pos x="343" y="178"/>
                </a:cxn>
                <a:cxn ang="0">
                  <a:pos x="330" y="210"/>
                </a:cxn>
                <a:cxn ang="0">
                  <a:pos x="283" y="228"/>
                </a:cxn>
                <a:cxn ang="0">
                  <a:pos x="230" y="239"/>
                </a:cxn>
                <a:cxn ang="0">
                  <a:pos x="189" y="285"/>
                </a:cxn>
                <a:cxn ang="0">
                  <a:pos x="189" y="267"/>
                </a:cxn>
                <a:cxn ang="0">
                  <a:pos x="160" y="256"/>
                </a:cxn>
                <a:cxn ang="0">
                  <a:pos x="130" y="271"/>
                </a:cxn>
                <a:cxn ang="0">
                  <a:pos x="101" y="220"/>
                </a:cxn>
                <a:cxn ang="0">
                  <a:pos x="76" y="199"/>
                </a:cxn>
                <a:cxn ang="0">
                  <a:pos x="60" y="145"/>
                </a:cxn>
                <a:cxn ang="0">
                  <a:pos x="0" y="74"/>
                </a:cxn>
              </a:cxnLst>
              <a:rect l="0" t="0" r="r" b="b"/>
              <a:pathLst>
                <a:path w="344" h="286">
                  <a:moveTo>
                    <a:pt x="0" y="74"/>
                  </a:moveTo>
                  <a:lnTo>
                    <a:pt x="5" y="49"/>
                  </a:lnTo>
                  <a:lnTo>
                    <a:pt x="22" y="55"/>
                  </a:lnTo>
                  <a:lnTo>
                    <a:pt x="44" y="40"/>
                  </a:lnTo>
                  <a:lnTo>
                    <a:pt x="54" y="29"/>
                  </a:lnTo>
                  <a:lnTo>
                    <a:pt x="36" y="12"/>
                  </a:lnTo>
                  <a:lnTo>
                    <a:pt x="72" y="0"/>
                  </a:lnTo>
                  <a:lnTo>
                    <a:pt x="147" y="33"/>
                  </a:lnTo>
                  <a:lnTo>
                    <a:pt x="147" y="45"/>
                  </a:lnTo>
                  <a:lnTo>
                    <a:pt x="164" y="54"/>
                  </a:lnTo>
                  <a:lnTo>
                    <a:pt x="179" y="60"/>
                  </a:lnTo>
                  <a:lnTo>
                    <a:pt x="194" y="55"/>
                  </a:lnTo>
                  <a:lnTo>
                    <a:pt x="224" y="64"/>
                  </a:lnTo>
                  <a:lnTo>
                    <a:pt x="263" y="129"/>
                  </a:lnTo>
                  <a:lnTo>
                    <a:pt x="268" y="133"/>
                  </a:lnTo>
                  <a:lnTo>
                    <a:pt x="283" y="159"/>
                  </a:lnTo>
                  <a:lnTo>
                    <a:pt x="334" y="166"/>
                  </a:lnTo>
                  <a:lnTo>
                    <a:pt x="343" y="178"/>
                  </a:lnTo>
                  <a:lnTo>
                    <a:pt x="330" y="210"/>
                  </a:lnTo>
                  <a:lnTo>
                    <a:pt x="283" y="228"/>
                  </a:lnTo>
                  <a:lnTo>
                    <a:pt x="230" y="239"/>
                  </a:lnTo>
                  <a:lnTo>
                    <a:pt x="189" y="285"/>
                  </a:lnTo>
                  <a:lnTo>
                    <a:pt x="189" y="267"/>
                  </a:lnTo>
                  <a:lnTo>
                    <a:pt x="160" y="256"/>
                  </a:lnTo>
                  <a:lnTo>
                    <a:pt x="130" y="271"/>
                  </a:lnTo>
                  <a:lnTo>
                    <a:pt x="101" y="220"/>
                  </a:lnTo>
                  <a:lnTo>
                    <a:pt x="76" y="199"/>
                  </a:lnTo>
                  <a:lnTo>
                    <a:pt x="60" y="145"/>
                  </a:lnTo>
                  <a:lnTo>
                    <a:pt x="0" y="74"/>
                  </a:lnTo>
                </a:path>
              </a:pathLst>
            </a:custGeom>
            <a:solidFill>
              <a:srgbClr val="002060"/>
            </a:solidFill>
            <a:ln w="18415" cap="flat" cmpd="sng">
              <a:solidFill>
                <a:schemeClr val="tx1"/>
              </a:solidFill>
              <a:prstDash val="solid"/>
              <a:round/>
              <a:headEnd type="none" w="med" len="med"/>
              <a:tailEnd type="none" w="med" len="med"/>
            </a:ln>
            <a:effectLst/>
          </p:spPr>
          <p:txBody>
            <a:bodyPr/>
            <a:lstStyle/>
            <a:p>
              <a:endParaRPr lang="it-IT" dirty="0">
                <a:solidFill>
                  <a:srgbClr val="002060"/>
                </a:solidFill>
              </a:endParaRPr>
            </a:p>
          </p:txBody>
        </p:sp>
        <p:sp>
          <p:nvSpPr>
            <p:cNvPr id="138" name="Freeform 132"/>
            <p:cNvSpPr>
              <a:spLocks/>
            </p:cNvSpPr>
            <p:nvPr/>
          </p:nvSpPr>
          <p:spPr bwMode="auto">
            <a:xfrm>
              <a:off x="3135" y="1542"/>
              <a:ext cx="2692" cy="852"/>
            </a:xfrm>
            <a:custGeom>
              <a:avLst/>
              <a:gdLst/>
              <a:ahLst/>
              <a:cxnLst>
                <a:cxn ang="0">
                  <a:pos x="44" y="558"/>
                </a:cxn>
                <a:cxn ang="0">
                  <a:pos x="145" y="486"/>
                </a:cxn>
                <a:cxn ang="0">
                  <a:pos x="144" y="287"/>
                </a:cxn>
                <a:cxn ang="0">
                  <a:pos x="264" y="264"/>
                </a:cxn>
                <a:cxn ang="0">
                  <a:pos x="291" y="410"/>
                </a:cxn>
                <a:cxn ang="0">
                  <a:pos x="327" y="362"/>
                </a:cxn>
                <a:cxn ang="0">
                  <a:pos x="412" y="312"/>
                </a:cxn>
                <a:cxn ang="0">
                  <a:pos x="639" y="269"/>
                </a:cxn>
                <a:cxn ang="0">
                  <a:pos x="806" y="275"/>
                </a:cxn>
                <a:cxn ang="0">
                  <a:pos x="809" y="155"/>
                </a:cxn>
                <a:cxn ang="0">
                  <a:pos x="870" y="306"/>
                </a:cxn>
                <a:cxn ang="0">
                  <a:pos x="906" y="275"/>
                </a:cxn>
                <a:cxn ang="0">
                  <a:pos x="945" y="275"/>
                </a:cxn>
                <a:cxn ang="0">
                  <a:pos x="905" y="199"/>
                </a:cxn>
                <a:cxn ang="0">
                  <a:pos x="1036" y="194"/>
                </a:cxn>
                <a:cxn ang="0">
                  <a:pos x="1091" y="125"/>
                </a:cxn>
                <a:cxn ang="0">
                  <a:pos x="1241" y="52"/>
                </a:cxn>
                <a:cxn ang="0">
                  <a:pos x="1330" y="22"/>
                </a:cxn>
                <a:cxn ang="0">
                  <a:pos x="1533" y="60"/>
                </a:cxn>
                <a:cxn ang="0">
                  <a:pos x="1413" y="147"/>
                </a:cxn>
                <a:cxn ang="0">
                  <a:pos x="1548" y="148"/>
                </a:cxn>
                <a:cxn ang="0">
                  <a:pos x="1688" y="128"/>
                </a:cxn>
                <a:cxn ang="0">
                  <a:pos x="1888" y="194"/>
                </a:cxn>
                <a:cxn ang="0">
                  <a:pos x="2108" y="192"/>
                </a:cxn>
                <a:cxn ang="0">
                  <a:pos x="2327" y="249"/>
                </a:cxn>
                <a:cxn ang="0">
                  <a:pos x="2460" y="241"/>
                </a:cxn>
                <a:cxn ang="0">
                  <a:pos x="2723" y="329"/>
                </a:cxn>
                <a:cxn ang="0">
                  <a:pos x="2710" y="393"/>
                </a:cxn>
                <a:cxn ang="0">
                  <a:pos x="2625" y="343"/>
                </a:cxn>
                <a:cxn ang="0">
                  <a:pos x="2598" y="446"/>
                </a:cxn>
                <a:cxn ang="0">
                  <a:pos x="2387" y="491"/>
                </a:cxn>
                <a:cxn ang="0">
                  <a:pos x="2324" y="590"/>
                </a:cxn>
                <a:cxn ang="0">
                  <a:pos x="2236" y="710"/>
                </a:cxn>
                <a:cxn ang="0">
                  <a:pos x="2356" y="450"/>
                </a:cxn>
                <a:cxn ang="0">
                  <a:pos x="2193" y="507"/>
                </a:cxn>
                <a:cxn ang="0">
                  <a:pos x="2004" y="524"/>
                </a:cxn>
                <a:cxn ang="0">
                  <a:pos x="1935" y="652"/>
                </a:cxn>
                <a:cxn ang="0">
                  <a:pos x="1969" y="713"/>
                </a:cxn>
                <a:cxn ang="0">
                  <a:pos x="1819" y="863"/>
                </a:cxn>
                <a:cxn ang="0">
                  <a:pos x="1728" y="666"/>
                </a:cxn>
                <a:cxn ang="0">
                  <a:pos x="1545" y="724"/>
                </a:cxn>
                <a:cxn ang="0">
                  <a:pos x="1273" y="728"/>
                </a:cxn>
                <a:cxn ang="0">
                  <a:pos x="982" y="728"/>
                </a:cxn>
                <a:cxn ang="0">
                  <a:pos x="852" y="662"/>
                </a:cxn>
                <a:cxn ang="0">
                  <a:pos x="692" y="615"/>
                </a:cxn>
                <a:cxn ang="0">
                  <a:pos x="581" y="635"/>
                </a:cxn>
                <a:cxn ang="0">
                  <a:pos x="607" y="710"/>
                </a:cxn>
                <a:cxn ang="0">
                  <a:pos x="531" y="704"/>
                </a:cxn>
                <a:cxn ang="0">
                  <a:pos x="435" y="720"/>
                </a:cxn>
                <a:cxn ang="0">
                  <a:pos x="433" y="764"/>
                </a:cxn>
                <a:cxn ang="0">
                  <a:pos x="453" y="802"/>
                </a:cxn>
                <a:cxn ang="0">
                  <a:pos x="423" y="872"/>
                </a:cxn>
                <a:cxn ang="0">
                  <a:pos x="312" y="844"/>
                </a:cxn>
                <a:cxn ang="0">
                  <a:pos x="318" y="741"/>
                </a:cxn>
                <a:cxn ang="0">
                  <a:pos x="215" y="678"/>
                </a:cxn>
                <a:cxn ang="0">
                  <a:pos x="186" y="662"/>
                </a:cxn>
                <a:cxn ang="0">
                  <a:pos x="111" y="608"/>
                </a:cxn>
                <a:cxn ang="0">
                  <a:pos x="67" y="651"/>
                </a:cxn>
              </a:cxnLst>
              <a:rect l="0" t="0" r="r" b="b"/>
              <a:pathLst>
                <a:path w="2784" h="890">
                  <a:moveTo>
                    <a:pt x="0" y="631"/>
                  </a:moveTo>
                  <a:lnTo>
                    <a:pt x="21" y="611"/>
                  </a:lnTo>
                  <a:lnTo>
                    <a:pt x="14" y="619"/>
                  </a:lnTo>
                  <a:lnTo>
                    <a:pt x="24" y="621"/>
                  </a:lnTo>
                  <a:lnTo>
                    <a:pt x="21" y="580"/>
                  </a:lnTo>
                  <a:lnTo>
                    <a:pt x="31" y="561"/>
                  </a:lnTo>
                  <a:lnTo>
                    <a:pt x="44" y="558"/>
                  </a:lnTo>
                  <a:lnTo>
                    <a:pt x="71" y="576"/>
                  </a:lnTo>
                  <a:lnTo>
                    <a:pt x="78" y="540"/>
                  </a:lnTo>
                  <a:lnTo>
                    <a:pt x="66" y="542"/>
                  </a:lnTo>
                  <a:lnTo>
                    <a:pt x="62" y="522"/>
                  </a:lnTo>
                  <a:lnTo>
                    <a:pt x="171" y="504"/>
                  </a:lnTo>
                  <a:lnTo>
                    <a:pt x="144" y="496"/>
                  </a:lnTo>
                  <a:lnTo>
                    <a:pt x="145" y="486"/>
                  </a:lnTo>
                  <a:lnTo>
                    <a:pt x="129" y="489"/>
                  </a:lnTo>
                  <a:lnTo>
                    <a:pt x="191" y="438"/>
                  </a:lnTo>
                  <a:lnTo>
                    <a:pt x="164" y="381"/>
                  </a:lnTo>
                  <a:lnTo>
                    <a:pt x="171" y="356"/>
                  </a:lnTo>
                  <a:lnTo>
                    <a:pt x="153" y="326"/>
                  </a:lnTo>
                  <a:lnTo>
                    <a:pt x="167" y="310"/>
                  </a:lnTo>
                  <a:lnTo>
                    <a:pt x="144" y="287"/>
                  </a:lnTo>
                  <a:lnTo>
                    <a:pt x="151" y="268"/>
                  </a:lnTo>
                  <a:lnTo>
                    <a:pt x="182" y="246"/>
                  </a:lnTo>
                  <a:lnTo>
                    <a:pt x="198" y="244"/>
                  </a:lnTo>
                  <a:lnTo>
                    <a:pt x="219" y="249"/>
                  </a:lnTo>
                  <a:lnTo>
                    <a:pt x="201" y="253"/>
                  </a:lnTo>
                  <a:lnTo>
                    <a:pt x="215" y="261"/>
                  </a:lnTo>
                  <a:lnTo>
                    <a:pt x="264" y="264"/>
                  </a:lnTo>
                  <a:lnTo>
                    <a:pt x="349" y="308"/>
                  </a:lnTo>
                  <a:lnTo>
                    <a:pt x="350" y="330"/>
                  </a:lnTo>
                  <a:lnTo>
                    <a:pt x="314" y="350"/>
                  </a:lnTo>
                  <a:lnTo>
                    <a:pt x="199" y="323"/>
                  </a:lnTo>
                  <a:lnTo>
                    <a:pt x="246" y="356"/>
                  </a:lnTo>
                  <a:lnTo>
                    <a:pt x="245" y="392"/>
                  </a:lnTo>
                  <a:lnTo>
                    <a:pt x="291" y="410"/>
                  </a:lnTo>
                  <a:lnTo>
                    <a:pt x="303" y="407"/>
                  </a:lnTo>
                  <a:lnTo>
                    <a:pt x="296" y="392"/>
                  </a:lnTo>
                  <a:lnTo>
                    <a:pt x="275" y="385"/>
                  </a:lnTo>
                  <a:lnTo>
                    <a:pt x="280" y="373"/>
                  </a:lnTo>
                  <a:lnTo>
                    <a:pt x="302" y="387"/>
                  </a:lnTo>
                  <a:lnTo>
                    <a:pt x="346" y="392"/>
                  </a:lnTo>
                  <a:lnTo>
                    <a:pt x="327" y="362"/>
                  </a:lnTo>
                  <a:lnTo>
                    <a:pt x="369" y="338"/>
                  </a:lnTo>
                  <a:lnTo>
                    <a:pt x="399" y="356"/>
                  </a:lnTo>
                  <a:lnTo>
                    <a:pt x="399" y="290"/>
                  </a:lnTo>
                  <a:lnTo>
                    <a:pt x="385" y="279"/>
                  </a:lnTo>
                  <a:lnTo>
                    <a:pt x="435" y="294"/>
                  </a:lnTo>
                  <a:lnTo>
                    <a:pt x="439" y="302"/>
                  </a:lnTo>
                  <a:lnTo>
                    <a:pt x="412" y="312"/>
                  </a:lnTo>
                  <a:lnTo>
                    <a:pt x="439" y="334"/>
                  </a:lnTo>
                  <a:lnTo>
                    <a:pt x="462" y="310"/>
                  </a:lnTo>
                  <a:lnTo>
                    <a:pt x="555" y="271"/>
                  </a:lnTo>
                  <a:lnTo>
                    <a:pt x="570" y="269"/>
                  </a:lnTo>
                  <a:lnTo>
                    <a:pt x="555" y="276"/>
                  </a:lnTo>
                  <a:lnTo>
                    <a:pt x="571" y="295"/>
                  </a:lnTo>
                  <a:lnTo>
                    <a:pt x="639" y="269"/>
                  </a:lnTo>
                  <a:lnTo>
                    <a:pt x="655" y="288"/>
                  </a:lnTo>
                  <a:lnTo>
                    <a:pt x="671" y="273"/>
                  </a:lnTo>
                  <a:lnTo>
                    <a:pt x="663" y="252"/>
                  </a:lnTo>
                  <a:lnTo>
                    <a:pt x="673" y="245"/>
                  </a:lnTo>
                  <a:lnTo>
                    <a:pt x="724" y="256"/>
                  </a:lnTo>
                  <a:lnTo>
                    <a:pt x="793" y="294"/>
                  </a:lnTo>
                  <a:lnTo>
                    <a:pt x="806" y="275"/>
                  </a:lnTo>
                  <a:lnTo>
                    <a:pt x="791" y="256"/>
                  </a:lnTo>
                  <a:lnTo>
                    <a:pt x="770" y="250"/>
                  </a:lnTo>
                  <a:lnTo>
                    <a:pt x="778" y="222"/>
                  </a:lnTo>
                  <a:lnTo>
                    <a:pt x="764" y="218"/>
                  </a:lnTo>
                  <a:lnTo>
                    <a:pt x="768" y="205"/>
                  </a:lnTo>
                  <a:lnTo>
                    <a:pt x="794" y="190"/>
                  </a:lnTo>
                  <a:lnTo>
                    <a:pt x="809" y="155"/>
                  </a:lnTo>
                  <a:lnTo>
                    <a:pt x="845" y="155"/>
                  </a:lnTo>
                  <a:lnTo>
                    <a:pt x="862" y="160"/>
                  </a:lnTo>
                  <a:lnTo>
                    <a:pt x="849" y="198"/>
                  </a:lnTo>
                  <a:lnTo>
                    <a:pt x="864" y="217"/>
                  </a:lnTo>
                  <a:lnTo>
                    <a:pt x="859" y="268"/>
                  </a:lnTo>
                  <a:lnTo>
                    <a:pt x="876" y="287"/>
                  </a:lnTo>
                  <a:lnTo>
                    <a:pt x="870" y="306"/>
                  </a:lnTo>
                  <a:lnTo>
                    <a:pt x="843" y="319"/>
                  </a:lnTo>
                  <a:lnTo>
                    <a:pt x="852" y="326"/>
                  </a:lnTo>
                  <a:lnTo>
                    <a:pt x="816" y="334"/>
                  </a:lnTo>
                  <a:lnTo>
                    <a:pt x="853" y="346"/>
                  </a:lnTo>
                  <a:lnTo>
                    <a:pt x="897" y="306"/>
                  </a:lnTo>
                  <a:lnTo>
                    <a:pt x="891" y="279"/>
                  </a:lnTo>
                  <a:lnTo>
                    <a:pt x="906" y="275"/>
                  </a:lnTo>
                  <a:lnTo>
                    <a:pt x="929" y="271"/>
                  </a:lnTo>
                  <a:lnTo>
                    <a:pt x="940" y="285"/>
                  </a:lnTo>
                  <a:lnTo>
                    <a:pt x="938" y="304"/>
                  </a:lnTo>
                  <a:lnTo>
                    <a:pt x="965" y="310"/>
                  </a:lnTo>
                  <a:lnTo>
                    <a:pt x="944" y="304"/>
                  </a:lnTo>
                  <a:lnTo>
                    <a:pt x="953" y="292"/>
                  </a:lnTo>
                  <a:lnTo>
                    <a:pt x="945" y="275"/>
                  </a:lnTo>
                  <a:lnTo>
                    <a:pt x="882" y="264"/>
                  </a:lnTo>
                  <a:lnTo>
                    <a:pt x="891" y="223"/>
                  </a:lnTo>
                  <a:lnTo>
                    <a:pt x="870" y="198"/>
                  </a:lnTo>
                  <a:lnTo>
                    <a:pt x="901" y="174"/>
                  </a:lnTo>
                  <a:lnTo>
                    <a:pt x="897" y="157"/>
                  </a:lnTo>
                  <a:lnTo>
                    <a:pt x="911" y="167"/>
                  </a:lnTo>
                  <a:lnTo>
                    <a:pt x="905" y="199"/>
                  </a:lnTo>
                  <a:lnTo>
                    <a:pt x="914" y="205"/>
                  </a:lnTo>
                  <a:lnTo>
                    <a:pt x="957" y="214"/>
                  </a:lnTo>
                  <a:lnTo>
                    <a:pt x="918" y="187"/>
                  </a:lnTo>
                  <a:lnTo>
                    <a:pt x="948" y="188"/>
                  </a:lnTo>
                  <a:lnTo>
                    <a:pt x="941" y="178"/>
                  </a:lnTo>
                  <a:lnTo>
                    <a:pt x="957" y="172"/>
                  </a:lnTo>
                  <a:lnTo>
                    <a:pt x="1036" y="194"/>
                  </a:lnTo>
                  <a:lnTo>
                    <a:pt x="1021" y="207"/>
                  </a:lnTo>
                  <a:lnTo>
                    <a:pt x="1019" y="229"/>
                  </a:lnTo>
                  <a:lnTo>
                    <a:pt x="1036" y="241"/>
                  </a:lnTo>
                  <a:lnTo>
                    <a:pt x="1044" y="194"/>
                  </a:lnTo>
                  <a:lnTo>
                    <a:pt x="1000" y="169"/>
                  </a:lnTo>
                  <a:lnTo>
                    <a:pt x="991" y="137"/>
                  </a:lnTo>
                  <a:lnTo>
                    <a:pt x="1091" y="125"/>
                  </a:lnTo>
                  <a:lnTo>
                    <a:pt x="1079" y="94"/>
                  </a:lnTo>
                  <a:lnTo>
                    <a:pt x="1091" y="101"/>
                  </a:lnTo>
                  <a:lnTo>
                    <a:pt x="1108" y="89"/>
                  </a:lnTo>
                  <a:lnTo>
                    <a:pt x="1096" y="86"/>
                  </a:lnTo>
                  <a:lnTo>
                    <a:pt x="1201" y="62"/>
                  </a:lnTo>
                  <a:lnTo>
                    <a:pt x="1192" y="55"/>
                  </a:lnTo>
                  <a:lnTo>
                    <a:pt x="1241" y="52"/>
                  </a:lnTo>
                  <a:lnTo>
                    <a:pt x="1239" y="60"/>
                  </a:lnTo>
                  <a:lnTo>
                    <a:pt x="1251" y="60"/>
                  </a:lnTo>
                  <a:lnTo>
                    <a:pt x="1286" y="49"/>
                  </a:lnTo>
                  <a:lnTo>
                    <a:pt x="1304" y="55"/>
                  </a:lnTo>
                  <a:lnTo>
                    <a:pt x="1288" y="41"/>
                  </a:lnTo>
                  <a:lnTo>
                    <a:pt x="1328" y="39"/>
                  </a:lnTo>
                  <a:lnTo>
                    <a:pt x="1330" y="22"/>
                  </a:lnTo>
                  <a:lnTo>
                    <a:pt x="1375" y="0"/>
                  </a:lnTo>
                  <a:lnTo>
                    <a:pt x="1408" y="13"/>
                  </a:lnTo>
                  <a:lnTo>
                    <a:pt x="1381" y="25"/>
                  </a:lnTo>
                  <a:lnTo>
                    <a:pt x="1428" y="24"/>
                  </a:lnTo>
                  <a:lnTo>
                    <a:pt x="1409" y="41"/>
                  </a:lnTo>
                  <a:lnTo>
                    <a:pt x="1489" y="33"/>
                  </a:lnTo>
                  <a:lnTo>
                    <a:pt x="1533" y="60"/>
                  </a:lnTo>
                  <a:lnTo>
                    <a:pt x="1527" y="70"/>
                  </a:lnTo>
                  <a:lnTo>
                    <a:pt x="1512" y="64"/>
                  </a:lnTo>
                  <a:lnTo>
                    <a:pt x="1532" y="72"/>
                  </a:lnTo>
                  <a:lnTo>
                    <a:pt x="1523" y="89"/>
                  </a:lnTo>
                  <a:lnTo>
                    <a:pt x="1375" y="165"/>
                  </a:lnTo>
                  <a:lnTo>
                    <a:pt x="1423" y="156"/>
                  </a:lnTo>
                  <a:lnTo>
                    <a:pt x="1413" y="147"/>
                  </a:lnTo>
                  <a:lnTo>
                    <a:pt x="1486" y="132"/>
                  </a:lnTo>
                  <a:lnTo>
                    <a:pt x="1467" y="134"/>
                  </a:lnTo>
                  <a:lnTo>
                    <a:pt x="1471" y="121"/>
                  </a:lnTo>
                  <a:lnTo>
                    <a:pt x="1512" y="132"/>
                  </a:lnTo>
                  <a:lnTo>
                    <a:pt x="1518" y="121"/>
                  </a:lnTo>
                  <a:lnTo>
                    <a:pt x="1528" y="147"/>
                  </a:lnTo>
                  <a:lnTo>
                    <a:pt x="1548" y="148"/>
                  </a:lnTo>
                  <a:lnTo>
                    <a:pt x="1529" y="137"/>
                  </a:lnTo>
                  <a:lnTo>
                    <a:pt x="1568" y="130"/>
                  </a:lnTo>
                  <a:lnTo>
                    <a:pt x="1614" y="137"/>
                  </a:lnTo>
                  <a:lnTo>
                    <a:pt x="1610" y="147"/>
                  </a:lnTo>
                  <a:lnTo>
                    <a:pt x="1652" y="155"/>
                  </a:lnTo>
                  <a:lnTo>
                    <a:pt x="1687" y="152"/>
                  </a:lnTo>
                  <a:lnTo>
                    <a:pt x="1688" y="128"/>
                  </a:lnTo>
                  <a:lnTo>
                    <a:pt x="1699" y="125"/>
                  </a:lnTo>
                  <a:lnTo>
                    <a:pt x="1790" y="152"/>
                  </a:lnTo>
                  <a:lnTo>
                    <a:pt x="1777" y="194"/>
                  </a:lnTo>
                  <a:lnTo>
                    <a:pt x="1819" y="222"/>
                  </a:lnTo>
                  <a:lnTo>
                    <a:pt x="1842" y="183"/>
                  </a:lnTo>
                  <a:lnTo>
                    <a:pt x="1858" y="199"/>
                  </a:lnTo>
                  <a:lnTo>
                    <a:pt x="1888" y="194"/>
                  </a:lnTo>
                  <a:lnTo>
                    <a:pt x="1929" y="207"/>
                  </a:lnTo>
                  <a:lnTo>
                    <a:pt x="1961" y="199"/>
                  </a:lnTo>
                  <a:lnTo>
                    <a:pt x="1958" y="183"/>
                  </a:lnTo>
                  <a:lnTo>
                    <a:pt x="1980" y="156"/>
                  </a:lnTo>
                  <a:lnTo>
                    <a:pt x="2116" y="175"/>
                  </a:lnTo>
                  <a:lnTo>
                    <a:pt x="2124" y="187"/>
                  </a:lnTo>
                  <a:lnTo>
                    <a:pt x="2108" y="192"/>
                  </a:lnTo>
                  <a:lnTo>
                    <a:pt x="2151" y="199"/>
                  </a:lnTo>
                  <a:lnTo>
                    <a:pt x="2167" y="218"/>
                  </a:lnTo>
                  <a:lnTo>
                    <a:pt x="2270" y="214"/>
                  </a:lnTo>
                  <a:lnTo>
                    <a:pt x="2287" y="229"/>
                  </a:lnTo>
                  <a:lnTo>
                    <a:pt x="2281" y="246"/>
                  </a:lnTo>
                  <a:lnTo>
                    <a:pt x="2310" y="260"/>
                  </a:lnTo>
                  <a:lnTo>
                    <a:pt x="2327" y="249"/>
                  </a:lnTo>
                  <a:lnTo>
                    <a:pt x="2399" y="257"/>
                  </a:lnTo>
                  <a:lnTo>
                    <a:pt x="2413" y="246"/>
                  </a:lnTo>
                  <a:lnTo>
                    <a:pt x="2422" y="263"/>
                  </a:lnTo>
                  <a:lnTo>
                    <a:pt x="2452" y="276"/>
                  </a:lnTo>
                  <a:lnTo>
                    <a:pt x="2467" y="267"/>
                  </a:lnTo>
                  <a:lnTo>
                    <a:pt x="2452" y="252"/>
                  </a:lnTo>
                  <a:lnTo>
                    <a:pt x="2460" y="241"/>
                  </a:lnTo>
                  <a:lnTo>
                    <a:pt x="2587" y="259"/>
                  </a:lnTo>
                  <a:lnTo>
                    <a:pt x="2672" y="306"/>
                  </a:lnTo>
                  <a:lnTo>
                    <a:pt x="2688" y="306"/>
                  </a:lnTo>
                  <a:lnTo>
                    <a:pt x="2710" y="343"/>
                  </a:lnTo>
                  <a:lnTo>
                    <a:pt x="2702" y="323"/>
                  </a:lnTo>
                  <a:lnTo>
                    <a:pt x="2715" y="321"/>
                  </a:lnTo>
                  <a:lnTo>
                    <a:pt x="2723" y="329"/>
                  </a:lnTo>
                  <a:lnTo>
                    <a:pt x="2747" y="326"/>
                  </a:lnTo>
                  <a:lnTo>
                    <a:pt x="2783" y="349"/>
                  </a:lnTo>
                  <a:lnTo>
                    <a:pt x="2733" y="373"/>
                  </a:lnTo>
                  <a:lnTo>
                    <a:pt x="2743" y="380"/>
                  </a:lnTo>
                  <a:lnTo>
                    <a:pt x="2726" y="384"/>
                  </a:lnTo>
                  <a:lnTo>
                    <a:pt x="2739" y="392"/>
                  </a:lnTo>
                  <a:lnTo>
                    <a:pt x="2710" y="393"/>
                  </a:lnTo>
                  <a:lnTo>
                    <a:pt x="2700" y="380"/>
                  </a:lnTo>
                  <a:lnTo>
                    <a:pt x="2689" y="384"/>
                  </a:lnTo>
                  <a:lnTo>
                    <a:pt x="2671" y="362"/>
                  </a:lnTo>
                  <a:lnTo>
                    <a:pt x="2638" y="364"/>
                  </a:lnTo>
                  <a:lnTo>
                    <a:pt x="2629" y="350"/>
                  </a:lnTo>
                  <a:lnTo>
                    <a:pt x="2637" y="343"/>
                  </a:lnTo>
                  <a:lnTo>
                    <a:pt x="2625" y="343"/>
                  </a:lnTo>
                  <a:lnTo>
                    <a:pt x="2614" y="349"/>
                  </a:lnTo>
                  <a:lnTo>
                    <a:pt x="2626" y="364"/>
                  </a:lnTo>
                  <a:lnTo>
                    <a:pt x="2618" y="373"/>
                  </a:lnTo>
                  <a:lnTo>
                    <a:pt x="2590" y="388"/>
                  </a:lnTo>
                  <a:lnTo>
                    <a:pt x="2571" y="385"/>
                  </a:lnTo>
                  <a:lnTo>
                    <a:pt x="2603" y="428"/>
                  </a:lnTo>
                  <a:lnTo>
                    <a:pt x="2598" y="446"/>
                  </a:lnTo>
                  <a:lnTo>
                    <a:pt x="2565" y="434"/>
                  </a:lnTo>
                  <a:lnTo>
                    <a:pt x="2567" y="441"/>
                  </a:lnTo>
                  <a:lnTo>
                    <a:pt x="2507" y="461"/>
                  </a:lnTo>
                  <a:lnTo>
                    <a:pt x="2455" y="505"/>
                  </a:lnTo>
                  <a:lnTo>
                    <a:pt x="2420" y="489"/>
                  </a:lnTo>
                  <a:lnTo>
                    <a:pt x="2387" y="507"/>
                  </a:lnTo>
                  <a:lnTo>
                    <a:pt x="2387" y="491"/>
                  </a:lnTo>
                  <a:lnTo>
                    <a:pt x="2368" y="508"/>
                  </a:lnTo>
                  <a:lnTo>
                    <a:pt x="2345" y="507"/>
                  </a:lnTo>
                  <a:lnTo>
                    <a:pt x="2320" y="549"/>
                  </a:lnTo>
                  <a:lnTo>
                    <a:pt x="2340" y="558"/>
                  </a:lnTo>
                  <a:lnTo>
                    <a:pt x="2332" y="571"/>
                  </a:lnTo>
                  <a:lnTo>
                    <a:pt x="2341" y="594"/>
                  </a:lnTo>
                  <a:lnTo>
                    <a:pt x="2324" y="590"/>
                  </a:lnTo>
                  <a:lnTo>
                    <a:pt x="2314" y="609"/>
                  </a:lnTo>
                  <a:lnTo>
                    <a:pt x="2321" y="627"/>
                  </a:lnTo>
                  <a:lnTo>
                    <a:pt x="2285" y="642"/>
                  </a:lnTo>
                  <a:lnTo>
                    <a:pt x="2287" y="661"/>
                  </a:lnTo>
                  <a:lnTo>
                    <a:pt x="2264" y="666"/>
                  </a:lnTo>
                  <a:lnTo>
                    <a:pt x="2258" y="687"/>
                  </a:lnTo>
                  <a:lnTo>
                    <a:pt x="2236" y="710"/>
                  </a:lnTo>
                  <a:lnTo>
                    <a:pt x="2219" y="627"/>
                  </a:lnTo>
                  <a:lnTo>
                    <a:pt x="2220" y="582"/>
                  </a:lnTo>
                  <a:lnTo>
                    <a:pt x="2236" y="555"/>
                  </a:lnTo>
                  <a:lnTo>
                    <a:pt x="2262" y="550"/>
                  </a:lnTo>
                  <a:lnTo>
                    <a:pt x="2318" y="493"/>
                  </a:lnTo>
                  <a:lnTo>
                    <a:pt x="2347" y="482"/>
                  </a:lnTo>
                  <a:lnTo>
                    <a:pt x="2356" y="450"/>
                  </a:lnTo>
                  <a:lnTo>
                    <a:pt x="2368" y="441"/>
                  </a:lnTo>
                  <a:lnTo>
                    <a:pt x="2345" y="441"/>
                  </a:lnTo>
                  <a:lnTo>
                    <a:pt x="2339" y="466"/>
                  </a:lnTo>
                  <a:lnTo>
                    <a:pt x="2290" y="489"/>
                  </a:lnTo>
                  <a:lnTo>
                    <a:pt x="2294" y="455"/>
                  </a:lnTo>
                  <a:lnTo>
                    <a:pt x="2243" y="462"/>
                  </a:lnTo>
                  <a:lnTo>
                    <a:pt x="2193" y="507"/>
                  </a:lnTo>
                  <a:lnTo>
                    <a:pt x="2202" y="526"/>
                  </a:lnTo>
                  <a:lnTo>
                    <a:pt x="2148" y="531"/>
                  </a:lnTo>
                  <a:lnTo>
                    <a:pt x="2142" y="526"/>
                  </a:lnTo>
                  <a:lnTo>
                    <a:pt x="2161" y="523"/>
                  </a:lnTo>
                  <a:lnTo>
                    <a:pt x="2116" y="512"/>
                  </a:lnTo>
                  <a:lnTo>
                    <a:pt x="2104" y="523"/>
                  </a:lnTo>
                  <a:lnTo>
                    <a:pt x="2004" y="524"/>
                  </a:lnTo>
                  <a:lnTo>
                    <a:pt x="1884" y="625"/>
                  </a:lnTo>
                  <a:lnTo>
                    <a:pt x="1908" y="629"/>
                  </a:lnTo>
                  <a:lnTo>
                    <a:pt x="1908" y="647"/>
                  </a:lnTo>
                  <a:lnTo>
                    <a:pt x="1923" y="636"/>
                  </a:lnTo>
                  <a:lnTo>
                    <a:pt x="1919" y="651"/>
                  </a:lnTo>
                  <a:lnTo>
                    <a:pt x="1937" y="643"/>
                  </a:lnTo>
                  <a:lnTo>
                    <a:pt x="1935" y="652"/>
                  </a:lnTo>
                  <a:lnTo>
                    <a:pt x="1941" y="636"/>
                  </a:lnTo>
                  <a:lnTo>
                    <a:pt x="1958" y="636"/>
                  </a:lnTo>
                  <a:lnTo>
                    <a:pt x="1984" y="658"/>
                  </a:lnTo>
                  <a:lnTo>
                    <a:pt x="1961" y="661"/>
                  </a:lnTo>
                  <a:lnTo>
                    <a:pt x="1981" y="667"/>
                  </a:lnTo>
                  <a:lnTo>
                    <a:pt x="1985" y="681"/>
                  </a:lnTo>
                  <a:lnTo>
                    <a:pt x="1969" y="713"/>
                  </a:lnTo>
                  <a:lnTo>
                    <a:pt x="1966" y="762"/>
                  </a:lnTo>
                  <a:lnTo>
                    <a:pt x="1881" y="863"/>
                  </a:lnTo>
                  <a:lnTo>
                    <a:pt x="1853" y="876"/>
                  </a:lnTo>
                  <a:lnTo>
                    <a:pt x="1830" y="863"/>
                  </a:lnTo>
                  <a:lnTo>
                    <a:pt x="1810" y="882"/>
                  </a:lnTo>
                  <a:lnTo>
                    <a:pt x="1807" y="878"/>
                  </a:lnTo>
                  <a:lnTo>
                    <a:pt x="1819" y="863"/>
                  </a:lnTo>
                  <a:lnTo>
                    <a:pt x="1814" y="837"/>
                  </a:lnTo>
                  <a:lnTo>
                    <a:pt x="1850" y="828"/>
                  </a:lnTo>
                  <a:lnTo>
                    <a:pt x="1877" y="759"/>
                  </a:lnTo>
                  <a:lnTo>
                    <a:pt x="1817" y="775"/>
                  </a:lnTo>
                  <a:lnTo>
                    <a:pt x="1807" y="751"/>
                  </a:lnTo>
                  <a:lnTo>
                    <a:pt x="1757" y="735"/>
                  </a:lnTo>
                  <a:lnTo>
                    <a:pt x="1728" y="666"/>
                  </a:lnTo>
                  <a:lnTo>
                    <a:pt x="1695" y="652"/>
                  </a:lnTo>
                  <a:lnTo>
                    <a:pt x="1636" y="671"/>
                  </a:lnTo>
                  <a:lnTo>
                    <a:pt x="1647" y="686"/>
                  </a:lnTo>
                  <a:lnTo>
                    <a:pt x="1622" y="728"/>
                  </a:lnTo>
                  <a:lnTo>
                    <a:pt x="1599" y="739"/>
                  </a:lnTo>
                  <a:lnTo>
                    <a:pt x="1575" y="729"/>
                  </a:lnTo>
                  <a:lnTo>
                    <a:pt x="1545" y="724"/>
                  </a:lnTo>
                  <a:lnTo>
                    <a:pt x="1469" y="743"/>
                  </a:lnTo>
                  <a:lnTo>
                    <a:pt x="1400" y="716"/>
                  </a:lnTo>
                  <a:lnTo>
                    <a:pt x="1357" y="720"/>
                  </a:lnTo>
                  <a:lnTo>
                    <a:pt x="1340" y="697"/>
                  </a:lnTo>
                  <a:lnTo>
                    <a:pt x="1297" y="681"/>
                  </a:lnTo>
                  <a:lnTo>
                    <a:pt x="1274" y="697"/>
                  </a:lnTo>
                  <a:lnTo>
                    <a:pt x="1273" y="728"/>
                  </a:lnTo>
                  <a:lnTo>
                    <a:pt x="1176" y="714"/>
                  </a:lnTo>
                  <a:lnTo>
                    <a:pt x="1123" y="743"/>
                  </a:lnTo>
                  <a:lnTo>
                    <a:pt x="1096" y="754"/>
                  </a:lnTo>
                  <a:lnTo>
                    <a:pt x="1061" y="732"/>
                  </a:lnTo>
                  <a:lnTo>
                    <a:pt x="1040" y="744"/>
                  </a:lnTo>
                  <a:lnTo>
                    <a:pt x="998" y="729"/>
                  </a:lnTo>
                  <a:lnTo>
                    <a:pt x="982" y="728"/>
                  </a:lnTo>
                  <a:lnTo>
                    <a:pt x="969" y="704"/>
                  </a:lnTo>
                  <a:lnTo>
                    <a:pt x="948" y="704"/>
                  </a:lnTo>
                  <a:lnTo>
                    <a:pt x="938" y="708"/>
                  </a:lnTo>
                  <a:lnTo>
                    <a:pt x="921" y="689"/>
                  </a:lnTo>
                  <a:lnTo>
                    <a:pt x="909" y="694"/>
                  </a:lnTo>
                  <a:lnTo>
                    <a:pt x="898" y="700"/>
                  </a:lnTo>
                  <a:lnTo>
                    <a:pt x="852" y="662"/>
                  </a:lnTo>
                  <a:lnTo>
                    <a:pt x="839" y="659"/>
                  </a:lnTo>
                  <a:lnTo>
                    <a:pt x="808" y="629"/>
                  </a:lnTo>
                  <a:lnTo>
                    <a:pt x="779" y="647"/>
                  </a:lnTo>
                  <a:lnTo>
                    <a:pt x="774" y="635"/>
                  </a:lnTo>
                  <a:lnTo>
                    <a:pt x="731" y="634"/>
                  </a:lnTo>
                  <a:lnTo>
                    <a:pt x="714" y="612"/>
                  </a:lnTo>
                  <a:lnTo>
                    <a:pt x="692" y="615"/>
                  </a:lnTo>
                  <a:lnTo>
                    <a:pt x="683" y="623"/>
                  </a:lnTo>
                  <a:lnTo>
                    <a:pt x="655" y="628"/>
                  </a:lnTo>
                  <a:lnTo>
                    <a:pt x="647" y="623"/>
                  </a:lnTo>
                  <a:lnTo>
                    <a:pt x="636" y="639"/>
                  </a:lnTo>
                  <a:lnTo>
                    <a:pt x="627" y="635"/>
                  </a:lnTo>
                  <a:lnTo>
                    <a:pt x="593" y="640"/>
                  </a:lnTo>
                  <a:lnTo>
                    <a:pt x="581" y="635"/>
                  </a:lnTo>
                  <a:lnTo>
                    <a:pt x="577" y="640"/>
                  </a:lnTo>
                  <a:lnTo>
                    <a:pt x="594" y="659"/>
                  </a:lnTo>
                  <a:lnTo>
                    <a:pt x="582" y="670"/>
                  </a:lnTo>
                  <a:lnTo>
                    <a:pt x="584" y="685"/>
                  </a:lnTo>
                  <a:lnTo>
                    <a:pt x="604" y="685"/>
                  </a:lnTo>
                  <a:lnTo>
                    <a:pt x="612" y="700"/>
                  </a:lnTo>
                  <a:lnTo>
                    <a:pt x="607" y="710"/>
                  </a:lnTo>
                  <a:lnTo>
                    <a:pt x="593" y="704"/>
                  </a:lnTo>
                  <a:lnTo>
                    <a:pt x="581" y="710"/>
                  </a:lnTo>
                  <a:lnTo>
                    <a:pt x="570" y="704"/>
                  </a:lnTo>
                  <a:lnTo>
                    <a:pt x="565" y="694"/>
                  </a:lnTo>
                  <a:lnTo>
                    <a:pt x="551" y="700"/>
                  </a:lnTo>
                  <a:lnTo>
                    <a:pt x="542" y="694"/>
                  </a:lnTo>
                  <a:lnTo>
                    <a:pt x="531" y="704"/>
                  </a:lnTo>
                  <a:lnTo>
                    <a:pt x="516" y="705"/>
                  </a:lnTo>
                  <a:lnTo>
                    <a:pt x="507" y="694"/>
                  </a:lnTo>
                  <a:lnTo>
                    <a:pt x="454" y="690"/>
                  </a:lnTo>
                  <a:lnTo>
                    <a:pt x="447" y="697"/>
                  </a:lnTo>
                  <a:lnTo>
                    <a:pt x="442" y="696"/>
                  </a:lnTo>
                  <a:lnTo>
                    <a:pt x="435" y="708"/>
                  </a:lnTo>
                  <a:lnTo>
                    <a:pt x="435" y="720"/>
                  </a:lnTo>
                  <a:lnTo>
                    <a:pt x="430" y="721"/>
                  </a:lnTo>
                  <a:lnTo>
                    <a:pt x="424" y="710"/>
                  </a:lnTo>
                  <a:lnTo>
                    <a:pt x="418" y="712"/>
                  </a:lnTo>
                  <a:lnTo>
                    <a:pt x="415" y="747"/>
                  </a:lnTo>
                  <a:lnTo>
                    <a:pt x="423" y="756"/>
                  </a:lnTo>
                  <a:lnTo>
                    <a:pt x="423" y="766"/>
                  </a:lnTo>
                  <a:lnTo>
                    <a:pt x="433" y="764"/>
                  </a:lnTo>
                  <a:lnTo>
                    <a:pt x="442" y="760"/>
                  </a:lnTo>
                  <a:lnTo>
                    <a:pt x="453" y="775"/>
                  </a:lnTo>
                  <a:lnTo>
                    <a:pt x="460" y="786"/>
                  </a:lnTo>
                  <a:lnTo>
                    <a:pt x="468" y="798"/>
                  </a:lnTo>
                  <a:lnTo>
                    <a:pt x="478" y="802"/>
                  </a:lnTo>
                  <a:lnTo>
                    <a:pt x="464" y="812"/>
                  </a:lnTo>
                  <a:lnTo>
                    <a:pt x="453" y="802"/>
                  </a:lnTo>
                  <a:lnTo>
                    <a:pt x="442" y="841"/>
                  </a:lnTo>
                  <a:lnTo>
                    <a:pt x="455" y="851"/>
                  </a:lnTo>
                  <a:lnTo>
                    <a:pt x="466" y="889"/>
                  </a:lnTo>
                  <a:lnTo>
                    <a:pt x="455" y="882"/>
                  </a:lnTo>
                  <a:lnTo>
                    <a:pt x="445" y="878"/>
                  </a:lnTo>
                  <a:lnTo>
                    <a:pt x="433" y="876"/>
                  </a:lnTo>
                  <a:lnTo>
                    <a:pt x="423" y="872"/>
                  </a:lnTo>
                  <a:lnTo>
                    <a:pt x="415" y="871"/>
                  </a:lnTo>
                  <a:lnTo>
                    <a:pt x="407" y="857"/>
                  </a:lnTo>
                  <a:lnTo>
                    <a:pt x="391" y="866"/>
                  </a:lnTo>
                  <a:lnTo>
                    <a:pt x="376" y="864"/>
                  </a:lnTo>
                  <a:lnTo>
                    <a:pt x="365" y="853"/>
                  </a:lnTo>
                  <a:lnTo>
                    <a:pt x="339" y="843"/>
                  </a:lnTo>
                  <a:lnTo>
                    <a:pt x="312" y="844"/>
                  </a:lnTo>
                  <a:lnTo>
                    <a:pt x="285" y="826"/>
                  </a:lnTo>
                  <a:lnTo>
                    <a:pt x="307" y="809"/>
                  </a:lnTo>
                  <a:lnTo>
                    <a:pt x="310" y="794"/>
                  </a:lnTo>
                  <a:lnTo>
                    <a:pt x="308" y="779"/>
                  </a:lnTo>
                  <a:lnTo>
                    <a:pt x="311" y="767"/>
                  </a:lnTo>
                  <a:lnTo>
                    <a:pt x="325" y="763"/>
                  </a:lnTo>
                  <a:lnTo>
                    <a:pt x="318" y="741"/>
                  </a:lnTo>
                  <a:lnTo>
                    <a:pt x="300" y="735"/>
                  </a:lnTo>
                  <a:lnTo>
                    <a:pt x="292" y="731"/>
                  </a:lnTo>
                  <a:lnTo>
                    <a:pt x="281" y="735"/>
                  </a:lnTo>
                  <a:lnTo>
                    <a:pt x="257" y="728"/>
                  </a:lnTo>
                  <a:lnTo>
                    <a:pt x="238" y="706"/>
                  </a:lnTo>
                  <a:lnTo>
                    <a:pt x="222" y="700"/>
                  </a:lnTo>
                  <a:lnTo>
                    <a:pt x="215" y="678"/>
                  </a:lnTo>
                  <a:lnTo>
                    <a:pt x="201" y="677"/>
                  </a:lnTo>
                  <a:lnTo>
                    <a:pt x="188" y="683"/>
                  </a:lnTo>
                  <a:lnTo>
                    <a:pt x="179" y="687"/>
                  </a:lnTo>
                  <a:lnTo>
                    <a:pt x="175" y="678"/>
                  </a:lnTo>
                  <a:lnTo>
                    <a:pt x="168" y="669"/>
                  </a:lnTo>
                  <a:lnTo>
                    <a:pt x="187" y="667"/>
                  </a:lnTo>
                  <a:lnTo>
                    <a:pt x="186" y="662"/>
                  </a:lnTo>
                  <a:lnTo>
                    <a:pt x="182" y="656"/>
                  </a:lnTo>
                  <a:lnTo>
                    <a:pt x="175" y="652"/>
                  </a:lnTo>
                  <a:lnTo>
                    <a:pt x="165" y="628"/>
                  </a:lnTo>
                  <a:lnTo>
                    <a:pt x="151" y="616"/>
                  </a:lnTo>
                  <a:lnTo>
                    <a:pt x="137" y="615"/>
                  </a:lnTo>
                  <a:lnTo>
                    <a:pt x="122" y="615"/>
                  </a:lnTo>
                  <a:lnTo>
                    <a:pt x="111" y="608"/>
                  </a:lnTo>
                  <a:lnTo>
                    <a:pt x="102" y="607"/>
                  </a:lnTo>
                  <a:lnTo>
                    <a:pt x="94" y="607"/>
                  </a:lnTo>
                  <a:lnTo>
                    <a:pt x="89" y="612"/>
                  </a:lnTo>
                  <a:lnTo>
                    <a:pt x="78" y="623"/>
                  </a:lnTo>
                  <a:lnTo>
                    <a:pt x="76" y="632"/>
                  </a:lnTo>
                  <a:lnTo>
                    <a:pt x="72" y="635"/>
                  </a:lnTo>
                  <a:lnTo>
                    <a:pt x="67" y="651"/>
                  </a:lnTo>
                  <a:lnTo>
                    <a:pt x="63" y="647"/>
                  </a:lnTo>
                  <a:lnTo>
                    <a:pt x="60" y="640"/>
                  </a:lnTo>
                  <a:lnTo>
                    <a:pt x="0" y="63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39" name="Freeform 133"/>
            <p:cNvSpPr>
              <a:spLocks/>
            </p:cNvSpPr>
            <p:nvPr/>
          </p:nvSpPr>
          <p:spPr bwMode="auto">
            <a:xfrm>
              <a:off x="3559" y="1431"/>
              <a:ext cx="80" cy="34"/>
            </a:xfrm>
            <a:custGeom>
              <a:avLst/>
              <a:gdLst/>
              <a:ahLst/>
              <a:cxnLst>
                <a:cxn ang="0">
                  <a:pos x="0" y="25"/>
                </a:cxn>
                <a:cxn ang="0">
                  <a:pos x="17" y="17"/>
                </a:cxn>
                <a:cxn ang="0">
                  <a:pos x="4" y="10"/>
                </a:cxn>
                <a:cxn ang="0">
                  <a:pos x="63" y="0"/>
                </a:cxn>
                <a:cxn ang="0">
                  <a:pos x="72" y="1"/>
                </a:cxn>
                <a:cxn ang="0">
                  <a:pos x="61" y="9"/>
                </a:cxn>
                <a:cxn ang="0">
                  <a:pos x="82" y="9"/>
                </a:cxn>
                <a:cxn ang="0">
                  <a:pos x="29" y="29"/>
                </a:cxn>
                <a:cxn ang="0">
                  <a:pos x="17" y="35"/>
                </a:cxn>
                <a:cxn ang="0">
                  <a:pos x="20" y="26"/>
                </a:cxn>
                <a:cxn ang="0">
                  <a:pos x="0" y="25"/>
                </a:cxn>
              </a:cxnLst>
              <a:rect l="0" t="0" r="r" b="b"/>
              <a:pathLst>
                <a:path w="83" h="36">
                  <a:moveTo>
                    <a:pt x="0" y="25"/>
                  </a:moveTo>
                  <a:lnTo>
                    <a:pt x="17" y="17"/>
                  </a:lnTo>
                  <a:lnTo>
                    <a:pt x="4" y="10"/>
                  </a:lnTo>
                  <a:lnTo>
                    <a:pt x="63" y="0"/>
                  </a:lnTo>
                  <a:lnTo>
                    <a:pt x="72" y="1"/>
                  </a:lnTo>
                  <a:lnTo>
                    <a:pt x="61" y="9"/>
                  </a:lnTo>
                  <a:lnTo>
                    <a:pt x="82" y="9"/>
                  </a:lnTo>
                  <a:lnTo>
                    <a:pt x="29" y="29"/>
                  </a:lnTo>
                  <a:lnTo>
                    <a:pt x="17" y="35"/>
                  </a:lnTo>
                  <a:lnTo>
                    <a:pt x="20" y="26"/>
                  </a:lnTo>
                  <a:lnTo>
                    <a:pt x="0" y="2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0" name="Freeform 134"/>
            <p:cNvSpPr>
              <a:spLocks/>
            </p:cNvSpPr>
            <p:nvPr/>
          </p:nvSpPr>
          <p:spPr bwMode="auto">
            <a:xfrm>
              <a:off x="3584" y="1789"/>
              <a:ext cx="32" cy="21"/>
            </a:xfrm>
            <a:custGeom>
              <a:avLst/>
              <a:gdLst/>
              <a:ahLst/>
              <a:cxnLst>
                <a:cxn ang="0">
                  <a:pos x="0" y="21"/>
                </a:cxn>
                <a:cxn ang="0">
                  <a:pos x="9" y="0"/>
                </a:cxn>
                <a:cxn ang="0">
                  <a:pos x="32" y="11"/>
                </a:cxn>
                <a:cxn ang="0">
                  <a:pos x="0" y="21"/>
                </a:cxn>
              </a:cxnLst>
              <a:rect l="0" t="0" r="r" b="b"/>
              <a:pathLst>
                <a:path w="33" h="22">
                  <a:moveTo>
                    <a:pt x="0" y="21"/>
                  </a:moveTo>
                  <a:lnTo>
                    <a:pt x="9" y="0"/>
                  </a:lnTo>
                  <a:lnTo>
                    <a:pt x="32" y="11"/>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1" name="Freeform 135"/>
            <p:cNvSpPr>
              <a:spLocks/>
            </p:cNvSpPr>
            <p:nvPr/>
          </p:nvSpPr>
          <p:spPr bwMode="auto">
            <a:xfrm>
              <a:off x="3637" y="1682"/>
              <a:ext cx="98" cy="72"/>
            </a:xfrm>
            <a:custGeom>
              <a:avLst/>
              <a:gdLst/>
              <a:ahLst/>
              <a:cxnLst>
                <a:cxn ang="0">
                  <a:pos x="0" y="36"/>
                </a:cxn>
                <a:cxn ang="0">
                  <a:pos x="8" y="52"/>
                </a:cxn>
                <a:cxn ang="0">
                  <a:pos x="18" y="47"/>
                </a:cxn>
                <a:cxn ang="0">
                  <a:pos x="31" y="57"/>
                </a:cxn>
                <a:cxn ang="0">
                  <a:pos x="40" y="52"/>
                </a:cxn>
                <a:cxn ang="0">
                  <a:pos x="36" y="71"/>
                </a:cxn>
                <a:cxn ang="0">
                  <a:pos x="100" y="74"/>
                </a:cxn>
                <a:cxn ang="0">
                  <a:pos x="75" y="60"/>
                </a:cxn>
                <a:cxn ang="0">
                  <a:pos x="63" y="37"/>
                </a:cxn>
                <a:cxn ang="0">
                  <a:pos x="64" y="13"/>
                </a:cxn>
                <a:cxn ang="0">
                  <a:pos x="79" y="0"/>
                </a:cxn>
                <a:cxn ang="0">
                  <a:pos x="25" y="4"/>
                </a:cxn>
                <a:cxn ang="0">
                  <a:pos x="13" y="36"/>
                </a:cxn>
                <a:cxn ang="0">
                  <a:pos x="0" y="36"/>
                </a:cxn>
              </a:cxnLst>
              <a:rect l="0" t="0" r="r" b="b"/>
              <a:pathLst>
                <a:path w="101" h="75">
                  <a:moveTo>
                    <a:pt x="0" y="36"/>
                  </a:moveTo>
                  <a:lnTo>
                    <a:pt x="8" y="52"/>
                  </a:lnTo>
                  <a:lnTo>
                    <a:pt x="18" y="47"/>
                  </a:lnTo>
                  <a:lnTo>
                    <a:pt x="31" y="57"/>
                  </a:lnTo>
                  <a:lnTo>
                    <a:pt x="40" y="52"/>
                  </a:lnTo>
                  <a:lnTo>
                    <a:pt x="36" y="71"/>
                  </a:lnTo>
                  <a:lnTo>
                    <a:pt x="100" y="74"/>
                  </a:lnTo>
                  <a:lnTo>
                    <a:pt x="75" y="60"/>
                  </a:lnTo>
                  <a:lnTo>
                    <a:pt x="63" y="37"/>
                  </a:lnTo>
                  <a:lnTo>
                    <a:pt x="64" y="13"/>
                  </a:lnTo>
                  <a:lnTo>
                    <a:pt x="79" y="0"/>
                  </a:lnTo>
                  <a:lnTo>
                    <a:pt x="25" y="4"/>
                  </a:lnTo>
                  <a:lnTo>
                    <a:pt x="13" y="36"/>
                  </a:lnTo>
                  <a:lnTo>
                    <a:pt x="0" y="3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2" name="Freeform 136"/>
            <p:cNvSpPr>
              <a:spLocks/>
            </p:cNvSpPr>
            <p:nvPr/>
          </p:nvSpPr>
          <p:spPr bwMode="auto">
            <a:xfrm>
              <a:off x="3671" y="1565"/>
              <a:ext cx="244" cy="117"/>
            </a:xfrm>
            <a:custGeom>
              <a:avLst/>
              <a:gdLst/>
              <a:ahLst/>
              <a:cxnLst>
                <a:cxn ang="0">
                  <a:pos x="0" y="104"/>
                </a:cxn>
                <a:cxn ang="0">
                  <a:pos x="22" y="108"/>
                </a:cxn>
                <a:cxn ang="0">
                  <a:pos x="8" y="119"/>
                </a:cxn>
                <a:cxn ang="0">
                  <a:pos x="49" y="122"/>
                </a:cxn>
                <a:cxn ang="0">
                  <a:pos x="51" y="108"/>
                </a:cxn>
                <a:cxn ang="0">
                  <a:pos x="62" y="111"/>
                </a:cxn>
                <a:cxn ang="0">
                  <a:pos x="49" y="103"/>
                </a:cxn>
                <a:cxn ang="0">
                  <a:pos x="67" y="105"/>
                </a:cxn>
                <a:cxn ang="0">
                  <a:pos x="63" y="89"/>
                </a:cxn>
                <a:cxn ang="0">
                  <a:pos x="71" y="98"/>
                </a:cxn>
                <a:cxn ang="0">
                  <a:pos x="83" y="90"/>
                </a:cxn>
                <a:cxn ang="0">
                  <a:pos x="75" y="79"/>
                </a:cxn>
                <a:cxn ang="0">
                  <a:pos x="101" y="81"/>
                </a:cxn>
                <a:cxn ang="0">
                  <a:pos x="94" y="75"/>
                </a:cxn>
                <a:cxn ang="0">
                  <a:pos x="106" y="77"/>
                </a:cxn>
                <a:cxn ang="0">
                  <a:pos x="113" y="65"/>
                </a:cxn>
                <a:cxn ang="0">
                  <a:pos x="237" y="25"/>
                </a:cxn>
                <a:cxn ang="0">
                  <a:pos x="251" y="10"/>
                </a:cxn>
                <a:cxn ang="0">
                  <a:pos x="226" y="0"/>
                </a:cxn>
                <a:cxn ang="0">
                  <a:pos x="174" y="24"/>
                </a:cxn>
                <a:cxn ang="0">
                  <a:pos x="118" y="24"/>
                </a:cxn>
                <a:cxn ang="0">
                  <a:pos x="62" y="58"/>
                </a:cxn>
                <a:cxn ang="0">
                  <a:pos x="29" y="61"/>
                </a:cxn>
                <a:cxn ang="0">
                  <a:pos x="31" y="75"/>
                </a:cxn>
                <a:cxn ang="0">
                  <a:pos x="48" y="77"/>
                </a:cxn>
                <a:cxn ang="0">
                  <a:pos x="29" y="77"/>
                </a:cxn>
                <a:cxn ang="0">
                  <a:pos x="37" y="84"/>
                </a:cxn>
                <a:cxn ang="0">
                  <a:pos x="22" y="90"/>
                </a:cxn>
                <a:cxn ang="0">
                  <a:pos x="40" y="97"/>
                </a:cxn>
                <a:cxn ang="0">
                  <a:pos x="0" y="104"/>
                </a:cxn>
              </a:cxnLst>
              <a:rect l="0" t="0" r="r" b="b"/>
              <a:pathLst>
                <a:path w="252" h="123">
                  <a:moveTo>
                    <a:pt x="0" y="104"/>
                  </a:moveTo>
                  <a:lnTo>
                    <a:pt x="22" y="108"/>
                  </a:lnTo>
                  <a:lnTo>
                    <a:pt x="8" y="119"/>
                  </a:lnTo>
                  <a:lnTo>
                    <a:pt x="49" y="122"/>
                  </a:lnTo>
                  <a:lnTo>
                    <a:pt x="51" y="108"/>
                  </a:lnTo>
                  <a:lnTo>
                    <a:pt x="62" y="111"/>
                  </a:lnTo>
                  <a:lnTo>
                    <a:pt x="49" y="103"/>
                  </a:lnTo>
                  <a:lnTo>
                    <a:pt x="67" y="105"/>
                  </a:lnTo>
                  <a:lnTo>
                    <a:pt x="63" y="89"/>
                  </a:lnTo>
                  <a:lnTo>
                    <a:pt x="71" y="98"/>
                  </a:lnTo>
                  <a:lnTo>
                    <a:pt x="83" y="90"/>
                  </a:lnTo>
                  <a:lnTo>
                    <a:pt x="75" y="79"/>
                  </a:lnTo>
                  <a:lnTo>
                    <a:pt x="101" y="81"/>
                  </a:lnTo>
                  <a:lnTo>
                    <a:pt x="94" y="75"/>
                  </a:lnTo>
                  <a:lnTo>
                    <a:pt x="106" y="77"/>
                  </a:lnTo>
                  <a:lnTo>
                    <a:pt x="113" y="65"/>
                  </a:lnTo>
                  <a:lnTo>
                    <a:pt x="237" y="25"/>
                  </a:lnTo>
                  <a:lnTo>
                    <a:pt x="251" y="10"/>
                  </a:lnTo>
                  <a:lnTo>
                    <a:pt x="226" y="0"/>
                  </a:lnTo>
                  <a:lnTo>
                    <a:pt x="174" y="24"/>
                  </a:lnTo>
                  <a:lnTo>
                    <a:pt x="118" y="24"/>
                  </a:lnTo>
                  <a:lnTo>
                    <a:pt x="62" y="58"/>
                  </a:lnTo>
                  <a:lnTo>
                    <a:pt x="29" y="61"/>
                  </a:lnTo>
                  <a:lnTo>
                    <a:pt x="31" y="75"/>
                  </a:lnTo>
                  <a:lnTo>
                    <a:pt x="48" y="77"/>
                  </a:lnTo>
                  <a:lnTo>
                    <a:pt x="29" y="77"/>
                  </a:lnTo>
                  <a:lnTo>
                    <a:pt x="37" y="84"/>
                  </a:lnTo>
                  <a:lnTo>
                    <a:pt x="22" y="90"/>
                  </a:lnTo>
                  <a:lnTo>
                    <a:pt x="40" y="97"/>
                  </a:lnTo>
                  <a:lnTo>
                    <a:pt x="0" y="10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3" name="Freeform 137"/>
            <p:cNvSpPr>
              <a:spLocks/>
            </p:cNvSpPr>
            <p:nvPr/>
          </p:nvSpPr>
          <p:spPr bwMode="auto">
            <a:xfrm>
              <a:off x="3809" y="1413"/>
              <a:ext cx="48" cy="25"/>
            </a:xfrm>
            <a:custGeom>
              <a:avLst/>
              <a:gdLst/>
              <a:ahLst/>
              <a:cxnLst>
                <a:cxn ang="0">
                  <a:pos x="0" y="17"/>
                </a:cxn>
                <a:cxn ang="0">
                  <a:pos x="14" y="26"/>
                </a:cxn>
                <a:cxn ang="0">
                  <a:pos x="49" y="16"/>
                </a:cxn>
                <a:cxn ang="0">
                  <a:pos x="28" y="0"/>
                </a:cxn>
                <a:cxn ang="0">
                  <a:pos x="0" y="17"/>
                </a:cxn>
              </a:cxnLst>
              <a:rect l="0" t="0" r="r" b="b"/>
              <a:pathLst>
                <a:path w="50" h="27">
                  <a:moveTo>
                    <a:pt x="0" y="17"/>
                  </a:moveTo>
                  <a:lnTo>
                    <a:pt x="14" y="26"/>
                  </a:lnTo>
                  <a:lnTo>
                    <a:pt x="49" y="16"/>
                  </a:lnTo>
                  <a:lnTo>
                    <a:pt x="28" y="0"/>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4" name="Freeform 138"/>
            <p:cNvSpPr>
              <a:spLocks/>
            </p:cNvSpPr>
            <p:nvPr/>
          </p:nvSpPr>
          <p:spPr bwMode="auto">
            <a:xfrm>
              <a:off x="4260" y="1460"/>
              <a:ext cx="43" cy="21"/>
            </a:xfrm>
            <a:custGeom>
              <a:avLst/>
              <a:gdLst/>
              <a:ahLst/>
              <a:cxnLst>
                <a:cxn ang="0">
                  <a:pos x="0" y="0"/>
                </a:cxn>
                <a:cxn ang="0">
                  <a:pos x="20" y="15"/>
                </a:cxn>
                <a:cxn ang="0">
                  <a:pos x="13" y="21"/>
                </a:cxn>
                <a:cxn ang="0">
                  <a:pos x="30" y="19"/>
                </a:cxn>
                <a:cxn ang="0">
                  <a:pos x="44" y="8"/>
                </a:cxn>
                <a:cxn ang="0">
                  <a:pos x="0" y="0"/>
                </a:cxn>
              </a:cxnLst>
              <a:rect l="0" t="0" r="r" b="b"/>
              <a:pathLst>
                <a:path w="45" h="22">
                  <a:moveTo>
                    <a:pt x="0" y="0"/>
                  </a:moveTo>
                  <a:lnTo>
                    <a:pt x="20" y="15"/>
                  </a:lnTo>
                  <a:lnTo>
                    <a:pt x="13" y="21"/>
                  </a:lnTo>
                  <a:lnTo>
                    <a:pt x="30" y="19"/>
                  </a:lnTo>
                  <a:lnTo>
                    <a:pt x="44" y="8"/>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5" name="Freeform 139"/>
            <p:cNvSpPr>
              <a:spLocks/>
            </p:cNvSpPr>
            <p:nvPr/>
          </p:nvSpPr>
          <p:spPr bwMode="auto">
            <a:xfrm>
              <a:off x="4268" y="1419"/>
              <a:ext cx="99" cy="43"/>
            </a:xfrm>
            <a:custGeom>
              <a:avLst/>
              <a:gdLst/>
              <a:ahLst/>
              <a:cxnLst>
                <a:cxn ang="0">
                  <a:pos x="0" y="36"/>
                </a:cxn>
                <a:cxn ang="0">
                  <a:pos x="26" y="12"/>
                </a:cxn>
                <a:cxn ang="0">
                  <a:pos x="65" y="0"/>
                </a:cxn>
                <a:cxn ang="0">
                  <a:pos x="102" y="21"/>
                </a:cxn>
                <a:cxn ang="0">
                  <a:pos x="89" y="25"/>
                </a:cxn>
                <a:cxn ang="0">
                  <a:pos x="93" y="34"/>
                </a:cxn>
                <a:cxn ang="0">
                  <a:pos x="40" y="44"/>
                </a:cxn>
                <a:cxn ang="0">
                  <a:pos x="0" y="36"/>
                </a:cxn>
              </a:cxnLst>
              <a:rect l="0" t="0" r="r" b="b"/>
              <a:pathLst>
                <a:path w="103" h="45">
                  <a:moveTo>
                    <a:pt x="0" y="36"/>
                  </a:moveTo>
                  <a:lnTo>
                    <a:pt x="26" y="12"/>
                  </a:lnTo>
                  <a:lnTo>
                    <a:pt x="65" y="0"/>
                  </a:lnTo>
                  <a:lnTo>
                    <a:pt x="102" y="21"/>
                  </a:lnTo>
                  <a:lnTo>
                    <a:pt x="89" y="25"/>
                  </a:lnTo>
                  <a:lnTo>
                    <a:pt x="93" y="34"/>
                  </a:lnTo>
                  <a:lnTo>
                    <a:pt x="40" y="44"/>
                  </a:lnTo>
                  <a:lnTo>
                    <a:pt x="0" y="3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6" name="Freeform 140"/>
            <p:cNvSpPr>
              <a:spLocks/>
            </p:cNvSpPr>
            <p:nvPr/>
          </p:nvSpPr>
          <p:spPr bwMode="auto">
            <a:xfrm>
              <a:off x="4288" y="1457"/>
              <a:ext cx="115" cy="49"/>
            </a:xfrm>
            <a:custGeom>
              <a:avLst/>
              <a:gdLst/>
              <a:ahLst/>
              <a:cxnLst>
                <a:cxn ang="0">
                  <a:pos x="0" y="22"/>
                </a:cxn>
                <a:cxn ang="0">
                  <a:pos x="21" y="24"/>
                </a:cxn>
                <a:cxn ang="0">
                  <a:pos x="36" y="42"/>
                </a:cxn>
                <a:cxn ang="0">
                  <a:pos x="47" y="37"/>
                </a:cxn>
                <a:cxn ang="0">
                  <a:pos x="96" y="51"/>
                </a:cxn>
                <a:cxn ang="0">
                  <a:pos x="112" y="45"/>
                </a:cxn>
                <a:cxn ang="0">
                  <a:pos x="100" y="32"/>
                </a:cxn>
                <a:cxn ang="0">
                  <a:pos x="109" y="34"/>
                </a:cxn>
                <a:cxn ang="0">
                  <a:pos x="118" y="14"/>
                </a:cxn>
                <a:cxn ang="0">
                  <a:pos x="92" y="4"/>
                </a:cxn>
                <a:cxn ang="0">
                  <a:pos x="66" y="18"/>
                </a:cxn>
                <a:cxn ang="0">
                  <a:pos x="86" y="10"/>
                </a:cxn>
                <a:cxn ang="0">
                  <a:pos x="74" y="0"/>
                </a:cxn>
                <a:cxn ang="0">
                  <a:pos x="33" y="4"/>
                </a:cxn>
                <a:cxn ang="0">
                  <a:pos x="0" y="22"/>
                </a:cxn>
              </a:cxnLst>
              <a:rect l="0" t="0" r="r" b="b"/>
              <a:pathLst>
                <a:path w="119" h="52">
                  <a:moveTo>
                    <a:pt x="0" y="22"/>
                  </a:moveTo>
                  <a:lnTo>
                    <a:pt x="21" y="24"/>
                  </a:lnTo>
                  <a:lnTo>
                    <a:pt x="36" y="42"/>
                  </a:lnTo>
                  <a:lnTo>
                    <a:pt x="47" y="37"/>
                  </a:lnTo>
                  <a:lnTo>
                    <a:pt x="96" y="51"/>
                  </a:lnTo>
                  <a:lnTo>
                    <a:pt x="112" y="45"/>
                  </a:lnTo>
                  <a:lnTo>
                    <a:pt x="100" y="32"/>
                  </a:lnTo>
                  <a:lnTo>
                    <a:pt x="109" y="34"/>
                  </a:lnTo>
                  <a:lnTo>
                    <a:pt x="118" y="14"/>
                  </a:lnTo>
                  <a:lnTo>
                    <a:pt x="92" y="4"/>
                  </a:lnTo>
                  <a:lnTo>
                    <a:pt x="66" y="18"/>
                  </a:lnTo>
                  <a:lnTo>
                    <a:pt x="86" y="10"/>
                  </a:lnTo>
                  <a:lnTo>
                    <a:pt x="74" y="0"/>
                  </a:lnTo>
                  <a:lnTo>
                    <a:pt x="33" y="4"/>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7" name="Freeform 141"/>
            <p:cNvSpPr>
              <a:spLocks/>
            </p:cNvSpPr>
            <p:nvPr/>
          </p:nvSpPr>
          <p:spPr bwMode="auto">
            <a:xfrm>
              <a:off x="4394" y="1482"/>
              <a:ext cx="95" cy="51"/>
            </a:xfrm>
            <a:custGeom>
              <a:avLst/>
              <a:gdLst/>
              <a:ahLst/>
              <a:cxnLst>
                <a:cxn ang="0">
                  <a:pos x="0" y="44"/>
                </a:cxn>
                <a:cxn ang="0">
                  <a:pos x="6" y="52"/>
                </a:cxn>
                <a:cxn ang="0">
                  <a:pos x="88" y="41"/>
                </a:cxn>
                <a:cxn ang="0">
                  <a:pos x="97" y="24"/>
                </a:cxn>
                <a:cxn ang="0">
                  <a:pos x="74" y="10"/>
                </a:cxn>
                <a:cxn ang="0">
                  <a:pos x="53" y="16"/>
                </a:cxn>
                <a:cxn ang="0">
                  <a:pos x="57" y="4"/>
                </a:cxn>
                <a:cxn ang="0">
                  <a:pos x="45" y="0"/>
                </a:cxn>
                <a:cxn ang="0">
                  <a:pos x="9" y="38"/>
                </a:cxn>
                <a:cxn ang="0">
                  <a:pos x="0" y="44"/>
                </a:cxn>
              </a:cxnLst>
              <a:rect l="0" t="0" r="r" b="b"/>
              <a:pathLst>
                <a:path w="98" h="53">
                  <a:moveTo>
                    <a:pt x="0" y="44"/>
                  </a:moveTo>
                  <a:lnTo>
                    <a:pt x="6" y="52"/>
                  </a:lnTo>
                  <a:lnTo>
                    <a:pt x="88" y="41"/>
                  </a:lnTo>
                  <a:lnTo>
                    <a:pt x="97" y="24"/>
                  </a:lnTo>
                  <a:lnTo>
                    <a:pt x="74" y="10"/>
                  </a:lnTo>
                  <a:lnTo>
                    <a:pt x="53" y="16"/>
                  </a:lnTo>
                  <a:lnTo>
                    <a:pt x="57" y="4"/>
                  </a:lnTo>
                  <a:lnTo>
                    <a:pt x="45" y="0"/>
                  </a:lnTo>
                  <a:lnTo>
                    <a:pt x="9" y="38"/>
                  </a:lnTo>
                  <a:lnTo>
                    <a:pt x="0" y="4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8" name="Freeform 142"/>
            <p:cNvSpPr>
              <a:spLocks/>
            </p:cNvSpPr>
            <p:nvPr/>
          </p:nvSpPr>
          <p:spPr bwMode="auto">
            <a:xfrm>
              <a:off x="4980" y="1590"/>
              <a:ext cx="105" cy="48"/>
            </a:xfrm>
            <a:custGeom>
              <a:avLst/>
              <a:gdLst/>
              <a:ahLst/>
              <a:cxnLst>
                <a:cxn ang="0">
                  <a:pos x="0" y="28"/>
                </a:cxn>
                <a:cxn ang="0">
                  <a:pos x="21" y="2"/>
                </a:cxn>
                <a:cxn ang="0">
                  <a:pos x="37" y="0"/>
                </a:cxn>
                <a:cxn ang="0">
                  <a:pos x="61" y="20"/>
                </a:cxn>
                <a:cxn ang="0">
                  <a:pos x="65" y="5"/>
                </a:cxn>
                <a:cxn ang="0">
                  <a:pos x="93" y="17"/>
                </a:cxn>
                <a:cxn ang="0">
                  <a:pos x="90" y="35"/>
                </a:cxn>
                <a:cxn ang="0">
                  <a:pos x="107" y="41"/>
                </a:cxn>
                <a:cxn ang="0">
                  <a:pos x="50" y="44"/>
                </a:cxn>
                <a:cxn ang="0">
                  <a:pos x="48" y="36"/>
                </a:cxn>
                <a:cxn ang="0">
                  <a:pos x="38" y="50"/>
                </a:cxn>
                <a:cxn ang="0">
                  <a:pos x="0" y="28"/>
                </a:cxn>
              </a:cxnLst>
              <a:rect l="0" t="0" r="r" b="b"/>
              <a:pathLst>
                <a:path w="108" h="51">
                  <a:moveTo>
                    <a:pt x="0" y="28"/>
                  </a:moveTo>
                  <a:lnTo>
                    <a:pt x="21" y="2"/>
                  </a:lnTo>
                  <a:lnTo>
                    <a:pt x="37" y="0"/>
                  </a:lnTo>
                  <a:lnTo>
                    <a:pt x="61" y="20"/>
                  </a:lnTo>
                  <a:lnTo>
                    <a:pt x="65" y="5"/>
                  </a:lnTo>
                  <a:lnTo>
                    <a:pt x="93" y="17"/>
                  </a:lnTo>
                  <a:lnTo>
                    <a:pt x="90" y="35"/>
                  </a:lnTo>
                  <a:lnTo>
                    <a:pt x="107" y="41"/>
                  </a:lnTo>
                  <a:lnTo>
                    <a:pt x="50" y="44"/>
                  </a:lnTo>
                  <a:lnTo>
                    <a:pt x="48" y="36"/>
                  </a:lnTo>
                  <a:lnTo>
                    <a:pt x="38" y="50"/>
                  </a:lnTo>
                  <a:lnTo>
                    <a:pt x="0" y="2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49" name="Freeform 143"/>
            <p:cNvSpPr>
              <a:spLocks/>
            </p:cNvSpPr>
            <p:nvPr/>
          </p:nvSpPr>
          <p:spPr bwMode="auto">
            <a:xfrm>
              <a:off x="5053" y="1592"/>
              <a:ext cx="66" cy="33"/>
            </a:xfrm>
            <a:custGeom>
              <a:avLst/>
              <a:gdLst/>
              <a:ahLst/>
              <a:cxnLst>
                <a:cxn ang="0">
                  <a:pos x="0" y="0"/>
                </a:cxn>
                <a:cxn ang="0">
                  <a:pos x="23" y="11"/>
                </a:cxn>
                <a:cxn ang="0">
                  <a:pos x="16" y="23"/>
                </a:cxn>
                <a:cxn ang="0">
                  <a:pos x="27" y="33"/>
                </a:cxn>
                <a:cxn ang="0">
                  <a:pos x="47" y="33"/>
                </a:cxn>
                <a:cxn ang="0">
                  <a:pos x="68" y="21"/>
                </a:cxn>
                <a:cxn ang="0">
                  <a:pos x="0" y="0"/>
                </a:cxn>
              </a:cxnLst>
              <a:rect l="0" t="0" r="r" b="b"/>
              <a:pathLst>
                <a:path w="69" h="34">
                  <a:moveTo>
                    <a:pt x="0" y="0"/>
                  </a:moveTo>
                  <a:lnTo>
                    <a:pt x="23" y="11"/>
                  </a:lnTo>
                  <a:lnTo>
                    <a:pt x="16" y="23"/>
                  </a:lnTo>
                  <a:lnTo>
                    <a:pt x="27" y="33"/>
                  </a:lnTo>
                  <a:lnTo>
                    <a:pt x="47" y="33"/>
                  </a:lnTo>
                  <a:lnTo>
                    <a:pt x="68" y="21"/>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0" name="Freeform 144"/>
            <p:cNvSpPr>
              <a:spLocks/>
            </p:cNvSpPr>
            <p:nvPr/>
          </p:nvSpPr>
          <p:spPr bwMode="auto">
            <a:xfrm>
              <a:off x="5060" y="2150"/>
              <a:ext cx="49" cy="170"/>
            </a:xfrm>
            <a:custGeom>
              <a:avLst/>
              <a:gdLst/>
              <a:ahLst/>
              <a:cxnLst>
                <a:cxn ang="0">
                  <a:pos x="0" y="44"/>
                </a:cxn>
                <a:cxn ang="0">
                  <a:pos x="9" y="65"/>
                </a:cxn>
                <a:cxn ang="0">
                  <a:pos x="9" y="176"/>
                </a:cxn>
                <a:cxn ang="0">
                  <a:pos x="17" y="162"/>
                </a:cxn>
                <a:cxn ang="0">
                  <a:pos x="29" y="170"/>
                </a:cxn>
                <a:cxn ang="0">
                  <a:pos x="16" y="141"/>
                </a:cxn>
                <a:cxn ang="0">
                  <a:pos x="22" y="110"/>
                </a:cxn>
                <a:cxn ang="0">
                  <a:pos x="50" y="119"/>
                </a:cxn>
                <a:cxn ang="0">
                  <a:pos x="24" y="61"/>
                </a:cxn>
                <a:cxn ang="0">
                  <a:pos x="17" y="0"/>
                </a:cxn>
                <a:cxn ang="0">
                  <a:pos x="0" y="44"/>
                </a:cxn>
              </a:cxnLst>
              <a:rect l="0" t="0" r="r" b="b"/>
              <a:pathLst>
                <a:path w="51" h="177">
                  <a:moveTo>
                    <a:pt x="0" y="44"/>
                  </a:moveTo>
                  <a:lnTo>
                    <a:pt x="9" y="65"/>
                  </a:lnTo>
                  <a:lnTo>
                    <a:pt x="9" y="176"/>
                  </a:lnTo>
                  <a:lnTo>
                    <a:pt x="17" y="162"/>
                  </a:lnTo>
                  <a:lnTo>
                    <a:pt x="29" y="170"/>
                  </a:lnTo>
                  <a:lnTo>
                    <a:pt x="16" y="141"/>
                  </a:lnTo>
                  <a:lnTo>
                    <a:pt x="22" y="110"/>
                  </a:lnTo>
                  <a:lnTo>
                    <a:pt x="50" y="119"/>
                  </a:lnTo>
                  <a:lnTo>
                    <a:pt x="24" y="61"/>
                  </a:lnTo>
                  <a:lnTo>
                    <a:pt x="17" y="0"/>
                  </a:lnTo>
                  <a:lnTo>
                    <a:pt x="0" y="4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1" name="Freeform 145"/>
            <p:cNvSpPr>
              <a:spLocks/>
            </p:cNvSpPr>
            <p:nvPr/>
          </p:nvSpPr>
          <p:spPr bwMode="auto">
            <a:xfrm>
              <a:off x="5131" y="1610"/>
              <a:ext cx="75" cy="26"/>
            </a:xfrm>
            <a:custGeom>
              <a:avLst/>
              <a:gdLst/>
              <a:ahLst/>
              <a:cxnLst>
                <a:cxn ang="0">
                  <a:pos x="0" y="0"/>
                </a:cxn>
                <a:cxn ang="0">
                  <a:pos x="13" y="17"/>
                </a:cxn>
                <a:cxn ang="0">
                  <a:pos x="48" y="26"/>
                </a:cxn>
                <a:cxn ang="0">
                  <a:pos x="76" y="20"/>
                </a:cxn>
                <a:cxn ang="0">
                  <a:pos x="0" y="0"/>
                </a:cxn>
              </a:cxnLst>
              <a:rect l="0" t="0" r="r" b="b"/>
              <a:pathLst>
                <a:path w="77" h="27">
                  <a:moveTo>
                    <a:pt x="0" y="0"/>
                  </a:moveTo>
                  <a:lnTo>
                    <a:pt x="13" y="17"/>
                  </a:lnTo>
                  <a:lnTo>
                    <a:pt x="48" y="26"/>
                  </a:lnTo>
                  <a:lnTo>
                    <a:pt x="76" y="2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2" name="Freeform 146"/>
            <p:cNvSpPr>
              <a:spLocks/>
            </p:cNvSpPr>
            <p:nvPr/>
          </p:nvSpPr>
          <p:spPr bwMode="auto">
            <a:xfrm>
              <a:off x="2682" y="2363"/>
              <a:ext cx="195" cy="138"/>
            </a:xfrm>
            <a:custGeom>
              <a:avLst/>
              <a:gdLst/>
              <a:ahLst/>
              <a:cxnLst>
                <a:cxn ang="0">
                  <a:pos x="0" y="12"/>
                </a:cxn>
                <a:cxn ang="0">
                  <a:pos x="6" y="35"/>
                </a:cxn>
                <a:cxn ang="0">
                  <a:pos x="48" y="39"/>
                </a:cxn>
                <a:cxn ang="0">
                  <a:pos x="29" y="76"/>
                </a:cxn>
                <a:cxn ang="0">
                  <a:pos x="29" y="122"/>
                </a:cxn>
                <a:cxn ang="0">
                  <a:pos x="60" y="143"/>
                </a:cxn>
                <a:cxn ang="0">
                  <a:pos x="118" y="129"/>
                </a:cxn>
                <a:cxn ang="0">
                  <a:pos x="151" y="95"/>
                </a:cxn>
                <a:cxn ang="0">
                  <a:pos x="144" y="80"/>
                </a:cxn>
                <a:cxn ang="0">
                  <a:pos x="161" y="55"/>
                </a:cxn>
                <a:cxn ang="0">
                  <a:pos x="199" y="36"/>
                </a:cxn>
                <a:cxn ang="0">
                  <a:pos x="201" y="24"/>
                </a:cxn>
                <a:cxn ang="0">
                  <a:pos x="176" y="21"/>
                </a:cxn>
                <a:cxn ang="0">
                  <a:pos x="171" y="20"/>
                </a:cxn>
                <a:cxn ang="0">
                  <a:pos x="120" y="5"/>
                </a:cxn>
                <a:cxn ang="0">
                  <a:pos x="17" y="0"/>
                </a:cxn>
                <a:cxn ang="0">
                  <a:pos x="0" y="12"/>
                </a:cxn>
              </a:cxnLst>
              <a:rect l="0" t="0" r="r" b="b"/>
              <a:pathLst>
                <a:path w="202" h="144">
                  <a:moveTo>
                    <a:pt x="0" y="12"/>
                  </a:moveTo>
                  <a:lnTo>
                    <a:pt x="6" y="35"/>
                  </a:lnTo>
                  <a:lnTo>
                    <a:pt x="48" y="39"/>
                  </a:lnTo>
                  <a:lnTo>
                    <a:pt x="29" y="76"/>
                  </a:lnTo>
                  <a:lnTo>
                    <a:pt x="29" y="122"/>
                  </a:lnTo>
                  <a:lnTo>
                    <a:pt x="60" y="143"/>
                  </a:lnTo>
                  <a:lnTo>
                    <a:pt x="118" y="129"/>
                  </a:lnTo>
                  <a:lnTo>
                    <a:pt x="151" y="95"/>
                  </a:lnTo>
                  <a:lnTo>
                    <a:pt x="144" y="80"/>
                  </a:lnTo>
                  <a:lnTo>
                    <a:pt x="161" y="55"/>
                  </a:lnTo>
                  <a:lnTo>
                    <a:pt x="199" y="36"/>
                  </a:lnTo>
                  <a:lnTo>
                    <a:pt x="201" y="24"/>
                  </a:lnTo>
                  <a:lnTo>
                    <a:pt x="176" y="21"/>
                  </a:lnTo>
                  <a:lnTo>
                    <a:pt x="171" y="20"/>
                  </a:lnTo>
                  <a:lnTo>
                    <a:pt x="120" y="5"/>
                  </a:lnTo>
                  <a:lnTo>
                    <a:pt x="17" y="0"/>
                  </a:lnTo>
                  <a:lnTo>
                    <a:pt x="0" y="1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3" name="Freeform 147"/>
            <p:cNvSpPr>
              <a:spLocks/>
            </p:cNvSpPr>
            <p:nvPr/>
          </p:nvSpPr>
          <p:spPr bwMode="auto">
            <a:xfrm>
              <a:off x="1908" y="2992"/>
              <a:ext cx="67" cy="62"/>
            </a:xfrm>
            <a:custGeom>
              <a:avLst/>
              <a:gdLst/>
              <a:ahLst/>
              <a:cxnLst>
                <a:cxn ang="0">
                  <a:pos x="0" y="29"/>
                </a:cxn>
                <a:cxn ang="0">
                  <a:pos x="19" y="0"/>
                </a:cxn>
                <a:cxn ang="0">
                  <a:pos x="68" y="5"/>
                </a:cxn>
                <a:cxn ang="0">
                  <a:pos x="61" y="59"/>
                </a:cxn>
                <a:cxn ang="0">
                  <a:pos x="27" y="64"/>
                </a:cxn>
                <a:cxn ang="0">
                  <a:pos x="0" y="29"/>
                </a:cxn>
              </a:cxnLst>
              <a:rect l="0" t="0" r="r" b="b"/>
              <a:pathLst>
                <a:path w="69" h="65">
                  <a:moveTo>
                    <a:pt x="0" y="29"/>
                  </a:moveTo>
                  <a:lnTo>
                    <a:pt x="19" y="0"/>
                  </a:lnTo>
                  <a:lnTo>
                    <a:pt x="68" y="5"/>
                  </a:lnTo>
                  <a:lnTo>
                    <a:pt x="61" y="59"/>
                  </a:lnTo>
                  <a:lnTo>
                    <a:pt x="27" y="64"/>
                  </a:lnTo>
                  <a:lnTo>
                    <a:pt x="0" y="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4" name="Freeform 148"/>
            <p:cNvSpPr>
              <a:spLocks/>
            </p:cNvSpPr>
            <p:nvPr/>
          </p:nvSpPr>
          <p:spPr bwMode="auto">
            <a:xfrm>
              <a:off x="2995" y="1460"/>
              <a:ext cx="167" cy="117"/>
            </a:xfrm>
            <a:custGeom>
              <a:avLst/>
              <a:gdLst/>
              <a:ahLst/>
              <a:cxnLst>
                <a:cxn ang="0">
                  <a:pos x="0" y="14"/>
                </a:cxn>
                <a:cxn ang="0">
                  <a:pos x="1" y="29"/>
                </a:cxn>
                <a:cxn ang="0">
                  <a:pos x="17" y="29"/>
                </a:cxn>
                <a:cxn ang="0">
                  <a:pos x="13" y="36"/>
                </a:cxn>
                <a:cxn ang="0">
                  <a:pos x="25" y="41"/>
                </a:cxn>
                <a:cxn ang="0">
                  <a:pos x="9" y="40"/>
                </a:cxn>
                <a:cxn ang="0">
                  <a:pos x="39" y="53"/>
                </a:cxn>
                <a:cxn ang="0">
                  <a:pos x="25" y="57"/>
                </a:cxn>
                <a:cxn ang="0">
                  <a:pos x="35" y="67"/>
                </a:cxn>
                <a:cxn ang="0">
                  <a:pos x="62" y="61"/>
                </a:cxn>
                <a:cxn ang="0">
                  <a:pos x="62" y="49"/>
                </a:cxn>
                <a:cxn ang="0">
                  <a:pos x="75" y="44"/>
                </a:cxn>
                <a:cxn ang="0">
                  <a:pos x="78" y="59"/>
                </a:cxn>
                <a:cxn ang="0">
                  <a:pos x="94" y="49"/>
                </a:cxn>
                <a:cxn ang="0">
                  <a:pos x="92" y="59"/>
                </a:cxn>
                <a:cxn ang="0">
                  <a:pos x="106" y="59"/>
                </a:cxn>
                <a:cxn ang="0">
                  <a:pos x="47" y="73"/>
                </a:cxn>
                <a:cxn ang="0">
                  <a:pos x="50" y="84"/>
                </a:cxn>
                <a:cxn ang="0">
                  <a:pos x="98" y="76"/>
                </a:cxn>
                <a:cxn ang="0">
                  <a:pos x="65" y="86"/>
                </a:cxn>
                <a:cxn ang="0">
                  <a:pos x="85" y="92"/>
                </a:cxn>
                <a:cxn ang="0">
                  <a:pos x="51" y="96"/>
                </a:cxn>
                <a:cxn ang="0">
                  <a:pos x="101" y="121"/>
                </a:cxn>
                <a:cxn ang="0">
                  <a:pos x="134" y="59"/>
                </a:cxn>
                <a:cxn ang="0">
                  <a:pos x="172" y="44"/>
                </a:cxn>
                <a:cxn ang="0">
                  <a:pos x="130" y="33"/>
                </a:cxn>
                <a:cxn ang="0">
                  <a:pos x="124" y="17"/>
                </a:cxn>
                <a:cxn ang="0">
                  <a:pos x="112" y="26"/>
                </a:cxn>
                <a:cxn ang="0">
                  <a:pos x="117" y="12"/>
                </a:cxn>
                <a:cxn ang="0">
                  <a:pos x="88" y="0"/>
                </a:cxn>
                <a:cxn ang="0">
                  <a:pos x="78" y="12"/>
                </a:cxn>
                <a:cxn ang="0">
                  <a:pos x="92" y="41"/>
                </a:cxn>
                <a:cxn ang="0">
                  <a:pos x="59" y="12"/>
                </a:cxn>
                <a:cxn ang="0">
                  <a:pos x="50" y="17"/>
                </a:cxn>
                <a:cxn ang="0">
                  <a:pos x="56" y="32"/>
                </a:cxn>
                <a:cxn ang="0">
                  <a:pos x="24" y="18"/>
                </a:cxn>
                <a:cxn ang="0">
                  <a:pos x="47" y="10"/>
                </a:cxn>
                <a:cxn ang="0">
                  <a:pos x="0" y="14"/>
                </a:cxn>
              </a:cxnLst>
              <a:rect l="0" t="0" r="r" b="b"/>
              <a:pathLst>
                <a:path w="173" h="122">
                  <a:moveTo>
                    <a:pt x="0" y="14"/>
                  </a:moveTo>
                  <a:lnTo>
                    <a:pt x="1" y="29"/>
                  </a:lnTo>
                  <a:lnTo>
                    <a:pt x="17" y="29"/>
                  </a:lnTo>
                  <a:lnTo>
                    <a:pt x="13" y="36"/>
                  </a:lnTo>
                  <a:lnTo>
                    <a:pt x="25" y="41"/>
                  </a:lnTo>
                  <a:lnTo>
                    <a:pt x="9" y="40"/>
                  </a:lnTo>
                  <a:lnTo>
                    <a:pt x="39" y="53"/>
                  </a:lnTo>
                  <a:lnTo>
                    <a:pt x="25" y="57"/>
                  </a:lnTo>
                  <a:lnTo>
                    <a:pt x="35" y="67"/>
                  </a:lnTo>
                  <a:lnTo>
                    <a:pt x="62" y="61"/>
                  </a:lnTo>
                  <a:lnTo>
                    <a:pt x="62" y="49"/>
                  </a:lnTo>
                  <a:lnTo>
                    <a:pt x="75" y="44"/>
                  </a:lnTo>
                  <a:lnTo>
                    <a:pt x="78" y="59"/>
                  </a:lnTo>
                  <a:lnTo>
                    <a:pt x="94" y="49"/>
                  </a:lnTo>
                  <a:lnTo>
                    <a:pt x="92" y="59"/>
                  </a:lnTo>
                  <a:lnTo>
                    <a:pt x="106" y="59"/>
                  </a:lnTo>
                  <a:lnTo>
                    <a:pt x="47" y="73"/>
                  </a:lnTo>
                  <a:lnTo>
                    <a:pt x="50" y="84"/>
                  </a:lnTo>
                  <a:lnTo>
                    <a:pt x="98" y="76"/>
                  </a:lnTo>
                  <a:lnTo>
                    <a:pt x="65" y="86"/>
                  </a:lnTo>
                  <a:lnTo>
                    <a:pt x="85" y="92"/>
                  </a:lnTo>
                  <a:lnTo>
                    <a:pt x="51" y="96"/>
                  </a:lnTo>
                  <a:lnTo>
                    <a:pt x="101" y="121"/>
                  </a:lnTo>
                  <a:lnTo>
                    <a:pt x="134" y="59"/>
                  </a:lnTo>
                  <a:lnTo>
                    <a:pt x="172" y="44"/>
                  </a:lnTo>
                  <a:lnTo>
                    <a:pt x="130" y="33"/>
                  </a:lnTo>
                  <a:lnTo>
                    <a:pt x="124" y="17"/>
                  </a:lnTo>
                  <a:lnTo>
                    <a:pt x="112" y="26"/>
                  </a:lnTo>
                  <a:lnTo>
                    <a:pt x="117" y="12"/>
                  </a:lnTo>
                  <a:lnTo>
                    <a:pt x="88" y="0"/>
                  </a:lnTo>
                  <a:lnTo>
                    <a:pt x="78" y="12"/>
                  </a:lnTo>
                  <a:lnTo>
                    <a:pt x="92" y="41"/>
                  </a:lnTo>
                  <a:lnTo>
                    <a:pt x="59" y="12"/>
                  </a:lnTo>
                  <a:lnTo>
                    <a:pt x="50" y="17"/>
                  </a:lnTo>
                  <a:lnTo>
                    <a:pt x="56" y="32"/>
                  </a:lnTo>
                  <a:lnTo>
                    <a:pt x="24" y="18"/>
                  </a:lnTo>
                  <a:lnTo>
                    <a:pt x="47" y="10"/>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5" name="Freeform 149"/>
            <p:cNvSpPr>
              <a:spLocks/>
            </p:cNvSpPr>
            <p:nvPr/>
          </p:nvSpPr>
          <p:spPr bwMode="auto">
            <a:xfrm>
              <a:off x="3102" y="1443"/>
              <a:ext cx="152" cy="51"/>
            </a:xfrm>
            <a:custGeom>
              <a:avLst/>
              <a:gdLst/>
              <a:ahLst/>
              <a:cxnLst>
                <a:cxn ang="0">
                  <a:pos x="0" y="15"/>
                </a:cxn>
                <a:cxn ang="0">
                  <a:pos x="22" y="19"/>
                </a:cxn>
                <a:cxn ang="0">
                  <a:pos x="8" y="24"/>
                </a:cxn>
                <a:cxn ang="0">
                  <a:pos x="13" y="30"/>
                </a:cxn>
                <a:cxn ang="0">
                  <a:pos x="71" y="28"/>
                </a:cxn>
                <a:cxn ang="0">
                  <a:pos x="34" y="36"/>
                </a:cxn>
                <a:cxn ang="0">
                  <a:pos x="92" y="52"/>
                </a:cxn>
                <a:cxn ang="0">
                  <a:pos x="130" y="42"/>
                </a:cxn>
                <a:cxn ang="0">
                  <a:pos x="156" y="24"/>
                </a:cxn>
                <a:cxn ang="0">
                  <a:pos x="149" y="16"/>
                </a:cxn>
                <a:cxn ang="0">
                  <a:pos x="111" y="16"/>
                </a:cxn>
                <a:cxn ang="0">
                  <a:pos x="118" y="6"/>
                </a:cxn>
                <a:cxn ang="0">
                  <a:pos x="87" y="16"/>
                </a:cxn>
                <a:cxn ang="0">
                  <a:pos x="83" y="0"/>
                </a:cxn>
                <a:cxn ang="0">
                  <a:pos x="76" y="21"/>
                </a:cxn>
                <a:cxn ang="0">
                  <a:pos x="34" y="0"/>
                </a:cxn>
                <a:cxn ang="0">
                  <a:pos x="36" y="13"/>
                </a:cxn>
                <a:cxn ang="0">
                  <a:pos x="24" y="6"/>
                </a:cxn>
                <a:cxn ang="0">
                  <a:pos x="29" y="19"/>
                </a:cxn>
                <a:cxn ang="0">
                  <a:pos x="0" y="15"/>
                </a:cxn>
              </a:cxnLst>
              <a:rect l="0" t="0" r="r" b="b"/>
              <a:pathLst>
                <a:path w="157" h="53">
                  <a:moveTo>
                    <a:pt x="0" y="15"/>
                  </a:moveTo>
                  <a:lnTo>
                    <a:pt x="22" y="19"/>
                  </a:lnTo>
                  <a:lnTo>
                    <a:pt x="8" y="24"/>
                  </a:lnTo>
                  <a:lnTo>
                    <a:pt x="13" y="30"/>
                  </a:lnTo>
                  <a:lnTo>
                    <a:pt x="71" y="28"/>
                  </a:lnTo>
                  <a:lnTo>
                    <a:pt x="34" y="36"/>
                  </a:lnTo>
                  <a:lnTo>
                    <a:pt x="92" y="52"/>
                  </a:lnTo>
                  <a:lnTo>
                    <a:pt x="130" y="42"/>
                  </a:lnTo>
                  <a:lnTo>
                    <a:pt x="156" y="24"/>
                  </a:lnTo>
                  <a:lnTo>
                    <a:pt x="149" y="16"/>
                  </a:lnTo>
                  <a:lnTo>
                    <a:pt x="111" y="16"/>
                  </a:lnTo>
                  <a:lnTo>
                    <a:pt x="118" y="6"/>
                  </a:lnTo>
                  <a:lnTo>
                    <a:pt x="87" y="16"/>
                  </a:lnTo>
                  <a:lnTo>
                    <a:pt x="83" y="0"/>
                  </a:lnTo>
                  <a:lnTo>
                    <a:pt x="76" y="21"/>
                  </a:lnTo>
                  <a:lnTo>
                    <a:pt x="34" y="0"/>
                  </a:lnTo>
                  <a:lnTo>
                    <a:pt x="36" y="13"/>
                  </a:lnTo>
                  <a:lnTo>
                    <a:pt x="24" y="6"/>
                  </a:lnTo>
                  <a:lnTo>
                    <a:pt x="29" y="19"/>
                  </a:lnTo>
                  <a:lnTo>
                    <a:pt x="0" y="1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6" name="Freeform 150"/>
            <p:cNvSpPr>
              <a:spLocks/>
            </p:cNvSpPr>
            <p:nvPr/>
          </p:nvSpPr>
          <p:spPr bwMode="auto">
            <a:xfrm>
              <a:off x="3153" y="1524"/>
              <a:ext cx="66" cy="33"/>
            </a:xfrm>
            <a:custGeom>
              <a:avLst/>
              <a:gdLst/>
              <a:ahLst/>
              <a:cxnLst>
                <a:cxn ang="0">
                  <a:pos x="0" y="27"/>
                </a:cxn>
                <a:cxn ang="0">
                  <a:pos x="5" y="9"/>
                </a:cxn>
                <a:cxn ang="0">
                  <a:pos x="34" y="0"/>
                </a:cxn>
                <a:cxn ang="0">
                  <a:pos x="38" y="9"/>
                </a:cxn>
                <a:cxn ang="0">
                  <a:pos x="68" y="17"/>
                </a:cxn>
                <a:cxn ang="0">
                  <a:pos x="27" y="34"/>
                </a:cxn>
                <a:cxn ang="0">
                  <a:pos x="34" y="25"/>
                </a:cxn>
                <a:cxn ang="0">
                  <a:pos x="0" y="27"/>
                </a:cxn>
              </a:cxnLst>
              <a:rect l="0" t="0" r="r" b="b"/>
              <a:pathLst>
                <a:path w="69" h="35">
                  <a:moveTo>
                    <a:pt x="0" y="27"/>
                  </a:moveTo>
                  <a:lnTo>
                    <a:pt x="5" y="9"/>
                  </a:lnTo>
                  <a:lnTo>
                    <a:pt x="34" y="0"/>
                  </a:lnTo>
                  <a:lnTo>
                    <a:pt x="38" y="9"/>
                  </a:lnTo>
                  <a:lnTo>
                    <a:pt x="68" y="17"/>
                  </a:lnTo>
                  <a:lnTo>
                    <a:pt x="27" y="34"/>
                  </a:lnTo>
                  <a:lnTo>
                    <a:pt x="34" y="25"/>
                  </a:lnTo>
                  <a:lnTo>
                    <a:pt x="0" y="2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7" name="Freeform 151"/>
            <p:cNvSpPr>
              <a:spLocks/>
            </p:cNvSpPr>
            <p:nvPr/>
          </p:nvSpPr>
          <p:spPr bwMode="auto">
            <a:xfrm>
              <a:off x="3002" y="1798"/>
              <a:ext cx="203" cy="329"/>
            </a:xfrm>
            <a:custGeom>
              <a:avLst/>
              <a:gdLst/>
              <a:ahLst/>
              <a:cxnLst>
                <a:cxn ang="0">
                  <a:pos x="0" y="257"/>
                </a:cxn>
                <a:cxn ang="0">
                  <a:pos x="8" y="297"/>
                </a:cxn>
                <a:cxn ang="0">
                  <a:pos x="25" y="315"/>
                </a:cxn>
                <a:cxn ang="0">
                  <a:pos x="24" y="343"/>
                </a:cxn>
                <a:cxn ang="0">
                  <a:pos x="75" y="325"/>
                </a:cxn>
                <a:cxn ang="0">
                  <a:pos x="88" y="270"/>
                </a:cxn>
                <a:cxn ang="0">
                  <a:pos x="78" y="268"/>
                </a:cxn>
                <a:cxn ang="0">
                  <a:pos x="117" y="252"/>
                </a:cxn>
                <a:cxn ang="0">
                  <a:pos x="80" y="248"/>
                </a:cxn>
                <a:cxn ang="0">
                  <a:pos x="107" y="252"/>
                </a:cxn>
                <a:cxn ang="0">
                  <a:pos x="122" y="237"/>
                </a:cxn>
                <a:cxn ang="0">
                  <a:pos x="101" y="220"/>
                </a:cxn>
                <a:cxn ang="0">
                  <a:pos x="79" y="232"/>
                </a:cxn>
                <a:cxn ang="0">
                  <a:pos x="97" y="221"/>
                </a:cxn>
                <a:cxn ang="0">
                  <a:pos x="97" y="172"/>
                </a:cxn>
                <a:cxn ang="0">
                  <a:pos x="167" y="125"/>
                </a:cxn>
                <a:cxn ang="0">
                  <a:pos x="161" y="114"/>
                </a:cxn>
                <a:cxn ang="0">
                  <a:pos x="173" y="91"/>
                </a:cxn>
                <a:cxn ang="0">
                  <a:pos x="209" y="85"/>
                </a:cxn>
                <a:cxn ang="0">
                  <a:pos x="199" y="29"/>
                </a:cxn>
                <a:cxn ang="0">
                  <a:pos x="152" y="0"/>
                </a:cxn>
                <a:cxn ang="0">
                  <a:pos x="144" y="0"/>
                </a:cxn>
                <a:cxn ang="0">
                  <a:pos x="144" y="18"/>
                </a:cxn>
                <a:cxn ang="0">
                  <a:pos x="114" y="14"/>
                </a:cxn>
                <a:cxn ang="0">
                  <a:pos x="107" y="29"/>
                </a:cxn>
                <a:cxn ang="0">
                  <a:pos x="87" y="33"/>
                </a:cxn>
                <a:cxn ang="0">
                  <a:pos x="82" y="55"/>
                </a:cxn>
                <a:cxn ang="0">
                  <a:pos x="53" y="82"/>
                </a:cxn>
                <a:cxn ang="0">
                  <a:pos x="40" y="118"/>
                </a:cxn>
                <a:cxn ang="0">
                  <a:pos x="45" y="133"/>
                </a:cxn>
                <a:cxn ang="0">
                  <a:pos x="16" y="144"/>
                </a:cxn>
                <a:cxn ang="0">
                  <a:pos x="14" y="193"/>
                </a:cxn>
                <a:cxn ang="0">
                  <a:pos x="22" y="202"/>
                </a:cxn>
                <a:cxn ang="0">
                  <a:pos x="14" y="212"/>
                </a:cxn>
                <a:cxn ang="0">
                  <a:pos x="17" y="233"/>
                </a:cxn>
                <a:cxn ang="0">
                  <a:pos x="0" y="257"/>
                </a:cxn>
              </a:cxnLst>
              <a:rect l="0" t="0" r="r" b="b"/>
              <a:pathLst>
                <a:path w="210" h="344">
                  <a:moveTo>
                    <a:pt x="0" y="257"/>
                  </a:moveTo>
                  <a:lnTo>
                    <a:pt x="8" y="297"/>
                  </a:lnTo>
                  <a:lnTo>
                    <a:pt x="25" y="315"/>
                  </a:lnTo>
                  <a:lnTo>
                    <a:pt x="24" y="343"/>
                  </a:lnTo>
                  <a:lnTo>
                    <a:pt x="75" y="325"/>
                  </a:lnTo>
                  <a:lnTo>
                    <a:pt x="88" y="270"/>
                  </a:lnTo>
                  <a:lnTo>
                    <a:pt x="78" y="268"/>
                  </a:lnTo>
                  <a:lnTo>
                    <a:pt x="117" y="252"/>
                  </a:lnTo>
                  <a:lnTo>
                    <a:pt x="80" y="248"/>
                  </a:lnTo>
                  <a:lnTo>
                    <a:pt x="107" y="252"/>
                  </a:lnTo>
                  <a:lnTo>
                    <a:pt x="122" y="237"/>
                  </a:lnTo>
                  <a:lnTo>
                    <a:pt x="101" y="220"/>
                  </a:lnTo>
                  <a:lnTo>
                    <a:pt x="79" y="232"/>
                  </a:lnTo>
                  <a:lnTo>
                    <a:pt x="97" y="221"/>
                  </a:lnTo>
                  <a:lnTo>
                    <a:pt x="97" y="172"/>
                  </a:lnTo>
                  <a:lnTo>
                    <a:pt x="167" y="125"/>
                  </a:lnTo>
                  <a:lnTo>
                    <a:pt x="161" y="114"/>
                  </a:lnTo>
                  <a:lnTo>
                    <a:pt x="173" y="91"/>
                  </a:lnTo>
                  <a:lnTo>
                    <a:pt x="209" y="85"/>
                  </a:lnTo>
                  <a:lnTo>
                    <a:pt x="199" y="29"/>
                  </a:lnTo>
                  <a:lnTo>
                    <a:pt x="152" y="0"/>
                  </a:lnTo>
                  <a:lnTo>
                    <a:pt x="144" y="0"/>
                  </a:lnTo>
                  <a:lnTo>
                    <a:pt x="144" y="18"/>
                  </a:lnTo>
                  <a:lnTo>
                    <a:pt x="114" y="14"/>
                  </a:lnTo>
                  <a:lnTo>
                    <a:pt x="107" y="29"/>
                  </a:lnTo>
                  <a:lnTo>
                    <a:pt x="87" y="33"/>
                  </a:lnTo>
                  <a:lnTo>
                    <a:pt x="82" y="55"/>
                  </a:lnTo>
                  <a:lnTo>
                    <a:pt x="53" y="82"/>
                  </a:lnTo>
                  <a:lnTo>
                    <a:pt x="40" y="118"/>
                  </a:lnTo>
                  <a:lnTo>
                    <a:pt x="45" y="133"/>
                  </a:lnTo>
                  <a:lnTo>
                    <a:pt x="16" y="144"/>
                  </a:lnTo>
                  <a:lnTo>
                    <a:pt x="14" y="193"/>
                  </a:lnTo>
                  <a:lnTo>
                    <a:pt x="22" y="202"/>
                  </a:lnTo>
                  <a:lnTo>
                    <a:pt x="14" y="212"/>
                  </a:lnTo>
                  <a:lnTo>
                    <a:pt x="17" y="233"/>
                  </a:lnTo>
                  <a:lnTo>
                    <a:pt x="0" y="25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8" name="Freeform 152"/>
            <p:cNvSpPr>
              <a:spLocks/>
            </p:cNvSpPr>
            <p:nvPr/>
          </p:nvSpPr>
          <p:spPr bwMode="auto">
            <a:xfrm>
              <a:off x="2919" y="2285"/>
              <a:ext cx="70" cy="35"/>
            </a:xfrm>
            <a:custGeom>
              <a:avLst/>
              <a:gdLst/>
              <a:ahLst/>
              <a:cxnLst>
                <a:cxn ang="0">
                  <a:pos x="0" y="24"/>
                </a:cxn>
                <a:cxn ang="0">
                  <a:pos x="16" y="35"/>
                </a:cxn>
                <a:cxn ang="0">
                  <a:pos x="38" y="25"/>
                </a:cxn>
                <a:cxn ang="0">
                  <a:pos x="48" y="35"/>
                </a:cxn>
                <a:cxn ang="0">
                  <a:pos x="71" y="16"/>
                </a:cxn>
                <a:cxn ang="0">
                  <a:pos x="57" y="13"/>
                </a:cxn>
                <a:cxn ang="0">
                  <a:pos x="57" y="5"/>
                </a:cxn>
                <a:cxn ang="0">
                  <a:pos x="54" y="2"/>
                </a:cxn>
                <a:cxn ang="0">
                  <a:pos x="24" y="0"/>
                </a:cxn>
                <a:cxn ang="0">
                  <a:pos x="0" y="24"/>
                </a:cxn>
              </a:cxnLst>
              <a:rect l="0" t="0" r="r" b="b"/>
              <a:pathLst>
                <a:path w="72" h="36">
                  <a:moveTo>
                    <a:pt x="0" y="24"/>
                  </a:moveTo>
                  <a:lnTo>
                    <a:pt x="16" y="35"/>
                  </a:lnTo>
                  <a:lnTo>
                    <a:pt x="38" y="25"/>
                  </a:lnTo>
                  <a:lnTo>
                    <a:pt x="48" y="35"/>
                  </a:lnTo>
                  <a:lnTo>
                    <a:pt x="71" y="16"/>
                  </a:lnTo>
                  <a:lnTo>
                    <a:pt x="57" y="13"/>
                  </a:lnTo>
                  <a:lnTo>
                    <a:pt x="57" y="5"/>
                  </a:lnTo>
                  <a:lnTo>
                    <a:pt x="54" y="2"/>
                  </a:lnTo>
                  <a:lnTo>
                    <a:pt x="24" y="0"/>
                  </a:lnTo>
                  <a:lnTo>
                    <a:pt x="0" y="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59" name="Freeform 153"/>
            <p:cNvSpPr>
              <a:spLocks/>
            </p:cNvSpPr>
            <p:nvPr/>
          </p:nvSpPr>
          <p:spPr bwMode="auto">
            <a:xfrm>
              <a:off x="3384" y="2481"/>
              <a:ext cx="113" cy="86"/>
            </a:xfrm>
            <a:custGeom>
              <a:avLst/>
              <a:gdLst/>
              <a:ahLst/>
              <a:cxnLst>
                <a:cxn ang="0">
                  <a:pos x="0" y="82"/>
                </a:cxn>
                <a:cxn ang="0">
                  <a:pos x="1" y="72"/>
                </a:cxn>
                <a:cxn ang="0">
                  <a:pos x="17" y="53"/>
                </a:cxn>
                <a:cxn ang="0">
                  <a:pos x="9" y="45"/>
                </a:cxn>
                <a:cxn ang="0">
                  <a:pos x="8" y="22"/>
                </a:cxn>
                <a:cxn ang="0">
                  <a:pos x="17" y="4"/>
                </a:cxn>
                <a:cxn ang="0">
                  <a:pos x="116" y="0"/>
                </a:cxn>
                <a:cxn ang="0">
                  <a:pos x="97" y="13"/>
                </a:cxn>
                <a:cxn ang="0">
                  <a:pos x="91" y="48"/>
                </a:cxn>
                <a:cxn ang="0">
                  <a:pos x="51" y="70"/>
                </a:cxn>
                <a:cxn ang="0">
                  <a:pos x="16" y="89"/>
                </a:cxn>
                <a:cxn ang="0">
                  <a:pos x="0" y="82"/>
                </a:cxn>
              </a:cxnLst>
              <a:rect l="0" t="0" r="r" b="b"/>
              <a:pathLst>
                <a:path w="117" h="90">
                  <a:moveTo>
                    <a:pt x="0" y="82"/>
                  </a:moveTo>
                  <a:lnTo>
                    <a:pt x="1" y="72"/>
                  </a:lnTo>
                  <a:lnTo>
                    <a:pt x="17" y="53"/>
                  </a:lnTo>
                  <a:lnTo>
                    <a:pt x="9" y="45"/>
                  </a:lnTo>
                  <a:lnTo>
                    <a:pt x="8" y="22"/>
                  </a:lnTo>
                  <a:lnTo>
                    <a:pt x="17" y="4"/>
                  </a:lnTo>
                  <a:lnTo>
                    <a:pt x="116" y="0"/>
                  </a:lnTo>
                  <a:lnTo>
                    <a:pt x="97" y="13"/>
                  </a:lnTo>
                  <a:lnTo>
                    <a:pt x="91" y="48"/>
                  </a:lnTo>
                  <a:lnTo>
                    <a:pt x="51" y="70"/>
                  </a:lnTo>
                  <a:lnTo>
                    <a:pt x="16" y="89"/>
                  </a:lnTo>
                  <a:lnTo>
                    <a:pt x="0" y="82"/>
                  </a:lnTo>
                </a:path>
              </a:pathLst>
            </a:custGeom>
            <a:solidFill>
              <a:srgbClr val="FF0000"/>
            </a:solidFill>
            <a:ln w="18415" cap="flat" cmpd="sng">
              <a:solidFill>
                <a:schemeClr val="tx1"/>
              </a:solidFill>
              <a:prstDash val="solid"/>
              <a:round/>
              <a:headEnd type="none" w="med" len="med"/>
              <a:tailEnd type="none" w="med" len="med"/>
            </a:ln>
            <a:effectLst/>
          </p:spPr>
          <p:txBody>
            <a:bodyPr/>
            <a:lstStyle/>
            <a:p>
              <a:endParaRPr lang="it-IT"/>
            </a:p>
          </p:txBody>
        </p:sp>
        <p:sp>
          <p:nvSpPr>
            <p:cNvPr id="160" name="Freeform 154"/>
            <p:cNvSpPr>
              <a:spLocks/>
            </p:cNvSpPr>
            <p:nvPr/>
          </p:nvSpPr>
          <p:spPr bwMode="auto">
            <a:xfrm>
              <a:off x="4364" y="2758"/>
              <a:ext cx="125" cy="238"/>
            </a:xfrm>
            <a:custGeom>
              <a:avLst/>
              <a:gdLst/>
              <a:ahLst/>
              <a:cxnLst>
                <a:cxn ang="0">
                  <a:pos x="0" y="39"/>
                </a:cxn>
                <a:cxn ang="0">
                  <a:pos x="8" y="18"/>
                </a:cxn>
                <a:cxn ang="0">
                  <a:pos x="43" y="0"/>
                </a:cxn>
                <a:cxn ang="0">
                  <a:pos x="59" y="18"/>
                </a:cxn>
                <a:cxn ang="0">
                  <a:pos x="53" y="52"/>
                </a:cxn>
                <a:cxn ang="0">
                  <a:pos x="95" y="37"/>
                </a:cxn>
                <a:cxn ang="0">
                  <a:pos x="113" y="52"/>
                </a:cxn>
                <a:cxn ang="0">
                  <a:pos x="128" y="85"/>
                </a:cxn>
                <a:cxn ang="0">
                  <a:pos x="122" y="105"/>
                </a:cxn>
                <a:cxn ang="0">
                  <a:pos x="91" y="103"/>
                </a:cxn>
                <a:cxn ang="0">
                  <a:pos x="79" y="113"/>
                </a:cxn>
                <a:cxn ang="0">
                  <a:pos x="86" y="148"/>
                </a:cxn>
                <a:cxn ang="0">
                  <a:pos x="44" y="118"/>
                </a:cxn>
                <a:cxn ang="0">
                  <a:pos x="26" y="171"/>
                </a:cxn>
                <a:cxn ang="0">
                  <a:pos x="47" y="221"/>
                </a:cxn>
                <a:cxn ang="0">
                  <a:pos x="75" y="237"/>
                </a:cxn>
                <a:cxn ang="0">
                  <a:pos x="60" y="247"/>
                </a:cxn>
                <a:cxn ang="0">
                  <a:pos x="56" y="232"/>
                </a:cxn>
                <a:cxn ang="0">
                  <a:pos x="44" y="232"/>
                </a:cxn>
                <a:cxn ang="0">
                  <a:pos x="12" y="205"/>
                </a:cxn>
                <a:cxn ang="0">
                  <a:pos x="17" y="174"/>
                </a:cxn>
                <a:cxn ang="0">
                  <a:pos x="33" y="145"/>
                </a:cxn>
                <a:cxn ang="0">
                  <a:pos x="10" y="97"/>
                </a:cxn>
                <a:cxn ang="0">
                  <a:pos x="18" y="75"/>
                </a:cxn>
                <a:cxn ang="0">
                  <a:pos x="0" y="39"/>
                </a:cxn>
              </a:cxnLst>
              <a:rect l="0" t="0" r="r" b="b"/>
              <a:pathLst>
                <a:path w="129" h="248">
                  <a:moveTo>
                    <a:pt x="0" y="39"/>
                  </a:moveTo>
                  <a:lnTo>
                    <a:pt x="8" y="18"/>
                  </a:lnTo>
                  <a:lnTo>
                    <a:pt x="43" y="0"/>
                  </a:lnTo>
                  <a:lnTo>
                    <a:pt x="59" y="18"/>
                  </a:lnTo>
                  <a:lnTo>
                    <a:pt x="53" y="52"/>
                  </a:lnTo>
                  <a:lnTo>
                    <a:pt x="95" y="37"/>
                  </a:lnTo>
                  <a:lnTo>
                    <a:pt x="113" y="52"/>
                  </a:lnTo>
                  <a:lnTo>
                    <a:pt x="128" y="85"/>
                  </a:lnTo>
                  <a:lnTo>
                    <a:pt x="122" y="105"/>
                  </a:lnTo>
                  <a:lnTo>
                    <a:pt x="91" y="103"/>
                  </a:lnTo>
                  <a:lnTo>
                    <a:pt x="79" y="113"/>
                  </a:lnTo>
                  <a:lnTo>
                    <a:pt x="86" y="148"/>
                  </a:lnTo>
                  <a:lnTo>
                    <a:pt x="44" y="118"/>
                  </a:lnTo>
                  <a:lnTo>
                    <a:pt x="26" y="171"/>
                  </a:lnTo>
                  <a:lnTo>
                    <a:pt x="47" y="221"/>
                  </a:lnTo>
                  <a:lnTo>
                    <a:pt x="75" y="237"/>
                  </a:lnTo>
                  <a:lnTo>
                    <a:pt x="60" y="247"/>
                  </a:lnTo>
                  <a:lnTo>
                    <a:pt x="56" y="232"/>
                  </a:lnTo>
                  <a:lnTo>
                    <a:pt x="44" y="232"/>
                  </a:lnTo>
                  <a:lnTo>
                    <a:pt x="12" y="205"/>
                  </a:lnTo>
                  <a:lnTo>
                    <a:pt x="17" y="174"/>
                  </a:lnTo>
                  <a:lnTo>
                    <a:pt x="33" y="145"/>
                  </a:lnTo>
                  <a:lnTo>
                    <a:pt x="10" y="97"/>
                  </a:lnTo>
                  <a:lnTo>
                    <a:pt x="18" y="75"/>
                  </a:lnTo>
                  <a:lnTo>
                    <a:pt x="0" y="3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61" name="Freeform 155"/>
            <p:cNvSpPr>
              <a:spLocks/>
            </p:cNvSpPr>
            <p:nvPr/>
          </p:nvSpPr>
          <p:spPr bwMode="auto">
            <a:xfrm>
              <a:off x="1847" y="2916"/>
              <a:ext cx="21" cy="21"/>
            </a:xfrm>
            <a:custGeom>
              <a:avLst/>
              <a:gdLst/>
              <a:ahLst/>
              <a:cxnLst>
                <a:cxn ang="0">
                  <a:pos x="0" y="21"/>
                </a:cxn>
                <a:cxn ang="0">
                  <a:pos x="19" y="18"/>
                </a:cxn>
                <a:cxn ang="0">
                  <a:pos x="21" y="0"/>
                </a:cxn>
                <a:cxn ang="0">
                  <a:pos x="0" y="21"/>
                </a:cxn>
              </a:cxnLst>
              <a:rect l="0" t="0" r="r" b="b"/>
              <a:pathLst>
                <a:path w="22" h="22">
                  <a:moveTo>
                    <a:pt x="0" y="21"/>
                  </a:moveTo>
                  <a:lnTo>
                    <a:pt x="19" y="18"/>
                  </a:lnTo>
                  <a:lnTo>
                    <a:pt x="21" y="0"/>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62" name="Freeform 156"/>
            <p:cNvSpPr>
              <a:spLocks/>
            </p:cNvSpPr>
            <p:nvPr/>
          </p:nvSpPr>
          <p:spPr bwMode="auto">
            <a:xfrm>
              <a:off x="3630" y="2670"/>
              <a:ext cx="83" cy="57"/>
            </a:xfrm>
            <a:custGeom>
              <a:avLst/>
              <a:gdLst/>
              <a:ahLst/>
              <a:cxnLst>
                <a:cxn ang="0">
                  <a:pos x="0" y="25"/>
                </a:cxn>
                <a:cxn ang="0">
                  <a:pos x="4" y="24"/>
                </a:cxn>
                <a:cxn ang="0">
                  <a:pos x="10" y="33"/>
                </a:cxn>
                <a:cxn ang="0">
                  <a:pos x="47" y="33"/>
                </a:cxn>
                <a:cxn ang="0">
                  <a:pos x="79" y="0"/>
                </a:cxn>
                <a:cxn ang="0">
                  <a:pos x="85" y="20"/>
                </a:cxn>
                <a:cxn ang="0">
                  <a:pos x="74" y="21"/>
                </a:cxn>
                <a:cxn ang="0">
                  <a:pos x="79" y="33"/>
                </a:cxn>
                <a:cxn ang="0">
                  <a:pos x="66" y="58"/>
                </a:cxn>
                <a:cxn ang="0">
                  <a:pos x="14" y="51"/>
                </a:cxn>
                <a:cxn ang="0">
                  <a:pos x="0" y="25"/>
                </a:cxn>
              </a:cxnLst>
              <a:rect l="0" t="0" r="r" b="b"/>
              <a:pathLst>
                <a:path w="86" h="59">
                  <a:moveTo>
                    <a:pt x="0" y="25"/>
                  </a:moveTo>
                  <a:lnTo>
                    <a:pt x="4" y="24"/>
                  </a:lnTo>
                  <a:lnTo>
                    <a:pt x="10" y="33"/>
                  </a:lnTo>
                  <a:lnTo>
                    <a:pt x="47" y="33"/>
                  </a:lnTo>
                  <a:lnTo>
                    <a:pt x="79" y="0"/>
                  </a:lnTo>
                  <a:lnTo>
                    <a:pt x="85" y="20"/>
                  </a:lnTo>
                  <a:lnTo>
                    <a:pt x="74" y="21"/>
                  </a:lnTo>
                  <a:lnTo>
                    <a:pt x="79" y="33"/>
                  </a:lnTo>
                  <a:lnTo>
                    <a:pt x="66" y="58"/>
                  </a:lnTo>
                  <a:lnTo>
                    <a:pt x="14" y="51"/>
                  </a:lnTo>
                  <a:lnTo>
                    <a:pt x="0" y="2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63" name="Freeform 157"/>
            <p:cNvSpPr>
              <a:spLocks/>
            </p:cNvSpPr>
            <p:nvPr/>
          </p:nvSpPr>
          <p:spPr bwMode="auto">
            <a:xfrm>
              <a:off x="2942" y="2484"/>
              <a:ext cx="64" cy="117"/>
            </a:xfrm>
            <a:custGeom>
              <a:avLst/>
              <a:gdLst/>
              <a:ahLst/>
              <a:cxnLst>
                <a:cxn ang="0">
                  <a:pos x="0" y="56"/>
                </a:cxn>
                <a:cxn ang="0">
                  <a:pos x="13" y="45"/>
                </a:cxn>
                <a:cxn ang="0">
                  <a:pos x="20" y="1"/>
                </a:cxn>
                <a:cxn ang="0">
                  <a:pos x="60" y="0"/>
                </a:cxn>
                <a:cxn ang="0">
                  <a:pos x="50" y="14"/>
                </a:cxn>
                <a:cxn ang="0">
                  <a:pos x="62" y="33"/>
                </a:cxn>
                <a:cxn ang="0">
                  <a:pos x="39" y="56"/>
                </a:cxn>
                <a:cxn ang="0">
                  <a:pos x="65" y="71"/>
                </a:cxn>
                <a:cxn ang="0">
                  <a:pos x="32" y="122"/>
                </a:cxn>
                <a:cxn ang="0">
                  <a:pos x="27" y="88"/>
                </a:cxn>
                <a:cxn ang="0">
                  <a:pos x="0" y="56"/>
                </a:cxn>
              </a:cxnLst>
              <a:rect l="0" t="0" r="r" b="b"/>
              <a:pathLst>
                <a:path w="66" h="123">
                  <a:moveTo>
                    <a:pt x="0" y="56"/>
                  </a:moveTo>
                  <a:lnTo>
                    <a:pt x="13" y="45"/>
                  </a:lnTo>
                  <a:lnTo>
                    <a:pt x="20" y="1"/>
                  </a:lnTo>
                  <a:lnTo>
                    <a:pt x="60" y="0"/>
                  </a:lnTo>
                  <a:lnTo>
                    <a:pt x="50" y="14"/>
                  </a:lnTo>
                  <a:lnTo>
                    <a:pt x="62" y="33"/>
                  </a:lnTo>
                  <a:lnTo>
                    <a:pt x="39" y="56"/>
                  </a:lnTo>
                  <a:lnTo>
                    <a:pt x="65" y="71"/>
                  </a:lnTo>
                  <a:lnTo>
                    <a:pt x="32" y="122"/>
                  </a:lnTo>
                  <a:lnTo>
                    <a:pt x="27" y="88"/>
                  </a:lnTo>
                  <a:lnTo>
                    <a:pt x="0" y="5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64" name="Freeform 158"/>
            <p:cNvSpPr>
              <a:spLocks/>
            </p:cNvSpPr>
            <p:nvPr/>
          </p:nvSpPr>
          <p:spPr bwMode="auto">
            <a:xfrm>
              <a:off x="3237" y="2395"/>
              <a:ext cx="43" cy="34"/>
            </a:xfrm>
            <a:custGeom>
              <a:avLst/>
              <a:gdLst/>
              <a:ahLst/>
              <a:cxnLst>
                <a:cxn ang="0">
                  <a:pos x="0" y="23"/>
                </a:cxn>
                <a:cxn ang="0">
                  <a:pos x="5" y="1"/>
                </a:cxn>
                <a:cxn ang="0">
                  <a:pos x="30" y="0"/>
                </a:cxn>
                <a:cxn ang="0">
                  <a:pos x="44" y="16"/>
                </a:cxn>
                <a:cxn ang="0">
                  <a:pos x="24" y="17"/>
                </a:cxn>
                <a:cxn ang="0">
                  <a:pos x="1" y="34"/>
                </a:cxn>
                <a:cxn ang="0">
                  <a:pos x="12" y="24"/>
                </a:cxn>
                <a:cxn ang="0">
                  <a:pos x="0" y="23"/>
                </a:cxn>
              </a:cxnLst>
              <a:rect l="0" t="0" r="r" b="b"/>
              <a:pathLst>
                <a:path w="45" h="35">
                  <a:moveTo>
                    <a:pt x="0" y="23"/>
                  </a:moveTo>
                  <a:lnTo>
                    <a:pt x="5" y="1"/>
                  </a:lnTo>
                  <a:lnTo>
                    <a:pt x="30" y="0"/>
                  </a:lnTo>
                  <a:lnTo>
                    <a:pt x="44" y="16"/>
                  </a:lnTo>
                  <a:lnTo>
                    <a:pt x="24" y="17"/>
                  </a:lnTo>
                  <a:lnTo>
                    <a:pt x="1" y="34"/>
                  </a:lnTo>
                  <a:lnTo>
                    <a:pt x="12" y="24"/>
                  </a:lnTo>
                  <a:lnTo>
                    <a:pt x="0" y="2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65" name="Freeform 159"/>
            <p:cNvSpPr>
              <a:spLocks/>
            </p:cNvSpPr>
            <p:nvPr/>
          </p:nvSpPr>
          <p:spPr bwMode="auto">
            <a:xfrm>
              <a:off x="3241" y="2392"/>
              <a:ext cx="290" cy="112"/>
            </a:xfrm>
            <a:custGeom>
              <a:avLst/>
              <a:gdLst/>
              <a:ahLst/>
              <a:cxnLst>
                <a:cxn ang="0">
                  <a:pos x="0" y="39"/>
                </a:cxn>
                <a:cxn ang="0">
                  <a:pos x="13" y="68"/>
                </a:cxn>
                <a:cxn ang="0">
                  <a:pos x="1" y="72"/>
                </a:cxn>
                <a:cxn ang="0">
                  <a:pos x="13" y="76"/>
                </a:cxn>
                <a:cxn ang="0">
                  <a:pos x="17" y="95"/>
                </a:cxn>
                <a:cxn ang="0">
                  <a:pos x="33" y="93"/>
                </a:cxn>
                <a:cxn ang="0">
                  <a:pos x="17" y="101"/>
                </a:cxn>
                <a:cxn ang="0">
                  <a:pos x="36" y="98"/>
                </a:cxn>
                <a:cxn ang="0">
                  <a:pos x="57" y="110"/>
                </a:cxn>
                <a:cxn ang="0">
                  <a:pos x="76" y="97"/>
                </a:cxn>
                <a:cxn ang="0">
                  <a:pos x="106" y="114"/>
                </a:cxn>
                <a:cxn ang="0">
                  <a:pos x="157" y="97"/>
                </a:cxn>
                <a:cxn ang="0">
                  <a:pos x="156" y="116"/>
                </a:cxn>
                <a:cxn ang="0">
                  <a:pos x="165" y="97"/>
                </a:cxn>
                <a:cxn ang="0">
                  <a:pos x="263" y="93"/>
                </a:cxn>
                <a:cxn ang="0">
                  <a:pos x="299" y="91"/>
                </a:cxn>
                <a:cxn ang="0">
                  <a:pos x="289" y="51"/>
                </a:cxn>
                <a:cxn ang="0">
                  <a:pos x="296" y="41"/>
                </a:cxn>
                <a:cxn ang="0">
                  <a:pos x="266" y="8"/>
                </a:cxn>
                <a:cxn ang="0">
                  <a:pos x="246" y="8"/>
                </a:cxn>
                <a:cxn ang="0">
                  <a:pos x="191" y="21"/>
                </a:cxn>
                <a:cxn ang="0">
                  <a:pos x="144" y="0"/>
                </a:cxn>
                <a:cxn ang="0">
                  <a:pos x="114" y="1"/>
                </a:cxn>
                <a:cxn ang="0">
                  <a:pos x="76" y="20"/>
                </a:cxn>
                <a:cxn ang="0">
                  <a:pos x="47" y="14"/>
                </a:cxn>
                <a:cxn ang="0">
                  <a:pos x="56" y="25"/>
                </a:cxn>
                <a:cxn ang="0">
                  <a:pos x="0" y="39"/>
                </a:cxn>
              </a:cxnLst>
              <a:rect l="0" t="0" r="r" b="b"/>
              <a:pathLst>
                <a:path w="300" h="117">
                  <a:moveTo>
                    <a:pt x="0" y="39"/>
                  </a:moveTo>
                  <a:lnTo>
                    <a:pt x="13" y="68"/>
                  </a:lnTo>
                  <a:lnTo>
                    <a:pt x="1" y="72"/>
                  </a:lnTo>
                  <a:lnTo>
                    <a:pt x="13" y="76"/>
                  </a:lnTo>
                  <a:lnTo>
                    <a:pt x="17" y="95"/>
                  </a:lnTo>
                  <a:lnTo>
                    <a:pt x="33" y="93"/>
                  </a:lnTo>
                  <a:lnTo>
                    <a:pt x="17" y="101"/>
                  </a:lnTo>
                  <a:lnTo>
                    <a:pt x="36" y="98"/>
                  </a:lnTo>
                  <a:lnTo>
                    <a:pt x="57" y="110"/>
                  </a:lnTo>
                  <a:lnTo>
                    <a:pt x="76" y="97"/>
                  </a:lnTo>
                  <a:lnTo>
                    <a:pt x="106" y="114"/>
                  </a:lnTo>
                  <a:lnTo>
                    <a:pt x="157" y="97"/>
                  </a:lnTo>
                  <a:lnTo>
                    <a:pt x="156" y="116"/>
                  </a:lnTo>
                  <a:lnTo>
                    <a:pt x="165" y="97"/>
                  </a:lnTo>
                  <a:lnTo>
                    <a:pt x="263" y="93"/>
                  </a:lnTo>
                  <a:lnTo>
                    <a:pt x="299" y="91"/>
                  </a:lnTo>
                  <a:lnTo>
                    <a:pt x="289" y="51"/>
                  </a:lnTo>
                  <a:lnTo>
                    <a:pt x="296" y="41"/>
                  </a:lnTo>
                  <a:lnTo>
                    <a:pt x="266" y="8"/>
                  </a:lnTo>
                  <a:lnTo>
                    <a:pt x="246" y="8"/>
                  </a:lnTo>
                  <a:lnTo>
                    <a:pt x="191" y="21"/>
                  </a:lnTo>
                  <a:lnTo>
                    <a:pt x="144" y="0"/>
                  </a:lnTo>
                  <a:lnTo>
                    <a:pt x="114" y="1"/>
                  </a:lnTo>
                  <a:lnTo>
                    <a:pt x="76" y="20"/>
                  </a:lnTo>
                  <a:lnTo>
                    <a:pt x="47" y="14"/>
                  </a:lnTo>
                  <a:lnTo>
                    <a:pt x="56" y="25"/>
                  </a:lnTo>
                  <a:lnTo>
                    <a:pt x="0" y="39"/>
                  </a:lnTo>
                </a:path>
              </a:pathLst>
            </a:custGeom>
            <a:solidFill>
              <a:srgbClr val="002060"/>
            </a:solidFill>
            <a:ln w="18415" cap="flat" cmpd="sng">
              <a:solidFill>
                <a:schemeClr val="tx1"/>
              </a:solidFill>
              <a:prstDash val="solid"/>
              <a:round/>
              <a:headEnd type="none" w="med" len="med"/>
              <a:tailEnd type="none" w="med" len="med"/>
            </a:ln>
            <a:effectLst/>
          </p:spPr>
          <p:txBody>
            <a:bodyPr/>
            <a:lstStyle/>
            <a:p>
              <a:endParaRPr lang="it-IT"/>
            </a:p>
          </p:txBody>
        </p:sp>
        <p:sp>
          <p:nvSpPr>
            <p:cNvPr id="166" name="Freeform 160"/>
            <p:cNvSpPr>
              <a:spLocks/>
            </p:cNvSpPr>
            <p:nvPr/>
          </p:nvSpPr>
          <p:spPr bwMode="auto">
            <a:xfrm>
              <a:off x="2665" y="2133"/>
              <a:ext cx="65" cy="75"/>
            </a:xfrm>
            <a:custGeom>
              <a:avLst/>
              <a:gdLst/>
              <a:ahLst/>
              <a:cxnLst>
                <a:cxn ang="0">
                  <a:pos x="0" y="63"/>
                </a:cxn>
                <a:cxn ang="0">
                  <a:pos x="8" y="70"/>
                </a:cxn>
                <a:cxn ang="0">
                  <a:pos x="1" y="77"/>
                </a:cxn>
                <a:cxn ang="0">
                  <a:pos x="61" y="64"/>
                </a:cxn>
                <a:cxn ang="0">
                  <a:pos x="66" y="24"/>
                </a:cxn>
                <a:cxn ang="0">
                  <a:pos x="57" y="14"/>
                </a:cxn>
                <a:cxn ang="0">
                  <a:pos x="40" y="20"/>
                </a:cxn>
                <a:cxn ang="0">
                  <a:pos x="35" y="13"/>
                </a:cxn>
                <a:cxn ang="0">
                  <a:pos x="41" y="4"/>
                </a:cxn>
                <a:cxn ang="0">
                  <a:pos x="35" y="0"/>
                </a:cxn>
                <a:cxn ang="0">
                  <a:pos x="26" y="18"/>
                </a:cxn>
                <a:cxn ang="0">
                  <a:pos x="1" y="24"/>
                </a:cxn>
                <a:cxn ang="0">
                  <a:pos x="9" y="29"/>
                </a:cxn>
                <a:cxn ang="0">
                  <a:pos x="5" y="40"/>
                </a:cxn>
                <a:cxn ang="0">
                  <a:pos x="21" y="43"/>
                </a:cxn>
                <a:cxn ang="0">
                  <a:pos x="6" y="58"/>
                </a:cxn>
                <a:cxn ang="0">
                  <a:pos x="24" y="54"/>
                </a:cxn>
                <a:cxn ang="0">
                  <a:pos x="0" y="63"/>
                </a:cxn>
              </a:cxnLst>
              <a:rect l="0" t="0" r="r" b="b"/>
              <a:pathLst>
                <a:path w="67" h="78">
                  <a:moveTo>
                    <a:pt x="0" y="63"/>
                  </a:moveTo>
                  <a:lnTo>
                    <a:pt x="8" y="70"/>
                  </a:lnTo>
                  <a:lnTo>
                    <a:pt x="1" y="77"/>
                  </a:lnTo>
                  <a:lnTo>
                    <a:pt x="61" y="64"/>
                  </a:lnTo>
                  <a:lnTo>
                    <a:pt x="66" y="24"/>
                  </a:lnTo>
                  <a:lnTo>
                    <a:pt x="57" y="14"/>
                  </a:lnTo>
                  <a:lnTo>
                    <a:pt x="40" y="20"/>
                  </a:lnTo>
                  <a:lnTo>
                    <a:pt x="35" y="13"/>
                  </a:lnTo>
                  <a:lnTo>
                    <a:pt x="41" y="4"/>
                  </a:lnTo>
                  <a:lnTo>
                    <a:pt x="35" y="0"/>
                  </a:lnTo>
                  <a:lnTo>
                    <a:pt x="26" y="18"/>
                  </a:lnTo>
                  <a:lnTo>
                    <a:pt x="1" y="24"/>
                  </a:lnTo>
                  <a:lnTo>
                    <a:pt x="9" y="29"/>
                  </a:lnTo>
                  <a:lnTo>
                    <a:pt x="5" y="40"/>
                  </a:lnTo>
                  <a:lnTo>
                    <a:pt x="21" y="43"/>
                  </a:lnTo>
                  <a:lnTo>
                    <a:pt x="6" y="58"/>
                  </a:lnTo>
                  <a:lnTo>
                    <a:pt x="24" y="54"/>
                  </a:lnTo>
                  <a:lnTo>
                    <a:pt x="0" y="6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67" name="Freeform 161"/>
            <p:cNvSpPr>
              <a:spLocks/>
            </p:cNvSpPr>
            <p:nvPr/>
          </p:nvSpPr>
          <p:spPr bwMode="auto">
            <a:xfrm>
              <a:off x="2699" y="2128"/>
              <a:ext cx="42" cy="29"/>
            </a:xfrm>
            <a:custGeom>
              <a:avLst/>
              <a:gdLst/>
              <a:ahLst/>
              <a:cxnLst>
                <a:cxn ang="0">
                  <a:pos x="0" y="18"/>
                </a:cxn>
                <a:cxn ang="0">
                  <a:pos x="5" y="25"/>
                </a:cxn>
                <a:cxn ang="0">
                  <a:pos x="23" y="19"/>
                </a:cxn>
                <a:cxn ang="0">
                  <a:pos x="31" y="29"/>
                </a:cxn>
                <a:cxn ang="0">
                  <a:pos x="42" y="18"/>
                </a:cxn>
                <a:cxn ang="0">
                  <a:pos x="32" y="3"/>
                </a:cxn>
                <a:cxn ang="0">
                  <a:pos x="12" y="0"/>
                </a:cxn>
                <a:cxn ang="0">
                  <a:pos x="6" y="9"/>
                </a:cxn>
                <a:cxn ang="0">
                  <a:pos x="0" y="18"/>
                </a:cxn>
              </a:cxnLst>
              <a:rect l="0" t="0" r="r" b="b"/>
              <a:pathLst>
                <a:path w="43" h="30">
                  <a:moveTo>
                    <a:pt x="0" y="18"/>
                  </a:moveTo>
                  <a:lnTo>
                    <a:pt x="5" y="25"/>
                  </a:lnTo>
                  <a:lnTo>
                    <a:pt x="23" y="19"/>
                  </a:lnTo>
                  <a:lnTo>
                    <a:pt x="31" y="29"/>
                  </a:lnTo>
                  <a:lnTo>
                    <a:pt x="42" y="18"/>
                  </a:lnTo>
                  <a:lnTo>
                    <a:pt x="32" y="3"/>
                  </a:lnTo>
                  <a:lnTo>
                    <a:pt x="12" y="0"/>
                  </a:lnTo>
                  <a:lnTo>
                    <a:pt x="6" y="9"/>
                  </a:lnTo>
                  <a:lnTo>
                    <a:pt x="0" y="1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68" name="Freeform 162"/>
            <p:cNvSpPr>
              <a:spLocks/>
            </p:cNvSpPr>
            <p:nvPr/>
          </p:nvSpPr>
          <p:spPr bwMode="auto">
            <a:xfrm>
              <a:off x="2715" y="2063"/>
              <a:ext cx="23" cy="22"/>
            </a:xfrm>
            <a:custGeom>
              <a:avLst/>
              <a:gdLst/>
              <a:ahLst/>
              <a:cxnLst>
                <a:cxn ang="0">
                  <a:pos x="0" y="22"/>
                </a:cxn>
                <a:cxn ang="0">
                  <a:pos x="0" y="4"/>
                </a:cxn>
                <a:cxn ang="0">
                  <a:pos x="22" y="0"/>
                </a:cxn>
                <a:cxn ang="0">
                  <a:pos x="0" y="22"/>
                </a:cxn>
              </a:cxnLst>
              <a:rect l="0" t="0" r="r" b="b"/>
              <a:pathLst>
                <a:path w="23" h="23">
                  <a:moveTo>
                    <a:pt x="0" y="22"/>
                  </a:moveTo>
                  <a:lnTo>
                    <a:pt x="0" y="4"/>
                  </a:lnTo>
                  <a:lnTo>
                    <a:pt x="22" y="0"/>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69" name="Freeform 163"/>
            <p:cNvSpPr>
              <a:spLocks/>
            </p:cNvSpPr>
            <p:nvPr/>
          </p:nvSpPr>
          <p:spPr bwMode="auto">
            <a:xfrm>
              <a:off x="2721" y="2077"/>
              <a:ext cx="21" cy="21"/>
            </a:xfrm>
            <a:custGeom>
              <a:avLst/>
              <a:gdLst/>
              <a:ahLst/>
              <a:cxnLst>
                <a:cxn ang="0">
                  <a:pos x="0" y="15"/>
                </a:cxn>
                <a:cxn ang="0">
                  <a:pos x="12" y="0"/>
                </a:cxn>
                <a:cxn ang="0">
                  <a:pos x="21" y="21"/>
                </a:cxn>
                <a:cxn ang="0">
                  <a:pos x="0" y="15"/>
                </a:cxn>
              </a:cxnLst>
              <a:rect l="0" t="0" r="r" b="b"/>
              <a:pathLst>
                <a:path w="22" h="22">
                  <a:moveTo>
                    <a:pt x="0" y="15"/>
                  </a:moveTo>
                  <a:lnTo>
                    <a:pt x="12" y="0"/>
                  </a:lnTo>
                  <a:lnTo>
                    <a:pt x="21" y="21"/>
                  </a:lnTo>
                  <a:lnTo>
                    <a:pt x="0" y="1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0" name="Freeform 164"/>
            <p:cNvSpPr>
              <a:spLocks/>
            </p:cNvSpPr>
            <p:nvPr/>
          </p:nvSpPr>
          <p:spPr bwMode="auto">
            <a:xfrm>
              <a:off x="2730" y="2057"/>
              <a:ext cx="124" cy="184"/>
            </a:xfrm>
            <a:custGeom>
              <a:avLst/>
              <a:gdLst/>
              <a:ahLst/>
              <a:cxnLst>
                <a:cxn ang="0">
                  <a:pos x="0" y="44"/>
                </a:cxn>
                <a:cxn ang="0">
                  <a:pos x="5" y="18"/>
                </a:cxn>
                <a:cxn ang="0">
                  <a:pos x="18" y="0"/>
                </a:cxn>
                <a:cxn ang="0">
                  <a:pos x="47" y="0"/>
                </a:cxn>
                <a:cxn ang="0">
                  <a:pos x="31" y="22"/>
                </a:cxn>
                <a:cxn ang="0">
                  <a:pos x="68" y="27"/>
                </a:cxn>
                <a:cxn ang="0">
                  <a:pos x="44" y="59"/>
                </a:cxn>
                <a:cxn ang="0">
                  <a:pos x="74" y="68"/>
                </a:cxn>
                <a:cxn ang="0">
                  <a:pos x="101" y="109"/>
                </a:cxn>
                <a:cxn ang="0">
                  <a:pos x="93" y="112"/>
                </a:cxn>
                <a:cxn ang="0">
                  <a:pos x="105" y="121"/>
                </a:cxn>
                <a:cxn ang="0">
                  <a:pos x="98" y="131"/>
                </a:cxn>
                <a:cxn ang="0">
                  <a:pos x="127" y="133"/>
                </a:cxn>
                <a:cxn ang="0">
                  <a:pos x="109" y="159"/>
                </a:cxn>
                <a:cxn ang="0">
                  <a:pos x="121" y="166"/>
                </a:cxn>
                <a:cxn ang="0">
                  <a:pos x="8" y="192"/>
                </a:cxn>
                <a:cxn ang="0">
                  <a:pos x="58" y="155"/>
                </a:cxn>
                <a:cxn ang="0">
                  <a:pos x="43" y="160"/>
                </a:cxn>
                <a:cxn ang="0">
                  <a:pos x="14" y="150"/>
                </a:cxn>
                <a:cxn ang="0">
                  <a:pos x="35" y="137"/>
                </a:cxn>
                <a:cxn ang="0">
                  <a:pos x="22" y="131"/>
                </a:cxn>
                <a:cxn ang="0">
                  <a:pos x="51" y="117"/>
                </a:cxn>
                <a:cxn ang="0">
                  <a:pos x="54" y="100"/>
                </a:cxn>
                <a:cxn ang="0">
                  <a:pos x="39" y="94"/>
                </a:cxn>
                <a:cxn ang="0">
                  <a:pos x="47" y="83"/>
                </a:cxn>
                <a:cxn ang="0">
                  <a:pos x="18" y="89"/>
                </a:cxn>
                <a:cxn ang="0">
                  <a:pos x="18" y="62"/>
                </a:cxn>
                <a:cxn ang="0">
                  <a:pos x="5" y="74"/>
                </a:cxn>
                <a:cxn ang="0">
                  <a:pos x="13" y="45"/>
                </a:cxn>
                <a:cxn ang="0">
                  <a:pos x="0" y="44"/>
                </a:cxn>
              </a:cxnLst>
              <a:rect l="0" t="0" r="r" b="b"/>
              <a:pathLst>
                <a:path w="128" h="193">
                  <a:moveTo>
                    <a:pt x="0" y="44"/>
                  </a:moveTo>
                  <a:lnTo>
                    <a:pt x="5" y="18"/>
                  </a:lnTo>
                  <a:lnTo>
                    <a:pt x="18" y="0"/>
                  </a:lnTo>
                  <a:lnTo>
                    <a:pt x="47" y="0"/>
                  </a:lnTo>
                  <a:lnTo>
                    <a:pt x="31" y="22"/>
                  </a:lnTo>
                  <a:lnTo>
                    <a:pt x="68" y="27"/>
                  </a:lnTo>
                  <a:lnTo>
                    <a:pt x="44" y="59"/>
                  </a:lnTo>
                  <a:lnTo>
                    <a:pt x="74" y="68"/>
                  </a:lnTo>
                  <a:lnTo>
                    <a:pt x="101" y="109"/>
                  </a:lnTo>
                  <a:lnTo>
                    <a:pt x="93" y="112"/>
                  </a:lnTo>
                  <a:lnTo>
                    <a:pt x="105" y="121"/>
                  </a:lnTo>
                  <a:lnTo>
                    <a:pt x="98" y="131"/>
                  </a:lnTo>
                  <a:lnTo>
                    <a:pt x="127" y="133"/>
                  </a:lnTo>
                  <a:lnTo>
                    <a:pt x="109" y="159"/>
                  </a:lnTo>
                  <a:lnTo>
                    <a:pt x="121" y="166"/>
                  </a:lnTo>
                  <a:lnTo>
                    <a:pt x="8" y="192"/>
                  </a:lnTo>
                  <a:lnTo>
                    <a:pt x="58" y="155"/>
                  </a:lnTo>
                  <a:lnTo>
                    <a:pt x="43" y="160"/>
                  </a:lnTo>
                  <a:lnTo>
                    <a:pt x="14" y="150"/>
                  </a:lnTo>
                  <a:lnTo>
                    <a:pt x="35" y="137"/>
                  </a:lnTo>
                  <a:lnTo>
                    <a:pt x="22" y="131"/>
                  </a:lnTo>
                  <a:lnTo>
                    <a:pt x="51" y="117"/>
                  </a:lnTo>
                  <a:lnTo>
                    <a:pt x="54" y="100"/>
                  </a:lnTo>
                  <a:lnTo>
                    <a:pt x="39" y="94"/>
                  </a:lnTo>
                  <a:lnTo>
                    <a:pt x="47" y="83"/>
                  </a:lnTo>
                  <a:lnTo>
                    <a:pt x="18" y="89"/>
                  </a:lnTo>
                  <a:lnTo>
                    <a:pt x="18" y="62"/>
                  </a:lnTo>
                  <a:lnTo>
                    <a:pt x="5" y="74"/>
                  </a:lnTo>
                  <a:lnTo>
                    <a:pt x="13" y="45"/>
                  </a:lnTo>
                  <a:lnTo>
                    <a:pt x="0" y="4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1" name="Freeform 165"/>
            <p:cNvSpPr>
              <a:spLocks/>
            </p:cNvSpPr>
            <p:nvPr/>
          </p:nvSpPr>
          <p:spPr bwMode="auto">
            <a:xfrm>
              <a:off x="174" y="1734"/>
              <a:ext cx="472" cy="405"/>
            </a:xfrm>
            <a:custGeom>
              <a:avLst/>
              <a:gdLst/>
              <a:ahLst/>
              <a:cxnLst>
                <a:cxn ang="0">
                  <a:pos x="31" y="169"/>
                </a:cxn>
                <a:cxn ang="0">
                  <a:pos x="32" y="187"/>
                </a:cxn>
                <a:cxn ang="0">
                  <a:pos x="89" y="196"/>
                </a:cxn>
                <a:cxn ang="0">
                  <a:pos x="109" y="188"/>
                </a:cxn>
                <a:cxn ang="0">
                  <a:pos x="48" y="239"/>
                </a:cxn>
                <a:cxn ang="0">
                  <a:pos x="45" y="262"/>
                </a:cxn>
                <a:cxn ang="0">
                  <a:pos x="45" y="279"/>
                </a:cxn>
                <a:cxn ang="0">
                  <a:pos x="56" y="296"/>
                </a:cxn>
                <a:cxn ang="0">
                  <a:pos x="80" y="311"/>
                </a:cxn>
                <a:cxn ang="0">
                  <a:pos x="91" y="296"/>
                </a:cxn>
                <a:cxn ang="0">
                  <a:pos x="98" y="335"/>
                </a:cxn>
                <a:cxn ang="0">
                  <a:pos x="148" y="339"/>
                </a:cxn>
                <a:cxn ang="0">
                  <a:pos x="161" y="335"/>
                </a:cxn>
                <a:cxn ang="0">
                  <a:pos x="152" y="377"/>
                </a:cxn>
                <a:cxn ang="0">
                  <a:pos x="128" y="400"/>
                </a:cxn>
                <a:cxn ang="0">
                  <a:pos x="76" y="422"/>
                </a:cxn>
                <a:cxn ang="0">
                  <a:pos x="136" y="405"/>
                </a:cxn>
                <a:cxn ang="0">
                  <a:pos x="145" y="382"/>
                </a:cxn>
                <a:cxn ang="0">
                  <a:pos x="226" y="345"/>
                </a:cxn>
                <a:cxn ang="0">
                  <a:pos x="227" y="319"/>
                </a:cxn>
                <a:cxn ang="0">
                  <a:pos x="288" y="246"/>
                </a:cxn>
                <a:cxn ang="0">
                  <a:pos x="304" y="265"/>
                </a:cxn>
                <a:cxn ang="0">
                  <a:pos x="310" y="281"/>
                </a:cxn>
                <a:cxn ang="0">
                  <a:pos x="264" y="307"/>
                </a:cxn>
                <a:cxn ang="0">
                  <a:pos x="265" y="323"/>
                </a:cxn>
                <a:cxn ang="0">
                  <a:pos x="323" y="289"/>
                </a:cxn>
                <a:cxn ang="0">
                  <a:pos x="327" y="270"/>
                </a:cxn>
                <a:cxn ang="0">
                  <a:pos x="352" y="275"/>
                </a:cxn>
                <a:cxn ang="0">
                  <a:pos x="389" y="302"/>
                </a:cxn>
                <a:cxn ang="0">
                  <a:pos x="462" y="300"/>
                </a:cxn>
                <a:cxn ang="0">
                  <a:pos x="460" y="315"/>
                </a:cxn>
                <a:cxn ang="0">
                  <a:pos x="487" y="316"/>
                </a:cxn>
                <a:cxn ang="0">
                  <a:pos x="441" y="296"/>
                </a:cxn>
                <a:cxn ang="0">
                  <a:pos x="267" y="28"/>
                </a:cxn>
                <a:cxn ang="0">
                  <a:pos x="211" y="8"/>
                </a:cxn>
                <a:cxn ang="0">
                  <a:pos x="191" y="16"/>
                </a:cxn>
                <a:cxn ang="0">
                  <a:pos x="184" y="0"/>
                </a:cxn>
                <a:cxn ang="0">
                  <a:pos x="133" y="18"/>
                </a:cxn>
                <a:cxn ang="0">
                  <a:pos x="129" y="24"/>
                </a:cxn>
                <a:cxn ang="0">
                  <a:pos x="105" y="43"/>
                </a:cxn>
                <a:cxn ang="0">
                  <a:pos x="72" y="63"/>
                </a:cxn>
                <a:cxn ang="0">
                  <a:pos x="32" y="83"/>
                </a:cxn>
                <a:cxn ang="0">
                  <a:pos x="71" y="121"/>
                </a:cxn>
                <a:cxn ang="0">
                  <a:pos x="98" y="133"/>
                </a:cxn>
                <a:cxn ang="0">
                  <a:pos x="117" y="144"/>
                </a:cxn>
                <a:cxn ang="0">
                  <a:pos x="71" y="149"/>
                </a:cxn>
                <a:cxn ang="0">
                  <a:pos x="55" y="136"/>
                </a:cxn>
              </a:cxnLst>
              <a:rect l="0" t="0" r="r" b="b"/>
              <a:pathLst>
                <a:path w="488" h="423">
                  <a:moveTo>
                    <a:pt x="0" y="161"/>
                  </a:moveTo>
                  <a:lnTo>
                    <a:pt x="31" y="169"/>
                  </a:lnTo>
                  <a:lnTo>
                    <a:pt x="18" y="172"/>
                  </a:lnTo>
                  <a:lnTo>
                    <a:pt x="32" y="187"/>
                  </a:lnTo>
                  <a:lnTo>
                    <a:pt x="80" y="186"/>
                  </a:lnTo>
                  <a:lnTo>
                    <a:pt x="89" y="196"/>
                  </a:lnTo>
                  <a:lnTo>
                    <a:pt x="120" y="183"/>
                  </a:lnTo>
                  <a:lnTo>
                    <a:pt x="109" y="188"/>
                  </a:lnTo>
                  <a:lnTo>
                    <a:pt x="114" y="215"/>
                  </a:lnTo>
                  <a:lnTo>
                    <a:pt x="48" y="239"/>
                  </a:lnTo>
                  <a:lnTo>
                    <a:pt x="29" y="266"/>
                  </a:lnTo>
                  <a:lnTo>
                    <a:pt x="45" y="262"/>
                  </a:lnTo>
                  <a:lnTo>
                    <a:pt x="33" y="269"/>
                  </a:lnTo>
                  <a:lnTo>
                    <a:pt x="45" y="279"/>
                  </a:lnTo>
                  <a:lnTo>
                    <a:pt x="71" y="281"/>
                  </a:lnTo>
                  <a:lnTo>
                    <a:pt x="56" y="296"/>
                  </a:lnTo>
                  <a:lnTo>
                    <a:pt x="68" y="310"/>
                  </a:lnTo>
                  <a:lnTo>
                    <a:pt x="80" y="311"/>
                  </a:lnTo>
                  <a:lnTo>
                    <a:pt x="107" y="281"/>
                  </a:lnTo>
                  <a:lnTo>
                    <a:pt x="91" y="296"/>
                  </a:lnTo>
                  <a:lnTo>
                    <a:pt x="105" y="324"/>
                  </a:lnTo>
                  <a:lnTo>
                    <a:pt x="98" y="335"/>
                  </a:lnTo>
                  <a:lnTo>
                    <a:pt x="128" y="319"/>
                  </a:lnTo>
                  <a:lnTo>
                    <a:pt x="148" y="339"/>
                  </a:lnTo>
                  <a:lnTo>
                    <a:pt x="155" y="327"/>
                  </a:lnTo>
                  <a:lnTo>
                    <a:pt x="161" y="335"/>
                  </a:lnTo>
                  <a:lnTo>
                    <a:pt x="184" y="324"/>
                  </a:lnTo>
                  <a:lnTo>
                    <a:pt x="152" y="377"/>
                  </a:lnTo>
                  <a:lnTo>
                    <a:pt x="129" y="388"/>
                  </a:lnTo>
                  <a:lnTo>
                    <a:pt x="128" y="400"/>
                  </a:lnTo>
                  <a:lnTo>
                    <a:pt x="98" y="400"/>
                  </a:lnTo>
                  <a:lnTo>
                    <a:pt x="76" y="422"/>
                  </a:lnTo>
                  <a:lnTo>
                    <a:pt x="105" y="405"/>
                  </a:lnTo>
                  <a:lnTo>
                    <a:pt x="136" y="405"/>
                  </a:lnTo>
                  <a:lnTo>
                    <a:pt x="153" y="393"/>
                  </a:lnTo>
                  <a:lnTo>
                    <a:pt x="145" y="382"/>
                  </a:lnTo>
                  <a:lnTo>
                    <a:pt x="164" y="385"/>
                  </a:lnTo>
                  <a:lnTo>
                    <a:pt x="226" y="345"/>
                  </a:lnTo>
                  <a:lnTo>
                    <a:pt x="238" y="330"/>
                  </a:lnTo>
                  <a:lnTo>
                    <a:pt x="227" y="319"/>
                  </a:lnTo>
                  <a:lnTo>
                    <a:pt x="280" y="270"/>
                  </a:lnTo>
                  <a:lnTo>
                    <a:pt x="288" y="246"/>
                  </a:lnTo>
                  <a:lnTo>
                    <a:pt x="283" y="270"/>
                  </a:lnTo>
                  <a:lnTo>
                    <a:pt x="304" y="265"/>
                  </a:lnTo>
                  <a:lnTo>
                    <a:pt x="292" y="276"/>
                  </a:lnTo>
                  <a:lnTo>
                    <a:pt x="310" y="281"/>
                  </a:lnTo>
                  <a:lnTo>
                    <a:pt x="271" y="284"/>
                  </a:lnTo>
                  <a:lnTo>
                    <a:pt x="264" y="307"/>
                  </a:lnTo>
                  <a:lnTo>
                    <a:pt x="277" y="307"/>
                  </a:lnTo>
                  <a:lnTo>
                    <a:pt x="265" y="323"/>
                  </a:lnTo>
                  <a:lnTo>
                    <a:pt x="317" y="302"/>
                  </a:lnTo>
                  <a:lnTo>
                    <a:pt x="323" y="289"/>
                  </a:lnTo>
                  <a:lnTo>
                    <a:pt x="315" y="283"/>
                  </a:lnTo>
                  <a:lnTo>
                    <a:pt x="327" y="270"/>
                  </a:lnTo>
                  <a:lnTo>
                    <a:pt x="326" y="281"/>
                  </a:lnTo>
                  <a:lnTo>
                    <a:pt x="352" y="275"/>
                  </a:lnTo>
                  <a:lnTo>
                    <a:pt x="346" y="285"/>
                  </a:lnTo>
                  <a:lnTo>
                    <a:pt x="389" y="302"/>
                  </a:lnTo>
                  <a:lnTo>
                    <a:pt x="451" y="310"/>
                  </a:lnTo>
                  <a:lnTo>
                    <a:pt x="462" y="300"/>
                  </a:lnTo>
                  <a:lnTo>
                    <a:pt x="472" y="306"/>
                  </a:lnTo>
                  <a:lnTo>
                    <a:pt x="460" y="315"/>
                  </a:lnTo>
                  <a:lnTo>
                    <a:pt x="478" y="324"/>
                  </a:lnTo>
                  <a:lnTo>
                    <a:pt x="487" y="316"/>
                  </a:lnTo>
                  <a:lnTo>
                    <a:pt x="470" y="296"/>
                  </a:lnTo>
                  <a:lnTo>
                    <a:pt x="441" y="296"/>
                  </a:lnTo>
                  <a:lnTo>
                    <a:pt x="441" y="48"/>
                  </a:lnTo>
                  <a:lnTo>
                    <a:pt x="267" y="28"/>
                  </a:lnTo>
                  <a:lnTo>
                    <a:pt x="260" y="16"/>
                  </a:lnTo>
                  <a:lnTo>
                    <a:pt x="211" y="8"/>
                  </a:lnTo>
                  <a:lnTo>
                    <a:pt x="206" y="18"/>
                  </a:lnTo>
                  <a:lnTo>
                    <a:pt x="191" y="16"/>
                  </a:lnTo>
                  <a:lnTo>
                    <a:pt x="205" y="6"/>
                  </a:lnTo>
                  <a:lnTo>
                    <a:pt x="184" y="0"/>
                  </a:lnTo>
                  <a:lnTo>
                    <a:pt x="165" y="16"/>
                  </a:lnTo>
                  <a:lnTo>
                    <a:pt x="133" y="18"/>
                  </a:lnTo>
                  <a:lnTo>
                    <a:pt x="133" y="32"/>
                  </a:lnTo>
                  <a:lnTo>
                    <a:pt x="129" y="24"/>
                  </a:lnTo>
                  <a:lnTo>
                    <a:pt x="99" y="32"/>
                  </a:lnTo>
                  <a:lnTo>
                    <a:pt x="105" y="43"/>
                  </a:lnTo>
                  <a:lnTo>
                    <a:pt x="91" y="40"/>
                  </a:lnTo>
                  <a:lnTo>
                    <a:pt x="72" y="63"/>
                  </a:lnTo>
                  <a:lnTo>
                    <a:pt x="29" y="72"/>
                  </a:lnTo>
                  <a:lnTo>
                    <a:pt x="32" y="83"/>
                  </a:lnTo>
                  <a:lnTo>
                    <a:pt x="20" y="86"/>
                  </a:lnTo>
                  <a:lnTo>
                    <a:pt x="71" y="121"/>
                  </a:lnTo>
                  <a:lnTo>
                    <a:pt x="140" y="137"/>
                  </a:lnTo>
                  <a:lnTo>
                    <a:pt x="98" y="133"/>
                  </a:lnTo>
                  <a:lnTo>
                    <a:pt x="99" y="142"/>
                  </a:lnTo>
                  <a:lnTo>
                    <a:pt x="117" y="144"/>
                  </a:lnTo>
                  <a:lnTo>
                    <a:pt x="102" y="151"/>
                  </a:lnTo>
                  <a:lnTo>
                    <a:pt x="71" y="149"/>
                  </a:lnTo>
                  <a:lnTo>
                    <a:pt x="71" y="134"/>
                  </a:lnTo>
                  <a:lnTo>
                    <a:pt x="55" y="136"/>
                  </a:lnTo>
                  <a:lnTo>
                    <a:pt x="0" y="16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2" name="Freeform 166"/>
            <p:cNvSpPr>
              <a:spLocks/>
            </p:cNvSpPr>
            <p:nvPr/>
          </p:nvSpPr>
          <p:spPr bwMode="auto">
            <a:xfrm>
              <a:off x="383" y="2074"/>
              <a:ext cx="42" cy="24"/>
            </a:xfrm>
            <a:custGeom>
              <a:avLst/>
              <a:gdLst/>
              <a:ahLst/>
              <a:cxnLst>
                <a:cxn ang="0">
                  <a:pos x="0" y="9"/>
                </a:cxn>
                <a:cxn ang="0">
                  <a:pos x="12" y="24"/>
                </a:cxn>
                <a:cxn ang="0">
                  <a:pos x="43" y="4"/>
                </a:cxn>
                <a:cxn ang="0">
                  <a:pos x="13" y="0"/>
                </a:cxn>
                <a:cxn ang="0">
                  <a:pos x="17" y="9"/>
                </a:cxn>
                <a:cxn ang="0">
                  <a:pos x="0" y="9"/>
                </a:cxn>
              </a:cxnLst>
              <a:rect l="0" t="0" r="r" b="b"/>
              <a:pathLst>
                <a:path w="44" h="25">
                  <a:moveTo>
                    <a:pt x="0" y="9"/>
                  </a:moveTo>
                  <a:lnTo>
                    <a:pt x="12" y="24"/>
                  </a:lnTo>
                  <a:lnTo>
                    <a:pt x="43" y="4"/>
                  </a:lnTo>
                  <a:lnTo>
                    <a:pt x="13" y="0"/>
                  </a:lnTo>
                  <a:lnTo>
                    <a:pt x="17" y="9"/>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3" name="Freeform 167"/>
            <p:cNvSpPr>
              <a:spLocks/>
            </p:cNvSpPr>
            <p:nvPr/>
          </p:nvSpPr>
          <p:spPr bwMode="auto">
            <a:xfrm>
              <a:off x="648" y="2029"/>
              <a:ext cx="126" cy="112"/>
            </a:xfrm>
            <a:custGeom>
              <a:avLst/>
              <a:gdLst/>
              <a:ahLst/>
              <a:cxnLst>
                <a:cxn ang="0">
                  <a:pos x="0" y="12"/>
                </a:cxn>
                <a:cxn ang="0">
                  <a:pos x="5" y="28"/>
                </a:cxn>
                <a:cxn ang="0">
                  <a:pos x="22" y="35"/>
                </a:cxn>
                <a:cxn ang="0">
                  <a:pos x="30" y="29"/>
                </a:cxn>
                <a:cxn ang="0">
                  <a:pos x="16" y="21"/>
                </a:cxn>
                <a:cxn ang="0">
                  <a:pos x="30" y="21"/>
                </a:cxn>
                <a:cxn ang="0">
                  <a:pos x="44" y="36"/>
                </a:cxn>
                <a:cxn ang="0">
                  <a:pos x="40" y="10"/>
                </a:cxn>
                <a:cxn ang="0">
                  <a:pos x="51" y="32"/>
                </a:cxn>
                <a:cxn ang="0">
                  <a:pos x="77" y="45"/>
                </a:cxn>
                <a:cxn ang="0">
                  <a:pos x="72" y="62"/>
                </a:cxn>
                <a:cxn ang="0">
                  <a:pos x="104" y="82"/>
                </a:cxn>
                <a:cxn ang="0">
                  <a:pos x="95" y="98"/>
                </a:cxn>
                <a:cxn ang="0">
                  <a:pos x="112" y="86"/>
                </a:cxn>
                <a:cxn ang="0">
                  <a:pos x="115" y="116"/>
                </a:cxn>
                <a:cxn ang="0">
                  <a:pos x="127" y="110"/>
                </a:cxn>
                <a:cxn ang="0">
                  <a:pos x="129" y="87"/>
                </a:cxn>
                <a:cxn ang="0">
                  <a:pos x="98" y="75"/>
                </a:cxn>
                <a:cxn ang="0">
                  <a:pos x="41" y="0"/>
                </a:cxn>
                <a:cxn ang="0">
                  <a:pos x="8" y="21"/>
                </a:cxn>
                <a:cxn ang="0">
                  <a:pos x="0" y="12"/>
                </a:cxn>
              </a:cxnLst>
              <a:rect l="0" t="0" r="r" b="b"/>
              <a:pathLst>
                <a:path w="130" h="117">
                  <a:moveTo>
                    <a:pt x="0" y="12"/>
                  </a:moveTo>
                  <a:lnTo>
                    <a:pt x="5" y="28"/>
                  </a:lnTo>
                  <a:lnTo>
                    <a:pt x="22" y="35"/>
                  </a:lnTo>
                  <a:lnTo>
                    <a:pt x="30" y="29"/>
                  </a:lnTo>
                  <a:lnTo>
                    <a:pt x="16" y="21"/>
                  </a:lnTo>
                  <a:lnTo>
                    <a:pt x="30" y="21"/>
                  </a:lnTo>
                  <a:lnTo>
                    <a:pt x="44" y="36"/>
                  </a:lnTo>
                  <a:lnTo>
                    <a:pt x="40" y="10"/>
                  </a:lnTo>
                  <a:lnTo>
                    <a:pt x="51" y="32"/>
                  </a:lnTo>
                  <a:lnTo>
                    <a:pt x="77" y="45"/>
                  </a:lnTo>
                  <a:lnTo>
                    <a:pt x="72" y="62"/>
                  </a:lnTo>
                  <a:lnTo>
                    <a:pt x="104" y="82"/>
                  </a:lnTo>
                  <a:lnTo>
                    <a:pt x="95" y="98"/>
                  </a:lnTo>
                  <a:lnTo>
                    <a:pt x="112" y="86"/>
                  </a:lnTo>
                  <a:lnTo>
                    <a:pt x="115" y="116"/>
                  </a:lnTo>
                  <a:lnTo>
                    <a:pt x="127" y="110"/>
                  </a:lnTo>
                  <a:lnTo>
                    <a:pt x="129" y="87"/>
                  </a:lnTo>
                  <a:lnTo>
                    <a:pt x="98" y="75"/>
                  </a:lnTo>
                  <a:lnTo>
                    <a:pt x="41" y="0"/>
                  </a:lnTo>
                  <a:lnTo>
                    <a:pt x="8" y="21"/>
                  </a:lnTo>
                  <a:lnTo>
                    <a:pt x="0" y="1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4" name="Freeform 168"/>
            <p:cNvSpPr>
              <a:spLocks/>
            </p:cNvSpPr>
            <p:nvPr/>
          </p:nvSpPr>
          <p:spPr bwMode="auto">
            <a:xfrm>
              <a:off x="675" y="2064"/>
              <a:ext cx="22" cy="22"/>
            </a:xfrm>
            <a:custGeom>
              <a:avLst/>
              <a:gdLst/>
              <a:ahLst/>
              <a:cxnLst>
                <a:cxn ang="0">
                  <a:pos x="0" y="0"/>
                </a:cxn>
                <a:cxn ang="0">
                  <a:pos x="6" y="22"/>
                </a:cxn>
                <a:cxn ang="0">
                  <a:pos x="8" y="11"/>
                </a:cxn>
                <a:cxn ang="0">
                  <a:pos x="22" y="20"/>
                </a:cxn>
                <a:cxn ang="0">
                  <a:pos x="9" y="11"/>
                </a:cxn>
                <a:cxn ang="0">
                  <a:pos x="20" y="3"/>
                </a:cxn>
                <a:cxn ang="0">
                  <a:pos x="0" y="0"/>
                </a:cxn>
              </a:cxnLst>
              <a:rect l="0" t="0" r="r" b="b"/>
              <a:pathLst>
                <a:path w="23" h="23">
                  <a:moveTo>
                    <a:pt x="0" y="0"/>
                  </a:moveTo>
                  <a:lnTo>
                    <a:pt x="6" y="22"/>
                  </a:lnTo>
                  <a:lnTo>
                    <a:pt x="8" y="11"/>
                  </a:lnTo>
                  <a:lnTo>
                    <a:pt x="22" y="20"/>
                  </a:lnTo>
                  <a:lnTo>
                    <a:pt x="9" y="11"/>
                  </a:lnTo>
                  <a:lnTo>
                    <a:pt x="20" y="3"/>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5" name="Freeform 169"/>
            <p:cNvSpPr>
              <a:spLocks/>
            </p:cNvSpPr>
            <p:nvPr/>
          </p:nvSpPr>
          <p:spPr bwMode="auto">
            <a:xfrm>
              <a:off x="686" y="2081"/>
              <a:ext cx="22" cy="27"/>
            </a:xfrm>
            <a:custGeom>
              <a:avLst/>
              <a:gdLst/>
              <a:ahLst/>
              <a:cxnLst>
                <a:cxn ang="0">
                  <a:pos x="0" y="0"/>
                </a:cxn>
                <a:cxn ang="0">
                  <a:pos x="19" y="5"/>
                </a:cxn>
                <a:cxn ang="0">
                  <a:pos x="22" y="28"/>
                </a:cxn>
                <a:cxn ang="0">
                  <a:pos x="0" y="0"/>
                </a:cxn>
              </a:cxnLst>
              <a:rect l="0" t="0" r="r" b="b"/>
              <a:pathLst>
                <a:path w="23" h="29">
                  <a:moveTo>
                    <a:pt x="0" y="0"/>
                  </a:moveTo>
                  <a:lnTo>
                    <a:pt x="19" y="5"/>
                  </a:lnTo>
                  <a:lnTo>
                    <a:pt x="22" y="28"/>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6" name="Freeform 170"/>
            <p:cNvSpPr>
              <a:spLocks/>
            </p:cNvSpPr>
            <p:nvPr/>
          </p:nvSpPr>
          <p:spPr bwMode="auto">
            <a:xfrm>
              <a:off x="698" y="2066"/>
              <a:ext cx="22" cy="21"/>
            </a:xfrm>
            <a:custGeom>
              <a:avLst/>
              <a:gdLst/>
              <a:ahLst/>
              <a:cxnLst>
                <a:cxn ang="0">
                  <a:pos x="0" y="0"/>
                </a:cxn>
                <a:cxn ang="0">
                  <a:pos x="3" y="21"/>
                </a:cxn>
                <a:cxn ang="0">
                  <a:pos x="18" y="21"/>
                </a:cxn>
                <a:cxn ang="0">
                  <a:pos x="11" y="3"/>
                </a:cxn>
                <a:cxn ang="0">
                  <a:pos x="22" y="16"/>
                </a:cxn>
                <a:cxn ang="0">
                  <a:pos x="12" y="0"/>
                </a:cxn>
                <a:cxn ang="0">
                  <a:pos x="0" y="0"/>
                </a:cxn>
              </a:cxnLst>
              <a:rect l="0" t="0" r="r" b="b"/>
              <a:pathLst>
                <a:path w="23" h="22">
                  <a:moveTo>
                    <a:pt x="0" y="0"/>
                  </a:moveTo>
                  <a:lnTo>
                    <a:pt x="3" y="21"/>
                  </a:lnTo>
                  <a:lnTo>
                    <a:pt x="18" y="21"/>
                  </a:lnTo>
                  <a:lnTo>
                    <a:pt x="11" y="3"/>
                  </a:lnTo>
                  <a:lnTo>
                    <a:pt x="22" y="16"/>
                  </a:lnTo>
                  <a:lnTo>
                    <a:pt x="12" y="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7" name="Freeform 171"/>
            <p:cNvSpPr>
              <a:spLocks/>
            </p:cNvSpPr>
            <p:nvPr/>
          </p:nvSpPr>
          <p:spPr bwMode="auto">
            <a:xfrm>
              <a:off x="712" y="2090"/>
              <a:ext cx="22" cy="22"/>
            </a:xfrm>
            <a:custGeom>
              <a:avLst/>
              <a:gdLst/>
              <a:ahLst/>
              <a:cxnLst>
                <a:cxn ang="0">
                  <a:pos x="0" y="0"/>
                </a:cxn>
                <a:cxn ang="0">
                  <a:pos x="22" y="22"/>
                </a:cxn>
                <a:cxn ang="0">
                  <a:pos x="22" y="2"/>
                </a:cxn>
                <a:cxn ang="0">
                  <a:pos x="0" y="0"/>
                </a:cxn>
              </a:cxnLst>
              <a:rect l="0" t="0" r="r" b="b"/>
              <a:pathLst>
                <a:path w="23" h="23">
                  <a:moveTo>
                    <a:pt x="0" y="0"/>
                  </a:moveTo>
                  <a:lnTo>
                    <a:pt x="22" y="22"/>
                  </a:lnTo>
                  <a:lnTo>
                    <a:pt x="22" y="2"/>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8" name="Freeform 172"/>
            <p:cNvSpPr>
              <a:spLocks/>
            </p:cNvSpPr>
            <p:nvPr/>
          </p:nvSpPr>
          <p:spPr bwMode="auto">
            <a:xfrm>
              <a:off x="716" y="2107"/>
              <a:ext cx="22" cy="30"/>
            </a:xfrm>
            <a:custGeom>
              <a:avLst/>
              <a:gdLst/>
              <a:ahLst/>
              <a:cxnLst>
                <a:cxn ang="0">
                  <a:pos x="0" y="0"/>
                </a:cxn>
                <a:cxn ang="0">
                  <a:pos x="17" y="10"/>
                </a:cxn>
                <a:cxn ang="0">
                  <a:pos x="22" y="30"/>
                </a:cxn>
                <a:cxn ang="0">
                  <a:pos x="0" y="0"/>
                </a:cxn>
              </a:cxnLst>
              <a:rect l="0" t="0" r="r" b="b"/>
              <a:pathLst>
                <a:path w="23" h="31">
                  <a:moveTo>
                    <a:pt x="0" y="0"/>
                  </a:moveTo>
                  <a:lnTo>
                    <a:pt x="17" y="10"/>
                  </a:lnTo>
                  <a:lnTo>
                    <a:pt x="22" y="3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79" name="Freeform 173"/>
            <p:cNvSpPr>
              <a:spLocks/>
            </p:cNvSpPr>
            <p:nvPr/>
          </p:nvSpPr>
          <p:spPr bwMode="auto">
            <a:xfrm>
              <a:off x="749" y="2115"/>
              <a:ext cx="23" cy="22"/>
            </a:xfrm>
            <a:custGeom>
              <a:avLst/>
              <a:gdLst/>
              <a:ahLst/>
              <a:cxnLst>
                <a:cxn ang="0">
                  <a:pos x="0" y="11"/>
                </a:cxn>
                <a:cxn ang="0">
                  <a:pos x="11" y="0"/>
                </a:cxn>
                <a:cxn ang="0">
                  <a:pos x="22" y="22"/>
                </a:cxn>
                <a:cxn ang="0">
                  <a:pos x="0" y="11"/>
                </a:cxn>
              </a:cxnLst>
              <a:rect l="0" t="0" r="r" b="b"/>
              <a:pathLst>
                <a:path w="23" h="23">
                  <a:moveTo>
                    <a:pt x="0" y="11"/>
                  </a:moveTo>
                  <a:lnTo>
                    <a:pt x="11" y="0"/>
                  </a:lnTo>
                  <a:lnTo>
                    <a:pt x="22" y="22"/>
                  </a:lnTo>
                  <a:lnTo>
                    <a:pt x="0" y="1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0" name="Freeform 174"/>
            <p:cNvSpPr>
              <a:spLocks/>
            </p:cNvSpPr>
            <p:nvPr/>
          </p:nvSpPr>
          <p:spPr bwMode="auto">
            <a:xfrm>
              <a:off x="859" y="2251"/>
              <a:ext cx="910" cy="436"/>
            </a:xfrm>
            <a:custGeom>
              <a:avLst/>
              <a:gdLst/>
              <a:ahLst/>
              <a:cxnLst>
                <a:cxn ang="0">
                  <a:pos x="10" y="62"/>
                </a:cxn>
                <a:cxn ang="0">
                  <a:pos x="13" y="68"/>
                </a:cxn>
                <a:cxn ang="0">
                  <a:pos x="28" y="224"/>
                </a:cxn>
                <a:cxn ang="0">
                  <a:pos x="37" y="240"/>
                </a:cxn>
                <a:cxn ang="0">
                  <a:pos x="98" y="299"/>
                </a:cxn>
                <a:cxn ang="0">
                  <a:pos x="162" y="322"/>
                </a:cxn>
                <a:cxn ang="0">
                  <a:pos x="297" y="338"/>
                </a:cxn>
                <a:cxn ang="0">
                  <a:pos x="376" y="373"/>
                </a:cxn>
                <a:cxn ang="0">
                  <a:pos x="449" y="442"/>
                </a:cxn>
                <a:cxn ang="0">
                  <a:pos x="480" y="390"/>
                </a:cxn>
                <a:cxn ang="0">
                  <a:pos x="532" y="373"/>
                </a:cxn>
                <a:cxn ang="0">
                  <a:pos x="575" y="367"/>
                </a:cxn>
                <a:cxn ang="0">
                  <a:pos x="594" y="364"/>
                </a:cxn>
                <a:cxn ang="0">
                  <a:pos x="599" y="365"/>
                </a:cxn>
                <a:cxn ang="0">
                  <a:pos x="683" y="386"/>
                </a:cxn>
                <a:cxn ang="0">
                  <a:pos x="707" y="455"/>
                </a:cxn>
                <a:cxn ang="0">
                  <a:pos x="725" y="423"/>
                </a:cxn>
                <a:cxn ang="0">
                  <a:pos x="717" y="325"/>
                </a:cxn>
                <a:cxn ang="0">
                  <a:pos x="783" y="263"/>
                </a:cxn>
                <a:cxn ang="0">
                  <a:pos x="786" y="243"/>
                </a:cxn>
                <a:cxn ang="0">
                  <a:pos x="772" y="214"/>
                </a:cxn>
                <a:cxn ang="0">
                  <a:pos x="783" y="202"/>
                </a:cxn>
                <a:cxn ang="0">
                  <a:pos x="798" y="240"/>
                </a:cxn>
                <a:cxn ang="0">
                  <a:pos x="802" y="194"/>
                </a:cxn>
                <a:cxn ang="0">
                  <a:pos x="827" y="170"/>
                </a:cxn>
                <a:cxn ang="0">
                  <a:pos x="877" y="144"/>
                </a:cxn>
                <a:cxn ang="0">
                  <a:pos x="938" y="97"/>
                </a:cxn>
                <a:cxn ang="0">
                  <a:pos x="927" y="76"/>
                </a:cxn>
                <a:cxn ang="0">
                  <a:pos x="900" y="41"/>
                </a:cxn>
                <a:cxn ang="0">
                  <a:pos x="798" y="99"/>
                </a:cxn>
                <a:cxn ang="0">
                  <a:pos x="744" y="126"/>
                </a:cxn>
                <a:cxn ang="0">
                  <a:pos x="699" y="159"/>
                </a:cxn>
                <a:cxn ang="0">
                  <a:pos x="677" y="149"/>
                </a:cxn>
                <a:cxn ang="0">
                  <a:pos x="686" y="136"/>
                </a:cxn>
                <a:cxn ang="0">
                  <a:pos x="682" y="109"/>
                </a:cxn>
                <a:cxn ang="0">
                  <a:pos x="671" y="85"/>
                </a:cxn>
                <a:cxn ang="0">
                  <a:pos x="626" y="97"/>
                </a:cxn>
                <a:cxn ang="0">
                  <a:pos x="605" y="152"/>
                </a:cxn>
                <a:cxn ang="0">
                  <a:pos x="611" y="86"/>
                </a:cxn>
                <a:cxn ang="0">
                  <a:pos x="621" y="71"/>
                </a:cxn>
                <a:cxn ang="0">
                  <a:pos x="656" y="60"/>
                </a:cxn>
                <a:cxn ang="0">
                  <a:pos x="590" y="54"/>
                </a:cxn>
                <a:cxn ang="0">
                  <a:pos x="561" y="58"/>
                </a:cxn>
                <a:cxn ang="0">
                  <a:pos x="568" y="29"/>
                </a:cxn>
                <a:cxn ang="0">
                  <a:pos x="480" y="0"/>
                </a:cxn>
                <a:cxn ang="0">
                  <a:pos x="31" y="9"/>
                </a:cxn>
                <a:cxn ang="0">
                  <a:pos x="28" y="41"/>
                </a:cxn>
                <a:cxn ang="0">
                  <a:pos x="0" y="25"/>
                </a:cxn>
              </a:cxnLst>
              <a:rect l="0" t="0" r="r" b="b"/>
              <a:pathLst>
                <a:path w="941" h="456">
                  <a:moveTo>
                    <a:pt x="0" y="25"/>
                  </a:moveTo>
                  <a:lnTo>
                    <a:pt x="10" y="62"/>
                  </a:lnTo>
                  <a:lnTo>
                    <a:pt x="24" y="66"/>
                  </a:lnTo>
                  <a:lnTo>
                    <a:pt x="13" y="68"/>
                  </a:lnTo>
                  <a:lnTo>
                    <a:pt x="5" y="180"/>
                  </a:lnTo>
                  <a:lnTo>
                    <a:pt x="28" y="224"/>
                  </a:lnTo>
                  <a:lnTo>
                    <a:pt x="44" y="224"/>
                  </a:lnTo>
                  <a:lnTo>
                    <a:pt x="37" y="240"/>
                  </a:lnTo>
                  <a:lnTo>
                    <a:pt x="68" y="288"/>
                  </a:lnTo>
                  <a:lnTo>
                    <a:pt x="98" y="299"/>
                  </a:lnTo>
                  <a:lnTo>
                    <a:pt x="124" y="326"/>
                  </a:lnTo>
                  <a:lnTo>
                    <a:pt x="162" y="322"/>
                  </a:lnTo>
                  <a:lnTo>
                    <a:pt x="224" y="348"/>
                  </a:lnTo>
                  <a:lnTo>
                    <a:pt x="297" y="338"/>
                  </a:lnTo>
                  <a:lnTo>
                    <a:pt x="343" y="386"/>
                  </a:lnTo>
                  <a:lnTo>
                    <a:pt x="376" y="373"/>
                  </a:lnTo>
                  <a:lnTo>
                    <a:pt x="417" y="432"/>
                  </a:lnTo>
                  <a:lnTo>
                    <a:pt x="449" y="442"/>
                  </a:lnTo>
                  <a:lnTo>
                    <a:pt x="447" y="410"/>
                  </a:lnTo>
                  <a:lnTo>
                    <a:pt x="480" y="390"/>
                  </a:lnTo>
                  <a:lnTo>
                    <a:pt x="483" y="375"/>
                  </a:lnTo>
                  <a:lnTo>
                    <a:pt x="532" y="373"/>
                  </a:lnTo>
                  <a:lnTo>
                    <a:pt x="575" y="386"/>
                  </a:lnTo>
                  <a:lnTo>
                    <a:pt x="575" y="367"/>
                  </a:lnTo>
                  <a:lnTo>
                    <a:pt x="559" y="364"/>
                  </a:lnTo>
                  <a:lnTo>
                    <a:pt x="594" y="364"/>
                  </a:lnTo>
                  <a:lnTo>
                    <a:pt x="596" y="355"/>
                  </a:lnTo>
                  <a:lnTo>
                    <a:pt x="599" y="365"/>
                  </a:lnTo>
                  <a:lnTo>
                    <a:pt x="665" y="369"/>
                  </a:lnTo>
                  <a:lnTo>
                    <a:pt x="683" y="386"/>
                  </a:lnTo>
                  <a:lnTo>
                    <a:pt x="686" y="415"/>
                  </a:lnTo>
                  <a:lnTo>
                    <a:pt x="707" y="455"/>
                  </a:lnTo>
                  <a:lnTo>
                    <a:pt x="719" y="453"/>
                  </a:lnTo>
                  <a:lnTo>
                    <a:pt x="725" y="423"/>
                  </a:lnTo>
                  <a:lnTo>
                    <a:pt x="703" y="355"/>
                  </a:lnTo>
                  <a:lnTo>
                    <a:pt x="717" y="325"/>
                  </a:lnTo>
                  <a:lnTo>
                    <a:pt x="799" y="270"/>
                  </a:lnTo>
                  <a:lnTo>
                    <a:pt x="783" y="263"/>
                  </a:lnTo>
                  <a:lnTo>
                    <a:pt x="798" y="261"/>
                  </a:lnTo>
                  <a:lnTo>
                    <a:pt x="786" y="243"/>
                  </a:lnTo>
                  <a:lnTo>
                    <a:pt x="788" y="226"/>
                  </a:lnTo>
                  <a:lnTo>
                    <a:pt x="772" y="214"/>
                  </a:lnTo>
                  <a:lnTo>
                    <a:pt x="788" y="222"/>
                  </a:lnTo>
                  <a:lnTo>
                    <a:pt x="783" y="202"/>
                  </a:lnTo>
                  <a:lnTo>
                    <a:pt x="795" y="197"/>
                  </a:lnTo>
                  <a:lnTo>
                    <a:pt x="798" y="240"/>
                  </a:lnTo>
                  <a:lnTo>
                    <a:pt x="810" y="214"/>
                  </a:lnTo>
                  <a:lnTo>
                    <a:pt x="802" y="194"/>
                  </a:lnTo>
                  <a:lnTo>
                    <a:pt x="811" y="206"/>
                  </a:lnTo>
                  <a:lnTo>
                    <a:pt x="827" y="170"/>
                  </a:lnTo>
                  <a:lnTo>
                    <a:pt x="894" y="155"/>
                  </a:lnTo>
                  <a:lnTo>
                    <a:pt x="877" y="144"/>
                  </a:lnTo>
                  <a:lnTo>
                    <a:pt x="890" y="117"/>
                  </a:lnTo>
                  <a:lnTo>
                    <a:pt x="938" y="97"/>
                  </a:lnTo>
                  <a:lnTo>
                    <a:pt x="940" y="86"/>
                  </a:lnTo>
                  <a:lnTo>
                    <a:pt x="927" y="76"/>
                  </a:lnTo>
                  <a:lnTo>
                    <a:pt x="927" y="49"/>
                  </a:lnTo>
                  <a:lnTo>
                    <a:pt x="900" y="41"/>
                  </a:lnTo>
                  <a:lnTo>
                    <a:pt x="881" y="85"/>
                  </a:lnTo>
                  <a:lnTo>
                    <a:pt x="798" y="99"/>
                  </a:lnTo>
                  <a:lnTo>
                    <a:pt x="791" y="118"/>
                  </a:lnTo>
                  <a:lnTo>
                    <a:pt x="744" y="126"/>
                  </a:lnTo>
                  <a:lnTo>
                    <a:pt x="748" y="132"/>
                  </a:lnTo>
                  <a:lnTo>
                    <a:pt x="699" y="159"/>
                  </a:lnTo>
                  <a:lnTo>
                    <a:pt x="679" y="157"/>
                  </a:lnTo>
                  <a:lnTo>
                    <a:pt x="677" y="149"/>
                  </a:lnTo>
                  <a:lnTo>
                    <a:pt x="682" y="141"/>
                  </a:lnTo>
                  <a:lnTo>
                    <a:pt x="686" y="136"/>
                  </a:lnTo>
                  <a:lnTo>
                    <a:pt x="688" y="128"/>
                  </a:lnTo>
                  <a:lnTo>
                    <a:pt x="682" y="109"/>
                  </a:lnTo>
                  <a:lnTo>
                    <a:pt x="664" y="116"/>
                  </a:lnTo>
                  <a:lnTo>
                    <a:pt x="671" y="85"/>
                  </a:lnTo>
                  <a:lnTo>
                    <a:pt x="645" y="76"/>
                  </a:lnTo>
                  <a:lnTo>
                    <a:pt x="626" y="97"/>
                  </a:lnTo>
                  <a:lnTo>
                    <a:pt x="619" y="151"/>
                  </a:lnTo>
                  <a:lnTo>
                    <a:pt x="605" y="152"/>
                  </a:lnTo>
                  <a:lnTo>
                    <a:pt x="599" y="126"/>
                  </a:lnTo>
                  <a:lnTo>
                    <a:pt x="611" y="86"/>
                  </a:lnTo>
                  <a:lnTo>
                    <a:pt x="601" y="93"/>
                  </a:lnTo>
                  <a:lnTo>
                    <a:pt x="621" y="71"/>
                  </a:lnTo>
                  <a:lnTo>
                    <a:pt x="664" y="71"/>
                  </a:lnTo>
                  <a:lnTo>
                    <a:pt x="656" y="60"/>
                  </a:lnTo>
                  <a:lnTo>
                    <a:pt x="653" y="60"/>
                  </a:lnTo>
                  <a:lnTo>
                    <a:pt x="590" y="54"/>
                  </a:lnTo>
                  <a:lnTo>
                    <a:pt x="601" y="40"/>
                  </a:lnTo>
                  <a:lnTo>
                    <a:pt x="561" y="58"/>
                  </a:lnTo>
                  <a:lnTo>
                    <a:pt x="532" y="58"/>
                  </a:lnTo>
                  <a:lnTo>
                    <a:pt x="568" y="29"/>
                  </a:lnTo>
                  <a:lnTo>
                    <a:pt x="491" y="14"/>
                  </a:lnTo>
                  <a:lnTo>
                    <a:pt x="480" y="0"/>
                  </a:lnTo>
                  <a:lnTo>
                    <a:pt x="480" y="9"/>
                  </a:lnTo>
                  <a:lnTo>
                    <a:pt x="31" y="9"/>
                  </a:lnTo>
                  <a:lnTo>
                    <a:pt x="39" y="27"/>
                  </a:lnTo>
                  <a:lnTo>
                    <a:pt x="28" y="41"/>
                  </a:lnTo>
                  <a:lnTo>
                    <a:pt x="32" y="27"/>
                  </a:lnTo>
                  <a:lnTo>
                    <a:pt x="0" y="2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1" name="Freeform 175"/>
            <p:cNvSpPr>
              <a:spLocks/>
            </p:cNvSpPr>
            <p:nvPr/>
          </p:nvSpPr>
          <p:spPr bwMode="auto">
            <a:xfrm>
              <a:off x="5789" y="1938"/>
              <a:ext cx="49" cy="22"/>
            </a:xfrm>
            <a:custGeom>
              <a:avLst/>
              <a:gdLst/>
              <a:ahLst/>
              <a:cxnLst>
                <a:cxn ang="0">
                  <a:pos x="0" y="6"/>
                </a:cxn>
                <a:cxn ang="0">
                  <a:pos x="31" y="0"/>
                </a:cxn>
                <a:cxn ang="0">
                  <a:pos x="50" y="10"/>
                </a:cxn>
                <a:cxn ang="0">
                  <a:pos x="40" y="22"/>
                </a:cxn>
                <a:cxn ang="0">
                  <a:pos x="0" y="6"/>
                </a:cxn>
              </a:cxnLst>
              <a:rect l="0" t="0" r="r" b="b"/>
              <a:pathLst>
                <a:path w="51" h="23">
                  <a:moveTo>
                    <a:pt x="0" y="6"/>
                  </a:moveTo>
                  <a:lnTo>
                    <a:pt x="31" y="0"/>
                  </a:lnTo>
                  <a:lnTo>
                    <a:pt x="50" y="10"/>
                  </a:lnTo>
                  <a:lnTo>
                    <a:pt x="40" y="22"/>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2" name="Freeform 176"/>
            <p:cNvSpPr>
              <a:spLocks/>
            </p:cNvSpPr>
            <p:nvPr/>
          </p:nvSpPr>
          <p:spPr bwMode="auto">
            <a:xfrm>
              <a:off x="1903" y="3559"/>
              <a:ext cx="83" cy="85"/>
            </a:xfrm>
            <a:custGeom>
              <a:avLst/>
              <a:gdLst/>
              <a:ahLst/>
              <a:cxnLst>
                <a:cxn ang="0">
                  <a:pos x="0" y="70"/>
                </a:cxn>
                <a:cxn ang="0">
                  <a:pos x="13" y="4"/>
                </a:cxn>
                <a:cxn ang="0">
                  <a:pos x="25" y="0"/>
                </a:cxn>
                <a:cxn ang="0">
                  <a:pos x="75" y="35"/>
                </a:cxn>
                <a:cxn ang="0">
                  <a:pos x="85" y="48"/>
                </a:cxn>
                <a:cxn ang="0">
                  <a:pos x="80" y="66"/>
                </a:cxn>
                <a:cxn ang="0">
                  <a:pos x="58" y="88"/>
                </a:cxn>
                <a:cxn ang="0">
                  <a:pos x="0" y="70"/>
                </a:cxn>
              </a:cxnLst>
              <a:rect l="0" t="0" r="r" b="b"/>
              <a:pathLst>
                <a:path w="86" h="89">
                  <a:moveTo>
                    <a:pt x="0" y="70"/>
                  </a:moveTo>
                  <a:lnTo>
                    <a:pt x="13" y="4"/>
                  </a:lnTo>
                  <a:lnTo>
                    <a:pt x="25" y="0"/>
                  </a:lnTo>
                  <a:lnTo>
                    <a:pt x="75" y="35"/>
                  </a:lnTo>
                  <a:lnTo>
                    <a:pt x="85" y="48"/>
                  </a:lnTo>
                  <a:lnTo>
                    <a:pt x="80" y="66"/>
                  </a:lnTo>
                  <a:lnTo>
                    <a:pt x="58" y="88"/>
                  </a:lnTo>
                  <a:lnTo>
                    <a:pt x="0" y="7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3" name="Freeform 177"/>
            <p:cNvSpPr>
              <a:spLocks/>
            </p:cNvSpPr>
            <p:nvPr/>
          </p:nvSpPr>
          <p:spPr bwMode="auto">
            <a:xfrm>
              <a:off x="1669" y="2892"/>
              <a:ext cx="213" cy="178"/>
            </a:xfrm>
            <a:custGeom>
              <a:avLst/>
              <a:gdLst/>
              <a:ahLst/>
              <a:cxnLst>
                <a:cxn ang="0">
                  <a:pos x="0" y="49"/>
                </a:cxn>
                <a:cxn ang="0">
                  <a:pos x="20" y="82"/>
                </a:cxn>
                <a:cxn ang="0">
                  <a:pos x="52" y="86"/>
                </a:cxn>
                <a:cxn ang="0">
                  <a:pos x="62" y="99"/>
                </a:cxn>
                <a:cxn ang="0">
                  <a:pos x="94" y="97"/>
                </a:cxn>
                <a:cxn ang="0">
                  <a:pos x="89" y="153"/>
                </a:cxn>
                <a:cxn ang="0">
                  <a:pos x="104" y="176"/>
                </a:cxn>
                <a:cxn ang="0">
                  <a:pos x="123" y="185"/>
                </a:cxn>
                <a:cxn ang="0">
                  <a:pos x="162" y="163"/>
                </a:cxn>
                <a:cxn ang="0">
                  <a:pos x="147" y="159"/>
                </a:cxn>
                <a:cxn ang="0">
                  <a:pos x="139" y="128"/>
                </a:cxn>
                <a:cxn ang="0">
                  <a:pos x="167" y="135"/>
                </a:cxn>
                <a:cxn ang="0">
                  <a:pos x="206" y="114"/>
                </a:cxn>
                <a:cxn ang="0">
                  <a:pos x="196" y="99"/>
                </a:cxn>
                <a:cxn ang="0">
                  <a:pos x="209" y="86"/>
                </a:cxn>
                <a:cxn ang="0">
                  <a:pos x="204" y="75"/>
                </a:cxn>
                <a:cxn ang="0">
                  <a:pos x="219" y="63"/>
                </a:cxn>
                <a:cxn ang="0">
                  <a:pos x="200" y="60"/>
                </a:cxn>
                <a:cxn ang="0">
                  <a:pos x="200" y="45"/>
                </a:cxn>
                <a:cxn ang="0">
                  <a:pos x="168" y="29"/>
                </a:cxn>
                <a:cxn ang="0">
                  <a:pos x="182" y="25"/>
                </a:cxn>
                <a:cxn ang="0">
                  <a:pos x="86" y="28"/>
                </a:cxn>
                <a:cxn ang="0">
                  <a:pos x="54" y="0"/>
                </a:cxn>
                <a:cxn ang="0">
                  <a:pos x="55" y="13"/>
                </a:cxn>
                <a:cxn ang="0">
                  <a:pos x="29" y="24"/>
                </a:cxn>
                <a:cxn ang="0">
                  <a:pos x="37" y="45"/>
                </a:cxn>
                <a:cxn ang="0">
                  <a:pos x="27" y="54"/>
                </a:cxn>
                <a:cxn ang="0">
                  <a:pos x="20" y="33"/>
                </a:cxn>
                <a:cxn ang="0">
                  <a:pos x="31" y="8"/>
                </a:cxn>
                <a:cxn ang="0">
                  <a:pos x="0" y="49"/>
                </a:cxn>
              </a:cxnLst>
              <a:rect l="0" t="0" r="r" b="b"/>
              <a:pathLst>
                <a:path w="220" h="186">
                  <a:moveTo>
                    <a:pt x="0" y="49"/>
                  </a:moveTo>
                  <a:lnTo>
                    <a:pt x="20" y="82"/>
                  </a:lnTo>
                  <a:lnTo>
                    <a:pt x="52" y="86"/>
                  </a:lnTo>
                  <a:lnTo>
                    <a:pt x="62" y="99"/>
                  </a:lnTo>
                  <a:lnTo>
                    <a:pt x="94" y="97"/>
                  </a:lnTo>
                  <a:lnTo>
                    <a:pt x="89" y="153"/>
                  </a:lnTo>
                  <a:lnTo>
                    <a:pt x="104" y="176"/>
                  </a:lnTo>
                  <a:lnTo>
                    <a:pt x="123" y="185"/>
                  </a:lnTo>
                  <a:lnTo>
                    <a:pt x="162" y="163"/>
                  </a:lnTo>
                  <a:lnTo>
                    <a:pt x="147" y="159"/>
                  </a:lnTo>
                  <a:lnTo>
                    <a:pt x="139" y="128"/>
                  </a:lnTo>
                  <a:lnTo>
                    <a:pt x="167" y="135"/>
                  </a:lnTo>
                  <a:lnTo>
                    <a:pt x="206" y="114"/>
                  </a:lnTo>
                  <a:lnTo>
                    <a:pt x="196" y="99"/>
                  </a:lnTo>
                  <a:lnTo>
                    <a:pt x="209" y="86"/>
                  </a:lnTo>
                  <a:lnTo>
                    <a:pt x="204" y="75"/>
                  </a:lnTo>
                  <a:lnTo>
                    <a:pt x="219" y="63"/>
                  </a:lnTo>
                  <a:lnTo>
                    <a:pt x="200" y="60"/>
                  </a:lnTo>
                  <a:lnTo>
                    <a:pt x="200" y="45"/>
                  </a:lnTo>
                  <a:lnTo>
                    <a:pt x="168" y="29"/>
                  </a:lnTo>
                  <a:lnTo>
                    <a:pt x="182" y="25"/>
                  </a:lnTo>
                  <a:lnTo>
                    <a:pt x="86" y="28"/>
                  </a:lnTo>
                  <a:lnTo>
                    <a:pt x="54" y="0"/>
                  </a:lnTo>
                  <a:lnTo>
                    <a:pt x="55" y="13"/>
                  </a:lnTo>
                  <a:lnTo>
                    <a:pt x="29" y="24"/>
                  </a:lnTo>
                  <a:lnTo>
                    <a:pt x="37" y="45"/>
                  </a:lnTo>
                  <a:lnTo>
                    <a:pt x="27" y="54"/>
                  </a:lnTo>
                  <a:lnTo>
                    <a:pt x="20" y="33"/>
                  </a:lnTo>
                  <a:lnTo>
                    <a:pt x="31" y="8"/>
                  </a:lnTo>
                  <a:lnTo>
                    <a:pt x="0" y="4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4" name="Freeform 178"/>
            <p:cNvSpPr>
              <a:spLocks/>
            </p:cNvSpPr>
            <p:nvPr/>
          </p:nvSpPr>
          <p:spPr bwMode="auto">
            <a:xfrm>
              <a:off x="4436" y="2718"/>
              <a:ext cx="112" cy="233"/>
            </a:xfrm>
            <a:custGeom>
              <a:avLst/>
              <a:gdLst/>
              <a:ahLst/>
              <a:cxnLst>
                <a:cxn ang="0">
                  <a:pos x="0" y="12"/>
                </a:cxn>
                <a:cxn ang="0">
                  <a:pos x="17" y="37"/>
                </a:cxn>
                <a:cxn ang="0">
                  <a:pos x="39" y="47"/>
                </a:cxn>
                <a:cxn ang="0">
                  <a:pos x="28" y="66"/>
                </a:cxn>
                <a:cxn ang="0">
                  <a:pos x="69" y="98"/>
                </a:cxn>
                <a:cxn ang="0">
                  <a:pos x="86" y="141"/>
                </a:cxn>
                <a:cxn ang="0">
                  <a:pos x="87" y="179"/>
                </a:cxn>
                <a:cxn ang="0">
                  <a:pos x="39" y="210"/>
                </a:cxn>
                <a:cxn ang="0">
                  <a:pos x="47" y="242"/>
                </a:cxn>
                <a:cxn ang="0">
                  <a:pos x="62" y="220"/>
                </a:cxn>
                <a:cxn ang="0">
                  <a:pos x="71" y="225"/>
                </a:cxn>
                <a:cxn ang="0">
                  <a:pos x="75" y="212"/>
                </a:cxn>
                <a:cxn ang="0">
                  <a:pos x="115" y="190"/>
                </a:cxn>
                <a:cxn ang="0">
                  <a:pos x="109" y="129"/>
                </a:cxn>
                <a:cxn ang="0">
                  <a:pos x="56" y="73"/>
                </a:cxn>
                <a:cxn ang="0">
                  <a:pos x="62" y="55"/>
                </a:cxn>
                <a:cxn ang="0">
                  <a:pos x="93" y="28"/>
                </a:cxn>
                <a:cxn ang="0">
                  <a:pos x="48" y="0"/>
                </a:cxn>
                <a:cxn ang="0">
                  <a:pos x="0" y="12"/>
                </a:cxn>
              </a:cxnLst>
              <a:rect l="0" t="0" r="r" b="b"/>
              <a:pathLst>
                <a:path w="116" h="243">
                  <a:moveTo>
                    <a:pt x="0" y="12"/>
                  </a:moveTo>
                  <a:lnTo>
                    <a:pt x="17" y="37"/>
                  </a:lnTo>
                  <a:lnTo>
                    <a:pt x="39" y="47"/>
                  </a:lnTo>
                  <a:lnTo>
                    <a:pt x="28" y="66"/>
                  </a:lnTo>
                  <a:lnTo>
                    <a:pt x="69" y="98"/>
                  </a:lnTo>
                  <a:lnTo>
                    <a:pt x="86" y="141"/>
                  </a:lnTo>
                  <a:lnTo>
                    <a:pt x="87" y="179"/>
                  </a:lnTo>
                  <a:lnTo>
                    <a:pt x="39" y="210"/>
                  </a:lnTo>
                  <a:lnTo>
                    <a:pt x="47" y="242"/>
                  </a:lnTo>
                  <a:lnTo>
                    <a:pt x="62" y="220"/>
                  </a:lnTo>
                  <a:lnTo>
                    <a:pt x="71" y="225"/>
                  </a:lnTo>
                  <a:lnTo>
                    <a:pt x="75" y="212"/>
                  </a:lnTo>
                  <a:lnTo>
                    <a:pt x="115" y="190"/>
                  </a:lnTo>
                  <a:lnTo>
                    <a:pt x="109" y="129"/>
                  </a:lnTo>
                  <a:lnTo>
                    <a:pt x="56" y="73"/>
                  </a:lnTo>
                  <a:lnTo>
                    <a:pt x="62" y="55"/>
                  </a:lnTo>
                  <a:lnTo>
                    <a:pt x="93" y="28"/>
                  </a:lnTo>
                  <a:lnTo>
                    <a:pt x="48" y="0"/>
                  </a:lnTo>
                  <a:lnTo>
                    <a:pt x="0" y="1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5" name="Freeform 179"/>
            <p:cNvSpPr>
              <a:spLocks/>
            </p:cNvSpPr>
            <p:nvPr/>
          </p:nvSpPr>
          <p:spPr bwMode="auto">
            <a:xfrm>
              <a:off x="3509" y="2785"/>
              <a:ext cx="152" cy="102"/>
            </a:xfrm>
            <a:custGeom>
              <a:avLst/>
              <a:gdLst/>
              <a:ahLst/>
              <a:cxnLst>
                <a:cxn ang="0">
                  <a:pos x="0" y="106"/>
                </a:cxn>
                <a:cxn ang="0">
                  <a:pos x="41" y="81"/>
                </a:cxn>
                <a:cxn ang="0">
                  <a:pos x="33" y="70"/>
                </a:cxn>
                <a:cxn ang="0">
                  <a:pos x="45" y="57"/>
                </a:cxn>
                <a:cxn ang="0">
                  <a:pos x="87" y="10"/>
                </a:cxn>
                <a:cxn ang="0">
                  <a:pos x="139" y="0"/>
                </a:cxn>
                <a:cxn ang="0">
                  <a:pos x="156" y="40"/>
                </a:cxn>
                <a:cxn ang="0">
                  <a:pos x="143" y="57"/>
                </a:cxn>
                <a:cxn ang="0">
                  <a:pos x="83" y="85"/>
                </a:cxn>
                <a:cxn ang="0">
                  <a:pos x="0" y="106"/>
                </a:cxn>
              </a:cxnLst>
              <a:rect l="0" t="0" r="r" b="b"/>
              <a:pathLst>
                <a:path w="157" h="107">
                  <a:moveTo>
                    <a:pt x="0" y="106"/>
                  </a:moveTo>
                  <a:lnTo>
                    <a:pt x="41" y="81"/>
                  </a:lnTo>
                  <a:lnTo>
                    <a:pt x="33" y="70"/>
                  </a:lnTo>
                  <a:lnTo>
                    <a:pt x="45" y="57"/>
                  </a:lnTo>
                  <a:lnTo>
                    <a:pt x="87" y="10"/>
                  </a:lnTo>
                  <a:lnTo>
                    <a:pt x="139" y="0"/>
                  </a:lnTo>
                  <a:lnTo>
                    <a:pt x="156" y="40"/>
                  </a:lnTo>
                  <a:lnTo>
                    <a:pt x="143" y="57"/>
                  </a:lnTo>
                  <a:lnTo>
                    <a:pt x="83" y="85"/>
                  </a:lnTo>
                  <a:lnTo>
                    <a:pt x="0" y="10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6" name="Freeform 180"/>
            <p:cNvSpPr>
              <a:spLocks/>
            </p:cNvSpPr>
            <p:nvPr/>
          </p:nvSpPr>
          <p:spPr bwMode="auto">
            <a:xfrm>
              <a:off x="3498" y="2813"/>
              <a:ext cx="57" cy="74"/>
            </a:xfrm>
            <a:custGeom>
              <a:avLst/>
              <a:gdLst/>
              <a:ahLst/>
              <a:cxnLst>
                <a:cxn ang="0">
                  <a:pos x="0" y="14"/>
                </a:cxn>
                <a:cxn ang="0">
                  <a:pos x="12" y="77"/>
                </a:cxn>
                <a:cxn ang="0">
                  <a:pos x="53" y="52"/>
                </a:cxn>
                <a:cxn ang="0">
                  <a:pos x="45" y="41"/>
                </a:cxn>
                <a:cxn ang="0">
                  <a:pos x="58" y="28"/>
                </a:cxn>
                <a:cxn ang="0">
                  <a:pos x="58" y="10"/>
                </a:cxn>
                <a:cxn ang="0">
                  <a:pos x="29" y="0"/>
                </a:cxn>
                <a:cxn ang="0">
                  <a:pos x="0" y="14"/>
                </a:cxn>
              </a:cxnLst>
              <a:rect l="0" t="0" r="r" b="b"/>
              <a:pathLst>
                <a:path w="59" h="78">
                  <a:moveTo>
                    <a:pt x="0" y="14"/>
                  </a:moveTo>
                  <a:lnTo>
                    <a:pt x="12" y="77"/>
                  </a:lnTo>
                  <a:lnTo>
                    <a:pt x="53" y="52"/>
                  </a:lnTo>
                  <a:lnTo>
                    <a:pt x="45" y="41"/>
                  </a:lnTo>
                  <a:lnTo>
                    <a:pt x="58" y="28"/>
                  </a:lnTo>
                  <a:lnTo>
                    <a:pt x="58" y="10"/>
                  </a:lnTo>
                  <a:lnTo>
                    <a:pt x="29" y="0"/>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7" name="Freeform 181"/>
            <p:cNvSpPr>
              <a:spLocks/>
            </p:cNvSpPr>
            <p:nvPr/>
          </p:nvSpPr>
          <p:spPr bwMode="auto">
            <a:xfrm>
              <a:off x="3039" y="2300"/>
              <a:ext cx="149" cy="115"/>
            </a:xfrm>
            <a:custGeom>
              <a:avLst/>
              <a:gdLst/>
              <a:ahLst/>
              <a:cxnLst>
                <a:cxn ang="0">
                  <a:pos x="0" y="28"/>
                </a:cxn>
                <a:cxn ang="0">
                  <a:pos x="0" y="9"/>
                </a:cxn>
                <a:cxn ang="0">
                  <a:pos x="39" y="0"/>
                </a:cxn>
                <a:cxn ang="0">
                  <a:pos x="71" y="24"/>
                </a:cxn>
                <a:cxn ang="0">
                  <a:pos x="106" y="17"/>
                </a:cxn>
                <a:cxn ang="0">
                  <a:pos x="148" y="54"/>
                </a:cxn>
                <a:cxn ang="0">
                  <a:pos x="143" y="93"/>
                </a:cxn>
                <a:cxn ang="0">
                  <a:pos x="153" y="110"/>
                </a:cxn>
                <a:cxn ang="0">
                  <a:pos x="120" y="119"/>
                </a:cxn>
                <a:cxn ang="0">
                  <a:pos x="105" y="86"/>
                </a:cxn>
                <a:cxn ang="0">
                  <a:pos x="93" y="100"/>
                </a:cxn>
                <a:cxn ang="0">
                  <a:pos x="39" y="67"/>
                </a:cxn>
                <a:cxn ang="0">
                  <a:pos x="14" y="33"/>
                </a:cxn>
                <a:cxn ang="0">
                  <a:pos x="1" y="40"/>
                </a:cxn>
                <a:cxn ang="0">
                  <a:pos x="0" y="28"/>
                </a:cxn>
              </a:cxnLst>
              <a:rect l="0" t="0" r="r" b="b"/>
              <a:pathLst>
                <a:path w="154" h="120">
                  <a:moveTo>
                    <a:pt x="0" y="28"/>
                  </a:moveTo>
                  <a:lnTo>
                    <a:pt x="0" y="9"/>
                  </a:lnTo>
                  <a:lnTo>
                    <a:pt x="39" y="0"/>
                  </a:lnTo>
                  <a:lnTo>
                    <a:pt x="71" y="24"/>
                  </a:lnTo>
                  <a:lnTo>
                    <a:pt x="106" y="17"/>
                  </a:lnTo>
                  <a:lnTo>
                    <a:pt x="148" y="54"/>
                  </a:lnTo>
                  <a:lnTo>
                    <a:pt x="143" y="93"/>
                  </a:lnTo>
                  <a:lnTo>
                    <a:pt x="153" y="110"/>
                  </a:lnTo>
                  <a:lnTo>
                    <a:pt x="120" y="119"/>
                  </a:lnTo>
                  <a:lnTo>
                    <a:pt x="105" y="86"/>
                  </a:lnTo>
                  <a:lnTo>
                    <a:pt x="93" y="100"/>
                  </a:lnTo>
                  <a:lnTo>
                    <a:pt x="39" y="67"/>
                  </a:lnTo>
                  <a:lnTo>
                    <a:pt x="14" y="33"/>
                  </a:lnTo>
                  <a:lnTo>
                    <a:pt x="1" y="40"/>
                  </a:lnTo>
                  <a:lnTo>
                    <a:pt x="0" y="2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8" name="Freeform 182"/>
            <p:cNvSpPr>
              <a:spLocks/>
            </p:cNvSpPr>
            <p:nvPr/>
          </p:nvSpPr>
          <p:spPr bwMode="auto">
            <a:xfrm>
              <a:off x="3006" y="3172"/>
              <a:ext cx="202" cy="193"/>
            </a:xfrm>
            <a:custGeom>
              <a:avLst/>
              <a:gdLst/>
              <a:ahLst/>
              <a:cxnLst>
                <a:cxn ang="0">
                  <a:pos x="0" y="187"/>
                </a:cxn>
                <a:cxn ang="0">
                  <a:pos x="27" y="180"/>
                </a:cxn>
                <a:cxn ang="0">
                  <a:pos x="159" y="201"/>
                </a:cxn>
                <a:cxn ang="0">
                  <a:pos x="190" y="191"/>
                </a:cxn>
                <a:cxn ang="0">
                  <a:pos x="170" y="176"/>
                </a:cxn>
                <a:cxn ang="0">
                  <a:pos x="170" y="116"/>
                </a:cxn>
                <a:cxn ang="0">
                  <a:pos x="207" y="116"/>
                </a:cxn>
                <a:cxn ang="0">
                  <a:pos x="204" y="82"/>
                </a:cxn>
                <a:cxn ang="0">
                  <a:pos x="170" y="86"/>
                </a:cxn>
                <a:cxn ang="0">
                  <a:pos x="166" y="26"/>
                </a:cxn>
                <a:cxn ang="0">
                  <a:pos x="151" y="17"/>
                </a:cxn>
                <a:cxn ang="0">
                  <a:pos x="131" y="18"/>
                </a:cxn>
                <a:cxn ang="0">
                  <a:pos x="125" y="35"/>
                </a:cxn>
                <a:cxn ang="0">
                  <a:pos x="102" y="36"/>
                </a:cxn>
                <a:cxn ang="0">
                  <a:pos x="75" y="0"/>
                </a:cxn>
                <a:cxn ang="0">
                  <a:pos x="12" y="8"/>
                </a:cxn>
                <a:cxn ang="0">
                  <a:pos x="35" y="83"/>
                </a:cxn>
                <a:cxn ang="0">
                  <a:pos x="0" y="187"/>
                </a:cxn>
              </a:cxnLst>
              <a:rect l="0" t="0" r="r" b="b"/>
              <a:pathLst>
                <a:path w="208" h="202">
                  <a:moveTo>
                    <a:pt x="0" y="187"/>
                  </a:moveTo>
                  <a:lnTo>
                    <a:pt x="27" y="180"/>
                  </a:lnTo>
                  <a:lnTo>
                    <a:pt x="159" y="201"/>
                  </a:lnTo>
                  <a:lnTo>
                    <a:pt x="190" y="191"/>
                  </a:lnTo>
                  <a:lnTo>
                    <a:pt x="170" y="176"/>
                  </a:lnTo>
                  <a:lnTo>
                    <a:pt x="170" y="116"/>
                  </a:lnTo>
                  <a:lnTo>
                    <a:pt x="207" y="116"/>
                  </a:lnTo>
                  <a:lnTo>
                    <a:pt x="204" y="82"/>
                  </a:lnTo>
                  <a:lnTo>
                    <a:pt x="170" y="86"/>
                  </a:lnTo>
                  <a:lnTo>
                    <a:pt x="166" y="26"/>
                  </a:lnTo>
                  <a:lnTo>
                    <a:pt x="151" y="17"/>
                  </a:lnTo>
                  <a:lnTo>
                    <a:pt x="131" y="18"/>
                  </a:lnTo>
                  <a:lnTo>
                    <a:pt x="125" y="35"/>
                  </a:lnTo>
                  <a:lnTo>
                    <a:pt x="102" y="36"/>
                  </a:lnTo>
                  <a:lnTo>
                    <a:pt x="75" y="0"/>
                  </a:lnTo>
                  <a:lnTo>
                    <a:pt x="12" y="8"/>
                  </a:lnTo>
                  <a:lnTo>
                    <a:pt x="35" y="83"/>
                  </a:lnTo>
                  <a:lnTo>
                    <a:pt x="0" y="18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89" name="Freeform 183"/>
            <p:cNvSpPr>
              <a:spLocks/>
            </p:cNvSpPr>
            <p:nvPr/>
          </p:nvSpPr>
          <p:spPr bwMode="auto">
            <a:xfrm>
              <a:off x="3012" y="3154"/>
              <a:ext cx="22" cy="22"/>
            </a:xfrm>
            <a:custGeom>
              <a:avLst/>
              <a:gdLst/>
              <a:ahLst/>
              <a:cxnLst>
                <a:cxn ang="0">
                  <a:pos x="0" y="6"/>
                </a:cxn>
                <a:cxn ang="0">
                  <a:pos x="8" y="22"/>
                </a:cxn>
                <a:cxn ang="0">
                  <a:pos x="21" y="0"/>
                </a:cxn>
                <a:cxn ang="0">
                  <a:pos x="0" y="6"/>
                </a:cxn>
              </a:cxnLst>
              <a:rect l="0" t="0" r="r" b="b"/>
              <a:pathLst>
                <a:path w="22" h="23">
                  <a:moveTo>
                    <a:pt x="0" y="6"/>
                  </a:moveTo>
                  <a:lnTo>
                    <a:pt x="8" y="22"/>
                  </a:lnTo>
                  <a:lnTo>
                    <a:pt x="21" y="0"/>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0" name="Freeform 184"/>
            <p:cNvSpPr>
              <a:spLocks/>
            </p:cNvSpPr>
            <p:nvPr/>
          </p:nvSpPr>
          <p:spPr bwMode="auto">
            <a:xfrm>
              <a:off x="3139" y="3359"/>
              <a:ext cx="148" cy="146"/>
            </a:xfrm>
            <a:custGeom>
              <a:avLst/>
              <a:gdLst/>
              <a:ahLst/>
              <a:cxnLst>
                <a:cxn ang="0">
                  <a:pos x="0" y="115"/>
                </a:cxn>
                <a:cxn ang="0">
                  <a:pos x="0" y="70"/>
                </a:cxn>
                <a:cxn ang="0">
                  <a:pos x="16" y="70"/>
                </a:cxn>
                <a:cxn ang="0">
                  <a:pos x="16" y="12"/>
                </a:cxn>
                <a:cxn ang="0">
                  <a:pos x="47" y="5"/>
                </a:cxn>
                <a:cxn ang="0">
                  <a:pos x="57" y="14"/>
                </a:cxn>
                <a:cxn ang="0">
                  <a:pos x="84" y="0"/>
                </a:cxn>
                <a:cxn ang="0">
                  <a:pos x="130" y="62"/>
                </a:cxn>
                <a:cxn ang="0">
                  <a:pos x="152" y="72"/>
                </a:cxn>
                <a:cxn ang="0">
                  <a:pos x="90" y="129"/>
                </a:cxn>
                <a:cxn ang="0">
                  <a:pos x="55" y="129"/>
                </a:cxn>
                <a:cxn ang="0">
                  <a:pos x="34" y="149"/>
                </a:cxn>
                <a:cxn ang="0">
                  <a:pos x="12" y="151"/>
                </a:cxn>
                <a:cxn ang="0">
                  <a:pos x="13" y="132"/>
                </a:cxn>
                <a:cxn ang="0">
                  <a:pos x="0" y="115"/>
                </a:cxn>
              </a:cxnLst>
              <a:rect l="0" t="0" r="r" b="b"/>
              <a:pathLst>
                <a:path w="153" h="152">
                  <a:moveTo>
                    <a:pt x="0" y="115"/>
                  </a:moveTo>
                  <a:lnTo>
                    <a:pt x="0" y="70"/>
                  </a:lnTo>
                  <a:lnTo>
                    <a:pt x="16" y="70"/>
                  </a:lnTo>
                  <a:lnTo>
                    <a:pt x="16" y="12"/>
                  </a:lnTo>
                  <a:lnTo>
                    <a:pt x="47" y="5"/>
                  </a:lnTo>
                  <a:lnTo>
                    <a:pt x="57" y="14"/>
                  </a:lnTo>
                  <a:lnTo>
                    <a:pt x="84" y="0"/>
                  </a:lnTo>
                  <a:lnTo>
                    <a:pt x="130" y="62"/>
                  </a:lnTo>
                  <a:lnTo>
                    <a:pt x="152" y="72"/>
                  </a:lnTo>
                  <a:lnTo>
                    <a:pt x="90" y="129"/>
                  </a:lnTo>
                  <a:lnTo>
                    <a:pt x="55" y="129"/>
                  </a:lnTo>
                  <a:lnTo>
                    <a:pt x="34" y="149"/>
                  </a:lnTo>
                  <a:lnTo>
                    <a:pt x="12" y="151"/>
                  </a:lnTo>
                  <a:lnTo>
                    <a:pt x="13" y="132"/>
                  </a:lnTo>
                  <a:lnTo>
                    <a:pt x="0" y="11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1" name="Freeform 185"/>
            <p:cNvSpPr>
              <a:spLocks/>
            </p:cNvSpPr>
            <p:nvPr/>
          </p:nvSpPr>
          <p:spPr bwMode="auto">
            <a:xfrm>
              <a:off x="3283" y="3119"/>
              <a:ext cx="29" cy="31"/>
            </a:xfrm>
            <a:custGeom>
              <a:avLst/>
              <a:gdLst/>
              <a:ahLst/>
              <a:cxnLst>
                <a:cxn ang="0">
                  <a:pos x="0" y="4"/>
                </a:cxn>
                <a:cxn ang="0">
                  <a:pos x="2" y="16"/>
                </a:cxn>
                <a:cxn ang="0">
                  <a:pos x="9" y="31"/>
                </a:cxn>
                <a:cxn ang="0">
                  <a:pos x="29" y="12"/>
                </a:cxn>
                <a:cxn ang="0">
                  <a:pos x="27" y="0"/>
                </a:cxn>
                <a:cxn ang="0">
                  <a:pos x="0" y="4"/>
                </a:cxn>
              </a:cxnLst>
              <a:rect l="0" t="0" r="r" b="b"/>
              <a:pathLst>
                <a:path w="30" h="32">
                  <a:moveTo>
                    <a:pt x="0" y="4"/>
                  </a:moveTo>
                  <a:lnTo>
                    <a:pt x="2" y="16"/>
                  </a:lnTo>
                  <a:lnTo>
                    <a:pt x="9" y="31"/>
                  </a:lnTo>
                  <a:lnTo>
                    <a:pt x="29" y="12"/>
                  </a:lnTo>
                  <a:lnTo>
                    <a:pt x="27" y="0"/>
                  </a:lnTo>
                  <a:lnTo>
                    <a:pt x="0" y="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2" name="Freeform 186"/>
            <p:cNvSpPr>
              <a:spLocks/>
            </p:cNvSpPr>
            <p:nvPr/>
          </p:nvSpPr>
          <p:spPr bwMode="auto">
            <a:xfrm>
              <a:off x="2957" y="2885"/>
              <a:ext cx="123" cy="174"/>
            </a:xfrm>
            <a:custGeom>
              <a:avLst/>
              <a:gdLst/>
              <a:ahLst/>
              <a:cxnLst>
                <a:cxn ang="0">
                  <a:pos x="0" y="129"/>
                </a:cxn>
                <a:cxn ang="0">
                  <a:pos x="17" y="95"/>
                </a:cxn>
                <a:cxn ang="0">
                  <a:pos x="48" y="99"/>
                </a:cxn>
                <a:cxn ang="0">
                  <a:pos x="81" y="28"/>
                </a:cxn>
                <a:cxn ang="0">
                  <a:pos x="98" y="16"/>
                </a:cxn>
                <a:cxn ang="0">
                  <a:pos x="92" y="2"/>
                </a:cxn>
                <a:cxn ang="0">
                  <a:pos x="100" y="0"/>
                </a:cxn>
                <a:cxn ang="0">
                  <a:pos x="112" y="43"/>
                </a:cxn>
                <a:cxn ang="0">
                  <a:pos x="92" y="51"/>
                </a:cxn>
                <a:cxn ang="0">
                  <a:pos x="115" y="86"/>
                </a:cxn>
                <a:cxn ang="0">
                  <a:pos x="100" y="128"/>
                </a:cxn>
                <a:cxn ang="0">
                  <a:pos x="126" y="159"/>
                </a:cxn>
                <a:cxn ang="0">
                  <a:pos x="123" y="181"/>
                </a:cxn>
                <a:cxn ang="0">
                  <a:pos x="79" y="171"/>
                </a:cxn>
                <a:cxn ang="0">
                  <a:pos x="47" y="171"/>
                </a:cxn>
                <a:cxn ang="0">
                  <a:pos x="20" y="171"/>
                </a:cxn>
                <a:cxn ang="0">
                  <a:pos x="18" y="141"/>
                </a:cxn>
                <a:cxn ang="0">
                  <a:pos x="0" y="129"/>
                </a:cxn>
              </a:cxnLst>
              <a:rect l="0" t="0" r="r" b="b"/>
              <a:pathLst>
                <a:path w="127" h="182">
                  <a:moveTo>
                    <a:pt x="0" y="129"/>
                  </a:moveTo>
                  <a:lnTo>
                    <a:pt x="17" y="95"/>
                  </a:lnTo>
                  <a:lnTo>
                    <a:pt x="48" y="99"/>
                  </a:lnTo>
                  <a:lnTo>
                    <a:pt x="81" y="28"/>
                  </a:lnTo>
                  <a:lnTo>
                    <a:pt x="98" y="16"/>
                  </a:lnTo>
                  <a:lnTo>
                    <a:pt x="92" y="2"/>
                  </a:lnTo>
                  <a:lnTo>
                    <a:pt x="100" y="0"/>
                  </a:lnTo>
                  <a:lnTo>
                    <a:pt x="112" y="43"/>
                  </a:lnTo>
                  <a:lnTo>
                    <a:pt x="92" y="51"/>
                  </a:lnTo>
                  <a:lnTo>
                    <a:pt x="115" y="86"/>
                  </a:lnTo>
                  <a:lnTo>
                    <a:pt x="100" y="128"/>
                  </a:lnTo>
                  <a:lnTo>
                    <a:pt x="126" y="159"/>
                  </a:lnTo>
                  <a:lnTo>
                    <a:pt x="123" y="181"/>
                  </a:lnTo>
                  <a:lnTo>
                    <a:pt x="79" y="171"/>
                  </a:lnTo>
                  <a:lnTo>
                    <a:pt x="47" y="171"/>
                  </a:lnTo>
                  <a:lnTo>
                    <a:pt x="20" y="171"/>
                  </a:lnTo>
                  <a:lnTo>
                    <a:pt x="18" y="141"/>
                  </a:lnTo>
                  <a:lnTo>
                    <a:pt x="0" y="1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3" name="Freeform 187"/>
            <p:cNvSpPr>
              <a:spLocks/>
            </p:cNvSpPr>
            <p:nvPr/>
          </p:nvSpPr>
          <p:spPr bwMode="auto">
            <a:xfrm>
              <a:off x="3054" y="2912"/>
              <a:ext cx="207" cy="127"/>
            </a:xfrm>
            <a:custGeom>
              <a:avLst/>
              <a:gdLst/>
              <a:ahLst/>
              <a:cxnLst>
                <a:cxn ang="0">
                  <a:pos x="0" y="99"/>
                </a:cxn>
                <a:cxn ang="0">
                  <a:pos x="14" y="58"/>
                </a:cxn>
                <a:cxn ang="0">
                  <a:pos x="67" y="47"/>
                </a:cxn>
                <a:cxn ang="0">
                  <a:pos x="72" y="33"/>
                </a:cxn>
                <a:cxn ang="0">
                  <a:pos x="97" y="29"/>
                </a:cxn>
                <a:cxn ang="0">
                  <a:pos x="133" y="0"/>
                </a:cxn>
                <a:cxn ang="0">
                  <a:pos x="145" y="35"/>
                </a:cxn>
                <a:cxn ang="0">
                  <a:pos x="172" y="47"/>
                </a:cxn>
                <a:cxn ang="0">
                  <a:pos x="213" y="94"/>
                </a:cxn>
                <a:cxn ang="0">
                  <a:pos x="113" y="108"/>
                </a:cxn>
                <a:cxn ang="0">
                  <a:pos x="82" y="94"/>
                </a:cxn>
                <a:cxn ang="0">
                  <a:pos x="67" y="118"/>
                </a:cxn>
                <a:cxn ang="0">
                  <a:pos x="39" y="118"/>
                </a:cxn>
                <a:cxn ang="0">
                  <a:pos x="25" y="131"/>
                </a:cxn>
                <a:cxn ang="0">
                  <a:pos x="0" y="99"/>
                </a:cxn>
              </a:cxnLst>
              <a:rect l="0" t="0" r="r" b="b"/>
              <a:pathLst>
                <a:path w="214" h="132">
                  <a:moveTo>
                    <a:pt x="0" y="99"/>
                  </a:moveTo>
                  <a:lnTo>
                    <a:pt x="14" y="58"/>
                  </a:lnTo>
                  <a:lnTo>
                    <a:pt x="67" y="47"/>
                  </a:lnTo>
                  <a:lnTo>
                    <a:pt x="72" y="33"/>
                  </a:lnTo>
                  <a:lnTo>
                    <a:pt x="97" y="29"/>
                  </a:lnTo>
                  <a:lnTo>
                    <a:pt x="133" y="0"/>
                  </a:lnTo>
                  <a:lnTo>
                    <a:pt x="145" y="35"/>
                  </a:lnTo>
                  <a:lnTo>
                    <a:pt x="172" y="47"/>
                  </a:lnTo>
                  <a:lnTo>
                    <a:pt x="213" y="94"/>
                  </a:lnTo>
                  <a:lnTo>
                    <a:pt x="113" y="108"/>
                  </a:lnTo>
                  <a:lnTo>
                    <a:pt x="82" y="94"/>
                  </a:lnTo>
                  <a:lnTo>
                    <a:pt x="67" y="118"/>
                  </a:lnTo>
                  <a:lnTo>
                    <a:pt x="39" y="118"/>
                  </a:lnTo>
                  <a:lnTo>
                    <a:pt x="25" y="131"/>
                  </a:lnTo>
                  <a:lnTo>
                    <a:pt x="0" y="9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4" name="Freeform 188"/>
            <p:cNvSpPr>
              <a:spLocks/>
            </p:cNvSpPr>
            <p:nvPr/>
          </p:nvSpPr>
          <p:spPr bwMode="auto">
            <a:xfrm>
              <a:off x="3035" y="2713"/>
              <a:ext cx="170" cy="256"/>
            </a:xfrm>
            <a:custGeom>
              <a:avLst/>
              <a:gdLst/>
              <a:ahLst/>
              <a:cxnLst>
                <a:cxn ang="0">
                  <a:pos x="0" y="152"/>
                </a:cxn>
                <a:cxn ang="0">
                  <a:pos x="25" y="166"/>
                </a:cxn>
                <a:cxn ang="0">
                  <a:pos x="18" y="179"/>
                </a:cxn>
                <a:cxn ang="0">
                  <a:pos x="31" y="222"/>
                </a:cxn>
                <a:cxn ang="0">
                  <a:pos x="10" y="230"/>
                </a:cxn>
                <a:cxn ang="0">
                  <a:pos x="33" y="266"/>
                </a:cxn>
                <a:cxn ang="0">
                  <a:pos x="86" y="255"/>
                </a:cxn>
                <a:cxn ang="0">
                  <a:pos x="91" y="241"/>
                </a:cxn>
                <a:cxn ang="0">
                  <a:pos x="116" y="237"/>
                </a:cxn>
                <a:cxn ang="0">
                  <a:pos x="152" y="207"/>
                </a:cxn>
                <a:cxn ang="0">
                  <a:pos x="138" y="175"/>
                </a:cxn>
                <a:cxn ang="0">
                  <a:pos x="156" y="132"/>
                </a:cxn>
                <a:cxn ang="0">
                  <a:pos x="174" y="128"/>
                </a:cxn>
                <a:cxn ang="0">
                  <a:pos x="174" y="67"/>
                </a:cxn>
                <a:cxn ang="0">
                  <a:pos x="43" y="0"/>
                </a:cxn>
                <a:cxn ang="0">
                  <a:pos x="26" y="6"/>
                </a:cxn>
                <a:cxn ang="0">
                  <a:pos x="26" y="33"/>
                </a:cxn>
                <a:cxn ang="0">
                  <a:pos x="43" y="51"/>
                </a:cxn>
                <a:cxn ang="0">
                  <a:pos x="33" y="109"/>
                </a:cxn>
                <a:cxn ang="0">
                  <a:pos x="0" y="152"/>
                </a:cxn>
              </a:cxnLst>
              <a:rect l="0" t="0" r="r" b="b"/>
              <a:pathLst>
                <a:path w="175" h="267">
                  <a:moveTo>
                    <a:pt x="0" y="152"/>
                  </a:moveTo>
                  <a:lnTo>
                    <a:pt x="25" y="166"/>
                  </a:lnTo>
                  <a:lnTo>
                    <a:pt x="18" y="179"/>
                  </a:lnTo>
                  <a:lnTo>
                    <a:pt x="31" y="222"/>
                  </a:lnTo>
                  <a:lnTo>
                    <a:pt x="10" y="230"/>
                  </a:lnTo>
                  <a:lnTo>
                    <a:pt x="33" y="266"/>
                  </a:lnTo>
                  <a:lnTo>
                    <a:pt x="86" y="255"/>
                  </a:lnTo>
                  <a:lnTo>
                    <a:pt x="91" y="241"/>
                  </a:lnTo>
                  <a:lnTo>
                    <a:pt x="116" y="237"/>
                  </a:lnTo>
                  <a:lnTo>
                    <a:pt x="152" y="207"/>
                  </a:lnTo>
                  <a:lnTo>
                    <a:pt x="138" y="175"/>
                  </a:lnTo>
                  <a:lnTo>
                    <a:pt x="156" y="132"/>
                  </a:lnTo>
                  <a:lnTo>
                    <a:pt x="174" y="128"/>
                  </a:lnTo>
                  <a:lnTo>
                    <a:pt x="174" y="67"/>
                  </a:lnTo>
                  <a:lnTo>
                    <a:pt x="43" y="0"/>
                  </a:lnTo>
                  <a:lnTo>
                    <a:pt x="26" y="6"/>
                  </a:lnTo>
                  <a:lnTo>
                    <a:pt x="26" y="33"/>
                  </a:lnTo>
                  <a:lnTo>
                    <a:pt x="43" y="51"/>
                  </a:lnTo>
                  <a:lnTo>
                    <a:pt x="33" y="109"/>
                  </a:lnTo>
                  <a:lnTo>
                    <a:pt x="0" y="15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5" name="Freeform 189"/>
            <p:cNvSpPr>
              <a:spLocks/>
            </p:cNvSpPr>
            <p:nvPr/>
          </p:nvSpPr>
          <p:spPr bwMode="auto">
            <a:xfrm>
              <a:off x="3001" y="3025"/>
              <a:ext cx="119" cy="136"/>
            </a:xfrm>
            <a:custGeom>
              <a:avLst/>
              <a:gdLst/>
              <a:ahLst/>
              <a:cxnLst>
                <a:cxn ang="0">
                  <a:pos x="0" y="123"/>
                </a:cxn>
                <a:cxn ang="0">
                  <a:pos x="12" y="141"/>
                </a:cxn>
                <a:cxn ang="0">
                  <a:pos x="29" y="135"/>
                </a:cxn>
                <a:cxn ang="0">
                  <a:pos x="53" y="136"/>
                </a:cxn>
                <a:cxn ang="0">
                  <a:pos x="76" y="122"/>
                </a:cxn>
                <a:cxn ang="0">
                  <a:pos x="83" y="93"/>
                </a:cxn>
                <a:cxn ang="0">
                  <a:pos x="107" y="70"/>
                </a:cxn>
                <a:cxn ang="0">
                  <a:pos x="122" y="0"/>
                </a:cxn>
                <a:cxn ang="0">
                  <a:pos x="93" y="0"/>
                </a:cxn>
                <a:cxn ang="0">
                  <a:pos x="80" y="12"/>
                </a:cxn>
                <a:cxn ang="0">
                  <a:pos x="77" y="33"/>
                </a:cxn>
                <a:cxn ang="0">
                  <a:pos x="34" y="24"/>
                </a:cxn>
                <a:cxn ang="0">
                  <a:pos x="33" y="39"/>
                </a:cxn>
                <a:cxn ang="0">
                  <a:pos x="50" y="40"/>
                </a:cxn>
                <a:cxn ang="0">
                  <a:pos x="45" y="96"/>
                </a:cxn>
                <a:cxn ang="0">
                  <a:pos x="24" y="89"/>
                </a:cxn>
                <a:cxn ang="0">
                  <a:pos x="0" y="123"/>
                </a:cxn>
              </a:cxnLst>
              <a:rect l="0" t="0" r="r" b="b"/>
              <a:pathLst>
                <a:path w="123" h="142">
                  <a:moveTo>
                    <a:pt x="0" y="123"/>
                  </a:moveTo>
                  <a:lnTo>
                    <a:pt x="12" y="141"/>
                  </a:lnTo>
                  <a:lnTo>
                    <a:pt x="29" y="135"/>
                  </a:lnTo>
                  <a:lnTo>
                    <a:pt x="53" y="136"/>
                  </a:lnTo>
                  <a:lnTo>
                    <a:pt x="76" y="122"/>
                  </a:lnTo>
                  <a:lnTo>
                    <a:pt x="83" y="93"/>
                  </a:lnTo>
                  <a:lnTo>
                    <a:pt x="107" y="70"/>
                  </a:lnTo>
                  <a:lnTo>
                    <a:pt x="122" y="0"/>
                  </a:lnTo>
                  <a:lnTo>
                    <a:pt x="93" y="0"/>
                  </a:lnTo>
                  <a:lnTo>
                    <a:pt x="80" y="12"/>
                  </a:lnTo>
                  <a:lnTo>
                    <a:pt x="77" y="33"/>
                  </a:lnTo>
                  <a:lnTo>
                    <a:pt x="34" y="24"/>
                  </a:lnTo>
                  <a:lnTo>
                    <a:pt x="33" y="39"/>
                  </a:lnTo>
                  <a:lnTo>
                    <a:pt x="50" y="40"/>
                  </a:lnTo>
                  <a:lnTo>
                    <a:pt x="45" y="96"/>
                  </a:lnTo>
                  <a:lnTo>
                    <a:pt x="24" y="89"/>
                  </a:lnTo>
                  <a:lnTo>
                    <a:pt x="0" y="12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6" name="Freeform 190"/>
            <p:cNvSpPr>
              <a:spLocks/>
            </p:cNvSpPr>
            <p:nvPr/>
          </p:nvSpPr>
          <p:spPr bwMode="auto">
            <a:xfrm>
              <a:off x="3018" y="3002"/>
              <a:ext cx="300" cy="285"/>
            </a:xfrm>
            <a:custGeom>
              <a:avLst/>
              <a:gdLst/>
              <a:ahLst/>
              <a:cxnLst>
                <a:cxn ang="0">
                  <a:pos x="0" y="176"/>
                </a:cxn>
                <a:cxn ang="0">
                  <a:pos x="0" y="184"/>
                </a:cxn>
                <a:cxn ang="0">
                  <a:pos x="63" y="176"/>
                </a:cxn>
                <a:cxn ang="0">
                  <a:pos x="90" y="213"/>
                </a:cxn>
                <a:cxn ang="0">
                  <a:pos x="113" y="211"/>
                </a:cxn>
                <a:cxn ang="0">
                  <a:pos x="118" y="195"/>
                </a:cxn>
                <a:cxn ang="0">
                  <a:pos x="138" y="194"/>
                </a:cxn>
                <a:cxn ang="0">
                  <a:pos x="153" y="203"/>
                </a:cxn>
                <a:cxn ang="0">
                  <a:pos x="157" y="263"/>
                </a:cxn>
                <a:cxn ang="0">
                  <a:pos x="191" y="259"/>
                </a:cxn>
                <a:cxn ang="0">
                  <a:pos x="284" y="297"/>
                </a:cxn>
                <a:cxn ang="0">
                  <a:pos x="283" y="279"/>
                </a:cxn>
                <a:cxn ang="0">
                  <a:pos x="265" y="272"/>
                </a:cxn>
                <a:cxn ang="0">
                  <a:pos x="268" y="229"/>
                </a:cxn>
                <a:cxn ang="0">
                  <a:pos x="298" y="214"/>
                </a:cxn>
                <a:cxn ang="0">
                  <a:pos x="279" y="186"/>
                </a:cxn>
                <a:cxn ang="0">
                  <a:pos x="276" y="137"/>
                </a:cxn>
                <a:cxn ang="0">
                  <a:pos x="273" y="125"/>
                </a:cxn>
                <a:cxn ang="0">
                  <a:pos x="284" y="103"/>
                </a:cxn>
                <a:cxn ang="0">
                  <a:pos x="298" y="63"/>
                </a:cxn>
                <a:cxn ang="0">
                  <a:pos x="309" y="48"/>
                </a:cxn>
                <a:cxn ang="0">
                  <a:pos x="303" y="24"/>
                </a:cxn>
                <a:cxn ang="0">
                  <a:pos x="249" y="0"/>
                </a:cxn>
                <a:cxn ang="0">
                  <a:pos x="149" y="13"/>
                </a:cxn>
                <a:cxn ang="0">
                  <a:pos x="118" y="0"/>
                </a:cxn>
                <a:cxn ang="0">
                  <a:pos x="103" y="24"/>
                </a:cxn>
                <a:cxn ang="0">
                  <a:pos x="89" y="94"/>
                </a:cxn>
                <a:cxn ang="0">
                  <a:pos x="64" y="117"/>
                </a:cxn>
                <a:cxn ang="0">
                  <a:pos x="58" y="145"/>
                </a:cxn>
                <a:cxn ang="0">
                  <a:pos x="35" y="160"/>
                </a:cxn>
                <a:cxn ang="0">
                  <a:pos x="10" y="159"/>
                </a:cxn>
                <a:cxn ang="0">
                  <a:pos x="0" y="176"/>
                </a:cxn>
              </a:cxnLst>
              <a:rect l="0" t="0" r="r" b="b"/>
              <a:pathLst>
                <a:path w="310" h="298">
                  <a:moveTo>
                    <a:pt x="0" y="176"/>
                  </a:moveTo>
                  <a:lnTo>
                    <a:pt x="0" y="184"/>
                  </a:lnTo>
                  <a:lnTo>
                    <a:pt x="63" y="176"/>
                  </a:lnTo>
                  <a:lnTo>
                    <a:pt x="90" y="213"/>
                  </a:lnTo>
                  <a:lnTo>
                    <a:pt x="113" y="211"/>
                  </a:lnTo>
                  <a:lnTo>
                    <a:pt x="118" y="195"/>
                  </a:lnTo>
                  <a:lnTo>
                    <a:pt x="138" y="194"/>
                  </a:lnTo>
                  <a:lnTo>
                    <a:pt x="153" y="203"/>
                  </a:lnTo>
                  <a:lnTo>
                    <a:pt x="157" y="263"/>
                  </a:lnTo>
                  <a:lnTo>
                    <a:pt x="191" y="259"/>
                  </a:lnTo>
                  <a:lnTo>
                    <a:pt x="284" y="297"/>
                  </a:lnTo>
                  <a:lnTo>
                    <a:pt x="283" y="279"/>
                  </a:lnTo>
                  <a:lnTo>
                    <a:pt x="265" y="272"/>
                  </a:lnTo>
                  <a:lnTo>
                    <a:pt x="268" y="229"/>
                  </a:lnTo>
                  <a:lnTo>
                    <a:pt x="298" y="214"/>
                  </a:lnTo>
                  <a:lnTo>
                    <a:pt x="279" y="186"/>
                  </a:lnTo>
                  <a:lnTo>
                    <a:pt x="276" y="137"/>
                  </a:lnTo>
                  <a:lnTo>
                    <a:pt x="273" y="125"/>
                  </a:lnTo>
                  <a:lnTo>
                    <a:pt x="284" y="103"/>
                  </a:lnTo>
                  <a:lnTo>
                    <a:pt x="298" y="63"/>
                  </a:lnTo>
                  <a:lnTo>
                    <a:pt x="309" y="48"/>
                  </a:lnTo>
                  <a:lnTo>
                    <a:pt x="303" y="24"/>
                  </a:lnTo>
                  <a:lnTo>
                    <a:pt x="249" y="0"/>
                  </a:lnTo>
                  <a:lnTo>
                    <a:pt x="149" y="13"/>
                  </a:lnTo>
                  <a:lnTo>
                    <a:pt x="118" y="0"/>
                  </a:lnTo>
                  <a:lnTo>
                    <a:pt x="103" y="24"/>
                  </a:lnTo>
                  <a:lnTo>
                    <a:pt x="89" y="94"/>
                  </a:lnTo>
                  <a:lnTo>
                    <a:pt x="64" y="117"/>
                  </a:lnTo>
                  <a:lnTo>
                    <a:pt x="58" y="145"/>
                  </a:lnTo>
                  <a:lnTo>
                    <a:pt x="35" y="160"/>
                  </a:lnTo>
                  <a:lnTo>
                    <a:pt x="10" y="159"/>
                  </a:lnTo>
                  <a:lnTo>
                    <a:pt x="0" y="17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7" name="Freeform 191"/>
            <p:cNvSpPr>
              <a:spLocks/>
            </p:cNvSpPr>
            <p:nvPr/>
          </p:nvSpPr>
          <p:spPr bwMode="auto">
            <a:xfrm>
              <a:off x="3334" y="2507"/>
              <a:ext cx="39" cy="22"/>
            </a:xfrm>
            <a:custGeom>
              <a:avLst/>
              <a:gdLst/>
              <a:ahLst/>
              <a:cxnLst>
                <a:cxn ang="0">
                  <a:pos x="0" y="11"/>
                </a:cxn>
                <a:cxn ang="0">
                  <a:pos x="13" y="22"/>
                </a:cxn>
                <a:cxn ang="0">
                  <a:pos x="39" y="0"/>
                </a:cxn>
                <a:cxn ang="0">
                  <a:pos x="0" y="11"/>
                </a:cxn>
              </a:cxnLst>
              <a:rect l="0" t="0" r="r" b="b"/>
              <a:pathLst>
                <a:path w="40" h="23">
                  <a:moveTo>
                    <a:pt x="0" y="11"/>
                  </a:moveTo>
                  <a:lnTo>
                    <a:pt x="13" y="22"/>
                  </a:lnTo>
                  <a:lnTo>
                    <a:pt x="39" y="0"/>
                  </a:lnTo>
                  <a:lnTo>
                    <a:pt x="0" y="1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8" name="Freeform 192"/>
            <p:cNvSpPr>
              <a:spLocks/>
            </p:cNvSpPr>
            <p:nvPr/>
          </p:nvSpPr>
          <p:spPr bwMode="auto">
            <a:xfrm>
              <a:off x="2838" y="2890"/>
              <a:ext cx="45" cy="95"/>
            </a:xfrm>
            <a:custGeom>
              <a:avLst/>
              <a:gdLst/>
              <a:ahLst/>
              <a:cxnLst>
                <a:cxn ang="0">
                  <a:pos x="0" y="22"/>
                </a:cxn>
                <a:cxn ang="0">
                  <a:pos x="17" y="98"/>
                </a:cxn>
                <a:cxn ang="0">
                  <a:pos x="32" y="98"/>
                </a:cxn>
                <a:cxn ang="0">
                  <a:pos x="45" y="10"/>
                </a:cxn>
                <a:cxn ang="0">
                  <a:pos x="32" y="0"/>
                </a:cxn>
                <a:cxn ang="0">
                  <a:pos x="24" y="6"/>
                </a:cxn>
                <a:cxn ang="0">
                  <a:pos x="0" y="22"/>
                </a:cxn>
              </a:cxnLst>
              <a:rect l="0" t="0" r="r" b="b"/>
              <a:pathLst>
                <a:path w="46" h="99">
                  <a:moveTo>
                    <a:pt x="0" y="22"/>
                  </a:moveTo>
                  <a:lnTo>
                    <a:pt x="17" y="98"/>
                  </a:lnTo>
                  <a:lnTo>
                    <a:pt x="32" y="98"/>
                  </a:lnTo>
                  <a:lnTo>
                    <a:pt x="45" y="10"/>
                  </a:lnTo>
                  <a:lnTo>
                    <a:pt x="32" y="0"/>
                  </a:lnTo>
                  <a:lnTo>
                    <a:pt x="24" y="6"/>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199" name="Freeform 193"/>
            <p:cNvSpPr>
              <a:spLocks/>
            </p:cNvSpPr>
            <p:nvPr/>
          </p:nvSpPr>
          <p:spPr bwMode="auto">
            <a:xfrm>
              <a:off x="2975" y="3049"/>
              <a:ext cx="29" cy="21"/>
            </a:xfrm>
            <a:custGeom>
              <a:avLst/>
              <a:gdLst/>
              <a:ahLst/>
              <a:cxnLst>
                <a:cxn ang="0">
                  <a:pos x="0" y="21"/>
                </a:cxn>
                <a:cxn ang="0">
                  <a:pos x="2" y="0"/>
                </a:cxn>
                <a:cxn ang="0">
                  <a:pos x="29" y="0"/>
                </a:cxn>
                <a:cxn ang="0">
                  <a:pos x="29" y="18"/>
                </a:cxn>
                <a:cxn ang="0">
                  <a:pos x="0" y="21"/>
                </a:cxn>
              </a:cxnLst>
              <a:rect l="0" t="0" r="r" b="b"/>
              <a:pathLst>
                <a:path w="30" h="22">
                  <a:moveTo>
                    <a:pt x="0" y="21"/>
                  </a:moveTo>
                  <a:lnTo>
                    <a:pt x="2" y="0"/>
                  </a:lnTo>
                  <a:lnTo>
                    <a:pt x="29" y="0"/>
                  </a:lnTo>
                  <a:lnTo>
                    <a:pt x="29" y="18"/>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0" name="Freeform 194"/>
            <p:cNvSpPr>
              <a:spLocks/>
            </p:cNvSpPr>
            <p:nvPr/>
          </p:nvSpPr>
          <p:spPr bwMode="auto">
            <a:xfrm>
              <a:off x="3345" y="2801"/>
              <a:ext cx="238" cy="228"/>
            </a:xfrm>
            <a:custGeom>
              <a:avLst/>
              <a:gdLst/>
              <a:ahLst/>
              <a:cxnLst>
                <a:cxn ang="0">
                  <a:pos x="0" y="165"/>
                </a:cxn>
                <a:cxn ang="0">
                  <a:pos x="18" y="153"/>
                </a:cxn>
                <a:cxn ang="0">
                  <a:pos x="20" y="123"/>
                </a:cxn>
                <a:cxn ang="0">
                  <a:pos x="52" y="84"/>
                </a:cxn>
                <a:cxn ang="0">
                  <a:pos x="64" y="14"/>
                </a:cxn>
                <a:cxn ang="0">
                  <a:pos x="90" y="0"/>
                </a:cxn>
                <a:cxn ang="0">
                  <a:pos x="109" y="47"/>
                </a:cxn>
                <a:cxn ang="0">
                  <a:pos x="162" y="87"/>
                </a:cxn>
                <a:cxn ang="0">
                  <a:pos x="144" y="111"/>
                </a:cxn>
                <a:cxn ang="0">
                  <a:pos x="161" y="117"/>
                </a:cxn>
                <a:cxn ang="0">
                  <a:pos x="181" y="146"/>
                </a:cxn>
                <a:cxn ang="0">
                  <a:pos x="245" y="162"/>
                </a:cxn>
                <a:cxn ang="0">
                  <a:pos x="195" y="211"/>
                </a:cxn>
                <a:cxn ang="0">
                  <a:pos x="145" y="230"/>
                </a:cxn>
                <a:cxn ang="0">
                  <a:pos x="98" y="237"/>
                </a:cxn>
                <a:cxn ang="0">
                  <a:pos x="47" y="219"/>
                </a:cxn>
                <a:cxn ang="0">
                  <a:pos x="28" y="184"/>
                </a:cxn>
                <a:cxn ang="0">
                  <a:pos x="0" y="165"/>
                </a:cxn>
              </a:cxnLst>
              <a:rect l="0" t="0" r="r" b="b"/>
              <a:pathLst>
                <a:path w="246" h="238">
                  <a:moveTo>
                    <a:pt x="0" y="165"/>
                  </a:moveTo>
                  <a:lnTo>
                    <a:pt x="18" y="153"/>
                  </a:lnTo>
                  <a:lnTo>
                    <a:pt x="20" y="123"/>
                  </a:lnTo>
                  <a:lnTo>
                    <a:pt x="52" y="84"/>
                  </a:lnTo>
                  <a:lnTo>
                    <a:pt x="64" y="14"/>
                  </a:lnTo>
                  <a:lnTo>
                    <a:pt x="90" y="0"/>
                  </a:lnTo>
                  <a:lnTo>
                    <a:pt x="109" y="47"/>
                  </a:lnTo>
                  <a:lnTo>
                    <a:pt x="162" y="87"/>
                  </a:lnTo>
                  <a:lnTo>
                    <a:pt x="144" y="111"/>
                  </a:lnTo>
                  <a:lnTo>
                    <a:pt x="161" y="117"/>
                  </a:lnTo>
                  <a:lnTo>
                    <a:pt x="181" y="146"/>
                  </a:lnTo>
                  <a:lnTo>
                    <a:pt x="245" y="162"/>
                  </a:lnTo>
                  <a:lnTo>
                    <a:pt x="195" y="211"/>
                  </a:lnTo>
                  <a:lnTo>
                    <a:pt x="145" y="230"/>
                  </a:lnTo>
                  <a:lnTo>
                    <a:pt x="98" y="237"/>
                  </a:lnTo>
                  <a:lnTo>
                    <a:pt x="47" y="219"/>
                  </a:lnTo>
                  <a:lnTo>
                    <a:pt x="28" y="184"/>
                  </a:lnTo>
                  <a:lnTo>
                    <a:pt x="0" y="16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1" name="Freeform 195"/>
            <p:cNvSpPr>
              <a:spLocks/>
            </p:cNvSpPr>
            <p:nvPr/>
          </p:nvSpPr>
          <p:spPr bwMode="auto">
            <a:xfrm>
              <a:off x="3484" y="2885"/>
              <a:ext cx="26" cy="29"/>
            </a:xfrm>
            <a:custGeom>
              <a:avLst/>
              <a:gdLst/>
              <a:ahLst/>
              <a:cxnLst>
                <a:cxn ang="0">
                  <a:pos x="0" y="24"/>
                </a:cxn>
                <a:cxn ang="0">
                  <a:pos x="17" y="30"/>
                </a:cxn>
                <a:cxn ang="0">
                  <a:pos x="24" y="21"/>
                </a:cxn>
                <a:cxn ang="0">
                  <a:pos x="12" y="19"/>
                </a:cxn>
                <a:cxn ang="0">
                  <a:pos x="26" y="12"/>
                </a:cxn>
                <a:cxn ang="0">
                  <a:pos x="19" y="0"/>
                </a:cxn>
                <a:cxn ang="0">
                  <a:pos x="0" y="24"/>
                </a:cxn>
              </a:cxnLst>
              <a:rect l="0" t="0" r="r" b="b"/>
              <a:pathLst>
                <a:path w="27" h="31">
                  <a:moveTo>
                    <a:pt x="0" y="24"/>
                  </a:moveTo>
                  <a:lnTo>
                    <a:pt x="17" y="30"/>
                  </a:lnTo>
                  <a:lnTo>
                    <a:pt x="24" y="21"/>
                  </a:lnTo>
                  <a:lnTo>
                    <a:pt x="12" y="19"/>
                  </a:lnTo>
                  <a:lnTo>
                    <a:pt x="26" y="12"/>
                  </a:lnTo>
                  <a:lnTo>
                    <a:pt x="19" y="0"/>
                  </a:lnTo>
                  <a:lnTo>
                    <a:pt x="0" y="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2" name="Freeform 196"/>
            <p:cNvSpPr>
              <a:spLocks/>
            </p:cNvSpPr>
            <p:nvPr/>
          </p:nvSpPr>
          <p:spPr bwMode="auto">
            <a:xfrm>
              <a:off x="2962" y="3049"/>
              <a:ext cx="89" cy="95"/>
            </a:xfrm>
            <a:custGeom>
              <a:avLst/>
              <a:gdLst/>
              <a:ahLst/>
              <a:cxnLst>
                <a:cxn ang="0">
                  <a:pos x="0" y="45"/>
                </a:cxn>
                <a:cxn ang="0">
                  <a:pos x="9" y="30"/>
                </a:cxn>
                <a:cxn ang="0">
                  <a:pos x="16" y="32"/>
                </a:cxn>
                <a:cxn ang="0">
                  <a:pos x="12" y="18"/>
                </a:cxn>
                <a:cxn ang="0">
                  <a:pos x="42" y="16"/>
                </a:cxn>
                <a:cxn ang="0">
                  <a:pos x="42" y="0"/>
                </a:cxn>
                <a:cxn ang="0">
                  <a:pos x="74" y="0"/>
                </a:cxn>
                <a:cxn ang="0">
                  <a:pos x="73" y="14"/>
                </a:cxn>
                <a:cxn ang="0">
                  <a:pos x="91" y="16"/>
                </a:cxn>
                <a:cxn ang="0">
                  <a:pos x="85" y="71"/>
                </a:cxn>
                <a:cxn ang="0">
                  <a:pos x="63" y="64"/>
                </a:cxn>
                <a:cxn ang="0">
                  <a:pos x="39" y="98"/>
                </a:cxn>
                <a:cxn ang="0">
                  <a:pos x="0" y="45"/>
                </a:cxn>
              </a:cxnLst>
              <a:rect l="0" t="0" r="r" b="b"/>
              <a:pathLst>
                <a:path w="92" h="99">
                  <a:moveTo>
                    <a:pt x="0" y="45"/>
                  </a:moveTo>
                  <a:lnTo>
                    <a:pt x="9" y="30"/>
                  </a:lnTo>
                  <a:lnTo>
                    <a:pt x="16" y="32"/>
                  </a:lnTo>
                  <a:lnTo>
                    <a:pt x="12" y="18"/>
                  </a:lnTo>
                  <a:lnTo>
                    <a:pt x="42" y="16"/>
                  </a:lnTo>
                  <a:lnTo>
                    <a:pt x="42" y="0"/>
                  </a:lnTo>
                  <a:lnTo>
                    <a:pt x="74" y="0"/>
                  </a:lnTo>
                  <a:lnTo>
                    <a:pt x="73" y="14"/>
                  </a:lnTo>
                  <a:lnTo>
                    <a:pt x="91" y="16"/>
                  </a:lnTo>
                  <a:lnTo>
                    <a:pt x="85" y="71"/>
                  </a:lnTo>
                  <a:lnTo>
                    <a:pt x="63" y="64"/>
                  </a:lnTo>
                  <a:lnTo>
                    <a:pt x="39" y="98"/>
                  </a:lnTo>
                  <a:lnTo>
                    <a:pt x="0" y="4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3" name="Freeform 197"/>
            <p:cNvSpPr>
              <a:spLocks/>
            </p:cNvSpPr>
            <p:nvPr/>
          </p:nvSpPr>
          <p:spPr bwMode="auto">
            <a:xfrm>
              <a:off x="2561" y="2871"/>
              <a:ext cx="47" cy="21"/>
            </a:xfrm>
            <a:custGeom>
              <a:avLst/>
              <a:gdLst/>
              <a:ahLst/>
              <a:cxnLst>
                <a:cxn ang="0">
                  <a:pos x="0" y="21"/>
                </a:cxn>
                <a:cxn ang="0">
                  <a:pos x="2" y="0"/>
                </a:cxn>
                <a:cxn ang="0">
                  <a:pos x="48" y="6"/>
                </a:cxn>
                <a:cxn ang="0">
                  <a:pos x="0" y="21"/>
                </a:cxn>
              </a:cxnLst>
              <a:rect l="0" t="0" r="r" b="b"/>
              <a:pathLst>
                <a:path w="49" h="22">
                  <a:moveTo>
                    <a:pt x="0" y="21"/>
                  </a:moveTo>
                  <a:lnTo>
                    <a:pt x="2" y="0"/>
                  </a:lnTo>
                  <a:lnTo>
                    <a:pt x="48" y="6"/>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4" name="Freeform 198"/>
            <p:cNvSpPr>
              <a:spLocks/>
            </p:cNvSpPr>
            <p:nvPr/>
          </p:nvSpPr>
          <p:spPr bwMode="auto">
            <a:xfrm>
              <a:off x="2776" y="2908"/>
              <a:ext cx="69" cy="102"/>
            </a:xfrm>
            <a:custGeom>
              <a:avLst/>
              <a:gdLst/>
              <a:ahLst/>
              <a:cxnLst>
                <a:cxn ang="0">
                  <a:pos x="0" y="99"/>
                </a:cxn>
                <a:cxn ang="0">
                  <a:pos x="6" y="26"/>
                </a:cxn>
                <a:cxn ang="0">
                  <a:pos x="4" y="4"/>
                </a:cxn>
                <a:cxn ang="0">
                  <a:pos x="47" y="0"/>
                </a:cxn>
                <a:cxn ang="0">
                  <a:pos x="70" y="83"/>
                </a:cxn>
                <a:cxn ang="0">
                  <a:pos x="18" y="105"/>
                </a:cxn>
                <a:cxn ang="0">
                  <a:pos x="0" y="99"/>
                </a:cxn>
              </a:cxnLst>
              <a:rect l="0" t="0" r="r" b="b"/>
              <a:pathLst>
                <a:path w="71" h="106">
                  <a:moveTo>
                    <a:pt x="0" y="99"/>
                  </a:moveTo>
                  <a:lnTo>
                    <a:pt x="6" y="26"/>
                  </a:lnTo>
                  <a:lnTo>
                    <a:pt x="4" y="4"/>
                  </a:lnTo>
                  <a:lnTo>
                    <a:pt x="47" y="0"/>
                  </a:lnTo>
                  <a:lnTo>
                    <a:pt x="70" y="83"/>
                  </a:lnTo>
                  <a:lnTo>
                    <a:pt x="18" y="105"/>
                  </a:lnTo>
                  <a:lnTo>
                    <a:pt x="0" y="9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5" name="Freeform 199"/>
            <p:cNvSpPr>
              <a:spLocks/>
            </p:cNvSpPr>
            <p:nvPr/>
          </p:nvSpPr>
          <p:spPr bwMode="auto">
            <a:xfrm>
              <a:off x="2588" y="2885"/>
              <a:ext cx="117" cy="85"/>
            </a:xfrm>
            <a:custGeom>
              <a:avLst/>
              <a:gdLst/>
              <a:ahLst/>
              <a:cxnLst>
                <a:cxn ang="0">
                  <a:pos x="0" y="28"/>
                </a:cxn>
                <a:cxn ang="0">
                  <a:pos x="20" y="16"/>
                </a:cxn>
                <a:cxn ang="0">
                  <a:pos x="21" y="0"/>
                </a:cxn>
                <a:cxn ang="0">
                  <a:pos x="59" y="4"/>
                </a:cxn>
                <a:cxn ang="0">
                  <a:pos x="70" y="12"/>
                </a:cxn>
                <a:cxn ang="0">
                  <a:pos x="98" y="2"/>
                </a:cxn>
                <a:cxn ang="0">
                  <a:pos x="114" y="40"/>
                </a:cxn>
                <a:cxn ang="0">
                  <a:pos x="120" y="70"/>
                </a:cxn>
                <a:cxn ang="0">
                  <a:pos x="109" y="69"/>
                </a:cxn>
                <a:cxn ang="0">
                  <a:pos x="106" y="85"/>
                </a:cxn>
                <a:cxn ang="0">
                  <a:pos x="88" y="88"/>
                </a:cxn>
                <a:cxn ang="0">
                  <a:pos x="88" y="70"/>
                </a:cxn>
                <a:cxn ang="0">
                  <a:pos x="78" y="70"/>
                </a:cxn>
                <a:cxn ang="0">
                  <a:pos x="62" y="44"/>
                </a:cxn>
                <a:cxn ang="0">
                  <a:pos x="28" y="59"/>
                </a:cxn>
                <a:cxn ang="0">
                  <a:pos x="0" y="28"/>
                </a:cxn>
              </a:cxnLst>
              <a:rect l="0" t="0" r="r" b="b"/>
              <a:pathLst>
                <a:path w="121" h="89">
                  <a:moveTo>
                    <a:pt x="0" y="28"/>
                  </a:moveTo>
                  <a:lnTo>
                    <a:pt x="20" y="16"/>
                  </a:lnTo>
                  <a:lnTo>
                    <a:pt x="21" y="0"/>
                  </a:lnTo>
                  <a:lnTo>
                    <a:pt x="59" y="4"/>
                  </a:lnTo>
                  <a:lnTo>
                    <a:pt x="70" y="12"/>
                  </a:lnTo>
                  <a:lnTo>
                    <a:pt x="98" y="2"/>
                  </a:lnTo>
                  <a:lnTo>
                    <a:pt x="114" y="40"/>
                  </a:lnTo>
                  <a:lnTo>
                    <a:pt x="120" y="70"/>
                  </a:lnTo>
                  <a:lnTo>
                    <a:pt x="109" y="69"/>
                  </a:lnTo>
                  <a:lnTo>
                    <a:pt x="106" y="85"/>
                  </a:lnTo>
                  <a:lnTo>
                    <a:pt x="88" y="88"/>
                  </a:lnTo>
                  <a:lnTo>
                    <a:pt x="88" y="70"/>
                  </a:lnTo>
                  <a:lnTo>
                    <a:pt x="78" y="70"/>
                  </a:lnTo>
                  <a:lnTo>
                    <a:pt x="62" y="44"/>
                  </a:lnTo>
                  <a:lnTo>
                    <a:pt x="28" y="59"/>
                  </a:lnTo>
                  <a:lnTo>
                    <a:pt x="0" y="2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6" name="Freeform 200"/>
            <p:cNvSpPr>
              <a:spLocks/>
            </p:cNvSpPr>
            <p:nvPr/>
          </p:nvSpPr>
          <p:spPr bwMode="auto">
            <a:xfrm>
              <a:off x="3530" y="2618"/>
              <a:ext cx="30" cy="22"/>
            </a:xfrm>
            <a:custGeom>
              <a:avLst/>
              <a:gdLst/>
              <a:ahLst/>
              <a:cxnLst>
                <a:cxn ang="0">
                  <a:pos x="0" y="0"/>
                </a:cxn>
                <a:cxn ang="0">
                  <a:pos x="15" y="22"/>
                </a:cxn>
                <a:cxn ang="0">
                  <a:pos x="30" y="4"/>
                </a:cxn>
                <a:cxn ang="0">
                  <a:pos x="0" y="0"/>
                </a:cxn>
              </a:cxnLst>
              <a:rect l="0" t="0" r="r" b="b"/>
              <a:pathLst>
                <a:path w="31" h="23">
                  <a:moveTo>
                    <a:pt x="0" y="0"/>
                  </a:moveTo>
                  <a:lnTo>
                    <a:pt x="15" y="22"/>
                  </a:lnTo>
                  <a:lnTo>
                    <a:pt x="30" y="4"/>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7" name="Freeform 201"/>
            <p:cNvSpPr>
              <a:spLocks/>
            </p:cNvSpPr>
            <p:nvPr/>
          </p:nvSpPr>
          <p:spPr bwMode="auto">
            <a:xfrm>
              <a:off x="3360" y="2551"/>
              <a:ext cx="27" cy="66"/>
            </a:xfrm>
            <a:custGeom>
              <a:avLst/>
              <a:gdLst/>
              <a:ahLst/>
              <a:cxnLst>
                <a:cxn ang="0">
                  <a:pos x="0" y="33"/>
                </a:cxn>
                <a:cxn ang="0">
                  <a:pos x="13" y="69"/>
                </a:cxn>
                <a:cxn ang="0">
                  <a:pos x="16" y="67"/>
                </a:cxn>
                <a:cxn ang="0">
                  <a:pos x="23" y="31"/>
                </a:cxn>
                <a:cxn ang="0">
                  <a:pos x="13" y="33"/>
                </a:cxn>
                <a:cxn ang="0">
                  <a:pos x="16" y="17"/>
                </a:cxn>
                <a:cxn ang="0">
                  <a:pos x="24" y="9"/>
                </a:cxn>
                <a:cxn ang="0">
                  <a:pos x="26" y="0"/>
                </a:cxn>
                <a:cxn ang="0">
                  <a:pos x="17" y="1"/>
                </a:cxn>
                <a:cxn ang="0">
                  <a:pos x="0" y="33"/>
                </a:cxn>
              </a:cxnLst>
              <a:rect l="0" t="0" r="r" b="b"/>
              <a:pathLst>
                <a:path w="27" h="70">
                  <a:moveTo>
                    <a:pt x="0" y="33"/>
                  </a:moveTo>
                  <a:lnTo>
                    <a:pt x="13" y="69"/>
                  </a:lnTo>
                  <a:lnTo>
                    <a:pt x="16" y="67"/>
                  </a:lnTo>
                  <a:lnTo>
                    <a:pt x="23" y="31"/>
                  </a:lnTo>
                  <a:lnTo>
                    <a:pt x="13" y="33"/>
                  </a:lnTo>
                  <a:lnTo>
                    <a:pt x="16" y="17"/>
                  </a:lnTo>
                  <a:lnTo>
                    <a:pt x="24" y="9"/>
                  </a:lnTo>
                  <a:lnTo>
                    <a:pt x="26" y="0"/>
                  </a:lnTo>
                  <a:lnTo>
                    <a:pt x="17" y="1"/>
                  </a:lnTo>
                  <a:lnTo>
                    <a:pt x="0" y="3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8" name="Freeform 202"/>
            <p:cNvSpPr>
              <a:spLocks/>
            </p:cNvSpPr>
            <p:nvPr/>
          </p:nvSpPr>
          <p:spPr bwMode="auto">
            <a:xfrm>
              <a:off x="2689" y="2916"/>
              <a:ext cx="94" cy="99"/>
            </a:xfrm>
            <a:custGeom>
              <a:avLst/>
              <a:gdLst/>
              <a:ahLst/>
              <a:cxnLst>
                <a:cxn ang="0">
                  <a:pos x="0" y="67"/>
                </a:cxn>
                <a:cxn ang="0">
                  <a:pos x="1" y="52"/>
                </a:cxn>
                <a:cxn ang="0">
                  <a:pos x="4" y="36"/>
                </a:cxn>
                <a:cxn ang="0">
                  <a:pos x="14" y="37"/>
                </a:cxn>
                <a:cxn ang="0">
                  <a:pos x="9" y="8"/>
                </a:cxn>
                <a:cxn ang="0">
                  <a:pos x="37" y="0"/>
                </a:cxn>
                <a:cxn ang="0">
                  <a:pos x="55" y="5"/>
                </a:cxn>
                <a:cxn ang="0">
                  <a:pos x="63" y="16"/>
                </a:cxn>
                <a:cxn ang="0">
                  <a:pos x="96" y="18"/>
                </a:cxn>
                <a:cxn ang="0">
                  <a:pos x="89" y="91"/>
                </a:cxn>
                <a:cxn ang="0">
                  <a:pos x="16" y="102"/>
                </a:cxn>
                <a:cxn ang="0">
                  <a:pos x="17" y="77"/>
                </a:cxn>
                <a:cxn ang="0">
                  <a:pos x="0" y="67"/>
                </a:cxn>
              </a:cxnLst>
              <a:rect l="0" t="0" r="r" b="b"/>
              <a:pathLst>
                <a:path w="97" h="103">
                  <a:moveTo>
                    <a:pt x="0" y="67"/>
                  </a:moveTo>
                  <a:lnTo>
                    <a:pt x="1" y="52"/>
                  </a:lnTo>
                  <a:lnTo>
                    <a:pt x="4" y="36"/>
                  </a:lnTo>
                  <a:lnTo>
                    <a:pt x="14" y="37"/>
                  </a:lnTo>
                  <a:lnTo>
                    <a:pt x="9" y="8"/>
                  </a:lnTo>
                  <a:lnTo>
                    <a:pt x="37" y="0"/>
                  </a:lnTo>
                  <a:lnTo>
                    <a:pt x="55" y="5"/>
                  </a:lnTo>
                  <a:lnTo>
                    <a:pt x="63" y="16"/>
                  </a:lnTo>
                  <a:lnTo>
                    <a:pt x="96" y="18"/>
                  </a:lnTo>
                  <a:lnTo>
                    <a:pt x="89" y="91"/>
                  </a:lnTo>
                  <a:lnTo>
                    <a:pt x="16" y="102"/>
                  </a:lnTo>
                  <a:lnTo>
                    <a:pt x="17" y="77"/>
                  </a:lnTo>
                  <a:lnTo>
                    <a:pt x="0" y="6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09" name="Freeform 203"/>
            <p:cNvSpPr>
              <a:spLocks/>
            </p:cNvSpPr>
            <p:nvPr/>
          </p:nvSpPr>
          <p:spPr bwMode="auto">
            <a:xfrm>
              <a:off x="3374" y="2548"/>
              <a:ext cx="69" cy="73"/>
            </a:xfrm>
            <a:custGeom>
              <a:avLst/>
              <a:gdLst/>
              <a:ahLst/>
              <a:cxnLst>
                <a:cxn ang="0">
                  <a:pos x="0" y="36"/>
                </a:cxn>
                <a:cxn ang="0">
                  <a:pos x="2" y="20"/>
                </a:cxn>
                <a:cxn ang="0">
                  <a:pos x="10" y="12"/>
                </a:cxn>
                <a:cxn ang="0">
                  <a:pos x="26" y="19"/>
                </a:cxn>
                <a:cxn ang="0">
                  <a:pos x="61" y="0"/>
                </a:cxn>
                <a:cxn ang="0">
                  <a:pos x="70" y="20"/>
                </a:cxn>
                <a:cxn ang="0">
                  <a:pos x="33" y="32"/>
                </a:cxn>
                <a:cxn ang="0">
                  <a:pos x="51" y="50"/>
                </a:cxn>
                <a:cxn ang="0">
                  <a:pos x="41" y="61"/>
                </a:cxn>
                <a:cxn ang="0">
                  <a:pos x="20" y="76"/>
                </a:cxn>
                <a:cxn ang="0">
                  <a:pos x="2" y="70"/>
                </a:cxn>
                <a:cxn ang="0">
                  <a:pos x="9" y="33"/>
                </a:cxn>
                <a:cxn ang="0">
                  <a:pos x="0" y="36"/>
                </a:cxn>
              </a:cxnLst>
              <a:rect l="0" t="0" r="r" b="b"/>
              <a:pathLst>
                <a:path w="71" h="77">
                  <a:moveTo>
                    <a:pt x="0" y="36"/>
                  </a:moveTo>
                  <a:lnTo>
                    <a:pt x="2" y="20"/>
                  </a:lnTo>
                  <a:lnTo>
                    <a:pt x="10" y="12"/>
                  </a:lnTo>
                  <a:lnTo>
                    <a:pt x="26" y="19"/>
                  </a:lnTo>
                  <a:lnTo>
                    <a:pt x="61" y="0"/>
                  </a:lnTo>
                  <a:lnTo>
                    <a:pt x="70" y="20"/>
                  </a:lnTo>
                  <a:lnTo>
                    <a:pt x="33" y="32"/>
                  </a:lnTo>
                  <a:lnTo>
                    <a:pt x="51" y="50"/>
                  </a:lnTo>
                  <a:lnTo>
                    <a:pt x="41" y="61"/>
                  </a:lnTo>
                  <a:lnTo>
                    <a:pt x="20" y="76"/>
                  </a:lnTo>
                  <a:lnTo>
                    <a:pt x="2" y="70"/>
                  </a:lnTo>
                  <a:lnTo>
                    <a:pt x="9" y="33"/>
                  </a:lnTo>
                  <a:lnTo>
                    <a:pt x="0" y="3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10" name="Freeform 204"/>
            <p:cNvSpPr>
              <a:spLocks/>
            </p:cNvSpPr>
            <p:nvPr/>
          </p:nvSpPr>
          <p:spPr bwMode="auto">
            <a:xfrm>
              <a:off x="3360" y="3012"/>
              <a:ext cx="127" cy="142"/>
            </a:xfrm>
            <a:custGeom>
              <a:avLst/>
              <a:gdLst/>
              <a:ahLst/>
              <a:cxnLst>
                <a:cxn ang="0">
                  <a:pos x="0" y="9"/>
                </a:cxn>
                <a:cxn ang="0">
                  <a:pos x="17" y="40"/>
                </a:cxn>
                <a:cxn ang="0">
                  <a:pos x="0" y="69"/>
                </a:cxn>
                <a:cxn ang="0">
                  <a:pos x="13" y="78"/>
                </a:cxn>
                <a:cxn ang="0">
                  <a:pos x="4" y="88"/>
                </a:cxn>
                <a:cxn ang="0">
                  <a:pos x="88" y="148"/>
                </a:cxn>
                <a:cxn ang="0">
                  <a:pos x="124" y="100"/>
                </a:cxn>
                <a:cxn ang="0">
                  <a:pos x="116" y="87"/>
                </a:cxn>
                <a:cxn ang="0">
                  <a:pos x="116" y="28"/>
                </a:cxn>
                <a:cxn ang="0">
                  <a:pos x="130" y="10"/>
                </a:cxn>
                <a:cxn ang="0">
                  <a:pos x="82" y="17"/>
                </a:cxn>
                <a:cxn ang="0">
                  <a:pos x="31" y="0"/>
                </a:cxn>
                <a:cxn ang="0">
                  <a:pos x="0" y="9"/>
                </a:cxn>
              </a:cxnLst>
              <a:rect l="0" t="0" r="r" b="b"/>
              <a:pathLst>
                <a:path w="131" h="149">
                  <a:moveTo>
                    <a:pt x="0" y="9"/>
                  </a:moveTo>
                  <a:lnTo>
                    <a:pt x="17" y="40"/>
                  </a:lnTo>
                  <a:lnTo>
                    <a:pt x="0" y="69"/>
                  </a:lnTo>
                  <a:lnTo>
                    <a:pt x="13" y="78"/>
                  </a:lnTo>
                  <a:lnTo>
                    <a:pt x="4" y="88"/>
                  </a:lnTo>
                  <a:lnTo>
                    <a:pt x="88" y="148"/>
                  </a:lnTo>
                  <a:lnTo>
                    <a:pt x="124" y="100"/>
                  </a:lnTo>
                  <a:lnTo>
                    <a:pt x="116" y="87"/>
                  </a:lnTo>
                  <a:lnTo>
                    <a:pt x="116" y="28"/>
                  </a:lnTo>
                  <a:lnTo>
                    <a:pt x="130" y="10"/>
                  </a:lnTo>
                  <a:lnTo>
                    <a:pt x="82" y="17"/>
                  </a:lnTo>
                  <a:lnTo>
                    <a:pt x="31" y="0"/>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11" name="Freeform 205"/>
            <p:cNvSpPr>
              <a:spLocks/>
            </p:cNvSpPr>
            <p:nvPr/>
          </p:nvSpPr>
          <p:spPr bwMode="auto">
            <a:xfrm>
              <a:off x="3559" y="2606"/>
              <a:ext cx="30" cy="24"/>
            </a:xfrm>
            <a:custGeom>
              <a:avLst/>
              <a:gdLst/>
              <a:ahLst/>
              <a:cxnLst>
                <a:cxn ang="0">
                  <a:pos x="0" y="14"/>
                </a:cxn>
                <a:cxn ang="0">
                  <a:pos x="24" y="0"/>
                </a:cxn>
                <a:cxn ang="0">
                  <a:pos x="30" y="24"/>
                </a:cxn>
                <a:cxn ang="0">
                  <a:pos x="0" y="14"/>
                </a:cxn>
              </a:cxnLst>
              <a:rect l="0" t="0" r="r" b="b"/>
              <a:pathLst>
                <a:path w="31" h="25">
                  <a:moveTo>
                    <a:pt x="0" y="14"/>
                  </a:moveTo>
                  <a:lnTo>
                    <a:pt x="24" y="0"/>
                  </a:lnTo>
                  <a:lnTo>
                    <a:pt x="30" y="24"/>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12" name="Freeform 206"/>
            <p:cNvSpPr>
              <a:spLocks/>
            </p:cNvSpPr>
            <p:nvPr/>
          </p:nvSpPr>
          <p:spPr bwMode="auto">
            <a:xfrm>
              <a:off x="3378" y="2525"/>
              <a:ext cx="24" cy="27"/>
            </a:xfrm>
            <a:custGeom>
              <a:avLst/>
              <a:gdLst/>
              <a:ahLst/>
              <a:cxnLst>
                <a:cxn ang="0">
                  <a:pos x="0" y="28"/>
                </a:cxn>
                <a:cxn ang="0">
                  <a:pos x="8" y="26"/>
                </a:cxn>
                <a:cxn ang="0">
                  <a:pos x="24" y="8"/>
                </a:cxn>
                <a:cxn ang="0">
                  <a:pos x="16" y="0"/>
                </a:cxn>
                <a:cxn ang="0">
                  <a:pos x="0" y="28"/>
                </a:cxn>
              </a:cxnLst>
              <a:rect l="0" t="0" r="r" b="b"/>
              <a:pathLst>
                <a:path w="25" h="29">
                  <a:moveTo>
                    <a:pt x="0" y="28"/>
                  </a:moveTo>
                  <a:lnTo>
                    <a:pt x="8" y="26"/>
                  </a:lnTo>
                  <a:lnTo>
                    <a:pt x="24" y="8"/>
                  </a:lnTo>
                  <a:lnTo>
                    <a:pt x="16" y="0"/>
                  </a:lnTo>
                  <a:lnTo>
                    <a:pt x="0" y="2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13" name="Freeform 207"/>
            <p:cNvSpPr>
              <a:spLocks/>
            </p:cNvSpPr>
            <p:nvPr/>
          </p:nvSpPr>
          <p:spPr bwMode="auto">
            <a:xfrm>
              <a:off x="2644" y="2952"/>
              <a:ext cx="64" cy="63"/>
            </a:xfrm>
            <a:custGeom>
              <a:avLst/>
              <a:gdLst/>
              <a:ahLst/>
              <a:cxnLst>
                <a:cxn ang="0">
                  <a:pos x="0" y="24"/>
                </a:cxn>
                <a:cxn ang="0">
                  <a:pos x="20" y="0"/>
                </a:cxn>
                <a:cxn ang="0">
                  <a:pos x="31" y="0"/>
                </a:cxn>
                <a:cxn ang="0">
                  <a:pos x="31" y="17"/>
                </a:cxn>
                <a:cxn ang="0">
                  <a:pos x="48" y="14"/>
                </a:cxn>
                <a:cxn ang="0">
                  <a:pos x="47" y="29"/>
                </a:cxn>
                <a:cxn ang="0">
                  <a:pos x="65" y="40"/>
                </a:cxn>
                <a:cxn ang="0">
                  <a:pos x="63" y="64"/>
                </a:cxn>
                <a:cxn ang="0">
                  <a:pos x="0" y="24"/>
                </a:cxn>
              </a:cxnLst>
              <a:rect l="0" t="0" r="r" b="b"/>
              <a:pathLst>
                <a:path w="66" h="65">
                  <a:moveTo>
                    <a:pt x="0" y="24"/>
                  </a:moveTo>
                  <a:lnTo>
                    <a:pt x="20" y="0"/>
                  </a:lnTo>
                  <a:lnTo>
                    <a:pt x="31" y="0"/>
                  </a:lnTo>
                  <a:lnTo>
                    <a:pt x="31" y="17"/>
                  </a:lnTo>
                  <a:lnTo>
                    <a:pt x="48" y="14"/>
                  </a:lnTo>
                  <a:lnTo>
                    <a:pt x="47" y="29"/>
                  </a:lnTo>
                  <a:lnTo>
                    <a:pt x="65" y="40"/>
                  </a:lnTo>
                  <a:lnTo>
                    <a:pt x="63" y="64"/>
                  </a:lnTo>
                  <a:lnTo>
                    <a:pt x="0" y="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14" name="Freeform 208"/>
            <p:cNvSpPr>
              <a:spLocks/>
            </p:cNvSpPr>
            <p:nvPr/>
          </p:nvSpPr>
          <p:spPr bwMode="auto">
            <a:xfrm>
              <a:off x="2972" y="2551"/>
              <a:ext cx="247" cy="227"/>
            </a:xfrm>
            <a:custGeom>
              <a:avLst/>
              <a:gdLst/>
              <a:ahLst/>
              <a:cxnLst>
                <a:cxn ang="0">
                  <a:pos x="0" y="122"/>
                </a:cxn>
                <a:cxn ang="0">
                  <a:pos x="1" y="51"/>
                </a:cxn>
                <a:cxn ang="0">
                  <a:pos x="33" y="0"/>
                </a:cxn>
                <a:cxn ang="0">
                  <a:pos x="93" y="14"/>
                </a:cxn>
                <a:cxn ang="0">
                  <a:pos x="105" y="32"/>
                </a:cxn>
                <a:cxn ang="0">
                  <a:pos x="155" y="51"/>
                </a:cxn>
                <a:cxn ang="0">
                  <a:pos x="171" y="44"/>
                </a:cxn>
                <a:cxn ang="0">
                  <a:pos x="172" y="18"/>
                </a:cxn>
                <a:cxn ang="0">
                  <a:pos x="187" y="6"/>
                </a:cxn>
                <a:cxn ang="0">
                  <a:pos x="255" y="26"/>
                </a:cxn>
                <a:cxn ang="0">
                  <a:pos x="248" y="55"/>
                </a:cxn>
                <a:cxn ang="0">
                  <a:pos x="255" y="192"/>
                </a:cxn>
                <a:cxn ang="0">
                  <a:pos x="255" y="225"/>
                </a:cxn>
                <a:cxn ang="0">
                  <a:pos x="240" y="226"/>
                </a:cxn>
                <a:cxn ang="0">
                  <a:pos x="240" y="236"/>
                </a:cxn>
                <a:cxn ang="0">
                  <a:pos x="109" y="168"/>
                </a:cxn>
                <a:cxn ang="0">
                  <a:pos x="93" y="175"/>
                </a:cxn>
                <a:cxn ang="0">
                  <a:pos x="39" y="167"/>
                </a:cxn>
                <a:cxn ang="0">
                  <a:pos x="0" y="122"/>
                </a:cxn>
              </a:cxnLst>
              <a:rect l="0" t="0" r="r" b="b"/>
              <a:pathLst>
                <a:path w="256" h="237">
                  <a:moveTo>
                    <a:pt x="0" y="122"/>
                  </a:moveTo>
                  <a:lnTo>
                    <a:pt x="1" y="51"/>
                  </a:lnTo>
                  <a:lnTo>
                    <a:pt x="33" y="0"/>
                  </a:lnTo>
                  <a:lnTo>
                    <a:pt x="93" y="14"/>
                  </a:lnTo>
                  <a:lnTo>
                    <a:pt x="105" y="32"/>
                  </a:lnTo>
                  <a:lnTo>
                    <a:pt x="155" y="51"/>
                  </a:lnTo>
                  <a:lnTo>
                    <a:pt x="171" y="44"/>
                  </a:lnTo>
                  <a:lnTo>
                    <a:pt x="172" y="18"/>
                  </a:lnTo>
                  <a:lnTo>
                    <a:pt x="187" y="6"/>
                  </a:lnTo>
                  <a:lnTo>
                    <a:pt x="255" y="26"/>
                  </a:lnTo>
                  <a:lnTo>
                    <a:pt x="248" y="55"/>
                  </a:lnTo>
                  <a:lnTo>
                    <a:pt x="255" y="192"/>
                  </a:lnTo>
                  <a:lnTo>
                    <a:pt x="255" y="225"/>
                  </a:lnTo>
                  <a:lnTo>
                    <a:pt x="240" y="226"/>
                  </a:lnTo>
                  <a:lnTo>
                    <a:pt x="240" y="236"/>
                  </a:lnTo>
                  <a:lnTo>
                    <a:pt x="109" y="168"/>
                  </a:lnTo>
                  <a:lnTo>
                    <a:pt x="93" y="175"/>
                  </a:lnTo>
                  <a:lnTo>
                    <a:pt x="39" y="167"/>
                  </a:lnTo>
                  <a:lnTo>
                    <a:pt x="0" y="122"/>
                  </a:lnTo>
                </a:path>
              </a:pathLst>
            </a:custGeom>
            <a:solidFill>
              <a:srgbClr val="002060"/>
            </a:solidFill>
            <a:ln w="18415" cap="flat" cmpd="sng">
              <a:solidFill>
                <a:schemeClr val="tx1"/>
              </a:solidFill>
              <a:prstDash val="solid"/>
              <a:round/>
              <a:headEnd type="none" w="med" len="med"/>
              <a:tailEnd type="none" w="med" len="med"/>
            </a:ln>
            <a:effectLst/>
          </p:spPr>
          <p:txBody>
            <a:bodyPr/>
            <a:lstStyle/>
            <a:p>
              <a:endParaRPr lang="it-IT"/>
            </a:p>
          </p:txBody>
        </p:sp>
        <p:sp>
          <p:nvSpPr>
            <p:cNvPr id="215" name="Freeform 209"/>
            <p:cNvSpPr>
              <a:spLocks/>
            </p:cNvSpPr>
            <p:nvPr/>
          </p:nvSpPr>
          <p:spPr bwMode="auto">
            <a:xfrm>
              <a:off x="3504" y="3270"/>
              <a:ext cx="112" cy="217"/>
            </a:xfrm>
            <a:custGeom>
              <a:avLst/>
              <a:gdLst/>
              <a:ahLst/>
              <a:cxnLst>
                <a:cxn ang="0">
                  <a:pos x="0" y="161"/>
                </a:cxn>
                <a:cxn ang="0">
                  <a:pos x="10" y="207"/>
                </a:cxn>
                <a:cxn ang="0">
                  <a:pos x="31" y="225"/>
                </a:cxn>
                <a:cxn ang="0">
                  <a:pos x="67" y="207"/>
                </a:cxn>
                <a:cxn ang="0">
                  <a:pos x="108" y="52"/>
                </a:cxn>
                <a:cxn ang="0">
                  <a:pos x="115" y="59"/>
                </a:cxn>
                <a:cxn ang="0">
                  <a:pos x="97" y="0"/>
                </a:cxn>
                <a:cxn ang="0">
                  <a:pos x="77" y="24"/>
                </a:cxn>
                <a:cxn ang="0">
                  <a:pos x="77" y="41"/>
                </a:cxn>
                <a:cxn ang="0">
                  <a:pos x="51" y="60"/>
                </a:cxn>
                <a:cxn ang="0">
                  <a:pos x="20" y="67"/>
                </a:cxn>
                <a:cxn ang="0">
                  <a:pos x="12" y="87"/>
                </a:cxn>
                <a:cxn ang="0">
                  <a:pos x="20" y="127"/>
                </a:cxn>
                <a:cxn ang="0">
                  <a:pos x="0" y="161"/>
                </a:cxn>
              </a:cxnLst>
              <a:rect l="0" t="0" r="r" b="b"/>
              <a:pathLst>
                <a:path w="116" h="226">
                  <a:moveTo>
                    <a:pt x="0" y="161"/>
                  </a:moveTo>
                  <a:lnTo>
                    <a:pt x="10" y="207"/>
                  </a:lnTo>
                  <a:lnTo>
                    <a:pt x="31" y="225"/>
                  </a:lnTo>
                  <a:lnTo>
                    <a:pt x="67" y="207"/>
                  </a:lnTo>
                  <a:lnTo>
                    <a:pt x="108" y="52"/>
                  </a:lnTo>
                  <a:lnTo>
                    <a:pt x="115" y="59"/>
                  </a:lnTo>
                  <a:lnTo>
                    <a:pt x="97" y="0"/>
                  </a:lnTo>
                  <a:lnTo>
                    <a:pt x="77" y="24"/>
                  </a:lnTo>
                  <a:lnTo>
                    <a:pt x="77" y="41"/>
                  </a:lnTo>
                  <a:lnTo>
                    <a:pt x="51" y="60"/>
                  </a:lnTo>
                  <a:lnTo>
                    <a:pt x="20" y="67"/>
                  </a:lnTo>
                  <a:lnTo>
                    <a:pt x="12" y="87"/>
                  </a:lnTo>
                  <a:lnTo>
                    <a:pt x="20" y="127"/>
                  </a:lnTo>
                  <a:lnTo>
                    <a:pt x="0" y="16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16" name="Freeform 210"/>
            <p:cNvSpPr>
              <a:spLocks/>
            </p:cNvSpPr>
            <p:nvPr/>
          </p:nvSpPr>
          <p:spPr bwMode="auto">
            <a:xfrm>
              <a:off x="3341" y="3227"/>
              <a:ext cx="51" cy="123"/>
            </a:xfrm>
            <a:custGeom>
              <a:avLst/>
              <a:gdLst/>
              <a:ahLst/>
              <a:cxnLst>
                <a:cxn ang="0">
                  <a:pos x="0" y="68"/>
                </a:cxn>
                <a:cxn ang="0">
                  <a:pos x="6" y="77"/>
                </a:cxn>
                <a:cxn ang="0">
                  <a:pos x="28" y="83"/>
                </a:cxn>
                <a:cxn ang="0">
                  <a:pos x="25" y="108"/>
                </a:cxn>
                <a:cxn ang="0">
                  <a:pos x="42" y="127"/>
                </a:cxn>
                <a:cxn ang="0">
                  <a:pos x="52" y="91"/>
                </a:cxn>
                <a:cxn ang="0">
                  <a:pos x="36" y="67"/>
                </a:cxn>
                <a:cxn ang="0">
                  <a:pos x="41" y="81"/>
                </a:cxn>
                <a:cxn ang="0">
                  <a:pos x="30" y="79"/>
                </a:cxn>
                <a:cxn ang="0">
                  <a:pos x="20" y="47"/>
                </a:cxn>
                <a:cxn ang="0">
                  <a:pos x="20" y="4"/>
                </a:cxn>
                <a:cxn ang="0">
                  <a:pos x="4" y="0"/>
                </a:cxn>
                <a:cxn ang="0">
                  <a:pos x="16" y="21"/>
                </a:cxn>
                <a:cxn ang="0">
                  <a:pos x="0" y="68"/>
                </a:cxn>
              </a:cxnLst>
              <a:rect l="0" t="0" r="r" b="b"/>
              <a:pathLst>
                <a:path w="53" h="128">
                  <a:moveTo>
                    <a:pt x="0" y="68"/>
                  </a:moveTo>
                  <a:lnTo>
                    <a:pt x="6" y="77"/>
                  </a:lnTo>
                  <a:lnTo>
                    <a:pt x="28" y="83"/>
                  </a:lnTo>
                  <a:lnTo>
                    <a:pt x="25" y="108"/>
                  </a:lnTo>
                  <a:lnTo>
                    <a:pt x="42" y="127"/>
                  </a:lnTo>
                  <a:lnTo>
                    <a:pt x="52" y="91"/>
                  </a:lnTo>
                  <a:lnTo>
                    <a:pt x="36" y="67"/>
                  </a:lnTo>
                  <a:lnTo>
                    <a:pt x="41" y="81"/>
                  </a:lnTo>
                  <a:lnTo>
                    <a:pt x="30" y="79"/>
                  </a:lnTo>
                  <a:lnTo>
                    <a:pt x="20" y="47"/>
                  </a:lnTo>
                  <a:lnTo>
                    <a:pt x="20" y="4"/>
                  </a:lnTo>
                  <a:lnTo>
                    <a:pt x="4" y="0"/>
                  </a:lnTo>
                  <a:lnTo>
                    <a:pt x="16" y="21"/>
                  </a:lnTo>
                  <a:lnTo>
                    <a:pt x="0" y="6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17" name="Freeform 211"/>
            <p:cNvSpPr>
              <a:spLocks/>
            </p:cNvSpPr>
            <p:nvPr/>
          </p:nvSpPr>
          <p:spPr bwMode="auto">
            <a:xfrm>
              <a:off x="2633" y="2688"/>
              <a:ext cx="257" cy="237"/>
            </a:xfrm>
            <a:custGeom>
              <a:avLst/>
              <a:gdLst/>
              <a:ahLst/>
              <a:cxnLst>
                <a:cxn ang="0">
                  <a:pos x="0" y="170"/>
                </a:cxn>
                <a:cxn ang="0">
                  <a:pos x="12" y="152"/>
                </a:cxn>
                <a:cxn ang="0">
                  <a:pos x="24" y="164"/>
                </a:cxn>
                <a:cxn ang="0">
                  <a:pos x="108" y="159"/>
                </a:cxn>
                <a:cxn ang="0">
                  <a:pos x="90" y="0"/>
                </a:cxn>
                <a:cxn ang="0">
                  <a:pos x="118" y="0"/>
                </a:cxn>
                <a:cxn ang="0">
                  <a:pos x="250" y="86"/>
                </a:cxn>
                <a:cxn ang="0">
                  <a:pos x="251" y="101"/>
                </a:cxn>
                <a:cxn ang="0">
                  <a:pos x="263" y="98"/>
                </a:cxn>
                <a:cxn ang="0">
                  <a:pos x="265" y="150"/>
                </a:cxn>
                <a:cxn ang="0">
                  <a:pos x="254" y="160"/>
                </a:cxn>
                <a:cxn ang="0">
                  <a:pos x="201" y="167"/>
                </a:cxn>
                <a:cxn ang="0">
                  <a:pos x="133" y="197"/>
                </a:cxn>
                <a:cxn ang="0">
                  <a:pos x="113" y="243"/>
                </a:cxn>
                <a:cxn ang="0">
                  <a:pos x="95" y="237"/>
                </a:cxn>
                <a:cxn ang="0">
                  <a:pos x="67" y="246"/>
                </a:cxn>
                <a:cxn ang="0">
                  <a:pos x="51" y="208"/>
                </a:cxn>
                <a:cxn ang="0">
                  <a:pos x="22" y="217"/>
                </a:cxn>
                <a:cxn ang="0">
                  <a:pos x="12" y="209"/>
                </a:cxn>
                <a:cxn ang="0">
                  <a:pos x="0" y="170"/>
                </a:cxn>
              </a:cxnLst>
              <a:rect l="0" t="0" r="r" b="b"/>
              <a:pathLst>
                <a:path w="266" h="247">
                  <a:moveTo>
                    <a:pt x="0" y="170"/>
                  </a:moveTo>
                  <a:lnTo>
                    <a:pt x="12" y="152"/>
                  </a:lnTo>
                  <a:lnTo>
                    <a:pt x="24" y="164"/>
                  </a:lnTo>
                  <a:lnTo>
                    <a:pt x="108" y="159"/>
                  </a:lnTo>
                  <a:lnTo>
                    <a:pt x="90" y="0"/>
                  </a:lnTo>
                  <a:lnTo>
                    <a:pt x="118" y="0"/>
                  </a:lnTo>
                  <a:lnTo>
                    <a:pt x="250" y="86"/>
                  </a:lnTo>
                  <a:lnTo>
                    <a:pt x="251" y="101"/>
                  </a:lnTo>
                  <a:lnTo>
                    <a:pt x="263" y="98"/>
                  </a:lnTo>
                  <a:lnTo>
                    <a:pt x="265" y="150"/>
                  </a:lnTo>
                  <a:lnTo>
                    <a:pt x="254" y="160"/>
                  </a:lnTo>
                  <a:lnTo>
                    <a:pt x="201" y="167"/>
                  </a:lnTo>
                  <a:lnTo>
                    <a:pt x="133" y="197"/>
                  </a:lnTo>
                  <a:lnTo>
                    <a:pt x="113" y="243"/>
                  </a:lnTo>
                  <a:lnTo>
                    <a:pt x="95" y="237"/>
                  </a:lnTo>
                  <a:lnTo>
                    <a:pt x="67" y="246"/>
                  </a:lnTo>
                  <a:lnTo>
                    <a:pt x="51" y="208"/>
                  </a:lnTo>
                  <a:lnTo>
                    <a:pt x="22" y="217"/>
                  </a:lnTo>
                  <a:lnTo>
                    <a:pt x="12" y="209"/>
                  </a:lnTo>
                  <a:lnTo>
                    <a:pt x="0" y="17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18" name="Freeform 212"/>
            <p:cNvSpPr>
              <a:spLocks/>
            </p:cNvSpPr>
            <p:nvPr/>
          </p:nvSpPr>
          <p:spPr bwMode="auto">
            <a:xfrm>
              <a:off x="2558" y="2651"/>
              <a:ext cx="191" cy="201"/>
            </a:xfrm>
            <a:custGeom>
              <a:avLst/>
              <a:gdLst/>
              <a:ahLst/>
              <a:cxnLst>
                <a:cxn ang="0">
                  <a:pos x="0" y="105"/>
                </a:cxn>
                <a:cxn ang="0">
                  <a:pos x="12" y="117"/>
                </a:cxn>
                <a:cxn ang="0">
                  <a:pos x="14" y="148"/>
                </a:cxn>
                <a:cxn ang="0">
                  <a:pos x="5" y="188"/>
                </a:cxn>
                <a:cxn ang="0">
                  <a:pos x="41" y="179"/>
                </a:cxn>
                <a:cxn ang="0">
                  <a:pos x="78" y="209"/>
                </a:cxn>
                <a:cxn ang="0">
                  <a:pos x="90" y="191"/>
                </a:cxn>
                <a:cxn ang="0">
                  <a:pos x="102" y="203"/>
                </a:cxn>
                <a:cxn ang="0">
                  <a:pos x="186" y="198"/>
                </a:cxn>
                <a:cxn ang="0">
                  <a:pos x="168" y="39"/>
                </a:cxn>
                <a:cxn ang="0">
                  <a:pos x="197" y="39"/>
                </a:cxn>
                <a:cxn ang="0">
                  <a:pos x="136" y="0"/>
                </a:cxn>
                <a:cxn ang="0">
                  <a:pos x="134" y="21"/>
                </a:cxn>
                <a:cxn ang="0">
                  <a:pos x="82" y="20"/>
                </a:cxn>
                <a:cxn ang="0">
                  <a:pos x="82" y="63"/>
                </a:cxn>
                <a:cxn ang="0">
                  <a:pos x="63" y="71"/>
                </a:cxn>
                <a:cxn ang="0">
                  <a:pos x="64" y="98"/>
                </a:cxn>
                <a:cxn ang="0">
                  <a:pos x="0" y="105"/>
                </a:cxn>
              </a:cxnLst>
              <a:rect l="0" t="0" r="r" b="b"/>
              <a:pathLst>
                <a:path w="198" h="210">
                  <a:moveTo>
                    <a:pt x="0" y="105"/>
                  </a:moveTo>
                  <a:lnTo>
                    <a:pt x="12" y="117"/>
                  </a:lnTo>
                  <a:lnTo>
                    <a:pt x="14" y="148"/>
                  </a:lnTo>
                  <a:lnTo>
                    <a:pt x="5" y="188"/>
                  </a:lnTo>
                  <a:lnTo>
                    <a:pt x="41" y="179"/>
                  </a:lnTo>
                  <a:lnTo>
                    <a:pt x="78" y="209"/>
                  </a:lnTo>
                  <a:lnTo>
                    <a:pt x="90" y="191"/>
                  </a:lnTo>
                  <a:lnTo>
                    <a:pt x="102" y="203"/>
                  </a:lnTo>
                  <a:lnTo>
                    <a:pt x="186" y="198"/>
                  </a:lnTo>
                  <a:lnTo>
                    <a:pt x="168" y="39"/>
                  </a:lnTo>
                  <a:lnTo>
                    <a:pt x="197" y="39"/>
                  </a:lnTo>
                  <a:lnTo>
                    <a:pt x="136" y="0"/>
                  </a:lnTo>
                  <a:lnTo>
                    <a:pt x="134" y="21"/>
                  </a:lnTo>
                  <a:lnTo>
                    <a:pt x="82" y="20"/>
                  </a:lnTo>
                  <a:lnTo>
                    <a:pt x="82" y="63"/>
                  </a:lnTo>
                  <a:lnTo>
                    <a:pt x="63" y="71"/>
                  </a:lnTo>
                  <a:lnTo>
                    <a:pt x="64" y="98"/>
                  </a:lnTo>
                  <a:lnTo>
                    <a:pt x="0" y="10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19" name="Freeform 213"/>
            <p:cNvSpPr>
              <a:spLocks/>
            </p:cNvSpPr>
            <p:nvPr/>
          </p:nvSpPr>
          <p:spPr bwMode="auto">
            <a:xfrm>
              <a:off x="2621" y="2507"/>
              <a:ext cx="184" cy="138"/>
            </a:xfrm>
            <a:custGeom>
              <a:avLst/>
              <a:gdLst/>
              <a:ahLst/>
              <a:cxnLst>
                <a:cxn ang="0">
                  <a:pos x="0" y="141"/>
                </a:cxn>
                <a:cxn ang="0">
                  <a:pos x="45" y="114"/>
                </a:cxn>
                <a:cxn ang="0">
                  <a:pos x="63" y="56"/>
                </a:cxn>
                <a:cxn ang="0">
                  <a:pos x="103" y="28"/>
                </a:cxn>
                <a:cxn ang="0">
                  <a:pos x="117" y="0"/>
                </a:cxn>
                <a:cxn ang="0">
                  <a:pos x="175" y="9"/>
                </a:cxn>
                <a:cxn ang="0">
                  <a:pos x="190" y="62"/>
                </a:cxn>
                <a:cxn ang="0">
                  <a:pos x="164" y="63"/>
                </a:cxn>
                <a:cxn ang="0">
                  <a:pos x="149" y="70"/>
                </a:cxn>
                <a:cxn ang="0">
                  <a:pos x="152" y="83"/>
                </a:cxn>
                <a:cxn ang="0">
                  <a:pos x="79" y="116"/>
                </a:cxn>
                <a:cxn ang="0">
                  <a:pos x="70" y="143"/>
                </a:cxn>
                <a:cxn ang="0">
                  <a:pos x="0" y="141"/>
                </a:cxn>
              </a:cxnLst>
              <a:rect l="0" t="0" r="r" b="b"/>
              <a:pathLst>
                <a:path w="191" h="144">
                  <a:moveTo>
                    <a:pt x="0" y="141"/>
                  </a:moveTo>
                  <a:lnTo>
                    <a:pt x="45" y="114"/>
                  </a:lnTo>
                  <a:lnTo>
                    <a:pt x="63" y="56"/>
                  </a:lnTo>
                  <a:lnTo>
                    <a:pt x="103" y="28"/>
                  </a:lnTo>
                  <a:lnTo>
                    <a:pt x="117" y="0"/>
                  </a:lnTo>
                  <a:lnTo>
                    <a:pt x="175" y="9"/>
                  </a:lnTo>
                  <a:lnTo>
                    <a:pt x="190" y="62"/>
                  </a:lnTo>
                  <a:lnTo>
                    <a:pt x="164" y="63"/>
                  </a:lnTo>
                  <a:lnTo>
                    <a:pt x="149" y="70"/>
                  </a:lnTo>
                  <a:lnTo>
                    <a:pt x="152" y="83"/>
                  </a:lnTo>
                  <a:lnTo>
                    <a:pt x="79" y="116"/>
                  </a:lnTo>
                  <a:lnTo>
                    <a:pt x="70" y="143"/>
                  </a:lnTo>
                  <a:lnTo>
                    <a:pt x="0" y="14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0" name="Freeform 214"/>
            <p:cNvSpPr>
              <a:spLocks/>
            </p:cNvSpPr>
            <p:nvPr/>
          </p:nvSpPr>
          <p:spPr bwMode="auto">
            <a:xfrm>
              <a:off x="3297" y="3244"/>
              <a:ext cx="168" cy="261"/>
            </a:xfrm>
            <a:custGeom>
              <a:avLst/>
              <a:gdLst/>
              <a:ahLst/>
              <a:cxnLst>
                <a:cxn ang="0">
                  <a:pos x="0" y="75"/>
                </a:cxn>
                <a:cxn ang="0">
                  <a:pos x="5" y="84"/>
                </a:cxn>
                <a:cxn ang="0">
                  <a:pos x="45" y="97"/>
                </a:cxn>
                <a:cxn ang="0">
                  <a:pos x="50" y="113"/>
                </a:cxn>
                <a:cxn ang="0">
                  <a:pos x="47" y="156"/>
                </a:cxn>
                <a:cxn ang="0">
                  <a:pos x="25" y="200"/>
                </a:cxn>
                <a:cxn ang="0">
                  <a:pos x="32" y="253"/>
                </a:cxn>
                <a:cxn ang="0">
                  <a:pos x="33" y="271"/>
                </a:cxn>
                <a:cxn ang="0">
                  <a:pos x="47" y="271"/>
                </a:cxn>
                <a:cxn ang="0">
                  <a:pos x="47" y="252"/>
                </a:cxn>
                <a:cxn ang="0">
                  <a:pos x="89" y="229"/>
                </a:cxn>
                <a:cxn ang="0">
                  <a:pos x="77" y="156"/>
                </a:cxn>
                <a:cxn ang="0">
                  <a:pos x="171" y="83"/>
                </a:cxn>
                <a:cxn ang="0">
                  <a:pos x="173" y="0"/>
                </a:cxn>
                <a:cxn ang="0">
                  <a:pos x="148" y="14"/>
                </a:cxn>
                <a:cxn ang="0">
                  <a:pos x="83" y="18"/>
                </a:cxn>
                <a:cxn ang="0">
                  <a:pos x="82" y="49"/>
                </a:cxn>
                <a:cxn ang="0">
                  <a:pos x="98" y="74"/>
                </a:cxn>
                <a:cxn ang="0">
                  <a:pos x="89" y="109"/>
                </a:cxn>
                <a:cxn ang="0">
                  <a:pos x="71" y="90"/>
                </a:cxn>
                <a:cxn ang="0">
                  <a:pos x="74" y="66"/>
                </a:cxn>
                <a:cxn ang="0">
                  <a:pos x="52" y="59"/>
                </a:cxn>
                <a:cxn ang="0">
                  <a:pos x="0" y="75"/>
                </a:cxn>
              </a:cxnLst>
              <a:rect l="0" t="0" r="r" b="b"/>
              <a:pathLst>
                <a:path w="174" h="272">
                  <a:moveTo>
                    <a:pt x="0" y="75"/>
                  </a:moveTo>
                  <a:lnTo>
                    <a:pt x="5" y="84"/>
                  </a:lnTo>
                  <a:lnTo>
                    <a:pt x="45" y="97"/>
                  </a:lnTo>
                  <a:lnTo>
                    <a:pt x="50" y="113"/>
                  </a:lnTo>
                  <a:lnTo>
                    <a:pt x="47" y="156"/>
                  </a:lnTo>
                  <a:lnTo>
                    <a:pt x="25" y="200"/>
                  </a:lnTo>
                  <a:lnTo>
                    <a:pt x="32" y="253"/>
                  </a:lnTo>
                  <a:lnTo>
                    <a:pt x="33" y="271"/>
                  </a:lnTo>
                  <a:lnTo>
                    <a:pt x="47" y="271"/>
                  </a:lnTo>
                  <a:lnTo>
                    <a:pt x="47" y="252"/>
                  </a:lnTo>
                  <a:lnTo>
                    <a:pt x="89" y="229"/>
                  </a:lnTo>
                  <a:lnTo>
                    <a:pt x="77" y="156"/>
                  </a:lnTo>
                  <a:lnTo>
                    <a:pt x="171" y="83"/>
                  </a:lnTo>
                  <a:lnTo>
                    <a:pt x="173" y="0"/>
                  </a:lnTo>
                  <a:lnTo>
                    <a:pt x="148" y="14"/>
                  </a:lnTo>
                  <a:lnTo>
                    <a:pt x="83" y="18"/>
                  </a:lnTo>
                  <a:lnTo>
                    <a:pt x="82" y="49"/>
                  </a:lnTo>
                  <a:lnTo>
                    <a:pt x="98" y="74"/>
                  </a:lnTo>
                  <a:lnTo>
                    <a:pt x="89" y="109"/>
                  </a:lnTo>
                  <a:lnTo>
                    <a:pt x="71" y="90"/>
                  </a:lnTo>
                  <a:lnTo>
                    <a:pt x="74" y="66"/>
                  </a:lnTo>
                  <a:lnTo>
                    <a:pt x="52" y="59"/>
                  </a:lnTo>
                  <a:lnTo>
                    <a:pt x="0" y="7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1" name="Freeform 215"/>
            <p:cNvSpPr>
              <a:spLocks/>
            </p:cNvSpPr>
            <p:nvPr/>
          </p:nvSpPr>
          <p:spPr bwMode="auto">
            <a:xfrm>
              <a:off x="2828" y="2712"/>
              <a:ext cx="250" cy="190"/>
            </a:xfrm>
            <a:custGeom>
              <a:avLst/>
              <a:gdLst/>
              <a:ahLst/>
              <a:cxnLst>
                <a:cxn ang="0">
                  <a:pos x="0" y="143"/>
                </a:cxn>
                <a:cxn ang="0">
                  <a:pos x="2" y="159"/>
                </a:cxn>
                <a:cxn ang="0">
                  <a:pos x="35" y="192"/>
                </a:cxn>
                <a:cxn ang="0">
                  <a:pos x="43" y="186"/>
                </a:cxn>
                <a:cxn ang="0">
                  <a:pos x="55" y="197"/>
                </a:cxn>
                <a:cxn ang="0">
                  <a:pos x="74" y="163"/>
                </a:cxn>
                <a:cxn ang="0">
                  <a:pos x="148" y="180"/>
                </a:cxn>
                <a:cxn ang="0">
                  <a:pos x="212" y="161"/>
                </a:cxn>
                <a:cxn ang="0">
                  <a:pos x="214" y="153"/>
                </a:cxn>
                <a:cxn ang="0">
                  <a:pos x="248" y="110"/>
                </a:cxn>
                <a:cxn ang="0">
                  <a:pos x="258" y="52"/>
                </a:cxn>
                <a:cxn ang="0">
                  <a:pos x="241" y="35"/>
                </a:cxn>
                <a:cxn ang="0">
                  <a:pos x="241" y="8"/>
                </a:cxn>
                <a:cxn ang="0">
                  <a:pos x="187" y="0"/>
                </a:cxn>
                <a:cxn ang="0">
                  <a:pos x="87" y="67"/>
                </a:cxn>
                <a:cxn ang="0">
                  <a:pos x="62" y="74"/>
                </a:cxn>
                <a:cxn ang="0">
                  <a:pos x="63" y="125"/>
                </a:cxn>
                <a:cxn ang="0">
                  <a:pos x="52" y="136"/>
                </a:cxn>
                <a:cxn ang="0">
                  <a:pos x="0" y="143"/>
                </a:cxn>
              </a:cxnLst>
              <a:rect l="0" t="0" r="r" b="b"/>
              <a:pathLst>
                <a:path w="259" h="198">
                  <a:moveTo>
                    <a:pt x="0" y="143"/>
                  </a:moveTo>
                  <a:lnTo>
                    <a:pt x="2" y="159"/>
                  </a:lnTo>
                  <a:lnTo>
                    <a:pt x="35" y="192"/>
                  </a:lnTo>
                  <a:lnTo>
                    <a:pt x="43" y="186"/>
                  </a:lnTo>
                  <a:lnTo>
                    <a:pt x="55" y="197"/>
                  </a:lnTo>
                  <a:lnTo>
                    <a:pt x="74" y="163"/>
                  </a:lnTo>
                  <a:lnTo>
                    <a:pt x="148" y="180"/>
                  </a:lnTo>
                  <a:lnTo>
                    <a:pt x="212" y="161"/>
                  </a:lnTo>
                  <a:lnTo>
                    <a:pt x="214" y="153"/>
                  </a:lnTo>
                  <a:lnTo>
                    <a:pt x="248" y="110"/>
                  </a:lnTo>
                  <a:lnTo>
                    <a:pt x="258" y="52"/>
                  </a:lnTo>
                  <a:lnTo>
                    <a:pt x="241" y="35"/>
                  </a:lnTo>
                  <a:lnTo>
                    <a:pt x="241" y="8"/>
                  </a:lnTo>
                  <a:lnTo>
                    <a:pt x="187" y="0"/>
                  </a:lnTo>
                  <a:lnTo>
                    <a:pt x="87" y="67"/>
                  </a:lnTo>
                  <a:lnTo>
                    <a:pt x="62" y="74"/>
                  </a:lnTo>
                  <a:lnTo>
                    <a:pt x="63" y="125"/>
                  </a:lnTo>
                  <a:lnTo>
                    <a:pt x="52" y="136"/>
                  </a:lnTo>
                  <a:lnTo>
                    <a:pt x="0" y="14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2" name="Freeform 216"/>
            <p:cNvSpPr>
              <a:spLocks/>
            </p:cNvSpPr>
            <p:nvPr/>
          </p:nvSpPr>
          <p:spPr bwMode="auto">
            <a:xfrm>
              <a:off x="2870" y="2866"/>
              <a:ext cx="184" cy="153"/>
            </a:xfrm>
            <a:custGeom>
              <a:avLst/>
              <a:gdLst/>
              <a:ahLst/>
              <a:cxnLst>
                <a:cxn ang="0">
                  <a:pos x="0" y="122"/>
                </a:cxn>
                <a:cxn ang="0">
                  <a:pos x="12" y="35"/>
                </a:cxn>
                <a:cxn ang="0">
                  <a:pos x="31" y="1"/>
                </a:cxn>
                <a:cxn ang="0">
                  <a:pos x="105" y="18"/>
                </a:cxn>
                <a:cxn ang="0">
                  <a:pos x="168" y="0"/>
                </a:cxn>
                <a:cxn ang="0">
                  <a:pos x="182" y="21"/>
                </a:cxn>
                <a:cxn ang="0">
                  <a:pos x="189" y="35"/>
                </a:cxn>
                <a:cxn ang="0">
                  <a:pos x="171" y="47"/>
                </a:cxn>
                <a:cxn ang="0">
                  <a:pos x="139" y="118"/>
                </a:cxn>
                <a:cxn ang="0">
                  <a:pos x="108" y="114"/>
                </a:cxn>
                <a:cxn ang="0">
                  <a:pos x="90" y="148"/>
                </a:cxn>
                <a:cxn ang="0">
                  <a:pos x="54" y="158"/>
                </a:cxn>
                <a:cxn ang="0">
                  <a:pos x="31" y="126"/>
                </a:cxn>
                <a:cxn ang="0">
                  <a:pos x="0" y="122"/>
                </a:cxn>
              </a:cxnLst>
              <a:rect l="0" t="0" r="r" b="b"/>
              <a:pathLst>
                <a:path w="190" h="159">
                  <a:moveTo>
                    <a:pt x="0" y="122"/>
                  </a:moveTo>
                  <a:lnTo>
                    <a:pt x="12" y="35"/>
                  </a:lnTo>
                  <a:lnTo>
                    <a:pt x="31" y="1"/>
                  </a:lnTo>
                  <a:lnTo>
                    <a:pt x="105" y="18"/>
                  </a:lnTo>
                  <a:lnTo>
                    <a:pt x="168" y="0"/>
                  </a:lnTo>
                  <a:lnTo>
                    <a:pt x="182" y="21"/>
                  </a:lnTo>
                  <a:lnTo>
                    <a:pt x="189" y="35"/>
                  </a:lnTo>
                  <a:lnTo>
                    <a:pt x="171" y="47"/>
                  </a:lnTo>
                  <a:lnTo>
                    <a:pt x="139" y="118"/>
                  </a:lnTo>
                  <a:lnTo>
                    <a:pt x="108" y="114"/>
                  </a:lnTo>
                  <a:lnTo>
                    <a:pt x="90" y="148"/>
                  </a:lnTo>
                  <a:lnTo>
                    <a:pt x="54" y="158"/>
                  </a:lnTo>
                  <a:lnTo>
                    <a:pt x="31" y="126"/>
                  </a:lnTo>
                  <a:lnTo>
                    <a:pt x="0" y="1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3" name="Freeform 217"/>
            <p:cNvSpPr>
              <a:spLocks/>
            </p:cNvSpPr>
            <p:nvPr/>
          </p:nvSpPr>
          <p:spPr bwMode="auto">
            <a:xfrm>
              <a:off x="2561" y="2885"/>
              <a:ext cx="49" cy="28"/>
            </a:xfrm>
            <a:custGeom>
              <a:avLst/>
              <a:gdLst/>
              <a:ahLst/>
              <a:cxnLst>
                <a:cxn ang="0">
                  <a:pos x="0" y="4"/>
                </a:cxn>
                <a:cxn ang="0">
                  <a:pos x="14" y="16"/>
                </a:cxn>
                <a:cxn ang="0">
                  <a:pos x="31" y="12"/>
                </a:cxn>
                <a:cxn ang="0">
                  <a:pos x="21" y="16"/>
                </a:cxn>
                <a:cxn ang="0">
                  <a:pos x="28" y="29"/>
                </a:cxn>
                <a:cxn ang="0">
                  <a:pos x="48" y="16"/>
                </a:cxn>
                <a:cxn ang="0">
                  <a:pos x="50" y="0"/>
                </a:cxn>
                <a:cxn ang="0">
                  <a:pos x="0" y="4"/>
                </a:cxn>
              </a:cxnLst>
              <a:rect l="0" t="0" r="r" b="b"/>
              <a:pathLst>
                <a:path w="51" h="30">
                  <a:moveTo>
                    <a:pt x="0" y="4"/>
                  </a:moveTo>
                  <a:lnTo>
                    <a:pt x="14" y="16"/>
                  </a:lnTo>
                  <a:lnTo>
                    <a:pt x="31" y="12"/>
                  </a:lnTo>
                  <a:lnTo>
                    <a:pt x="21" y="16"/>
                  </a:lnTo>
                  <a:lnTo>
                    <a:pt x="28" y="29"/>
                  </a:lnTo>
                  <a:lnTo>
                    <a:pt x="48" y="16"/>
                  </a:lnTo>
                  <a:lnTo>
                    <a:pt x="50" y="0"/>
                  </a:lnTo>
                  <a:lnTo>
                    <a:pt x="0" y="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4" name="Freeform 218"/>
            <p:cNvSpPr>
              <a:spLocks/>
            </p:cNvSpPr>
            <p:nvPr/>
          </p:nvSpPr>
          <p:spPr bwMode="auto">
            <a:xfrm>
              <a:off x="3625" y="2670"/>
              <a:ext cx="23" cy="26"/>
            </a:xfrm>
            <a:custGeom>
              <a:avLst/>
              <a:gdLst/>
              <a:ahLst/>
              <a:cxnLst>
                <a:cxn ang="0">
                  <a:pos x="0" y="21"/>
                </a:cxn>
                <a:cxn ang="0">
                  <a:pos x="12" y="26"/>
                </a:cxn>
                <a:cxn ang="0">
                  <a:pos x="22" y="24"/>
                </a:cxn>
                <a:cxn ang="0">
                  <a:pos x="12" y="0"/>
                </a:cxn>
                <a:cxn ang="0">
                  <a:pos x="0" y="21"/>
                </a:cxn>
              </a:cxnLst>
              <a:rect l="0" t="0" r="r" b="b"/>
              <a:pathLst>
                <a:path w="23" h="27">
                  <a:moveTo>
                    <a:pt x="0" y="21"/>
                  </a:moveTo>
                  <a:lnTo>
                    <a:pt x="12" y="26"/>
                  </a:lnTo>
                  <a:lnTo>
                    <a:pt x="22" y="24"/>
                  </a:lnTo>
                  <a:lnTo>
                    <a:pt x="12" y="0"/>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5" name="Freeform 219"/>
            <p:cNvSpPr>
              <a:spLocks/>
            </p:cNvSpPr>
            <p:nvPr/>
          </p:nvSpPr>
          <p:spPr bwMode="auto">
            <a:xfrm>
              <a:off x="3283" y="3098"/>
              <a:ext cx="27" cy="26"/>
            </a:xfrm>
            <a:custGeom>
              <a:avLst/>
              <a:gdLst/>
              <a:ahLst/>
              <a:cxnLst>
                <a:cxn ang="0">
                  <a:pos x="0" y="26"/>
                </a:cxn>
                <a:cxn ang="0">
                  <a:pos x="10" y="4"/>
                </a:cxn>
                <a:cxn ang="0">
                  <a:pos x="22" y="0"/>
                </a:cxn>
                <a:cxn ang="0">
                  <a:pos x="27" y="21"/>
                </a:cxn>
                <a:cxn ang="0">
                  <a:pos x="0" y="26"/>
                </a:cxn>
              </a:cxnLst>
              <a:rect l="0" t="0" r="r" b="b"/>
              <a:pathLst>
                <a:path w="28" h="27">
                  <a:moveTo>
                    <a:pt x="0" y="26"/>
                  </a:moveTo>
                  <a:lnTo>
                    <a:pt x="10" y="4"/>
                  </a:lnTo>
                  <a:lnTo>
                    <a:pt x="22" y="0"/>
                  </a:lnTo>
                  <a:lnTo>
                    <a:pt x="27" y="21"/>
                  </a:lnTo>
                  <a:lnTo>
                    <a:pt x="0" y="2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6" name="Freeform 220"/>
            <p:cNvSpPr>
              <a:spLocks/>
            </p:cNvSpPr>
            <p:nvPr/>
          </p:nvSpPr>
          <p:spPr bwMode="auto">
            <a:xfrm>
              <a:off x="2549" y="2823"/>
              <a:ext cx="98" cy="66"/>
            </a:xfrm>
            <a:custGeom>
              <a:avLst/>
              <a:gdLst/>
              <a:ahLst/>
              <a:cxnLst>
                <a:cxn ang="0">
                  <a:pos x="0" y="29"/>
                </a:cxn>
                <a:cxn ang="0">
                  <a:pos x="14" y="49"/>
                </a:cxn>
                <a:cxn ang="0">
                  <a:pos x="60" y="52"/>
                </a:cxn>
                <a:cxn ang="0">
                  <a:pos x="12" y="58"/>
                </a:cxn>
                <a:cxn ang="0">
                  <a:pos x="12" y="68"/>
                </a:cxn>
                <a:cxn ang="0">
                  <a:pos x="62" y="64"/>
                </a:cxn>
                <a:cxn ang="0">
                  <a:pos x="100" y="68"/>
                </a:cxn>
                <a:cxn ang="0">
                  <a:pos x="87" y="29"/>
                </a:cxn>
                <a:cxn ang="0">
                  <a:pos x="51" y="0"/>
                </a:cxn>
                <a:cxn ang="0">
                  <a:pos x="14" y="9"/>
                </a:cxn>
                <a:cxn ang="0">
                  <a:pos x="0" y="29"/>
                </a:cxn>
              </a:cxnLst>
              <a:rect l="0" t="0" r="r" b="b"/>
              <a:pathLst>
                <a:path w="101" h="69">
                  <a:moveTo>
                    <a:pt x="0" y="29"/>
                  </a:moveTo>
                  <a:lnTo>
                    <a:pt x="14" y="49"/>
                  </a:lnTo>
                  <a:lnTo>
                    <a:pt x="60" y="52"/>
                  </a:lnTo>
                  <a:lnTo>
                    <a:pt x="12" y="58"/>
                  </a:lnTo>
                  <a:lnTo>
                    <a:pt x="12" y="68"/>
                  </a:lnTo>
                  <a:lnTo>
                    <a:pt x="62" y="64"/>
                  </a:lnTo>
                  <a:lnTo>
                    <a:pt x="100" y="68"/>
                  </a:lnTo>
                  <a:lnTo>
                    <a:pt x="87" y="29"/>
                  </a:lnTo>
                  <a:lnTo>
                    <a:pt x="51" y="0"/>
                  </a:lnTo>
                  <a:lnTo>
                    <a:pt x="14" y="9"/>
                  </a:lnTo>
                  <a:lnTo>
                    <a:pt x="0" y="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7" name="Freeform 221"/>
            <p:cNvSpPr>
              <a:spLocks/>
            </p:cNvSpPr>
            <p:nvPr/>
          </p:nvSpPr>
          <p:spPr bwMode="auto">
            <a:xfrm>
              <a:off x="2616" y="2928"/>
              <a:ext cx="48" cy="48"/>
            </a:xfrm>
            <a:custGeom>
              <a:avLst/>
              <a:gdLst/>
              <a:ahLst/>
              <a:cxnLst>
                <a:cxn ang="0">
                  <a:pos x="0" y="14"/>
                </a:cxn>
                <a:cxn ang="0">
                  <a:pos x="5" y="33"/>
                </a:cxn>
                <a:cxn ang="0">
                  <a:pos x="29" y="50"/>
                </a:cxn>
                <a:cxn ang="0">
                  <a:pos x="49" y="25"/>
                </a:cxn>
                <a:cxn ang="0">
                  <a:pos x="33" y="0"/>
                </a:cxn>
                <a:cxn ang="0">
                  <a:pos x="0" y="14"/>
                </a:cxn>
              </a:cxnLst>
              <a:rect l="0" t="0" r="r" b="b"/>
              <a:pathLst>
                <a:path w="50" h="51">
                  <a:moveTo>
                    <a:pt x="0" y="14"/>
                  </a:moveTo>
                  <a:lnTo>
                    <a:pt x="5" y="33"/>
                  </a:lnTo>
                  <a:lnTo>
                    <a:pt x="29" y="50"/>
                  </a:lnTo>
                  <a:lnTo>
                    <a:pt x="49" y="25"/>
                  </a:lnTo>
                  <a:lnTo>
                    <a:pt x="33" y="0"/>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8" name="Freeform 222"/>
            <p:cNvSpPr>
              <a:spLocks/>
            </p:cNvSpPr>
            <p:nvPr/>
          </p:nvSpPr>
          <p:spPr bwMode="auto">
            <a:xfrm>
              <a:off x="3473" y="2898"/>
              <a:ext cx="161" cy="211"/>
            </a:xfrm>
            <a:custGeom>
              <a:avLst/>
              <a:gdLst/>
              <a:ahLst/>
              <a:cxnLst>
                <a:cxn ang="0">
                  <a:pos x="0" y="206"/>
                </a:cxn>
                <a:cxn ang="0">
                  <a:pos x="0" y="147"/>
                </a:cxn>
                <a:cxn ang="0">
                  <a:pos x="13" y="129"/>
                </a:cxn>
                <a:cxn ang="0">
                  <a:pos x="63" y="110"/>
                </a:cxn>
                <a:cxn ang="0">
                  <a:pos x="113" y="62"/>
                </a:cxn>
                <a:cxn ang="0">
                  <a:pos x="49" y="45"/>
                </a:cxn>
                <a:cxn ang="0">
                  <a:pos x="29" y="16"/>
                </a:cxn>
                <a:cxn ang="0">
                  <a:pos x="36" y="8"/>
                </a:cxn>
                <a:cxn ang="0">
                  <a:pos x="62" y="24"/>
                </a:cxn>
                <a:cxn ang="0">
                  <a:pos x="159" y="0"/>
                </a:cxn>
                <a:cxn ang="0">
                  <a:pos x="166" y="24"/>
                </a:cxn>
                <a:cxn ang="0">
                  <a:pos x="107" y="128"/>
                </a:cxn>
                <a:cxn ang="0">
                  <a:pos x="8" y="220"/>
                </a:cxn>
                <a:cxn ang="0">
                  <a:pos x="0" y="206"/>
                </a:cxn>
              </a:cxnLst>
              <a:rect l="0" t="0" r="r" b="b"/>
              <a:pathLst>
                <a:path w="167" h="221">
                  <a:moveTo>
                    <a:pt x="0" y="206"/>
                  </a:moveTo>
                  <a:lnTo>
                    <a:pt x="0" y="147"/>
                  </a:lnTo>
                  <a:lnTo>
                    <a:pt x="13" y="129"/>
                  </a:lnTo>
                  <a:lnTo>
                    <a:pt x="63" y="110"/>
                  </a:lnTo>
                  <a:lnTo>
                    <a:pt x="113" y="62"/>
                  </a:lnTo>
                  <a:lnTo>
                    <a:pt x="49" y="45"/>
                  </a:lnTo>
                  <a:lnTo>
                    <a:pt x="29" y="16"/>
                  </a:lnTo>
                  <a:lnTo>
                    <a:pt x="36" y="8"/>
                  </a:lnTo>
                  <a:lnTo>
                    <a:pt x="62" y="24"/>
                  </a:lnTo>
                  <a:lnTo>
                    <a:pt x="159" y="0"/>
                  </a:lnTo>
                  <a:lnTo>
                    <a:pt x="166" y="24"/>
                  </a:lnTo>
                  <a:lnTo>
                    <a:pt x="107" y="128"/>
                  </a:lnTo>
                  <a:lnTo>
                    <a:pt x="8" y="220"/>
                  </a:lnTo>
                  <a:lnTo>
                    <a:pt x="0" y="20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29" name="Freeform 223"/>
            <p:cNvSpPr>
              <a:spLocks/>
            </p:cNvSpPr>
            <p:nvPr/>
          </p:nvSpPr>
          <p:spPr bwMode="auto">
            <a:xfrm>
              <a:off x="3221" y="3326"/>
              <a:ext cx="125" cy="112"/>
            </a:xfrm>
            <a:custGeom>
              <a:avLst/>
              <a:gdLst/>
              <a:ahLst/>
              <a:cxnLst>
                <a:cxn ang="0">
                  <a:pos x="0" y="35"/>
                </a:cxn>
                <a:cxn ang="0">
                  <a:pos x="28" y="36"/>
                </a:cxn>
                <a:cxn ang="0">
                  <a:pos x="56" y="14"/>
                </a:cxn>
                <a:cxn ang="0">
                  <a:pos x="57" y="5"/>
                </a:cxn>
                <a:cxn ang="0">
                  <a:pos x="83" y="0"/>
                </a:cxn>
                <a:cxn ang="0">
                  <a:pos x="123" y="12"/>
                </a:cxn>
                <a:cxn ang="0">
                  <a:pos x="128" y="28"/>
                </a:cxn>
                <a:cxn ang="0">
                  <a:pos x="125" y="71"/>
                </a:cxn>
                <a:cxn ang="0">
                  <a:pos x="103" y="116"/>
                </a:cxn>
                <a:cxn ang="0">
                  <a:pos x="67" y="107"/>
                </a:cxn>
                <a:cxn ang="0">
                  <a:pos x="45" y="97"/>
                </a:cxn>
                <a:cxn ang="0">
                  <a:pos x="0" y="35"/>
                </a:cxn>
              </a:cxnLst>
              <a:rect l="0" t="0" r="r" b="b"/>
              <a:pathLst>
                <a:path w="129" h="117">
                  <a:moveTo>
                    <a:pt x="0" y="35"/>
                  </a:moveTo>
                  <a:lnTo>
                    <a:pt x="28" y="36"/>
                  </a:lnTo>
                  <a:lnTo>
                    <a:pt x="56" y="14"/>
                  </a:lnTo>
                  <a:lnTo>
                    <a:pt x="57" y="5"/>
                  </a:lnTo>
                  <a:lnTo>
                    <a:pt x="83" y="0"/>
                  </a:lnTo>
                  <a:lnTo>
                    <a:pt x="123" y="12"/>
                  </a:lnTo>
                  <a:lnTo>
                    <a:pt x="128" y="28"/>
                  </a:lnTo>
                  <a:lnTo>
                    <a:pt x="125" y="71"/>
                  </a:lnTo>
                  <a:lnTo>
                    <a:pt x="103" y="116"/>
                  </a:lnTo>
                  <a:lnTo>
                    <a:pt x="67" y="107"/>
                  </a:lnTo>
                  <a:lnTo>
                    <a:pt x="45" y="97"/>
                  </a:lnTo>
                  <a:lnTo>
                    <a:pt x="0" y="3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30" name="Freeform 224"/>
            <p:cNvSpPr>
              <a:spLocks/>
            </p:cNvSpPr>
            <p:nvPr/>
          </p:nvSpPr>
          <p:spPr bwMode="auto">
            <a:xfrm>
              <a:off x="3006" y="3345"/>
              <a:ext cx="216" cy="200"/>
            </a:xfrm>
            <a:custGeom>
              <a:avLst/>
              <a:gdLst/>
              <a:ahLst/>
              <a:cxnLst>
                <a:cxn ang="0">
                  <a:pos x="0" y="6"/>
                </a:cxn>
                <a:cxn ang="0">
                  <a:pos x="27" y="0"/>
                </a:cxn>
                <a:cxn ang="0">
                  <a:pos x="159" y="20"/>
                </a:cxn>
                <a:cxn ang="0">
                  <a:pos x="190" y="10"/>
                </a:cxn>
                <a:cxn ang="0">
                  <a:pos x="222" y="14"/>
                </a:cxn>
                <a:cxn ang="0">
                  <a:pos x="194" y="29"/>
                </a:cxn>
                <a:cxn ang="0">
                  <a:pos x="184" y="20"/>
                </a:cxn>
                <a:cxn ang="0">
                  <a:pos x="152" y="27"/>
                </a:cxn>
                <a:cxn ang="0">
                  <a:pos x="152" y="85"/>
                </a:cxn>
                <a:cxn ang="0">
                  <a:pos x="136" y="85"/>
                </a:cxn>
                <a:cxn ang="0">
                  <a:pos x="136" y="131"/>
                </a:cxn>
                <a:cxn ang="0">
                  <a:pos x="136" y="197"/>
                </a:cxn>
                <a:cxn ang="0">
                  <a:pos x="121" y="208"/>
                </a:cxn>
                <a:cxn ang="0">
                  <a:pos x="101" y="208"/>
                </a:cxn>
                <a:cxn ang="0">
                  <a:pos x="89" y="193"/>
                </a:cxn>
                <a:cxn ang="0">
                  <a:pos x="79" y="201"/>
                </a:cxn>
                <a:cxn ang="0">
                  <a:pos x="58" y="178"/>
                </a:cxn>
                <a:cxn ang="0">
                  <a:pos x="47" y="105"/>
                </a:cxn>
                <a:cxn ang="0">
                  <a:pos x="47" y="97"/>
                </a:cxn>
                <a:cxn ang="0">
                  <a:pos x="0" y="6"/>
                </a:cxn>
              </a:cxnLst>
              <a:rect l="0" t="0" r="r" b="b"/>
              <a:pathLst>
                <a:path w="223" h="209">
                  <a:moveTo>
                    <a:pt x="0" y="6"/>
                  </a:moveTo>
                  <a:lnTo>
                    <a:pt x="27" y="0"/>
                  </a:lnTo>
                  <a:lnTo>
                    <a:pt x="159" y="20"/>
                  </a:lnTo>
                  <a:lnTo>
                    <a:pt x="190" y="10"/>
                  </a:lnTo>
                  <a:lnTo>
                    <a:pt x="222" y="14"/>
                  </a:lnTo>
                  <a:lnTo>
                    <a:pt x="194" y="29"/>
                  </a:lnTo>
                  <a:lnTo>
                    <a:pt x="184" y="20"/>
                  </a:lnTo>
                  <a:lnTo>
                    <a:pt x="152" y="27"/>
                  </a:lnTo>
                  <a:lnTo>
                    <a:pt x="152" y="85"/>
                  </a:lnTo>
                  <a:lnTo>
                    <a:pt x="136" y="85"/>
                  </a:lnTo>
                  <a:lnTo>
                    <a:pt x="136" y="131"/>
                  </a:lnTo>
                  <a:lnTo>
                    <a:pt x="136" y="197"/>
                  </a:lnTo>
                  <a:lnTo>
                    <a:pt x="121" y="208"/>
                  </a:lnTo>
                  <a:lnTo>
                    <a:pt x="101" y="208"/>
                  </a:lnTo>
                  <a:lnTo>
                    <a:pt x="89" y="193"/>
                  </a:lnTo>
                  <a:lnTo>
                    <a:pt x="79" y="201"/>
                  </a:lnTo>
                  <a:lnTo>
                    <a:pt x="58" y="178"/>
                  </a:lnTo>
                  <a:lnTo>
                    <a:pt x="47" y="105"/>
                  </a:lnTo>
                  <a:lnTo>
                    <a:pt x="47" y="97"/>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31" name="Freeform 225"/>
            <p:cNvSpPr>
              <a:spLocks/>
            </p:cNvSpPr>
            <p:nvPr/>
          </p:nvSpPr>
          <p:spPr bwMode="auto">
            <a:xfrm>
              <a:off x="2558" y="2643"/>
              <a:ext cx="132" cy="109"/>
            </a:xfrm>
            <a:custGeom>
              <a:avLst/>
              <a:gdLst/>
              <a:ahLst/>
              <a:cxnLst>
                <a:cxn ang="0">
                  <a:pos x="0" y="113"/>
                </a:cxn>
                <a:cxn ang="0">
                  <a:pos x="64" y="0"/>
                </a:cxn>
                <a:cxn ang="0">
                  <a:pos x="134" y="1"/>
                </a:cxn>
                <a:cxn ang="0">
                  <a:pos x="136" y="8"/>
                </a:cxn>
                <a:cxn ang="0">
                  <a:pos x="134" y="29"/>
                </a:cxn>
                <a:cxn ang="0">
                  <a:pos x="82" y="28"/>
                </a:cxn>
                <a:cxn ang="0">
                  <a:pos x="82" y="71"/>
                </a:cxn>
                <a:cxn ang="0">
                  <a:pos x="63" y="79"/>
                </a:cxn>
                <a:cxn ang="0">
                  <a:pos x="64" y="106"/>
                </a:cxn>
                <a:cxn ang="0">
                  <a:pos x="0" y="113"/>
                </a:cxn>
              </a:cxnLst>
              <a:rect l="0" t="0" r="r" b="b"/>
              <a:pathLst>
                <a:path w="137" h="114">
                  <a:moveTo>
                    <a:pt x="0" y="113"/>
                  </a:moveTo>
                  <a:lnTo>
                    <a:pt x="64" y="0"/>
                  </a:lnTo>
                  <a:lnTo>
                    <a:pt x="134" y="1"/>
                  </a:lnTo>
                  <a:lnTo>
                    <a:pt x="136" y="8"/>
                  </a:lnTo>
                  <a:lnTo>
                    <a:pt x="134" y="29"/>
                  </a:lnTo>
                  <a:lnTo>
                    <a:pt x="82" y="28"/>
                  </a:lnTo>
                  <a:lnTo>
                    <a:pt x="82" y="71"/>
                  </a:lnTo>
                  <a:lnTo>
                    <a:pt x="63" y="79"/>
                  </a:lnTo>
                  <a:lnTo>
                    <a:pt x="64" y="106"/>
                  </a:lnTo>
                  <a:lnTo>
                    <a:pt x="0" y="1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32" name="Freeform 226"/>
            <p:cNvSpPr>
              <a:spLocks/>
            </p:cNvSpPr>
            <p:nvPr/>
          </p:nvSpPr>
          <p:spPr bwMode="auto">
            <a:xfrm>
              <a:off x="3170" y="2720"/>
              <a:ext cx="263" cy="306"/>
            </a:xfrm>
            <a:custGeom>
              <a:avLst/>
              <a:gdLst/>
              <a:ahLst/>
              <a:cxnLst>
                <a:cxn ang="0">
                  <a:pos x="0" y="168"/>
                </a:cxn>
                <a:cxn ang="0">
                  <a:pos x="13" y="200"/>
                </a:cxn>
                <a:cxn ang="0">
                  <a:pos x="25" y="235"/>
                </a:cxn>
                <a:cxn ang="0">
                  <a:pos x="52" y="247"/>
                </a:cxn>
                <a:cxn ang="0">
                  <a:pos x="93" y="294"/>
                </a:cxn>
                <a:cxn ang="0">
                  <a:pos x="146" y="319"/>
                </a:cxn>
                <a:cxn ang="0">
                  <a:pos x="196" y="313"/>
                </a:cxn>
                <a:cxn ang="0">
                  <a:pos x="227" y="304"/>
                </a:cxn>
                <a:cxn ang="0">
                  <a:pos x="208" y="269"/>
                </a:cxn>
                <a:cxn ang="0">
                  <a:pos x="180" y="250"/>
                </a:cxn>
                <a:cxn ang="0">
                  <a:pos x="199" y="238"/>
                </a:cxn>
                <a:cxn ang="0">
                  <a:pos x="200" y="208"/>
                </a:cxn>
                <a:cxn ang="0">
                  <a:pos x="233" y="169"/>
                </a:cxn>
                <a:cxn ang="0">
                  <a:pos x="245" y="99"/>
                </a:cxn>
                <a:cxn ang="0">
                  <a:pos x="271" y="84"/>
                </a:cxn>
                <a:cxn ang="0">
                  <a:pos x="250" y="69"/>
                </a:cxn>
                <a:cxn ang="0">
                  <a:pos x="244" y="18"/>
                </a:cxn>
                <a:cxn ang="0">
                  <a:pos x="222" y="0"/>
                </a:cxn>
                <a:cxn ang="0">
                  <a:pos x="196" y="21"/>
                </a:cxn>
                <a:cxn ang="0">
                  <a:pos x="49" y="17"/>
                </a:cxn>
                <a:cxn ang="0">
                  <a:pos x="49" y="49"/>
                </a:cxn>
                <a:cxn ang="0">
                  <a:pos x="35" y="51"/>
                </a:cxn>
                <a:cxn ang="0">
                  <a:pos x="35" y="60"/>
                </a:cxn>
                <a:cxn ang="0">
                  <a:pos x="35" y="121"/>
                </a:cxn>
                <a:cxn ang="0">
                  <a:pos x="17" y="125"/>
                </a:cxn>
                <a:cxn ang="0">
                  <a:pos x="0" y="168"/>
                </a:cxn>
              </a:cxnLst>
              <a:rect l="0" t="0" r="r" b="b"/>
              <a:pathLst>
                <a:path w="272" h="320">
                  <a:moveTo>
                    <a:pt x="0" y="168"/>
                  </a:moveTo>
                  <a:lnTo>
                    <a:pt x="13" y="200"/>
                  </a:lnTo>
                  <a:lnTo>
                    <a:pt x="25" y="235"/>
                  </a:lnTo>
                  <a:lnTo>
                    <a:pt x="52" y="247"/>
                  </a:lnTo>
                  <a:lnTo>
                    <a:pt x="93" y="294"/>
                  </a:lnTo>
                  <a:lnTo>
                    <a:pt x="146" y="319"/>
                  </a:lnTo>
                  <a:lnTo>
                    <a:pt x="196" y="313"/>
                  </a:lnTo>
                  <a:lnTo>
                    <a:pt x="227" y="304"/>
                  </a:lnTo>
                  <a:lnTo>
                    <a:pt x="208" y="269"/>
                  </a:lnTo>
                  <a:lnTo>
                    <a:pt x="180" y="250"/>
                  </a:lnTo>
                  <a:lnTo>
                    <a:pt x="199" y="238"/>
                  </a:lnTo>
                  <a:lnTo>
                    <a:pt x="200" y="208"/>
                  </a:lnTo>
                  <a:lnTo>
                    <a:pt x="233" y="169"/>
                  </a:lnTo>
                  <a:lnTo>
                    <a:pt x="245" y="99"/>
                  </a:lnTo>
                  <a:lnTo>
                    <a:pt x="271" y="84"/>
                  </a:lnTo>
                  <a:lnTo>
                    <a:pt x="250" y="69"/>
                  </a:lnTo>
                  <a:lnTo>
                    <a:pt x="244" y="18"/>
                  </a:lnTo>
                  <a:lnTo>
                    <a:pt x="222" y="0"/>
                  </a:lnTo>
                  <a:lnTo>
                    <a:pt x="196" y="21"/>
                  </a:lnTo>
                  <a:lnTo>
                    <a:pt x="49" y="17"/>
                  </a:lnTo>
                  <a:lnTo>
                    <a:pt x="49" y="49"/>
                  </a:lnTo>
                  <a:lnTo>
                    <a:pt x="35" y="51"/>
                  </a:lnTo>
                  <a:lnTo>
                    <a:pt x="35" y="60"/>
                  </a:lnTo>
                  <a:lnTo>
                    <a:pt x="35" y="121"/>
                  </a:lnTo>
                  <a:lnTo>
                    <a:pt x="17" y="125"/>
                  </a:lnTo>
                  <a:lnTo>
                    <a:pt x="0" y="16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33" name="Freeform 227"/>
            <p:cNvSpPr>
              <a:spLocks/>
            </p:cNvSpPr>
            <p:nvPr/>
          </p:nvSpPr>
          <p:spPr bwMode="auto">
            <a:xfrm>
              <a:off x="3311" y="3487"/>
              <a:ext cx="21" cy="26"/>
            </a:xfrm>
            <a:custGeom>
              <a:avLst/>
              <a:gdLst/>
              <a:ahLst/>
              <a:cxnLst>
                <a:cxn ang="0">
                  <a:pos x="0" y="14"/>
                </a:cxn>
                <a:cxn ang="0">
                  <a:pos x="12" y="27"/>
                </a:cxn>
                <a:cxn ang="0">
                  <a:pos x="21" y="17"/>
                </a:cxn>
                <a:cxn ang="0">
                  <a:pos x="19" y="0"/>
                </a:cxn>
                <a:cxn ang="0">
                  <a:pos x="0" y="14"/>
                </a:cxn>
              </a:cxnLst>
              <a:rect l="0" t="0" r="r" b="b"/>
              <a:pathLst>
                <a:path w="22" h="28">
                  <a:moveTo>
                    <a:pt x="0" y="14"/>
                  </a:moveTo>
                  <a:lnTo>
                    <a:pt x="12" y="27"/>
                  </a:lnTo>
                  <a:lnTo>
                    <a:pt x="21" y="17"/>
                  </a:lnTo>
                  <a:lnTo>
                    <a:pt x="19" y="0"/>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34" name="Freeform 228"/>
            <p:cNvSpPr>
              <a:spLocks/>
            </p:cNvSpPr>
            <p:nvPr/>
          </p:nvSpPr>
          <p:spPr bwMode="auto">
            <a:xfrm>
              <a:off x="3293" y="3097"/>
              <a:ext cx="172" cy="166"/>
            </a:xfrm>
            <a:custGeom>
              <a:avLst/>
              <a:gdLst/>
              <a:ahLst/>
              <a:cxnLst>
                <a:cxn ang="0">
                  <a:pos x="0" y="53"/>
                </a:cxn>
                <a:cxn ang="0">
                  <a:pos x="1" y="87"/>
                </a:cxn>
                <a:cxn ang="0">
                  <a:pos x="22" y="120"/>
                </a:cxn>
                <a:cxn ang="0">
                  <a:pos x="54" y="135"/>
                </a:cxn>
                <a:cxn ang="0">
                  <a:pos x="70" y="139"/>
                </a:cxn>
                <a:cxn ang="0">
                  <a:pos x="87" y="172"/>
                </a:cxn>
                <a:cxn ang="0">
                  <a:pos x="152" y="167"/>
                </a:cxn>
                <a:cxn ang="0">
                  <a:pos x="177" y="153"/>
                </a:cxn>
                <a:cxn ang="0">
                  <a:pos x="151" y="86"/>
                </a:cxn>
                <a:cxn ang="0">
                  <a:pos x="158" y="59"/>
                </a:cxn>
                <a:cxn ang="0">
                  <a:pos x="74" y="0"/>
                </a:cxn>
                <a:cxn ang="0">
                  <a:pos x="52" y="29"/>
                </a:cxn>
                <a:cxn ang="0">
                  <a:pos x="43" y="21"/>
                </a:cxn>
                <a:cxn ang="0">
                  <a:pos x="36" y="28"/>
                </a:cxn>
                <a:cxn ang="0">
                  <a:pos x="35" y="0"/>
                </a:cxn>
                <a:cxn ang="0">
                  <a:pos x="13" y="1"/>
                </a:cxn>
                <a:cxn ang="0">
                  <a:pos x="17" y="22"/>
                </a:cxn>
                <a:cxn ang="0">
                  <a:pos x="18" y="34"/>
                </a:cxn>
                <a:cxn ang="0">
                  <a:pos x="0" y="53"/>
                </a:cxn>
              </a:cxnLst>
              <a:rect l="0" t="0" r="r" b="b"/>
              <a:pathLst>
                <a:path w="178" h="173">
                  <a:moveTo>
                    <a:pt x="0" y="53"/>
                  </a:moveTo>
                  <a:lnTo>
                    <a:pt x="1" y="87"/>
                  </a:lnTo>
                  <a:lnTo>
                    <a:pt x="22" y="120"/>
                  </a:lnTo>
                  <a:lnTo>
                    <a:pt x="54" y="135"/>
                  </a:lnTo>
                  <a:lnTo>
                    <a:pt x="70" y="139"/>
                  </a:lnTo>
                  <a:lnTo>
                    <a:pt x="87" y="172"/>
                  </a:lnTo>
                  <a:lnTo>
                    <a:pt x="152" y="167"/>
                  </a:lnTo>
                  <a:lnTo>
                    <a:pt x="177" y="153"/>
                  </a:lnTo>
                  <a:lnTo>
                    <a:pt x="151" y="86"/>
                  </a:lnTo>
                  <a:lnTo>
                    <a:pt x="158" y="59"/>
                  </a:lnTo>
                  <a:lnTo>
                    <a:pt x="74" y="0"/>
                  </a:lnTo>
                  <a:lnTo>
                    <a:pt x="52" y="29"/>
                  </a:lnTo>
                  <a:lnTo>
                    <a:pt x="43" y="21"/>
                  </a:lnTo>
                  <a:lnTo>
                    <a:pt x="36" y="28"/>
                  </a:lnTo>
                  <a:lnTo>
                    <a:pt x="35" y="0"/>
                  </a:lnTo>
                  <a:lnTo>
                    <a:pt x="13" y="1"/>
                  </a:lnTo>
                  <a:lnTo>
                    <a:pt x="17" y="22"/>
                  </a:lnTo>
                  <a:lnTo>
                    <a:pt x="18" y="34"/>
                  </a:lnTo>
                  <a:lnTo>
                    <a:pt x="0" y="5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35" name="Freeform 229"/>
            <p:cNvSpPr>
              <a:spLocks/>
            </p:cNvSpPr>
            <p:nvPr/>
          </p:nvSpPr>
          <p:spPr bwMode="auto">
            <a:xfrm>
              <a:off x="2822" y="2908"/>
              <a:ext cx="35" cy="81"/>
            </a:xfrm>
            <a:custGeom>
              <a:avLst/>
              <a:gdLst/>
              <a:ahLst/>
              <a:cxnLst>
                <a:cxn ang="0">
                  <a:pos x="0" y="0"/>
                </a:cxn>
                <a:cxn ang="0">
                  <a:pos x="17" y="4"/>
                </a:cxn>
                <a:cxn ang="0">
                  <a:pos x="35" y="78"/>
                </a:cxn>
                <a:cxn ang="0">
                  <a:pos x="22" y="83"/>
                </a:cxn>
                <a:cxn ang="0">
                  <a:pos x="0" y="0"/>
                </a:cxn>
              </a:cxnLst>
              <a:rect l="0" t="0" r="r" b="b"/>
              <a:pathLst>
                <a:path w="36" h="84">
                  <a:moveTo>
                    <a:pt x="0" y="0"/>
                  </a:moveTo>
                  <a:lnTo>
                    <a:pt x="17" y="4"/>
                  </a:lnTo>
                  <a:lnTo>
                    <a:pt x="35" y="78"/>
                  </a:lnTo>
                  <a:lnTo>
                    <a:pt x="22" y="83"/>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36" name="Freeform 230"/>
            <p:cNvSpPr>
              <a:spLocks/>
            </p:cNvSpPr>
            <p:nvPr/>
          </p:nvSpPr>
          <p:spPr bwMode="auto">
            <a:xfrm>
              <a:off x="3294" y="3020"/>
              <a:ext cx="85" cy="83"/>
            </a:xfrm>
            <a:custGeom>
              <a:avLst/>
              <a:gdLst/>
              <a:ahLst/>
              <a:cxnLst>
                <a:cxn ang="0">
                  <a:pos x="0" y="85"/>
                </a:cxn>
                <a:cxn ang="0">
                  <a:pos x="12" y="80"/>
                </a:cxn>
                <a:cxn ang="0">
                  <a:pos x="33" y="79"/>
                </a:cxn>
                <a:cxn ang="0">
                  <a:pos x="35" y="67"/>
                </a:cxn>
                <a:cxn ang="0">
                  <a:pos x="69" y="60"/>
                </a:cxn>
                <a:cxn ang="0">
                  <a:pos x="87" y="31"/>
                </a:cxn>
                <a:cxn ang="0">
                  <a:pos x="69" y="0"/>
                </a:cxn>
                <a:cxn ang="0">
                  <a:pos x="19" y="5"/>
                </a:cxn>
                <a:cxn ang="0">
                  <a:pos x="24" y="29"/>
                </a:cxn>
                <a:cxn ang="0">
                  <a:pos x="13" y="44"/>
                </a:cxn>
                <a:cxn ang="0">
                  <a:pos x="0" y="85"/>
                </a:cxn>
              </a:cxnLst>
              <a:rect l="0" t="0" r="r" b="b"/>
              <a:pathLst>
                <a:path w="88" h="86">
                  <a:moveTo>
                    <a:pt x="0" y="85"/>
                  </a:moveTo>
                  <a:lnTo>
                    <a:pt x="12" y="80"/>
                  </a:lnTo>
                  <a:lnTo>
                    <a:pt x="33" y="79"/>
                  </a:lnTo>
                  <a:lnTo>
                    <a:pt x="35" y="67"/>
                  </a:lnTo>
                  <a:lnTo>
                    <a:pt x="69" y="60"/>
                  </a:lnTo>
                  <a:lnTo>
                    <a:pt x="87" y="31"/>
                  </a:lnTo>
                  <a:lnTo>
                    <a:pt x="69" y="0"/>
                  </a:lnTo>
                  <a:lnTo>
                    <a:pt x="19" y="5"/>
                  </a:lnTo>
                  <a:lnTo>
                    <a:pt x="24" y="29"/>
                  </a:lnTo>
                  <a:lnTo>
                    <a:pt x="13" y="44"/>
                  </a:lnTo>
                  <a:lnTo>
                    <a:pt x="0" y="8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37" name="Freeform 231"/>
            <p:cNvSpPr>
              <a:spLocks/>
            </p:cNvSpPr>
            <p:nvPr/>
          </p:nvSpPr>
          <p:spPr bwMode="auto">
            <a:xfrm>
              <a:off x="3211" y="2577"/>
              <a:ext cx="177" cy="164"/>
            </a:xfrm>
            <a:custGeom>
              <a:avLst/>
              <a:gdLst/>
              <a:ahLst/>
              <a:cxnLst>
                <a:cxn ang="0">
                  <a:pos x="0" y="28"/>
                </a:cxn>
                <a:cxn ang="0">
                  <a:pos x="6" y="165"/>
                </a:cxn>
                <a:cxn ang="0">
                  <a:pos x="153" y="170"/>
                </a:cxn>
                <a:cxn ang="0">
                  <a:pos x="179" y="148"/>
                </a:cxn>
                <a:cxn ang="0">
                  <a:pos x="182" y="133"/>
                </a:cxn>
                <a:cxn ang="0">
                  <a:pos x="126" y="36"/>
                </a:cxn>
                <a:cxn ang="0">
                  <a:pos x="153" y="67"/>
                </a:cxn>
                <a:cxn ang="0">
                  <a:pos x="167" y="40"/>
                </a:cxn>
                <a:cxn ang="0">
                  <a:pos x="153" y="5"/>
                </a:cxn>
                <a:cxn ang="0">
                  <a:pos x="119" y="10"/>
                </a:cxn>
                <a:cxn ang="0">
                  <a:pos x="118" y="1"/>
                </a:cxn>
                <a:cxn ang="0">
                  <a:pos x="101" y="1"/>
                </a:cxn>
                <a:cxn ang="0">
                  <a:pos x="70" y="14"/>
                </a:cxn>
                <a:cxn ang="0">
                  <a:pos x="6" y="0"/>
                </a:cxn>
                <a:cxn ang="0">
                  <a:pos x="0" y="28"/>
                </a:cxn>
              </a:cxnLst>
              <a:rect l="0" t="0" r="r" b="b"/>
              <a:pathLst>
                <a:path w="183" h="171">
                  <a:moveTo>
                    <a:pt x="0" y="28"/>
                  </a:moveTo>
                  <a:lnTo>
                    <a:pt x="6" y="165"/>
                  </a:lnTo>
                  <a:lnTo>
                    <a:pt x="153" y="170"/>
                  </a:lnTo>
                  <a:lnTo>
                    <a:pt x="179" y="148"/>
                  </a:lnTo>
                  <a:lnTo>
                    <a:pt x="182" y="133"/>
                  </a:lnTo>
                  <a:lnTo>
                    <a:pt x="126" y="36"/>
                  </a:lnTo>
                  <a:lnTo>
                    <a:pt x="153" y="67"/>
                  </a:lnTo>
                  <a:lnTo>
                    <a:pt x="167" y="40"/>
                  </a:lnTo>
                  <a:lnTo>
                    <a:pt x="153" y="5"/>
                  </a:lnTo>
                  <a:lnTo>
                    <a:pt x="119" y="10"/>
                  </a:lnTo>
                  <a:lnTo>
                    <a:pt x="118" y="1"/>
                  </a:lnTo>
                  <a:lnTo>
                    <a:pt x="101" y="1"/>
                  </a:lnTo>
                  <a:lnTo>
                    <a:pt x="70" y="14"/>
                  </a:lnTo>
                  <a:lnTo>
                    <a:pt x="6" y="0"/>
                  </a:lnTo>
                  <a:lnTo>
                    <a:pt x="0" y="28"/>
                  </a:lnTo>
                </a:path>
              </a:pathLst>
            </a:custGeom>
            <a:solidFill>
              <a:srgbClr val="002060"/>
            </a:solidFill>
            <a:ln w="18415" cap="flat" cmpd="sng">
              <a:solidFill>
                <a:schemeClr val="tx1"/>
              </a:solidFill>
              <a:prstDash val="solid"/>
              <a:round/>
              <a:headEnd type="none" w="med" len="med"/>
              <a:tailEnd type="none" w="med" len="med"/>
            </a:ln>
            <a:effectLst/>
          </p:spPr>
          <p:txBody>
            <a:bodyPr/>
            <a:lstStyle/>
            <a:p>
              <a:endParaRPr lang="it-IT"/>
            </a:p>
          </p:txBody>
        </p:sp>
        <p:sp>
          <p:nvSpPr>
            <p:cNvPr id="238" name="Freeform 232"/>
            <p:cNvSpPr>
              <a:spLocks/>
            </p:cNvSpPr>
            <p:nvPr/>
          </p:nvSpPr>
          <p:spPr bwMode="auto">
            <a:xfrm>
              <a:off x="2743" y="2849"/>
              <a:ext cx="120" cy="86"/>
            </a:xfrm>
            <a:custGeom>
              <a:avLst/>
              <a:gdLst/>
              <a:ahLst/>
              <a:cxnLst>
                <a:cxn ang="0">
                  <a:pos x="0" y="75"/>
                </a:cxn>
                <a:cxn ang="0">
                  <a:pos x="8" y="86"/>
                </a:cxn>
                <a:cxn ang="0">
                  <a:pos x="40" y="89"/>
                </a:cxn>
                <a:cxn ang="0">
                  <a:pos x="37" y="66"/>
                </a:cxn>
                <a:cxn ang="0">
                  <a:pos x="81" y="62"/>
                </a:cxn>
                <a:cxn ang="0">
                  <a:pos x="98" y="66"/>
                </a:cxn>
                <a:cxn ang="0">
                  <a:pos x="123" y="49"/>
                </a:cxn>
                <a:cxn ang="0">
                  <a:pos x="90" y="16"/>
                </a:cxn>
                <a:cxn ang="0">
                  <a:pos x="87" y="0"/>
                </a:cxn>
                <a:cxn ang="0">
                  <a:pos x="20" y="29"/>
                </a:cxn>
                <a:cxn ang="0">
                  <a:pos x="0" y="75"/>
                </a:cxn>
              </a:cxnLst>
              <a:rect l="0" t="0" r="r" b="b"/>
              <a:pathLst>
                <a:path w="124" h="90">
                  <a:moveTo>
                    <a:pt x="0" y="75"/>
                  </a:moveTo>
                  <a:lnTo>
                    <a:pt x="8" y="86"/>
                  </a:lnTo>
                  <a:lnTo>
                    <a:pt x="40" y="89"/>
                  </a:lnTo>
                  <a:lnTo>
                    <a:pt x="37" y="66"/>
                  </a:lnTo>
                  <a:lnTo>
                    <a:pt x="81" y="62"/>
                  </a:lnTo>
                  <a:lnTo>
                    <a:pt x="98" y="66"/>
                  </a:lnTo>
                  <a:lnTo>
                    <a:pt x="123" y="49"/>
                  </a:lnTo>
                  <a:lnTo>
                    <a:pt x="90" y="16"/>
                  </a:lnTo>
                  <a:lnTo>
                    <a:pt x="87" y="0"/>
                  </a:lnTo>
                  <a:lnTo>
                    <a:pt x="20" y="29"/>
                  </a:lnTo>
                  <a:lnTo>
                    <a:pt x="0" y="7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39" name="Freeform 233"/>
            <p:cNvSpPr>
              <a:spLocks/>
            </p:cNvSpPr>
            <p:nvPr/>
          </p:nvSpPr>
          <p:spPr bwMode="auto">
            <a:xfrm>
              <a:off x="3171" y="3208"/>
              <a:ext cx="187" cy="153"/>
            </a:xfrm>
            <a:custGeom>
              <a:avLst/>
              <a:gdLst/>
              <a:ahLst/>
              <a:cxnLst>
                <a:cxn ang="0">
                  <a:pos x="0" y="78"/>
                </a:cxn>
                <a:cxn ang="0">
                  <a:pos x="0" y="138"/>
                </a:cxn>
                <a:cxn ang="0">
                  <a:pos x="20" y="153"/>
                </a:cxn>
                <a:cxn ang="0">
                  <a:pos x="51" y="157"/>
                </a:cxn>
                <a:cxn ang="0">
                  <a:pos x="79" y="159"/>
                </a:cxn>
                <a:cxn ang="0">
                  <a:pos x="108" y="137"/>
                </a:cxn>
                <a:cxn ang="0">
                  <a:pos x="109" y="128"/>
                </a:cxn>
                <a:cxn ang="0">
                  <a:pos x="135" y="122"/>
                </a:cxn>
                <a:cxn ang="0">
                  <a:pos x="129" y="113"/>
                </a:cxn>
                <a:cxn ang="0">
                  <a:pos x="182" y="97"/>
                </a:cxn>
                <a:cxn ang="0">
                  <a:pos x="175" y="88"/>
                </a:cxn>
                <a:cxn ang="0">
                  <a:pos x="192" y="41"/>
                </a:cxn>
                <a:cxn ang="0">
                  <a:pos x="179" y="20"/>
                </a:cxn>
                <a:cxn ang="0">
                  <a:pos x="148" y="5"/>
                </a:cxn>
                <a:cxn ang="0">
                  <a:pos x="140" y="0"/>
                </a:cxn>
                <a:cxn ang="0">
                  <a:pos x="110" y="14"/>
                </a:cxn>
                <a:cxn ang="0">
                  <a:pos x="108" y="57"/>
                </a:cxn>
                <a:cxn ang="0">
                  <a:pos x="125" y="64"/>
                </a:cxn>
                <a:cxn ang="0">
                  <a:pos x="127" y="82"/>
                </a:cxn>
                <a:cxn ang="0">
                  <a:pos x="33" y="44"/>
                </a:cxn>
                <a:cxn ang="0">
                  <a:pos x="36" y="78"/>
                </a:cxn>
                <a:cxn ang="0">
                  <a:pos x="0" y="78"/>
                </a:cxn>
              </a:cxnLst>
              <a:rect l="0" t="0" r="r" b="b"/>
              <a:pathLst>
                <a:path w="193" h="160">
                  <a:moveTo>
                    <a:pt x="0" y="78"/>
                  </a:moveTo>
                  <a:lnTo>
                    <a:pt x="0" y="138"/>
                  </a:lnTo>
                  <a:lnTo>
                    <a:pt x="20" y="153"/>
                  </a:lnTo>
                  <a:lnTo>
                    <a:pt x="51" y="157"/>
                  </a:lnTo>
                  <a:lnTo>
                    <a:pt x="79" y="159"/>
                  </a:lnTo>
                  <a:lnTo>
                    <a:pt x="108" y="137"/>
                  </a:lnTo>
                  <a:lnTo>
                    <a:pt x="109" y="128"/>
                  </a:lnTo>
                  <a:lnTo>
                    <a:pt x="135" y="122"/>
                  </a:lnTo>
                  <a:lnTo>
                    <a:pt x="129" y="113"/>
                  </a:lnTo>
                  <a:lnTo>
                    <a:pt x="182" y="97"/>
                  </a:lnTo>
                  <a:lnTo>
                    <a:pt x="175" y="88"/>
                  </a:lnTo>
                  <a:lnTo>
                    <a:pt x="192" y="41"/>
                  </a:lnTo>
                  <a:lnTo>
                    <a:pt x="179" y="20"/>
                  </a:lnTo>
                  <a:lnTo>
                    <a:pt x="148" y="5"/>
                  </a:lnTo>
                  <a:lnTo>
                    <a:pt x="140" y="0"/>
                  </a:lnTo>
                  <a:lnTo>
                    <a:pt x="110" y="14"/>
                  </a:lnTo>
                  <a:lnTo>
                    <a:pt x="108" y="57"/>
                  </a:lnTo>
                  <a:lnTo>
                    <a:pt x="125" y="64"/>
                  </a:lnTo>
                  <a:lnTo>
                    <a:pt x="127" y="82"/>
                  </a:lnTo>
                  <a:lnTo>
                    <a:pt x="33" y="44"/>
                  </a:lnTo>
                  <a:lnTo>
                    <a:pt x="36" y="78"/>
                  </a:lnTo>
                  <a:lnTo>
                    <a:pt x="0" y="7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0" name="Freeform 234"/>
            <p:cNvSpPr>
              <a:spLocks/>
            </p:cNvSpPr>
            <p:nvPr/>
          </p:nvSpPr>
          <p:spPr bwMode="auto">
            <a:xfrm>
              <a:off x="3084" y="3429"/>
              <a:ext cx="259" cy="205"/>
            </a:xfrm>
            <a:custGeom>
              <a:avLst/>
              <a:gdLst/>
              <a:ahLst/>
              <a:cxnLst>
                <a:cxn ang="0">
                  <a:pos x="0" y="113"/>
                </a:cxn>
                <a:cxn ang="0">
                  <a:pos x="9" y="105"/>
                </a:cxn>
                <a:cxn ang="0">
                  <a:pos x="21" y="119"/>
                </a:cxn>
                <a:cxn ang="0">
                  <a:pos x="41" y="119"/>
                </a:cxn>
                <a:cxn ang="0">
                  <a:pos x="56" y="109"/>
                </a:cxn>
                <a:cxn ang="0">
                  <a:pos x="56" y="43"/>
                </a:cxn>
                <a:cxn ang="0">
                  <a:pos x="70" y="59"/>
                </a:cxn>
                <a:cxn ang="0">
                  <a:pos x="68" y="78"/>
                </a:cxn>
                <a:cxn ang="0">
                  <a:pos x="91" y="76"/>
                </a:cxn>
                <a:cxn ang="0">
                  <a:pos x="111" y="56"/>
                </a:cxn>
                <a:cxn ang="0">
                  <a:pos x="146" y="56"/>
                </a:cxn>
                <a:cxn ang="0">
                  <a:pos x="209" y="0"/>
                </a:cxn>
                <a:cxn ang="0">
                  <a:pos x="245" y="8"/>
                </a:cxn>
                <a:cxn ang="0">
                  <a:pos x="252" y="60"/>
                </a:cxn>
                <a:cxn ang="0">
                  <a:pos x="234" y="75"/>
                </a:cxn>
                <a:cxn ang="0">
                  <a:pos x="245" y="87"/>
                </a:cxn>
                <a:cxn ang="0">
                  <a:pos x="253" y="78"/>
                </a:cxn>
                <a:cxn ang="0">
                  <a:pos x="267" y="78"/>
                </a:cxn>
                <a:cxn ang="0">
                  <a:pos x="260" y="109"/>
                </a:cxn>
                <a:cxn ang="0">
                  <a:pos x="221" y="157"/>
                </a:cxn>
                <a:cxn ang="0">
                  <a:pos x="172" y="199"/>
                </a:cxn>
                <a:cxn ang="0">
                  <a:pos x="136" y="213"/>
                </a:cxn>
                <a:cxn ang="0">
                  <a:pos x="32" y="213"/>
                </a:cxn>
                <a:cxn ang="0">
                  <a:pos x="22" y="190"/>
                </a:cxn>
                <a:cxn ang="0">
                  <a:pos x="26" y="171"/>
                </a:cxn>
                <a:cxn ang="0">
                  <a:pos x="0" y="113"/>
                </a:cxn>
              </a:cxnLst>
              <a:rect l="0" t="0" r="r" b="b"/>
              <a:pathLst>
                <a:path w="268" h="214">
                  <a:moveTo>
                    <a:pt x="0" y="113"/>
                  </a:moveTo>
                  <a:lnTo>
                    <a:pt x="9" y="105"/>
                  </a:lnTo>
                  <a:lnTo>
                    <a:pt x="21" y="119"/>
                  </a:lnTo>
                  <a:lnTo>
                    <a:pt x="41" y="119"/>
                  </a:lnTo>
                  <a:lnTo>
                    <a:pt x="56" y="109"/>
                  </a:lnTo>
                  <a:lnTo>
                    <a:pt x="56" y="43"/>
                  </a:lnTo>
                  <a:lnTo>
                    <a:pt x="70" y="59"/>
                  </a:lnTo>
                  <a:lnTo>
                    <a:pt x="68" y="78"/>
                  </a:lnTo>
                  <a:lnTo>
                    <a:pt x="91" y="76"/>
                  </a:lnTo>
                  <a:lnTo>
                    <a:pt x="111" y="56"/>
                  </a:lnTo>
                  <a:lnTo>
                    <a:pt x="146" y="56"/>
                  </a:lnTo>
                  <a:lnTo>
                    <a:pt x="209" y="0"/>
                  </a:lnTo>
                  <a:lnTo>
                    <a:pt x="245" y="8"/>
                  </a:lnTo>
                  <a:lnTo>
                    <a:pt x="252" y="60"/>
                  </a:lnTo>
                  <a:lnTo>
                    <a:pt x="234" y="75"/>
                  </a:lnTo>
                  <a:lnTo>
                    <a:pt x="245" y="87"/>
                  </a:lnTo>
                  <a:lnTo>
                    <a:pt x="253" y="78"/>
                  </a:lnTo>
                  <a:lnTo>
                    <a:pt x="267" y="78"/>
                  </a:lnTo>
                  <a:lnTo>
                    <a:pt x="260" y="109"/>
                  </a:lnTo>
                  <a:lnTo>
                    <a:pt x="221" y="157"/>
                  </a:lnTo>
                  <a:lnTo>
                    <a:pt x="172" y="199"/>
                  </a:lnTo>
                  <a:lnTo>
                    <a:pt x="136" y="213"/>
                  </a:lnTo>
                  <a:lnTo>
                    <a:pt x="32" y="213"/>
                  </a:lnTo>
                  <a:lnTo>
                    <a:pt x="22" y="190"/>
                  </a:lnTo>
                  <a:lnTo>
                    <a:pt x="26" y="171"/>
                  </a:lnTo>
                  <a:lnTo>
                    <a:pt x="0" y="1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1" name="Freeform 235"/>
            <p:cNvSpPr>
              <a:spLocks/>
            </p:cNvSpPr>
            <p:nvPr/>
          </p:nvSpPr>
          <p:spPr bwMode="auto">
            <a:xfrm>
              <a:off x="3251" y="3538"/>
              <a:ext cx="36" cy="38"/>
            </a:xfrm>
            <a:custGeom>
              <a:avLst/>
              <a:gdLst/>
              <a:ahLst/>
              <a:cxnLst>
                <a:cxn ang="0">
                  <a:pos x="0" y="18"/>
                </a:cxn>
                <a:cxn ang="0">
                  <a:pos x="13" y="39"/>
                </a:cxn>
                <a:cxn ang="0">
                  <a:pos x="36" y="18"/>
                </a:cxn>
                <a:cxn ang="0">
                  <a:pos x="25" y="0"/>
                </a:cxn>
                <a:cxn ang="0">
                  <a:pos x="0" y="18"/>
                </a:cxn>
              </a:cxnLst>
              <a:rect l="0" t="0" r="r" b="b"/>
              <a:pathLst>
                <a:path w="37" h="40">
                  <a:moveTo>
                    <a:pt x="0" y="18"/>
                  </a:moveTo>
                  <a:lnTo>
                    <a:pt x="13" y="39"/>
                  </a:lnTo>
                  <a:lnTo>
                    <a:pt x="36" y="18"/>
                  </a:lnTo>
                  <a:lnTo>
                    <a:pt x="25" y="0"/>
                  </a:lnTo>
                  <a:lnTo>
                    <a:pt x="0" y="1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2" name="Freeform 236"/>
            <p:cNvSpPr>
              <a:spLocks/>
            </p:cNvSpPr>
            <p:nvPr/>
          </p:nvSpPr>
          <p:spPr bwMode="auto">
            <a:xfrm>
              <a:off x="3191" y="2122"/>
              <a:ext cx="126" cy="97"/>
            </a:xfrm>
            <a:custGeom>
              <a:avLst/>
              <a:gdLst/>
              <a:ahLst/>
              <a:cxnLst>
                <a:cxn ang="0">
                  <a:pos x="43" y="0"/>
                </a:cxn>
                <a:cxn ang="0">
                  <a:pos x="53" y="2"/>
                </a:cxn>
                <a:cxn ang="0">
                  <a:pos x="64" y="9"/>
                </a:cxn>
                <a:cxn ang="0">
                  <a:pos x="81" y="9"/>
                </a:cxn>
                <a:cxn ang="0">
                  <a:pos x="99" y="12"/>
                </a:cxn>
                <a:cxn ang="0">
                  <a:pos x="107" y="24"/>
                </a:cxn>
                <a:cxn ang="0">
                  <a:pos x="115" y="41"/>
                </a:cxn>
                <a:cxn ang="0">
                  <a:pos x="118" y="47"/>
                </a:cxn>
                <a:cxn ang="0">
                  <a:pos x="124" y="52"/>
                </a:cxn>
                <a:cxn ang="0">
                  <a:pos x="129" y="57"/>
                </a:cxn>
                <a:cxn ang="0">
                  <a:pos x="129" y="63"/>
                </a:cxn>
                <a:cxn ang="0">
                  <a:pos x="120" y="63"/>
                </a:cxn>
                <a:cxn ang="0">
                  <a:pos x="110" y="63"/>
                </a:cxn>
                <a:cxn ang="0">
                  <a:pos x="115" y="70"/>
                </a:cxn>
                <a:cxn ang="0">
                  <a:pos x="119" y="74"/>
                </a:cxn>
                <a:cxn ang="0">
                  <a:pos x="120" y="82"/>
                </a:cxn>
                <a:cxn ang="0">
                  <a:pos x="115" y="86"/>
                </a:cxn>
                <a:cxn ang="0">
                  <a:pos x="104" y="86"/>
                </a:cxn>
                <a:cxn ang="0">
                  <a:pos x="103" y="86"/>
                </a:cxn>
                <a:cxn ang="0">
                  <a:pos x="99" y="90"/>
                </a:cxn>
                <a:cxn ang="0">
                  <a:pos x="99" y="98"/>
                </a:cxn>
                <a:cxn ang="0">
                  <a:pos x="92" y="101"/>
                </a:cxn>
                <a:cxn ang="0">
                  <a:pos x="86" y="96"/>
                </a:cxn>
                <a:cxn ang="0">
                  <a:pos x="76" y="94"/>
                </a:cxn>
                <a:cxn ang="0">
                  <a:pos x="67" y="90"/>
                </a:cxn>
                <a:cxn ang="0">
                  <a:pos x="57" y="92"/>
                </a:cxn>
                <a:cxn ang="0">
                  <a:pos x="30" y="82"/>
                </a:cxn>
                <a:cxn ang="0">
                  <a:pos x="20" y="84"/>
                </a:cxn>
                <a:cxn ang="0">
                  <a:pos x="10" y="82"/>
                </a:cxn>
                <a:cxn ang="0">
                  <a:pos x="6" y="90"/>
                </a:cxn>
                <a:cxn ang="0">
                  <a:pos x="0" y="72"/>
                </a:cxn>
                <a:cxn ang="0">
                  <a:pos x="12" y="63"/>
                </a:cxn>
                <a:cxn ang="0">
                  <a:pos x="4" y="41"/>
                </a:cxn>
                <a:cxn ang="0">
                  <a:pos x="10" y="44"/>
                </a:cxn>
                <a:cxn ang="0">
                  <a:pos x="12" y="39"/>
                </a:cxn>
                <a:cxn ang="0">
                  <a:pos x="14" y="30"/>
                </a:cxn>
                <a:cxn ang="0">
                  <a:pos x="18" y="26"/>
                </a:cxn>
                <a:cxn ang="0">
                  <a:pos x="20" y="17"/>
                </a:cxn>
                <a:cxn ang="0">
                  <a:pos x="29" y="8"/>
                </a:cxn>
                <a:cxn ang="0">
                  <a:pos x="34" y="0"/>
                </a:cxn>
                <a:cxn ang="0">
                  <a:pos x="43" y="0"/>
                </a:cxn>
              </a:cxnLst>
              <a:rect l="0" t="0" r="r" b="b"/>
              <a:pathLst>
                <a:path w="130" h="102">
                  <a:moveTo>
                    <a:pt x="43" y="0"/>
                  </a:moveTo>
                  <a:lnTo>
                    <a:pt x="53" y="2"/>
                  </a:lnTo>
                  <a:lnTo>
                    <a:pt x="64" y="9"/>
                  </a:lnTo>
                  <a:lnTo>
                    <a:pt x="81" y="9"/>
                  </a:lnTo>
                  <a:lnTo>
                    <a:pt x="99" y="12"/>
                  </a:lnTo>
                  <a:lnTo>
                    <a:pt x="107" y="24"/>
                  </a:lnTo>
                  <a:lnTo>
                    <a:pt x="115" y="41"/>
                  </a:lnTo>
                  <a:lnTo>
                    <a:pt x="118" y="47"/>
                  </a:lnTo>
                  <a:lnTo>
                    <a:pt x="124" y="52"/>
                  </a:lnTo>
                  <a:lnTo>
                    <a:pt x="129" y="57"/>
                  </a:lnTo>
                  <a:lnTo>
                    <a:pt x="129" y="63"/>
                  </a:lnTo>
                  <a:lnTo>
                    <a:pt x="120" y="63"/>
                  </a:lnTo>
                  <a:lnTo>
                    <a:pt x="110" y="63"/>
                  </a:lnTo>
                  <a:lnTo>
                    <a:pt x="115" y="70"/>
                  </a:lnTo>
                  <a:lnTo>
                    <a:pt x="119" y="74"/>
                  </a:lnTo>
                  <a:lnTo>
                    <a:pt x="120" y="82"/>
                  </a:lnTo>
                  <a:lnTo>
                    <a:pt x="115" y="86"/>
                  </a:lnTo>
                  <a:lnTo>
                    <a:pt x="104" y="86"/>
                  </a:lnTo>
                  <a:lnTo>
                    <a:pt x="103" y="86"/>
                  </a:lnTo>
                  <a:lnTo>
                    <a:pt x="99" y="90"/>
                  </a:lnTo>
                  <a:lnTo>
                    <a:pt x="99" y="98"/>
                  </a:lnTo>
                  <a:lnTo>
                    <a:pt x="92" y="101"/>
                  </a:lnTo>
                  <a:lnTo>
                    <a:pt x="86" y="96"/>
                  </a:lnTo>
                  <a:lnTo>
                    <a:pt x="76" y="94"/>
                  </a:lnTo>
                  <a:lnTo>
                    <a:pt x="67" y="90"/>
                  </a:lnTo>
                  <a:lnTo>
                    <a:pt x="57" y="92"/>
                  </a:lnTo>
                  <a:lnTo>
                    <a:pt x="30" y="82"/>
                  </a:lnTo>
                  <a:lnTo>
                    <a:pt x="20" y="84"/>
                  </a:lnTo>
                  <a:lnTo>
                    <a:pt x="10" y="82"/>
                  </a:lnTo>
                  <a:lnTo>
                    <a:pt x="6" y="90"/>
                  </a:lnTo>
                  <a:lnTo>
                    <a:pt x="0" y="72"/>
                  </a:lnTo>
                  <a:lnTo>
                    <a:pt x="12" y="63"/>
                  </a:lnTo>
                  <a:lnTo>
                    <a:pt x="4" y="41"/>
                  </a:lnTo>
                  <a:lnTo>
                    <a:pt x="10" y="44"/>
                  </a:lnTo>
                  <a:lnTo>
                    <a:pt x="12" y="39"/>
                  </a:lnTo>
                  <a:lnTo>
                    <a:pt x="14" y="30"/>
                  </a:lnTo>
                  <a:lnTo>
                    <a:pt x="18" y="26"/>
                  </a:lnTo>
                  <a:lnTo>
                    <a:pt x="20" y="17"/>
                  </a:lnTo>
                  <a:lnTo>
                    <a:pt x="29" y="8"/>
                  </a:lnTo>
                  <a:lnTo>
                    <a:pt x="34" y="0"/>
                  </a:lnTo>
                  <a:lnTo>
                    <a:pt x="43"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3" name="Freeform 237"/>
            <p:cNvSpPr>
              <a:spLocks/>
            </p:cNvSpPr>
            <p:nvPr/>
          </p:nvSpPr>
          <p:spPr bwMode="auto">
            <a:xfrm>
              <a:off x="3173" y="2192"/>
              <a:ext cx="278" cy="157"/>
            </a:xfrm>
            <a:custGeom>
              <a:avLst/>
              <a:gdLst/>
              <a:ahLst/>
              <a:cxnLst>
                <a:cxn ang="0">
                  <a:pos x="146" y="5"/>
                </a:cxn>
                <a:cxn ang="0">
                  <a:pos x="161" y="0"/>
                </a:cxn>
                <a:cxn ang="0">
                  <a:pos x="179" y="9"/>
                </a:cxn>
                <a:cxn ang="0">
                  <a:pos x="185" y="22"/>
                </a:cxn>
                <a:cxn ang="0">
                  <a:pos x="206" y="35"/>
                </a:cxn>
                <a:cxn ang="0">
                  <a:pos x="233" y="52"/>
                </a:cxn>
                <a:cxn ang="0">
                  <a:pos x="251" y="52"/>
                </a:cxn>
                <a:cxn ang="0">
                  <a:pos x="278" y="60"/>
                </a:cxn>
                <a:cxn ang="0">
                  <a:pos x="272" y="88"/>
                </a:cxn>
                <a:cxn ang="0">
                  <a:pos x="247" y="113"/>
                </a:cxn>
                <a:cxn ang="0">
                  <a:pos x="211" y="133"/>
                </a:cxn>
                <a:cxn ang="0">
                  <a:pos x="212" y="144"/>
                </a:cxn>
                <a:cxn ang="0">
                  <a:pos x="194" y="163"/>
                </a:cxn>
                <a:cxn ang="0">
                  <a:pos x="189" y="130"/>
                </a:cxn>
                <a:cxn ang="0">
                  <a:pos x="160" y="127"/>
                </a:cxn>
                <a:cxn ang="0">
                  <a:pos x="158" y="117"/>
                </a:cxn>
                <a:cxn ang="0">
                  <a:pos x="122" y="145"/>
                </a:cxn>
                <a:cxn ang="0">
                  <a:pos x="109" y="129"/>
                </a:cxn>
                <a:cxn ang="0">
                  <a:pos x="119" y="118"/>
                </a:cxn>
                <a:cxn ang="0">
                  <a:pos x="126" y="110"/>
                </a:cxn>
                <a:cxn ang="0">
                  <a:pos x="113" y="92"/>
                </a:cxn>
                <a:cxn ang="0">
                  <a:pos x="87" y="83"/>
                </a:cxn>
                <a:cxn ang="0">
                  <a:pos x="44" y="88"/>
                </a:cxn>
                <a:cxn ang="0">
                  <a:pos x="10" y="91"/>
                </a:cxn>
                <a:cxn ang="0">
                  <a:pos x="6" y="67"/>
                </a:cxn>
                <a:cxn ang="0">
                  <a:pos x="30" y="36"/>
                </a:cxn>
                <a:cxn ang="0">
                  <a:pos x="25" y="13"/>
                </a:cxn>
                <a:cxn ang="0">
                  <a:pos x="39" y="12"/>
                </a:cxn>
                <a:cxn ang="0">
                  <a:pos x="63" y="14"/>
                </a:cxn>
                <a:cxn ang="0">
                  <a:pos x="86" y="17"/>
                </a:cxn>
                <a:cxn ang="0">
                  <a:pos x="105" y="24"/>
                </a:cxn>
                <a:cxn ang="0">
                  <a:pos x="118" y="25"/>
                </a:cxn>
                <a:cxn ang="0">
                  <a:pos x="122" y="13"/>
                </a:cxn>
                <a:cxn ang="0">
                  <a:pos x="138" y="12"/>
                </a:cxn>
              </a:cxnLst>
              <a:rect l="0" t="0" r="r" b="b"/>
              <a:pathLst>
                <a:path w="288" h="164">
                  <a:moveTo>
                    <a:pt x="142" y="6"/>
                  </a:moveTo>
                  <a:lnTo>
                    <a:pt x="146" y="5"/>
                  </a:lnTo>
                  <a:lnTo>
                    <a:pt x="154" y="1"/>
                  </a:lnTo>
                  <a:lnTo>
                    <a:pt x="161" y="0"/>
                  </a:lnTo>
                  <a:lnTo>
                    <a:pt x="173" y="1"/>
                  </a:lnTo>
                  <a:lnTo>
                    <a:pt x="179" y="9"/>
                  </a:lnTo>
                  <a:lnTo>
                    <a:pt x="181" y="20"/>
                  </a:lnTo>
                  <a:lnTo>
                    <a:pt x="185" y="22"/>
                  </a:lnTo>
                  <a:lnTo>
                    <a:pt x="192" y="21"/>
                  </a:lnTo>
                  <a:lnTo>
                    <a:pt x="206" y="35"/>
                  </a:lnTo>
                  <a:lnTo>
                    <a:pt x="214" y="45"/>
                  </a:lnTo>
                  <a:lnTo>
                    <a:pt x="233" y="52"/>
                  </a:lnTo>
                  <a:lnTo>
                    <a:pt x="245" y="55"/>
                  </a:lnTo>
                  <a:lnTo>
                    <a:pt x="251" y="52"/>
                  </a:lnTo>
                  <a:lnTo>
                    <a:pt x="264" y="57"/>
                  </a:lnTo>
                  <a:lnTo>
                    <a:pt x="278" y="60"/>
                  </a:lnTo>
                  <a:lnTo>
                    <a:pt x="287" y="84"/>
                  </a:lnTo>
                  <a:lnTo>
                    <a:pt x="272" y="88"/>
                  </a:lnTo>
                  <a:lnTo>
                    <a:pt x="269" y="101"/>
                  </a:lnTo>
                  <a:lnTo>
                    <a:pt x="247" y="113"/>
                  </a:lnTo>
                  <a:lnTo>
                    <a:pt x="214" y="122"/>
                  </a:lnTo>
                  <a:lnTo>
                    <a:pt x="211" y="133"/>
                  </a:lnTo>
                  <a:lnTo>
                    <a:pt x="196" y="129"/>
                  </a:lnTo>
                  <a:lnTo>
                    <a:pt x="212" y="144"/>
                  </a:lnTo>
                  <a:lnTo>
                    <a:pt x="231" y="146"/>
                  </a:lnTo>
                  <a:lnTo>
                    <a:pt x="194" y="163"/>
                  </a:lnTo>
                  <a:lnTo>
                    <a:pt x="172" y="145"/>
                  </a:lnTo>
                  <a:lnTo>
                    <a:pt x="189" y="130"/>
                  </a:lnTo>
                  <a:lnTo>
                    <a:pt x="172" y="127"/>
                  </a:lnTo>
                  <a:lnTo>
                    <a:pt x="160" y="127"/>
                  </a:lnTo>
                  <a:lnTo>
                    <a:pt x="163" y="115"/>
                  </a:lnTo>
                  <a:lnTo>
                    <a:pt x="158" y="117"/>
                  </a:lnTo>
                  <a:lnTo>
                    <a:pt x="132" y="123"/>
                  </a:lnTo>
                  <a:lnTo>
                    <a:pt x="122" y="145"/>
                  </a:lnTo>
                  <a:lnTo>
                    <a:pt x="105" y="144"/>
                  </a:lnTo>
                  <a:lnTo>
                    <a:pt x="109" y="129"/>
                  </a:lnTo>
                  <a:lnTo>
                    <a:pt x="110" y="122"/>
                  </a:lnTo>
                  <a:lnTo>
                    <a:pt x="119" y="118"/>
                  </a:lnTo>
                  <a:lnTo>
                    <a:pt x="125" y="114"/>
                  </a:lnTo>
                  <a:lnTo>
                    <a:pt x="126" y="110"/>
                  </a:lnTo>
                  <a:lnTo>
                    <a:pt x="119" y="107"/>
                  </a:lnTo>
                  <a:lnTo>
                    <a:pt x="113" y="92"/>
                  </a:lnTo>
                  <a:lnTo>
                    <a:pt x="101" y="83"/>
                  </a:lnTo>
                  <a:lnTo>
                    <a:pt x="87" y="83"/>
                  </a:lnTo>
                  <a:lnTo>
                    <a:pt x="70" y="87"/>
                  </a:lnTo>
                  <a:lnTo>
                    <a:pt x="44" y="88"/>
                  </a:lnTo>
                  <a:lnTo>
                    <a:pt x="30" y="91"/>
                  </a:lnTo>
                  <a:lnTo>
                    <a:pt x="10" y="91"/>
                  </a:lnTo>
                  <a:lnTo>
                    <a:pt x="0" y="82"/>
                  </a:lnTo>
                  <a:lnTo>
                    <a:pt x="6" y="67"/>
                  </a:lnTo>
                  <a:lnTo>
                    <a:pt x="18" y="52"/>
                  </a:lnTo>
                  <a:lnTo>
                    <a:pt x="30" y="36"/>
                  </a:lnTo>
                  <a:lnTo>
                    <a:pt x="25" y="17"/>
                  </a:lnTo>
                  <a:lnTo>
                    <a:pt x="25" y="13"/>
                  </a:lnTo>
                  <a:lnTo>
                    <a:pt x="29" y="9"/>
                  </a:lnTo>
                  <a:lnTo>
                    <a:pt x="39" y="12"/>
                  </a:lnTo>
                  <a:lnTo>
                    <a:pt x="49" y="9"/>
                  </a:lnTo>
                  <a:lnTo>
                    <a:pt x="63" y="14"/>
                  </a:lnTo>
                  <a:lnTo>
                    <a:pt x="76" y="20"/>
                  </a:lnTo>
                  <a:lnTo>
                    <a:pt x="86" y="17"/>
                  </a:lnTo>
                  <a:lnTo>
                    <a:pt x="95" y="21"/>
                  </a:lnTo>
                  <a:lnTo>
                    <a:pt x="105" y="24"/>
                  </a:lnTo>
                  <a:lnTo>
                    <a:pt x="111" y="28"/>
                  </a:lnTo>
                  <a:lnTo>
                    <a:pt x="118" y="25"/>
                  </a:lnTo>
                  <a:lnTo>
                    <a:pt x="118" y="17"/>
                  </a:lnTo>
                  <a:lnTo>
                    <a:pt x="122" y="13"/>
                  </a:lnTo>
                  <a:lnTo>
                    <a:pt x="134" y="13"/>
                  </a:lnTo>
                  <a:lnTo>
                    <a:pt x="138" y="12"/>
                  </a:lnTo>
                  <a:lnTo>
                    <a:pt x="142"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4" name="Freeform 238"/>
            <p:cNvSpPr>
              <a:spLocks/>
            </p:cNvSpPr>
            <p:nvPr/>
          </p:nvSpPr>
          <p:spPr bwMode="auto">
            <a:xfrm>
              <a:off x="3244" y="2271"/>
              <a:ext cx="54" cy="58"/>
            </a:xfrm>
            <a:custGeom>
              <a:avLst/>
              <a:gdLst/>
              <a:ahLst/>
              <a:cxnLst>
                <a:cxn ang="0">
                  <a:pos x="12" y="16"/>
                </a:cxn>
                <a:cxn ang="0">
                  <a:pos x="18" y="24"/>
                </a:cxn>
                <a:cxn ang="0">
                  <a:pos x="22" y="31"/>
                </a:cxn>
                <a:cxn ang="0">
                  <a:pos x="25" y="60"/>
                </a:cxn>
                <a:cxn ang="0">
                  <a:pos x="31" y="60"/>
                </a:cxn>
                <a:cxn ang="0">
                  <a:pos x="35" y="46"/>
                </a:cxn>
                <a:cxn ang="0">
                  <a:pos x="36" y="38"/>
                </a:cxn>
                <a:cxn ang="0">
                  <a:pos x="49" y="34"/>
                </a:cxn>
                <a:cxn ang="0">
                  <a:pos x="54" y="27"/>
                </a:cxn>
                <a:cxn ang="0">
                  <a:pos x="47" y="25"/>
                </a:cxn>
                <a:cxn ang="0">
                  <a:pos x="39" y="9"/>
                </a:cxn>
                <a:cxn ang="0">
                  <a:pos x="28" y="0"/>
                </a:cxn>
                <a:cxn ang="0">
                  <a:pos x="13" y="0"/>
                </a:cxn>
                <a:cxn ang="0">
                  <a:pos x="0" y="1"/>
                </a:cxn>
                <a:cxn ang="0">
                  <a:pos x="12" y="16"/>
                </a:cxn>
              </a:cxnLst>
              <a:rect l="0" t="0" r="r" b="b"/>
              <a:pathLst>
                <a:path w="55" h="61">
                  <a:moveTo>
                    <a:pt x="12" y="16"/>
                  </a:moveTo>
                  <a:lnTo>
                    <a:pt x="18" y="24"/>
                  </a:lnTo>
                  <a:lnTo>
                    <a:pt x="22" y="31"/>
                  </a:lnTo>
                  <a:lnTo>
                    <a:pt x="25" y="60"/>
                  </a:lnTo>
                  <a:lnTo>
                    <a:pt x="31" y="60"/>
                  </a:lnTo>
                  <a:lnTo>
                    <a:pt x="35" y="46"/>
                  </a:lnTo>
                  <a:lnTo>
                    <a:pt x="36" y="38"/>
                  </a:lnTo>
                  <a:lnTo>
                    <a:pt x="49" y="34"/>
                  </a:lnTo>
                  <a:lnTo>
                    <a:pt x="54" y="27"/>
                  </a:lnTo>
                  <a:lnTo>
                    <a:pt x="47" y="25"/>
                  </a:lnTo>
                  <a:lnTo>
                    <a:pt x="39" y="9"/>
                  </a:lnTo>
                  <a:lnTo>
                    <a:pt x="28" y="0"/>
                  </a:lnTo>
                  <a:lnTo>
                    <a:pt x="13" y="0"/>
                  </a:lnTo>
                  <a:lnTo>
                    <a:pt x="0" y="1"/>
                  </a:lnTo>
                  <a:lnTo>
                    <a:pt x="12" y="1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5" name="Freeform 239"/>
            <p:cNvSpPr>
              <a:spLocks/>
            </p:cNvSpPr>
            <p:nvPr/>
          </p:nvSpPr>
          <p:spPr bwMode="auto">
            <a:xfrm>
              <a:off x="3434" y="2349"/>
              <a:ext cx="118" cy="52"/>
            </a:xfrm>
            <a:custGeom>
              <a:avLst/>
              <a:gdLst/>
              <a:ahLst/>
              <a:cxnLst>
                <a:cxn ang="0">
                  <a:pos x="0" y="2"/>
                </a:cxn>
                <a:cxn ang="0">
                  <a:pos x="29" y="0"/>
                </a:cxn>
                <a:cxn ang="0">
                  <a:pos x="56" y="10"/>
                </a:cxn>
                <a:cxn ang="0">
                  <a:pos x="68" y="22"/>
                </a:cxn>
                <a:cxn ang="0">
                  <a:pos x="82" y="22"/>
                </a:cxn>
                <a:cxn ang="0">
                  <a:pos x="92" y="17"/>
                </a:cxn>
                <a:cxn ang="0">
                  <a:pos x="99" y="14"/>
                </a:cxn>
                <a:cxn ang="0">
                  <a:pos x="106" y="28"/>
                </a:cxn>
                <a:cxn ang="0">
                  <a:pos x="119" y="31"/>
                </a:cxn>
                <a:cxn ang="0">
                  <a:pos x="116" y="36"/>
                </a:cxn>
                <a:cxn ang="0">
                  <a:pos x="121" y="45"/>
                </a:cxn>
                <a:cxn ang="0">
                  <a:pos x="119" y="52"/>
                </a:cxn>
                <a:cxn ang="0">
                  <a:pos x="106" y="41"/>
                </a:cxn>
                <a:cxn ang="0">
                  <a:pos x="99" y="37"/>
                </a:cxn>
                <a:cxn ang="0">
                  <a:pos x="92" y="37"/>
                </a:cxn>
                <a:cxn ang="0">
                  <a:pos x="90" y="49"/>
                </a:cxn>
                <a:cxn ang="0">
                  <a:pos x="80" y="47"/>
                </a:cxn>
                <a:cxn ang="0">
                  <a:pos x="64" y="54"/>
                </a:cxn>
                <a:cxn ang="0">
                  <a:pos x="47" y="52"/>
                </a:cxn>
                <a:cxn ang="0">
                  <a:pos x="45" y="31"/>
                </a:cxn>
                <a:cxn ang="0">
                  <a:pos x="16" y="12"/>
                </a:cxn>
                <a:cxn ang="0">
                  <a:pos x="0" y="2"/>
                </a:cxn>
              </a:cxnLst>
              <a:rect l="0" t="0" r="r" b="b"/>
              <a:pathLst>
                <a:path w="122" h="55">
                  <a:moveTo>
                    <a:pt x="0" y="2"/>
                  </a:moveTo>
                  <a:lnTo>
                    <a:pt x="29" y="0"/>
                  </a:lnTo>
                  <a:lnTo>
                    <a:pt x="56" y="10"/>
                  </a:lnTo>
                  <a:lnTo>
                    <a:pt x="68" y="22"/>
                  </a:lnTo>
                  <a:lnTo>
                    <a:pt x="82" y="22"/>
                  </a:lnTo>
                  <a:lnTo>
                    <a:pt x="92" y="17"/>
                  </a:lnTo>
                  <a:lnTo>
                    <a:pt x="99" y="14"/>
                  </a:lnTo>
                  <a:lnTo>
                    <a:pt x="106" y="28"/>
                  </a:lnTo>
                  <a:lnTo>
                    <a:pt x="119" y="31"/>
                  </a:lnTo>
                  <a:lnTo>
                    <a:pt x="116" y="36"/>
                  </a:lnTo>
                  <a:lnTo>
                    <a:pt x="121" y="45"/>
                  </a:lnTo>
                  <a:lnTo>
                    <a:pt x="119" y="52"/>
                  </a:lnTo>
                  <a:lnTo>
                    <a:pt x="106" y="41"/>
                  </a:lnTo>
                  <a:lnTo>
                    <a:pt x="99" y="37"/>
                  </a:lnTo>
                  <a:lnTo>
                    <a:pt x="92" y="37"/>
                  </a:lnTo>
                  <a:lnTo>
                    <a:pt x="90" y="49"/>
                  </a:lnTo>
                  <a:lnTo>
                    <a:pt x="80" y="47"/>
                  </a:lnTo>
                  <a:lnTo>
                    <a:pt x="64" y="54"/>
                  </a:lnTo>
                  <a:lnTo>
                    <a:pt x="47" y="52"/>
                  </a:lnTo>
                  <a:lnTo>
                    <a:pt x="45" y="31"/>
                  </a:lnTo>
                  <a:lnTo>
                    <a:pt x="16" y="12"/>
                  </a:lnTo>
                  <a:lnTo>
                    <a:pt x="0" y="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6" name="Freeform 240"/>
            <p:cNvSpPr>
              <a:spLocks/>
            </p:cNvSpPr>
            <p:nvPr/>
          </p:nvSpPr>
          <p:spPr bwMode="auto">
            <a:xfrm>
              <a:off x="3521" y="2378"/>
              <a:ext cx="98" cy="79"/>
            </a:xfrm>
            <a:custGeom>
              <a:avLst/>
              <a:gdLst/>
              <a:ahLst/>
              <a:cxnLst>
                <a:cxn ang="0">
                  <a:pos x="36" y="2"/>
                </a:cxn>
                <a:cxn ang="0">
                  <a:pos x="41" y="2"/>
                </a:cxn>
                <a:cxn ang="0">
                  <a:pos x="56" y="6"/>
                </a:cxn>
                <a:cxn ang="0">
                  <a:pos x="71" y="17"/>
                </a:cxn>
                <a:cxn ang="0">
                  <a:pos x="81" y="29"/>
                </a:cxn>
                <a:cxn ang="0">
                  <a:pos x="100" y="45"/>
                </a:cxn>
                <a:cxn ang="0">
                  <a:pos x="89" y="48"/>
                </a:cxn>
                <a:cxn ang="0">
                  <a:pos x="82" y="58"/>
                </a:cxn>
                <a:cxn ang="0">
                  <a:pos x="81" y="63"/>
                </a:cxn>
                <a:cxn ang="0">
                  <a:pos x="77" y="81"/>
                </a:cxn>
                <a:cxn ang="0">
                  <a:pos x="63" y="75"/>
                </a:cxn>
                <a:cxn ang="0">
                  <a:pos x="60" y="60"/>
                </a:cxn>
                <a:cxn ang="0">
                  <a:pos x="47" y="66"/>
                </a:cxn>
                <a:cxn ang="0">
                  <a:pos x="32" y="75"/>
                </a:cxn>
                <a:cxn ang="0">
                  <a:pos x="24" y="72"/>
                </a:cxn>
                <a:cxn ang="0">
                  <a:pos x="17" y="66"/>
                </a:cxn>
                <a:cxn ang="0">
                  <a:pos x="12" y="58"/>
                </a:cxn>
                <a:cxn ang="0">
                  <a:pos x="18" y="51"/>
                </a:cxn>
                <a:cxn ang="0">
                  <a:pos x="22" y="56"/>
                </a:cxn>
                <a:cxn ang="0">
                  <a:pos x="40" y="64"/>
                </a:cxn>
                <a:cxn ang="0">
                  <a:pos x="43" y="58"/>
                </a:cxn>
                <a:cxn ang="0">
                  <a:pos x="27" y="44"/>
                </a:cxn>
                <a:cxn ang="0">
                  <a:pos x="21" y="33"/>
                </a:cxn>
                <a:cxn ang="0">
                  <a:pos x="16" y="29"/>
                </a:cxn>
                <a:cxn ang="0">
                  <a:pos x="16" y="24"/>
                </a:cxn>
                <a:cxn ang="0">
                  <a:pos x="9" y="21"/>
                </a:cxn>
                <a:cxn ang="0">
                  <a:pos x="0" y="20"/>
                </a:cxn>
                <a:cxn ang="0">
                  <a:pos x="2" y="12"/>
                </a:cxn>
                <a:cxn ang="0">
                  <a:pos x="4" y="6"/>
                </a:cxn>
                <a:cxn ang="0">
                  <a:pos x="10" y="6"/>
                </a:cxn>
                <a:cxn ang="0">
                  <a:pos x="16" y="10"/>
                </a:cxn>
                <a:cxn ang="0">
                  <a:pos x="29" y="21"/>
                </a:cxn>
                <a:cxn ang="0">
                  <a:pos x="31" y="14"/>
                </a:cxn>
                <a:cxn ang="0">
                  <a:pos x="27" y="5"/>
                </a:cxn>
                <a:cxn ang="0">
                  <a:pos x="29" y="0"/>
                </a:cxn>
                <a:cxn ang="0">
                  <a:pos x="36" y="2"/>
                </a:cxn>
              </a:cxnLst>
              <a:rect l="0" t="0" r="r" b="b"/>
              <a:pathLst>
                <a:path w="101" h="82">
                  <a:moveTo>
                    <a:pt x="36" y="2"/>
                  </a:moveTo>
                  <a:lnTo>
                    <a:pt x="41" y="2"/>
                  </a:lnTo>
                  <a:lnTo>
                    <a:pt x="56" y="6"/>
                  </a:lnTo>
                  <a:lnTo>
                    <a:pt x="71" y="17"/>
                  </a:lnTo>
                  <a:lnTo>
                    <a:pt x="81" y="29"/>
                  </a:lnTo>
                  <a:lnTo>
                    <a:pt x="100" y="45"/>
                  </a:lnTo>
                  <a:lnTo>
                    <a:pt x="89" y="48"/>
                  </a:lnTo>
                  <a:lnTo>
                    <a:pt x="82" y="58"/>
                  </a:lnTo>
                  <a:lnTo>
                    <a:pt x="81" y="63"/>
                  </a:lnTo>
                  <a:lnTo>
                    <a:pt x="77" y="81"/>
                  </a:lnTo>
                  <a:lnTo>
                    <a:pt x="63" y="75"/>
                  </a:lnTo>
                  <a:lnTo>
                    <a:pt x="60" y="60"/>
                  </a:lnTo>
                  <a:lnTo>
                    <a:pt x="47" y="66"/>
                  </a:lnTo>
                  <a:lnTo>
                    <a:pt x="32" y="75"/>
                  </a:lnTo>
                  <a:lnTo>
                    <a:pt x="24" y="72"/>
                  </a:lnTo>
                  <a:lnTo>
                    <a:pt x="17" y="66"/>
                  </a:lnTo>
                  <a:lnTo>
                    <a:pt x="12" y="58"/>
                  </a:lnTo>
                  <a:lnTo>
                    <a:pt x="18" y="51"/>
                  </a:lnTo>
                  <a:lnTo>
                    <a:pt x="22" y="56"/>
                  </a:lnTo>
                  <a:lnTo>
                    <a:pt x="40" y="64"/>
                  </a:lnTo>
                  <a:lnTo>
                    <a:pt x="43" y="58"/>
                  </a:lnTo>
                  <a:lnTo>
                    <a:pt x="27" y="44"/>
                  </a:lnTo>
                  <a:lnTo>
                    <a:pt x="21" y="33"/>
                  </a:lnTo>
                  <a:lnTo>
                    <a:pt x="16" y="29"/>
                  </a:lnTo>
                  <a:lnTo>
                    <a:pt x="16" y="24"/>
                  </a:lnTo>
                  <a:lnTo>
                    <a:pt x="9" y="21"/>
                  </a:lnTo>
                  <a:lnTo>
                    <a:pt x="0" y="20"/>
                  </a:lnTo>
                  <a:lnTo>
                    <a:pt x="2" y="12"/>
                  </a:lnTo>
                  <a:lnTo>
                    <a:pt x="4" y="6"/>
                  </a:lnTo>
                  <a:lnTo>
                    <a:pt x="10" y="6"/>
                  </a:lnTo>
                  <a:lnTo>
                    <a:pt x="16" y="10"/>
                  </a:lnTo>
                  <a:lnTo>
                    <a:pt x="29" y="21"/>
                  </a:lnTo>
                  <a:lnTo>
                    <a:pt x="31" y="14"/>
                  </a:lnTo>
                  <a:lnTo>
                    <a:pt x="27" y="5"/>
                  </a:lnTo>
                  <a:lnTo>
                    <a:pt x="29" y="0"/>
                  </a:lnTo>
                  <a:lnTo>
                    <a:pt x="36" y="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7" name="Freeform 241"/>
            <p:cNvSpPr>
              <a:spLocks/>
            </p:cNvSpPr>
            <p:nvPr/>
          </p:nvSpPr>
          <p:spPr bwMode="auto">
            <a:xfrm>
              <a:off x="3500" y="2394"/>
              <a:ext cx="64" cy="47"/>
            </a:xfrm>
            <a:custGeom>
              <a:avLst/>
              <a:gdLst/>
              <a:ahLst/>
              <a:cxnLst>
                <a:cxn ang="0">
                  <a:pos x="0" y="6"/>
                </a:cxn>
                <a:cxn ang="0">
                  <a:pos x="8" y="14"/>
                </a:cxn>
                <a:cxn ang="0">
                  <a:pos x="17" y="26"/>
                </a:cxn>
                <a:cxn ang="0">
                  <a:pos x="32" y="42"/>
                </a:cxn>
                <a:cxn ang="0">
                  <a:pos x="41" y="33"/>
                </a:cxn>
                <a:cxn ang="0">
                  <a:pos x="43" y="41"/>
                </a:cxn>
                <a:cxn ang="0">
                  <a:pos x="50" y="42"/>
                </a:cxn>
                <a:cxn ang="0">
                  <a:pos x="60" y="48"/>
                </a:cxn>
                <a:cxn ang="0">
                  <a:pos x="65" y="41"/>
                </a:cxn>
                <a:cxn ang="0">
                  <a:pos x="48" y="28"/>
                </a:cxn>
                <a:cxn ang="0">
                  <a:pos x="44" y="18"/>
                </a:cxn>
                <a:cxn ang="0">
                  <a:pos x="37" y="13"/>
                </a:cxn>
                <a:cxn ang="0">
                  <a:pos x="37" y="8"/>
                </a:cxn>
                <a:cxn ang="0">
                  <a:pos x="31" y="5"/>
                </a:cxn>
                <a:cxn ang="0">
                  <a:pos x="20" y="2"/>
                </a:cxn>
                <a:cxn ang="0">
                  <a:pos x="10" y="0"/>
                </a:cxn>
                <a:cxn ang="0">
                  <a:pos x="2" y="1"/>
                </a:cxn>
                <a:cxn ang="0">
                  <a:pos x="0" y="6"/>
                </a:cxn>
              </a:cxnLst>
              <a:rect l="0" t="0" r="r" b="b"/>
              <a:pathLst>
                <a:path w="66" h="49">
                  <a:moveTo>
                    <a:pt x="0" y="6"/>
                  </a:moveTo>
                  <a:lnTo>
                    <a:pt x="8" y="14"/>
                  </a:lnTo>
                  <a:lnTo>
                    <a:pt x="17" y="26"/>
                  </a:lnTo>
                  <a:lnTo>
                    <a:pt x="32" y="42"/>
                  </a:lnTo>
                  <a:lnTo>
                    <a:pt x="41" y="33"/>
                  </a:lnTo>
                  <a:lnTo>
                    <a:pt x="43" y="41"/>
                  </a:lnTo>
                  <a:lnTo>
                    <a:pt x="50" y="42"/>
                  </a:lnTo>
                  <a:lnTo>
                    <a:pt x="60" y="48"/>
                  </a:lnTo>
                  <a:lnTo>
                    <a:pt x="65" y="41"/>
                  </a:lnTo>
                  <a:lnTo>
                    <a:pt x="48" y="28"/>
                  </a:lnTo>
                  <a:lnTo>
                    <a:pt x="44" y="18"/>
                  </a:lnTo>
                  <a:lnTo>
                    <a:pt x="37" y="13"/>
                  </a:lnTo>
                  <a:lnTo>
                    <a:pt x="37" y="8"/>
                  </a:lnTo>
                  <a:lnTo>
                    <a:pt x="31" y="5"/>
                  </a:lnTo>
                  <a:lnTo>
                    <a:pt x="20" y="2"/>
                  </a:lnTo>
                  <a:lnTo>
                    <a:pt x="10" y="0"/>
                  </a:lnTo>
                  <a:lnTo>
                    <a:pt x="2" y="1"/>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8" name="Freeform 242"/>
            <p:cNvSpPr>
              <a:spLocks/>
            </p:cNvSpPr>
            <p:nvPr/>
          </p:nvSpPr>
          <p:spPr bwMode="auto">
            <a:xfrm>
              <a:off x="3536" y="2128"/>
              <a:ext cx="661" cy="280"/>
            </a:xfrm>
            <a:custGeom>
              <a:avLst/>
              <a:gdLst/>
              <a:ahLst/>
              <a:cxnLst>
                <a:cxn ang="0">
                  <a:pos x="648" y="119"/>
                </a:cxn>
                <a:cxn ang="0">
                  <a:pos x="580" y="113"/>
                </a:cxn>
                <a:cxn ang="0">
                  <a:pos x="555" y="90"/>
                </a:cxn>
                <a:cxn ang="0">
                  <a:pos x="522" y="94"/>
                </a:cxn>
                <a:cxn ang="0">
                  <a:pos x="491" y="83"/>
                </a:cxn>
                <a:cxn ang="0">
                  <a:pos x="434" y="48"/>
                </a:cxn>
                <a:cxn ang="0">
                  <a:pos x="364" y="35"/>
                </a:cxn>
                <a:cxn ang="0">
                  <a:pos x="314" y="21"/>
                </a:cxn>
                <a:cxn ang="0">
                  <a:pos x="266" y="10"/>
                </a:cxn>
                <a:cxn ang="0">
                  <a:pos x="220" y="24"/>
                </a:cxn>
                <a:cxn ang="0">
                  <a:pos x="167" y="24"/>
                </a:cxn>
                <a:cxn ang="0">
                  <a:pos x="167" y="57"/>
                </a:cxn>
                <a:cxn ang="0">
                  <a:pos x="187" y="74"/>
                </a:cxn>
                <a:cxn ang="0">
                  <a:pos x="187" y="95"/>
                </a:cxn>
                <a:cxn ang="0">
                  <a:pos x="167" y="98"/>
                </a:cxn>
                <a:cxn ang="0">
                  <a:pos x="136" y="86"/>
                </a:cxn>
                <a:cxn ang="0">
                  <a:pos x="117" y="90"/>
                </a:cxn>
                <a:cxn ang="0">
                  <a:pos x="93" y="82"/>
                </a:cxn>
                <a:cxn ang="0">
                  <a:pos x="35" y="80"/>
                </a:cxn>
                <a:cxn ang="0">
                  <a:pos x="22" y="92"/>
                </a:cxn>
                <a:cxn ang="0">
                  <a:pos x="21" y="109"/>
                </a:cxn>
                <a:cxn ang="0">
                  <a:pos x="2" y="101"/>
                </a:cxn>
                <a:cxn ang="0">
                  <a:pos x="0" y="133"/>
                </a:cxn>
                <a:cxn ang="0">
                  <a:pos x="8" y="154"/>
                </a:cxn>
                <a:cxn ang="0">
                  <a:pos x="29" y="153"/>
                </a:cxn>
                <a:cxn ang="0">
                  <a:pos x="51" y="187"/>
                </a:cxn>
                <a:cxn ang="0">
                  <a:pos x="124" y="173"/>
                </a:cxn>
                <a:cxn ang="0">
                  <a:pos x="117" y="208"/>
                </a:cxn>
                <a:cxn ang="0">
                  <a:pos x="81" y="226"/>
                </a:cxn>
                <a:cxn ang="0">
                  <a:pos x="121" y="260"/>
                </a:cxn>
                <a:cxn ang="0">
                  <a:pos x="149" y="264"/>
                </a:cxn>
                <a:cxn ang="0">
                  <a:pos x="172" y="269"/>
                </a:cxn>
                <a:cxn ang="0">
                  <a:pos x="171" y="203"/>
                </a:cxn>
                <a:cxn ang="0">
                  <a:pos x="199" y="183"/>
                </a:cxn>
                <a:cxn ang="0">
                  <a:pos x="210" y="173"/>
                </a:cxn>
                <a:cxn ang="0">
                  <a:pos x="224" y="180"/>
                </a:cxn>
                <a:cxn ang="0">
                  <a:pos x="232" y="185"/>
                </a:cxn>
                <a:cxn ang="0">
                  <a:pos x="249" y="212"/>
                </a:cxn>
                <a:cxn ang="0">
                  <a:pos x="264" y="230"/>
                </a:cxn>
                <a:cxn ang="0">
                  <a:pos x="305" y="230"/>
                </a:cxn>
                <a:cxn ang="0">
                  <a:pos x="320" y="276"/>
                </a:cxn>
                <a:cxn ang="0">
                  <a:pos x="336" y="291"/>
                </a:cxn>
                <a:cxn ang="0">
                  <a:pos x="376" y="284"/>
                </a:cxn>
                <a:cxn ang="0">
                  <a:pos x="422" y="284"/>
                </a:cxn>
                <a:cxn ang="0">
                  <a:pos x="420" y="265"/>
                </a:cxn>
                <a:cxn ang="0">
                  <a:pos x="428" y="254"/>
                </a:cxn>
                <a:cxn ang="0">
                  <a:pos x="457" y="258"/>
                </a:cxn>
                <a:cxn ang="0">
                  <a:pos x="498" y="249"/>
                </a:cxn>
                <a:cxn ang="0">
                  <a:pos x="567" y="262"/>
                </a:cxn>
                <a:cxn ang="0">
                  <a:pos x="567" y="220"/>
                </a:cxn>
                <a:cxn ang="0">
                  <a:pos x="618" y="173"/>
                </a:cxn>
              </a:cxnLst>
              <a:rect l="0" t="0" r="r" b="b"/>
              <a:pathLst>
                <a:path w="683" h="292">
                  <a:moveTo>
                    <a:pt x="665" y="149"/>
                  </a:moveTo>
                  <a:lnTo>
                    <a:pt x="682" y="142"/>
                  </a:lnTo>
                  <a:lnTo>
                    <a:pt x="648" y="119"/>
                  </a:lnTo>
                  <a:lnTo>
                    <a:pt x="626" y="129"/>
                  </a:lnTo>
                  <a:lnTo>
                    <a:pt x="594" y="121"/>
                  </a:lnTo>
                  <a:lnTo>
                    <a:pt x="580" y="113"/>
                  </a:lnTo>
                  <a:lnTo>
                    <a:pt x="567" y="113"/>
                  </a:lnTo>
                  <a:lnTo>
                    <a:pt x="559" y="99"/>
                  </a:lnTo>
                  <a:lnTo>
                    <a:pt x="555" y="90"/>
                  </a:lnTo>
                  <a:lnTo>
                    <a:pt x="542" y="90"/>
                  </a:lnTo>
                  <a:lnTo>
                    <a:pt x="532" y="90"/>
                  </a:lnTo>
                  <a:lnTo>
                    <a:pt x="522" y="94"/>
                  </a:lnTo>
                  <a:lnTo>
                    <a:pt x="506" y="78"/>
                  </a:lnTo>
                  <a:lnTo>
                    <a:pt x="499" y="80"/>
                  </a:lnTo>
                  <a:lnTo>
                    <a:pt x="491" y="83"/>
                  </a:lnTo>
                  <a:lnTo>
                    <a:pt x="482" y="87"/>
                  </a:lnTo>
                  <a:lnTo>
                    <a:pt x="468" y="75"/>
                  </a:lnTo>
                  <a:lnTo>
                    <a:pt x="434" y="48"/>
                  </a:lnTo>
                  <a:lnTo>
                    <a:pt x="407" y="32"/>
                  </a:lnTo>
                  <a:lnTo>
                    <a:pt x="391" y="17"/>
                  </a:lnTo>
                  <a:lnTo>
                    <a:pt x="364" y="35"/>
                  </a:lnTo>
                  <a:lnTo>
                    <a:pt x="359" y="22"/>
                  </a:lnTo>
                  <a:lnTo>
                    <a:pt x="320" y="21"/>
                  </a:lnTo>
                  <a:lnTo>
                    <a:pt x="314" y="21"/>
                  </a:lnTo>
                  <a:lnTo>
                    <a:pt x="297" y="0"/>
                  </a:lnTo>
                  <a:lnTo>
                    <a:pt x="278" y="2"/>
                  </a:lnTo>
                  <a:lnTo>
                    <a:pt x="266" y="10"/>
                  </a:lnTo>
                  <a:lnTo>
                    <a:pt x="241" y="16"/>
                  </a:lnTo>
                  <a:lnTo>
                    <a:pt x="233" y="12"/>
                  </a:lnTo>
                  <a:lnTo>
                    <a:pt x="220" y="24"/>
                  </a:lnTo>
                  <a:lnTo>
                    <a:pt x="210" y="22"/>
                  </a:lnTo>
                  <a:lnTo>
                    <a:pt x="174" y="25"/>
                  </a:lnTo>
                  <a:lnTo>
                    <a:pt x="167" y="24"/>
                  </a:lnTo>
                  <a:lnTo>
                    <a:pt x="162" y="26"/>
                  </a:lnTo>
                  <a:lnTo>
                    <a:pt x="176" y="43"/>
                  </a:lnTo>
                  <a:lnTo>
                    <a:pt x="167" y="57"/>
                  </a:lnTo>
                  <a:lnTo>
                    <a:pt x="168" y="68"/>
                  </a:lnTo>
                  <a:lnTo>
                    <a:pt x="168" y="74"/>
                  </a:lnTo>
                  <a:lnTo>
                    <a:pt x="187" y="74"/>
                  </a:lnTo>
                  <a:lnTo>
                    <a:pt x="193" y="83"/>
                  </a:lnTo>
                  <a:lnTo>
                    <a:pt x="193" y="94"/>
                  </a:lnTo>
                  <a:lnTo>
                    <a:pt x="187" y="95"/>
                  </a:lnTo>
                  <a:lnTo>
                    <a:pt x="179" y="90"/>
                  </a:lnTo>
                  <a:lnTo>
                    <a:pt x="171" y="94"/>
                  </a:lnTo>
                  <a:lnTo>
                    <a:pt x="167" y="98"/>
                  </a:lnTo>
                  <a:lnTo>
                    <a:pt x="153" y="90"/>
                  </a:lnTo>
                  <a:lnTo>
                    <a:pt x="149" y="82"/>
                  </a:lnTo>
                  <a:lnTo>
                    <a:pt x="136" y="86"/>
                  </a:lnTo>
                  <a:lnTo>
                    <a:pt x="136" y="88"/>
                  </a:lnTo>
                  <a:lnTo>
                    <a:pt x="128" y="82"/>
                  </a:lnTo>
                  <a:lnTo>
                    <a:pt x="117" y="90"/>
                  </a:lnTo>
                  <a:lnTo>
                    <a:pt x="102" y="94"/>
                  </a:lnTo>
                  <a:lnTo>
                    <a:pt x="97" y="90"/>
                  </a:lnTo>
                  <a:lnTo>
                    <a:pt x="93" y="82"/>
                  </a:lnTo>
                  <a:lnTo>
                    <a:pt x="74" y="80"/>
                  </a:lnTo>
                  <a:lnTo>
                    <a:pt x="43" y="78"/>
                  </a:lnTo>
                  <a:lnTo>
                    <a:pt x="35" y="80"/>
                  </a:lnTo>
                  <a:lnTo>
                    <a:pt x="32" y="86"/>
                  </a:lnTo>
                  <a:lnTo>
                    <a:pt x="27" y="83"/>
                  </a:lnTo>
                  <a:lnTo>
                    <a:pt x="22" y="92"/>
                  </a:lnTo>
                  <a:lnTo>
                    <a:pt x="17" y="99"/>
                  </a:lnTo>
                  <a:lnTo>
                    <a:pt x="17" y="102"/>
                  </a:lnTo>
                  <a:lnTo>
                    <a:pt x="21" y="109"/>
                  </a:lnTo>
                  <a:lnTo>
                    <a:pt x="16" y="110"/>
                  </a:lnTo>
                  <a:lnTo>
                    <a:pt x="10" y="99"/>
                  </a:lnTo>
                  <a:lnTo>
                    <a:pt x="2" y="101"/>
                  </a:lnTo>
                  <a:lnTo>
                    <a:pt x="0" y="115"/>
                  </a:lnTo>
                  <a:lnTo>
                    <a:pt x="0" y="125"/>
                  </a:lnTo>
                  <a:lnTo>
                    <a:pt x="0" y="133"/>
                  </a:lnTo>
                  <a:lnTo>
                    <a:pt x="4" y="141"/>
                  </a:lnTo>
                  <a:lnTo>
                    <a:pt x="8" y="145"/>
                  </a:lnTo>
                  <a:lnTo>
                    <a:pt x="8" y="154"/>
                  </a:lnTo>
                  <a:lnTo>
                    <a:pt x="16" y="153"/>
                  </a:lnTo>
                  <a:lnTo>
                    <a:pt x="25" y="146"/>
                  </a:lnTo>
                  <a:lnTo>
                    <a:pt x="29" y="153"/>
                  </a:lnTo>
                  <a:lnTo>
                    <a:pt x="37" y="163"/>
                  </a:lnTo>
                  <a:lnTo>
                    <a:pt x="43" y="171"/>
                  </a:lnTo>
                  <a:lnTo>
                    <a:pt x="51" y="187"/>
                  </a:lnTo>
                  <a:lnTo>
                    <a:pt x="64" y="183"/>
                  </a:lnTo>
                  <a:lnTo>
                    <a:pt x="87" y="179"/>
                  </a:lnTo>
                  <a:lnTo>
                    <a:pt x="124" y="173"/>
                  </a:lnTo>
                  <a:lnTo>
                    <a:pt x="132" y="184"/>
                  </a:lnTo>
                  <a:lnTo>
                    <a:pt x="133" y="204"/>
                  </a:lnTo>
                  <a:lnTo>
                    <a:pt x="117" y="208"/>
                  </a:lnTo>
                  <a:lnTo>
                    <a:pt x="102" y="212"/>
                  </a:lnTo>
                  <a:lnTo>
                    <a:pt x="103" y="226"/>
                  </a:lnTo>
                  <a:lnTo>
                    <a:pt x="81" y="226"/>
                  </a:lnTo>
                  <a:lnTo>
                    <a:pt x="102" y="255"/>
                  </a:lnTo>
                  <a:lnTo>
                    <a:pt x="112" y="257"/>
                  </a:lnTo>
                  <a:lnTo>
                    <a:pt x="121" y="260"/>
                  </a:lnTo>
                  <a:lnTo>
                    <a:pt x="125" y="272"/>
                  </a:lnTo>
                  <a:lnTo>
                    <a:pt x="130" y="266"/>
                  </a:lnTo>
                  <a:lnTo>
                    <a:pt x="149" y="264"/>
                  </a:lnTo>
                  <a:lnTo>
                    <a:pt x="160" y="269"/>
                  </a:lnTo>
                  <a:lnTo>
                    <a:pt x="167" y="274"/>
                  </a:lnTo>
                  <a:lnTo>
                    <a:pt x="172" y="269"/>
                  </a:lnTo>
                  <a:lnTo>
                    <a:pt x="185" y="270"/>
                  </a:lnTo>
                  <a:lnTo>
                    <a:pt x="163" y="206"/>
                  </a:lnTo>
                  <a:lnTo>
                    <a:pt x="171" y="203"/>
                  </a:lnTo>
                  <a:lnTo>
                    <a:pt x="199" y="188"/>
                  </a:lnTo>
                  <a:lnTo>
                    <a:pt x="203" y="188"/>
                  </a:lnTo>
                  <a:lnTo>
                    <a:pt x="199" y="183"/>
                  </a:lnTo>
                  <a:lnTo>
                    <a:pt x="206" y="185"/>
                  </a:lnTo>
                  <a:lnTo>
                    <a:pt x="206" y="179"/>
                  </a:lnTo>
                  <a:lnTo>
                    <a:pt x="210" y="173"/>
                  </a:lnTo>
                  <a:lnTo>
                    <a:pt x="212" y="176"/>
                  </a:lnTo>
                  <a:lnTo>
                    <a:pt x="218" y="176"/>
                  </a:lnTo>
                  <a:lnTo>
                    <a:pt x="224" y="180"/>
                  </a:lnTo>
                  <a:lnTo>
                    <a:pt x="232" y="172"/>
                  </a:lnTo>
                  <a:lnTo>
                    <a:pt x="237" y="173"/>
                  </a:lnTo>
                  <a:lnTo>
                    <a:pt x="232" y="185"/>
                  </a:lnTo>
                  <a:lnTo>
                    <a:pt x="236" y="200"/>
                  </a:lnTo>
                  <a:lnTo>
                    <a:pt x="249" y="210"/>
                  </a:lnTo>
                  <a:lnTo>
                    <a:pt x="249" y="212"/>
                  </a:lnTo>
                  <a:lnTo>
                    <a:pt x="245" y="219"/>
                  </a:lnTo>
                  <a:lnTo>
                    <a:pt x="247" y="223"/>
                  </a:lnTo>
                  <a:lnTo>
                    <a:pt x="264" y="230"/>
                  </a:lnTo>
                  <a:lnTo>
                    <a:pt x="270" y="239"/>
                  </a:lnTo>
                  <a:lnTo>
                    <a:pt x="286" y="234"/>
                  </a:lnTo>
                  <a:lnTo>
                    <a:pt x="305" y="230"/>
                  </a:lnTo>
                  <a:lnTo>
                    <a:pt x="320" y="258"/>
                  </a:lnTo>
                  <a:lnTo>
                    <a:pt x="325" y="272"/>
                  </a:lnTo>
                  <a:lnTo>
                    <a:pt x="320" y="276"/>
                  </a:lnTo>
                  <a:lnTo>
                    <a:pt x="317" y="280"/>
                  </a:lnTo>
                  <a:lnTo>
                    <a:pt x="332" y="285"/>
                  </a:lnTo>
                  <a:lnTo>
                    <a:pt x="336" y="291"/>
                  </a:lnTo>
                  <a:lnTo>
                    <a:pt x="356" y="285"/>
                  </a:lnTo>
                  <a:lnTo>
                    <a:pt x="363" y="291"/>
                  </a:lnTo>
                  <a:lnTo>
                    <a:pt x="376" y="284"/>
                  </a:lnTo>
                  <a:lnTo>
                    <a:pt x="386" y="282"/>
                  </a:lnTo>
                  <a:lnTo>
                    <a:pt x="397" y="284"/>
                  </a:lnTo>
                  <a:lnTo>
                    <a:pt x="422" y="284"/>
                  </a:lnTo>
                  <a:lnTo>
                    <a:pt x="415" y="278"/>
                  </a:lnTo>
                  <a:lnTo>
                    <a:pt x="415" y="270"/>
                  </a:lnTo>
                  <a:lnTo>
                    <a:pt x="420" y="265"/>
                  </a:lnTo>
                  <a:lnTo>
                    <a:pt x="420" y="260"/>
                  </a:lnTo>
                  <a:lnTo>
                    <a:pt x="411" y="255"/>
                  </a:lnTo>
                  <a:lnTo>
                    <a:pt x="428" y="254"/>
                  </a:lnTo>
                  <a:lnTo>
                    <a:pt x="442" y="255"/>
                  </a:lnTo>
                  <a:lnTo>
                    <a:pt x="445" y="260"/>
                  </a:lnTo>
                  <a:lnTo>
                    <a:pt x="457" y="258"/>
                  </a:lnTo>
                  <a:lnTo>
                    <a:pt x="449" y="246"/>
                  </a:lnTo>
                  <a:lnTo>
                    <a:pt x="457" y="243"/>
                  </a:lnTo>
                  <a:lnTo>
                    <a:pt x="498" y="249"/>
                  </a:lnTo>
                  <a:lnTo>
                    <a:pt x="530" y="251"/>
                  </a:lnTo>
                  <a:lnTo>
                    <a:pt x="555" y="262"/>
                  </a:lnTo>
                  <a:lnTo>
                    <a:pt x="567" y="262"/>
                  </a:lnTo>
                  <a:lnTo>
                    <a:pt x="571" y="274"/>
                  </a:lnTo>
                  <a:lnTo>
                    <a:pt x="580" y="249"/>
                  </a:lnTo>
                  <a:lnTo>
                    <a:pt x="567" y="220"/>
                  </a:lnTo>
                  <a:lnTo>
                    <a:pt x="607" y="212"/>
                  </a:lnTo>
                  <a:lnTo>
                    <a:pt x="611" y="196"/>
                  </a:lnTo>
                  <a:lnTo>
                    <a:pt x="618" y="173"/>
                  </a:lnTo>
                  <a:lnTo>
                    <a:pt x="659" y="176"/>
                  </a:lnTo>
                  <a:lnTo>
                    <a:pt x="665" y="14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49" name="Freeform 243"/>
            <p:cNvSpPr>
              <a:spLocks/>
            </p:cNvSpPr>
            <p:nvPr/>
          </p:nvSpPr>
          <p:spPr bwMode="auto">
            <a:xfrm>
              <a:off x="3694" y="2309"/>
              <a:ext cx="290" cy="173"/>
            </a:xfrm>
            <a:custGeom>
              <a:avLst/>
              <a:gdLst/>
              <a:ahLst/>
              <a:cxnLst>
                <a:cxn ang="0">
                  <a:pos x="28" y="80"/>
                </a:cxn>
                <a:cxn ang="0">
                  <a:pos x="33" y="67"/>
                </a:cxn>
                <a:cxn ang="0">
                  <a:pos x="40" y="60"/>
                </a:cxn>
                <a:cxn ang="0">
                  <a:pos x="54" y="63"/>
                </a:cxn>
                <a:cxn ang="0">
                  <a:pos x="69" y="67"/>
                </a:cxn>
                <a:cxn ang="0">
                  <a:pos x="73" y="71"/>
                </a:cxn>
                <a:cxn ang="0">
                  <a:pos x="82" y="80"/>
                </a:cxn>
                <a:cxn ang="0">
                  <a:pos x="89" y="100"/>
                </a:cxn>
                <a:cxn ang="0">
                  <a:pos x="100" y="99"/>
                </a:cxn>
                <a:cxn ang="0">
                  <a:pos x="116" y="100"/>
                </a:cxn>
                <a:cxn ang="0">
                  <a:pos x="139" y="125"/>
                </a:cxn>
                <a:cxn ang="0">
                  <a:pos x="165" y="139"/>
                </a:cxn>
                <a:cxn ang="0">
                  <a:pos x="189" y="154"/>
                </a:cxn>
                <a:cxn ang="0">
                  <a:pos x="198" y="179"/>
                </a:cxn>
                <a:cxn ang="0">
                  <a:pos x="213" y="160"/>
                </a:cxn>
                <a:cxn ang="0">
                  <a:pos x="215" y="141"/>
                </a:cxn>
                <a:cxn ang="0">
                  <a:pos x="207" y="114"/>
                </a:cxn>
                <a:cxn ang="0">
                  <a:pos x="225" y="107"/>
                </a:cxn>
                <a:cxn ang="0">
                  <a:pos x="251" y="113"/>
                </a:cxn>
                <a:cxn ang="0">
                  <a:pos x="292" y="110"/>
                </a:cxn>
                <a:cxn ang="0">
                  <a:pos x="292" y="95"/>
                </a:cxn>
                <a:cxn ang="0">
                  <a:pos x="243" y="95"/>
                </a:cxn>
                <a:cxn ang="0">
                  <a:pos x="219" y="92"/>
                </a:cxn>
                <a:cxn ang="0">
                  <a:pos x="197" y="100"/>
                </a:cxn>
                <a:cxn ang="0">
                  <a:pos x="182" y="99"/>
                </a:cxn>
                <a:cxn ang="0">
                  <a:pos x="171" y="100"/>
                </a:cxn>
                <a:cxn ang="0">
                  <a:pos x="156" y="92"/>
                </a:cxn>
                <a:cxn ang="0">
                  <a:pos x="156" y="87"/>
                </a:cxn>
                <a:cxn ang="0">
                  <a:pos x="154" y="65"/>
                </a:cxn>
                <a:cxn ang="0">
                  <a:pos x="106" y="49"/>
                </a:cxn>
                <a:cxn ang="0">
                  <a:pos x="83" y="34"/>
                </a:cxn>
                <a:cxn ang="0">
                  <a:pos x="54" y="41"/>
                </a:cxn>
                <a:cxn ang="0">
                  <a:pos x="35" y="18"/>
                </a:cxn>
                <a:cxn ang="0">
                  <a:pos x="36" y="0"/>
                </a:cxn>
                <a:cxn ang="0">
                  <a:pos x="21" y="82"/>
                </a:cxn>
              </a:cxnLst>
              <a:rect l="0" t="0" r="r" b="b"/>
              <a:pathLst>
                <a:path w="300" h="180">
                  <a:moveTo>
                    <a:pt x="21" y="82"/>
                  </a:moveTo>
                  <a:lnTo>
                    <a:pt x="28" y="80"/>
                  </a:lnTo>
                  <a:lnTo>
                    <a:pt x="31" y="72"/>
                  </a:lnTo>
                  <a:lnTo>
                    <a:pt x="33" y="67"/>
                  </a:lnTo>
                  <a:lnTo>
                    <a:pt x="43" y="69"/>
                  </a:lnTo>
                  <a:lnTo>
                    <a:pt x="40" y="60"/>
                  </a:lnTo>
                  <a:lnTo>
                    <a:pt x="48" y="57"/>
                  </a:lnTo>
                  <a:lnTo>
                    <a:pt x="54" y="63"/>
                  </a:lnTo>
                  <a:lnTo>
                    <a:pt x="60" y="63"/>
                  </a:lnTo>
                  <a:lnTo>
                    <a:pt x="69" y="67"/>
                  </a:lnTo>
                  <a:lnTo>
                    <a:pt x="73" y="69"/>
                  </a:lnTo>
                  <a:lnTo>
                    <a:pt x="73" y="71"/>
                  </a:lnTo>
                  <a:lnTo>
                    <a:pt x="73" y="78"/>
                  </a:lnTo>
                  <a:lnTo>
                    <a:pt x="82" y="80"/>
                  </a:lnTo>
                  <a:lnTo>
                    <a:pt x="82" y="88"/>
                  </a:lnTo>
                  <a:lnTo>
                    <a:pt x="89" y="100"/>
                  </a:lnTo>
                  <a:lnTo>
                    <a:pt x="96" y="102"/>
                  </a:lnTo>
                  <a:lnTo>
                    <a:pt x="100" y="99"/>
                  </a:lnTo>
                  <a:lnTo>
                    <a:pt x="108" y="94"/>
                  </a:lnTo>
                  <a:lnTo>
                    <a:pt x="116" y="100"/>
                  </a:lnTo>
                  <a:lnTo>
                    <a:pt x="125" y="110"/>
                  </a:lnTo>
                  <a:lnTo>
                    <a:pt x="139" y="125"/>
                  </a:lnTo>
                  <a:lnTo>
                    <a:pt x="165" y="130"/>
                  </a:lnTo>
                  <a:lnTo>
                    <a:pt x="165" y="139"/>
                  </a:lnTo>
                  <a:lnTo>
                    <a:pt x="181" y="145"/>
                  </a:lnTo>
                  <a:lnTo>
                    <a:pt x="189" y="154"/>
                  </a:lnTo>
                  <a:lnTo>
                    <a:pt x="184" y="179"/>
                  </a:lnTo>
                  <a:lnTo>
                    <a:pt x="198" y="179"/>
                  </a:lnTo>
                  <a:lnTo>
                    <a:pt x="208" y="166"/>
                  </a:lnTo>
                  <a:lnTo>
                    <a:pt x="213" y="160"/>
                  </a:lnTo>
                  <a:lnTo>
                    <a:pt x="217" y="153"/>
                  </a:lnTo>
                  <a:lnTo>
                    <a:pt x="215" y="141"/>
                  </a:lnTo>
                  <a:lnTo>
                    <a:pt x="204" y="135"/>
                  </a:lnTo>
                  <a:lnTo>
                    <a:pt x="207" y="114"/>
                  </a:lnTo>
                  <a:lnTo>
                    <a:pt x="217" y="104"/>
                  </a:lnTo>
                  <a:lnTo>
                    <a:pt x="225" y="107"/>
                  </a:lnTo>
                  <a:lnTo>
                    <a:pt x="247" y="103"/>
                  </a:lnTo>
                  <a:lnTo>
                    <a:pt x="251" y="113"/>
                  </a:lnTo>
                  <a:lnTo>
                    <a:pt x="263" y="113"/>
                  </a:lnTo>
                  <a:lnTo>
                    <a:pt x="292" y="110"/>
                  </a:lnTo>
                  <a:lnTo>
                    <a:pt x="299" y="100"/>
                  </a:lnTo>
                  <a:lnTo>
                    <a:pt x="292" y="95"/>
                  </a:lnTo>
                  <a:lnTo>
                    <a:pt x="274" y="95"/>
                  </a:lnTo>
                  <a:lnTo>
                    <a:pt x="243" y="95"/>
                  </a:lnTo>
                  <a:lnTo>
                    <a:pt x="231" y="95"/>
                  </a:lnTo>
                  <a:lnTo>
                    <a:pt x="219" y="92"/>
                  </a:lnTo>
                  <a:lnTo>
                    <a:pt x="200" y="102"/>
                  </a:lnTo>
                  <a:lnTo>
                    <a:pt x="197" y="100"/>
                  </a:lnTo>
                  <a:lnTo>
                    <a:pt x="193" y="96"/>
                  </a:lnTo>
                  <a:lnTo>
                    <a:pt x="182" y="99"/>
                  </a:lnTo>
                  <a:lnTo>
                    <a:pt x="173" y="102"/>
                  </a:lnTo>
                  <a:lnTo>
                    <a:pt x="171" y="100"/>
                  </a:lnTo>
                  <a:lnTo>
                    <a:pt x="169" y="96"/>
                  </a:lnTo>
                  <a:lnTo>
                    <a:pt x="156" y="92"/>
                  </a:lnTo>
                  <a:lnTo>
                    <a:pt x="154" y="91"/>
                  </a:lnTo>
                  <a:lnTo>
                    <a:pt x="156" y="87"/>
                  </a:lnTo>
                  <a:lnTo>
                    <a:pt x="162" y="83"/>
                  </a:lnTo>
                  <a:lnTo>
                    <a:pt x="154" y="65"/>
                  </a:lnTo>
                  <a:lnTo>
                    <a:pt x="142" y="41"/>
                  </a:lnTo>
                  <a:lnTo>
                    <a:pt x="106" y="49"/>
                  </a:lnTo>
                  <a:lnTo>
                    <a:pt x="100" y="41"/>
                  </a:lnTo>
                  <a:lnTo>
                    <a:pt x="83" y="34"/>
                  </a:lnTo>
                  <a:lnTo>
                    <a:pt x="69" y="44"/>
                  </a:lnTo>
                  <a:lnTo>
                    <a:pt x="54" y="41"/>
                  </a:lnTo>
                  <a:lnTo>
                    <a:pt x="37" y="30"/>
                  </a:lnTo>
                  <a:lnTo>
                    <a:pt x="35" y="18"/>
                  </a:lnTo>
                  <a:lnTo>
                    <a:pt x="36" y="9"/>
                  </a:lnTo>
                  <a:lnTo>
                    <a:pt x="36" y="0"/>
                  </a:lnTo>
                  <a:lnTo>
                    <a:pt x="0" y="18"/>
                  </a:lnTo>
                  <a:lnTo>
                    <a:pt x="21" y="8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50" name="Freeform 244"/>
            <p:cNvSpPr>
              <a:spLocks/>
            </p:cNvSpPr>
            <p:nvPr/>
          </p:nvSpPr>
          <p:spPr bwMode="auto">
            <a:xfrm>
              <a:off x="3656" y="2365"/>
              <a:ext cx="222" cy="151"/>
            </a:xfrm>
            <a:custGeom>
              <a:avLst/>
              <a:gdLst/>
              <a:ahLst/>
              <a:cxnLst>
                <a:cxn ang="0">
                  <a:pos x="0" y="22"/>
                </a:cxn>
                <a:cxn ang="0">
                  <a:pos x="1" y="42"/>
                </a:cxn>
                <a:cxn ang="0">
                  <a:pos x="14" y="30"/>
                </a:cxn>
                <a:cxn ang="0">
                  <a:pos x="31" y="45"/>
                </a:cxn>
                <a:cxn ang="0">
                  <a:pos x="24" y="56"/>
                </a:cxn>
                <a:cxn ang="0">
                  <a:pos x="2" y="46"/>
                </a:cxn>
                <a:cxn ang="0">
                  <a:pos x="1" y="60"/>
                </a:cxn>
                <a:cxn ang="0">
                  <a:pos x="2" y="68"/>
                </a:cxn>
                <a:cxn ang="0">
                  <a:pos x="14" y="71"/>
                </a:cxn>
                <a:cxn ang="0">
                  <a:pos x="9" y="79"/>
                </a:cxn>
                <a:cxn ang="0">
                  <a:pos x="18" y="85"/>
                </a:cxn>
                <a:cxn ang="0">
                  <a:pos x="18" y="114"/>
                </a:cxn>
                <a:cxn ang="0">
                  <a:pos x="49" y="106"/>
                </a:cxn>
                <a:cxn ang="0">
                  <a:pos x="67" y="97"/>
                </a:cxn>
                <a:cxn ang="0">
                  <a:pos x="107" y="116"/>
                </a:cxn>
                <a:cxn ang="0">
                  <a:pos x="133" y="127"/>
                </a:cxn>
                <a:cxn ang="0">
                  <a:pos x="137" y="132"/>
                </a:cxn>
                <a:cxn ang="0">
                  <a:pos x="140" y="146"/>
                </a:cxn>
                <a:cxn ang="0">
                  <a:pos x="164" y="157"/>
                </a:cxn>
                <a:cxn ang="0">
                  <a:pos x="199" y="119"/>
                </a:cxn>
                <a:cxn ang="0">
                  <a:pos x="222" y="119"/>
                </a:cxn>
                <a:cxn ang="0">
                  <a:pos x="225" y="103"/>
                </a:cxn>
                <a:cxn ang="0">
                  <a:pos x="228" y="96"/>
                </a:cxn>
                <a:cxn ang="0">
                  <a:pos x="221" y="87"/>
                </a:cxn>
                <a:cxn ang="0">
                  <a:pos x="203" y="80"/>
                </a:cxn>
                <a:cxn ang="0">
                  <a:pos x="202" y="72"/>
                </a:cxn>
                <a:cxn ang="0">
                  <a:pos x="178" y="67"/>
                </a:cxn>
                <a:cxn ang="0">
                  <a:pos x="164" y="52"/>
                </a:cxn>
                <a:cxn ang="0">
                  <a:pos x="159" y="44"/>
                </a:cxn>
                <a:cxn ang="0">
                  <a:pos x="147" y="36"/>
                </a:cxn>
                <a:cxn ang="0">
                  <a:pos x="140" y="40"/>
                </a:cxn>
                <a:cxn ang="0">
                  <a:pos x="134" y="44"/>
                </a:cxn>
                <a:cxn ang="0">
                  <a:pos x="128" y="42"/>
                </a:cxn>
                <a:cxn ang="0">
                  <a:pos x="121" y="30"/>
                </a:cxn>
                <a:cxn ang="0">
                  <a:pos x="120" y="22"/>
                </a:cxn>
                <a:cxn ang="0">
                  <a:pos x="111" y="20"/>
                </a:cxn>
                <a:cxn ang="0">
                  <a:pos x="110" y="12"/>
                </a:cxn>
                <a:cxn ang="0">
                  <a:pos x="99" y="5"/>
                </a:cxn>
                <a:cxn ang="0">
                  <a:pos x="93" y="5"/>
                </a:cxn>
                <a:cxn ang="0">
                  <a:pos x="87" y="0"/>
                </a:cxn>
                <a:cxn ang="0">
                  <a:pos x="79" y="2"/>
                </a:cxn>
                <a:cxn ang="0">
                  <a:pos x="82" y="12"/>
                </a:cxn>
                <a:cxn ang="0">
                  <a:pos x="78" y="10"/>
                </a:cxn>
                <a:cxn ang="0">
                  <a:pos x="72" y="9"/>
                </a:cxn>
                <a:cxn ang="0">
                  <a:pos x="67" y="22"/>
                </a:cxn>
                <a:cxn ang="0">
                  <a:pos x="59" y="24"/>
                </a:cxn>
                <a:cxn ang="0">
                  <a:pos x="49" y="21"/>
                </a:cxn>
                <a:cxn ang="0">
                  <a:pos x="43" y="28"/>
                </a:cxn>
                <a:cxn ang="0">
                  <a:pos x="36" y="22"/>
                </a:cxn>
                <a:cxn ang="0">
                  <a:pos x="25" y="16"/>
                </a:cxn>
                <a:cxn ang="0">
                  <a:pos x="0" y="22"/>
                </a:cxn>
              </a:cxnLst>
              <a:rect l="0" t="0" r="r" b="b"/>
              <a:pathLst>
                <a:path w="229" h="158">
                  <a:moveTo>
                    <a:pt x="0" y="22"/>
                  </a:moveTo>
                  <a:lnTo>
                    <a:pt x="1" y="42"/>
                  </a:lnTo>
                  <a:lnTo>
                    <a:pt x="14" y="30"/>
                  </a:lnTo>
                  <a:lnTo>
                    <a:pt x="31" y="45"/>
                  </a:lnTo>
                  <a:lnTo>
                    <a:pt x="24" y="56"/>
                  </a:lnTo>
                  <a:lnTo>
                    <a:pt x="2" y="46"/>
                  </a:lnTo>
                  <a:lnTo>
                    <a:pt x="1" y="60"/>
                  </a:lnTo>
                  <a:lnTo>
                    <a:pt x="2" y="68"/>
                  </a:lnTo>
                  <a:lnTo>
                    <a:pt x="14" y="71"/>
                  </a:lnTo>
                  <a:lnTo>
                    <a:pt x="9" y="79"/>
                  </a:lnTo>
                  <a:lnTo>
                    <a:pt x="18" y="85"/>
                  </a:lnTo>
                  <a:lnTo>
                    <a:pt x="18" y="114"/>
                  </a:lnTo>
                  <a:lnTo>
                    <a:pt x="49" y="106"/>
                  </a:lnTo>
                  <a:lnTo>
                    <a:pt x="67" y="97"/>
                  </a:lnTo>
                  <a:lnTo>
                    <a:pt x="107" y="116"/>
                  </a:lnTo>
                  <a:lnTo>
                    <a:pt x="133" y="127"/>
                  </a:lnTo>
                  <a:lnTo>
                    <a:pt x="137" y="132"/>
                  </a:lnTo>
                  <a:lnTo>
                    <a:pt x="140" y="146"/>
                  </a:lnTo>
                  <a:lnTo>
                    <a:pt x="164" y="157"/>
                  </a:lnTo>
                  <a:lnTo>
                    <a:pt x="199" y="119"/>
                  </a:lnTo>
                  <a:lnTo>
                    <a:pt x="222" y="119"/>
                  </a:lnTo>
                  <a:lnTo>
                    <a:pt x="225" y="103"/>
                  </a:lnTo>
                  <a:lnTo>
                    <a:pt x="228" y="96"/>
                  </a:lnTo>
                  <a:lnTo>
                    <a:pt x="221" y="87"/>
                  </a:lnTo>
                  <a:lnTo>
                    <a:pt x="203" y="80"/>
                  </a:lnTo>
                  <a:lnTo>
                    <a:pt x="202" y="72"/>
                  </a:lnTo>
                  <a:lnTo>
                    <a:pt x="178" y="67"/>
                  </a:lnTo>
                  <a:lnTo>
                    <a:pt x="164" y="52"/>
                  </a:lnTo>
                  <a:lnTo>
                    <a:pt x="159" y="44"/>
                  </a:lnTo>
                  <a:lnTo>
                    <a:pt x="147" y="36"/>
                  </a:lnTo>
                  <a:lnTo>
                    <a:pt x="140" y="40"/>
                  </a:lnTo>
                  <a:lnTo>
                    <a:pt x="134" y="44"/>
                  </a:lnTo>
                  <a:lnTo>
                    <a:pt x="128" y="42"/>
                  </a:lnTo>
                  <a:lnTo>
                    <a:pt x="121" y="30"/>
                  </a:lnTo>
                  <a:lnTo>
                    <a:pt x="120" y="22"/>
                  </a:lnTo>
                  <a:lnTo>
                    <a:pt x="111" y="20"/>
                  </a:lnTo>
                  <a:lnTo>
                    <a:pt x="110" y="12"/>
                  </a:lnTo>
                  <a:lnTo>
                    <a:pt x="99" y="5"/>
                  </a:lnTo>
                  <a:lnTo>
                    <a:pt x="93" y="5"/>
                  </a:lnTo>
                  <a:lnTo>
                    <a:pt x="87" y="0"/>
                  </a:lnTo>
                  <a:lnTo>
                    <a:pt x="79" y="2"/>
                  </a:lnTo>
                  <a:lnTo>
                    <a:pt x="82" y="12"/>
                  </a:lnTo>
                  <a:lnTo>
                    <a:pt x="78" y="10"/>
                  </a:lnTo>
                  <a:lnTo>
                    <a:pt x="72" y="9"/>
                  </a:lnTo>
                  <a:lnTo>
                    <a:pt x="67" y="22"/>
                  </a:lnTo>
                  <a:lnTo>
                    <a:pt x="59" y="24"/>
                  </a:lnTo>
                  <a:lnTo>
                    <a:pt x="49" y="21"/>
                  </a:lnTo>
                  <a:lnTo>
                    <a:pt x="43" y="28"/>
                  </a:lnTo>
                  <a:lnTo>
                    <a:pt x="36" y="22"/>
                  </a:lnTo>
                  <a:lnTo>
                    <a:pt x="25" y="16"/>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51" name="Freeform 245"/>
            <p:cNvSpPr>
              <a:spLocks/>
            </p:cNvSpPr>
            <p:nvPr/>
          </p:nvSpPr>
          <p:spPr bwMode="auto">
            <a:xfrm>
              <a:off x="3905" y="2362"/>
              <a:ext cx="184" cy="78"/>
            </a:xfrm>
            <a:custGeom>
              <a:avLst/>
              <a:gdLst/>
              <a:ahLst/>
              <a:cxnLst>
                <a:cxn ang="0">
                  <a:pos x="47" y="58"/>
                </a:cxn>
                <a:cxn ang="0">
                  <a:pos x="33" y="58"/>
                </a:cxn>
                <a:cxn ang="0">
                  <a:pos x="6" y="60"/>
                </a:cxn>
                <a:cxn ang="0">
                  <a:pos x="0" y="70"/>
                </a:cxn>
                <a:cxn ang="0">
                  <a:pos x="6" y="74"/>
                </a:cxn>
                <a:cxn ang="0">
                  <a:pos x="12" y="76"/>
                </a:cxn>
                <a:cxn ang="0">
                  <a:pos x="49" y="75"/>
                </a:cxn>
                <a:cxn ang="0">
                  <a:pos x="75" y="75"/>
                </a:cxn>
                <a:cxn ang="0">
                  <a:pos x="87" y="81"/>
                </a:cxn>
                <a:cxn ang="0">
                  <a:pos x="91" y="71"/>
                </a:cxn>
                <a:cxn ang="0">
                  <a:pos x="102" y="70"/>
                </a:cxn>
                <a:cxn ang="0">
                  <a:pos x="117" y="66"/>
                </a:cxn>
                <a:cxn ang="0">
                  <a:pos x="130" y="63"/>
                </a:cxn>
                <a:cxn ang="0">
                  <a:pos x="155" y="49"/>
                </a:cxn>
                <a:cxn ang="0">
                  <a:pos x="180" y="37"/>
                </a:cxn>
                <a:cxn ang="0">
                  <a:pos x="189" y="31"/>
                </a:cxn>
                <a:cxn ang="0">
                  <a:pos x="186" y="18"/>
                </a:cxn>
                <a:cxn ang="0">
                  <a:pos x="174" y="18"/>
                </a:cxn>
                <a:cxn ang="0">
                  <a:pos x="162" y="13"/>
                </a:cxn>
                <a:cxn ang="0">
                  <a:pos x="148" y="8"/>
                </a:cxn>
                <a:cxn ang="0">
                  <a:pos x="117" y="5"/>
                </a:cxn>
                <a:cxn ang="0">
                  <a:pos x="76" y="0"/>
                </a:cxn>
                <a:cxn ang="0">
                  <a:pos x="68" y="2"/>
                </a:cxn>
                <a:cxn ang="0">
                  <a:pos x="71" y="8"/>
                </a:cxn>
                <a:cxn ang="0">
                  <a:pos x="76" y="14"/>
                </a:cxn>
                <a:cxn ang="0">
                  <a:pos x="64" y="16"/>
                </a:cxn>
                <a:cxn ang="0">
                  <a:pos x="62" y="12"/>
                </a:cxn>
                <a:cxn ang="0">
                  <a:pos x="48" y="10"/>
                </a:cxn>
                <a:cxn ang="0">
                  <a:pos x="31" y="12"/>
                </a:cxn>
                <a:cxn ang="0">
                  <a:pos x="39" y="16"/>
                </a:cxn>
                <a:cxn ang="0">
                  <a:pos x="40" y="21"/>
                </a:cxn>
                <a:cxn ang="0">
                  <a:pos x="35" y="27"/>
                </a:cxn>
                <a:cxn ang="0">
                  <a:pos x="35" y="35"/>
                </a:cxn>
                <a:cxn ang="0">
                  <a:pos x="41" y="40"/>
                </a:cxn>
                <a:cxn ang="0">
                  <a:pos x="64" y="40"/>
                </a:cxn>
                <a:cxn ang="0">
                  <a:pos x="72" y="40"/>
                </a:cxn>
                <a:cxn ang="0">
                  <a:pos x="81" y="47"/>
                </a:cxn>
                <a:cxn ang="0">
                  <a:pos x="72" y="56"/>
                </a:cxn>
                <a:cxn ang="0">
                  <a:pos x="64" y="56"/>
                </a:cxn>
                <a:cxn ang="0">
                  <a:pos x="56" y="55"/>
                </a:cxn>
                <a:cxn ang="0">
                  <a:pos x="52" y="56"/>
                </a:cxn>
                <a:cxn ang="0">
                  <a:pos x="47" y="58"/>
                </a:cxn>
              </a:cxnLst>
              <a:rect l="0" t="0" r="r" b="b"/>
              <a:pathLst>
                <a:path w="190" h="82">
                  <a:moveTo>
                    <a:pt x="47" y="58"/>
                  </a:moveTo>
                  <a:lnTo>
                    <a:pt x="33" y="58"/>
                  </a:lnTo>
                  <a:lnTo>
                    <a:pt x="6" y="60"/>
                  </a:lnTo>
                  <a:lnTo>
                    <a:pt x="0" y="70"/>
                  </a:lnTo>
                  <a:lnTo>
                    <a:pt x="6" y="74"/>
                  </a:lnTo>
                  <a:lnTo>
                    <a:pt x="12" y="76"/>
                  </a:lnTo>
                  <a:lnTo>
                    <a:pt x="49" y="75"/>
                  </a:lnTo>
                  <a:lnTo>
                    <a:pt x="75" y="75"/>
                  </a:lnTo>
                  <a:lnTo>
                    <a:pt x="87" y="81"/>
                  </a:lnTo>
                  <a:lnTo>
                    <a:pt x="91" y="71"/>
                  </a:lnTo>
                  <a:lnTo>
                    <a:pt x="102" y="70"/>
                  </a:lnTo>
                  <a:lnTo>
                    <a:pt x="117" y="66"/>
                  </a:lnTo>
                  <a:lnTo>
                    <a:pt x="130" y="63"/>
                  </a:lnTo>
                  <a:lnTo>
                    <a:pt x="155" y="49"/>
                  </a:lnTo>
                  <a:lnTo>
                    <a:pt x="180" y="37"/>
                  </a:lnTo>
                  <a:lnTo>
                    <a:pt x="189" y="31"/>
                  </a:lnTo>
                  <a:lnTo>
                    <a:pt x="186" y="18"/>
                  </a:lnTo>
                  <a:lnTo>
                    <a:pt x="174" y="18"/>
                  </a:lnTo>
                  <a:lnTo>
                    <a:pt x="162" y="13"/>
                  </a:lnTo>
                  <a:lnTo>
                    <a:pt x="148" y="8"/>
                  </a:lnTo>
                  <a:lnTo>
                    <a:pt x="117" y="5"/>
                  </a:lnTo>
                  <a:lnTo>
                    <a:pt x="76" y="0"/>
                  </a:lnTo>
                  <a:lnTo>
                    <a:pt x="68" y="2"/>
                  </a:lnTo>
                  <a:lnTo>
                    <a:pt x="71" y="8"/>
                  </a:lnTo>
                  <a:lnTo>
                    <a:pt x="76" y="14"/>
                  </a:lnTo>
                  <a:lnTo>
                    <a:pt x="64" y="16"/>
                  </a:lnTo>
                  <a:lnTo>
                    <a:pt x="62" y="12"/>
                  </a:lnTo>
                  <a:lnTo>
                    <a:pt x="48" y="10"/>
                  </a:lnTo>
                  <a:lnTo>
                    <a:pt x="31" y="12"/>
                  </a:lnTo>
                  <a:lnTo>
                    <a:pt x="39" y="16"/>
                  </a:lnTo>
                  <a:lnTo>
                    <a:pt x="40" y="21"/>
                  </a:lnTo>
                  <a:lnTo>
                    <a:pt x="35" y="27"/>
                  </a:lnTo>
                  <a:lnTo>
                    <a:pt x="35" y="35"/>
                  </a:lnTo>
                  <a:lnTo>
                    <a:pt x="41" y="40"/>
                  </a:lnTo>
                  <a:lnTo>
                    <a:pt x="64" y="40"/>
                  </a:lnTo>
                  <a:lnTo>
                    <a:pt x="72" y="40"/>
                  </a:lnTo>
                  <a:lnTo>
                    <a:pt x="81" y="47"/>
                  </a:lnTo>
                  <a:lnTo>
                    <a:pt x="72" y="56"/>
                  </a:lnTo>
                  <a:lnTo>
                    <a:pt x="64" y="56"/>
                  </a:lnTo>
                  <a:lnTo>
                    <a:pt x="56" y="55"/>
                  </a:lnTo>
                  <a:lnTo>
                    <a:pt x="52" y="56"/>
                  </a:lnTo>
                  <a:lnTo>
                    <a:pt x="47" y="5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52" name="Freeform 246"/>
            <p:cNvSpPr>
              <a:spLocks/>
            </p:cNvSpPr>
            <p:nvPr/>
          </p:nvSpPr>
          <p:spPr bwMode="auto">
            <a:xfrm>
              <a:off x="3887" y="2408"/>
              <a:ext cx="117" cy="81"/>
            </a:xfrm>
            <a:custGeom>
              <a:avLst/>
              <a:gdLst/>
              <a:ahLst/>
              <a:cxnLst>
                <a:cxn ang="0">
                  <a:pos x="0" y="71"/>
                </a:cxn>
                <a:cxn ang="0">
                  <a:pos x="1" y="74"/>
                </a:cxn>
                <a:cxn ang="0">
                  <a:pos x="9" y="75"/>
                </a:cxn>
                <a:cxn ang="0">
                  <a:pos x="31" y="77"/>
                </a:cxn>
                <a:cxn ang="0">
                  <a:pos x="56" y="51"/>
                </a:cxn>
                <a:cxn ang="0">
                  <a:pos x="62" y="67"/>
                </a:cxn>
                <a:cxn ang="0">
                  <a:pos x="70" y="84"/>
                </a:cxn>
                <a:cxn ang="0">
                  <a:pos x="84" y="77"/>
                </a:cxn>
                <a:cxn ang="0">
                  <a:pos x="102" y="71"/>
                </a:cxn>
                <a:cxn ang="0">
                  <a:pos x="118" y="75"/>
                </a:cxn>
                <a:cxn ang="0">
                  <a:pos x="120" y="51"/>
                </a:cxn>
                <a:cxn ang="0">
                  <a:pos x="107" y="47"/>
                </a:cxn>
                <a:cxn ang="0">
                  <a:pos x="101" y="47"/>
                </a:cxn>
                <a:cxn ang="0">
                  <a:pos x="106" y="32"/>
                </a:cxn>
                <a:cxn ang="0">
                  <a:pos x="91" y="28"/>
                </a:cxn>
                <a:cxn ang="0">
                  <a:pos x="79" y="27"/>
                </a:cxn>
                <a:cxn ang="0">
                  <a:pos x="63" y="27"/>
                </a:cxn>
                <a:cxn ang="0">
                  <a:pos x="49" y="27"/>
                </a:cxn>
                <a:cxn ang="0">
                  <a:pos x="33" y="27"/>
                </a:cxn>
                <a:cxn ang="0">
                  <a:pos x="20" y="24"/>
                </a:cxn>
                <a:cxn ang="0">
                  <a:pos x="17" y="23"/>
                </a:cxn>
                <a:cxn ang="0">
                  <a:pos x="20" y="16"/>
                </a:cxn>
                <a:cxn ang="0">
                  <a:pos x="26" y="12"/>
                </a:cxn>
                <a:cxn ang="0">
                  <a:pos x="48" y="8"/>
                </a:cxn>
                <a:cxn ang="0">
                  <a:pos x="47" y="0"/>
                </a:cxn>
                <a:cxn ang="0">
                  <a:pos x="29" y="2"/>
                </a:cxn>
                <a:cxn ang="0">
                  <a:pos x="16" y="2"/>
                </a:cxn>
                <a:cxn ang="0">
                  <a:pos x="6" y="10"/>
                </a:cxn>
                <a:cxn ang="0">
                  <a:pos x="2" y="27"/>
                </a:cxn>
                <a:cxn ang="0">
                  <a:pos x="4" y="31"/>
                </a:cxn>
                <a:cxn ang="0">
                  <a:pos x="2" y="32"/>
                </a:cxn>
                <a:cxn ang="0">
                  <a:pos x="13" y="36"/>
                </a:cxn>
                <a:cxn ang="0">
                  <a:pos x="18" y="46"/>
                </a:cxn>
                <a:cxn ang="0">
                  <a:pos x="14" y="56"/>
                </a:cxn>
                <a:cxn ang="0">
                  <a:pos x="12" y="58"/>
                </a:cxn>
                <a:cxn ang="0">
                  <a:pos x="8" y="62"/>
                </a:cxn>
                <a:cxn ang="0">
                  <a:pos x="0" y="71"/>
                </a:cxn>
              </a:cxnLst>
              <a:rect l="0" t="0" r="r" b="b"/>
              <a:pathLst>
                <a:path w="121" h="85">
                  <a:moveTo>
                    <a:pt x="0" y="71"/>
                  </a:moveTo>
                  <a:lnTo>
                    <a:pt x="1" y="74"/>
                  </a:lnTo>
                  <a:lnTo>
                    <a:pt x="9" y="75"/>
                  </a:lnTo>
                  <a:lnTo>
                    <a:pt x="31" y="77"/>
                  </a:lnTo>
                  <a:lnTo>
                    <a:pt x="56" y="51"/>
                  </a:lnTo>
                  <a:lnTo>
                    <a:pt x="62" y="67"/>
                  </a:lnTo>
                  <a:lnTo>
                    <a:pt x="70" y="84"/>
                  </a:lnTo>
                  <a:lnTo>
                    <a:pt x="84" y="77"/>
                  </a:lnTo>
                  <a:lnTo>
                    <a:pt x="102" y="71"/>
                  </a:lnTo>
                  <a:lnTo>
                    <a:pt x="118" y="75"/>
                  </a:lnTo>
                  <a:lnTo>
                    <a:pt x="120" y="51"/>
                  </a:lnTo>
                  <a:lnTo>
                    <a:pt x="107" y="47"/>
                  </a:lnTo>
                  <a:lnTo>
                    <a:pt x="101" y="47"/>
                  </a:lnTo>
                  <a:lnTo>
                    <a:pt x="106" y="32"/>
                  </a:lnTo>
                  <a:lnTo>
                    <a:pt x="91" y="28"/>
                  </a:lnTo>
                  <a:lnTo>
                    <a:pt x="79" y="27"/>
                  </a:lnTo>
                  <a:lnTo>
                    <a:pt x="63" y="27"/>
                  </a:lnTo>
                  <a:lnTo>
                    <a:pt x="49" y="27"/>
                  </a:lnTo>
                  <a:lnTo>
                    <a:pt x="33" y="27"/>
                  </a:lnTo>
                  <a:lnTo>
                    <a:pt x="20" y="24"/>
                  </a:lnTo>
                  <a:lnTo>
                    <a:pt x="17" y="23"/>
                  </a:lnTo>
                  <a:lnTo>
                    <a:pt x="20" y="16"/>
                  </a:lnTo>
                  <a:lnTo>
                    <a:pt x="26" y="12"/>
                  </a:lnTo>
                  <a:lnTo>
                    <a:pt x="48" y="8"/>
                  </a:lnTo>
                  <a:lnTo>
                    <a:pt x="47" y="0"/>
                  </a:lnTo>
                  <a:lnTo>
                    <a:pt x="29" y="2"/>
                  </a:lnTo>
                  <a:lnTo>
                    <a:pt x="16" y="2"/>
                  </a:lnTo>
                  <a:lnTo>
                    <a:pt x="6" y="10"/>
                  </a:lnTo>
                  <a:lnTo>
                    <a:pt x="2" y="27"/>
                  </a:lnTo>
                  <a:lnTo>
                    <a:pt x="4" y="31"/>
                  </a:lnTo>
                  <a:lnTo>
                    <a:pt x="2" y="32"/>
                  </a:lnTo>
                  <a:lnTo>
                    <a:pt x="13" y="36"/>
                  </a:lnTo>
                  <a:lnTo>
                    <a:pt x="18" y="46"/>
                  </a:lnTo>
                  <a:lnTo>
                    <a:pt x="14" y="56"/>
                  </a:lnTo>
                  <a:lnTo>
                    <a:pt x="12" y="58"/>
                  </a:lnTo>
                  <a:lnTo>
                    <a:pt x="8" y="62"/>
                  </a:lnTo>
                  <a:lnTo>
                    <a:pt x="0" y="7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grpSp>
      <p:sp>
        <p:nvSpPr>
          <p:cNvPr id="253" name="CasellaDiTesto 252"/>
          <p:cNvSpPr txBox="1"/>
          <p:nvPr/>
        </p:nvSpPr>
        <p:spPr>
          <a:xfrm>
            <a:off x="2915816" y="4365104"/>
            <a:ext cx="1080120" cy="1080120"/>
          </a:xfrm>
          <a:prstGeom prst="rect">
            <a:avLst/>
          </a:prstGeom>
          <a:noFill/>
          <a:ln w="28575">
            <a:solidFill>
              <a:srgbClr val="FFFF00"/>
            </a:solidFill>
          </a:ln>
        </p:spPr>
        <p:txBody>
          <a:bodyPr wrap="square" rtlCol="0">
            <a:noAutofit/>
          </a:bodyPr>
          <a:lstStyle/>
          <a:p>
            <a:endParaRPr lang="it-IT" dirty="0"/>
          </a:p>
        </p:txBody>
      </p:sp>
      <p:grpSp>
        <p:nvGrpSpPr>
          <p:cNvPr id="254" name="Group 2"/>
          <p:cNvGrpSpPr>
            <a:grpSpLocks/>
          </p:cNvGrpSpPr>
          <p:nvPr/>
        </p:nvGrpSpPr>
        <p:grpSpPr bwMode="auto">
          <a:xfrm>
            <a:off x="276225" y="908720"/>
            <a:ext cx="5447903" cy="2520281"/>
            <a:chOff x="174" y="1335"/>
            <a:chExt cx="5664" cy="2721"/>
          </a:xfrm>
        </p:grpSpPr>
        <p:sp>
          <p:nvSpPr>
            <p:cNvPr id="255" name="Freeform 3"/>
            <p:cNvSpPr>
              <a:spLocks/>
            </p:cNvSpPr>
            <p:nvPr/>
          </p:nvSpPr>
          <p:spPr bwMode="auto">
            <a:xfrm>
              <a:off x="1765" y="2794"/>
              <a:ext cx="24" cy="21"/>
            </a:xfrm>
            <a:custGeom>
              <a:avLst/>
              <a:gdLst/>
              <a:ahLst/>
              <a:cxnLst>
                <a:cxn ang="0">
                  <a:pos x="0" y="0"/>
                </a:cxn>
                <a:cxn ang="0">
                  <a:pos x="1" y="21"/>
                </a:cxn>
                <a:cxn ang="0">
                  <a:pos x="24" y="14"/>
                </a:cxn>
                <a:cxn ang="0">
                  <a:pos x="0" y="0"/>
                </a:cxn>
              </a:cxnLst>
              <a:rect l="0" t="0" r="r" b="b"/>
              <a:pathLst>
                <a:path w="25" h="22">
                  <a:moveTo>
                    <a:pt x="0" y="0"/>
                  </a:moveTo>
                  <a:lnTo>
                    <a:pt x="1" y="21"/>
                  </a:lnTo>
                  <a:lnTo>
                    <a:pt x="24" y="14"/>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56" name="Freeform 4"/>
            <p:cNvSpPr>
              <a:spLocks/>
            </p:cNvSpPr>
            <p:nvPr/>
          </p:nvSpPr>
          <p:spPr bwMode="auto">
            <a:xfrm>
              <a:off x="3780" y="2458"/>
              <a:ext cx="224" cy="158"/>
            </a:xfrm>
            <a:custGeom>
              <a:avLst/>
              <a:gdLst/>
              <a:ahLst/>
              <a:cxnLst>
                <a:cxn ang="0">
                  <a:pos x="0" y="79"/>
                </a:cxn>
                <a:cxn ang="0">
                  <a:pos x="1" y="120"/>
                </a:cxn>
                <a:cxn ang="0">
                  <a:pos x="17" y="134"/>
                </a:cxn>
                <a:cxn ang="0">
                  <a:pos x="5" y="155"/>
                </a:cxn>
                <a:cxn ang="0">
                  <a:pos x="29" y="164"/>
                </a:cxn>
                <a:cxn ang="0">
                  <a:pos x="90" y="155"/>
                </a:cxn>
                <a:cxn ang="0">
                  <a:pos x="101" y="131"/>
                </a:cxn>
                <a:cxn ang="0">
                  <a:pos x="142" y="118"/>
                </a:cxn>
                <a:cxn ang="0">
                  <a:pos x="146" y="98"/>
                </a:cxn>
                <a:cxn ang="0">
                  <a:pos x="159" y="94"/>
                </a:cxn>
                <a:cxn ang="0">
                  <a:pos x="152" y="83"/>
                </a:cxn>
                <a:cxn ang="0">
                  <a:pos x="167" y="82"/>
                </a:cxn>
                <a:cxn ang="0">
                  <a:pos x="178" y="61"/>
                </a:cxn>
                <a:cxn ang="0">
                  <a:pos x="174" y="41"/>
                </a:cxn>
                <a:cxn ang="0">
                  <a:pos x="228" y="26"/>
                </a:cxn>
                <a:cxn ang="0">
                  <a:pos x="230" y="22"/>
                </a:cxn>
                <a:cxn ang="0">
                  <a:pos x="209" y="18"/>
                </a:cxn>
                <a:cxn ang="0">
                  <a:pos x="181" y="32"/>
                </a:cxn>
                <a:cxn ang="0">
                  <a:pos x="167" y="0"/>
                </a:cxn>
                <a:cxn ang="0">
                  <a:pos x="142" y="24"/>
                </a:cxn>
                <a:cxn ang="0">
                  <a:pos x="71" y="22"/>
                </a:cxn>
                <a:cxn ang="0">
                  <a:pos x="35" y="60"/>
                </a:cxn>
                <a:cxn ang="0">
                  <a:pos x="10" y="48"/>
                </a:cxn>
                <a:cxn ang="0">
                  <a:pos x="0" y="79"/>
                </a:cxn>
              </a:cxnLst>
              <a:rect l="0" t="0" r="r" b="b"/>
              <a:pathLst>
                <a:path w="231" h="165">
                  <a:moveTo>
                    <a:pt x="0" y="79"/>
                  </a:moveTo>
                  <a:lnTo>
                    <a:pt x="1" y="120"/>
                  </a:lnTo>
                  <a:lnTo>
                    <a:pt x="17" y="134"/>
                  </a:lnTo>
                  <a:lnTo>
                    <a:pt x="5" y="155"/>
                  </a:lnTo>
                  <a:lnTo>
                    <a:pt x="29" y="164"/>
                  </a:lnTo>
                  <a:lnTo>
                    <a:pt x="90" y="155"/>
                  </a:lnTo>
                  <a:lnTo>
                    <a:pt x="101" y="131"/>
                  </a:lnTo>
                  <a:lnTo>
                    <a:pt x="142" y="118"/>
                  </a:lnTo>
                  <a:lnTo>
                    <a:pt x="146" y="98"/>
                  </a:lnTo>
                  <a:lnTo>
                    <a:pt x="159" y="94"/>
                  </a:lnTo>
                  <a:lnTo>
                    <a:pt x="152" y="83"/>
                  </a:lnTo>
                  <a:lnTo>
                    <a:pt x="167" y="82"/>
                  </a:lnTo>
                  <a:lnTo>
                    <a:pt x="178" y="61"/>
                  </a:lnTo>
                  <a:lnTo>
                    <a:pt x="174" y="41"/>
                  </a:lnTo>
                  <a:lnTo>
                    <a:pt x="228" y="26"/>
                  </a:lnTo>
                  <a:lnTo>
                    <a:pt x="230" y="22"/>
                  </a:lnTo>
                  <a:lnTo>
                    <a:pt x="209" y="18"/>
                  </a:lnTo>
                  <a:lnTo>
                    <a:pt x="181" y="32"/>
                  </a:lnTo>
                  <a:lnTo>
                    <a:pt x="167" y="0"/>
                  </a:lnTo>
                  <a:lnTo>
                    <a:pt x="142" y="24"/>
                  </a:lnTo>
                  <a:lnTo>
                    <a:pt x="71" y="22"/>
                  </a:lnTo>
                  <a:lnTo>
                    <a:pt x="35" y="60"/>
                  </a:lnTo>
                  <a:lnTo>
                    <a:pt x="10" y="48"/>
                  </a:lnTo>
                  <a:lnTo>
                    <a:pt x="0" y="7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57" name="Freeform 5"/>
            <p:cNvSpPr>
              <a:spLocks/>
            </p:cNvSpPr>
            <p:nvPr/>
          </p:nvSpPr>
          <p:spPr bwMode="auto">
            <a:xfrm>
              <a:off x="3128" y="2382"/>
              <a:ext cx="28" cy="55"/>
            </a:xfrm>
            <a:custGeom>
              <a:avLst/>
              <a:gdLst/>
              <a:ahLst/>
              <a:cxnLst>
                <a:cxn ang="0">
                  <a:pos x="0" y="42"/>
                </a:cxn>
                <a:cxn ang="0">
                  <a:pos x="1" y="13"/>
                </a:cxn>
                <a:cxn ang="0">
                  <a:pos x="13" y="0"/>
                </a:cxn>
                <a:cxn ang="0">
                  <a:pos x="28" y="32"/>
                </a:cxn>
                <a:cxn ang="0">
                  <a:pos x="14" y="56"/>
                </a:cxn>
                <a:cxn ang="0">
                  <a:pos x="0" y="42"/>
                </a:cxn>
              </a:cxnLst>
              <a:rect l="0" t="0" r="r" b="b"/>
              <a:pathLst>
                <a:path w="29" h="57">
                  <a:moveTo>
                    <a:pt x="0" y="42"/>
                  </a:moveTo>
                  <a:lnTo>
                    <a:pt x="1" y="13"/>
                  </a:lnTo>
                  <a:lnTo>
                    <a:pt x="13" y="0"/>
                  </a:lnTo>
                  <a:lnTo>
                    <a:pt x="28" y="32"/>
                  </a:lnTo>
                  <a:lnTo>
                    <a:pt x="14" y="56"/>
                  </a:lnTo>
                  <a:lnTo>
                    <a:pt x="0" y="4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58" name="Freeform 6"/>
            <p:cNvSpPr>
              <a:spLocks/>
            </p:cNvSpPr>
            <p:nvPr/>
          </p:nvSpPr>
          <p:spPr bwMode="auto">
            <a:xfrm>
              <a:off x="2688" y="2484"/>
              <a:ext cx="322" cy="302"/>
            </a:xfrm>
            <a:custGeom>
              <a:avLst/>
              <a:gdLst/>
              <a:ahLst/>
              <a:cxnLst>
                <a:cxn ang="0">
                  <a:pos x="0" y="167"/>
                </a:cxn>
                <a:cxn ang="0">
                  <a:pos x="1" y="173"/>
                </a:cxn>
                <a:cxn ang="0">
                  <a:pos x="62" y="212"/>
                </a:cxn>
                <a:cxn ang="0">
                  <a:pos x="192" y="299"/>
                </a:cxn>
                <a:cxn ang="0">
                  <a:pos x="194" y="314"/>
                </a:cxn>
                <a:cxn ang="0">
                  <a:pos x="206" y="311"/>
                </a:cxn>
                <a:cxn ang="0">
                  <a:pos x="232" y="304"/>
                </a:cxn>
                <a:cxn ang="0">
                  <a:pos x="332" y="237"/>
                </a:cxn>
                <a:cxn ang="0">
                  <a:pos x="292" y="192"/>
                </a:cxn>
                <a:cxn ang="0">
                  <a:pos x="294" y="121"/>
                </a:cxn>
                <a:cxn ang="0">
                  <a:pos x="288" y="87"/>
                </a:cxn>
                <a:cxn ang="0">
                  <a:pos x="261" y="55"/>
                </a:cxn>
                <a:cxn ang="0">
                  <a:pos x="275" y="44"/>
                </a:cxn>
                <a:cxn ang="0">
                  <a:pos x="282" y="0"/>
                </a:cxn>
                <a:cxn ang="0">
                  <a:pos x="166" y="6"/>
                </a:cxn>
                <a:cxn ang="0">
                  <a:pos x="105" y="33"/>
                </a:cxn>
                <a:cxn ang="0">
                  <a:pos x="120" y="86"/>
                </a:cxn>
                <a:cxn ang="0">
                  <a:pos x="94" y="87"/>
                </a:cxn>
                <a:cxn ang="0">
                  <a:pos x="79" y="94"/>
                </a:cxn>
                <a:cxn ang="0">
                  <a:pos x="82" y="107"/>
                </a:cxn>
                <a:cxn ang="0">
                  <a:pos x="9" y="140"/>
                </a:cxn>
                <a:cxn ang="0">
                  <a:pos x="0" y="167"/>
                </a:cxn>
              </a:cxnLst>
              <a:rect l="0" t="0" r="r" b="b"/>
              <a:pathLst>
                <a:path w="333" h="315">
                  <a:moveTo>
                    <a:pt x="0" y="167"/>
                  </a:moveTo>
                  <a:lnTo>
                    <a:pt x="1" y="173"/>
                  </a:lnTo>
                  <a:lnTo>
                    <a:pt x="62" y="212"/>
                  </a:lnTo>
                  <a:lnTo>
                    <a:pt x="192" y="299"/>
                  </a:lnTo>
                  <a:lnTo>
                    <a:pt x="194" y="314"/>
                  </a:lnTo>
                  <a:lnTo>
                    <a:pt x="206" y="311"/>
                  </a:lnTo>
                  <a:lnTo>
                    <a:pt x="232" y="304"/>
                  </a:lnTo>
                  <a:lnTo>
                    <a:pt x="332" y="237"/>
                  </a:lnTo>
                  <a:lnTo>
                    <a:pt x="292" y="192"/>
                  </a:lnTo>
                  <a:lnTo>
                    <a:pt x="294" y="121"/>
                  </a:lnTo>
                  <a:lnTo>
                    <a:pt x="288" y="87"/>
                  </a:lnTo>
                  <a:lnTo>
                    <a:pt x="261" y="55"/>
                  </a:lnTo>
                  <a:lnTo>
                    <a:pt x="275" y="44"/>
                  </a:lnTo>
                  <a:lnTo>
                    <a:pt x="282" y="0"/>
                  </a:lnTo>
                  <a:lnTo>
                    <a:pt x="166" y="6"/>
                  </a:lnTo>
                  <a:lnTo>
                    <a:pt x="105" y="33"/>
                  </a:lnTo>
                  <a:lnTo>
                    <a:pt x="120" y="86"/>
                  </a:lnTo>
                  <a:lnTo>
                    <a:pt x="94" y="87"/>
                  </a:lnTo>
                  <a:lnTo>
                    <a:pt x="79" y="94"/>
                  </a:lnTo>
                  <a:lnTo>
                    <a:pt x="82" y="107"/>
                  </a:lnTo>
                  <a:lnTo>
                    <a:pt x="9" y="140"/>
                  </a:lnTo>
                  <a:lnTo>
                    <a:pt x="0" y="16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59" name="Freeform 7"/>
            <p:cNvSpPr>
              <a:spLocks/>
            </p:cNvSpPr>
            <p:nvPr/>
          </p:nvSpPr>
          <p:spPr bwMode="auto">
            <a:xfrm>
              <a:off x="1668" y="3423"/>
              <a:ext cx="311" cy="549"/>
            </a:xfrm>
            <a:custGeom>
              <a:avLst/>
              <a:gdLst/>
              <a:ahLst/>
              <a:cxnLst>
                <a:cxn ang="0">
                  <a:pos x="0" y="528"/>
                </a:cxn>
                <a:cxn ang="0">
                  <a:pos x="2" y="540"/>
                </a:cxn>
                <a:cxn ang="0">
                  <a:pos x="16" y="536"/>
                </a:cxn>
                <a:cxn ang="0">
                  <a:pos x="21" y="566"/>
                </a:cxn>
                <a:cxn ang="0">
                  <a:pos x="79" y="572"/>
                </a:cxn>
                <a:cxn ang="0">
                  <a:pos x="63" y="557"/>
                </a:cxn>
                <a:cxn ang="0">
                  <a:pos x="75" y="518"/>
                </a:cxn>
                <a:cxn ang="0">
                  <a:pos x="87" y="526"/>
                </a:cxn>
                <a:cxn ang="0">
                  <a:pos x="124" y="472"/>
                </a:cxn>
                <a:cxn ang="0">
                  <a:pos x="95" y="441"/>
                </a:cxn>
                <a:cxn ang="0">
                  <a:pos x="128" y="422"/>
                </a:cxn>
                <a:cxn ang="0">
                  <a:pos x="132" y="393"/>
                </a:cxn>
                <a:cxn ang="0">
                  <a:pos x="147" y="381"/>
                </a:cxn>
                <a:cxn ang="0">
                  <a:pos x="134" y="376"/>
                </a:cxn>
                <a:cxn ang="0">
                  <a:pos x="159" y="376"/>
                </a:cxn>
                <a:cxn ang="0">
                  <a:pos x="156" y="362"/>
                </a:cxn>
                <a:cxn ang="0">
                  <a:pos x="145" y="372"/>
                </a:cxn>
                <a:cxn ang="0">
                  <a:pos x="134" y="361"/>
                </a:cxn>
                <a:cxn ang="0">
                  <a:pos x="133" y="341"/>
                </a:cxn>
                <a:cxn ang="0">
                  <a:pos x="176" y="344"/>
                </a:cxn>
                <a:cxn ang="0">
                  <a:pos x="180" y="300"/>
                </a:cxn>
                <a:cxn ang="0">
                  <a:pos x="249" y="294"/>
                </a:cxn>
                <a:cxn ang="0">
                  <a:pos x="269" y="265"/>
                </a:cxn>
                <a:cxn ang="0">
                  <a:pos x="242" y="211"/>
                </a:cxn>
                <a:cxn ang="0">
                  <a:pos x="256" y="145"/>
                </a:cxn>
                <a:cxn ang="0">
                  <a:pos x="321" y="90"/>
                </a:cxn>
                <a:cxn ang="0">
                  <a:pos x="318" y="66"/>
                </a:cxn>
                <a:cxn ang="0">
                  <a:pos x="304" y="64"/>
                </a:cxn>
                <a:cxn ang="0">
                  <a:pos x="288" y="94"/>
                </a:cxn>
                <a:cxn ang="0">
                  <a:pos x="244" y="93"/>
                </a:cxn>
                <a:cxn ang="0">
                  <a:pos x="253" y="59"/>
                </a:cxn>
                <a:cxn ang="0">
                  <a:pos x="175" y="8"/>
                </a:cxn>
                <a:cxn ang="0">
                  <a:pos x="148" y="4"/>
                </a:cxn>
                <a:cxn ang="0">
                  <a:pos x="147" y="14"/>
                </a:cxn>
                <a:cxn ang="0">
                  <a:pos x="115" y="0"/>
                </a:cxn>
                <a:cxn ang="0">
                  <a:pos x="98" y="18"/>
                </a:cxn>
                <a:cxn ang="0">
                  <a:pos x="97" y="39"/>
                </a:cxn>
                <a:cxn ang="0">
                  <a:pos x="79" y="47"/>
                </a:cxn>
                <a:cxn ang="0">
                  <a:pos x="79" y="86"/>
                </a:cxn>
                <a:cxn ang="0">
                  <a:pos x="60" y="109"/>
                </a:cxn>
                <a:cxn ang="0">
                  <a:pos x="45" y="164"/>
                </a:cxn>
                <a:cxn ang="0">
                  <a:pos x="56" y="217"/>
                </a:cxn>
                <a:cxn ang="0">
                  <a:pos x="36" y="261"/>
                </a:cxn>
                <a:cxn ang="0">
                  <a:pos x="21" y="373"/>
                </a:cxn>
                <a:cxn ang="0">
                  <a:pos x="32" y="414"/>
                </a:cxn>
                <a:cxn ang="0">
                  <a:pos x="21" y="418"/>
                </a:cxn>
                <a:cxn ang="0">
                  <a:pos x="26" y="453"/>
                </a:cxn>
                <a:cxn ang="0">
                  <a:pos x="0" y="528"/>
                </a:cxn>
              </a:cxnLst>
              <a:rect l="0" t="0" r="r" b="b"/>
              <a:pathLst>
                <a:path w="322" h="573">
                  <a:moveTo>
                    <a:pt x="0" y="528"/>
                  </a:moveTo>
                  <a:lnTo>
                    <a:pt x="2" y="540"/>
                  </a:lnTo>
                  <a:lnTo>
                    <a:pt x="16" y="536"/>
                  </a:lnTo>
                  <a:lnTo>
                    <a:pt x="21" y="566"/>
                  </a:lnTo>
                  <a:lnTo>
                    <a:pt x="79" y="572"/>
                  </a:lnTo>
                  <a:lnTo>
                    <a:pt x="63" y="557"/>
                  </a:lnTo>
                  <a:lnTo>
                    <a:pt x="75" y="518"/>
                  </a:lnTo>
                  <a:lnTo>
                    <a:pt x="87" y="526"/>
                  </a:lnTo>
                  <a:lnTo>
                    <a:pt x="124" y="472"/>
                  </a:lnTo>
                  <a:lnTo>
                    <a:pt x="95" y="441"/>
                  </a:lnTo>
                  <a:lnTo>
                    <a:pt x="128" y="422"/>
                  </a:lnTo>
                  <a:lnTo>
                    <a:pt x="132" y="393"/>
                  </a:lnTo>
                  <a:lnTo>
                    <a:pt x="147" y="381"/>
                  </a:lnTo>
                  <a:lnTo>
                    <a:pt x="134" y="376"/>
                  </a:lnTo>
                  <a:lnTo>
                    <a:pt x="159" y="376"/>
                  </a:lnTo>
                  <a:lnTo>
                    <a:pt x="156" y="362"/>
                  </a:lnTo>
                  <a:lnTo>
                    <a:pt x="145" y="372"/>
                  </a:lnTo>
                  <a:lnTo>
                    <a:pt x="134" y="361"/>
                  </a:lnTo>
                  <a:lnTo>
                    <a:pt x="133" y="341"/>
                  </a:lnTo>
                  <a:lnTo>
                    <a:pt x="176" y="344"/>
                  </a:lnTo>
                  <a:lnTo>
                    <a:pt x="180" y="300"/>
                  </a:lnTo>
                  <a:lnTo>
                    <a:pt x="249" y="294"/>
                  </a:lnTo>
                  <a:lnTo>
                    <a:pt x="269" y="265"/>
                  </a:lnTo>
                  <a:lnTo>
                    <a:pt x="242" y="211"/>
                  </a:lnTo>
                  <a:lnTo>
                    <a:pt x="256" y="145"/>
                  </a:lnTo>
                  <a:lnTo>
                    <a:pt x="321" y="90"/>
                  </a:lnTo>
                  <a:lnTo>
                    <a:pt x="318" y="66"/>
                  </a:lnTo>
                  <a:lnTo>
                    <a:pt x="304" y="64"/>
                  </a:lnTo>
                  <a:lnTo>
                    <a:pt x="288" y="94"/>
                  </a:lnTo>
                  <a:lnTo>
                    <a:pt x="244" y="93"/>
                  </a:lnTo>
                  <a:lnTo>
                    <a:pt x="253" y="59"/>
                  </a:lnTo>
                  <a:lnTo>
                    <a:pt x="175" y="8"/>
                  </a:lnTo>
                  <a:lnTo>
                    <a:pt x="148" y="4"/>
                  </a:lnTo>
                  <a:lnTo>
                    <a:pt x="147" y="14"/>
                  </a:lnTo>
                  <a:lnTo>
                    <a:pt x="115" y="0"/>
                  </a:lnTo>
                  <a:lnTo>
                    <a:pt x="98" y="18"/>
                  </a:lnTo>
                  <a:lnTo>
                    <a:pt x="97" y="39"/>
                  </a:lnTo>
                  <a:lnTo>
                    <a:pt x="79" y="47"/>
                  </a:lnTo>
                  <a:lnTo>
                    <a:pt x="79" y="86"/>
                  </a:lnTo>
                  <a:lnTo>
                    <a:pt x="60" y="109"/>
                  </a:lnTo>
                  <a:lnTo>
                    <a:pt x="45" y="164"/>
                  </a:lnTo>
                  <a:lnTo>
                    <a:pt x="56" y="217"/>
                  </a:lnTo>
                  <a:lnTo>
                    <a:pt x="36" y="261"/>
                  </a:lnTo>
                  <a:lnTo>
                    <a:pt x="21" y="373"/>
                  </a:lnTo>
                  <a:lnTo>
                    <a:pt x="32" y="414"/>
                  </a:lnTo>
                  <a:lnTo>
                    <a:pt x="21" y="418"/>
                  </a:lnTo>
                  <a:lnTo>
                    <a:pt x="26" y="453"/>
                  </a:lnTo>
                  <a:lnTo>
                    <a:pt x="0" y="52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0" name="Freeform 8"/>
            <p:cNvSpPr>
              <a:spLocks/>
            </p:cNvSpPr>
            <p:nvPr/>
          </p:nvSpPr>
          <p:spPr bwMode="auto">
            <a:xfrm>
              <a:off x="1742" y="3978"/>
              <a:ext cx="57" cy="49"/>
            </a:xfrm>
            <a:custGeom>
              <a:avLst/>
              <a:gdLst/>
              <a:ahLst/>
              <a:cxnLst>
                <a:cxn ang="0">
                  <a:pos x="0" y="0"/>
                </a:cxn>
                <a:cxn ang="0">
                  <a:pos x="1" y="50"/>
                </a:cxn>
                <a:cxn ang="0">
                  <a:pos x="58" y="44"/>
                </a:cxn>
                <a:cxn ang="0">
                  <a:pos x="13" y="24"/>
                </a:cxn>
                <a:cxn ang="0">
                  <a:pos x="0" y="0"/>
                </a:cxn>
              </a:cxnLst>
              <a:rect l="0" t="0" r="r" b="b"/>
              <a:pathLst>
                <a:path w="59" h="51">
                  <a:moveTo>
                    <a:pt x="0" y="0"/>
                  </a:moveTo>
                  <a:lnTo>
                    <a:pt x="1" y="50"/>
                  </a:lnTo>
                  <a:lnTo>
                    <a:pt x="58" y="44"/>
                  </a:lnTo>
                  <a:lnTo>
                    <a:pt x="13" y="24"/>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1" name="Freeform 9"/>
            <p:cNvSpPr>
              <a:spLocks/>
            </p:cNvSpPr>
            <p:nvPr/>
          </p:nvSpPr>
          <p:spPr bwMode="auto">
            <a:xfrm>
              <a:off x="4581" y="3257"/>
              <a:ext cx="637" cy="472"/>
            </a:xfrm>
            <a:custGeom>
              <a:avLst/>
              <a:gdLst/>
              <a:ahLst/>
              <a:cxnLst>
                <a:cxn ang="0">
                  <a:pos x="10" y="262"/>
                </a:cxn>
                <a:cxn ang="0">
                  <a:pos x="17" y="256"/>
                </a:cxn>
                <a:cxn ang="0">
                  <a:pos x="12" y="184"/>
                </a:cxn>
                <a:cxn ang="0">
                  <a:pos x="57" y="163"/>
                </a:cxn>
                <a:cxn ang="0">
                  <a:pos x="149" y="121"/>
                </a:cxn>
                <a:cxn ang="0">
                  <a:pos x="157" y="93"/>
                </a:cxn>
                <a:cxn ang="0">
                  <a:pos x="168" y="90"/>
                </a:cxn>
                <a:cxn ang="0">
                  <a:pos x="184" y="79"/>
                </a:cxn>
                <a:cxn ang="0">
                  <a:pos x="234" y="56"/>
                </a:cxn>
                <a:cxn ang="0">
                  <a:pos x="250" y="67"/>
                </a:cxn>
                <a:cxn ang="0">
                  <a:pos x="262" y="59"/>
                </a:cxn>
                <a:cxn ang="0">
                  <a:pos x="316" y="22"/>
                </a:cxn>
                <a:cxn ang="0">
                  <a:pos x="381" y="26"/>
                </a:cxn>
                <a:cxn ang="0">
                  <a:pos x="439" y="115"/>
                </a:cxn>
                <a:cxn ang="0">
                  <a:pos x="466" y="22"/>
                </a:cxn>
                <a:cxn ang="0">
                  <a:pos x="498" y="57"/>
                </a:cxn>
                <a:cxn ang="0">
                  <a:pos x="542" y="137"/>
                </a:cxn>
                <a:cxn ang="0">
                  <a:pos x="595" y="196"/>
                </a:cxn>
                <a:cxn ang="0">
                  <a:pos x="614" y="214"/>
                </a:cxn>
                <a:cxn ang="0">
                  <a:pos x="658" y="295"/>
                </a:cxn>
                <a:cxn ang="0">
                  <a:pos x="621" y="388"/>
                </a:cxn>
                <a:cxn ang="0">
                  <a:pos x="563" y="469"/>
                </a:cxn>
                <a:cxn ang="0">
                  <a:pos x="542" y="492"/>
                </a:cxn>
                <a:cxn ang="0">
                  <a:pos x="493" y="485"/>
                </a:cxn>
                <a:cxn ang="0">
                  <a:pos x="438" y="459"/>
                </a:cxn>
                <a:cxn ang="0">
                  <a:pos x="407" y="425"/>
                </a:cxn>
                <a:cxn ang="0">
                  <a:pos x="400" y="417"/>
                </a:cxn>
                <a:cxn ang="0">
                  <a:pos x="401" y="370"/>
                </a:cxn>
                <a:cxn ang="0">
                  <a:pos x="358" y="405"/>
                </a:cxn>
                <a:cxn ang="0">
                  <a:pos x="296" y="350"/>
                </a:cxn>
                <a:cxn ang="0">
                  <a:pos x="172" y="392"/>
                </a:cxn>
                <a:cxn ang="0">
                  <a:pos x="78" y="416"/>
                </a:cxn>
                <a:cxn ang="0">
                  <a:pos x="41" y="353"/>
                </a:cxn>
              </a:cxnLst>
              <a:rect l="0" t="0" r="r" b="b"/>
              <a:pathLst>
                <a:path w="659" h="493">
                  <a:moveTo>
                    <a:pt x="0" y="258"/>
                  </a:moveTo>
                  <a:lnTo>
                    <a:pt x="10" y="262"/>
                  </a:lnTo>
                  <a:lnTo>
                    <a:pt x="4" y="248"/>
                  </a:lnTo>
                  <a:lnTo>
                    <a:pt x="17" y="256"/>
                  </a:lnTo>
                  <a:lnTo>
                    <a:pt x="4" y="229"/>
                  </a:lnTo>
                  <a:lnTo>
                    <a:pt x="12" y="184"/>
                  </a:lnTo>
                  <a:lnTo>
                    <a:pt x="16" y="196"/>
                  </a:lnTo>
                  <a:lnTo>
                    <a:pt x="57" y="163"/>
                  </a:lnTo>
                  <a:lnTo>
                    <a:pt x="125" y="146"/>
                  </a:lnTo>
                  <a:lnTo>
                    <a:pt x="149" y="121"/>
                  </a:lnTo>
                  <a:lnTo>
                    <a:pt x="148" y="105"/>
                  </a:lnTo>
                  <a:lnTo>
                    <a:pt x="157" y="93"/>
                  </a:lnTo>
                  <a:lnTo>
                    <a:pt x="168" y="111"/>
                  </a:lnTo>
                  <a:lnTo>
                    <a:pt x="168" y="90"/>
                  </a:lnTo>
                  <a:lnTo>
                    <a:pt x="183" y="95"/>
                  </a:lnTo>
                  <a:lnTo>
                    <a:pt x="184" y="79"/>
                  </a:lnTo>
                  <a:lnTo>
                    <a:pt x="208" y="55"/>
                  </a:lnTo>
                  <a:lnTo>
                    <a:pt x="234" y="56"/>
                  </a:lnTo>
                  <a:lnTo>
                    <a:pt x="240" y="80"/>
                  </a:lnTo>
                  <a:lnTo>
                    <a:pt x="250" y="67"/>
                  </a:lnTo>
                  <a:lnTo>
                    <a:pt x="269" y="75"/>
                  </a:lnTo>
                  <a:lnTo>
                    <a:pt x="262" y="59"/>
                  </a:lnTo>
                  <a:lnTo>
                    <a:pt x="277" y="33"/>
                  </a:lnTo>
                  <a:lnTo>
                    <a:pt x="316" y="22"/>
                  </a:lnTo>
                  <a:lnTo>
                    <a:pt x="307" y="6"/>
                  </a:lnTo>
                  <a:lnTo>
                    <a:pt x="381" y="26"/>
                  </a:lnTo>
                  <a:lnTo>
                    <a:pt x="365" y="71"/>
                  </a:lnTo>
                  <a:lnTo>
                    <a:pt x="439" y="115"/>
                  </a:lnTo>
                  <a:lnTo>
                    <a:pt x="458" y="98"/>
                  </a:lnTo>
                  <a:lnTo>
                    <a:pt x="466" y="22"/>
                  </a:lnTo>
                  <a:lnTo>
                    <a:pt x="484" y="0"/>
                  </a:lnTo>
                  <a:lnTo>
                    <a:pt x="498" y="57"/>
                  </a:lnTo>
                  <a:lnTo>
                    <a:pt x="524" y="71"/>
                  </a:lnTo>
                  <a:lnTo>
                    <a:pt x="542" y="137"/>
                  </a:lnTo>
                  <a:lnTo>
                    <a:pt x="582" y="159"/>
                  </a:lnTo>
                  <a:lnTo>
                    <a:pt x="595" y="196"/>
                  </a:lnTo>
                  <a:lnTo>
                    <a:pt x="612" y="194"/>
                  </a:lnTo>
                  <a:lnTo>
                    <a:pt x="614" y="214"/>
                  </a:lnTo>
                  <a:lnTo>
                    <a:pt x="647" y="242"/>
                  </a:lnTo>
                  <a:lnTo>
                    <a:pt x="658" y="295"/>
                  </a:lnTo>
                  <a:lnTo>
                    <a:pt x="651" y="345"/>
                  </a:lnTo>
                  <a:lnTo>
                    <a:pt x="621" y="388"/>
                  </a:lnTo>
                  <a:lnTo>
                    <a:pt x="601" y="462"/>
                  </a:lnTo>
                  <a:lnTo>
                    <a:pt x="563" y="469"/>
                  </a:lnTo>
                  <a:lnTo>
                    <a:pt x="540" y="482"/>
                  </a:lnTo>
                  <a:lnTo>
                    <a:pt x="542" y="492"/>
                  </a:lnTo>
                  <a:lnTo>
                    <a:pt x="519" y="466"/>
                  </a:lnTo>
                  <a:lnTo>
                    <a:pt x="493" y="485"/>
                  </a:lnTo>
                  <a:lnTo>
                    <a:pt x="462" y="477"/>
                  </a:lnTo>
                  <a:lnTo>
                    <a:pt x="438" y="459"/>
                  </a:lnTo>
                  <a:lnTo>
                    <a:pt x="426" y="421"/>
                  </a:lnTo>
                  <a:lnTo>
                    <a:pt x="407" y="425"/>
                  </a:lnTo>
                  <a:lnTo>
                    <a:pt x="407" y="401"/>
                  </a:lnTo>
                  <a:lnTo>
                    <a:pt x="400" y="417"/>
                  </a:lnTo>
                  <a:lnTo>
                    <a:pt x="386" y="417"/>
                  </a:lnTo>
                  <a:lnTo>
                    <a:pt x="401" y="370"/>
                  </a:lnTo>
                  <a:lnTo>
                    <a:pt x="372" y="415"/>
                  </a:lnTo>
                  <a:lnTo>
                    <a:pt x="358" y="405"/>
                  </a:lnTo>
                  <a:lnTo>
                    <a:pt x="345" y="370"/>
                  </a:lnTo>
                  <a:lnTo>
                    <a:pt x="296" y="350"/>
                  </a:lnTo>
                  <a:lnTo>
                    <a:pt x="208" y="366"/>
                  </a:lnTo>
                  <a:lnTo>
                    <a:pt x="172" y="392"/>
                  </a:lnTo>
                  <a:lnTo>
                    <a:pt x="111" y="393"/>
                  </a:lnTo>
                  <a:lnTo>
                    <a:pt x="78" y="416"/>
                  </a:lnTo>
                  <a:lnTo>
                    <a:pt x="32" y="400"/>
                  </a:lnTo>
                  <a:lnTo>
                    <a:pt x="41" y="353"/>
                  </a:lnTo>
                  <a:lnTo>
                    <a:pt x="0" y="25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2" name="Freeform 10"/>
            <p:cNvSpPr>
              <a:spLocks/>
            </p:cNvSpPr>
            <p:nvPr/>
          </p:nvSpPr>
          <p:spPr bwMode="auto">
            <a:xfrm>
              <a:off x="5108" y="3746"/>
              <a:ext cx="55" cy="54"/>
            </a:xfrm>
            <a:custGeom>
              <a:avLst/>
              <a:gdLst/>
              <a:ahLst/>
              <a:cxnLst>
                <a:cxn ang="0">
                  <a:pos x="0" y="9"/>
                </a:cxn>
                <a:cxn ang="0">
                  <a:pos x="0" y="0"/>
                </a:cxn>
                <a:cxn ang="0">
                  <a:pos x="29" y="8"/>
                </a:cxn>
                <a:cxn ang="0">
                  <a:pos x="50" y="1"/>
                </a:cxn>
                <a:cxn ang="0">
                  <a:pos x="56" y="15"/>
                </a:cxn>
                <a:cxn ang="0">
                  <a:pos x="56" y="31"/>
                </a:cxn>
                <a:cxn ang="0">
                  <a:pos x="34" y="56"/>
                </a:cxn>
                <a:cxn ang="0">
                  <a:pos x="20" y="54"/>
                </a:cxn>
                <a:cxn ang="0">
                  <a:pos x="0" y="9"/>
                </a:cxn>
              </a:cxnLst>
              <a:rect l="0" t="0" r="r" b="b"/>
              <a:pathLst>
                <a:path w="57" h="57">
                  <a:moveTo>
                    <a:pt x="0" y="9"/>
                  </a:moveTo>
                  <a:lnTo>
                    <a:pt x="0" y="0"/>
                  </a:lnTo>
                  <a:lnTo>
                    <a:pt x="29" y="8"/>
                  </a:lnTo>
                  <a:lnTo>
                    <a:pt x="50" y="1"/>
                  </a:lnTo>
                  <a:lnTo>
                    <a:pt x="56" y="15"/>
                  </a:lnTo>
                  <a:lnTo>
                    <a:pt x="56" y="31"/>
                  </a:lnTo>
                  <a:lnTo>
                    <a:pt x="34" y="56"/>
                  </a:lnTo>
                  <a:lnTo>
                    <a:pt x="20" y="54"/>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3" name="Freeform 11"/>
            <p:cNvSpPr>
              <a:spLocks/>
            </p:cNvSpPr>
            <p:nvPr/>
          </p:nvSpPr>
          <p:spPr bwMode="auto">
            <a:xfrm>
              <a:off x="2973" y="2263"/>
              <a:ext cx="122" cy="47"/>
            </a:xfrm>
            <a:custGeom>
              <a:avLst/>
              <a:gdLst/>
              <a:ahLst/>
              <a:cxnLst>
                <a:cxn ang="0">
                  <a:pos x="0" y="26"/>
                </a:cxn>
                <a:cxn ang="0">
                  <a:pos x="2" y="28"/>
                </a:cxn>
                <a:cxn ang="0">
                  <a:pos x="2" y="37"/>
                </a:cxn>
                <a:cxn ang="0">
                  <a:pos x="16" y="39"/>
                </a:cxn>
                <a:cxn ang="0">
                  <a:pos x="42" y="34"/>
                </a:cxn>
                <a:cxn ang="0">
                  <a:pos x="69" y="48"/>
                </a:cxn>
                <a:cxn ang="0">
                  <a:pos x="108" y="38"/>
                </a:cxn>
                <a:cxn ang="0">
                  <a:pos x="126" y="13"/>
                </a:cxn>
                <a:cxn ang="0">
                  <a:pos x="119" y="0"/>
                </a:cxn>
                <a:cxn ang="0">
                  <a:pos x="70" y="0"/>
                </a:cxn>
                <a:cxn ang="0">
                  <a:pos x="55" y="26"/>
                </a:cxn>
                <a:cxn ang="0">
                  <a:pos x="0" y="26"/>
                </a:cxn>
              </a:cxnLst>
              <a:rect l="0" t="0" r="r" b="b"/>
              <a:pathLst>
                <a:path w="127" h="49">
                  <a:moveTo>
                    <a:pt x="0" y="26"/>
                  </a:moveTo>
                  <a:lnTo>
                    <a:pt x="2" y="28"/>
                  </a:lnTo>
                  <a:lnTo>
                    <a:pt x="2" y="37"/>
                  </a:lnTo>
                  <a:lnTo>
                    <a:pt x="16" y="39"/>
                  </a:lnTo>
                  <a:lnTo>
                    <a:pt x="42" y="34"/>
                  </a:lnTo>
                  <a:lnTo>
                    <a:pt x="69" y="48"/>
                  </a:lnTo>
                  <a:lnTo>
                    <a:pt x="108" y="38"/>
                  </a:lnTo>
                  <a:lnTo>
                    <a:pt x="126" y="13"/>
                  </a:lnTo>
                  <a:lnTo>
                    <a:pt x="119" y="0"/>
                  </a:lnTo>
                  <a:lnTo>
                    <a:pt x="70" y="0"/>
                  </a:lnTo>
                  <a:lnTo>
                    <a:pt x="55" y="26"/>
                  </a:lnTo>
                  <a:lnTo>
                    <a:pt x="0" y="2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4" name="Freeform 12"/>
            <p:cNvSpPr>
              <a:spLocks/>
            </p:cNvSpPr>
            <p:nvPr/>
          </p:nvSpPr>
          <p:spPr bwMode="auto">
            <a:xfrm>
              <a:off x="4209" y="2662"/>
              <a:ext cx="78" cy="94"/>
            </a:xfrm>
            <a:custGeom>
              <a:avLst/>
              <a:gdLst/>
              <a:ahLst/>
              <a:cxnLst>
                <a:cxn ang="0">
                  <a:pos x="0" y="29"/>
                </a:cxn>
                <a:cxn ang="0">
                  <a:pos x="10" y="39"/>
                </a:cxn>
                <a:cxn ang="0">
                  <a:pos x="16" y="83"/>
                </a:cxn>
                <a:cxn ang="0">
                  <a:pos x="36" y="80"/>
                </a:cxn>
                <a:cxn ang="0">
                  <a:pos x="47" y="61"/>
                </a:cxn>
                <a:cxn ang="0">
                  <a:pos x="62" y="66"/>
                </a:cxn>
                <a:cxn ang="0">
                  <a:pos x="72" y="97"/>
                </a:cxn>
                <a:cxn ang="0">
                  <a:pos x="79" y="79"/>
                </a:cxn>
                <a:cxn ang="0">
                  <a:pos x="69" y="47"/>
                </a:cxn>
                <a:cxn ang="0">
                  <a:pos x="62" y="59"/>
                </a:cxn>
                <a:cxn ang="0">
                  <a:pos x="51" y="44"/>
                </a:cxn>
                <a:cxn ang="0">
                  <a:pos x="70" y="25"/>
                </a:cxn>
                <a:cxn ang="0">
                  <a:pos x="34" y="22"/>
                </a:cxn>
                <a:cxn ang="0">
                  <a:pos x="9" y="0"/>
                </a:cxn>
                <a:cxn ang="0">
                  <a:pos x="2" y="12"/>
                </a:cxn>
                <a:cxn ang="0">
                  <a:pos x="10" y="22"/>
                </a:cxn>
                <a:cxn ang="0">
                  <a:pos x="0" y="29"/>
                </a:cxn>
              </a:cxnLst>
              <a:rect l="0" t="0" r="r" b="b"/>
              <a:pathLst>
                <a:path w="80" h="98">
                  <a:moveTo>
                    <a:pt x="0" y="29"/>
                  </a:moveTo>
                  <a:lnTo>
                    <a:pt x="10" y="39"/>
                  </a:lnTo>
                  <a:lnTo>
                    <a:pt x="16" y="83"/>
                  </a:lnTo>
                  <a:lnTo>
                    <a:pt x="36" y="80"/>
                  </a:lnTo>
                  <a:lnTo>
                    <a:pt x="47" y="61"/>
                  </a:lnTo>
                  <a:lnTo>
                    <a:pt x="62" y="66"/>
                  </a:lnTo>
                  <a:lnTo>
                    <a:pt x="72" y="97"/>
                  </a:lnTo>
                  <a:lnTo>
                    <a:pt x="79" y="79"/>
                  </a:lnTo>
                  <a:lnTo>
                    <a:pt x="69" y="47"/>
                  </a:lnTo>
                  <a:lnTo>
                    <a:pt x="62" y="59"/>
                  </a:lnTo>
                  <a:lnTo>
                    <a:pt x="51" y="44"/>
                  </a:lnTo>
                  <a:lnTo>
                    <a:pt x="70" y="25"/>
                  </a:lnTo>
                  <a:lnTo>
                    <a:pt x="34" y="22"/>
                  </a:lnTo>
                  <a:lnTo>
                    <a:pt x="9" y="0"/>
                  </a:lnTo>
                  <a:lnTo>
                    <a:pt x="2" y="12"/>
                  </a:lnTo>
                  <a:lnTo>
                    <a:pt x="10" y="22"/>
                  </a:lnTo>
                  <a:lnTo>
                    <a:pt x="0" y="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5" name="Freeform 13"/>
            <p:cNvSpPr>
              <a:spLocks/>
            </p:cNvSpPr>
            <p:nvPr/>
          </p:nvSpPr>
          <p:spPr bwMode="auto">
            <a:xfrm>
              <a:off x="2870" y="2210"/>
              <a:ext cx="51" cy="38"/>
            </a:xfrm>
            <a:custGeom>
              <a:avLst/>
              <a:gdLst/>
              <a:ahLst/>
              <a:cxnLst>
                <a:cxn ang="0">
                  <a:pos x="0" y="8"/>
                </a:cxn>
                <a:cxn ang="0">
                  <a:pos x="12" y="2"/>
                </a:cxn>
                <a:cxn ang="0">
                  <a:pos x="34" y="0"/>
                </a:cxn>
                <a:cxn ang="0">
                  <a:pos x="50" y="16"/>
                </a:cxn>
                <a:cxn ang="0">
                  <a:pos x="52" y="28"/>
                </a:cxn>
                <a:cxn ang="0">
                  <a:pos x="45" y="39"/>
                </a:cxn>
                <a:cxn ang="0">
                  <a:pos x="0" y="8"/>
                </a:cxn>
              </a:cxnLst>
              <a:rect l="0" t="0" r="r" b="b"/>
              <a:pathLst>
                <a:path w="53" h="40">
                  <a:moveTo>
                    <a:pt x="0" y="8"/>
                  </a:moveTo>
                  <a:lnTo>
                    <a:pt x="12" y="2"/>
                  </a:lnTo>
                  <a:lnTo>
                    <a:pt x="34" y="0"/>
                  </a:lnTo>
                  <a:lnTo>
                    <a:pt x="50" y="16"/>
                  </a:lnTo>
                  <a:lnTo>
                    <a:pt x="52" y="28"/>
                  </a:lnTo>
                  <a:lnTo>
                    <a:pt x="45" y="39"/>
                  </a:lnTo>
                  <a:lnTo>
                    <a:pt x="0" y="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6" name="Freeform 14"/>
            <p:cNvSpPr>
              <a:spLocks/>
            </p:cNvSpPr>
            <p:nvPr/>
          </p:nvSpPr>
          <p:spPr bwMode="auto">
            <a:xfrm>
              <a:off x="4226" y="2635"/>
              <a:ext cx="49" cy="27"/>
            </a:xfrm>
            <a:custGeom>
              <a:avLst/>
              <a:gdLst/>
              <a:ahLst/>
              <a:cxnLst>
                <a:cxn ang="0">
                  <a:pos x="0" y="16"/>
                </a:cxn>
                <a:cxn ang="0">
                  <a:pos x="6" y="27"/>
                </a:cxn>
                <a:cxn ang="0">
                  <a:pos x="50" y="22"/>
                </a:cxn>
                <a:cxn ang="0">
                  <a:pos x="47" y="8"/>
                </a:cxn>
                <a:cxn ang="0">
                  <a:pos x="16" y="0"/>
                </a:cxn>
                <a:cxn ang="0">
                  <a:pos x="0" y="16"/>
                </a:cxn>
              </a:cxnLst>
              <a:rect l="0" t="0" r="r" b="b"/>
              <a:pathLst>
                <a:path w="51" h="28">
                  <a:moveTo>
                    <a:pt x="0" y="16"/>
                  </a:moveTo>
                  <a:lnTo>
                    <a:pt x="6" y="27"/>
                  </a:lnTo>
                  <a:lnTo>
                    <a:pt x="50" y="22"/>
                  </a:lnTo>
                  <a:lnTo>
                    <a:pt x="47" y="8"/>
                  </a:lnTo>
                  <a:lnTo>
                    <a:pt x="16" y="0"/>
                  </a:lnTo>
                  <a:lnTo>
                    <a:pt x="0" y="1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7" name="Freeform 15"/>
            <p:cNvSpPr>
              <a:spLocks/>
            </p:cNvSpPr>
            <p:nvPr/>
          </p:nvSpPr>
          <p:spPr bwMode="auto">
            <a:xfrm>
              <a:off x="1725" y="3231"/>
              <a:ext cx="191" cy="212"/>
            </a:xfrm>
            <a:custGeom>
              <a:avLst/>
              <a:gdLst/>
              <a:ahLst/>
              <a:cxnLst>
                <a:cxn ang="0">
                  <a:pos x="0" y="21"/>
                </a:cxn>
                <a:cxn ang="0">
                  <a:pos x="14" y="44"/>
                </a:cxn>
                <a:cxn ang="0">
                  <a:pos x="4" y="95"/>
                </a:cxn>
                <a:cxn ang="0">
                  <a:pos x="14" y="101"/>
                </a:cxn>
                <a:cxn ang="0">
                  <a:pos x="9" y="107"/>
                </a:cxn>
                <a:cxn ang="0">
                  <a:pos x="1" y="128"/>
                </a:cxn>
                <a:cxn ang="0">
                  <a:pos x="17" y="157"/>
                </a:cxn>
                <a:cxn ang="0">
                  <a:pos x="28" y="218"/>
                </a:cxn>
                <a:cxn ang="0">
                  <a:pos x="39" y="220"/>
                </a:cxn>
                <a:cxn ang="0">
                  <a:pos x="56" y="201"/>
                </a:cxn>
                <a:cxn ang="0">
                  <a:pos x="87" y="215"/>
                </a:cxn>
                <a:cxn ang="0">
                  <a:pos x="89" y="205"/>
                </a:cxn>
                <a:cxn ang="0">
                  <a:pos x="116" y="209"/>
                </a:cxn>
                <a:cxn ang="0">
                  <a:pos x="125" y="166"/>
                </a:cxn>
                <a:cxn ang="0">
                  <a:pos x="173" y="157"/>
                </a:cxn>
                <a:cxn ang="0">
                  <a:pos x="189" y="172"/>
                </a:cxn>
                <a:cxn ang="0">
                  <a:pos x="196" y="139"/>
                </a:cxn>
                <a:cxn ang="0">
                  <a:pos x="185" y="110"/>
                </a:cxn>
                <a:cxn ang="0">
                  <a:pos x="156" y="107"/>
                </a:cxn>
                <a:cxn ang="0">
                  <a:pos x="145" y="64"/>
                </a:cxn>
                <a:cxn ang="0">
                  <a:pos x="72" y="36"/>
                </a:cxn>
                <a:cxn ang="0">
                  <a:pos x="68" y="0"/>
                </a:cxn>
                <a:cxn ang="0">
                  <a:pos x="20" y="22"/>
                </a:cxn>
                <a:cxn ang="0">
                  <a:pos x="0" y="21"/>
                </a:cxn>
              </a:cxnLst>
              <a:rect l="0" t="0" r="r" b="b"/>
              <a:pathLst>
                <a:path w="197" h="221">
                  <a:moveTo>
                    <a:pt x="0" y="21"/>
                  </a:moveTo>
                  <a:lnTo>
                    <a:pt x="14" y="44"/>
                  </a:lnTo>
                  <a:lnTo>
                    <a:pt x="4" y="95"/>
                  </a:lnTo>
                  <a:lnTo>
                    <a:pt x="14" y="101"/>
                  </a:lnTo>
                  <a:lnTo>
                    <a:pt x="9" y="107"/>
                  </a:lnTo>
                  <a:lnTo>
                    <a:pt x="1" y="128"/>
                  </a:lnTo>
                  <a:lnTo>
                    <a:pt x="17" y="157"/>
                  </a:lnTo>
                  <a:lnTo>
                    <a:pt x="28" y="218"/>
                  </a:lnTo>
                  <a:lnTo>
                    <a:pt x="39" y="220"/>
                  </a:lnTo>
                  <a:lnTo>
                    <a:pt x="56" y="201"/>
                  </a:lnTo>
                  <a:lnTo>
                    <a:pt x="87" y="215"/>
                  </a:lnTo>
                  <a:lnTo>
                    <a:pt x="89" y="205"/>
                  </a:lnTo>
                  <a:lnTo>
                    <a:pt x="116" y="209"/>
                  </a:lnTo>
                  <a:lnTo>
                    <a:pt x="125" y="166"/>
                  </a:lnTo>
                  <a:lnTo>
                    <a:pt x="173" y="157"/>
                  </a:lnTo>
                  <a:lnTo>
                    <a:pt x="189" y="172"/>
                  </a:lnTo>
                  <a:lnTo>
                    <a:pt x="196" y="139"/>
                  </a:lnTo>
                  <a:lnTo>
                    <a:pt x="185" y="110"/>
                  </a:lnTo>
                  <a:lnTo>
                    <a:pt x="156" y="107"/>
                  </a:lnTo>
                  <a:lnTo>
                    <a:pt x="145" y="64"/>
                  </a:lnTo>
                  <a:lnTo>
                    <a:pt x="72" y="36"/>
                  </a:lnTo>
                  <a:lnTo>
                    <a:pt x="68" y="0"/>
                  </a:lnTo>
                  <a:lnTo>
                    <a:pt x="20" y="22"/>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8" name="Freeform 16"/>
            <p:cNvSpPr>
              <a:spLocks/>
            </p:cNvSpPr>
            <p:nvPr/>
          </p:nvSpPr>
          <p:spPr bwMode="auto">
            <a:xfrm>
              <a:off x="1660" y="3002"/>
              <a:ext cx="615" cy="621"/>
            </a:xfrm>
            <a:custGeom>
              <a:avLst/>
              <a:gdLst/>
              <a:ahLst/>
              <a:cxnLst>
                <a:cxn ang="0">
                  <a:pos x="13" y="234"/>
                </a:cxn>
                <a:cxn ang="0">
                  <a:pos x="53" y="233"/>
                </a:cxn>
                <a:cxn ang="0">
                  <a:pos x="67" y="260"/>
                </a:cxn>
                <a:cxn ang="0">
                  <a:pos x="136" y="238"/>
                </a:cxn>
                <a:cxn ang="0">
                  <a:pos x="213" y="303"/>
                </a:cxn>
                <a:cxn ang="0">
                  <a:pos x="252" y="349"/>
                </a:cxn>
                <a:cxn ang="0">
                  <a:pos x="256" y="411"/>
                </a:cxn>
                <a:cxn ang="0">
                  <a:pos x="293" y="449"/>
                </a:cxn>
                <a:cxn ang="0">
                  <a:pos x="315" y="476"/>
                </a:cxn>
                <a:cxn ang="0">
                  <a:pos x="326" y="506"/>
                </a:cxn>
                <a:cxn ang="0">
                  <a:pos x="264" y="585"/>
                </a:cxn>
                <a:cxn ang="0">
                  <a:pos x="326" y="616"/>
                </a:cxn>
                <a:cxn ang="0">
                  <a:pos x="331" y="648"/>
                </a:cxn>
                <a:cxn ang="0">
                  <a:pos x="413" y="502"/>
                </a:cxn>
                <a:cxn ang="0">
                  <a:pos x="515" y="459"/>
                </a:cxn>
                <a:cxn ang="0">
                  <a:pos x="563" y="369"/>
                </a:cxn>
                <a:cxn ang="0">
                  <a:pos x="629" y="228"/>
                </a:cxn>
                <a:cxn ang="0">
                  <a:pos x="625" y="168"/>
                </a:cxn>
                <a:cxn ang="0">
                  <a:pos x="559" y="133"/>
                </a:cxn>
                <a:cxn ang="0">
                  <a:pos x="471" y="108"/>
                </a:cxn>
                <a:cxn ang="0">
                  <a:pos x="420" y="94"/>
                </a:cxn>
                <a:cxn ang="0">
                  <a:pos x="399" y="113"/>
                </a:cxn>
                <a:cxn ang="0">
                  <a:pos x="378" y="112"/>
                </a:cxn>
                <a:cxn ang="0">
                  <a:pos x="390" y="58"/>
                </a:cxn>
                <a:cxn ang="0">
                  <a:pos x="339" y="49"/>
                </a:cxn>
                <a:cxn ang="0">
                  <a:pos x="283" y="52"/>
                </a:cxn>
                <a:cxn ang="0">
                  <a:pos x="227" y="43"/>
                </a:cxn>
                <a:cxn ang="0">
                  <a:pos x="215" y="0"/>
                </a:cxn>
                <a:cxn ang="0">
                  <a:pos x="148" y="13"/>
                </a:cxn>
                <a:cxn ang="0">
                  <a:pos x="171" y="48"/>
                </a:cxn>
                <a:cxn ang="0">
                  <a:pos x="113" y="62"/>
                </a:cxn>
                <a:cxn ang="0">
                  <a:pos x="64" y="56"/>
                </a:cxn>
                <a:cxn ang="0">
                  <a:pos x="62" y="75"/>
                </a:cxn>
                <a:cxn ang="0">
                  <a:pos x="63" y="151"/>
                </a:cxn>
                <a:cxn ang="0">
                  <a:pos x="0" y="205"/>
                </a:cxn>
              </a:cxnLst>
              <a:rect l="0" t="0" r="r" b="b"/>
              <a:pathLst>
                <a:path w="636" h="649">
                  <a:moveTo>
                    <a:pt x="0" y="205"/>
                  </a:moveTo>
                  <a:lnTo>
                    <a:pt x="13" y="234"/>
                  </a:lnTo>
                  <a:lnTo>
                    <a:pt x="36" y="245"/>
                  </a:lnTo>
                  <a:lnTo>
                    <a:pt x="53" y="233"/>
                  </a:lnTo>
                  <a:lnTo>
                    <a:pt x="53" y="260"/>
                  </a:lnTo>
                  <a:lnTo>
                    <a:pt x="67" y="260"/>
                  </a:lnTo>
                  <a:lnTo>
                    <a:pt x="87" y="261"/>
                  </a:lnTo>
                  <a:lnTo>
                    <a:pt x="136" y="238"/>
                  </a:lnTo>
                  <a:lnTo>
                    <a:pt x="140" y="275"/>
                  </a:lnTo>
                  <a:lnTo>
                    <a:pt x="213" y="303"/>
                  </a:lnTo>
                  <a:lnTo>
                    <a:pt x="223" y="346"/>
                  </a:lnTo>
                  <a:lnTo>
                    <a:pt x="252" y="349"/>
                  </a:lnTo>
                  <a:lnTo>
                    <a:pt x="262" y="378"/>
                  </a:lnTo>
                  <a:lnTo>
                    <a:pt x="256" y="411"/>
                  </a:lnTo>
                  <a:lnTo>
                    <a:pt x="260" y="444"/>
                  </a:lnTo>
                  <a:lnTo>
                    <a:pt x="293" y="449"/>
                  </a:lnTo>
                  <a:lnTo>
                    <a:pt x="299" y="472"/>
                  </a:lnTo>
                  <a:lnTo>
                    <a:pt x="315" y="476"/>
                  </a:lnTo>
                  <a:lnTo>
                    <a:pt x="312" y="504"/>
                  </a:lnTo>
                  <a:lnTo>
                    <a:pt x="326" y="506"/>
                  </a:lnTo>
                  <a:lnTo>
                    <a:pt x="328" y="530"/>
                  </a:lnTo>
                  <a:lnTo>
                    <a:pt x="264" y="585"/>
                  </a:lnTo>
                  <a:lnTo>
                    <a:pt x="276" y="581"/>
                  </a:lnTo>
                  <a:lnTo>
                    <a:pt x="326" y="616"/>
                  </a:lnTo>
                  <a:lnTo>
                    <a:pt x="335" y="630"/>
                  </a:lnTo>
                  <a:lnTo>
                    <a:pt x="331" y="648"/>
                  </a:lnTo>
                  <a:lnTo>
                    <a:pt x="409" y="552"/>
                  </a:lnTo>
                  <a:lnTo>
                    <a:pt x="413" y="502"/>
                  </a:lnTo>
                  <a:lnTo>
                    <a:pt x="475" y="459"/>
                  </a:lnTo>
                  <a:lnTo>
                    <a:pt x="515" y="459"/>
                  </a:lnTo>
                  <a:lnTo>
                    <a:pt x="531" y="442"/>
                  </a:lnTo>
                  <a:lnTo>
                    <a:pt x="563" y="369"/>
                  </a:lnTo>
                  <a:lnTo>
                    <a:pt x="567" y="297"/>
                  </a:lnTo>
                  <a:lnTo>
                    <a:pt x="629" y="228"/>
                  </a:lnTo>
                  <a:lnTo>
                    <a:pt x="635" y="198"/>
                  </a:lnTo>
                  <a:lnTo>
                    <a:pt x="625" y="168"/>
                  </a:lnTo>
                  <a:lnTo>
                    <a:pt x="599" y="164"/>
                  </a:lnTo>
                  <a:lnTo>
                    <a:pt x="559" y="133"/>
                  </a:lnTo>
                  <a:lnTo>
                    <a:pt x="478" y="126"/>
                  </a:lnTo>
                  <a:lnTo>
                    <a:pt x="471" y="108"/>
                  </a:lnTo>
                  <a:lnTo>
                    <a:pt x="435" y="94"/>
                  </a:lnTo>
                  <a:lnTo>
                    <a:pt x="420" y="94"/>
                  </a:lnTo>
                  <a:lnTo>
                    <a:pt x="399" y="122"/>
                  </a:lnTo>
                  <a:lnTo>
                    <a:pt x="399" y="113"/>
                  </a:lnTo>
                  <a:lnTo>
                    <a:pt x="364" y="117"/>
                  </a:lnTo>
                  <a:lnTo>
                    <a:pt x="378" y="112"/>
                  </a:lnTo>
                  <a:lnTo>
                    <a:pt x="365" y="90"/>
                  </a:lnTo>
                  <a:lnTo>
                    <a:pt x="390" y="58"/>
                  </a:lnTo>
                  <a:lnTo>
                    <a:pt x="364" y="18"/>
                  </a:lnTo>
                  <a:lnTo>
                    <a:pt x="339" y="49"/>
                  </a:lnTo>
                  <a:lnTo>
                    <a:pt x="316" y="48"/>
                  </a:lnTo>
                  <a:lnTo>
                    <a:pt x="283" y="52"/>
                  </a:lnTo>
                  <a:lnTo>
                    <a:pt x="235" y="59"/>
                  </a:lnTo>
                  <a:lnTo>
                    <a:pt x="227" y="43"/>
                  </a:lnTo>
                  <a:lnTo>
                    <a:pt x="230" y="12"/>
                  </a:lnTo>
                  <a:lnTo>
                    <a:pt x="215" y="0"/>
                  </a:lnTo>
                  <a:lnTo>
                    <a:pt x="176" y="20"/>
                  </a:lnTo>
                  <a:lnTo>
                    <a:pt x="148" y="13"/>
                  </a:lnTo>
                  <a:lnTo>
                    <a:pt x="156" y="44"/>
                  </a:lnTo>
                  <a:lnTo>
                    <a:pt x="171" y="48"/>
                  </a:lnTo>
                  <a:lnTo>
                    <a:pt x="132" y="70"/>
                  </a:lnTo>
                  <a:lnTo>
                    <a:pt x="113" y="62"/>
                  </a:lnTo>
                  <a:lnTo>
                    <a:pt x="103" y="51"/>
                  </a:lnTo>
                  <a:lnTo>
                    <a:pt x="64" y="56"/>
                  </a:lnTo>
                  <a:lnTo>
                    <a:pt x="76" y="74"/>
                  </a:lnTo>
                  <a:lnTo>
                    <a:pt x="62" y="75"/>
                  </a:lnTo>
                  <a:lnTo>
                    <a:pt x="70" y="103"/>
                  </a:lnTo>
                  <a:lnTo>
                    <a:pt x="63" y="151"/>
                  </a:lnTo>
                  <a:lnTo>
                    <a:pt x="22" y="167"/>
                  </a:lnTo>
                  <a:lnTo>
                    <a:pt x="0" y="20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69" name="Freeform 17"/>
            <p:cNvSpPr>
              <a:spLocks/>
            </p:cNvSpPr>
            <p:nvPr/>
          </p:nvSpPr>
          <p:spPr bwMode="auto">
            <a:xfrm>
              <a:off x="1418" y="2794"/>
              <a:ext cx="21" cy="42"/>
            </a:xfrm>
            <a:custGeom>
              <a:avLst/>
              <a:gdLst/>
              <a:ahLst/>
              <a:cxnLst>
                <a:cxn ang="0">
                  <a:pos x="0" y="9"/>
                </a:cxn>
                <a:cxn ang="0">
                  <a:pos x="8" y="43"/>
                </a:cxn>
                <a:cxn ang="0">
                  <a:pos x="21" y="0"/>
                </a:cxn>
                <a:cxn ang="0">
                  <a:pos x="0" y="9"/>
                </a:cxn>
              </a:cxnLst>
              <a:rect l="0" t="0" r="r" b="b"/>
              <a:pathLst>
                <a:path w="22" h="44">
                  <a:moveTo>
                    <a:pt x="0" y="9"/>
                  </a:moveTo>
                  <a:lnTo>
                    <a:pt x="8" y="43"/>
                  </a:lnTo>
                  <a:lnTo>
                    <a:pt x="21" y="0"/>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0" name="Freeform 18"/>
            <p:cNvSpPr>
              <a:spLocks/>
            </p:cNvSpPr>
            <p:nvPr/>
          </p:nvSpPr>
          <p:spPr bwMode="auto">
            <a:xfrm>
              <a:off x="4622" y="3004"/>
              <a:ext cx="22" cy="21"/>
            </a:xfrm>
            <a:custGeom>
              <a:avLst/>
              <a:gdLst/>
              <a:ahLst/>
              <a:cxnLst>
                <a:cxn ang="0">
                  <a:pos x="0" y="9"/>
                </a:cxn>
                <a:cxn ang="0">
                  <a:pos x="11" y="21"/>
                </a:cxn>
                <a:cxn ang="0">
                  <a:pos x="21" y="0"/>
                </a:cxn>
                <a:cxn ang="0">
                  <a:pos x="0" y="9"/>
                </a:cxn>
              </a:cxnLst>
              <a:rect l="0" t="0" r="r" b="b"/>
              <a:pathLst>
                <a:path w="22" h="22">
                  <a:moveTo>
                    <a:pt x="0" y="9"/>
                  </a:moveTo>
                  <a:lnTo>
                    <a:pt x="11" y="21"/>
                  </a:lnTo>
                  <a:lnTo>
                    <a:pt x="21" y="0"/>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1" name="Freeform 19"/>
            <p:cNvSpPr>
              <a:spLocks/>
            </p:cNvSpPr>
            <p:nvPr/>
          </p:nvSpPr>
          <p:spPr bwMode="auto">
            <a:xfrm>
              <a:off x="3178" y="2351"/>
              <a:ext cx="98" cy="56"/>
            </a:xfrm>
            <a:custGeom>
              <a:avLst/>
              <a:gdLst/>
              <a:ahLst/>
              <a:cxnLst>
                <a:cxn ang="0">
                  <a:pos x="0" y="39"/>
                </a:cxn>
                <a:cxn ang="0">
                  <a:pos x="5" y="0"/>
                </a:cxn>
                <a:cxn ang="0">
                  <a:pos x="101" y="9"/>
                </a:cxn>
                <a:cxn ang="0">
                  <a:pos x="83" y="33"/>
                </a:cxn>
                <a:cxn ang="0">
                  <a:pos x="91" y="46"/>
                </a:cxn>
                <a:cxn ang="0">
                  <a:pos x="65" y="47"/>
                </a:cxn>
                <a:cxn ang="0">
                  <a:pos x="49" y="57"/>
                </a:cxn>
                <a:cxn ang="0">
                  <a:pos x="9" y="57"/>
                </a:cxn>
                <a:cxn ang="0">
                  <a:pos x="0" y="39"/>
                </a:cxn>
              </a:cxnLst>
              <a:rect l="0" t="0" r="r" b="b"/>
              <a:pathLst>
                <a:path w="102" h="58">
                  <a:moveTo>
                    <a:pt x="0" y="39"/>
                  </a:moveTo>
                  <a:lnTo>
                    <a:pt x="5" y="0"/>
                  </a:lnTo>
                  <a:lnTo>
                    <a:pt x="101" y="9"/>
                  </a:lnTo>
                  <a:lnTo>
                    <a:pt x="83" y="33"/>
                  </a:lnTo>
                  <a:lnTo>
                    <a:pt x="91" y="46"/>
                  </a:lnTo>
                  <a:lnTo>
                    <a:pt x="65" y="47"/>
                  </a:lnTo>
                  <a:lnTo>
                    <a:pt x="49" y="57"/>
                  </a:lnTo>
                  <a:lnTo>
                    <a:pt x="9" y="57"/>
                  </a:lnTo>
                  <a:lnTo>
                    <a:pt x="0" y="3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2" name="Freeform 20"/>
            <p:cNvSpPr>
              <a:spLocks/>
            </p:cNvSpPr>
            <p:nvPr/>
          </p:nvSpPr>
          <p:spPr bwMode="auto">
            <a:xfrm>
              <a:off x="4279" y="2637"/>
              <a:ext cx="143" cy="289"/>
            </a:xfrm>
            <a:custGeom>
              <a:avLst/>
              <a:gdLst/>
              <a:ahLst/>
              <a:cxnLst>
                <a:cxn ang="0">
                  <a:pos x="0" y="124"/>
                </a:cxn>
                <a:cxn ang="0">
                  <a:pos x="6" y="106"/>
                </a:cxn>
                <a:cxn ang="0">
                  <a:pos x="48" y="28"/>
                </a:cxn>
                <a:cxn ang="0">
                  <a:pos x="76" y="17"/>
                </a:cxn>
                <a:cxn ang="0">
                  <a:pos x="83" y="0"/>
                </a:cxn>
                <a:cxn ang="0">
                  <a:pos x="103" y="9"/>
                </a:cxn>
                <a:cxn ang="0">
                  <a:pos x="105" y="25"/>
                </a:cxn>
                <a:cxn ang="0">
                  <a:pos x="87" y="72"/>
                </a:cxn>
                <a:cxn ang="0">
                  <a:pos x="106" y="68"/>
                </a:cxn>
                <a:cxn ang="0">
                  <a:pos x="115" y="102"/>
                </a:cxn>
                <a:cxn ang="0">
                  <a:pos x="147" y="110"/>
                </a:cxn>
                <a:cxn ang="0">
                  <a:pos x="130" y="126"/>
                </a:cxn>
                <a:cxn ang="0">
                  <a:pos x="95" y="145"/>
                </a:cxn>
                <a:cxn ang="0">
                  <a:pos x="87" y="166"/>
                </a:cxn>
                <a:cxn ang="0">
                  <a:pos x="106" y="202"/>
                </a:cxn>
                <a:cxn ang="0">
                  <a:pos x="98" y="224"/>
                </a:cxn>
                <a:cxn ang="0">
                  <a:pos x="121" y="272"/>
                </a:cxn>
                <a:cxn ang="0">
                  <a:pos x="105" y="301"/>
                </a:cxn>
                <a:cxn ang="0">
                  <a:pos x="87" y="198"/>
                </a:cxn>
                <a:cxn ang="0">
                  <a:pos x="74" y="182"/>
                </a:cxn>
                <a:cxn ang="0">
                  <a:pos x="49" y="209"/>
                </a:cxn>
                <a:cxn ang="0">
                  <a:pos x="32" y="203"/>
                </a:cxn>
                <a:cxn ang="0">
                  <a:pos x="35" y="166"/>
                </a:cxn>
                <a:cxn ang="0">
                  <a:pos x="0" y="124"/>
                </a:cxn>
              </a:cxnLst>
              <a:rect l="0" t="0" r="r" b="b"/>
              <a:pathLst>
                <a:path w="148" h="302">
                  <a:moveTo>
                    <a:pt x="0" y="124"/>
                  </a:moveTo>
                  <a:lnTo>
                    <a:pt x="6" y="106"/>
                  </a:lnTo>
                  <a:lnTo>
                    <a:pt x="48" y="28"/>
                  </a:lnTo>
                  <a:lnTo>
                    <a:pt x="76" y="17"/>
                  </a:lnTo>
                  <a:lnTo>
                    <a:pt x="83" y="0"/>
                  </a:lnTo>
                  <a:lnTo>
                    <a:pt x="103" y="9"/>
                  </a:lnTo>
                  <a:lnTo>
                    <a:pt x="105" y="25"/>
                  </a:lnTo>
                  <a:lnTo>
                    <a:pt x="87" y="72"/>
                  </a:lnTo>
                  <a:lnTo>
                    <a:pt x="106" y="68"/>
                  </a:lnTo>
                  <a:lnTo>
                    <a:pt x="115" y="102"/>
                  </a:lnTo>
                  <a:lnTo>
                    <a:pt x="147" y="110"/>
                  </a:lnTo>
                  <a:lnTo>
                    <a:pt x="130" y="126"/>
                  </a:lnTo>
                  <a:lnTo>
                    <a:pt x="95" y="145"/>
                  </a:lnTo>
                  <a:lnTo>
                    <a:pt x="87" y="166"/>
                  </a:lnTo>
                  <a:lnTo>
                    <a:pt x="106" y="202"/>
                  </a:lnTo>
                  <a:lnTo>
                    <a:pt x="98" y="224"/>
                  </a:lnTo>
                  <a:lnTo>
                    <a:pt x="121" y="272"/>
                  </a:lnTo>
                  <a:lnTo>
                    <a:pt x="105" y="301"/>
                  </a:lnTo>
                  <a:lnTo>
                    <a:pt x="87" y="198"/>
                  </a:lnTo>
                  <a:lnTo>
                    <a:pt x="74" y="182"/>
                  </a:lnTo>
                  <a:lnTo>
                    <a:pt x="49" y="209"/>
                  </a:lnTo>
                  <a:lnTo>
                    <a:pt x="32" y="203"/>
                  </a:lnTo>
                  <a:lnTo>
                    <a:pt x="35" y="166"/>
                  </a:lnTo>
                  <a:lnTo>
                    <a:pt x="0" y="1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3" name="Freeform 21"/>
            <p:cNvSpPr>
              <a:spLocks/>
            </p:cNvSpPr>
            <p:nvPr/>
          </p:nvSpPr>
          <p:spPr bwMode="auto">
            <a:xfrm>
              <a:off x="4441" y="2854"/>
              <a:ext cx="81" cy="67"/>
            </a:xfrm>
            <a:custGeom>
              <a:avLst/>
              <a:gdLst/>
              <a:ahLst/>
              <a:cxnLst>
                <a:cxn ang="0">
                  <a:pos x="0" y="13"/>
                </a:cxn>
                <a:cxn ang="0">
                  <a:pos x="6" y="48"/>
                </a:cxn>
                <a:cxn ang="0">
                  <a:pos x="17" y="66"/>
                </a:cxn>
                <a:cxn ang="0">
                  <a:pos x="34" y="69"/>
                </a:cxn>
                <a:cxn ang="0">
                  <a:pos x="83" y="37"/>
                </a:cxn>
                <a:cxn ang="0">
                  <a:pos x="81" y="0"/>
                </a:cxn>
                <a:cxn ang="0">
                  <a:pos x="43" y="5"/>
                </a:cxn>
                <a:cxn ang="0">
                  <a:pos x="12" y="4"/>
                </a:cxn>
                <a:cxn ang="0">
                  <a:pos x="0" y="13"/>
                </a:cxn>
              </a:cxnLst>
              <a:rect l="0" t="0" r="r" b="b"/>
              <a:pathLst>
                <a:path w="84" h="70">
                  <a:moveTo>
                    <a:pt x="0" y="13"/>
                  </a:moveTo>
                  <a:lnTo>
                    <a:pt x="6" y="48"/>
                  </a:lnTo>
                  <a:lnTo>
                    <a:pt x="17" y="66"/>
                  </a:lnTo>
                  <a:lnTo>
                    <a:pt x="34" y="69"/>
                  </a:lnTo>
                  <a:lnTo>
                    <a:pt x="83" y="37"/>
                  </a:lnTo>
                  <a:lnTo>
                    <a:pt x="81" y="0"/>
                  </a:lnTo>
                  <a:lnTo>
                    <a:pt x="43" y="5"/>
                  </a:lnTo>
                  <a:lnTo>
                    <a:pt x="12" y="4"/>
                  </a:lnTo>
                  <a:lnTo>
                    <a:pt x="0" y="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4" name="Freeform 22"/>
            <p:cNvSpPr>
              <a:spLocks/>
            </p:cNvSpPr>
            <p:nvPr/>
          </p:nvSpPr>
          <p:spPr bwMode="auto">
            <a:xfrm>
              <a:off x="600" y="1717"/>
              <a:ext cx="1349" cy="678"/>
            </a:xfrm>
            <a:custGeom>
              <a:avLst/>
              <a:gdLst/>
              <a:ahLst/>
              <a:cxnLst>
                <a:cxn ang="0">
                  <a:pos x="103" y="85"/>
                </a:cxn>
                <a:cxn ang="0">
                  <a:pos x="161" y="74"/>
                </a:cxn>
                <a:cxn ang="0">
                  <a:pos x="247" y="77"/>
                </a:cxn>
                <a:cxn ang="0">
                  <a:pos x="380" y="87"/>
                </a:cxn>
                <a:cxn ang="0">
                  <a:pos x="429" y="120"/>
                </a:cxn>
                <a:cxn ang="0">
                  <a:pos x="549" y="137"/>
                </a:cxn>
                <a:cxn ang="0">
                  <a:pos x="525" y="104"/>
                </a:cxn>
                <a:cxn ang="0">
                  <a:pos x="630" y="122"/>
                </a:cxn>
                <a:cxn ang="0">
                  <a:pos x="714" y="114"/>
                </a:cxn>
                <a:cxn ang="0">
                  <a:pos x="723" y="113"/>
                </a:cxn>
                <a:cxn ang="0">
                  <a:pos x="741" y="112"/>
                </a:cxn>
                <a:cxn ang="0">
                  <a:pos x="772" y="72"/>
                </a:cxn>
                <a:cxn ang="0">
                  <a:pos x="747" y="0"/>
                </a:cxn>
                <a:cxn ang="0">
                  <a:pos x="792" y="52"/>
                </a:cxn>
                <a:cxn ang="0">
                  <a:pos x="809" y="77"/>
                </a:cxn>
                <a:cxn ang="0">
                  <a:pos x="867" y="109"/>
                </a:cxn>
                <a:cxn ang="0">
                  <a:pos x="901" y="97"/>
                </a:cxn>
                <a:cxn ang="0">
                  <a:pos x="971" y="83"/>
                </a:cxn>
                <a:cxn ang="0">
                  <a:pos x="971" y="139"/>
                </a:cxn>
                <a:cxn ang="0">
                  <a:pos x="888" y="154"/>
                </a:cxn>
                <a:cxn ang="0">
                  <a:pos x="849" y="186"/>
                </a:cxn>
                <a:cxn ang="0">
                  <a:pos x="822" y="235"/>
                </a:cxn>
                <a:cxn ang="0">
                  <a:pos x="792" y="254"/>
                </a:cxn>
                <a:cxn ang="0">
                  <a:pos x="757" y="287"/>
                </a:cxn>
                <a:cxn ang="0">
                  <a:pos x="788" y="393"/>
                </a:cxn>
                <a:cxn ang="0">
                  <a:pos x="901" y="440"/>
                </a:cxn>
                <a:cxn ang="0">
                  <a:pos x="970" y="497"/>
                </a:cxn>
                <a:cxn ang="0">
                  <a:pos x="998" y="524"/>
                </a:cxn>
                <a:cxn ang="0">
                  <a:pos x="1056" y="408"/>
                </a:cxn>
                <a:cxn ang="0">
                  <a:pos x="1042" y="331"/>
                </a:cxn>
                <a:cxn ang="0">
                  <a:pos x="1036" y="283"/>
                </a:cxn>
                <a:cxn ang="0">
                  <a:pos x="1094" y="260"/>
                </a:cxn>
                <a:cxn ang="0">
                  <a:pos x="1167" y="318"/>
                </a:cxn>
                <a:cxn ang="0">
                  <a:pos x="1145" y="358"/>
                </a:cxn>
                <a:cxn ang="0">
                  <a:pos x="1191" y="354"/>
                </a:cxn>
                <a:cxn ang="0">
                  <a:pos x="1236" y="333"/>
                </a:cxn>
                <a:cxn ang="0">
                  <a:pos x="1251" y="347"/>
                </a:cxn>
                <a:cxn ang="0">
                  <a:pos x="1280" y="359"/>
                </a:cxn>
                <a:cxn ang="0">
                  <a:pos x="1283" y="382"/>
                </a:cxn>
                <a:cxn ang="0">
                  <a:pos x="1289" y="410"/>
                </a:cxn>
                <a:cxn ang="0">
                  <a:pos x="1364" y="447"/>
                </a:cxn>
                <a:cxn ang="0">
                  <a:pos x="1367" y="472"/>
                </a:cxn>
                <a:cxn ang="0">
                  <a:pos x="1393" y="498"/>
                </a:cxn>
                <a:cxn ang="0">
                  <a:pos x="1141" y="612"/>
                </a:cxn>
                <a:cxn ang="0">
                  <a:pos x="1216" y="586"/>
                </a:cxn>
                <a:cxn ang="0">
                  <a:pos x="1301" y="637"/>
                </a:cxn>
                <a:cxn ang="0">
                  <a:pos x="1303" y="643"/>
                </a:cxn>
                <a:cxn ang="0">
                  <a:pos x="1268" y="641"/>
                </a:cxn>
                <a:cxn ang="0">
                  <a:pos x="1194" y="635"/>
                </a:cxn>
                <a:cxn ang="0">
                  <a:pos x="1064" y="658"/>
                </a:cxn>
                <a:cxn ang="0">
                  <a:pos x="1015" y="690"/>
                </a:cxn>
                <a:cxn ang="0">
                  <a:pos x="955" y="686"/>
                </a:cxn>
                <a:cxn ang="0">
                  <a:pos x="1000" y="651"/>
                </a:cxn>
                <a:cxn ang="0">
                  <a:pos x="913" y="587"/>
                </a:cxn>
                <a:cxn ang="0">
                  <a:pos x="878" y="582"/>
                </a:cxn>
                <a:cxn ang="0">
                  <a:pos x="747" y="558"/>
                </a:cxn>
                <a:cxn ang="0">
                  <a:pos x="267" y="547"/>
                </a:cxn>
                <a:cxn ang="0">
                  <a:pos x="213" y="494"/>
                </a:cxn>
                <a:cxn ang="0">
                  <a:pos x="178" y="413"/>
                </a:cxn>
                <a:cxn ang="0">
                  <a:pos x="48" y="337"/>
                </a:cxn>
              </a:cxnLst>
              <a:rect l="0" t="0" r="r" b="b"/>
              <a:pathLst>
                <a:path w="1394" h="709">
                  <a:moveTo>
                    <a:pt x="0" y="314"/>
                  </a:moveTo>
                  <a:lnTo>
                    <a:pt x="0" y="66"/>
                  </a:lnTo>
                  <a:lnTo>
                    <a:pt x="110" y="98"/>
                  </a:lnTo>
                  <a:lnTo>
                    <a:pt x="103" y="85"/>
                  </a:lnTo>
                  <a:lnTo>
                    <a:pt x="116" y="77"/>
                  </a:lnTo>
                  <a:lnTo>
                    <a:pt x="183" y="49"/>
                  </a:lnTo>
                  <a:lnTo>
                    <a:pt x="130" y="83"/>
                  </a:lnTo>
                  <a:lnTo>
                    <a:pt x="161" y="74"/>
                  </a:lnTo>
                  <a:lnTo>
                    <a:pt x="161" y="81"/>
                  </a:lnTo>
                  <a:lnTo>
                    <a:pt x="218" y="51"/>
                  </a:lnTo>
                  <a:lnTo>
                    <a:pt x="210" y="41"/>
                  </a:lnTo>
                  <a:lnTo>
                    <a:pt x="247" y="77"/>
                  </a:lnTo>
                  <a:lnTo>
                    <a:pt x="271" y="55"/>
                  </a:lnTo>
                  <a:lnTo>
                    <a:pt x="268" y="77"/>
                  </a:lnTo>
                  <a:lnTo>
                    <a:pt x="298" y="62"/>
                  </a:lnTo>
                  <a:lnTo>
                    <a:pt x="380" y="87"/>
                  </a:lnTo>
                  <a:lnTo>
                    <a:pt x="418" y="86"/>
                  </a:lnTo>
                  <a:lnTo>
                    <a:pt x="440" y="101"/>
                  </a:lnTo>
                  <a:lnTo>
                    <a:pt x="414" y="114"/>
                  </a:lnTo>
                  <a:lnTo>
                    <a:pt x="429" y="120"/>
                  </a:lnTo>
                  <a:lnTo>
                    <a:pt x="503" y="113"/>
                  </a:lnTo>
                  <a:lnTo>
                    <a:pt x="537" y="133"/>
                  </a:lnTo>
                  <a:lnTo>
                    <a:pt x="541" y="147"/>
                  </a:lnTo>
                  <a:lnTo>
                    <a:pt x="549" y="137"/>
                  </a:lnTo>
                  <a:lnTo>
                    <a:pt x="537" y="120"/>
                  </a:lnTo>
                  <a:lnTo>
                    <a:pt x="572" y="95"/>
                  </a:lnTo>
                  <a:lnTo>
                    <a:pt x="537" y="110"/>
                  </a:lnTo>
                  <a:lnTo>
                    <a:pt x="525" y="104"/>
                  </a:lnTo>
                  <a:lnTo>
                    <a:pt x="568" y="86"/>
                  </a:lnTo>
                  <a:lnTo>
                    <a:pt x="591" y="112"/>
                  </a:lnTo>
                  <a:lnTo>
                    <a:pt x="615" y="110"/>
                  </a:lnTo>
                  <a:lnTo>
                    <a:pt x="630" y="122"/>
                  </a:lnTo>
                  <a:lnTo>
                    <a:pt x="695" y="120"/>
                  </a:lnTo>
                  <a:lnTo>
                    <a:pt x="693" y="112"/>
                  </a:lnTo>
                  <a:lnTo>
                    <a:pt x="711" y="125"/>
                  </a:lnTo>
                  <a:lnTo>
                    <a:pt x="714" y="114"/>
                  </a:lnTo>
                  <a:lnTo>
                    <a:pt x="700" y="118"/>
                  </a:lnTo>
                  <a:lnTo>
                    <a:pt x="689" y="104"/>
                  </a:lnTo>
                  <a:lnTo>
                    <a:pt x="714" y="101"/>
                  </a:lnTo>
                  <a:lnTo>
                    <a:pt x="723" y="113"/>
                  </a:lnTo>
                  <a:lnTo>
                    <a:pt x="732" y="109"/>
                  </a:lnTo>
                  <a:lnTo>
                    <a:pt x="728" y="127"/>
                  </a:lnTo>
                  <a:lnTo>
                    <a:pt x="746" y="136"/>
                  </a:lnTo>
                  <a:lnTo>
                    <a:pt x="741" y="112"/>
                  </a:lnTo>
                  <a:lnTo>
                    <a:pt x="773" y="97"/>
                  </a:lnTo>
                  <a:lnTo>
                    <a:pt x="765" y="85"/>
                  </a:lnTo>
                  <a:lnTo>
                    <a:pt x="755" y="94"/>
                  </a:lnTo>
                  <a:lnTo>
                    <a:pt x="772" y="72"/>
                  </a:lnTo>
                  <a:lnTo>
                    <a:pt x="724" y="56"/>
                  </a:lnTo>
                  <a:lnTo>
                    <a:pt x="730" y="21"/>
                  </a:lnTo>
                  <a:lnTo>
                    <a:pt x="741" y="21"/>
                  </a:lnTo>
                  <a:lnTo>
                    <a:pt x="747" y="0"/>
                  </a:lnTo>
                  <a:lnTo>
                    <a:pt x="782" y="21"/>
                  </a:lnTo>
                  <a:lnTo>
                    <a:pt x="782" y="35"/>
                  </a:lnTo>
                  <a:lnTo>
                    <a:pt x="807" y="52"/>
                  </a:lnTo>
                  <a:lnTo>
                    <a:pt x="792" y="52"/>
                  </a:lnTo>
                  <a:lnTo>
                    <a:pt x="799" y="59"/>
                  </a:lnTo>
                  <a:lnTo>
                    <a:pt x="789" y="67"/>
                  </a:lnTo>
                  <a:lnTo>
                    <a:pt x="817" y="72"/>
                  </a:lnTo>
                  <a:lnTo>
                    <a:pt x="809" y="77"/>
                  </a:lnTo>
                  <a:lnTo>
                    <a:pt x="826" y="108"/>
                  </a:lnTo>
                  <a:lnTo>
                    <a:pt x="840" y="79"/>
                  </a:lnTo>
                  <a:lnTo>
                    <a:pt x="862" y="90"/>
                  </a:lnTo>
                  <a:lnTo>
                    <a:pt x="867" y="109"/>
                  </a:lnTo>
                  <a:lnTo>
                    <a:pt x="857" y="114"/>
                  </a:lnTo>
                  <a:lnTo>
                    <a:pt x="876" y="136"/>
                  </a:lnTo>
                  <a:lnTo>
                    <a:pt x="888" y="131"/>
                  </a:lnTo>
                  <a:lnTo>
                    <a:pt x="901" y="97"/>
                  </a:lnTo>
                  <a:lnTo>
                    <a:pt x="919" y="93"/>
                  </a:lnTo>
                  <a:lnTo>
                    <a:pt x="905" y="63"/>
                  </a:lnTo>
                  <a:lnTo>
                    <a:pt x="952" y="66"/>
                  </a:lnTo>
                  <a:lnTo>
                    <a:pt x="971" y="83"/>
                  </a:lnTo>
                  <a:lnTo>
                    <a:pt x="965" y="91"/>
                  </a:lnTo>
                  <a:lnTo>
                    <a:pt x="973" y="97"/>
                  </a:lnTo>
                  <a:lnTo>
                    <a:pt x="952" y="102"/>
                  </a:lnTo>
                  <a:lnTo>
                    <a:pt x="971" y="139"/>
                  </a:lnTo>
                  <a:lnTo>
                    <a:pt x="940" y="159"/>
                  </a:lnTo>
                  <a:lnTo>
                    <a:pt x="930" y="149"/>
                  </a:lnTo>
                  <a:lnTo>
                    <a:pt x="935" y="163"/>
                  </a:lnTo>
                  <a:lnTo>
                    <a:pt x="888" y="154"/>
                  </a:lnTo>
                  <a:lnTo>
                    <a:pt x="897" y="167"/>
                  </a:lnTo>
                  <a:lnTo>
                    <a:pt x="878" y="186"/>
                  </a:lnTo>
                  <a:lnTo>
                    <a:pt x="831" y="171"/>
                  </a:lnTo>
                  <a:lnTo>
                    <a:pt x="849" y="186"/>
                  </a:lnTo>
                  <a:lnTo>
                    <a:pt x="882" y="190"/>
                  </a:lnTo>
                  <a:lnTo>
                    <a:pt x="859" y="220"/>
                  </a:lnTo>
                  <a:lnTo>
                    <a:pt x="834" y="218"/>
                  </a:lnTo>
                  <a:lnTo>
                    <a:pt x="822" y="235"/>
                  </a:lnTo>
                  <a:lnTo>
                    <a:pt x="776" y="221"/>
                  </a:lnTo>
                  <a:lnTo>
                    <a:pt x="817" y="235"/>
                  </a:lnTo>
                  <a:lnTo>
                    <a:pt x="823" y="248"/>
                  </a:lnTo>
                  <a:lnTo>
                    <a:pt x="792" y="254"/>
                  </a:lnTo>
                  <a:lnTo>
                    <a:pt x="799" y="256"/>
                  </a:lnTo>
                  <a:lnTo>
                    <a:pt x="789" y="258"/>
                  </a:lnTo>
                  <a:lnTo>
                    <a:pt x="789" y="270"/>
                  </a:lnTo>
                  <a:lnTo>
                    <a:pt x="757" y="287"/>
                  </a:lnTo>
                  <a:lnTo>
                    <a:pt x="750" y="344"/>
                  </a:lnTo>
                  <a:lnTo>
                    <a:pt x="762" y="356"/>
                  </a:lnTo>
                  <a:lnTo>
                    <a:pt x="780" y="349"/>
                  </a:lnTo>
                  <a:lnTo>
                    <a:pt x="788" y="393"/>
                  </a:lnTo>
                  <a:lnTo>
                    <a:pt x="813" y="385"/>
                  </a:lnTo>
                  <a:lnTo>
                    <a:pt x="844" y="397"/>
                  </a:lnTo>
                  <a:lnTo>
                    <a:pt x="907" y="428"/>
                  </a:lnTo>
                  <a:lnTo>
                    <a:pt x="901" y="440"/>
                  </a:lnTo>
                  <a:lnTo>
                    <a:pt x="908" y="431"/>
                  </a:lnTo>
                  <a:lnTo>
                    <a:pt x="955" y="433"/>
                  </a:lnTo>
                  <a:lnTo>
                    <a:pt x="955" y="482"/>
                  </a:lnTo>
                  <a:lnTo>
                    <a:pt x="970" y="497"/>
                  </a:lnTo>
                  <a:lnTo>
                    <a:pt x="959" y="501"/>
                  </a:lnTo>
                  <a:lnTo>
                    <a:pt x="984" y="509"/>
                  </a:lnTo>
                  <a:lnTo>
                    <a:pt x="977" y="524"/>
                  </a:lnTo>
                  <a:lnTo>
                    <a:pt x="998" y="524"/>
                  </a:lnTo>
                  <a:lnTo>
                    <a:pt x="1029" y="498"/>
                  </a:lnTo>
                  <a:lnTo>
                    <a:pt x="1016" y="493"/>
                  </a:lnTo>
                  <a:lnTo>
                    <a:pt x="998" y="447"/>
                  </a:lnTo>
                  <a:lnTo>
                    <a:pt x="1056" y="408"/>
                  </a:lnTo>
                  <a:lnTo>
                    <a:pt x="1048" y="408"/>
                  </a:lnTo>
                  <a:lnTo>
                    <a:pt x="1035" y="360"/>
                  </a:lnTo>
                  <a:lnTo>
                    <a:pt x="1015" y="349"/>
                  </a:lnTo>
                  <a:lnTo>
                    <a:pt x="1042" y="331"/>
                  </a:lnTo>
                  <a:lnTo>
                    <a:pt x="1032" y="320"/>
                  </a:lnTo>
                  <a:lnTo>
                    <a:pt x="1036" y="304"/>
                  </a:lnTo>
                  <a:lnTo>
                    <a:pt x="1025" y="301"/>
                  </a:lnTo>
                  <a:lnTo>
                    <a:pt x="1036" y="283"/>
                  </a:lnTo>
                  <a:lnTo>
                    <a:pt x="1024" y="272"/>
                  </a:lnTo>
                  <a:lnTo>
                    <a:pt x="1031" y="258"/>
                  </a:lnTo>
                  <a:lnTo>
                    <a:pt x="1075" y="268"/>
                  </a:lnTo>
                  <a:lnTo>
                    <a:pt x="1094" y="260"/>
                  </a:lnTo>
                  <a:lnTo>
                    <a:pt x="1132" y="283"/>
                  </a:lnTo>
                  <a:lnTo>
                    <a:pt x="1132" y="293"/>
                  </a:lnTo>
                  <a:lnTo>
                    <a:pt x="1164" y="295"/>
                  </a:lnTo>
                  <a:lnTo>
                    <a:pt x="1167" y="318"/>
                  </a:lnTo>
                  <a:lnTo>
                    <a:pt x="1139" y="320"/>
                  </a:lnTo>
                  <a:lnTo>
                    <a:pt x="1163" y="324"/>
                  </a:lnTo>
                  <a:lnTo>
                    <a:pt x="1171" y="337"/>
                  </a:lnTo>
                  <a:lnTo>
                    <a:pt x="1145" y="358"/>
                  </a:lnTo>
                  <a:lnTo>
                    <a:pt x="1183" y="347"/>
                  </a:lnTo>
                  <a:lnTo>
                    <a:pt x="1185" y="364"/>
                  </a:lnTo>
                  <a:lnTo>
                    <a:pt x="1168" y="372"/>
                  </a:lnTo>
                  <a:lnTo>
                    <a:pt x="1191" y="354"/>
                  </a:lnTo>
                  <a:lnTo>
                    <a:pt x="1194" y="366"/>
                  </a:lnTo>
                  <a:lnTo>
                    <a:pt x="1217" y="348"/>
                  </a:lnTo>
                  <a:lnTo>
                    <a:pt x="1221" y="358"/>
                  </a:lnTo>
                  <a:lnTo>
                    <a:pt x="1236" y="333"/>
                  </a:lnTo>
                  <a:lnTo>
                    <a:pt x="1231" y="328"/>
                  </a:lnTo>
                  <a:lnTo>
                    <a:pt x="1248" y="314"/>
                  </a:lnTo>
                  <a:lnTo>
                    <a:pt x="1268" y="340"/>
                  </a:lnTo>
                  <a:lnTo>
                    <a:pt x="1251" y="347"/>
                  </a:lnTo>
                  <a:lnTo>
                    <a:pt x="1270" y="343"/>
                  </a:lnTo>
                  <a:lnTo>
                    <a:pt x="1276" y="354"/>
                  </a:lnTo>
                  <a:lnTo>
                    <a:pt x="1264" y="356"/>
                  </a:lnTo>
                  <a:lnTo>
                    <a:pt x="1280" y="359"/>
                  </a:lnTo>
                  <a:lnTo>
                    <a:pt x="1270" y="367"/>
                  </a:lnTo>
                  <a:lnTo>
                    <a:pt x="1280" y="364"/>
                  </a:lnTo>
                  <a:lnTo>
                    <a:pt x="1290" y="376"/>
                  </a:lnTo>
                  <a:lnTo>
                    <a:pt x="1283" y="382"/>
                  </a:lnTo>
                  <a:lnTo>
                    <a:pt x="1299" y="391"/>
                  </a:lnTo>
                  <a:lnTo>
                    <a:pt x="1274" y="401"/>
                  </a:lnTo>
                  <a:lnTo>
                    <a:pt x="1293" y="401"/>
                  </a:lnTo>
                  <a:lnTo>
                    <a:pt x="1289" y="410"/>
                  </a:lnTo>
                  <a:lnTo>
                    <a:pt x="1316" y="418"/>
                  </a:lnTo>
                  <a:lnTo>
                    <a:pt x="1326" y="440"/>
                  </a:lnTo>
                  <a:lnTo>
                    <a:pt x="1336" y="432"/>
                  </a:lnTo>
                  <a:lnTo>
                    <a:pt x="1364" y="447"/>
                  </a:lnTo>
                  <a:lnTo>
                    <a:pt x="1303" y="466"/>
                  </a:lnTo>
                  <a:lnTo>
                    <a:pt x="1316" y="475"/>
                  </a:lnTo>
                  <a:lnTo>
                    <a:pt x="1367" y="455"/>
                  </a:lnTo>
                  <a:lnTo>
                    <a:pt x="1367" y="472"/>
                  </a:lnTo>
                  <a:lnTo>
                    <a:pt x="1390" y="468"/>
                  </a:lnTo>
                  <a:lnTo>
                    <a:pt x="1393" y="478"/>
                  </a:lnTo>
                  <a:lnTo>
                    <a:pt x="1382" y="478"/>
                  </a:lnTo>
                  <a:lnTo>
                    <a:pt x="1393" y="498"/>
                  </a:lnTo>
                  <a:lnTo>
                    <a:pt x="1321" y="540"/>
                  </a:lnTo>
                  <a:lnTo>
                    <a:pt x="1220" y="540"/>
                  </a:lnTo>
                  <a:lnTo>
                    <a:pt x="1177" y="570"/>
                  </a:lnTo>
                  <a:lnTo>
                    <a:pt x="1141" y="612"/>
                  </a:lnTo>
                  <a:lnTo>
                    <a:pt x="1177" y="579"/>
                  </a:lnTo>
                  <a:lnTo>
                    <a:pt x="1232" y="560"/>
                  </a:lnTo>
                  <a:lnTo>
                    <a:pt x="1251" y="575"/>
                  </a:lnTo>
                  <a:lnTo>
                    <a:pt x="1216" y="586"/>
                  </a:lnTo>
                  <a:lnTo>
                    <a:pt x="1244" y="593"/>
                  </a:lnTo>
                  <a:lnTo>
                    <a:pt x="1236" y="605"/>
                  </a:lnTo>
                  <a:lnTo>
                    <a:pt x="1258" y="629"/>
                  </a:lnTo>
                  <a:lnTo>
                    <a:pt x="1301" y="637"/>
                  </a:lnTo>
                  <a:lnTo>
                    <a:pt x="1312" y="608"/>
                  </a:lnTo>
                  <a:lnTo>
                    <a:pt x="1312" y="626"/>
                  </a:lnTo>
                  <a:lnTo>
                    <a:pt x="1324" y="624"/>
                  </a:lnTo>
                  <a:lnTo>
                    <a:pt x="1303" y="643"/>
                  </a:lnTo>
                  <a:lnTo>
                    <a:pt x="1253" y="655"/>
                  </a:lnTo>
                  <a:lnTo>
                    <a:pt x="1235" y="678"/>
                  </a:lnTo>
                  <a:lnTo>
                    <a:pt x="1221" y="658"/>
                  </a:lnTo>
                  <a:lnTo>
                    <a:pt x="1268" y="641"/>
                  </a:lnTo>
                  <a:lnTo>
                    <a:pt x="1244" y="641"/>
                  </a:lnTo>
                  <a:lnTo>
                    <a:pt x="1248" y="629"/>
                  </a:lnTo>
                  <a:lnTo>
                    <a:pt x="1206" y="644"/>
                  </a:lnTo>
                  <a:lnTo>
                    <a:pt x="1194" y="635"/>
                  </a:lnTo>
                  <a:lnTo>
                    <a:pt x="1194" y="608"/>
                  </a:lnTo>
                  <a:lnTo>
                    <a:pt x="1167" y="599"/>
                  </a:lnTo>
                  <a:lnTo>
                    <a:pt x="1148" y="643"/>
                  </a:lnTo>
                  <a:lnTo>
                    <a:pt x="1064" y="658"/>
                  </a:lnTo>
                  <a:lnTo>
                    <a:pt x="1008" y="674"/>
                  </a:lnTo>
                  <a:lnTo>
                    <a:pt x="998" y="682"/>
                  </a:lnTo>
                  <a:lnTo>
                    <a:pt x="1011" y="685"/>
                  </a:lnTo>
                  <a:lnTo>
                    <a:pt x="1015" y="690"/>
                  </a:lnTo>
                  <a:lnTo>
                    <a:pt x="944" y="708"/>
                  </a:lnTo>
                  <a:lnTo>
                    <a:pt x="948" y="699"/>
                  </a:lnTo>
                  <a:lnTo>
                    <a:pt x="952" y="694"/>
                  </a:lnTo>
                  <a:lnTo>
                    <a:pt x="955" y="686"/>
                  </a:lnTo>
                  <a:lnTo>
                    <a:pt x="966" y="680"/>
                  </a:lnTo>
                  <a:lnTo>
                    <a:pt x="967" y="643"/>
                  </a:lnTo>
                  <a:lnTo>
                    <a:pt x="979" y="655"/>
                  </a:lnTo>
                  <a:lnTo>
                    <a:pt x="1000" y="651"/>
                  </a:lnTo>
                  <a:lnTo>
                    <a:pt x="982" y="629"/>
                  </a:lnTo>
                  <a:lnTo>
                    <a:pt x="923" y="618"/>
                  </a:lnTo>
                  <a:lnTo>
                    <a:pt x="920" y="618"/>
                  </a:lnTo>
                  <a:lnTo>
                    <a:pt x="913" y="587"/>
                  </a:lnTo>
                  <a:lnTo>
                    <a:pt x="901" y="590"/>
                  </a:lnTo>
                  <a:lnTo>
                    <a:pt x="892" y="572"/>
                  </a:lnTo>
                  <a:lnTo>
                    <a:pt x="878" y="571"/>
                  </a:lnTo>
                  <a:lnTo>
                    <a:pt x="878" y="582"/>
                  </a:lnTo>
                  <a:lnTo>
                    <a:pt x="863" y="567"/>
                  </a:lnTo>
                  <a:lnTo>
                    <a:pt x="835" y="587"/>
                  </a:lnTo>
                  <a:lnTo>
                    <a:pt x="758" y="572"/>
                  </a:lnTo>
                  <a:lnTo>
                    <a:pt x="747" y="558"/>
                  </a:lnTo>
                  <a:lnTo>
                    <a:pt x="747" y="567"/>
                  </a:lnTo>
                  <a:lnTo>
                    <a:pt x="298" y="567"/>
                  </a:lnTo>
                  <a:lnTo>
                    <a:pt x="291" y="551"/>
                  </a:lnTo>
                  <a:lnTo>
                    <a:pt x="267" y="547"/>
                  </a:lnTo>
                  <a:lnTo>
                    <a:pt x="268" y="536"/>
                  </a:lnTo>
                  <a:lnTo>
                    <a:pt x="218" y="521"/>
                  </a:lnTo>
                  <a:lnTo>
                    <a:pt x="224" y="514"/>
                  </a:lnTo>
                  <a:lnTo>
                    <a:pt x="213" y="494"/>
                  </a:lnTo>
                  <a:lnTo>
                    <a:pt x="199" y="493"/>
                  </a:lnTo>
                  <a:lnTo>
                    <a:pt x="172" y="449"/>
                  </a:lnTo>
                  <a:lnTo>
                    <a:pt x="176" y="436"/>
                  </a:lnTo>
                  <a:lnTo>
                    <a:pt x="178" y="413"/>
                  </a:lnTo>
                  <a:lnTo>
                    <a:pt x="147" y="401"/>
                  </a:lnTo>
                  <a:lnTo>
                    <a:pt x="90" y="325"/>
                  </a:lnTo>
                  <a:lnTo>
                    <a:pt x="56" y="347"/>
                  </a:lnTo>
                  <a:lnTo>
                    <a:pt x="48" y="337"/>
                  </a:lnTo>
                  <a:lnTo>
                    <a:pt x="45" y="335"/>
                  </a:lnTo>
                  <a:lnTo>
                    <a:pt x="29" y="314"/>
                  </a:lnTo>
                  <a:lnTo>
                    <a:pt x="0" y="3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5" name="Freeform 23"/>
            <p:cNvSpPr>
              <a:spLocks/>
            </p:cNvSpPr>
            <p:nvPr/>
          </p:nvSpPr>
          <p:spPr bwMode="auto">
            <a:xfrm>
              <a:off x="802" y="2223"/>
              <a:ext cx="79" cy="47"/>
            </a:xfrm>
            <a:custGeom>
              <a:avLst/>
              <a:gdLst/>
              <a:ahLst/>
              <a:cxnLst>
                <a:cxn ang="0">
                  <a:pos x="0" y="0"/>
                </a:cxn>
                <a:cxn ang="0">
                  <a:pos x="43" y="9"/>
                </a:cxn>
                <a:cxn ang="0">
                  <a:pos x="81" y="48"/>
                </a:cxn>
                <a:cxn ang="0">
                  <a:pos x="59" y="41"/>
                </a:cxn>
                <a:cxn ang="0">
                  <a:pos x="0" y="0"/>
                </a:cxn>
              </a:cxnLst>
              <a:rect l="0" t="0" r="r" b="b"/>
              <a:pathLst>
                <a:path w="82" h="49">
                  <a:moveTo>
                    <a:pt x="0" y="0"/>
                  </a:moveTo>
                  <a:lnTo>
                    <a:pt x="43" y="9"/>
                  </a:lnTo>
                  <a:lnTo>
                    <a:pt x="81" y="48"/>
                  </a:lnTo>
                  <a:lnTo>
                    <a:pt x="59" y="41"/>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6" name="Freeform 24"/>
            <p:cNvSpPr>
              <a:spLocks/>
            </p:cNvSpPr>
            <p:nvPr/>
          </p:nvSpPr>
          <p:spPr bwMode="auto">
            <a:xfrm>
              <a:off x="838" y="1641"/>
              <a:ext cx="167" cy="102"/>
            </a:xfrm>
            <a:custGeom>
              <a:avLst/>
              <a:gdLst/>
              <a:ahLst/>
              <a:cxnLst>
                <a:cxn ang="0">
                  <a:pos x="0" y="79"/>
                </a:cxn>
                <a:cxn ang="0">
                  <a:pos x="8" y="65"/>
                </a:cxn>
                <a:cxn ang="0">
                  <a:pos x="32" y="21"/>
                </a:cxn>
                <a:cxn ang="0">
                  <a:pos x="20" y="4"/>
                </a:cxn>
                <a:cxn ang="0">
                  <a:pos x="74" y="0"/>
                </a:cxn>
                <a:cxn ang="0">
                  <a:pos x="110" y="17"/>
                </a:cxn>
                <a:cxn ang="0">
                  <a:pos x="133" y="6"/>
                </a:cxn>
                <a:cxn ang="0">
                  <a:pos x="171" y="32"/>
                </a:cxn>
                <a:cxn ang="0">
                  <a:pos x="92" y="70"/>
                </a:cxn>
                <a:cxn ang="0">
                  <a:pos x="86" y="94"/>
                </a:cxn>
                <a:cxn ang="0">
                  <a:pos x="47" y="105"/>
                </a:cxn>
                <a:cxn ang="0">
                  <a:pos x="29" y="86"/>
                </a:cxn>
                <a:cxn ang="0">
                  <a:pos x="0" y="79"/>
                </a:cxn>
              </a:cxnLst>
              <a:rect l="0" t="0" r="r" b="b"/>
              <a:pathLst>
                <a:path w="172" h="106">
                  <a:moveTo>
                    <a:pt x="0" y="79"/>
                  </a:moveTo>
                  <a:lnTo>
                    <a:pt x="8" y="65"/>
                  </a:lnTo>
                  <a:lnTo>
                    <a:pt x="32" y="21"/>
                  </a:lnTo>
                  <a:lnTo>
                    <a:pt x="20" y="4"/>
                  </a:lnTo>
                  <a:lnTo>
                    <a:pt x="74" y="0"/>
                  </a:lnTo>
                  <a:lnTo>
                    <a:pt x="110" y="17"/>
                  </a:lnTo>
                  <a:lnTo>
                    <a:pt x="133" y="6"/>
                  </a:lnTo>
                  <a:lnTo>
                    <a:pt x="171" y="32"/>
                  </a:lnTo>
                  <a:lnTo>
                    <a:pt x="92" y="70"/>
                  </a:lnTo>
                  <a:lnTo>
                    <a:pt x="86" y="94"/>
                  </a:lnTo>
                  <a:lnTo>
                    <a:pt x="47" y="105"/>
                  </a:lnTo>
                  <a:lnTo>
                    <a:pt x="29" y="86"/>
                  </a:lnTo>
                  <a:lnTo>
                    <a:pt x="0" y="7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7" name="Freeform 25"/>
            <p:cNvSpPr>
              <a:spLocks/>
            </p:cNvSpPr>
            <p:nvPr/>
          </p:nvSpPr>
          <p:spPr bwMode="auto">
            <a:xfrm>
              <a:off x="887" y="1547"/>
              <a:ext cx="115" cy="58"/>
            </a:xfrm>
            <a:custGeom>
              <a:avLst/>
              <a:gdLst/>
              <a:ahLst/>
              <a:cxnLst>
                <a:cxn ang="0">
                  <a:pos x="0" y="45"/>
                </a:cxn>
                <a:cxn ang="0">
                  <a:pos x="26" y="54"/>
                </a:cxn>
                <a:cxn ang="0">
                  <a:pos x="33" y="45"/>
                </a:cxn>
                <a:cxn ang="0">
                  <a:pos x="40" y="60"/>
                </a:cxn>
                <a:cxn ang="0">
                  <a:pos x="52" y="53"/>
                </a:cxn>
                <a:cxn ang="0">
                  <a:pos x="50" y="39"/>
                </a:cxn>
                <a:cxn ang="0">
                  <a:pos x="63" y="47"/>
                </a:cxn>
                <a:cxn ang="0">
                  <a:pos x="69" y="25"/>
                </a:cxn>
                <a:cxn ang="0">
                  <a:pos x="80" y="24"/>
                </a:cxn>
                <a:cxn ang="0">
                  <a:pos x="84" y="43"/>
                </a:cxn>
                <a:cxn ang="0">
                  <a:pos x="109" y="28"/>
                </a:cxn>
                <a:cxn ang="0">
                  <a:pos x="101" y="12"/>
                </a:cxn>
                <a:cxn ang="0">
                  <a:pos x="118" y="8"/>
                </a:cxn>
                <a:cxn ang="0">
                  <a:pos x="101" y="0"/>
                </a:cxn>
                <a:cxn ang="0">
                  <a:pos x="59" y="8"/>
                </a:cxn>
                <a:cxn ang="0">
                  <a:pos x="0" y="45"/>
                </a:cxn>
              </a:cxnLst>
              <a:rect l="0" t="0" r="r" b="b"/>
              <a:pathLst>
                <a:path w="119" h="61">
                  <a:moveTo>
                    <a:pt x="0" y="45"/>
                  </a:moveTo>
                  <a:lnTo>
                    <a:pt x="26" y="54"/>
                  </a:lnTo>
                  <a:lnTo>
                    <a:pt x="33" y="45"/>
                  </a:lnTo>
                  <a:lnTo>
                    <a:pt x="40" y="60"/>
                  </a:lnTo>
                  <a:lnTo>
                    <a:pt x="52" y="53"/>
                  </a:lnTo>
                  <a:lnTo>
                    <a:pt x="50" y="39"/>
                  </a:lnTo>
                  <a:lnTo>
                    <a:pt x="63" y="47"/>
                  </a:lnTo>
                  <a:lnTo>
                    <a:pt x="69" y="25"/>
                  </a:lnTo>
                  <a:lnTo>
                    <a:pt x="80" y="24"/>
                  </a:lnTo>
                  <a:lnTo>
                    <a:pt x="84" y="43"/>
                  </a:lnTo>
                  <a:lnTo>
                    <a:pt x="109" y="28"/>
                  </a:lnTo>
                  <a:lnTo>
                    <a:pt x="101" y="12"/>
                  </a:lnTo>
                  <a:lnTo>
                    <a:pt x="118" y="8"/>
                  </a:lnTo>
                  <a:lnTo>
                    <a:pt x="101" y="0"/>
                  </a:lnTo>
                  <a:lnTo>
                    <a:pt x="59" y="8"/>
                  </a:lnTo>
                  <a:lnTo>
                    <a:pt x="0" y="4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8" name="Freeform 26"/>
            <p:cNvSpPr>
              <a:spLocks/>
            </p:cNvSpPr>
            <p:nvPr/>
          </p:nvSpPr>
          <p:spPr bwMode="auto">
            <a:xfrm>
              <a:off x="948" y="1678"/>
              <a:ext cx="285" cy="137"/>
            </a:xfrm>
            <a:custGeom>
              <a:avLst/>
              <a:gdLst/>
              <a:ahLst/>
              <a:cxnLst>
                <a:cxn ang="0">
                  <a:pos x="0" y="45"/>
                </a:cxn>
                <a:cxn ang="0">
                  <a:pos x="14" y="33"/>
                </a:cxn>
                <a:cxn ang="0">
                  <a:pos x="6" y="28"/>
                </a:cxn>
                <a:cxn ang="0">
                  <a:pos x="41" y="8"/>
                </a:cxn>
                <a:cxn ang="0">
                  <a:pos x="71" y="0"/>
                </a:cxn>
                <a:cxn ang="0">
                  <a:pos x="80" y="14"/>
                </a:cxn>
                <a:cxn ang="0">
                  <a:pos x="70" y="22"/>
                </a:cxn>
                <a:cxn ang="0">
                  <a:pos x="97" y="10"/>
                </a:cxn>
                <a:cxn ang="0">
                  <a:pos x="125" y="20"/>
                </a:cxn>
                <a:cxn ang="0">
                  <a:pos x="114" y="31"/>
                </a:cxn>
                <a:cxn ang="0">
                  <a:pos x="148" y="24"/>
                </a:cxn>
                <a:cxn ang="0">
                  <a:pos x="138" y="12"/>
                </a:cxn>
                <a:cxn ang="0">
                  <a:pos x="152" y="13"/>
                </a:cxn>
                <a:cxn ang="0">
                  <a:pos x="178" y="52"/>
                </a:cxn>
                <a:cxn ang="0">
                  <a:pos x="187" y="43"/>
                </a:cxn>
                <a:cxn ang="0">
                  <a:pos x="176" y="1"/>
                </a:cxn>
                <a:cxn ang="0">
                  <a:pos x="198" y="1"/>
                </a:cxn>
                <a:cxn ang="0">
                  <a:pos x="222" y="16"/>
                </a:cxn>
                <a:cxn ang="0">
                  <a:pos x="236" y="68"/>
                </a:cxn>
                <a:cxn ang="0">
                  <a:pos x="294" y="94"/>
                </a:cxn>
                <a:cxn ang="0">
                  <a:pos x="292" y="107"/>
                </a:cxn>
                <a:cxn ang="0">
                  <a:pos x="276" y="102"/>
                </a:cxn>
                <a:cxn ang="0">
                  <a:pos x="260" y="111"/>
                </a:cxn>
                <a:cxn ang="0">
                  <a:pos x="284" y="122"/>
                </a:cxn>
                <a:cxn ang="0">
                  <a:pos x="261" y="134"/>
                </a:cxn>
                <a:cxn ang="0">
                  <a:pos x="223" y="129"/>
                </a:cxn>
                <a:cxn ang="0">
                  <a:pos x="202" y="114"/>
                </a:cxn>
                <a:cxn ang="0">
                  <a:pos x="153" y="138"/>
                </a:cxn>
                <a:cxn ang="0">
                  <a:pos x="93" y="143"/>
                </a:cxn>
                <a:cxn ang="0">
                  <a:pos x="80" y="120"/>
                </a:cxn>
                <a:cxn ang="0">
                  <a:pos x="47" y="118"/>
                </a:cxn>
                <a:cxn ang="0">
                  <a:pos x="25" y="99"/>
                </a:cxn>
                <a:cxn ang="0">
                  <a:pos x="111" y="87"/>
                </a:cxn>
                <a:cxn ang="0">
                  <a:pos x="22" y="82"/>
                </a:cxn>
                <a:cxn ang="0">
                  <a:pos x="10" y="70"/>
                </a:cxn>
                <a:cxn ang="0">
                  <a:pos x="56" y="56"/>
                </a:cxn>
                <a:cxn ang="0">
                  <a:pos x="14" y="58"/>
                </a:cxn>
                <a:cxn ang="0">
                  <a:pos x="17" y="52"/>
                </a:cxn>
                <a:cxn ang="0">
                  <a:pos x="0" y="45"/>
                </a:cxn>
              </a:cxnLst>
              <a:rect l="0" t="0" r="r" b="b"/>
              <a:pathLst>
                <a:path w="295" h="144">
                  <a:moveTo>
                    <a:pt x="0" y="45"/>
                  </a:moveTo>
                  <a:lnTo>
                    <a:pt x="14" y="33"/>
                  </a:lnTo>
                  <a:lnTo>
                    <a:pt x="6" y="28"/>
                  </a:lnTo>
                  <a:lnTo>
                    <a:pt x="41" y="8"/>
                  </a:lnTo>
                  <a:lnTo>
                    <a:pt x="71" y="0"/>
                  </a:lnTo>
                  <a:lnTo>
                    <a:pt x="80" y="14"/>
                  </a:lnTo>
                  <a:lnTo>
                    <a:pt x="70" y="22"/>
                  </a:lnTo>
                  <a:lnTo>
                    <a:pt x="97" y="10"/>
                  </a:lnTo>
                  <a:lnTo>
                    <a:pt x="125" y="20"/>
                  </a:lnTo>
                  <a:lnTo>
                    <a:pt x="114" y="31"/>
                  </a:lnTo>
                  <a:lnTo>
                    <a:pt x="148" y="24"/>
                  </a:lnTo>
                  <a:lnTo>
                    <a:pt x="138" y="12"/>
                  </a:lnTo>
                  <a:lnTo>
                    <a:pt x="152" y="13"/>
                  </a:lnTo>
                  <a:lnTo>
                    <a:pt x="178" y="52"/>
                  </a:lnTo>
                  <a:lnTo>
                    <a:pt x="187" y="43"/>
                  </a:lnTo>
                  <a:lnTo>
                    <a:pt x="176" y="1"/>
                  </a:lnTo>
                  <a:lnTo>
                    <a:pt x="198" y="1"/>
                  </a:lnTo>
                  <a:lnTo>
                    <a:pt x="222" y="16"/>
                  </a:lnTo>
                  <a:lnTo>
                    <a:pt x="236" y="68"/>
                  </a:lnTo>
                  <a:lnTo>
                    <a:pt x="294" y="94"/>
                  </a:lnTo>
                  <a:lnTo>
                    <a:pt x="292" y="107"/>
                  </a:lnTo>
                  <a:lnTo>
                    <a:pt x="276" y="102"/>
                  </a:lnTo>
                  <a:lnTo>
                    <a:pt x="260" y="111"/>
                  </a:lnTo>
                  <a:lnTo>
                    <a:pt x="284" y="122"/>
                  </a:lnTo>
                  <a:lnTo>
                    <a:pt x="261" y="134"/>
                  </a:lnTo>
                  <a:lnTo>
                    <a:pt x="223" y="129"/>
                  </a:lnTo>
                  <a:lnTo>
                    <a:pt x="202" y="114"/>
                  </a:lnTo>
                  <a:lnTo>
                    <a:pt x="153" y="138"/>
                  </a:lnTo>
                  <a:lnTo>
                    <a:pt x="93" y="143"/>
                  </a:lnTo>
                  <a:lnTo>
                    <a:pt x="80" y="120"/>
                  </a:lnTo>
                  <a:lnTo>
                    <a:pt x="47" y="118"/>
                  </a:lnTo>
                  <a:lnTo>
                    <a:pt x="25" y="99"/>
                  </a:lnTo>
                  <a:lnTo>
                    <a:pt x="111" y="87"/>
                  </a:lnTo>
                  <a:lnTo>
                    <a:pt x="22" y="82"/>
                  </a:lnTo>
                  <a:lnTo>
                    <a:pt x="10" y="70"/>
                  </a:lnTo>
                  <a:lnTo>
                    <a:pt x="56" y="56"/>
                  </a:lnTo>
                  <a:lnTo>
                    <a:pt x="14" y="58"/>
                  </a:lnTo>
                  <a:lnTo>
                    <a:pt x="17" y="52"/>
                  </a:lnTo>
                  <a:lnTo>
                    <a:pt x="0" y="4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79" name="Freeform 27"/>
            <p:cNvSpPr>
              <a:spLocks/>
            </p:cNvSpPr>
            <p:nvPr/>
          </p:nvSpPr>
          <p:spPr bwMode="auto">
            <a:xfrm>
              <a:off x="969" y="1568"/>
              <a:ext cx="193" cy="77"/>
            </a:xfrm>
            <a:custGeom>
              <a:avLst/>
              <a:gdLst/>
              <a:ahLst/>
              <a:cxnLst>
                <a:cxn ang="0">
                  <a:pos x="0" y="52"/>
                </a:cxn>
                <a:cxn ang="0">
                  <a:pos x="6" y="47"/>
                </a:cxn>
                <a:cxn ang="0">
                  <a:pos x="41" y="39"/>
                </a:cxn>
                <a:cxn ang="0">
                  <a:pos x="6" y="40"/>
                </a:cxn>
                <a:cxn ang="0">
                  <a:pos x="47" y="32"/>
                </a:cxn>
                <a:cxn ang="0">
                  <a:pos x="14" y="32"/>
                </a:cxn>
                <a:cxn ang="0">
                  <a:pos x="17" y="24"/>
                </a:cxn>
                <a:cxn ang="0">
                  <a:pos x="48" y="23"/>
                </a:cxn>
                <a:cxn ang="0">
                  <a:pos x="26" y="21"/>
                </a:cxn>
                <a:cxn ang="0">
                  <a:pos x="43" y="13"/>
                </a:cxn>
                <a:cxn ang="0">
                  <a:pos x="83" y="23"/>
                </a:cxn>
                <a:cxn ang="0">
                  <a:pos x="103" y="43"/>
                </a:cxn>
                <a:cxn ang="0">
                  <a:pos x="141" y="44"/>
                </a:cxn>
                <a:cxn ang="0">
                  <a:pos x="126" y="32"/>
                </a:cxn>
                <a:cxn ang="0">
                  <a:pos x="134" y="24"/>
                </a:cxn>
                <a:cxn ang="0">
                  <a:pos x="118" y="14"/>
                </a:cxn>
                <a:cxn ang="0">
                  <a:pos x="143" y="0"/>
                </a:cxn>
                <a:cxn ang="0">
                  <a:pos x="155" y="17"/>
                </a:cxn>
                <a:cxn ang="0">
                  <a:pos x="147" y="25"/>
                </a:cxn>
                <a:cxn ang="0">
                  <a:pos x="162" y="28"/>
                </a:cxn>
                <a:cxn ang="0">
                  <a:pos x="157" y="37"/>
                </a:cxn>
                <a:cxn ang="0">
                  <a:pos x="176" y="40"/>
                </a:cxn>
                <a:cxn ang="0">
                  <a:pos x="185" y="28"/>
                </a:cxn>
                <a:cxn ang="0">
                  <a:pos x="199" y="42"/>
                </a:cxn>
                <a:cxn ang="0">
                  <a:pos x="188" y="59"/>
                </a:cxn>
                <a:cxn ang="0">
                  <a:pos x="145" y="58"/>
                </a:cxn>
                <a:cxn ang="0">
                  <a:pos x="80" y="80"/>
                </a:cxn>
                <a:cxn ang="0">
                  <a:pos x="53" y="69"/>
                </a:cxn>
                <a:cxn ang="0">
                  <a:pos x="108" y="51"/>
                </a:cxn>
                <a:cxn ang="0">
                  <a:pos x="61" y="62"/>
                </a:cxn>
                <a:cxn ang="0">
                  <a:pos x="69" y="47"/>
                </a:cxn>
                <a:cxn ang="0">
                  <a:pos x="45" y="62"/>
                </a:cxn>
                <a:cxn ang="0">
                  <a:pos x="17" y="58"/>
                </a:cxn>
                <a:cxn ang="0">
                  <a:pos x="0" y="52"/>
                </a:cxn>
              </a:cxnLst>
              <a:rect l="0" t="0" r="r" b="b"/>
              <a:pathLst>
                <a:path w="200" h="81">
                  <a:moveTo>
                    <a:pt x="0" y="52"/>
                  </a:moveTo>
                  <a:lnTo>
                    <a:pt x="6" y="47"/>
                  </a:lnTo>
                  <a:lnTo>
                    <a:pt x="41" y="39"/>
                  </a:lnTo>
                  <a:lnTo>
                    <a:pt x="6" y="40"/>
                  </a:lnTo>
                  <a:lnTo>
                    <a:pt x="47" y="32"/>
                  </a:lnTo>
                  <a:lnTo>
                    <a:pt x="14" y="32"/>
                  </a:lnTo>
                  <a:lnTo>
                    <a:pt x="17" y="24"/>
                  </a:lnTo>
                  <a:lnTo>
                    <a:pt x="48" y="23"/>
                  </a:lnTo>
                  <a:lnTo>
                    <a:pt x="26" y="21"/>
                  </a:lnTo>
                  <a:lnTo>
                    <a:pt x="43" y="13"/>
                  </a:lnTo>
                  <a:lnTo>
                    <a:pt x="83" y="23"/>
                  </a:lnTo>
                  <a:lnTo>
                    <a:pt x="103" y="43"/>
                  </a:lnTo>
                  <a:lnTo>
                    <a:pt x="141" y="44"/>
                  </a:lnTo>
                  <a:lnTo>
                    <a:pt x="126" y="32"/>
                  </a:lnTo>
                  <a:lnTo>
                    <a:pt x="134" y="24"/>
                  </a:lnTo>
                  <a:lnTo>
                    <a:pt x="118" y="14"/>
                  </a:lnTo>
                  <a:lnTo>
                    <a:pt x="143" y="0"/>
                  </a:lnTo>
                  <a:lnTo>
                    <a:pt x="155" y="17"/>
                  </a:lnTo>
                  <a:lnTo>
                    <a:pt x="147" y="25"/>
                  </a:lnTo>
                  <a:lnTo>
                    <a:pt x="162" y="28"/>
                  </a:lnTo>
                  <a:lnTo>
                    <a:pt x="157" y="37"/>
                  </a:lnTo>
                  <a:lnTo>
                    <a:pt x="176" y="40"/>
                  </a:lnTo>
                  <a:lnTo>
                    <a:pt x="185" y="28"/>
                  </a:lnTo>
                  <a:lnTo>
                    <a:pt x="199" y="42"/>
                  </a:lnTo>
                  <a:lnTo>
                    <a:pt x="188" y="59"/>
                  </a:lnTo>
                  <a:lnTo>
                    <a:pt x="145" y="58"/>
                  </a:lnTo>
                  <a:lnTo>
                    <a:pt x="80" y="80"/>
                  </a:lnTo>
                  <a:lnTo>
                    <a:pt x="53" y="69"/>
                  </a:lnTo>
                  <a:lnTo>
                    <a:pt x="108" y="51"/>
                  </a:lnTo>
                  <a:lnTo>
                    <a:pt x="61" y="62"/>
                  </a:lnTo>
                  <a:lnTo>
                    <a:pt x="69" y="47"/>
                  </a:lnTo>
                  <a:lnTo>
                    <a:pt x="45" y="62"/>
                  </a:lnTo>
                  <a:lnTo>
                    <a:pt x="17" y="58"/>
                  </a:lnTo>
                  <a:lnTo>
                    <a:pt x="0" y="5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0" name="Freeform 28"/>
            <p:cNvSpPr>
              <a:spLocks/>
            </p:cNvSpPr>
            <p:nvPr/>
          </p:nvSpPr>
          <p:spPr bwMode="auto">
            <a:xfrm>
              <a:off x="1160" y="1489"/>
              <a:ext cx="102" cy="49"/>
            </a:xfrm>
            <a:custGeom>
              <a:avLst/>
              <a:gdLst/>
              <a:ahLst/>
              <a:cxnLst>
                <a:cxn ang="0">
                  <a:pos x="0" y="0"/>
                </a:cxn>
                <a:cxn ang="0">
                  <a:pos x="9" y="17"/>
                </a:cxn>
                <a:cxn ang="0">
                  <a:pos x="33" y="17"/>
                </a:cxn>
                <a:cxn ang="0">
                  <a:pos x="25" y="21"/>
                </a:cxn>
                <a:cxn ang="0">
                  <a:pos x="32" y="27"/>
                </a:cxn>
                <a:cxn ang="0">
                  <a:pos x="9" y="29"/>
                </a:cxn>
                <a:cxn ang="0">
                  <a:pos x="45" y="36"/>
                </a:cxn>
                <a:cxn ang="0">
                  <a:pos x="104" y="50"/>
                </a:cxn>
                <a:cxn ang="0">
                  <a:pos x="94" y="20"/>
                </a:cxn>
                <a:cxn ang="0">
                  <a:pos x="52" y="4"/>
                </a:cxn>
                <a:cxn ang="0">
                  <a:pos x="40" y="10"/>
                </a:cxn>
                <a:cxn ang="0">
                  <a:pos x="36" y="0"/>
                </a:cxn>
                <a:cxn ang="0">
                  <a:pos x="0" y="0"/>
                </a:cxn>
              </a:cxnLst>
              <a:rect l="0" t="0" r="r" b="b"/>
              <a:pathLst>
                <a:path w="105" h="51">
                  <a:moveTo>
                    <a:pt x="0" y="0"/>
                  </a:moveTo>
                  <a:lnTo>
                    <a:pt x="9" y="17"/>
                  </a:lnTo>
                  <a:lnTo>
                    <a:pt x="33" y="17"/>
                  </a:lnTo>
                  <a:lnTo>
                    <a:pt x="25" y="21"/>
                  </a:lnTo>
                  <a:lnTo>
                    <a:pt x="32" y="27"/>
                  </a:lnTo>
                  <a:lnTo>
                    <a:pt x="9" y="29"/>
                  </a:lnTo>
                  <a:lnTo>
                    <a:pt x="45" y="36"/>
                  </a:lnTo>
                  <a:lnTo>
                    <a:pt x="104" y="50"/>
                  </a:lnTo>
                  <a:lnTo>
                    <a:pt x="94" y="20"/>
                  </a:lnTo>
                  <a:lnTo>
                    <a:pt x="52" y="4"/>
                  </a:lnTo>
                  <a:lnTo>
                    <a:pt x="40" y="10"/>
                  </a:lnTo>
                  <a:lnTo>
                    <a:pt x="36" y="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1" name="Freeform 29"/>
            <p:cNvSpPr>
              <a:spLocks/>
            </p:cNvSpPr>
            <p:nvPr/>
          </p:nvSpPr>
          <p:spPr bwMode="auto">
            <a:xfrm>
              <a:off x="1208" y="1579"/>
              <a:ext cx="80" cy="49"/>
            </a:xfrm>
            <a:custGeom>
              <a:avLst/>
              <a:gdLst/>
              <a:ahLst/>
              <a:cxnLst>
                <a:cxn ang="0">
                  <a:pos x="0" y="32"/>
                </a:cxn>
                <a:cxn ang="0">
                  <a:pos x="8" y="20"/>
                </a:cxn>
                <a:cxn ang="0">
                  <a:pos x="24" y="22"/>
                </a:cxn>
                <a:cxn ang="0">
                  <a:pos x="4" y="10"/>
                </a:cxn>
                <a:cxn ang="0">
                  <a:pos x="9" y="2"/>
                </a:cxn>
                <a:cxn ang="0">
                  <a:pos x="43" y="18"/>
                </a:cxn>
                <a:cxn ang="0">
                  <a:pos x="24" y="1"/>
                </a:cxn>
                <a:cxn ang="0">
                  <a:pos x="73" y="0"/>
                </a:cxn>
                <a:cxn ang="0">
                  <a:pos x="82" y="36"/>
                </a:cxn>
                <a:cxn ang="0">
                  <a:pos x="72" y="31"/>
                </a:cxn>
                <a:cxn ang="0">
                  <a:pos x="71" y="50"/>
                </a:cxn>
                <a:cxn ang="0">
                  <a:pos x="30" y="47"/>
                </a:cxn>
                <a:cxn ang="0">
                  <a:pos x="38" y="43"/>
                </a:cxn>
                <a:cxn ang="0">
                  <a:pos x="28" y="35"/>
                </a:cxn>
                <a:cxn ang="0">
                  <a:pos x="57" y="25"/>
                </a:cxn>
                <a:cxn ang="0">
                  <a:pos x="0" y="32"/>
                </a:cxn>
              </a:cxnLst>
              <a:rect l="0" t="0" r="r" b="b"/>
              <a:pathLst>
                <a:path w="83" h="51">
                  <a:moveTo>
                    <a:pt x="0" y="32"/>
                  </a:moveTo>
                  <a:lnTo>
                    <a:pt x="8" y="20"/>
                  </a:lnTo>
                  <a:lnTo>
                    <a:pt x="24" y="22"/>
                  </a:lnTo>
                  <a:lnTo>
                    <a:pt x="4" y="10"/>
                  </a:lnTo>
                  <a:lnTo>
                    <a:pt x="9" y="2"/>
                  </a:lnTo>
                  <a:lnTo>
                    <a:pt x="43" y="18"/>
                  </a:lnTo>
                  <a:lnTo>
                    <a:pt x="24" y="1"/>
                  </a:lnTo>
                  <a:lnTo>
                    <a:pt x="73" y="0"/>
                  </a:lnTo>
                  <a:lnTo>
                    <a:pt x="82" y="36"/>
                  </a:lnTo>
                  <a:lnTo>
                    <a:pt x="72" y="31"/>
                  </a:lnTo>
                  <a:lnTo>
                    <a:pt x="71" y="50"/>
                  </a:lnTo>
                  <a:lnTo>
                    <a:pt x="30" y="47"/>
                  </a:lnTo>
                  <a:lnTo>
                    <a:pt x="38" y="43"/>
                  </a:lnTo>
                  <a:lnTo>
                    <a:pt x="28" y="35"/>
                  </a:lnTo>
                  <a:lnTo>
                    <a:pt x="57" y="25"/>
                  </a:lnTo>
                  <a:lnTo>
                    <a:pt x="0" y="3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2" name="Freeform 30"/>
            <p:cNvSpPr>
              <a:spLocks/>
            </p:cNvSpPr>
            <p:nvPr/>
          </p:nvSpPr>
          <p:spPr bwMode="auto">
            <a:xfrm>
              <a:off x="1209" y="1661"/>
              <a:ext cx="95" cy="77"/>
            </a:xfrm>
            <a:custGeom>
              <a:avLst/>
              <a:gdLst/>
              <a:ahLst/>
              <a:cxnLst>
                <a:cxn ang="0">
                  <a:pos x="0" y="39"/>
                </a:cxn>
                <a:cxn ang="0">
                  <a:pos x="5" y="29"/>
                </a:cxn>
                <a:cxn ang="0">
                  <a:pos x="37" y="35"/>
                </a:cxn>
                <a:cxn ang="0">
                  <a:pos x="32" y="23"/>
                </a:cxn>
                <a:cxn ang="0">
                  <a:pos x="41" y="23"/>
                </a:cxn>
                <a:cxn ang="0">
                  <a:pos x="20" y="16"/>
                </a:cxn>
                <a:cxn ang="0">
                  <a:pos x="29" y="13"/>
                </a:cxn>
                <a:cxn ang="0">
                  <a:pos x="20" y="6"/>
                </a:cxn>
                <a:cxn ang="0">
                  <a:pos x="82" y="0"/>
                </a:cxn>
                <a:cxn ang="0">
                  <a:pos x="84" y="17"/>
                </a:cxn>
                <a:cxn ang="0">
                  <a:pos x="66" y="31"/>
                </a:cxn>
                <a:cxn ang="0">
                  <a:pos x="94" y="35"/>
                </a:cxn>
                <a:cxn ang="0">
                  <a:pos x="97" y="64"/>
                </a:cxn>
                <a:cxn ang="0">
                  <a:pos x="55" y="79"/>
                </a:cxn>
                <a:cxn ang="0">
                  <a:pos x="37" y="57"/>
                </a:cxn>
                <a:cxn ang="0">
                  <a:pos x="0" y="39"/>
                </a:cxn>
              </a:cxnLst>
              <a:rect l="0" t="0" r="r" b="b"/>
              <a:pathLst>
                <a:path w="98" h="80">
                  <a:moveTo>
                    <a:pt x="0" y="39"/>
                  </a:moveTo>
                  <a:lnTo>
                    <a:pt x="5" y="29"/>
                  </a:lnTo>
                  <a:lnTo>
                    <a:pt x="37" y="35"/>
                  </a:lnTo>
                  <a:lnTo>
                    <a:pt x="32" y="23"/>
                  </a:lnTo>
                  <a:lnTo>
                    <a:pt x="41" y="23"/>
                  </a:lnTo>
                  <a:lnTo>
                    <a:pt x="20" y="16"/>
                  </a:lnTo>
                  <a:lnTo>
                    <a:pt x="29" y="13"/>
                  </a:lnTo>
                  <a:lnTo>
                    <a:pt x="20" y="6"/>
                  </a:lnTo>
                  <a:lnTo>
                    <a:pt x="82" y="0"/>
                  </a:lnTo>
                  <a:lnTo>
                    <a:pt x="84" y="17"/>
                  </a:lnTo>
                  <a:lnTo>
                    <a:pt x="66" y="31"/>
                  </a:lnTo>
                  <a:lnTo>
                    <a:pt x="94" y="35"/>
                  </a:lnTo>
                  <a:lnTo>
                    <a:pt x="97" y="64"/>
                  </a:lnTo>
                  <a:lnTo>
                    <a:pt x="55" y="79"/>
                  </a:lnTo>
                  <a:lnTo>
                    <a:pt x="37" y="57"/>
                  </a:lnTo>
                  <a:lnTo>
                    <a:pt x="0" y="3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3" name="Freeform 31"/>
            <p:cNvSpPr>
              <a:spLocks/>
            </p:cNvSpPr>
            <p:nvPr/>
          </p:nvSpPr>
          <p:spPr bwMode="auto">
            <a:xfrm>
              <a:off x="1275" y="1501"/>
              <a:ext cx="58" cy="39"/>
            </a:xfrm>
            <a:custGeom>
              <a:avLst/>
              <a:gdLst/>
              <a:ahLst/>
              <a:cxnLst>
                <a:cxn ang="0">
                  <a:pos x="0" y="0"/>
                </a:cxn>
                <a:cxn ang="0">
                  <a:pos x="6" y="24"/>
                </a:cxn>
                <a:cxn ang="0">
                  <a:pos x="24" y="25"/>
                </a:cxn>
                <a:cxn ang="0">
                  <a:pos x="9" y="29"/>
                </a:cxn>
                <a:cxn ang="0">
                  <a:pos x="16" y="40"/>
                </a:cxn>
                <a:cxn ang="0">
                  <a:pos x="52" y="33"/>
                </a:cxn>
                <a:cxn ang="0">
                  <a:pos x="58" y="20"/>
                </a:cxn>
                <a:cxn ang="0">
                  <a:pos x="0" y="0"/>
                </a:cxn>
              </a:cxnLst>
              <a:rect l="0" t="0" r="r" b="b"/>
              <a:pathLst>
                <a:path w="59" h="41">
                  <a:moveTo>
                    <a:pt x="0" y="0"/>
                  </a:moveTo>
                  <a:lnTo>
                    <a:pt x="6" y="24"/>
                  </a:lnTo>
                  <a:lnTo>
                    <a:pt x="24" y="25"/>
                  </a:lnTo>
                  <a:lnTo>
                    <a:pt x="9" y="29"/>
                  </a:lnTo>
                  <a:lnTo>
                    <a:pt x="16" y="40"/>
                  </a:lnTo>
                  <a:lnTo>
                    <a:pt x="52" y="33"/>
                  </a:lnTo>
                  <a:lnTo>
                    <a:pt x="58" y="2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4" name="Freeform 32"/>
            <p:cNvSpPr>
              <a:spLocks/>
            </p:cNvSpPr>
            <p:nvPr/>
          </p:nvSpPr>
          <p:spPr bwMode="auto">
            <a:xfrm>
              <a:off x="1295" y="1560"/>
              <a:ext cx="273" cy="85"/>
            </a:xfrm>
            <a:custGeom>
              <a:avLst/>
              <a:gdLst/>
              <a:ahLst/>
              <a:cxnLst>
                <a:cxn ang="0">
                  <a:pos x="0" y="13"/>
                </a:cxn>
                <a:cxn ang="0">
                  <a:pos x="17" y="0"/>
                </a:cxn>
                <a:cxn ang="0">
                  <a:pos x="41" y="6"/>
                </a:cxn>
                <a:cxn ang="0">
                  <a:pos x="59" y="13"/>
                </a:cxn>
                <a:cxn ang="0">
                  <a:pos x="54" y="24"/>
                </a:cxn>
                <a:cxn ang="0">
                  <a:pos x="86" y="14"/>
                </a:cxn>
                <a:cxn ang="0">
                  <a:pos x="106" y="24"/>
                </a:cxn>
                <a:cxn ang="0">
                  <a:pos x="89" y="24"/>
                </a:cxn>
                <a:cxn ang="0">
                  <a:pos x="125" y="31"/>
                </a:cxn>
                <a:cxn ang="0">
                  <a:pos x="86" y="33"/>
                </a:cxn>
                <a:cxn ang="0">
                  <a:pos x="106" y="39"/>
                </a:cxn>
                <a:cxn ang="0">
                  <a:pos x="91" y="47"/>
                </a:cxn>
                <a:cxn ang="0">
                  <a:pos x="110" y="40"/>
                </a:cxn>
                <a:cxn ang="0">
                  <a:pos x="128" y="58"/>
                </a:cxn>
                <a:cxn ang="0">
                  <a:pos x="132" y="50"/>
                </a:cxn>
                <a:cxn ang="0">
                  <a:pos x="183" y="58"/>
                </a:cxn>
                <a:cxn ang="0">
                  <a:pos x="237" y="41"/>
                </a:cxn>
                <a:cxn ang="0">
                  <a:pos x="281" y="60"/>
                </a:cxn>
                <a:cxn ang="0">
                  <a:pos x="267" y="70"/>
                </a:cxn>
                <a:cxn ang="0">
                  <a:pos x="272" y="85"/>
                </a:cxn>
                <a:cxn ang="0">
                  <a:pos x="247" y="88"/>
                </a:cxn>
                <a:cxn ang="0">
                  <a:pos x="217" y="74"/>
                </a:cxn>
                <a:cxn ang="0">
                  <a:pos x="217" y="85"/>
                </a:cxn>
                <a:cxn ang="0">
                  <a:pos x="202" y="86"/>
                </a:cxn>
                <a:cxn ang="0">
                  <a:pos x="139" y="88"/>
                </a:cxn>
                <a:cxn ang="0">
                  <a:pos x="132" y="75"/>
                </a:cxn>
                <a:cxn ang="0">
                  <a:pos x="117" y="86"/>
                </a:cxn>
                <a:cxn ang="0">
                  <a:pos x="97" y="75"/>
                </a:cxn>
                <a:cxn ang="0">
                  <a:pos x="85" y="83"/>
                </a:cxn>
                <a:cxn ang="0">
                  <a:pos x="60" y="25"/>
                </a:cxn>
                <a:cxn ang="0">
                  <a:pos x="32" y="31"/>
                </a:cxn>
                <a:cxn ang="0">
                  <a:pos x="0" y="13"/>
                </a:cxn>
              </a:cxnLst>
              <a:rect l="0" t="0" r="r" b="b"/>
              <a:pathLst>
                <a:path w="282" h="89">
                  <a:moveTo>
                    <a:pt x="0" y="13"/>
                  </a:moveTo>
                  <a:lnTo>
                    <a:pt x="17" y="0"/>
                  </a:lnTo>
                  <a:lnTo>
                    <a:pt x="41" y="6"/>
                  </a:lnTo>
                  <a:lnTo>
                    <a:pt x="59" y="13"/>
                  </a:lnTo>
                  <a:lnTo>
                    <a:pt x="54" y="24"/>
                  </a:lnTo>
                  <a:lnTo>
                    <a:pt x="86" y="14"/>
                  </a:lnTo>
                  <a:lnTo>
                    <a:pt x="106" y="24"/>
                  </a:lnTo>
                  <a:lnTo>
                    <a:pt x="89" y="24"/>
                  </a:lnTo>
                  <a:lnTo>
                    <a:pt x="125" y="31"/>
                  </a:lnTo>
                  <a:lnTo>
                    <a:pt x="86" y="33"/>
                  </a:lnTo>
                  <a:lnTo>
                    <a:pt x="106" y="39"/>
                  </a:lnTo>
                  <a:lnTo>
                    <a:pt x="91" y="47"/>
                  </a:lnTo>
                  <a:lnTo>
                    <a:pt x="110" y="40"/>
                  </a:lnTo>
                  <a:lnTo>
                    <a:pt x="128" y="58"/>
                  </a:lnTo>
                  <a:lnTo>
                    <a:pt x="132" y="50"/>
                  </a:lnTo>
                  <a:lnTo>
                    <a:pt x="183" y="58"/>
                  </a:lnTo>
                  <a:lnTo>
                    <a:pt x="237" y="41"/>
                  </a:lnTo>
                  <a:lnTo>
                    <a:pt x="281" y="60"/>
                  </a:lnTo>
                  <a:lnTo>
                    <a:pt x="267" y="70"/>
                  </a:lnTo>
                  <a:lnTo>
                    <a:pt x="272" y="85"/>
                  </a:lnTo>
                  <a:lnTo>
                    <a:pt x="247" y="88"/>
                  </a:lnTo>
                  <a:lnTo>
                    <a:pt x="217" y="74"/>
                  </a:lnTo>
                  <a:lnTo>
                    <a:pt x="217" y="85"/>
                  </a:lnTo>
                  <a:lnTo>
                    <a:pt x="202" y="86"/>
                  </a:lnTo>
                  <a:lnTo>
                    <a:pt x="139" y="88"/>
                  </a:lnTo>
                  <a:lnTo>
                    <a:pt x="132" y="75"/>
                  </a:lnTo>
                  <a:lnTo>
                    <a:pt x="117" y="86"/>
                  </a:lnTo>
                  <a:lnTo>
                    <a:pt x="97" y="75"/>
                  </a:lnTo>
                  <a:lnTo>
                    <a:pt x="85" y="83"/>
                  </a:lnTo>
                  <a:lnTo>
                    <a:pt x="60" y="25"/>
                  </a:lnTo>
                  <a:lnTo>
                    <a:pt x="32" y="31"/>
                  </a:lnTo>
                  <a:lnTo>
                    <a:pt x="0" y="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5" name="Freeform 33"/>
            <p:cNvSpPr>
              <a:spLocks/>
            </p:cNvSpPr>
            <p:nvPr/>
          </p:nvSpPr>
          <p:spPr bwMode="auto">
            <a:xfrm>
              <a:off x="1306" y="1415"/>
              <a:ext cx="177" cy="113"/>
            </a:xfrm>
            <a:custGeom>
              <a:avLst/>
              <a:gdLst/>
              <a:ahLst/>
              <a:cxnLst>
                <a:cxn ang="0">
                  <a:pos x="0" y="36"/>
                </a:cxn>
                <a:cxn ang="0">
                  <a:pos x="43" y="29"/>
                </a:cxn>
                <a:cxn ang="0">
                  <a:pos x="20" y="13"/>
                </a:cxn>
                <a:cxn ang="0">
                  <a:pos x="59" y="6"/>
                </a:cxn>
                <a:cxn ang="0">
                  <a:pos x="28" y="0"/>
                </a:cxn>
                <a:cxn ang="0">
                  <a:pos x="76" y="8"/>
                </a:cxn>
                <a:cxn ang="0">
                  <a:pos x="91" y="30"/>
                </a:cxn>
                <a:cxn ang="0">
                  <a:pos x="117" y="30"/>
                </a:cxn>
                <a:cxn ang="0">
                  <a:pos x="126" y="47"/>
                </a:cxn>
                <a:cxn ang="0">
                  <a:pos x="128" y="36"/>
                </a:cxn>
                <a:cxn ang="0">
                  <a:pos x="141" y="36"/>
                </a:cxn>
                <a:cxn ang="0">
                  <a:pos x="136" y="47"/>
                </a:cxn>
                <a:cxn ang="0">
                  <a:pos x="149" y="53"/>
                </a:cxn>
                <a:cxn ang="0">
                  <a:pos x="141" y="64"/>
                </a:cxn>
                <a:cxn ang="0">
                  <a:pos x="169" y="63"/>
                </a:cxn>
                <a:cxn ang="0">
                  <a:pos x="182" y="78"/>
                </a:cxn>
                <a:cxn ang="0">
                  <a:pos x="148" y="83"/>
                </a:cxn>
                <a:cxn ang="0">
                  <a:pos x="138" y="98"/>
                </a:cxn>
                <a:cxn ang="0">
                  <a:pos x="132" y="83"/>
                </a:cxn>
                <a:cxn ang="0">
                  <a:pos x="122" y="117"/>
                </a:cxn>
                <a:cxn ang="0">
                  <a:pos x="99" y="99"/>
                </a:cxn>
                <a:cxn ang="0">
                  <a:pos x="111" y="117"/>
                </a:cxn>
                <a:cxn ang="0">
                  <a:pos x="68" y="114"/>
                </a:cxn>
                <a:cxn ang="0">
                  <a:pos x="55" y="104"/>
                </a:cxn>
                <a:cxn ang="0">
                  <a:pos x="75" y="103"/>
                </a:cxn>
                <a:cxn ang="0">
                  <a:pos x="53" y="100"/>
                </a:cxn>
                <a:cxn ang="0">
                  <a:pos x="47" y="95"/>
                </a:cxn>
                <a:cxn ang="0">
                  <a:pos x="59" y="94"/>
                </a:cxn>
                <a:cxn ang="0">
                  <a:pos x="40" y="87"/>
                </a:cxn>
                <a:cxn ang="0">
                  <a:pos x="98" y="76"/>
                </a:cxn>
                <a:cxn ang="0">
                  <a:pos x="28" y="78"/>
                </a:cxn>
                <a:cxn ang="0">
                  <a:pos x="16" y="67"/>
                </a:cxn>
                <a:cxn ang="0">
                  <a:pos x="40" y="61"/>
                </a:cxn>
                <a:cxn ang="0">
                  <a:pos x="2" y="53"/>
                </a:cxn>
                <a:cxn ang="0">
                  <a:pos x="10" y="53"/>
                </a:cxn>
                <a:cxn ang="0">
                  <a:pos x="0" y="45"/>
                </a:cxn>
                <a:cxn ang="0">
                  <a:pos x="43" y="45"/>
                </a:cxn>
                <a:cxn ang="0">
                  <a:pos x="0" y="36"/>
                </a:cxn>
              </a:cxnLst>
              <a:rect l="0" t="0" r="r" b="b"/>
              <a:pathLst>
                <a:path w="183" h="118">
                  <a:moveTo>
                    <a:pt x="0" y="36"/>
                  </a:moveTo>
                  <a:lnTo>
                    <a:pt x="43" y="29"/>
                  </a:lnTo>
                  <a:lnTo>
                    <a:pt x="20" y="13"/>
                  </a:lnTo>
                  <a:lnTo>
                    <a:pt x="59" y="6"/>
                  </a:lnTo>
                  <a:lnTo>
                    <a:pt x="28" y="0"/>
                  </a:lnTo>
                  <a:lnTo>
                    <a:pt x="76" y="8"/>
                  </a:lnTo>
                  <a:lnTo>
                    <a:pt x="91" y="30"/>
                  </a:lnTo>
                  <a:lnTo>
                    <a:pt x="117" y="30"/>
                  </a:lnTo>
                  <a:lnTo>
                    <a:pt x="126" y="47"/>
                  </a:lnTo>
                  <a:lnTo>
                    <a:pt x="128" y="36"/>
                  </a:lnTo>
                  <a:lnTo>
                    <a:pt x="141" y="36"/>
                  </a:lnTo>
                  <a:lnTo>
                    <a:pt x="136" y="47"/>
                  </a:lnTo>
                  <a:lnTo>
                    <a:pt x="149" y="53"/>
                  </a:lnTo>
                  <a:lnTo>
                    <a:pt x="141" y="64"/>
                  </a:lnTo>
                  <a:lnTo>
                    <a:pt x="169" y="63"/>
                  </a:lnTo>
                  <a:lnTo>
                    <a:pt x="182" y="78"/>
                  </a:lnTo>
                  <a:lnTo>
                    <a:pt x="148" y="83"/>
                  </a:lnTo>
                  <a:lnTo>
                    <a:pt x="138" y="98"/>
                  </a:lnTo>
                  <a:lnTo>
                    <a:pt x="132" y="83"/>
                  </a:lnTo>
                  <a:lnTo>
                    <a:pt x="122" y="117"/>
                  </a:lnTo>
                  <a:lnTo>
                    <a:pt x="99" y="99"/>
                  </a:lnTo>
                  <a:lnTo>
                    <a:pt x="111" y="117"/>
                  </a:lnTo>
                  <a:lnTo>
                    <a:pt x="68" y="114"/>
                  </a:lnTo>
                  <a:lnTo>
                    <a:pt x="55" y="104"/>
                  </a:lnTo>
                  <a:lnTo>
                    <a:pt x="75" y="103"/>
                  </a:lnTo>
                  <a:lnTo>
                    <a:pt x="53" y="100"/>
                  </a:lnTo>
                  <a:lnTo>
                    <a:pt x="47" y="95"/>
                  </a:lnTo>
                  <a:lnTo>
                    <a:pt x="59" y="94"/>
                  </a:lnTo>
                  <a:lnTo>
                    <a:pt x="40" y="87"/>
                  </a:lnTo>
                  <a:lnTo>
                    <a:pt x="98" y="76"/>
                  </a:lnTo>
                  <a:lnTo>
                    <a:pt x="28" y="78"/>
                  </a:lnTo>
                  <a:lnTo>
                    <a:pt x="16" y="67"/>
                  </a:lnTo>
                  <a:lnTo>
                    <a:pt x="40" y="61"/>
                  </a:lnTo>
                  <a:lnTo>
                    <a:pt x="2" y="53"/>
                  </a:lnTo>
                  <a:lnTo>
                    <a:pt x="10" y="53"/>
                  </a:lnTo>
                  <a:lnTo>
                    <a:pt x="0" y="45"/>
                  </a:lnTo>
                  <a:lnTo>
                    <a:pt x="43" y="45"/>
                  </a:lnTo>
                  <a:lnTo>
                    <a:pt x="0" y="3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6" name="Freeform 34"/>
            <p:cNvSpPr>
              <a:spLocks/>
            </p:cNvSpPr>
            <p:nvPr/>
          </p:nvSpPr>
          <p:spPr bwMode="auto">
            <a:xfrm>
              <a:off x="1306" y="1609"/>
              <a:ext cx="43" cy="29"/>
            </a:xfrm>
            <a:custGeom>
              <a:avLst/>
              <a:gdLst/>
              <a:ahLst/>
              <a:cxnLst>
                <a:cxn ang="0">
                  <a:pos x="0" y="20"/>
                </a:cxn>
                <a:cxn ang="0">
                  <a:pos x="6" y="0"/>
                </a:cxn>
                <a:cxn ang="0">
                  <a:pos x="34" y="6"/>
                </a:cxn>
                <a:cxn ang="0">
                  <a:pos x="43" y="30"/>
                </a:cxn>
                <a:cxn ang="0">
                  <a:pos x="0" y="20"/>
                </a:cxn>
              </a:cxnLst>
              <a:rect l="0" t="0" r="r" b="b"/>
              <a:pathLst>
                <a:path w="44" h="31">
                  <a:moveTo>
                    <a:pt x="0" y="20"/>
                  </a:moveTo>
                  <a:lnTo>
                    <a:pt x="6" y="0"/>
                  </a:lnTo>
                  <a:lnTo>
                    <a:pt x="34" y="6"/>
                  </a:lnTo>
                  <a:lnTo>
                    <a:pt x="43" y="30"/>
                  </a:lnTo>
                  <a:lnTo>
                    <a:pt x="0" y="2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7" name="Freeform 35"/>
            <p:cNvSpPr>
              <a:spLocks/>
            </p:cNvSpPr>
            <p:nvPr/>
          </p:nvSpPr>
          <p:spPr bwMode="auto">
            <a:xfrm>
              <a:off x="1306" y="1539"/>
              <a:ext cx="50" cy="22"/>
            </a:xfrm>
            <a:custGeom>
              <a:avLst/>
              <a:gdLst/>
              <a:ahLst/>
              <a:cxnLst>
                <a:cxn ang="0">
                  <a:pos x="0" y="8"/>
                </a:cxn>
                <a:cxn ang="0">
                  <a:pos x="12" y="22"/>
                </a:cxn>
                <a:cxn ang="0">
                  <a:pos x="50" y="8"/>
                </a:cxn>
                <a:cxn ang="0">
                  <a:pos x="13" y="0"/>
                </a:cxn>
                <a:cxn ang="0">
                  <a:pos x="0" y="8"/>
                </a:cxn>
              </a:cxnLst>
              <a:rect l="0" t="0" r="r" b="b"/>
              <a:pathLst>
                <a:path w="51" h="23">
                  <a:moveTo>
                    <a:pt x="0" y="8"/>
                  </a:moveTo>
                  <a:lnTo>
                    <a:pt x="12" y="22"/>
                  </a:lnTo>
                  <a:lnTo>
                    <a:pt x="50" y="8"/>
                  </a:lnTo>
                  <a:lnTo>
                    <a:pt x="13" y="0"/>
                  </a:lnTo>
                  <a:lnTo>
                    <a:pt x="0" y="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8" name="Freeform 36"/>
            <p:cNvSpPr>
              <a:spLocks/>
            </p:cNvSpPr>
            <p:nvPr/>
          </p:nvSpPr>
          <p:spPr bwMode="auto">
            <a:xfrm>
              <a:off x="1316" y="1658"/>
              <a:ext cx="84" cy="60"/>
            </a:xfrm>
            <a:custGeom>
              <a:avLst/>
              <a:gdLst/>
              <a:ahLst/>
              <a:cxnLst>
                <a:cxn ang="0">
                  <a:pos x="0" y="9"/>
                </a:cxn>
                <a:cxn ang="0">
                  <a:pos x="1" y="39"/>
                </a:cxn>
                <a:cxn ang="0">
                  <a:pos x="10" y="44"/>
                </a:cxn>
                <a:cxn ang="0">
                  <a:pos x="8" y="60"/>
                </a:cxn>
                <a:cxn ang="0">
                  <a:pos x="20" y="62"/>
                </a:cxn>
                <a:cxn ang="0">
                  <a:pos x="34" y="48"/>
                </a:cxn>
                <a:cxn ang="0">
                  <a:pos x="20" y="39"/>
                </a:cxn>
                <a:cxn ang="0">
                  <a:pos x="56" y="39"/>
                </a:cxn>
                <a:cxn ang="0">
                  <a:pos x="86" y="4"/>
                </a:cxn>
                <a:cxn ang="0">
                  <a:pos x="6" y="0"/>
                </a:cxn>
                <a:cxn ang="0">
                  <a:pos x="17" y="10"/>
                </a:cxn>
                <a:cxn ang="0">
                  <a:pos x="0" y="9"/>
                </a:cxn>
              </a:cxnLst>
              <a:rect l="0" t="0" r="r" b="b"/>
              <a:pathLst>
                <a:path w="87" h="63">
                  <a:moveTo>
                    <a:pt x="0" y="9"/>
                  </a:moveTo>
                  <a:lnTo>
                    <a:pt x="1" y="39"/>
                  </a:lnTo>
                  <a:lnTo>
                    <a:pt x="10" y="44"/>
                  </a:lnTo>
                  <a:lnTo>
                    <a:pt x="8" y="60"/>
                  </a:lnTo>
                  <a:lnTo>
                    <a:pt x="20" y="62"/>
                  </a:lnTo>
                  <a:lnTo>
                    <a:pt x="34" y="48"/>
                  </a:lnTo>
                  <a:lnTo>
                    <a:pt x="20" y="39"/>
                  </a:lnTo>
                  <a:lnTo>
                    <a:pt x="56" y="39"/>
                  </a:lnTo>
                  <a:lnTo>
                    <a:pt x="86" y="4"/>
                  </a:lnTo>
                  <a:lnTo>
                    <a:pt x="6" y="0"/>
                  </a:lnTo>
                  <a:lnTo>
                    <a:pt x="17" y="10"/>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89" name="Freeform 37"/>
            <p:cNvSpPr>
              <a:spLocks/>
            </p:cNvSpPr>
            <p:nvPr/>
          </p:nvSpPr>
          <p:spPr bwMode="auto">
            <a:xfrm>
              <a:off x="1373" y="1347"/>
              <a:ext cx="486" cy="246"/>
            </a:xfrm>
            <a:custGeom>
              <a:avLst/>
              <a:gdLst/>
              <a:ahLst/>
              <a:cxnLst>
                <a:cxn ang="0">
                  <a:pos x="28" y="70"/>
                </a:cxn>
                <a:cxn ang="0">
                  <a:pos x="52" y="74"/>
                </a:cxn>
                <a:cxn ang="0">
                  <a:pos x="121" y="71"/>
                </a:cxn>
                <a:cxn ang="0">
                  <a:pos x="108" y="81"/>
                </a:cxn>
                <a:cxn ang="0">
                  <a:pos x="93" y="100"/>
                </a:cxn>
                <a:cxn ang="0">
                  <a:pos x="136" y="100"/>
                </a:cxn>
                <a:cxn ang="0">
                  <a:pos x="193" y="75"/>
                </a:cxn>
                <a:cxn ang="0">
                  <a:pos x="268" y="83"/>
                </a:cxn>
                <a:cxn ang="0">
                  <a:pos x="194" y="132"/>
                </a:cxn>
                <a:cxn ang="0">
                  <a:pos x="89" y="108"/>
                </a:cxn>
                <a:cxn ang="0">
                  <a:pos x="89" y="128"/>
                </a:cxn>
                <a:cxn ang="0">
                  <a:pos x="170" y="158"/>
                </a:cxn>
                <a:cxn ang="0">
                  <a:pos x="110" y="159"/>
                </a:cxn>
                <a:cxn ang="0">
                  <a:pos x="98" y="181"/>
                </a:cxn>
                <a:cxn ang="0">
                  <a:pos x="120" y="172"/>
                </a:cxn>
                <a:cxn ang="0">
                  <a:pos x="101" y="195"/>
                </a:cxn>
                <a:cxn ang="0">
                  <a:pos x="116" y="209"/>
                </a:cxn>
                <a:cxn ang="0">
                  <a:pos x="121" y="216"/>
                </a:cxn>
                <a:cxn ang="0">
                  <a:pos x="85" y="220"/>
                </a:cxn>
                <a:cxn ang="0">
                  <a:pos x="54" y="234"/>
                </a:cxn>
                <a:cxn ang="0">
                  <a:pos x="105" y="253"/>
                </a:cxn>
                <a:cxn ang="0">
                  <a:pos x="139" y="246"/>
                </a:cxn>
                <a:cxn ang="0">
                  <a:pos x="157" y="245"/>
                </a:cxn>
                <a:cxn ang="0">
                  <a:pos x="178" y="256"/>
                </a:cxn>
                <a:cxn ang="0">
                  <a:pos x="209" y="234"/>
                </a:cxn>
                <a:cxn ang="0">
                  <a:pos x="224" y="216"/>
                </a:cxn>
                <a:cxn ang="0">
                  <a:pos x="260" y="195"/>
                </a:cxn>
                <a:cxn ang="0">
                  <a:pos x="275" y="184"/>
                </a:cxn>
                <a:cxn ang="0">
                  <a:pos x="279" y="163"/>
                </a:cxn>
                <a:cxn ang="0">
                  <a:pos x="229" y="151"/>
                </a:cxn>
                <a:cxn ang="0">
                  <a:pos x="229" y="147"/>
                </a:cxn>
                <a:cxn ang="0">
                  <a:pos x="329" y="132"/>
                </a:cxn>
                <a:cxn ang="0">
                  <a:pos x="352" y="116"/>
                </a:cxn>
                <a:cxn ang="0">
                  <a:pos x="448" y="66"/>
                </a:cxn>
                <a:cxn ang="0">
                  <a:pos x="375" y="65"/>
                </a:cxn>
                <a:cxn ang="0">
                  <a:pos x="501" y="39"/>
                </a:cxn>
                <a:cxn ang="0">
                  <a:pos x="461" y="10"/>
                </a:cxn>
                <a:cxn ang="0">
                  <a:pos x="298" y="0"/>
                </a:cxn>
                <a:cxn ang="0">
                  <a:pos x="275" y="5"/>
                </a:cxn>
                <a:cxn ang="0">
                  <a:pos x="248" y="28"/>
                </a:cxn>
                <a:cxn ang="0">
                  <a:pos x="193" y="16"/>
                </a:cxn>
                <a:cxn ang="0">
                  <a:pos x="147" y="18"/>
                </a:cxn>
                <a:cxn ang="0">
                  <a:pos x="175" y="46"/>
                </a:cxn>
                <a:cxn ang="0">
                  <a:pos x="108" y="46"/>
                </a:cxn>
              </a:cxnLst>
              <a:rect l="0" t="0" r="r" b="b"/>
              <a:pathLst>
                <a:path w="502" h="257">
                  <a:moveTo>
                    <a:pt x="0" y="60"/>
                  </a:moveTo>
                  <a:lnTo>
                    <a:pt x="43" y="60"/>
                  </a:lnTo>
                  <a:lnTo>
                    <a:pt x="28" y="70"/>
                  </a:lnTo>
                  <a:lnTo>
                    <a:pt x="90" y="63"/>
                  </a:lnTo>
                  <a:lnTo>
                    <a:pt x="36" y="70"/>
                  </a:lnTo>
                  <a:lnTo>
                    <a:pt x="52" y="74"/>
                  </a:lnTo>
                  <a:lnTo>
                    <a:pt x="35" y="75"/>
                  </a:lnTo>
                  <a:lnTo>
                    <a:pt x="41" y="82"/>
                  </a:lnTo>
                  <a:lnTo>
                    <a:pt x="121" y="71"/>
                  </a:lnTo>
                  <a:lnTo>
                    <a:pt x="43" y="88"/>
                  </a:lnTo>
                  <a:lnTo>
                    <a:pt x="78" y="100"/>
                  </a:lnTo>
                  <a:lnTo>
                    <a:pt x="108" y="81"/>
                  </a:lnTo>
                  <a:lnTo>
                    <a:pt x="160" y="78"/>
                  </a:lnTo>
                  <a:lnTo>
                    <a:pt x="105" y="85"/>
                  </a:lnTo>
                  <a:lnTo>
                    <a:pt x="93" y="100"/>
                  </a:lnTo>
                  <a:lnTo>
                    <a:pt x="125" y="101"/>
                  </a:lnTo>
                  <a:lnTo>
                    <a:pt x="160" y="86"/>
                  </a:lnTo>
                  <a:lnTo>
                    <a:pt x="136" y="100"/>
                  </a:lnTo>
                  <a:lnTo>
                    <a:pt x="160" y="100"/>
                  </a:lnTo>
                  <a:lnTo>
                    <a:pt x="198" y="90"/>
                  </a:lnTo>
                  <a:lnTo>
                    <a:pt x="193" y="75"/>
                  </a:lnTo>
                  <a:lnTo>
                    <a:pt x="233" y="65"/>
                  </a:lnTo>
                  <a:lnTo>
                    <a:pt x="205" y="89"/>
                  </a:lnTo>
                  <a:lnTo>
                    <a:pt x="268" y="83"/>
                  </a:lnTo>
                  <a:lnTo>
                    <a:pt x="139" y="108"/>
                  </a:lnTo>
                  <a:lnTo>
                    <a:pt x="168" y="132"/>
                  </a:lnTo>
                  <a:lnTo>
                    <a:pt x="194" y="132"/>
                  </a:lnTo>
                  <a:lnTo>
                    <a:pt x="180" y="138"/>
                  </a:lnTo>
                  <a:lnTo>
                    <a:pt x="130" y="112"/>
                  </a:lnTo>
                  <a:lnTo>
                    <a:pt x="89" y="108"/>
                  </a:lnTo>
                  <a:lnTo>
                    <a:pt x="87" y="119"/>
                  </a:lnTo>
                  <a:lnTo>
                    <a:pt x="106" y="124"/>
                  </a:lnTo>
                  <a:lnTo>
                    <a:pt x="89" y="128"/>
                  </a:lnTo>
                  <a:lnTo>
                    <a:pt x="139" y="155"/>
                  </a:lnTo>
                  <a:lnTo>
                    <a:pt x="118" y="157"/>
                  </a:lnTo>
                  <a:lnTo>
                    <a:pt x="170" y="158"/>
                  </a:lnTo>
                  <a:lnTo>
                    <a:pt x="140" y="165"/>
                  </a:lnTo>
                  <a:lnTo>
                    <a:pt x="156" y="174"/>
                  </a:lnTo>
                  <a:lnTo>
                    <a:pt x="110" y="159"/>
                  </a:lnTo>
                  <a:lnTo>
                    <a:pt x="83" y="165"/>
                  </a:lnTo>
                  <a:lnTo>
                    <a:pt x="72" y="188"/>
                  </a:lnTo>
                  <a:lnTo>
                    <a:pt x="98" y="181"/>
                  </a:lnTo>
                  <a:lnTo>
                    <a:pt x="94" y="189"/>
                  </a:lnTo>
                  <a:lnTo>
                    <a:pt x="103" y="189"/>
                  </a:lnTo>
                  <a:lnTo>
                    <a:pt x="120" y="172"/>
                  </a:lnTo>
                  <a:lnTo>
                    <a:pt x="114" y="185"/>
                  </a:lnTo>
                  <a:lnTo>
                    <a:pt x="129" y="188"/>
                  </a:lnTo>
                  <a:lnTo>
                    <a:pt x="101" y="195"/>
                  </a:lnTo>
                  <a:lnTo>
                    <a:pt x="118" y="195"/>
                  </a:lnTo>
                  <a:lnTo>
                    <a:pt x="103" y="200"/>
                  </a:lnTo>
                  <a:lnTo>
                    <a:pt x="116" y="209"/>
                  </a:lnTo>
                  <a:lnTo>
                    <a:pt x="136" y="209"/>
                  </a:lnTo>
                  <a:lnTo>
                    <a:pt x="156" y="190"/>
                  </a:lnTo>
                  <a:lnTo>
                    <a:pt x="121" y="216"/>
                  </a:lnTo>
                  <a:lnTo>
                    <a:pt x="89" y="197"/>
                  </a:lnTo>
                  <a:lnTo>
                    <a:pt x="59" y="201"/>
                  </a:lnTo>
                  <a:lnTo>
                    <a:pt x="85" y="220"/>
                  </a:lnTo>
                  <a:lnTo>
                    <a:pt x="41" y="232"/>
                  </a:lnTo>
                  <a:lnTo>
                    <a:pt x="45" y="247"/>
                  </a:lnTo>
                  <a:lnTo>
                    <a:pt x="54" y="234"/>
                  </a:lnTo>
                  <a:lnTo>
                    <a:pt x="55" y="247"/>
                  </a:lnTo>
                  <a:lnTo>
                    <a:pt x="85" y="241"/>
                  </a:lnTo>
                  <a:lnTo>
                    <a:pt x="105" y="253"/>
                  </a:lnTo>
                  <a:lnTo>
                    <a:pt x="120" y="253"/>
                  </a:lnTo>
                  <a:lnTo>
                    <a:pt x="109" y="242"/>
                  </a:lnTo>
                  <a:lnTo>
                    <a:pt x="139" y="246"/>
                  </a:lnTo>
                  <a:lnTo>
                    <a:pt x="136" y="237"/>
                  </a:lnTo>
                  <a:lnTo>
                    <a:pt x="149" y="247"/>
                  </a:lnTo>
                  <a:lnTo>
                    <a:pt x="157" y="245"/>
                  </a:lnTo>
                  <a:lnTo>
                    <a:pt x="153" y="238"/>
                  </a:lnTo>
                  <a:lnTo>
                    <a:pt x="176" y="245"/>
                  </a:lnTo>
                  <a:lnTo>
                    <a:pt x="178" y="256"/>
                  </a:lnTo>
                  <a:lnTo>
                    <a:pt x="220" y="245"/>
                  </a:lnTo>
                  <a:lnTo>
                    <a:pt x="228" y="230"/>
                  </a:lnTo>
                  <a:lnTo>
                    <a:pt x="209" y="234"/>
                  </a:lnTo>
                  <a:lnTo>
                    <a:pt x="209" y="220"/>
                  </a:lnTo>
                  <a:lnTo>
                    <a:pt x="160" y="219"/>
                  </a:lnTo>
                  <a:lnTo>
                    <a:pt x="224" y="216"/>
                  </a:lnTo>
                  <a:lnTo>
                    <a:pt x="233" y="207"/>
                  </a:lnTo>
                  <a:lnTo>
                    <a:pt x="224" y="193"/>
                  </a:lnTo>
                  <a:lnTo>
                    <a:pt x="260" y="195"/>
                  </a:lnTo>
                  <a:lnTo>
                    <a:pt x="267" y="189"/>
                  </a:lnTo>
                  <a:lnTo>
                    <a:pt x="243" y="185"/>
                  </a:lnTo>
                  <a:lnTo>
                    <a:pt x="275" y="184"/>
                  </a:lnTo>
                  <a:lnTo>
                    <a:pt x="253" y="176"/>
                  </a:lnTo>
                  <a:lnTo>
                    <a:pt x="280" y="170"/>
                  </a:lnTo>
                  <a:lnTo>
                    <a:pt x="279" y="163"/>
                  </a:lnTo>
                  <a:lnTo>
                    <a:pt x="230" y="159"/>
                  </a:lnTo>
                  <a:lnTo>
                    <a:pt x="257" y="154"/>
                  </a:lnTo>
                  <a:lnTo>
                    <a:pt x="229" y="151"/>
                  </a:lnTo>
                  <a:lnTo>
                    <a:pt x="280" y="157"/>
                  </a:lnTo>
                  <a:lnTo>
                    <a:pt x="282" y="150"/>
                  </a:lnTo>
                  <a:lnTo>
                    <a:pt x="229" y="147"/>
                  </a:lnTo>
                  <a:lnTo>
                    <a:pt x="298" y="138"/>
                  </a:lnTo>
                  <a:lnTo>
                    <a:pt x="279" y="130"/>
                  </a:lnTo>
                  <a:lnTo>
                    <a:pt x="329" y="132"/>
                  </a:lnTo>
                  <a:lnTo>
                    <a:pt x="345" y="119"/>
                  </a:lnTo>
                  <a:lnTo>
                    <a:pt x="320" y="117"/>
                  </a:lnTo>
                  <a:lnTo>
                    <a:pt x="352" y="116"/>
                  </a:lnTo>
                  <a:lnTo>
                    <a:pt x="348" y="105"/>
                  </a:lnTo>
                  <a:lnTo>
                    <a:pt x="363" y="108"/>
                  </a:lnTo>
                  <a:lnTo>
                    <a:pt x="448" y="66"/>
                  </a:lnTo>
                  <a:lnTo>
                    <a:pt x="355" y="81"/>
                  </a:lnTo>
                  <a:lnTo>
                    <a:pt x="406" y="63"/>
                  </a:lnTo>
                  <a:lnTo>
                    <a:pt x="375" y="65"/>
                  </a:lnTo>
                  <a:lnTo>
                    <a:pt x="367" y="56"/>
                  </a:lnTo>
                  <a:lnTo>
                    <a:pt x="426" y="60"/>
                  </a:lnTo>
                  <a:lnTo>
                    <a:pt x="501" y="39"/>
                  </a:lnTo>
                  <a:lnTo>
                    <a:pt x="499" y="28"/>
                  </a:lnTo>
                  <a:lnTo>
                    <a:pt x="468" y="28"/>
                  </a:lnTo>
                  <a:lnTo>
                    <a:pt x="461" y="10"/>
                  </a:lnTo>
                  <a:lnTo>
                    <a:pt x="375" y="18"/>
                  </a:lnTo>
                  <a:lnTo>
                    <a:pt x="411" y="6"/>
                  </a:lnTo>
                  <a:lnTo>
                    <a:pt x="298" y="0"/>
                  </a:lnTo>
                  <a:lnTo>
                    <a:pt x="288" y="9"/>
                  </a:lnTo>
                  <a:lnTo>
                    <a:pt x="297" y="13"/>
                  </a:lnTo>
                  <a:lnTo>
                    <a:pt x="275" y="5"/>
                  </a:lnTo>
                  <a:lnTo>
                    <a:pt x="225" y="5"/>
                  </a:lnTo>
                  <a:lnTo>
                    <a:pt x="260" y="23"/>
                  </a:lnTo>
                  <a:lnTo>
                    <a:pt x="248" y="28"/>
                  </a:lnTo>
                  <a:lnTo>
                    <a:pt x="229" y="10"/>
                  </a:lnTo>
                  <a:lnTo>
                    <a:pt x="183" y="8"/>
                  </a:lnTo>
                  <a:lnTo>
                    <a:pt x="193" y="16"/>
                  </a:lnTo>
                  <a:lnTo>
                    <a:pt x="156" y="13"/>
                  </a:lnTo>
                  <a:lnTo>
                    <a:pt x="174" y="25"/>
                  </a:lnTo>
                  <a:lnTo>
                    <a:pt x="147" y="18"/>
                  </a:lnTo>
                  <a:lnTo>
                    <a:pt x="155" y="25"/>
                  </a:lnTo>
                  <a:lnTo>
                    <a:pt x="139" y="28"/>
                  </a:lnTo>
                  <a:lnTo>
                    <a:pt x="175" y="46"/>
                  </a:lnTo>
                  <a:lnTo>
                    <a:pt x="95" y="27"/>
                  </a:lnTo>
                  <a:lnTo>
                    <a:pt x="76" y="40"/>
                  </a:lnTo>
                  <a:lnTo>
                    <a:pt x="108" y="46"/>
                  </a:lnTo>
                  <a:lnTo>
                    <a:pt x="55" y="41"/>
                  </a:lnTo>
                  <a:lnTo>
                    <a:pt x="0" y="6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0" name="Freeform 38"/>
            <p:cNvSpPr>
              <a:spLocks/>
            </p:cNvSpPr>
            <p:nvPr/>
          </p:nvSpPr>
          <p:spPr bwMode="auto">
            <a:xfrm>
              <a:off x="1403" y="1663"/>
              <a:ext cx="454" cy="316"/>
            </a:xfrm>
            <a:custGeom>
              <a:avLst/>
              <a:gdLst/>
              <a:ahLst/>
              <a:cxnLst>
                <a:cxn ang="0">
                  <a:pos x="4" y="37"/>
                </a:cxn>
                <a:cxn ang="0">
                  <a:pos x="56" y="0"/>
                </a:cxn>
                <a:cxn ang="0">
                  <a:pos x="53" y="37"/>
                </a:cxn>
                <a:cxn ang="0">
                  <a:pos x="82" y="78"/>
                </a:cxn>
                <a:cxn ang="0">
                  <a:pos x="83" y="84"/>
                </a:cxn>
                <a:cxn ang="0">
                  <a:pos x="66" y="56"/>
                </a:cxn>
                <a:cxn ang="0">
                  <a:pos x="70" y="29"/>
                </a:cxn>
                <a:cxn ang="0">
                  <a:pos x="72" y="25"/>
                </a:cxn>
                <a:cxn ang="0">
                  <a:pos x="82" y="16"/>
                </a:cxn>
                <a:cxn ang="0">
                  <a:pos x="120" y="4"/>
                </a:cxn>
                <a:cxn ang="0">
                  <a:pos x="140" y="18"/>
                </a:cxn>
                <a:cxn ang="0">
                  <a:pos x="148" y="57"/>
                </a:cxn>
                <a:cxn ang="0">
                  <a:pos x="178" y="48"/>
                </a:cxn>
                <a:cxn ang="0">
                  <a:pos x="241" y="41"/>
                </a:cxn>
                <a:cxn ang="0">
                  <a:pos x="246" y="67"/>
                </a:cxn>
                <a:cxn ang="0">
                  <a:pos x="261" y="72"/>
                </a:cxn>
                <a:cxn ang="0">
                  <a:pos x="287" y="66"/>
                </a:cxn>
                <a:cxn ang="0">
                  <a:pos x="308" y="82"/>
                </a:cxn>
                <a:cxn ang="0">
                  <a:pos x="316" y="84"/>
                </a:cxn>
                <a:cxn ang="0">
                  <a:pos x="329" y="90"/>
                </a:cxn>
                <a:cxn ang="0">
                  <a:pos x="352" y="98"/>
                </a:cxn>
                <a:cxn ang="0">
                  <a:pos x="349" y="109"/>
                </a:cxn>
                <a:cxn ang="0">
                  <a:pos x="358" y="106"/>
                </a:cxn>
                <a:cxn ang="0">
                  <a:pos x="346" y="126"/>
                </a:cxn>
                <a:cxn ang="0">
                  <a:pos x="352" y="137"/>
                </a:cxn>
                <a:cxn ang="0">
                  <a:pos x="354" y="153"/>
                </a:cxn>
                <a:cxn ang="0">
                  <a:pos x="412" y="169"/>
                </a:cxn>
                <a:cxn ang="0">
                  <a:pos x="441" y="191"/>
                </a:cxn>
                <a:cxn ang="0">
                  <a:pos x="468" y="206"/>
                </a:cxn>
                <a:cxn ang="0">
                  <a:pos x="450" y="217"/>
                </a:cxn>
                <a:cxn ang="0">
                  <a:pos x="449" y="237"/>
                </a:cxn>
                <a:cxn ang="0">
                  <a:pos x="432" y="254"/>
                </a:cxn>
                <a:cxn ang="0">
                  <a:pos x="358" y="215"/>
                </a:cxn>
                <a:cxn ang="0">
                  <a:pos x="362" y="237"/>
                </a:cxn>
                <a:cxn ang="0">
                  <a:pos x="383" y="257"/>
                </a:cxn>
                <a:cxn ang="0">
                  <a:pos x="405" y="273"/>
                </a:cxn>
                <a:cxn ang="0">
                  <a:pos x="412" y="314"/>
                </a:cxn>
                <a:cxn ang="0">
                  <a:pos x="391" y="329"/>
                </a:cxn>
                <a:cxn ang="0">
                  <a:pos x="295" y="288"/>
                </a:cxn>
                <a:cxn ang="0">
                  <a:pos x="279" y="277"/>
                </a:cxn>
                <a:cxn ang="0">
                  <a:pos x="250" y="254"/>
                </a:cxn>
                <a:cxn ang="0">
                  <a:pos x="236" y="260"/>
                </a:cxn>
                <a:cxn ang="0">
                  <a:pos x="195" y="260"/>
                </a:cxn>
                <a:cxn ang="0">
                  <a:pos x="269" y="241"/>
                </a:cxn>
                <a:cxn ang="0">
                  <a:pos x="289" y="191"/>
                </a:cxn>
                <a:cxn ang="0">
                  <a:pos x="248" y="149"/>
                </a:cxn>
                <a:cxn ang="0">
                  <a:pos x="218" y="153"/>
                </a:cxn>
                <a:cxn ang="0">
                  <a:pos x="231" y="134"/>
                </a:cxn>
                <a:cxn ang="0">
                  <a:pos x="202" y="107"/>
                </a:cxn>
                <a:cxn ang="0">
                  <a:pos x="183" y="118"/>
                </a:cxn>
                <a:cxn ang="0">
                  <a:pos x="149" y="121"/>
                </a:cxn>
                <a:cxn ang="0">
                  <a:pos x="10" y="84"/>
                </a:cxn>
                <a:cxn ang="0">
                  <a:pos x="0" y="72"/>
                </a:cxn>
              </a:cxnLst>
              <a:rect l="0" t="0" r="r" b="b"/>
              <a:pathLst>
                <a:path w="469" h="330">
                  <a:moveTo>
                    <a:pt x="0" y="72"/>
                  </a:moveTo>
                  <a:lnTo>
                    <a:pt x="4" y="37"/>
                  </a:lnTo>
                  <a:lnTo>
                    <a:pt x="22" y="12"/>
                  </a:lnTo>
                  <a:lnTo>
                    <a:pt x="56" y="0"/>
                  </a:lnTo>
                  <a:lnTo>
                    <a:pt x="82" y="4"/>
                  </a:lnTo>
                  <a:lnTo>
                    <a:pt x="53" y="37"/>
                  </a:lnTo>
                  <a:lnTo>
                    <a:pt x="62" y="57"/>
                  </a:lnTo>
                  <a:lnTo>
                    <a:pt x="82" y="78"/>
                  </a:lnTo>
                  <a:lnTo>
                    <a:pt x="56" y="84"/>
                  </a:lnTo>
                  <a:lnTo>
                    <a:pt x="83" y="84"/>
                  </a:lnTo>
                  <a:lnTo>
                    <a:pt x="87" y="67"/>
                  </a:lnTo>
                  <a:lnTo>
                    <a:pt x="66" y="56"/>
                  </a:lnTo>
                  <a:lnTo>
                    <a:pt x="83" y="44"/>
                  </a:lnTo>
                  <a:lnTo>
                    <a:pt x="70" y="29"/>
                  </a:lnTo>
                  <a:lnTo>
                    <a:pt x="98" y="32"/>
                  </a:lnTo>
                  <a:lnTo>
                    <a:pt x="72" y="25"/>
                  </a:lnTo>
                  <a:lnTo>
                    <a:pt x="101" y="26"/>
                  </a:lnTo>
                  <a:lnTo>
                    <a:pt x="82" y="16"/>
                  </a:lnTo>
                  <a:lnTo>
                    <a:pt x="105" y="16"/>
                  </a:lnTo>
                  <a:lnTo>
                    <a:pt x="120" y="4"/>
                  </a:lnTo>
                  <a:lnTo>
                    <a:pt x="138" y="4"/>
                  </a:lnTo>
                  <a:lnTo>
                    <a:pt x="140" y="18"/>
                  </a:lnTo>
                  <a:lnTo>
                    <a:pt x="153" y="25"/>
                  </a:lnTo>
                  <a:lnTo>
                    <a:pt x="148" y="57"/>
                  </a:lnTo>
                  <a:lnTo>
                    <a:pt x="167" y="41"/>
                  </a:lnTo>
                  <a:lnTo>
                    <a:pt x="178" y="48"/>
                  </a:lnTo>
                  <a:lnTo>
                    <a:pt x="202" y="33"/>
                  </a:lnTo>
                  <a:lnTo>
                    <a:pt x="241" y="41"/>
                  </a:lnTo>
                  <a:lnTo>
                    <a:pt x="257" y="57"/>
                  </a:lnTo>
                  <a:lnTo>
                    <a:pt x="246" y="67"/>
                  </a:lnTo>
                  <a:lnTo>
                    <a:pt x="269" y="63"/>
                  </a:lnTo>
                  <a:lnTo>
                    <a:pt x="261" y="72"/>
                  </a:lnTo>
                  <a:lnTo>
                    <a:pt x="276" y="78"/>
                  </a:lnTo>
                  <a:lnTo>
                    <a:pt x="287" y="66"/>
                  </a:lnTo>
                  <a:lnTo>
                    <a:pt x="304" y="71"/>
                  </a:lnTo>
                  <a:lnTo>
                    <a:pt x="308" y="82"/>
                  </a:lnTo>
                  <a:lnTo>
                    <a:pt x="294" y="84"/>
                  </a:lnTo>
                  <a:lnTo>
                    <a:pt x="316" y="84"/>
                  </a:lnTo>
                  <a:lnTo>
                    <a:pt x="314" y="97"/>
                  </a:lnTo>
                  <a:lnTo>
                    <a:pt x="329" y="90"/>
                  </a:lnTo>
                  <a:lnTo>
                    <a:pt x="319" y="101"/>
                  </a:lnTo>
                  <a:lnTo>
                    <a:pt x="352" y="98"/>
                  </a:lnTo>
                  <a:lnTo>
                    <a:pt x="334" y="109"/>
                  </a:lnTo>
                  <a:lnTo>
                    <a:pt x="349" y="109"/>
                  </a:lnTo>
                  <a:lnTo>
                    <a:pt x="343" y="117"/>
                  </a:lnTo>
                  <a:lnTo>
                    <a:pt x="358" y="106"/>
                  </a:lnTo>
                  <a:lnTo>
                    <a:pt x="373" y="117"/>
                  </a:lnTo>
                  <a:lnTo>
                    <a:pt x="346" y="126"/>
                  </a:lnTo>
                  <a:lnTo>
                    <a:pt x="385" y="134"/>
                  </a:lnTo>
                  <a:lnTo>
                    <a:pt x="352" y="137"/>
                  </a:lnTo>
                  <a:lnTo>
                    <a:pt x="364" y="142"/>
                  </a:lnTo>
                  <a:lnTo>
                    <a:pt x="354" y="153"/>
                  </a:lnTo>
                  <a:lnTo>
                    <a:pt x="393" y="173"/>
                  </a:lnTo>
                  <a:lnTo>
                    <a:pt x="412" y="169"/>
                  </a:lnTo>
                  <a:lnTo>
                    <a:pt x="422" y="192"/>
                  </a:lnTo>
                  <a:lnTo>
                    <a:pt x="441" y="191"/>
                  </a:lnTo>
                  <a:lnTo>
                    <a:pt x="438" y="200"/>
                  </a:lnTo>
                  <a:lnTo>
                    <a:pt x="468" y="206"/>
                  </a:lnTo>
                  <a:lnTo>
                    <a:pt x="463" y="219"/>
                  </a:lnTo>
                  <a:lnTo>
                    <a:pt x="450" y="217"/>
                  </a:lnTo>
                  <a:lnTo>
                    <a:pt x="455" y="225"/>
                  </a:lnTo>
                  <a:lnTo>
                    <a:pt x="449" y="237"/>
                  </a:lnTo>
                  <a:lnTo>
                    <a:pt x="435" y="231"/>
                  </a:lnTo>
                  <a:lnTo>
                    <a:pt x="432" y="254"/>
                  </a:lnTo>
                  <a:lnTo>
                    <a:pt x="378" y="211"/>
                  </a:lnTo>
                  <a:lnTo>
                    <a:pt x="358" y="215"/>
                  </a:lnTo>
                  <a:lnTo>
                    <a:pt x="373" y="226"/>
                  </a:lnTo>
                  <a:lnTo>
                    <a:pt x="362" y="237"/>
                  </a:lnTo>
                  <a:lnTo>
                    <a:pt x="370" y="235"/>
                  </a:lnTo>
                  <a:lnTo>
                    <a:pt x="383" y="257"/>
                  </a:lnTo>
                  <a:lnTo>
                    <a:pt x="408" y="261"/>
                  </a:lnTo>
                  <a:lnTo>
                    <a:pt x="405" y="273"/>
                  </a:lnTo>
                  <a:lnTo>
                    <a:pt x="420" y="284"/>
                  </a:lnTo>
                  <a:lnTo>
                    <a:pt x="412" y="314"/>
                  </a:lnTo>
                  <a:lnTo>
                    <a:pt x="346" y="284"/>
                  </a:lnTo>
                  <a:lnTo>
                    <a:pt x="391" y="329"/>
                  </a:lnTo>
                  <a:lnTo>
                    <a:pt x="307" y="304"/>
                  </a:lnTo>
                  <a:lnTo>
                    <a:pt x="295" y="288"/>
                  </a:lnTo>
                  <a:lnTo>
                    <a:pt x="306" y="287"/>
                  </a:lnTo>
                  <a:lnTo>
                    <a:pt x="279" y="277"/>
                  </a:lnTo>
                  <a:lnTo>
                    <a:pt x="271" y="260"/>
                  </a:lnTo>
                  <a:lnTo>
                    <a:pt x="250" y="254"/>
                  </a:lnTo>
                  <a:lnTo>
                    <a:pt x="249" y="266"/>
                  </a:lnTo>
                  <a:lnTo>
                    <a:pt x="236" y="260"/>
                  </a:lnTo>
                  <a:lnTo>
                    <a:pt x="218" y="272"/>
                  </a:lnTo>
                  <a:lnTo>
                    <a:pt x="195" y="260"/>
                  </a:lnTo>
                  <a:lnTo>
                    <a:pt x="207" y="241"/>
                  </a:lnTo>
                  <a:lnTo>
                    <a:pt x="269" y="241"/>
                  </a:lnTo>
                  <a:lnTo>
                    <a:pt x="254" y="221"/>
                  </a:lnTo>
                  <a:lnTo>
                    <a:pt x="289" y="191"/>
                  </a:lnTo>
                  <a:lnTo>
                    <a:pt x="264" y="152"/>
                  </a:lnTo>
                  <a:lnTo>
                    <a:pt x="248" y="149"/>
                  </a:lnTo>
                  <a:lnTo>
                    <a:pt x="257" y="142"/>
                  </a:lnTo>
                  <a:lnTo>
                    <a:pt x="218" y="153"/>
                  </a:lnTo>
                  <a:lnTo>
                    <a:pt x="218" y="141"/>
                  </a:lnTo>
                  <a:lnTo>
                    <a:pt x="231" y="134"/>
                  </a:lnTo>
                  <a:lnTo>
                    <a:pt x="203" y="120"/>
                  </a:lnTo>
                  <a:lnTo>
                    <a:pt x="202" y="107"/>
                  </a:lnTo>
                  <a:lnTo>
                    <a:pt x="176" y="102"/>
                  </a:lnTo>
                  <a:lnTo>
                    <a:pt x="183" y="118"/>
                  </a:lnTo>
                  <a:lnTo>
                    <a:pt x="137" y="111"/>
                  </a:lnTo>
                  <a:lnTo>
                    <a:pt x="149" y="121"/>
                  </a:lnTo>
                  <a:lnTo>
                    <a:pt x="31" y="105"/>
                  </a:lnTo>
                  <a:lnTo>
                    <a:pt x="10" y="84"/>
                  </a:lnTo>
                  <a:lnTo>
                    <a:pt x="47" y="86"/>
                  </a:lnTo>
                  <a:lnTo>
                    <a:pt x="0" y="7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1" name="Freeform 39"/>
            <p:cNvSpPr>
              <a:spLocks/>
            </p:cNvSpPr>
            <p:nvPr/>
          </p:nvSpPr>
          <p:spPr bwMode="auto">
            <a:xfrm>
              <a:off x="1449" y="1881"/>
              <a:ext cx="107" cy="69"/>
            </a:xfrm>
            <a:custGeom>
              <a:avLst/>
              <a:gdLst/>
              <a:ahLst/>
              <a:cxnLst>
                <a:cxn ang="0">
                  <a:pos x="0" y="57"/>
                </a:cxn>
                <a:cxn ang="0">
                  <a:pos x="16" y="44"/>
                </a:cxn>
                <a:cxn ang="0">
                  <a:pos x="25" y="0"/>
                </a:cxn>
                <a:cxn ang="0">
                  <a:pos x="35" y="16"/>
                </a:cxn>
                <a:cxn ang="0">
                  <a:pos x="61" y="20"/>
                </a:cxn>
                <a:cxn ang="0">
                  <a:pos x="110" y="52"/>
                </a:cxn>
                <a:cxn ang="0">
                  <a:pos x="103" y="62"/>
                </a:cxn>
                <a:cxn ang="0">
                  <a:pos x="58" y="48"/>
                </a:cxn>
                <a:cxn ang="0">
                  <a:pos x="31" y="71"/>
                </a:cxn>
                <a:cxn ang="0">
                  <a:pos x="24" y="52"/>
                </a:cxn>
                <a:cxn ang="0">
                  <a:pos x="0" y="57"/>
                </a:cxn>
              </a:cxnLst>
              <a:rect l="0" t="0" r="r" b="b"/>
              <a:pathLst>
                <a:path w="111" h="72">
                  <a:moveTo>
                    <a:pt x="0" y="57"/>
                  </a:moveTo>
                  <a:lnTo>
                    <a:pt x="16" y="44"/>
                  </a:lnTo>
                  <a:lnTo>
                    <a:pt x="25" y="0"/>
                  </a:lnTo>
                  <a:lnTo>
                    <a:pt x="35" y="16"/>
                  </a:lnTo>
                  <a:lnTo>
                    <a:pt x="61" y="20"/>
                  </a:lnTo>
                  <a:lnTo>
                    <a:pt x="110" y="52"/>
                  </a:lnTo>
                  <a:lnTo>
                    <a:pt x="103" y="62"/>
                  </a:lnTo>
                  <a:lnTo>
                    <a:pt x="58" y="48"/>
                  </a:lnTo>
                  <a:lnTo>
                    <a:pt x="31" y="71"/>
                  </a:lnTo>
                  <a:lnTo>
                    <a:pt x="24" y="52"/>
                  </a:lnTo>
                  <a:lnTo>
                    <a:pt x="0" y="5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2" name="Freeform 40"/>
            <p:cNvSpPr>
              <a:spLocks/>
            </p:cNvSpPr>
            <p:nvPr/>
          </p:nvSpPr>
          <p:spPr bwMode="auto">
            <a:xfrm>
              <a:off x="1889" y="2207"/>
              <a:ext cx="106" cy="100"/>
            </a:xfrm>
            <a:custGeom>
              <a:avLst/>
              <a:gdLst/>
              <a:ahLst/>
              <a:cxnLst>
                <a:cxn ang="0">
                  <a:pos x="0" y="81"/>
                </a:cxn>
                <a:cxn ang="0">
                  <a:pos x="44" y="5"/>
                </a:cxn>
                <a:cxn ang="0">
                  <a:pos x="61" y="0"/>
                </a:cxn>
                <a:cxn ang="0">
                  <a:pos x="41" y="40"/>
                </a:cxn>
                <a:cxn ang="0">
                  <a:pos x="55" y="31"/>
                </a:cxn>
                <a:cxn ang="0">
                  <a:pos x="64" y="48"/>
                </a:cxn>
                <a:cxn ang="0">
                  <a:pos x="94" y="48"/>
                </a:cxn>
                <a:cxn ang="0">
                  <a:pos x="87" y="64"/>
                </a:cxn>
                <a:cxn ang="0">
                  <a:pos x="102" y="63"/>
                </a:cxn>
                <a:cxn ang="0">
                  <a:pos x="92" y="79"/>
                </a:cxn>
                <a:cxn ang="0">
                  <a:pos x="104" y="70"/>
                </a:cxn>
                <a:cxn ang="0">
                  <a:pos x="109" y="86"/>
                </a:cxn>
                <a:cxn ang="0">
                  <a:pos x="94" y="104"/>
                </a:cxn>
                <a:cxn ang="0">
                  <a:pos x="94" y="91"/>
                </a:cxn>
                <a:cxn ang="0">
                  <a:pos x="87" y="98"/>
                </a:cxn>
                <a:cxn ang="0">
                  <a:pos x="87" y="78"/>
                </a:cxn>
                <a:cxn ang="0">
                  <a:pos x="60" y="98"/>
                </a:cxn>
                <a:cxn ang="0">
                  <a:pos x="75" y="85"/>
                </a:cxn>
                <a:cxn ang="0">
                  <a:pos x="53" y="86"/>
                </a:cxn>
                <a:cxn ang="0">
                  <a:pos x="59" y="78"/>
                </a:cxn>
                <a:cxn ang="0">
                  <a:pos x="0" y="81"/>
                </a:cxn>
              </a:cxnLst>
              <a:rect l="0" t="0" r="r" b="b"/>
              <a:pathLst>
                <a:path w="110" h="105">
                  <a:moveTo>
                    <a:pt x="0" y="81"/>
                  </a:moveTo>
                  <a:lnTo>
                    <a:pt x="44" y="5"/>
                  </a:lnTo>
                  <a:lnTo>
                    <a:pt x="61" y="0"/>
                  </a:lnTo>
                  <a:lnTo>
                    <a:pt x="41" y="40"/>
                  </a:lnTo>
                  <a:lnTo>
                    <a:pt x="55" y="31"/>
                  </a:lnTo>
                  <a:lnTo>
                    <a:pt x="64" y="48"/>
                  </a:lnTo>
                  <a:lnTo>
                    <a:pt x="94" y="48"/>
                  </a:lnTo>
                  <a:lnTo>
                    <a:pt x="87" y="64"/>
                  </a:lnTo>
                  <a:lnTo>
                    <a:pt x="102" y="63"/>
                  </a:lnTo>
                  <a:lnTo>
                    <a:pt x="92" y="79"/>
                  </a:lnTo>
                  <a:lnTo>
                    <a:pt x="104" y="70"/>
                  </a:lnTo>
                  <a:lnTo>
                    <a:pt x="109" y="86"/>
                  </a:lnTo>
                  <a:lnTo>
                    <a:pt x="94" y="104"/>
                  </a:lnTo>
                  <a:lnTo>
                    <a:pt x="94" y="91"/>
                  </a:lnTo>
                  <a:lnTo>
                    <a:pt x="87" y="98"/>
                  </a:lnTo>
                  <a:lnTo>
                    <a:pt x="87" y="78"/>
                  </a:lnTo>
                  <a:lnTo>
                    <a:pt x="60" y="98"/>
                  </a:lnTo>
                  <a:lnTo>
                    <a:pt x="75" y="85"/>
                  </a:lnTo>
                  <a:lnTo>
                    <a:pt x="53" y="86"/>
                  </a:lnTo>
                  <a:lnTo>
                    <a:pt x="59" y="78"/>
                  </a:lnTo>
                  <a:lnTo>
                    <a:pt x="0" y="8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3" name="Freeform 41"/>
            <p:cNvSpPr>
              <a:spLocks/>
            </p:cNvSpPr>
            <p:nvPr/>
          </p:nvSpPr>
          <p:spPr bwMode="auto">
            <a:xfrm>
              <a:off x="4085" y="2931"/>
              <a:ext cx="30" cy="58"/>
            </a:xfrm>
            <a:custGeom>
              <a:avLst/>
              <a:gdLst/>
              <a:ahLst/>
              <a:cxnLst>
                <a:cxn ang="0">
                  <a:pos x="0" y="0"/>
                </a:cxn>
                <a:cxn ang="0">
                  <a:pos x="5" y="59"/>
                </a:cxn>
                <a:cxn ang="0">
                  <a:pos x="30" y="48"/>
                </a:cxn>
                <a:cxn ang="0">
                  <a:pos x="17" y="13"/>
                </a:cxn>
                <a:cxn ang="0">
                  <a:pos x="0" y="0"/>
                </a:cxn>
              </a:cxnLst>
              <a:rect l="0" t="0" r="r" b="b"/>
              <a:pathLst>
                <a:path w="31" h="60">
                  <a:moveTo>
                    <a:pt x="0" y="0"/>
                  </a:moveTo>
                  <a:lnTo>
                    <a:pt x="5" y="59"/>
                  </a:lnTo>
                  <a:lnTo>
                    <a:pt x="30" y="48"/>
                  </a:lnTo>
                  <a:lnTo>
                    <a:pt x="17" y="13"/>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4" name="Freeform 42"/>
            <p:cNvSpPr>
              <a:spLocks/>
            </p:cNvSpPr>
            <p:nvPr/>
          </p:nvSpPr>
          <p:spPr bwMode="auto">
            <a:xfrm>
              <a:off x="1633" y="3353"/>
              <a:ext cx="131" cy="651"/>
            </a:xfrm>
            <a:custGeom>
              <a:avLst/>
              <a:gdLst/>
              <a:ahLst/>
              <a:cxnLst>
                <a:cxn ang="0">
                  <a:pos x="0" y="530"/>
                </a:cxn>
                <a:cxn ang="0">
                  <a:pos x="10" y="511"/>
                </a:cxn>
                <a:cxn ang="0">
                  <a:pos x="28" y="525"/>
                </a:cxn>
                <a:cxn ang="0">
                  <a:pos x="45" y="491"/>
                </a:cxn>
                <a:cxn ang="0">
                  <a:pos x="38" y="477"/>
                </a:cxn>
                <a:cxn ang="0">
                  <a:pos x="53" y="429"/>
                </a:cxn>
                <a:cxn ang="0">
                  <a:pos x="28" y="425"/>
                </a:cxn>
                <a:cxn ang="0">
                  <a:pos x="32" y="348"/>
                </a:cxn>
                <a:cxn ang="0">
                  <a:pos x="65" y="267"/>
                </a:cxn>
                <a:cxn ang="0">
                  <a:pos x="64" y="198"/>
                </a:cxn>
                <a:cxn ang="0">
                  <a:pos x="88" y="68"/>
                </a:cxn>
                <a:cxn ang="0">
                  <a:pos x="80" y="12"/>
                </a:cxn>
                <a:cxn ang="0">
                  <a:pos x="96" y="0"/>
                </a:cxn>
                <a:cxn ang="0">
                  <a:pos x="112" y="29"/>
                </a:cxn>
                <a:cxn ang="0">
                  <a:pos x="123" y="90"/>
                </a:cxn>
                <a:cxn ang="0">
                  <a:pos x="134" y="91"/>
                </a:cxn>
                <a:cxn ang="0">
                  <a:pos x="132" y="112"/>
                </a:cxn>
                <a:cxn ang="0">
                  <a:pos x="115" y="120"/>
                </a:cxn>
                <a:cxn ang="0">
                  <a:pos x="115" y="159"/>
                </a:cxn>
                <a:cxn ang="0">
                  <a:pos x="96" y="182"/>
                </a:cxn>
                <a:cxn ang="0">
                  <a:pos x="81" y="237"/>
                </a:cxn>
                <a:cxn ang="0">
                  <a:pos x="92" y="290"/>
                </a:cxn>
                <a:cxn ang="0">
                  <a:pos x="72" y="334"/>
                </a:cxn>
                <a:cxn ang="0">
                  <a:pos x="57" y="446"/>
                </a:cxn>
                <a:cxn ang="0">
                  <a:pos x="68" y="487"/>
                </a:cxn>
                <a:cxn ang="0">
                  <a:pos x="57" y="491"/>
                </a:cxn>
                <a:cxn ang="0">
                  <a:pos x="62" y="526"/>
                </a:cxn>
                <a:cxn ang="0">
                  <a:pos x="36" y="602"/>
                </a:cxn>
                <a:cxn ang="0">
                  <a:pos x="38" y="614"/>
                </a:cxn>
                <a:cxn ang="0">
                  <a:pos x="52" y="610"/>
                </a:cxn>
                <a:cxn ang="0">
                  <a:pos x="57" y="639"/>
                </a:cxn>
                <a:cxn ang="0">
                  <a:pos x="115" y="645"/>
                </a:cxn>
                <a:cxn ang="0">
                  <a:pos x="76" y="656"/>
                </a:cxn>
                <a:cxn ang="0">
                  <a:pos x="72" y="679"/>
                </a:cxn>
                <a:cxn ang="0">
                  <a:pos x="54" y="672"/>
                </a:cxn>
                <a:cxn ang="0">
                  <a:pos x="73" y="658"/>
                </a:cxn>
                <a:cxn ang="0">
                  <a:pos x="45" y="652"/>
                </a:cxn>
                <a:cxn ang="0">
                  <a:pos x="41" y="629"/>
                </a:cxn>
                <a:cxn ang="0">
                  <a:pos x="34" y="639"/>
                </a:cxn>
                <a:cxn ang="0">
                  <a:pos x="24" y="618"/>
                </a:cxn>
                <a:cxn ang="0">
                  <a:pos x="29" y="611"/>
                </a:cxn>
                <a:cxn ang="0">
                  <a:pos x="16" y="600"/>
                </a:cxn>
                <a:cxn ang="0">
                  <a:pos x="28" y="588"/>
                </a:cxn>
                <a:cxn ang="0">
                  <a:pos x="17" y="556"/>
                </a:cxn>
                <a:cxn ang="0">
                  <a:pos x="37" y="558"/>
                </a:cxn>
                <a:cxn ang="0">
                  <a:pos x="17" y="542"/>
                </a:cxn>
                <a:cxn ang="0">
                  <a:pos x="21" y="529"/>
                </a:cxn>
                <a:cxn ang="0">
                  <a:pos x="0" y="530"/>
                </a:cxn>
              </a:cxnLst>
              <a:rect l="0" t="0" r="r" b="b"/>
              <a:pathLst>
                <a:path w="135" h="680">
                  <a:moveTo>
                    <a:pt x="0" y="530"/>
                  </a:moveTo>
                  <a:lnTo>
                    <a:pt x="10" y="511"/>
                  </a:lnTo>
                  <a:lnTo>
                    <a:pt x="28" y="525"/>
                  </a:lnTo>
                  <a:lnTo>
                    <a:pt x="45" y="491"/>
                  </a:lnTo>
                  <a:lnTo>
                    <a:pt x="38" y="477"/>
                  </a:lnTo>
                  <a:lnTo>
                    <a:pt x="53" y="429"/>
                  </a:lnTo>
                  <a:lnTo>
                    <a:pt x="28" y="425"/>
                  </a:lnTo>
                  <a:lnTo>
                    <a:pt x="32" y="348"/>
                  </a:lnTo>
                  <a:lnTo>
                    <a:pt x="65" y="267"/>
                  </a:lnTo>
                  <a:lnTo>
                    <a:pt x="64" y="198"/>
                  </a:lnTo>
                  <a:lnTo>
                    <a:pt x="88" y="68"/>
                  </a:lnTo>
                  <a:lnTo>
                    <a:pt x="80" y="12"/>
                  </a:lnTo>
                  <a:lnTo>
                    <a:pt x="96" y="0"/>
                  </a:lnTo>
                  <a:lnTo>
                    <a:pt x="112" y="29"/>
                  </a:lnTo>
                  <a:lnTo>
                    <a:pt x="123" y="90"/>
                  </a:lnTo>
                  <a:lnTo>
                    <a:pt x="134" y="91"/>
                  </a:lnTo>
                  <a:lnTo>
                    <a:pt x="132" y="112"/>
                  </a:lnTo>
                  <a:lnTo>
                    <a:pt x="115" y="120"/>
                  </a:lnTo>
                  <a:lnTo>
                    <a:pt x="115" y="159"/>
                  </a:lnTo>
                  <a:lnTo>
                    <a:pt x="96" y="182"/>
                  </a:lnTo>
                  <a:lnTo>
                    <a:pt x="81" y="237"/>
                  </a:lnTo>
                  <a:lnTo>
                    <a:pt x="92" y="290"/>
                  </a:lnTo>
                  <a:lnTo>
                    <a:pt x="72" y="334"/>
                  </a:lnTo>
                  <a:lnTo>
                    <a:pt x="57" y="446"/>
                  </a:lnTo>
                  <a:lnTo>
                    <a:pt x="68" y="487"/>
                  </a:lnTo>
                  <a:lnTo>
                    <a:pt x="57" y="491"/>
                  </a:lnTo>
                  <a:lnTo>
                    <a:pt x="62" y="526"/>
                  </a:lnTo>
                  <a:lnTo>
                    <a:pt x="36" y="602"/>
                  </a:lnTo>
                  <a:lnTo>
                    <a:pt x="38" y="614"/>
                  </a:lnTo>
                  <a:lnTo>
                    <a:pt x="52" y="610"/>
                  </a:lnTo>
                  <a:lnTo>
                    <a:pt x="57" y="639"/>
                  </a:lnTo>
                  <a:lnTo>
                    <a:pt x="115" y="645"/>
                  </a:lnTo>
                  <a:lnTo>
                    <a:pt x="76" y="656"/>
                  </a:lnTo>
                  <a:lnTo>
                    <a:pt x="72" y="679"/>
                  </a:lnTo>
                  <a:lnTo>
                    <a:pt x="54" y="672"/>
                  </a:lnTo>
                  <a:lnTo>
                    <a:pt x="73" y="658"/>
                  </a:lnTo>
                  <a:lnTo>
                    <a:pt x="45" y="652"/>
                  </a:lnTo>
                  <a:lnTo>
                    <a:pt x="41" y="629"/>
                  </a:lnTo>
                  <a:lnTo>
                    <a:pt x="34" y="639"/>
                  </a:lnTo>
                  <a:lnTo>
                    <a:pt x="24" y="618"/>
                  </a:lnTo>
                  <a:lnTo>
                    <a:pt x="29" y="611"/>
                  </a:lnTo>
                  <a:lnTo>
                    <a:pt x="16" y="600"/>
                  </a:lnTo>
                  <a:lnTo>
                    <a:pt x="28" y="588"/>
                  </a:lnTo>
                  <a:lnTo>
                    <a:pt x="17" y="556"/>
                  </a:lnTo>
                  <a:lnTo>
                    <a:pt x="37" y="558"/>
                  </a:lnTo>
                  <a:lnTo>
                    <a:pt x="17" y="542"/>
                  </a:lnTo>
                  <a:lnTo>
                    <a:pt x="21" y="529"/>
                  </a:lnTo>
                  <a:lnTo>
                    <a:pt x="0" y="53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5" name="Freeform 43"/>
            <p:cNvSpPr>
              <a:spLocks/>
            </p:cNvSpPr>
            <p:nvPr/>
          </p:nvSpPr>
          <p:spPr bwMode="auto">
            <a:xfrm>
              <a:off x="1639" y="3899"/>
              <a:ext cx="22" cy="24"/>
            </a:xfrm>
            <a:custGeom>
              <a:avLst/>
              <a:gdLst/>
              <a:ahLst/>
              <a:cxnLst>
                <a:cxn ang="0">
                  <a:pos x="0" y="10"/>
                </a:cxn>
                <a:cxn ang="0">
                  <a:pos x="8" y="0"/>
                </a:cxn>
                <a:cxn ang="0">
                  <a:pos x="22" y="24"/>
                </a:cxn>
                <a:cxn ang="0">
                  <a:pos x="0" y="10"/>
                </a:cxn>
              </a:cxnLst>
              <a:rect l="0" t="0" r="r" b="b"/>
              <a:pathLst>
                <a:path w="23" h="25">
                  <a:moveTo>
                    <a:pt x="0" y="10"/>
                  </a:moveTo>
                  <a:lnTo>
                    <a:pt x="8" y="0"/>
                  </a:lnTo>
                  <a:lnTo>
                    <a:pt x="22" y="24"/>
                  </a:lnTo>
                  <a:lnTo>
                    <a:pt x="0" y="1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6" name="Freeform 44"/>
            <p:cNvSpPr>
              <a:spLocks/>
            </p:cNvSpPr>
            <p:nvPr/>
          </p:nvSpPr>
          <p:spPr bwMode="auto">
            <a:xfrm>
              <a:off x="1651" y="3767"/>
              <a:ext cx="22" cy="32"/>
            </a:xfrm>
            <a:custGeom>
              <a:avLst/>
              <a:gdLst/>
              <a:ahLst/>
              <a:cxnLst>
                <a:cxn ang="0">
                  <a:pos x="0" y="26"/>
                </a:cxn>
                <a:cxn ang="0">
                  <a:pos x="22" y="0"/>
                </a:cxn>
                <a:cxn ang="0">
                  <a:pos x="22" y="32"/>
                </a:cxn>
                <a:cxn ang="0">
                  <a:pos x="0" y="26"/>
                </a:cxn>
              </a:cxnLst>
              <a:rect l="0" t="0" r="r" b="b"/>
              <a:pathLst>
                <a:path w="23" h="33">
                  <a:moveTo>
                    <a:pt x="0" y="26"/>
                  </a:moveTo>
                  <a:lnTo>
                    <a:pt x="22" y="0"/>
                  </a:lnTo>
                  <a:lnTo>
                    <a:pt x="22" y="32"/>
                  </a:lnTo>
                  <a:lnTo>
                    <a:pt x="0" y="2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7" name="Freeform 45"/>
            <p:cNvSpPr>
              <a:spLocks/>
            </p:cNvSpPr>
            <p:nvPr/>
          </p:nvSpPr>
          <p:spPr bwMode="auto">
            <a:xfrm>
              <a:off x="1661" y="3996"/>
              <a:ext cx="23" cy="22"/>
            </a:xfrm>
            <a:custGeom>
              <a:avLst/>
              <a:gdLst/>
              <a:ahLst/>
              <a:cxnLst>
                <a:cxn ang="0">
                  <a:pos x="0" y="0"/>
                </a:cxn>
                <a:cxn ang="0">
                  <a:pos x="22" y="4"/>
                </a:cxn>
                <a:cxn ang="0">
                  <a:pos x="22" y="22"/>
                </a:cxn>
                <a:cxn ang="0">
                  <a:pos x="0" y="0"/>
                </a:cxn>
              </a:cxnLst>
              <a:rect l="0" t="0" r="r" b="b"/>
              <a:pathLst>
                <a:path w="23" h="23">
                  <a:moveTo>
                    <a:pt x="0" y="0"/>
                  </a:moveTo>
                  <a:lnTo>
                    <a:pt x="22" y="4"/>
                  </a:lnTo>
                  <a:lnTo>
                    <a:pt x="22" y="22"/>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8" name="Freeform 46"/>
            <p:cNvSpPr>
              <a:spLocks/>
            </p:cNvSpPr>
            <p:nvPr/>
          </p:nvSpPr>
          <p:spPr bwMode="auto">
            <a:xfrm>
              <a:off x="1665" y="3966"/>
              <a:ext cx="33" cy="31"/>
            </a:xfrm>
            <a:custGeom>
              <a:avLst/>
              <a:gdLst/>
              <a:ahLst/>
              <a:cxnLst>
                <a:cxn ang="0">
                  <a:pos x="0" y="5"/>
                </a:cxn>
                <a:cxn ang="0">
                  <a:pos x="9" y="0"/>
                </a:cxn>
                <a:cxn ang="0">
                  <a:pos x="8" y="13"/>
                </a:cxn>
                <a:cxn ang="0">
                  <a:pos x="33" y="18"/>
                </a:cxn>
                <a:cxn ang="0">
                  <a:pos x="17" y="31"/>
                </a:cxn>
                <a:cxn ang="0">
                  <a:pos x="0" y="5"/>
                </a:cxn>
              </a:cxnLst>
              <a:rect l="0" t="0" r="r" b="b"/>
              <a:pathLst>
                <a:path w="34" h="32">
                  <a:moveTo>
                    <a:pt x="0" y="5"/>
                  </a:moveTo>
                  <a:lnTo>
                    <a:pt x="9" y="0"/>
                  </a:lnTo>
                  <a:lnTo>
                    <a:pt x="8" y="13"/>
                  </a:lnTo>
                  <a:lnTo>
                    <a:pt x="33" y="18"/>
                  </a:lnTo>
                  <a:lnTo>
                    <a:pt x="17" y="31"/>
                  </a:lnTo>
                  <a:lnTo>
                    <a:pt x="0" y="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299" name="Freeform 47"/>
            <p:cNvSpPr>
              <a:spLocks/>
            </p:cNvSpPr>
            <p:nvPr/>
          </p:nvSpPr>
          <p:spPr bwMode="auto">
            <a:xfrm>
              <a:off x="1689" y="4006"/>
              <a:ext cx="22" cy="21"/>
            </a:xfrm>
            <a:custGeom>
              <a:avLst/>
              <a:gdLst/>
              <a:ahLst/>
              <a:cxnLst>
                <a:cxn ang="0">
                  <a:pos x="0" y="14"/>
                </a:cxn>
                <a:cxn ang="0">
                  <a:pos x="4" y="0"/>
                </a:cxn>
                <a:cxn ang="0">
                  <a:pos x="21" y="21"/>
                </a:cxn>
                <a:cxn ang="0">
                  <a:pos x="0" y="14"/>
                </a:cxn>
              </a:cxnLst>
              <a:rect l="0" t="0" r="r" b="b"/>
              <a:pathLst>
                <a:path w="22" h="22">
                  <a:moveTo>
                    <a:pt x="0" y="14"/>
                  </a:moveTo>
                  <a:lnTo>
                    <a:pt x="4" y="0"/>
                  </a:lnTo>
                  <a:lnTo>
                    <a:pt x="21" y="21"/>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0" name="Freeform 48"/>
            <p:cNvSpPr>
              <a:spLocks/>
            </p:cNvSpPr>
            <p:nvPr/>
          </p:nvSpPr>
          <p:spPr bwMode="auto">
            <a:xfrm>
              <a:off x="1699" y="3978"/>
              <a:ext cx="45" cy="49"/>
            </a:xfrm>
            <a:custGeom>
              <a:avLst/>
              <a:gdLst/>
              <a:ahLst/>
              <a:cxnLst>
                <a:cxn ang="0">
                  <a:pos x="0" y="40"/>
                </a:cxn>
                <a:cxn ang="0">
                  <a:pos x="8" y="33"/>
                </a:cxn>
                <a:cxn ang="0">
                  <a:pos x="31" y="37"/>
                </a:cxn>
                <a:cxn ang="0">
                  <a:pos x="21" y="25"/>
                </a:cxn>
                <a:cxn ang="0">
                  <a:pos x="32" y="17"/>
                </a:cxn>
                <a:cxn ang="0">
                  <a:pos x="15" y="14"/>
                </a:cxn>
                <a:cxn ang="0">
                  <a:pos x="15" y="2"/>
                </a:cxn>
                <a:cxn ang="0">
                  <a:pos x="43" y="0"/>
                </a:cxn>
                <a:cxn ang="0">
                  <a:pos x="45" y="50"/>
                </a:cxn>
                <a:cxn ang="0">
                  <a:pos x="0" y="40"/>
                </a:cxn>
              </a:cxnLst>
              <a:rect l="0" t="0" r="r" b="b"/>
              <a:pathLst>
                <a:path w="46" h="51">
                  <a:moveTo>
                    <a:pt x="0" y="40"/>
                  </a:moveTo>
                  <a:lnTo>
                    <a:pt x="8" y="33"/>
                  </a:lnTo>
                  <a:lnTo>
                    <a:pt x="31" y="37"/>
                  </a:lnTo>
                  <a:lnTo>
                    <a:pt x="21" y="25"/>
                  </a:lnTo>
                  <a:lnTo>
                    <a:pt x="32" y="17"/>
                  </a:lnTo>
                  <a:lnTo>
                    <a:pt x="15" y="14"/>
                  </a:lnTo>
                  <a:lnTo>
                    <a:pt x="15" y="2"/>
                  </a:lnTo>
                  <a:lnTo>
                    <a:pt x="43" y="0"/>
                  </a:lnTo>
                  <a:lnTo>
                    <a:pt x="45" y="50"/>
                  </a:lnTo>
                  <a:lnTo>
                    <a:pt x="0" y="4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1" name="Freeform 49"/>
            <p:cNvSpPr>
              <a:spLocks/>
            </p:cNvSpPr>
            <p:nvPr/>
          </p:nvSpPr>
          <p:spPr bwMode="auto">
            <a:xfrm>
              <a:off x="1721" y="4034"/>
              <a:ext cx="34" cy="22"/>
            </a:xfrm>
            <a:custGeom>
              <a:avLst/>
              <a:gdLst/>
              <a:ahLst/>
              <a:cxnLst>
                <a:cxn ang="0">
                  <a:pos x="0" y="0"/>
                </a:cxn>
                <a:cxn ang="0">
                  <a:pos x="29" y="6"/>
                </a:cxn>
                <a:cxn ang="0">
                  <a:pos x="34" y="22"/>
                </a:cxn>
                <a:cxn ang="0">
                  <a:pos x="0" y="0"/>
                </a:cxn>
              </a:cxnLst>
              <a:rect l="0" t="0" r="r" b="b"/>
              <a:pathLst>
                <a:path w="35" h="23">
                  <a:moveTo>
                    <a:pt x="0" y="0"/>
                  </a:moveTo>
                  <a:lnTo>
                    <a:pt x="29" y="6"/>
                  </a:lnTo>
                  <a:lnTo>
                    <a:pt x="34" y="22"/>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2" name="Freeform 50"/>
            <p:cNvSpPr>
              <a:spLocks/>
            </p:cNvSpPr>
            <p:nvPr/>
          </p:nvSpPr>
          <p:spPr bwMode="auto">
            <a:xfrm>
              <a:off x="1753" y="4028"/>
              <a:ext cx="21" cy="21"/>
            </a:xfrm>
            <a:custGeom>
              <a:avLst/>
              <a:gdLst/>
              <a:ahLst/>
              <a:cxnLst>
                <a:cxn ang="0">
                  <a:pos x="0" y="21"/>
                </a:cxn>
                <a:cxn ang="0">
                  <a:pos x="3" y="0"/>
                </a:cxn>
                <a:cxn ang="0">
                  <a:pos x="21" y="21"/>
                </a:cxn>
                <a:cxn ang="0">
                  <a:pos x="0" y="21"/>
                </a:cxn>
              </a:cxnLst>
              <a:rect l="0" t="0" r="r" b="b"/>
              <a:pathLst>
                <a:path w="22" h="22">
                  <a:moveTo>
                    <a:pt x="0" y="21"/>
                  </a:moveTo>
                  <a:lnTo>
                    <a:pt x="3" y="0"/>
                  </a:lnTo>
                  <a:lnTo>
                    <a:pt x="21" y="21"/>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3" name="Freeform 51"/>
            <p:cNvSpPr>
              <a:spLocks/>
            </p:cNvSpPr>
            <p:nvPr/>
          </p:nvSpPr>
          <p:spPr bwMode="auto">
            <a:xfrm>
              <a:off x="3987" y="2167"/>
              <a:ext cx="965" cy="599"/>
            </a:xfrm>
            <a:custGeom>
              <a:avLst/>
              <a:gdLst/>
              <a:ahLst/>
              <a:cxnLst>
                <a:cxn ang="0">
                  <a:pos x="5" y="274"/>
                </a:cxn>
                <a:cxn ang="0">
                  <a:pos x="105" y="236"/>
                </a:cxn>
                <a:cxn ang="0">
                  <a:pos x="101" y="180"/>
                </a:cxn>
                <a:cxn ang="0">
                  <a:pos x="152" y="133"/>
                </a:cxn>
                <a:cxn ang="0">
                  <a:pos x="198" y="109"/>
                </a:cxn>
                <a:cxn ang="0">
                  <a:pos x="246" y="118"/>
                </a:cxn>
                <a:cxn ang="0">
                  <a:pos x="279" y="172"/>
                </a:cxn>
                <a:cxn ang="0">
                  <a:pos x="380" y="222"/>
                </a:cxn>
                <a:cxn ang="0">
                  <a:pos x="507" y="245"/>
                </a:cxn>
                <a:cxn ang="0">
                  <a:pos x="623" y="203"/>
                </a:cxn>
                <a:cxn ang="0">
                  <a:pos x="648" y="182"/>
                </a:cxn>
                <a:cxn ang="0">
                  <a:pos x="746" y="144"/>
                </a:cxn>
                <a:cxn ang="0">
                  <a:pos x="684" y="124"/>
                </a:cxn>
                <a:cxn ang="0">
                  <a:pos x="694" y="76"/>
                </a:cxn>
                <a:cxn ang="0">
                  <a:pos x="742" y="75"/>
                </a:cxn>
                <a:cxn ang="0">
                  <a:pos x="755" y="18"/>
                </a:cxn>
                <a:cxn ang="0">
                  <a:pos x="847" y="13"/>
                </a:cxn>
                <a:cxn ang="0">
                  <a:pos x="926" y="98"/>
                </a:cxn>
                <a:cxn ang="0">
                  <a:pos x="997" y="106"/>
                </a:cxn>
                <a:cxn ang="0">
                  <a:pos x="933" y="184"/>
                </a:cxn>
                <a:cxn ang="0">
                  <a:pos x="926" y="225"/>
                </a:cxn>
                <a:cxn ang="0">
                  <a:pos x="889" y="238"/>
                </a:cxn>
                <a:cxn ang="0">
                  <a:pos x="867" y="247"/>
                </a:cxn>
                <a:cxn ang="0">
                  <a:pos x="777" y="301"/>
                </a:cxn>
                <a:cxn ang="0">
                  <a:pos x="785" y="256"/>
                </a:cxn>
                <a:cxn ang="0">
                  <a:pos x="717" y="303"/>
                </a:cxn>
                <a:cxn ang="0">
                  <a:pos x="767" y="318"/>
                </a:cxn>
                <a:cxn ang="0">
                  <a:pos x="758" y="345"/>
                </a:cxn>
                <a:cxn ang="0">
                  <a:pos x="786" y="427"/>
                </a:cxn>
                <a:cxn ang="0">
                  <a:pos x="786" y="442"/>
                </a:cxn>
                <a:cxn ang="0">
                  <a:pos x="787" y="460"/>
                </a:cxn>
                <a:cxn ang="0">
                  <a:pos x="696" y="577"/>
                </a:cxn>
                <a:cxn ang="0">
                  <a:pos x="657" y="587"/>
                </a:cxn>
                <a:cxn ang="0">
                  <a:pos x="639" y="598"/>
                </a:cxn>
                <a:cxn ang="0">
                  <a:pos x="593" y="625"/>
                </a:cxn>
                <a:cxn ang="0">
                  <a:pos x="557" y="604"/>
                </a:cxn>
                <a:cxn ang="0">
                  <a:pos x="464" y="588"/>
                </a:cxn>
                <a:cxn ang="0">
                  <a:pos x="456" y="607"/>
                </a:cxn>
                <a:cxn ang="0">
                  <a:pos x="418" y="593"/>
                </a:cxn>
                <a:cxn ang="0">
                  <a:pos x="389" y="564"/>
                </a:cxn>
                <a:cxn ang="0">
                  <a:pos x="406" y="500"/>
                </a:cxn>
                <a:cxn ang="0">
                  <a:pos x="369" y="484"/>
                </a:cxn>
                <a:cxn ang="0">
                  <a:pos x="294" y="496"/>
                </a:cxn>
                <a:cxn ang="0">
                  <a:pos x="246" y="504"/>
                </a:cxn>
                <a:cxn ang="0">
                  <a:pos x="234" y="495"/>
                </a:cxn>
                <a:cxn ang="0">
                  <a:pos x="171" y="471"/>
                </a:cxn>
                <a:cxn ang="0">
                  <a:pos x="86" y="441"/>
                </a:cxn>
                <a:cxn ang="0">
                  <a:pos x="95" y="410"/>
                </a:cxn>
                <a:cxn ang="0">
                  <a:pos x="107" y="360"/>
                </a:cxn>
                <a:cxn ang="0">
                  <a:pos x="64" y="360"/>
                </a:cxn>
                <a:cxn ang="0">
                  <a:pos x="16" y="326"/>
                </a:cxn>
                <a:cxn ang="0">
                  <a:pos x="0" y="298"/>
                </a:cxn>
              </a:cxnLst>
              <a:rect l="0" t="0" r="r" b="b"/>
              <a:pathLst>
                <a:path w="998" h="626">
                  <a:moveTo>
                    <a:pt x="0" y="298"/>
                  </a:moveTo>
                  <a:lnTo>
                    <a:pt x="5" y="274"/>
                  </a:lnTo>
                  <a:lnTo>
                    <a:pt x="41" y="268"/>
                  </a:lnTo>
                  <a:lnTo>
                    <a:pt x="105" y="236"/>
                  </a:lnTo>
                  <a:lnTo>
                    <a:pt x="114" y="210"/>
                  </a:lnTo>
                  <a:lnTo>
                    <a:pt x="101" y="180"/>
                  </a:lnTo>
                  <a:lnTo>
                    <a:pt x="141" y="172"/>
                  </a:lnTo>
                  <a:lnTo>
                    <a:pt x="152" y="133"/>
                  </a:lnTo>
                  <a:lnTo>
                    <a:pt x="192" y="134"/>
                  </a:lnTo>
                  <a:lnTo>
                    <a:pt x="198" y="109"/>
                  </a:lnTo>
                  <a:lnTo>
                    <a:pt x="229" y="97"/>
                  </a:lnTo>
                  <a:lnTo>
                    <a:pt x="246" y="118"/>
                  </a:lnTo>
                  <a:lnTo>
                    <a:pt x="269" y="126"/>
                  </a:lnTo>
                  <a:lnTo>
                    <a:pt x="279" y="172"/>
                  </a:lnTo>
                  <a:lnTo>
                    <a:pt x="350" y="190"/>
                  </a:lnTo>
                  <a:lnTo>
                    <a:pt x="380" y="222"/>
                  </a:lnTo>
                  <a:lnTo>
                    <a:pt x="439" y="220"/>
                  </a:lnTo>
                  <a:lnTo>
                    <a:pt x="507" y="245"/>
                  </a:lnTo>
                  <a:lnTo>
                    <a:pt x="596" y="222"/>
                  </a:lnTo>
                  <a:lnTo>
                    <a:pt x="623" y="203"/>
                  </a:lnTo>
                  <a:lnTo>
                    <a:pt x="623" y="179"/>
                  </a:lnTo>
                  <a:lnTo>
                    <a:pt x="648" y="182"/>
                  </a:lnTo>
                  <a:lnTo>
                    <a:pt x="702" y="145"/>
                  </a:lnTo>
                  <a:lnTo>
                    <a:pt x="746" y="144"/>
                  </a:lnTo>
                  <a:lnTo>
                    <a:pt x="725" y="116"/>
                  </a:lnTo>
                  <a:lnTo>
                    <a:pt x="684" y="124"/>
                  </a:lnTo>
                  <a:lnTo>
                    <a:pt x="684" y="93"/>
                  </a:lnTo>
                  <a:lnTo>
                    <a:pt x="694" y="76"/>
                  </a:lnTo>
                  <a:lnTo>
                    <a:pt x="719" y="86"/>
                  </a:lnTo>
                  <a:lnTo>
                    <a:pt x="742" y="75"/>
                  </a:lnTo>
                  <a:lnTo>
                    <a:pt x="766" y="33"/>
                  </a:lnTo>
                  <a:lnTo>
                    <a:pt x="755" y="18"/>
                  </a:lnTo>
                  <a:lnTo>
                    <a:pt x="814" y="0"/>
                  </a:lnTo>
                  <a:lnTo>
                    <a:pt x="847" y="13"/>
                  </a:lnTo>
                  <a:lnTo>
                    <a:pt x="876" y="82"/>
                  </a:lnTo>
                  <a:lnTo>
                    <a:pt x="926" y="98"/>
                  </a:lnTo>
                  <a:lnTo>
                    <a:pt x="936" y="122"/>
                  </a:lnTo>
                  <a:lnTo>
                    <a:pt x="997" y="106"/>
                  </a:lnTo>
                  <a:lnTo>
                    <a:pt x="970" y="175"/>
                  </a:lnTo>
                  <a:lnTo>
                    <a:pt x="933" y="184"/>
                  </a:lnTo>
                  <a:lnTo>
                    <a:pt x="938" y="210"/>
                  </a:lnTo>
                  <a:lnTo>
                    <a:pt x="926" y="225"/>
                  </a:lnTo>
                  <a:lnTo>
                    <a:pt x="920" y="220"/>
                  </a:lnTo>
                  <a:lnTo>
                    <a:pt x="889" y="238"/>
                  </a:lnTo>
                  <a:lnTo>
                    <a:pt x="889" y="249"/>
                  </a:lnTo>
                  <a:lnTo>
                    <a:pt x="867" y="247"/>
                  </a:lnTo>
                  <a:lnTo>
                    <a:pt x="825" y="276"/>
                  </a:lnTo>
                  <a:lnTo>
                    <a:pt x="777" y="301"/>
                  </a:lnTo>
                  <a:lnTo>
                    <a:pt x="791" y="268"/>
                  </a:lnTo>
                  <a:lnTo>
                    <a:pt x="785" y="256"/>
                  </a:lnTo>
                  <a:lnTo>
                    <a:pt x="719" y="294"/>
                  </a:lnTo>
                  <a:lnTo>
                    <a:pt x="717" y="303"/>
                  </a:lnTo>
                  <a:lnTo>
                    <a:pt x="739" y="328"/>
                  </a:lnTo>
                  <a:lnTo>
                    <a:pt x="767" y="318"/>
                  </a:lnTo>
                  <a:lnTo>
                    <a:pt x="798" y="326"/>
                  </a:lnTo>
                  <a:lnTo>
                    <a:pt x="758" y="345"/>
                  </a:lnTo>
                  <a:lnTo>
                    <a:pt x="743" y="371"/>
                  </a:lnTo>
                  <a:lnTo>
                    <a:pt x="786" y="427"/>
                  </a:lnTo>
                  <a:lnTo>
                    <a:pt x="756" y="422"/>
                  </a:lnTo>
                  <a:lnTo>
                    <a:pt x="786" y="442"/>
                  </a:lnTo>
                  <a:lnTo>
                    <a:pt x="756" y="454"/>
                  </a:lnTo>
                  <a:lnTo>
                    <a:pt x="787" y="460"/>
                  </a:lnTo>
                  <a:lnTo>
                    <a:pt x="732" y="550"/>
                  </a:lnTo>
                  <a:lnTo>
                    <a:pt x="696" y="577"/>
                  </a:lnTo>
                  <a:lnTo>
                    <a:pt x="659" y="587"/>
                  </a:lnTo>
                  <a:lnTo>
                    <a:pt x="657" y="587"/>
                  </a:lnTo>
                  <a:lnTo>
                    <a:pt x="648" y="581"/>
                  </a:lnTo>
                  <a:lnTo>
                    <a:pt x="639" y="598"/>
                  </a:lnTo>
                  <a:lnTo>
                    <a:pt x="596" y="607"/>
                  </a:lnTo>
                  <a:lnTo>
                    <a:pt x="593" y="625"/>
                  </a:lnTo>
                  <a:lnTo>
                    <a:pt x="586" y="603"/>
                  </a:lnTo>
                  <a:lnTo>
                    <a:pt x="557" y="604"/>
                  </a:lnTo>
                  <a:lnTo>
                    <a:pt x="512" y="576"/>
                  </a:lnTo>
                  <a:lnTo>
                    <a:pt x="464" y="588"/>
                  </a:lnTo>
                  <a:lnTo>
                    <a:pt x="454" y="588"/>
                  </a:lnTo>
                  <a:lnTo>
                    <a:pt x="456" y="607"/>
                  </a:lnTo>
                  <a:lnTo>
                    <a:pt x="449" y="602"/>
                  </a:lnTo>
                  <a:lnTo>
                    <a:pt x="418" y="593"/>
                  </a:lnTo>
                  <a:lnTo>
                    <a:pt x="408" y="560"/>
                  </a:lnTo>
                  <a:lnTo>
                    <a:pt x="389" y="564"/>
                  </a:lnTo>
                  <a:lnTo>
                    <a:pt x="407" y="517"/>
                  </a:lnTo>
                  <a:lnTo>
                    <a:pt x="406" y="500"/>
                  </a:lnTo>
                  <a:lnTo>
                    <a:pt x="385" y="491"/>
                  </a:lnTo>
                  <a:lnTo>
                    <a:pt x="369" y="484"/>
                  </a:lnTo>
                  <a:lnTo>
                    <a:pt x="364" y="467"/>
                  </a:lnTo>
                  <a:lnTo>
                    <a:pt x="294" y="496"/>
                  </a:lnTo>
                  <a:lnTo>
                    <a:pt x="263" y="488"/>
                  </a:lnTo>
                  <a:lnTo>
                    <a:pt x="246" y="504"/>
                  </a:lnTo>
                  <a:lnTo>
                    <a:pt x="245" y="492"/>
                  </a:lnTo>
                  <a:lnTo>
                    <a:pt x="234" y="495"/>
                  </a:lnTo>
                  <a:lnTo>
                    <a:pt x="198" y="495"/>
                  </a:lnTo>
                  <a:lnTo>
                    <a:pt x="171" y="471"/>
                  </a:lnTo>
                  <a:lnTo>
                    <a:pt x="120" y="453"/>
                  </a:lnTo>
                  <a:lnTo>
                    <a:pt x="86" y="441"/>
                  </a:lnTo>
                  <a:lnTo>
                    <a:pt x="78" y="413"/>
                  </a:lnTo>
                  <a:lnTo>
                    <a:pt x="95" y="410"/>
                  </a:lnTo>
                  <a:lnTo>
                    <a:pt x="84" y="387"/>
                  </a:lnTo>
                  <a:lnTo>
                    <a:pt x="107" y="360"/>
                  </a:lnTo>
                  <a:lnTo>
                    <a:pt x="90" y="350"/>
                  </a:lnTo>
                  <a:lnTo>
                    <a:pt x="64" y="360"/>
                  </a:lnTo>
                  <a:lnTo>
                    <a:pt x="14" y="330"/>
                  </a:lnTo>
                  <a:lnTo>
                    <a:pt x="16" y="326"/>
                  </a:lnTo>
                  <a:lnTo>
                    <a:pt x="17" y="305"/>
                  </a:lnTo>
                  <a:lnTo>
                    <a:pt x="0" y="29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4" name="Freeform 52"/>
            <p:cNvSpPr>
              <a:spLocks/>
            </p:cNvSpPr>
            <p:nvPr/>
          </p:nvSpPr>
          <p:spPr bwMode="auto">
            <a:xfrm>
              <a:off x="4540" y="2769"/>
              <a:ext cx="35" cy="30"/>
            </a:xfrm>
            <a:custGeom>
              <a:avLst/>
              <a:gdLst/>
              <a:ahLst/>
              <a:cxnLst>
                <a:cxn ang="0">
                  <a:pos x="0" y="24"/>
                </a:cxn>
                <a:cxn ang="0">
                  <a:pos x="10" y="0"/>
                </a:cxn>
                <a:cxn ang="0">
                  <a:pos x="35" y="5"/>
                </a:cxn>
                <a:cxn ang="0">
                  <a:pos x="16" y="31"/>
                </a:cxn>
                <a:cxn ang="0">
                  <a:pos x="0" y="24"/>
                </a:cxn>
              </a:cxnLst>
              <a:rect l="0" t="0" r="r" b="b"/>
              <a:pathLst>
                <a:path w="36" h="32">
                  <a:moveTo>
                    <a:pt x="0" y="24"/>
                  </a:moveTo>
                  <a:lnTo>
                    <a:pt x="10" y="0"/>
                  </a:lnTo>
                  <a:lnTo>
                    <a:pt x="35" y="5"/>
                  </a:lnTo>
                  <a:lnTo>
                    <a:pt x="16" y="31"/>
                  </a:lnTo>
                  <a:lnTo>
                    <a:pt x="0" y="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5" name="Freeform 53"/>
            <p:cNvSpPr>
              <a:spLocks/>
            </p:cNvSpPr>
            <p:nvPr/>
          </p:nvSpPr>
          <p:spPr bwMode="auto">
            <a:xfrm>
              <a:off x="4717" y="2688"/>
              <a:ext cx="30" cy="52"/>
            </a:xfrm>
            <a:custGeom>
              <a:avLst/>
              <a:gdLst/>
              <a:ahLst/>
              <a:cxnLst>
                <a:cxn ang="0">
                  <a:pos x="0" y="20"/>
                </a:cxn>
                <a:cxn ang="0">
                  <a:pos x="12" y="53"/>
                </a:cxn>
                <a:cxn ang="0">
                  <a:pos x="30" y="0"/>
                </a:cxn>
                <a:cxn ang="0">
                  <a:pos x="13" y="0"/>
                </a:cxn>
                <a:cxn ang="0">
                  <a:pos x="0" y="20"/>
                </a:cxn>
              </a:cxnLst>
              <a:rect l="0" t="0" r="r" b="b"/>
              <a:pathLst>
                <a:path w="31" h="54">
                  <a:moveTo>
                    <a:pt x="0" y="20"/>
                  </a:moveTo>
                  <a:lnTo>
                    <a:pt x="12" y="53"/>
                  </a:lnTo>
                  <a:lnTo>
                    <a:pt x="30" y="0"/>
                  </a:lnTo>
                  <a:lnTo>
                    <a:pt x="13" y="0"/>
                  </a:lnTo>
                  <a:lnTo>
                    <a:pt x="0" y="2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6" name="Freeform 54"/>
            <p:cNvSpPr>
              <a:spLocks/>
            </p:cNvSpPr>
            <p:nvPr/>
          </p:nvSpPr>
          <p:spPr bwMode="auto">
            <a:xfrm>
              <a:off x="1582" y="2890"/>
              <a:ext cx="189" cy="258"/>
            </a:xfrm>
            <a:custGeom>
              <a:avLst/>
              <a:gdLst/>
              <a:ahLst/>
              <a:cxnLst>
                <a:cxn ang="0">
                  <a:pos x="0" y="177"/>
                </a:cxn>
                <a:cxn ang="0">
                  <a:pos x="22" y="197"/>
                </a:cxn>
                <a:cxn ang="0">
                  <a:pos x="57" y="202"/>
                </a:cxn>
                <a:cxn ang="0">
                  <a:pos x="92" y="238"/>
                </a:cxn>
                <a:cxn ang="0">
                  <a:pos x="140" y="241"/>
                </a:cxn>
                <a:cxn ang="0">
                  <a:pos x="133" y="261"/>
                </a:cxn>
                <a:cxn ang="0">
                  <a:pos x="144" y="268"/>
                </a:cxn>
                <a:cxn ang="0">
                  <a:pos x="150" y="220"/>
                </a:cxn>
                <a:cxn ang="0">
                  <a:pos x="142" y="192"/>
                </a:cxn>
                <a:cxn ang="0">
                  <a:pos x="157" y="191"/>
                </a:cxn>
                <a:cxn ang="0">
                  <a:pos x="145" y="173"/>
                </a:cxn>
                <a:cxn ang="0">
                  <a:pos x="184" y="168"/>
                </a:cxn>
                <a:cxn ang="0">
                  <a:pos x="194" y="179"/>
                </a:cxn>
                <a:cxn ang="0">
                  <a:pos x="179" y="156"/>
                </a:cxn>
                <a:cxn ang="0">
                  <a:pos x="184" y="99"/>
                </a:cxn>
                <a:cxn ang="0">
                  <a:pos x="152" y="102"/>
                </a:cxn>
                <a:cxn ang="0">
                  <a:pos x="142" y="88"/>
                </a:cxn>
                <a:cxn ang="0">
                  <a:pos x="110" y="84"/>
                </a:cxn>
                <a:cxn ang="0">
                  <a:pos x="90" y="52"/>
                </a:cxn>
                <a:cxn ang="0">
                  <a:pos x="121" y="10"/>
                </a:cxn>
                <a:cxn ang="0">
                  <a:pos x="117" y="0"/>
                </a:cxn>
                <a:cxn ang="0">
                  <a:pos x="61" y="22"/>
                </a:cxn>
                <a:cxn ang="0">
                  <a:pos x="32" y="71"/>
                </a:cxn>
                <a:cxn ang="0">
                  <a:pos x="22" y="60"/>
                </a:cxn>
                <a:cxn ang="0">
                  <a:pos x="14" y="83"/>
                </a:cxn>
                <a:cxn ang="0">
                  <a:pos x="22" y="137"/>
                </a:cxn>
                <a:cxn ang="0">
                  <a:pos x="29" y="137"/>
                </a:cxn>
                <a:cxn ang="0">
                  <a:pos x="0" y="177"/>
                </a:cxn>
              </a:cxnLst>
              <a:rect l="0" t="0" r="r" b="b"/>
              <a:pathLst>
                <a:path w="195" h="269">
                  <a:moveTo>
                    <a:pt x="0" y="177"/>
                  </a:moveTo>
                  <a:lnTo>
                    <a:pt x="22" y="197"/>
                  </a:lnTo>
                  <a:lnTo>
                    <a:pt x="57" y="202"/>
                  </a:lnTo>
                  <a:lnTo>
                    <a:pt x="92" y="238"/>
                  </a:lnTo>
                  <a:lnTo>
                    <a:pt x="140" y="241"/>
                  </a:lnTo>
                  <a:lnTo>
                    <a:pt x="133" y="261"/>
                  </a:lnTo>
                  <a:lnTo>
                    <a:pt x="144" y="268"/>
                  </a:lnTo>
                  <a:lnTo>
                    <a:pt x="150" y="220"/>
                  </a:lnTo>
                  <a:lnTo>
                    <a:pt x="142" y="192"/>
                  </a:lnTo>
                  <a:lnTo>
                    <a:pt x="157" y="191"/>
                  </a:lnTo>
                  <a:lnTo>
                    <a:pt x="145" y="173"/>
                  </a:lnTo>
                  <a:lnTo>
                    <a:pt x="184" y="168"/>
                  </a:lnTo>
                  <a:lnTo>
                    <a:pt x="194" y="179"/>
                  </a:lnTo>
                  <a:lnTo>
                    <a:pt x="179" y="156"/>
                  </a:lnTo>
                  <a:lnTo>
                    <a:pt x="184" y="99"/>
                  </a:lnTo>
                  <a:lnTo>
                    <a:pt x="152" y="102"/>
                  </a:lnTo>
                  <a:lnTo>
                    <a:pt x="142" y="88"/>
                  </a:lnTo>
                  <a:lnTo>
                    <a:pt x="110" y="84"/>
                  </a:lnTo>
                  <a:lnTo>
                    <a:pt x="90" y="52"/>
                  </a:lnTo>
                  <a:lnTo>
                    <a:pt x="121" y="10"/>
                  </a:lnTo>
                  <a:lnTo>
                    <a:pt x="117" y="0"/>
                  </a:lnTo>
                  <a:lnTo>
                    <a:pt x="61" y="22"/>
                  </a:lnTo>
                  <a:lnTo>
                    <a:pt x="32" y="71"/>
                  </a:lnTo>
                  <a:lnTo>
                    <a:pt x="22" y="60"/>
                  </a:lnTo>
                  <a:lnTo>
                    <a:pt x="14" y="83"/>
                  </a:lnTo>
                  <a:lnTo>
                    <a:pt x="22" y="137"/>
                  </a:lnTo>
                  <a:lnTo>
                    <a:pt x="29" y="137"/>
                  </a:lnTo>
                  <a:lnTo>
                    <a:pt x="0" y="17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7" name="Freeform 55"/>
            <p:cNvSpPr>
              <a:spLocks/>
            </p:cNvSpPr>
            <p:nvPr/>
          </p:nvSpPr>
          <p:spPr bwMode="auto">
            <a:xfrm>
              <a:off x="1473" y="2912"/>
              <a:ext cx="50" cy="42"/>
            </a:xfrm>
            <a:custGeom>
              <a:avLst/>
              <a:gdLst/>
              <a:ahLst/>
              <a:cxnLst>
                <a:cxn ang="0">
                  <a:pos x="0" y="0"/>
                </a:cxn>
                <a:cxn ang="0">
                  <a:pos x="1" y="16"/>
                </a:cxn>
                <a:cxn ang="0">
                  <a:pos x="12" y="13"/>
                </a:cxn>
                <a:cxn ang="0">
                  <a:pos x="44" y="43"/>
                </a:cxn>
                <a:cxn ang="0">
                  <a:pos x="51" y="21"/>
                </a:cxn>
                <a:cxn ang="0">
                  <a:pos x="33" y="1"/>
                </a:cxn>
                <a:cxn ang="0">
                  <a:pos x="0" y="0"/>
                </a:cxn>
              </a:cxnLst>
              <a:rect l="0" t="0" r="r" b="b"/>
              <a:pathLst>
                <a:path w="52" h="44">
                  <a:moveTo>
                    <a:pt x="0" y="0"/>
                  </a:moveTo>
                  <a:lnTo>
                    <a:pt x="1" y="16"/>
                  </a:lnTo>
                  <a:lnTo>
                    <a:pt x="12" y="13"/>
                  </a:lnTo>
                  <a:lnTo>
                    <a:pt x="44" y="43"/>
                  </a:lnTo>
                  <a:lnTo>
                    <a:pt x="51" y="21"/>
                  </a:lnTo>
                  <a:lnTo>
                    <a:pt x="33" y="1"/>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8" name="Freeform 56"/>
            <p:cNvSpPr>
              <a:spLocks/>
            </p:cNvSpPr>
            <p:nvPr/>
          </p:nvSpPr>
          <p:spPr bwMode="auto">
            <a:xfrm>
              <a:off x="1484" y="2720"/>
              <a:ext cx="171" cy="53"/>
            </a:xfrm>
            <a:custGeom>
              <a:avLst/>
              <a:gdLst/>
              <a:ahLst/>
              <a:cxnLst>
                <a:cxn ang="0">
                  <a:pos x="0" y="21"/>
                </a:cxn>
                <a:cxn ang="0">
                  <a:pos x="24" y="2"/>
                </a:cxn>
                <a:cxn ang="0">
                  <a:pos x="68" y="0"/>
                </a:cxn>
                <a:cxn ang="0">
                  <a:pos x="175" y="45"/>
                </a:cxn>
                <a:cxn ang="0">
                  <a:pos x="118" y="54"/>
                </a:cxn>
                <a:cxn ang="0">
                  <a:pos x="127" y="44"/>
                </a:cxn>
                <a:cxn ang="0">
                  <a:pos x="100" y="27"/>
                </a:cxn>
                <a:cxn ang="0">
                  <a:pos x="48" y="16"/>
                </a:cxn>
                <a:cxn ang="0">
                  <a:pos x="51" y="8"/>
                </a:cxn>
                <a:cxn ang="0">
                  <a:pos x="0" y="21"/>
                </a:cxn>
              </a:cxnLst>
              <a:rect l="0" t="0" r="r" b="b"/>
              <a:pathLst>
                <a:path w="176" h="55">
                  <a:moveTo>
                    <a:pt x="0" y="21"/>
                  </a:moveTo>
                  <a:lnTo>
                    <a:pt x="24" y="2"/>
                  </a:lnTo>
                  <a:lnTo>
                    <a:pt x="68" y="0"/>
                  </a:lnTo>
                  <a:lnTo>
                    <a:pt x="175" y="45"/>
                  </a:lnTo>
                  <a:lnTo>
                    <a:pt x="118" y="54"/>
                  </a:lnTo>
                  <a:lnTo>
                    <a:pt x="127" y="44"/>
                  </a:lnTo>
                  <a:lnTo>
                    <a:pt x="100" y="27"/>
                  </a:lnTo>
                  <a:lnTo>
                    <a:pt x="48" y="16"/>
                  </a:lnTo>
                  <a:lnTo>
                    <a:pt x="51" y="8"/>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09" name="Freeform 57"/>
            <p:cNvSpPr>
              <a:spLocks/>
            </p:cNvSpPr>
            <p:nvPr/>
          </p:nvSpPr>
          <p:spPr bwMode="auto">
            <a:xfrm>
              <a:off x="3012" y="2216"/>
              <a:ext cx="167" cy="68"/>
            </a:xfrm>
            <a:custGeom>
              <a:avLst/>
              <a:gdLst/>
              <a:ahLst/>
              <a:cxnLst>
                <a:cxn ang="0">
                  <a:pos x="0" y="17"/>
                </a:cxn>
                <a:cxn ang="0">
                  <a:pos x="29" y="50"/>
                </a:cxn>
                <a:cxn ang="0">
                  <a:pos x="78" y="50"/>
                </a:cxn>
                <a:cxn ang="0">
                  <a:pos x="84" y="64"/>
                </a:cxn>
                <a:cxn ang="0">
                  <a:pos x="106" y="71"/>
                </a:cxn>
                <a:cxn ang="0">
                  <a:pos x="144" y="54"/>
                </a:cxn>
                <a:cxn ang="0">
                  <a:pos x="165" y="58"/>
                </a:cxn>
                <a:cxn ang="0">
                  <a:pos x="171" y="43"/>
                </a:cxn>
                <a:cxn ang="0">
                  <a:pos x="130" y="39"/>
                </a:cxn>
                <a:cxn ang="0">
                  <a:pos x="44" y="6"/>
                </a:cxn>
                <a:cxn ang="0">
                  <a:pos x="36" y="0"/>
                </a:cxn>
                <a:cxn ang="0">
                  <a:pos x="0" y="17"/>
                </a:cxn>
              </a:cxnLst>
              <a:rect l="0" t="0" r="r" b="b"/>
              <a:pathLst>
                <a:path w="172" h="72">
                  <a:moveTo>
                    <a:pt x="0" y="17"/>
                  </a:moveTo>
                  <a:lnTo>
                    <a:pt x="29" y="50"/>
                  </a:lnTo>
                  <a:lnTo>
                    <a:pt x="78" y="50"/>
                  </a:lnTo>
                  <a:lnTo>
                    <a:pt x="84" y="64"/>
                  </a:lnTo>
                  <a:lnTo>
                    <a:pt x="106" y="71"/>
                  </a:lnTo>
                  <a:lnTo>
                    <a:pt x="144" y="54"/>
                  </a:lnTo>
                  <a:lnTo>
                    <a:pt x="165" y="58"/>
                  </a:lnTo>
                  <a:lnTo>
                    <a:pt x="171" y="43"/>
                  </a:lnTo>
                  <a:lnTo>
                    <a:pt x="130" y="39"/>
                  </a:lnTo>
                  <a:lnTo>
                    <a:pt x="44" y="6"/>
                  </a:lnTo>
                  <a:lnTo>
                    <a:pt x="36" y="0"/>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0" name="Freeform 58"/>
            <p:cNvSpPr>
              <a:spLocks/>
            </p:cNvSpPr>
            <p:nvPr/>
          </p:nvSpPr>
          <p:spPr bwMode="auto">
            <a:xfrm>
              <a:off x="2953" y="2077"/>
              <a:ext cx="43" cy="62"/>
            </a:xfrm>
            <a:custGeom>
              <a:avLst/>
              <a:gdLst/>
              <a:ahLst/>
              <a:cxnLst>
                <a:cxn ang="0">
                  <a:pos x="0" y="48"/>
                </a:cxn>
                <a:cxn ang="0">
                  <a:pos x="2" y="17"/>
                </a:cxn>
                <a:cxn ang="0">
                  <a:pos x="36" y="0"/>
                </a:cxn>
                <a:cxn ang="0">
                  <a:pos x="30" y="25"/>
                </a:cxn>
                <a:cxn ang="0">
                  <a:pos x="43" y="32"/>
                </a:cxn>
                <a:cxn ang="0">
                  <a:pos x="21" y="45"/>
                </a:cxn>
                <a:cxn ang="0">
                  <a:pos x="20" y="64"/>
                </a:cxn>
                <a:cxn ang="0">
                  <a:pos x="8" y="64"/>
                </a:cxn>
                <a:cxn ang="0">
                  <a:pos x="0" y="48"/>
                </a:cxn>
              </a:cxnLst>
              <a:rect l="0" t="0" r="r" b="b"/>
              <a:pathLst>
                <a:path w="44" h="65">
                  <a:moveTo>
                    <a:pt x="0" y="48"/>
                  </a:moveTo>
                  <a:lnTo>
                    <a:pt x="2" y="17"/>
                  </a:lnTo>
                  <a:lnTo>
                    <a:pt x="36" y="0"/>
                  </a:lnTo>
                  <a:lnTo>
                    <a:pt x="30" y="25"/>
                  </a:lnTo>
                  <a:lnTo>
                    <a:pt x="43" y="32"/>
                  </a:lnTo>
                  <a:lnTo>
                    <a:pt x="21" y="45"/>
                  </a:lnTo>
                  <a:lnTo>
                    <a:pt x="20" y="64"/>
                  </a:lnTo>
                  <a:lnTo>
                    <a:pt x="8" y="64"/>
                  </a:lnTo>
                  <a:lnTo>
                    <a:pt x="0" y="4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1" name="Freeform 59"/>
            <p:cNvSpPr>
              <a:spLocks/>
            </p:cNvSpPr>
            <p:nvPr/>
          </p:nvSpPr>
          <p:spPr bwMode="auto">
            <a:xfrm>
              <a:off x="2980" y="2123"/>
              <a:ext cx="23" cy="22"/>
            </a:xfrm>
            <a:custGeom>
              <a:avLst/>
              <a:gdLst/>
              <a:ahLst/>
              <a:cxnLst>
                <a:cxn ang="0">
                  <a:pos x="0" y="22"/>
                </a:cxn>
                <a:cxn ang="0">
                  <a:pos x="16" y="0"/>
                </a:cxn>
                <a:cxn ang="0">
                  <a:pos x="22" y="14"/>
                </a:cxn>
                <a:cxn ang="0">
                  <a:pos x="0" y="22"/>
                </a:cxn>
              </a:cxnLst>
              <a:rect l="0" t="0" r="r" b="b"/>
              <a:pathLst>
                <a:path w="23" h="23">
                  <a:moveTo>
                    <a:pt x="0" y="22"/>
                  </a:moveTo>
                  <a:lnTo>
                    <a:pt x="16" y="0"/>
                  </a:lnTo>
                  <a:lnTo>
                    <a:pt x="22" y="14"/>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2" name="Freeform 60"/>
            <p:cNvSpPr>
              <a:spLocks/>
            </p:cNvSpPr>
            <p:nvPr/>
          </p:nvSpPr>
          <p:spPr bwMode="auto">
            <a:xfrm>
              <a:off x="3001" y="2110"/>
              <a:ext cx="24" cy="27"/>
            </a:xfrm>
            <a:custGeom>
              <a:avLst/>
              <a:gdLst/>
              <a:ahLst/>
              <a:cxnLst>
                <a:cxn ang="0">
                  <a:pos x="0" y="13"/>
                </a:cxn>
                <a:cxn ang="0">
                  <a:pos x="17" y="27"/>
                </a:cxn>
                <a:cxn ang="0">
                  <a:pos x="24" y="12"/>
                </a:cxn>
                <a:cxn ang="0">
                  <a:pos x="20" y="0"/>
                </a:cxn>
                <a:cxn ang="0">
                  <a:pos x="0" y="13"/>
                </a:cxn>
              </a:cxnLst>
              <a:rect l="0" t="0" r="r" b="b"/>
              <a:pathLst>
                <a:path w="25" h="28">
                  <a:moveTo>
                    <a:pt x="0" y="13"/>
                  </a:moveTo>
                  <a:lnTo>
                    <a:pt x="17" y="27"/>
                  </a:lnTo>
                  <a:lnTo>
                    <a:pt x="24" y="12"/>
                  </a:lnTo>
                  <a:lnTo>
                    <a:pt x="20" y="0"/>
                  </a:lnTo>
                  <a:lnTo>
                    <a:pt x="0" y="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3" name="Freeform 61"/>
            <p:cNvSpPr>
              <a:spLocks/>
            </p:cNvSpPr>
            <p:nvPr/>
          </p:nvSpPr>
          <p:spPr bwMode="auto">
            <a:xfrm>
              <a:off x="1691" y="2772"/>
              <a:ext cx="55" cy="30"/>
            </a:xfrm>
            <a:custGeom>
              <a:avLst/>
              <a:gdLst/>
              <a:ahLst/>
              <a:cxnLst>
                <a:cxn ang="0">
                  <a:pos x="0" y="0"/>
                </a:cxn>
                <a:cxn ang="0">
                  <a:pos x="0" y="31"/>
                </a:cxn>
                <a:cxn ang="0">
                  <a:pos x="56" y="21"/>
                </a:cxn>
                <a:cxn ang="0">
                  <a:pos x="31" y="4"/>
                </a:cxn>
                <a:cxn ang="0">
                  <a:pos x="0" y="0"/>
                </a:cxn>
              </a:cxnLst>
              <a:rect l="0" t="0" r="r" b="b"/>
              <a:pathLst>
                <a:path w="57" h="32">
                  <a:moveTo>
                    <a:pt x="0" y="0"/>
                  </a:moveTo>
                  <a:lnTo>
                    <a:pt x="0" y="31"/>
                  </a:lnTo>
                  <a:lnTo>
                    <a:pt x="56" y="21"/>
                  </a:lnTo>
                  <a:lnTo>
                    <a:pt x="31" y="4"/>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4" name="Freeform 62"/>
            <p:cNvSpPr>
              <a:spLocks/>
            </p:cNvSpPr>
            <p:nvPr/>
          </p:nvSpPr>
          <p:spPr bwMode="auto">
            <a:xfrm>
              <a:off x="1551" y="3061"/>
              <a:ext cx="88" cy="97"/>
            </a:xfrm>
            <a:custGeom>
              <a:avLst/>
              <a:gdLst/>
              <a:ahLst/>
              <a:cxnLst>
                <a:cxn ang="0">
                  <a:pos x="0" y="39"/>
                </a:cxn>
                <a:cxn ang="0">
                  <a:pos x="0" y="59"/>
                </a:cxn>
                <a:cxn ang="0">
                  <a:pos x="16" y="63"/>
                </a:cxn>
                <a:cxn ang="0">
                  <a:pos x="8" y="79"/>
                </a:cxn>
                <a:cxn ang="0">
                  <a:pos x="5" y="96"/>
                </a:cxn>
                <a:cxn ang="0">
                  <a:pos x="26" y="101"/>
                </a:cxn>
                <a:cxn ang="0">
                  <a:pos x="44" y="72"/>
                </a:cxn>
                <a:cxn ang="0">
                  <a:pos x="81" y="51"/>
                </a:cxn>
                <a:cxn ang="0">
                  <a:pos x="90" y="24"/>
                </a:cxn>
                <a:cxn ang="0">
                  <a:pos x="55" y="20"/>
                </a:cxn>
                <a:cxn ang="0">
                  <a:pos x="32" y="0"/>
                </a:cxn>
                <a:cxn ang="0">
                  <a:pos x="10" y="10"/>
                </a:cxn>
                <a:cxn ang="0">
                  <a:pos x="0" y="39"/>
                </a:cxn>
              </a:cxnLst>
              <a:rect l="0" t="0" r="r" b="b"/>
              <a:pathLst>
                <a:path w="91" h="102">
                  <a:moveTo>
                    <a:pt x="0" y="39"/>
                  </a:moveTo>
                  <a:lnTo>
                    <a:pt x="0" y="59"/>
                  </a:lnTo>
                  <a:lnTo>
                    <a:pt x="16" y="63"/>
                  </a:lnTo>
                  <a:lnTo>
                    <a:pt x="8" y="79"/>
                  </a:lnTo>
                  <a:lnTo>
                    <a:pt x="5" y="96"/>
                  </a:lnTo>
                  <a:lnTo>
                    <a:pt x="26" y="101"/>
                  </a:lnTo>
                  <a:lnTo>
                    <a:pt x="44" y="72"/>
                  </a:lnTo>
                  <a:lnTo>
                    <a:pt x="81" y="51"/>
                  </a:lnTo>
                  <a:lnTo>
                    <a:pt x="90" y="24"/>
                  </a:lnTo>
                  <a:lnTo>
                    <a:pt x="55" y="20"/>
                  </a:lnTo>
                  <a:lnTo>
                    <a:pt x="32" y="0"/>
                  </a:lnTo>
                  <a:lnTo>
                    <a:pt x="10" y="10"/>
                  </a:lnTo>
                  <a:lnTo>
                    <a:pt x="0" y="3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5" name="Freeform 63"/>
            <p:cNvSpPr>
              <a:spLocks/>
            </p:cNvSpPr>
            <p:nvPr/>
          </p:nvSpPr>
          <p:spPr bwMode="auto">
            <a:xfrm>
              <a:off x="1404" y="2858"/>
              <a:ext cx="38" cy="22"/>
            </a:xfrm>
            <a:custGeom>
              <a:avLst/>
              <a:gdLst/>
              <a:ahLst/>
              <a:cxnLst>
                <a:cxn ang="0">
                  <a:pos x="0" y="16"/>
                </a:cxn>
                <a:cxn ang="0">
                  <a:pos x="10" y="0"/>
                </a:cxn>
                <a:cxn ang="0">
                  <a:pos x="38" y="22"/>
                </a:cxn>
                <a:cxn ang="0">
                  <a:pos x="0" y="16"/>
                </a:cxn>
              </a:cxnLst>
              <a:rect l="0" t="0" r="r" b="b"/>
              <a:pathLst>
                <a:path w="39" h="23">
                  <a:moveTo>
                    <a:pt x="0" y="16"/>
                  </a:moveTo>
                  <a:lnTo>
                    <a:pt x="10" y="0"/>
                  </a:lnTo>
                  <a:lnTo>
                    <a:pt x="38" y="22"/>
                  </a:lnTo>
                  <a:lnTo>
                    <a:pt x="0" y="1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6" name="Freeform 64"/>
            <p:cNvSpPr>
              <a:spLocks/>
            </p:cNvSpPr>
            <p:nvPr/>
          </p:nvSpPr>
          <p:spPr bwMode="auto">
            <a:xfrm>
              <a:off x="1863" y="3953"/>
              <a:ext cx="27" cy="22"/>
            </a:xfrm>
            <a:custGeom>
              <a:avLst/>
              <a:gdLst/>
              <a:ahLst/>
              <a:cxnLst>
                <a:cxn ang="0">
                  <a:pos x="0" y="22"/>
                </a:cxn>
                <a:cxn ang="0">
                  <a:pos x="15" y="10"/>
                </a:cxn>
                <a:cxn ang="0">
                  <a:pos x="8" y="0"/>
                </a:cxn>
                <a:cxn ang="0">
                  <a:pos x="26" y="2"/>
                </a:cxn>
                <a:cxn ang="0">
                  <a:pos x="0" y="22"/>
                </a:cxn>
              </a:cxnLst>
              <a:rect l="0" t="0" r="r" b="b"/>
              <a:pathLst>
                <a:path w="27" h="23">
                  <a:moveTo>
                    <a:pt x="0" y="22"/>
                  </a:moveTo>
                  <a:lnTo>
                    <a:pt x="15" y="10"/>
                  </a:lnTo>
                  <a:lnTo>
                    <a:pt x="8" y="0"/>
                  </a:lnTo>
                  <a:lnTo>
                    <a:pt x="26" y="2"/>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7" name="Freeform 65"/>
            <p:cNvSpPr>
              <a:spLocks/>
            </p:cNvSpPr>
            <p:nvPr/>
          </p:nvSpPr>
          <p:spPr bwMode="auto">
            <a:xfrm>
              <a:off x="1884" y="3952"/>
              <a:ext cx="29" cy="22"/>
            </a:xfrm>
            <a:custGeom>
              <a:avLst/>
              <a:gdLst/>
              <a:ahLst/>
              <a:cxnLst>
                <a:cxn ang="0">
                  <a:pos x="0" y="22"/>
                </a:cxn>
                <a:cxn ang="0">
                  <a:pos x="13" y="0"/>
                </a:cxn>
                <a:cxn ang="0">
                  <a:pos x="29" y="6"/>
                </a:cxn>
                <a:cxn ang="0">
                  <a:pos x="0" y="22"/>
                </a:cxn>
              </a:cxnLst>
              <a:rect l="0" t="0" r="r" b="b"/>
              <a:pathLst>
                <a:path w="30" h="23">
                  <a:moveTo>
                    <a:pt x="0" y="22"/>
                  </a:moveTo>
                  <a:lnTo>
                    <a:pt x="13" y="0"/>
                  </a:lnTo>
                  <a:lnTo>
                    <a:pt x="29" y="6"/>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8" name="Freeform 66"/>
            <p:cNvSpPr>
              <a:spLocks/>
            </p:cNvSpPr>
            <p:nvPr/>
          </p:nvSpPr>
          <p:spPr bwMode="auto">
            <a:xfrm>
              <a:off x="3149" y="1772"/>
              <a:ext cx="172" cy="256"/>
            </a:xfrm>
            <a:custGeom>
              <a:avLst/>
              <a:gdLst/>
              <a:ahLst/>
              <a:cxnLst>
                <a:cxn ang="0">
                  <a:pos x="0" y="27"/>
                </a:cxn>
                <a:cxn ang="0">
                  <a:pos x="10" y="18"/>
                </a:cxn>
                <a:cxn ang="0">
                  <a:pos x="29" y="35"/>
                </a:cxn>
                <a:cxn ang="0">
                  <a:pos x="64" y="37"/>
                </a:cxn>
                <a:cxn ang="0">
                  <a:pos x="83" y="28"/>
                </a:cxn>
                <a:cxn ang="0">
                  <a:pos x="89" y="5"/>
                </a:cxn>
                <a:cxn ang="0">
                  <a:pos x="121" y="0"/>
                </a:cxn>
                <a:cxn ang="0">
                  <a:pos x="139" y="8"/>
                </a:cxn>
                <a:cxn ang="0">
                  <a:pos x="136" y="27"/>
                </a:cxn>
                <a:cxn ang="0">
                  <a:pos x="129" y="45"/>
                </a:cxn>
                <a:cxn ang="0">
                  <a:pos x="152" y="68"/>
                </a:cxn>
                <a:cxn ang="0">
                  <a:pos x="139" y="85"/>
                </a:cxn>
                <a:cxn ang="0">
                  <a:pos x="156" y="114"/>
                </a:cxn>
                <a:cxn ang="0">
                  <a:pos x="149" y="140"/>
                </a:cxn>
                <a:cxn ang="0">
                  <a:pos x="177" y="197"/>
                </a:cxn>
                <a:cxn ang="0">
                  <a:pos x="114" y="248"/>
                </a:cxn>
                <a:cxn ang="0">
                  <a:pos x="39" y="266"/>
                </a:cxn>
                <a:cxn ang="0">
                  <a:pos x="35" y="255"/>
                </a:cxn>
                <a:cxn ang="0">
                  <a:pos x="10" y="247"/>
                </a:cxn>
                <a:cxn ang="0">
                  <a:pos x="8" y="195"/>
                </a:cxn>
                <a:cxn ang="0">
                  <a:pos x="79" y="139"/>
                </a:cxn>
                <a:cxn ang="0">
                  <a:pos x="56" y="112"/>
                </a:cxn>
                <a:cxn ang="0">
                  <a:pos x="47" y="56"/>
                </a:cxn>
                <a:cxn ang="0">
                  <a:pos x="0" y="27"/>
                </a:cxn>
              </a:cxnLst>
              <a:rect l="0" t="0" r="r" b="b"/>
              <a:pathLst>
                <a:path w="178" h="267">
                  <a:moveTo>
                    <a:pt x="0" y="27"/>
                  </a:moveTo>
                  <a:lnTo>
                    <a:pt x="10" y="18"/>
                  </a:lnTo>
                  <a:lnTo>
                    <a:pt x="29" y="35"/>
                  </a:lnTo>
                  <a:lnTo>
                    <a:pt x="64" y="37"/>
                  </a:lnTo>
                  <a:lnTo>
                    <a:pt x="83" y="28"/>
                  </a:lnTo>
                  <a:lnTo>
                    <a:pt x="89" y="5"/>
                  </a:lnTo>
                  <a:lnTo>
                    <a:pt x="121" y="0"/>
                  </a:lnTo>
                  <a:lnTo>
                    <a:pt x="139" y="8"/>
                  </a:lnTo>
                  <a:lnTo>
                    <a:pt x="136" y="27"/>
                  </a:lnTo>
                  <a:lnTo>
                    <a:pt x="129" y="45"/>
                  </a:lnTo>
                  <a:lnTo>
                    <a:pt x="152" y="68"/>
                  </a:lnTo>
                  <a:lnTo>
                    <a:pt x="139" y="85"/>
                  </a:lnTo>
                  <a:lnTo>
                    <a:pt x="156" y="114"/>
                  </a:lnTo>
                  <a:lnTo>
                    <a:pt x="149" y="140"/>
                  </a:lnTo>
                  <a:lnTo>
                    <a:pt x="177" y="197"/>
                  </a:lnTo>
                  <a:lnTo>
                    <a:pt x="114" y="248"/>
                  </a:lnTo>
                  <a:lnTo>
                    <a:pt x="39" y="266"/>
                  </a:lnTo>
                  <a:lnTo>
                    <a:pt x="35" y="255"/>
                  </a:lnTo>
                  <a:lnTo>
                    <a:pt x="10" y="247"/>
                  </a:lnTo>
                  <a:lnTo>
                    <a:pt x="8" y="195"/>
                  </a:lnTo>
                  <a:lnTo>
                    <a:pt x="79" y="139"/>
                  </a:lnTo>
                  <a:lnTo>
                    <a:pt x="56" y="112"/>
                  </a:lnTo>
                  <a:lnTo>
                    <a:pt x="47" y="56"/>
                  </a:lnTo>
                  <a:lnTo>
                    <a:pt x="0" y="2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19" name="Freeform 67"/>
            <p:cNvSpPr>
              <a:spLocks/>
            </p:cNvSpPr>
            <p:nvPr/>
          </p:nvSpPr>
          <p:spPr bwMode="auto">
            <a:xfrm>
              <a:off x="2754" y="2217"/>
              <a:ext cx="199" cy="170"/>
            </a:xfrm>
            <a:custGeom>
              <a:avLst/>
              <a:gdLst/>
              <a:ahLst/>
              <a:cxnLst>
                <a:cxn ang="0">
                  <a:pos x="0" y="53"/>
                </a:cxn>
                <a:cxn ang="0">
                  <a:pos x="5" y="68"/>
                </a:cxn>
                <a:cxn ang="0">
                  <a:pos x="48" y="79"/>
                </a:cxn>
                <a:cxn ang="0">
                  <a:pos x="41" y="88"/>
                </a:cxn>
                <a:cxn ang="0">
                  <a:pos x="56" y="99"/>
                </a:cxn>
                <a:cxn ang="0">
                  <a:pos x="63" y="119"/>
                </a:cxn>
                <a:cxn ang="0">
                  <a:pos x="45" y="157"/>
                </a:cxn>
                <a:cxn ang="0">
                  <a:pos x="97" y="171"/>
                </a:cxn>
                <a:cxn ang="0">
                  <a:pos x="102" y="173"/>
                </a:cxn>
                <a:cxn ang="0">
                  <a:pos x="126" y="176"/>
                </a:cxn>
                <a:cxn ang="0">
                  <a:pos x="126" y="161"/>
                </a:cxn>
                <a:cxn ang="0">
                  <a:pos x="138" y="153"/>
                </a:cxn>
                <a:cxn ang="0">
                  <a:pos x="173" y="162"/>
                </a:cxn>
                <a:cxn ang="0">
                  <a:pos x="195" y="147"/>
                </a:cxn>
                <a:cxn ang="0">
                  <a:pos x="182" y="126"/>
                </a:cxn>
                <a:cxn ang="0">
                  <a:pos x="187" y="106"/>
                </a:cxn>
                <a:cxn ang="0">
                  <a:pos x="171" y="95"/>
                </a:cxn>
                <a:cxn ang="0">
                  <a:pos x="195" y="71"/>
                </a:cxn>
                <a:cxn ang="0">
                  <a:pos x="205" y="44"/>
                </a:cxn>
                <a:cxn ang="0">
                  <a:pos x="173" y="33"/>
                </a:cxn>
                <a:cxn ang="0">
                  <a:pos x="165" y="30"/>
                </a:cxn>
                <a:cxn ang="0">
                  <a:pos x="120" y="0"/>
                </a:cxn>
                <a:cxn ang="0">
                  <a:pos x="103" y="5"/>
                </a:cxn>
                <a:cxn ang="0">
                  <a:pos x="84" y="34"/>
                </a:cxn>
                <a:cxn ang="0">
                  <a:pos x="44" y="29"/>
                </a:cxn>
                <a:cxn ang="0">
                  <a:pos x="51" y="52"/>
                </a:cxn>
                <a:cxn ang="0">
                  <a:pos x="0" y="53"/>
                </a:cxn>
              </a:cxnLst>
              <a:rect l="0" t="0" r="r" b="b"/>
              <a:pathLst>
                <a:path w="206" h="177">
                  <a:moveTo>
                    <a:pt x="0" y="53"/>
                  </a:moveTo>
                  <a:lnTo>
                    <a:pt x="5" y="68"/>
                  </a:lnTo>
                  <a:lnTo>
                    <a:pt x="48" y="79"/>
                  </a:lnTo>
                  <a:lnTo>
                    <a:pt x="41" y="88"/>
                  </a:lnTo>
                  <a:lnTo>
                    <a:pt x="56" y="99"/>
                  </a:lnTo>
                  <a:lnTo>
                    <a:pt x="63" y="119"/>
                  </a:lnTo>
                  <a:lnTo>
                    <a:pt x="45" y="157"/>
                  </a:lnTo>
                  <a:lnTo>
                    <a:pt x="97" y="171"/>
                  </a:lnTo>
                  <a:lnTo>
                    <a:pt x="102" y="173"/>
                  </a:lnTo>
                  <a:lnTo>
                    <a:pt x="126" y="176"/>
                  </a:lnTo>
                  <a:lnTo>
                    <a:pt x="126" y="161"/>
                  </a:lnTo>
                  <a:lnTo>
                    <a:pt x="138" y="153"/>
                  </a:lnTo>
                  <a:lnTo>
                    <a:pt x="173" y="162"/>
                  </a:lnTo>
                  <a:lnTo>
                    <a:pt x="195" y="147"/>
                  </a:lnTo>
                  <a:lnTo>
                    <a:pt x="182" y="126"/>
                  </a:lnTo>
                  <a:lnTo>
                    <a:pt x="187" y="106"/>
                  </a:lnTo>
                  <a:lnTo>
                    <a:pt x="171" y="95"/>
                  </a:lnTo>
                  <a:lnTo>
                    <a:pt x="195" y="71"/>
                  </a:lnTo>
                  <a:lnTo>
                    <a:pt x="205" y="44"/>
                  </a:lnTo>
                  <a:lnTo>
                    <a:pt x="173" y="33"/>
                  </a:lnTo>
                  <a:lnTo>
                    <a:pt x="165" y="30"/>
                  </a:lnTo>
                  <a:lnTo>
                    <a:pt x="120" y="0"/>
                  </a:lnTo>
                  <a:lnTo>
                    <a:pt x="103" y="5"/>
                  </a:lnTo>
                  <a:lnTo>
                    <a:pt x="84" y="34"/>
                  </a:lnTo>
                  <a:lnTo>
                    <a:pt x="44" y="29"/>
                  </a:lnTo>
                  <a:lnTo>
                    <a:pt x="51" y="52"/>
                  </a:lnTo>
                  <a:lnTo>
                    <a:pt x="0" y="5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0" name="Freeform 68"/>
            <p:cNvSpPr>
              <a:spLocks/>
            </p:cNvSpPr>
            <p:nvPr/>
          </p:nvSpPr>
          <p:spPr bwMode="auto">
            <a:xfrm>
              <a:off x="2960" y="2373"/>
              <a:ext cx="21" cy="34"/>
            </a:xfrm>
            <a:custGeom>
              <a:avLst/>
              <a:gdLst/>
              <a:ahLst/>
              <a:cxnLst>
                <a:cxn ang="0">
                  <a:pos x="0" y="17"/>
                </a:cxn>
                <a:cxn ang="0">
                  <a:pos x="18" y="34"/>
                </a:cxn>
                <a:cxn ang="0">
                  <a:pos x="21" y="0"/>
                </a:cxn>
                <a:cxn ang="0">
                  <a:pos x="0" y="17"/>
                </a:cxn>
              </a:cxnLst>
              <a:rect l="0" t="0" r="r" b="b"/>
              <a:pathLst>
                <a:path w="22" h="35">
                  <a:moveTo>
                    <a:pt x="0" y="17"/>
                  </a:moveTo>
                  <a:lnTo>
                    <a:pt x="18" y="34"/>
                  </a:lnTo>
                  <a:lnTo>
                    <a:pt x="21" y="0"/>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1" name="Freeform 69"/>
            <p:cNvSpPr>
              <a:spLocks/>
            </p:cNvSpPr>
            <p:nvPr/>
          </p:nvSpPr>
          <p:spPr bwMode="auto">
            <a:xfrm>
              <a:off x="1967" y="2997"/>
              <a:ext cx="46" cy="54"/>
            </a:xfrm>
            <a:custGeom>
              <a:avLst/>
              <a:gdLst/>
              <a:ahLst/>
              <a:cxnLst>
                <a:cxn ang="0">
                  <a:pos x="0" y="53"/>
                </a:cxn>
                <a:cxn ang="0">
                  <a:pos x="6" y="0"/>
                </a:cxn>
                <a:cxn ang="0">
                  <a:pos x="47" y="24"/>
                </a:cxn>
                <a:cxn ang="0">
                  <a:pos x="22" y="55"/>
                </a:cxn>
                <a:cxn ang="0">
                  <a:pos x="0" y="53"/>
                </a:cxn>
              </a:cxnLst>
              <a:rect l="0" t="0" r="r" b="b"/>
              <a:pathLst>
                <a:path w="48" h="56">
                  <a:moveTo>
                    <a:pt x="0" y="53"/>
                  </a:moveTo>
                  <a:lnTo>
                    <a:pt x="6" y="0"/>
                  </a:lnTo>
                  <a:lnTo>
                    <a:pt x="47" y="24"/>
                  </a:lnTo>
                  <a:lnTo>
                    <a:pt x="22" y="55"/>
                  </a:lnTo>
                  <a:lnTo>
                    <a:pt x="0" y="5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2" name="Freeform 70"/>
            <p:cNvSpPr>
              <a:spLocks/>
            </p:cNvSpPr>
            <p:nvPr/>
          </p:nvSpPr>
          <p:spPr bwMode="auto">
            <a:xfrm>
              <a:off x="2918" y="2138"/>
              <a:ext cx="138" cy="151"/>
            </a:xfrm>
            <a:custGeom>
              <a:avLst/>
              <a:gdLst/>
              <a:ahLst/>
              <a:cxnLst>
                <a:cxn ang="0">
                  <a:pos x="0" y="64"/>
                </a:cxn>
                <a:cxn ang="0">
                  <a:pos x="1" y="90"/>
                </a:cxn>
                <a:cxn ang="0">
                  <a:pos x="2" y="102"/>
                </a:cxn>
                <a:cxn ang="0">
                  <a:pos x="4" y="116"/>
                </a:cxn>
                <a:cxn ang="0">
                  <a:pos x="34" y="127"/>
                </a:cxn>
                <a:cxn ang="0">
                  <a:pos x="25" y="154"/>
                </a:cxn>
                <a:cxn ang="0">
                  <a:pos x="56" y="157"/>
                </a:cxn>
                <a:cxn ang="0">
                  <a:pos x="111" y="157"/>
                </a:cxn>
                <a:cxn ang="0">
                  <a:pos x="126" y="131"/>
                </a:cxn>
                <a:cxn ang="0">
                  <a:pos x="96" y="98"/>
                </a:cxn>
                <a:cxn ang="0">
                  <a:pos x="131" y="81"/>
                </a:cxn>
                <a:cxn ang="0">
                  <a:pos x="141" y="86"/>
                </a:cxn>
                <a:cxn ang="0">
                  <a:pos x="131" y="24"/>
                </a:cxn>
                <a:cxn ang="0">
                  <a:pos x="106" y="8"/>
                </a:cxn>
                <a:cxn ang="0">
                  <a:pos x="77" y="18"/>
                </a:cxn>
                <a:cxn ang="0">
                  <a:pos x="81" y="12"/>
                </a:cxn>
                <a:cxn ang="0">
                  <a:pos x="56" y="0"/>
                </a:cxn>
                <a:cxn ang="0">
                  <a:pos x="44" y="0"/>
                </a:cxn>
                <a:cxn ang="0">
                  <a:pos x="42" y="35"/>
                </a:cxn>
                <a:cxn ang="0">
                  <a:pos x="28" y="25"/>
                </a:cxn>
                <a:cxn ang="0">
                  <a:pos x="20" y="36"/>
                </a:cxn>
                <a:cxn ang="0">
                  <a:pos x="17" y="56"/>
                </a:cxn>
                <a:cxn ang="0">
                  <a:pos x="0" y="64"/>
                </a:cxn>
              </a:cxnLst>
              <a:rect l="0" t="0" r="r" b="b"/>
              <a:pathLst>
                <a:path w="142" h="158">
                  <a:moveTo>
                    <a:pt x="0" y="64"/>
                  </a:moveTo>
                  <a:lnTo>
                    <a:pt x="1" y="90"/>
                  </a:lnTo>
                  <a:lnTo>
                    <a:pt x="2" y="102"/>
                  </a:lnTo>
                  <a:lnTo>
                    <a:pt x="4" y="116"/>
                  </a:lnTo>
                  <a:lnTo>
                    <a:pt x="34" y="127"/>
                  </a:lnTo>
                  <a:lnTo>
                    <a:pt x="25" y="154"/>
                  </a:lnTo>
                  <a:lnTo>
                    <a:pt x="56" y="157"/>
                  </a:lnTo>
                  <a:lnTo>
                    <a:pt x="111" y="157"/>
                  </a:lnTo>
                  <a:lnTo>
                    <a:pt x="126" y="131"/>
                  </a:lnTo>
                  <a:lnTo>
                    <a:pt x="96" y="98"/>
                  </a:lnTo>
                  <a:lnTo>
                    <a:pt x="131" y="81"/>
                  </a:lnTo>
                  <a:lnTo>
                    <a:pt x="141" y="86"/>
                  </a:lnTo>
                  <a:lnTo>
                    <a:pt x="131" y="24"/>
                  </a:lnTo>
                  <a:lnTo>
                    <a:pt x="106" y="8"/>
                  </a:lnTo>
                  <a:lnTo>
                    <a:pt x="77" y="18"/>
                  </a:lnTo>
                  <a:lnTo>
                    <a:pt x="81" y="12"/>
                  </a:lnTo>
                  <a:lnTo>
                    <a:pt x="56" y="0"/>
                  </a:lnTo>
                  <a:lnTo>
                    <a:pt x="44" y="0"/>
                  </a:lnTo>
                  <a:lnTo>
                    <a:pt x="42" y="35"/>
                  </a:lnTo>
                  <a:lnTo>
                    <a:pt x="28" y="25"/>
                  </a:lnTo>
                  <a:lnTo>
                    <a:pt x="20" y="36"/>
                  </a:lnTo>
                  <a:lnTo>
                    <a:pt x="17" y="56"/>
                  </a:lnTo>
                  <a:lnTo>
                    <a:pt x="0" y="6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3" name="Freeform 71"/>
            <p:cNvSpPr>
              <a:spLocks/>
            </p:cNvSpPr>
            <p:nvPr/>
          </p:nvSpPr>
          <p:spPr bwMode="auto">
            <a:xfrm>
              <a:off x="3143" y="2396"/>
              <a:ext cx="99" cy="98"/>
            </a:xfrm>
            <a:custGeom>
              <a:avLst/>
              <a:gdLst/>
              <a:ahLst/>
              <a:cxnLst>
                <a:cxn ang="0">
                  <a:pos x="0" y="40"/>
                </a:cxn>
                <a:cxn ang="0">
                  <a:pos x="13" y="17"/>
                </a:cxn>
                <a:cxn ang="0">
                  <a:pos x="45" y="9"/>
                </a:cxn>
                <a:cxn ang="0">
                  <a:pos x="85" y="9"/>
                </a:cxn>
                <a:cxn ang="0">
                  <a:pos x="102" y="0"/>
                </a:cxn>
                <a:cxn ang="0">
                  <a:pos x="96" y="21"/>
                </a:cxn>
                <a:cxn ang="0">
                  <a:pos x="68" y="16"/>
                </a:cxn>
                <a:cxn ang="0">
                  <a:pos x="55" y="35"/>
                </a:cxn>
                <a:cxn ang="0">
                  <a:pos x="40" y="24"/>
                </a:cxn>
                <a:cxn ang="0">
                  <a:pos x="51" y="51"/>
                </a:cxn>
                <a:cxn ang="0">
                  <a:pos x="37" y="56"/>
                </a:cxn>
                <a:cxn ang="0">
                  <a:pos x="63" y="68"/>
                </a:cxn>
                <a:cxn ang="0">
                  <a:pos x="63" y="79"/>
                </a:cxn>
                <a:cxn ang="0">
                  <a:pos x="41" y="82"/>
                </a:cxn>
                <a:cxn ang="0">
                  <a:pos x="48" y="101"/>
                </a:cxn>
                <a:cxn ang="0">
                  <a:pos x="24" y="94"/>
                </a:cxn>
                <a:cxn ang="0">
                  <a:pos x="16" y="76"/>
                </a:cxn>
                <a:cxn ang="0">
                  <a:pos x="49" y="70"/>
                </a:cxn>
                <a:cxn ang="0">
                  <a:pos x="16" y="67"/>
                </a:cxn>
                <a:cxn ang="0">
                  <a:pos x="0" y="40"/>
                </a:cxn>
              </a:cxnLst>
              <a:rect l="0" t="0" r="r" b="b"/>
              <a:pathLst>
                <a:path w="103" h="102">
                  <a:moveTo>
                    <a:pt x="0" y="40"/>
                  </a:moveTo>
                  <a:lnTo>
                    <a:pt x="13" y="17"/>
                  </a:lnTo>
                  <a:lnTo>
                    <a:pt x="45" y="9"/>
                  </a:lnTo>
                  <a:lnTo>
                    <a:pt x="85" y="9"/>
                  </a:lnTo>
                  <a:lnTo>
                    <a:pt x="102" y="0"/>
                  </a:lnTo>
                  <a:lnTo>
                    <a:pt x="96" y="21"/>
                  </a:lnTo>
                  <a:lnTo>
                    <a:pt x="68" y="16"/>
                  </a:lnTo>
                  <a:lnTo>
                    <a:pt x="55" y="35"/>
                  </a:lnTo>
                  <a:lnTo>
                    <a:pt x="40" y="24"/>
                  </a:lnTo>
                  <a:lnTo>
                    <a:pt x="51" y="51"/>
                  </a:lnTo>
                  <a:lnTo>
                    <a:pt x="37" y="56"/>
                  </a:lnTo>
                  <a:lnTo>
                    <a:pt x="63" y="68"/>
                  </a:lnTo>
                  <a:lnTo>
                    <a:pt x="63" y="79"/>
                  </a:lnTo>
                  <a:lnTo>
                    <a:pt x="41" y="82"/>
                  </a:lnTo>
                  <a:lnTo>
                    <a:pt x="48" y="101"/>
                  </a:lnTo>
                  <a:lnTo>
                    <a:pt x="24" y="94"/>
                  </a:lnTo>
                  <a:lnTo>
                    <a:pt x="16" y="76"/>
                  </a:lnTo>
                  <a:lnTo>
                    <a:pt x="49" y="70"/>
                  </a:lnTo>
                  <a:lnTo>
                    <a:pt x="16" y="67"/>
                  </a:lnTo>
                  <a:lnTo>
                    <a:pt x="0" y="4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4" name="Freeform 72"/>
            <p:cNvSpPr>
              <a:spLocks/>
            </p:cNvSpPr>
            <p:nvPr/>
          </p:nvSpPr>
          <p:spPr bwMode="auto">
            <a:xfrm>
              <a:off x="3195" y="2510"/>
              <a:ext cx="47" cy="22"/>
            </a:xfrm>
            <a:custGeom>
              <a:avLst/>
              <a:gdLst/>
              <a:ahLst/>
              <a:cxnLst>
                <a:cxn ang="0">
                  <a:pos x="0" y="22"/>
                </a:cxn>
                <a:cxn ang="0">
                  <a:pos x="4" y="0"/>
                </a:cxn>
                <a:cxn ang="0">
                  <a:pos x="48" y="22"/>
                </a:cxn>
                <a:cxn ang="0">
                  <a:pos x="16" y="22"/>
                </a:cxn>
                <a:cxn ang="0">
                  <a:pos x="0" y="22"/>
                </a:cxn>
              </a:cxnLst>
              <a:rect l="0" t="0" r="r" b="b"/>
              <a:pathLst>
                <a:path w="49" h="23">
                  <a:moveTo>
                    <a:pt x="0" y="22"/>
                  </a:moveTo>
                  <a:lnTo>
                    <a:pt x="4" y="0"/>
                  </a:lnTo>
                  <a:lnTo>
                    <a:pt x="48" y="22"/>
                  </a:lnTo>
                  <a:lnTo>
                    <a:pt x="16" y="22"/>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5" name="Freeform 73"/>
            <p:cNvSpPr>
              <a:spLocks/>
            </p:cNvSpPr>
            <p:nvPr/>
          </p:nvSpPr>
          <p:spPr bwMode="auto">
            <a:xfrm>
              <a:off x="1673" y="1335"/>
              <a:ext cx="959" cy="687"/>
            </a:xfrm>
            <a:custGeom>
              <a:avLst/>
              <a:gdLst/>
              <a:ahLst/>
              <a:cxnLst>
                <a:cxn ang="0">
                  <a:pos x="110" y="167"/>
                </a:cxn>
                <a:cxn ang="0">
                  <a:pos x="129" y="136"/>
                </a:cxn>
                <a:cxn ang="0">
                  <a:pos x="86" y="121"/>
                </a:cxn>
                <a:cxn ang="0">
                  <a:pos x="184" y="64"/>
                </a:cxn>
                <a:cxn ang="0">
                  <a:pos x="286" y="43"/>
                </a:cxn>
                <a:cxn ang="0">
                  <a:pos x="364" y="71"/>
                </a:cxn>
                <a:cxn ang="0">
                  <a:pos x="345" y="39"/>
                </a:cxn>
                <a:cxn ang="0">
                  <a:pos x="464" y="56"/>
                </a:cxn>
                <a:cxn ang="0">
                  <a:pos x="525" y="39"/>
                </a:cxn>
                <a:cxn ang="0">
                  <a:pos x="434" y="12"/>
                </a:cxn>
                <a:cxn ang="0">
                  <a:pos x="544" y="27"/>
                </a:cxn>
                <a:cxn ang="0">
                  <a:pos x="540" y="1"/>
                </a:cxn>
                <a:cxn ang="0">
                  <a:pos x="747" y="10"/>
                </a:cxn>
                <a:cxn ang="0">
                  <a:pos x="764" y="12"/>
                </a:cxn>
                <a:cxn ang="0">
                  <a:pos x="833" y="35"/>
                </a:cxn>
                <a:cxn ang="0">
                  <a:pos x="634" y="64"/>
                </a:cxn>
                <a:cxn ang="0">
                  <a:pos x="739" y="79"/>
                </a:cxn>
                <a:cxn ang="0">
                  <a:pos x="858" y="72"/>
                </a:cxn>
                <a:cxn ang="0">
                  <a:pos x="943" y="62"/>
                </a:cxn>
                <a:cxn ang="0">
                  <a:pos x="839" y="113"/>
                </a:cxn>
                <a:cxn ang="0">
                  <a:pos x="907" y="130"/>
                </a:cxn>
                <a:cxn ang="0">
                  <a:pos x="846" y="178"/>
                </a:cxn>
                <a:cxn ang="0">
                  <a:pos x="854" y="214"/>
                </a:cxn>
                <a:cxn ang="0">
                  <a:pos x="837" y="240"/>
                </a:cxn>
                <a:cxn ang="0">
                  <a:pos x="865" y="266"/>
                </a:cxn>
                <a:cxn ang="0">
                  <a:pos x="828" y="290"/>
                </a:cxn>
                <a:cxn ang="0">
                  <a:pos x="849" y="317"/>
                </a:cxn>
                <a:cxn ang="0">
                  <a:pos x="858" y="341"/>
                </a:cxn>
                <a:cxn ang="0">
                  <a:pos x="752" y="359"/>
                </a:cxn>
                <a:cxn ang="0">
                  <a:pos x="774" y="396"/>
                </a:cxn>
                <a:cxn ang="0">
                  <a:pos x="831" y="407"/>
                </a:cxn>
                <a:cxn ang="0">
                  <a:pos x="822" y="434"/>
                </a:cxn>
                <a:cxn ang="0">
                  <a:pos x="739" y="405"/>
                </a:cxn>
                <a:cxn ang="0">
                  <a:pos x="757" y="448"/>
                </a:cxn>
                <a:cxn ang="0">
                  <a:pos x="760" y="495"/>
                </a:cxn>
                <a:cxn ang="0">
                  <a:pos x="666" y="513"/>
                </a:cxn>
                <a:cxn ang="0">
                  <a:pos x="600" y="571"/>
                </a:cxn>
                <a:cxn ang="0">
                  <a:pos x="572" y="559"/>
                </a:cxn>
                <a:cxn ang="0">
                  <a:pos x="518" y="596"/>
                </a:cxn>
                <a:cxn ang="0">
                  <a:pos x="514" y="626"/>
                </a:cxn>
                <a:cxn ang="0">
                  <a:pos x="513" y="649"/>
                </a:cxn>
                <a:cxn ang="0">
                  <a:pos x="477" y="707"/>
                </a:cxn>
                <a:cxn ang="0">
                  <a:pos x="405" y="700"/>
                </a:cxn>
                <a:cxn ang="0">
                  <a:pos x="386" y="683"/>
                </a:cxn>
                <a:cxn ang="0">
                  <a:pos x="351" y="617"/>
                </a:cxn>
                <a:cxn ang="0">
                  <a:pos x="341" y="584"/>
                </a:cxn>
                <a:cxn ang="0">
                  <a:pos x="330" y="514"/>
                </a:cxn>
                <a:cxn ang="0">
                  <a:pos x="328" y="503"/>
                </a:cxn>
                <a:cxn ang="0">
                  <a:pos x="336" y="456"/>
                </a:cxn>
                <a:cxn ang="0">
                  <a:pos x="364" y="438"/>
                </a:cxn>
                <a:cxn ang="0">
                  <a:pos x="342" y="415"/>
                </a:cxn>
                <a:cxn ang="0">
                  <a:pos x="310" y="415"/>
                </a:cxn>
                <a:cxn ang="0">
                  <a:pos x="284" y="399"/>
                </a:cxn>
                <a:cxn ang="0">
                  <a:pos x="264" y="322"/>
                </a:cxn>
                <a:cxn ang="0">
                  <a:pos x="197" y="268"/>
                </a:cxn>
                <a:cxn ang="0">
                  <a:pos x="109" y="276"/>
                </a:cxn>
                <a:cxn ang="0">
                  <a:pos x="25" y="240"/>
                </a:cxn>
                <a:cxn ang="0">
                  <a:pos x="108" y="224"/>
                </a:cxn>
              </a:cxnLst>
              <a:rect l="0" t="0" r="r" b="b"/>
              <a:pathLst>
                <a:path w="992" h="718">
                  <a:moveTo>
                    <a:pt x="0" y="198"/>
                  </a:moveTo>
                  <a:lnTo>
                    <a:pt x="5" y="187"/>
                  </a:lnTo>
                  <a:lnTo>
                    <a:pt x="70" y="167"/>
                  </a:lnTo>
                  <a:lnTo>
                    <a:pt x="110" y="167"/>
                  </a:lnTo>
                  <a:lnTo>
                    <a:pt x="133" y="151"/>
                  </a:lnTo>
                  <a:lnTo>
                    <a:pt x="126" y="145"/>
                  </a:lnTo>
                  <a:lnTo>
                    <a:pt x="141" y="140"/>
                  </a:lnTo>
                  <a:lnTo>
                    <a:pt x="129" y="136"/>
                  </a:lnTo>
                  <a:lnTo>
                    <a:pt x="151" y="129"/>
                  </a:lnTo>
                  <a:lnTo>
                    <a:pt x="143" y="124"/>
                  </a:lnTo>
                  <a:lnTo>
                    <a:pt x="114" y="135"/>
                  </a:lnTo>
                  <a:lnTo>
                    <a:pt x="86" y="121"/>
                  </a:lnTo>
                  <a:lnTo>
                    <a:pt x="122" y="113"/>
                  </a:lnTo>
                  <a:lnTo>
                    <a:pt x="143" y="90"/>
                  </a:lnTo>
                  <a:lnTo>
                    <a:pt x="186" y="89"/>
                  </a:lnTo>
                  <a:lnTo>
                    <a:pt x="184" y="64"/>
                  </a:lnTo>
                  <a:lnTo>
                    <a:pt x="217" y="64"/>
                  </a:lnTo>
                  <a:lnTo>
                    <a:pt x="251" y="81"/>
                  </a:lnTo>
                  <a:lnTo>
                    <a:pt x="211" y="59"/>
                  </a:lnTo>
                  <a:lnTo>
                    <a:pt x="286" y="43"/>
                  </a:lnTo>
                  <a:lnTo>
                    <a:pt x="305" y="54"/>
                  </a:lnTo>
                  <a:lnTo>
                    <a:pt x="307" y="75"/>
                  </a:lnTo>
                  <a:lnTo>
                    <a:pt x="317" y="58"/>
                  </a:lnTo>
                  <a:lnTo>
                    <a:pt x="364" y="71"/>
                  </a:lnTo>
                  <a:lnTo>
                    <a:pt x="348" y="60"/>
                  </a:lnTo>
                  <a:lnTo>
                    <a:pt x="371" y="62"/>
                  </a:lnTo>
                  <a:lnTo>
                    <a:pt x="351" y="49"/>
                  </a:lnTo>
                  <a:lnTo>
                    <a:pt x="345" y="39"/>
                  </a:lnTo>
                  <a:lnTo>
                    <a:pt x="356" y="37"/>
                  </a:lnTo>
                  <a:lnTo>
                    <a:pt x="450" y="67"/>
                  </a:lnTo>
                  <a:lnTo>
                    <a:pt x="444" y="58"/>
                  </a:lnTo>
                  <a:lnTo>
                    <a:pt x="464" y="56"/>
                  </a:lnTo>
                  <a:lnTo>
                    <a:pt x="450" y="47"/>
                  </a:lnTo>
                  <a:lnTo>
                    <a:pt x="483" y="49"/>
                  </a:lnTo>
                  <a:lnTo>
                    <a:pt x="433" y="27"/>
                  </a:lnTo>
                  <a:lnTo>
                    <a:pt x="525" y="39"/>
                  </a:lnTo>
                  <a:lnTo>
                    <a:pt x="504" y="27"/>
                  </a:lnTo>
                  <a:lnTo>
                    <a:pt x="450" y="24"/>
                  </a:lnTo>
                  <a:lnTo>
                    <a:pt x="468" y="22"/>
                  </a:lnTo>
                  <a:lnTo>
                    <a:pt x="434" y="12"/>
                  </a:lnTo>
                  <a:lnTo>
                    <a:pt x="473" y="14"/>
                  </a:lnTo>
                  <a:lnTo>
                    <a:pt x="457" y="10"/>
                  </a:lnTo>
                  <a:lnTo>
                    <a:pt x="475" y="6"/>
                  </a:lnTo>
                  <a:lnTo>
                    <a:pt x="544" y="27"/>
                  </a:lnTo>
                  <a:lnTo>
                    <a:pt x="536" y="20"/>
                  </a:lnTo>
                  <a:lnTo>
                    <a:pt x="567" y="12"/>
                  </a:lnTo>
                  <a:lnTo>
                    <a:pt x="541" y="10"/>
                  </a:lnTo>
                  <a:lnTo>
                    <a:pt x="540" y="1"/>
                  </a:lnTo>
                  <a:lnTo>
                    <a:pt x="557" y="0"/>
                  </a:lnTo>
                  <a:lnTo>
                    <a:pt x="739" y="1"/>
                  </a:lnTo>
                  <a:lnTo>
                    <a:pt x="753" y="6"/>
                  </a:lnTo>
                  <a:lnTo>
                    <a:pt x="747" y="10"/>
                  </a:lnTo>
                  <a:lnTo>
                    <a:pt x="625" y="12"/>
                  </a:lnTo>
                  <a:lnTo>
                    <a:pt x="638" y="17"/>
                  </a:lnTo>
                  <a:lnTo>
                    <a:pt x="591" y="22"/>
                  </a:lnTo>
                  <a:lnTo>
                    <a:pt x="764" y="12"/>
                  </a:lnTo>
                  <a:lnTo>
                    <a:pt x="770" y="21"/>
                  </a:lnTo>
                  <a:lnTo>
                    <a:pt x="747" y="28"/>
                  </a:lnTo>
                  <a:lnTo>
                    <a:pt x="787" y="24"/>
                  </a:lnTo>
                  <a:lnTo>
                    <a:pt x="833" y="35"/>
                  </a:lnTo>
                  <a:lnTo>
                    <a:pt x="764" y="54"/>
                  </a:lnTo>
                  <a:lnTo>
                    <a:pt x="654" y="52"/>
                  </a:lnTo>
                  <a:lnTo>
                    <a:pt x="680" y="56"/>
                  </a:lnTo>
                  <a:lnTo>
                    <a:pt x="634" y="64"/>
                  </a:lnTo>
                  <a:lnTo>
                    <a:pt x="634" y="74"/>
                  </a:lnTo>
                  <a:lnTo>
                    <a:pt x="754" y="59"/>
                  </a:lnTo>
                  <a:lnTo>
                    <a:pt x="765" y="64"/>
                  </a:lnTo>
                  <a:lnTo>
                    <a:pt x="739" y="79"/>
                  </a:lnTo>
                  <a:lnTo>
                    <a:pt x="818" y="56"/>
                  </a:lnTo>
                  <a:lnTo>
                    <a:pt x="822" y="78"/>
                  </a:lnTo>
                  <a:lnTo>
                    <a:pt x="784" y="117"/>
                  </a:lnTo>
                  <a:lnTo>
                    <a:pt x="858" y="72"/>
                  </a:lnTo>
                  <a:lnTo>
                    <a:pt x="857" y="79"/>
                  </a:lnTo>
                  <a:lnTo>
                    <a:pt x="893" y="78"/>
                  </a:lnTo>
                  <a:lnTo>
                    <a:pt x="904" y="64"/>
                  </a:lnTo>
                  <a:lnTo>
                    <a:pt x="943" y="62"/>
                  </a:lnTo>
                  <a:lnTo>
                    <a:pt x="991" y="74"/>
                  </a:lnTo>
                  <a:lnTo>
                    <a:pt x="945" y="94"/>
                  </a:lnTo>
                  <a:lnTo>
                    <a:pt x="947" y="102"/>
                  </a:lnTo>
                  <a:lnTo>
                    <a:pt x="839" y="113"/>
                  </a:lnTo>
                  <a:lnTo>
                    <a:pt x="926" y="114"/>
                  </a:lnTo>
                  <a:lnTo>
                    <a:pt x="854" y="130"/>
                  </a:lnTo>
                  <a:lnTo>
                    <a:pt x="860" y="143"/>
                  </a:lnTo>
                  <a:lnTo>
                    <a:pt x="907" y="130"/>
                  </a:lnTo>
                  <a:lnTo>
                    <a:pt x="872" y="145"/>
                  </a:lnTo>
                  <a:lnTo>
                    <a:pt x="868" y="164"/>
                  </a:lnTo>
                  <a:lnTo>
                    <a:pt x="878" y="160"/>
                  </a:lnTo>
                  <a:lnTo>
                    <a:pt x="846" y="178"/>
                  </a:lnTo>
                  <a:lnTo>
                    <a:pt x="834" y="214"/>
                  </a:lnTo>
                  <a:lnTo>
                    <a:pt x="851" y="206"/>
                  </a:lnTo>
                  <a:lnTo>
                    <a:pt x="877" y="214"/>
                  </a:lnTo>
                  <a:lnTo>
                    <a:pt x="854" y="214"/>
                  </a:lnTo>
                  <a:lnTo>
                    <a:pt x="854" y="225"/>
                  </a:lnTo>
                  <a:lnTo>
                    <a:pt x="892" y="229"/>
                  </a:lnTo>
                  <a:lnTo>
                    <a:pt x="893" y="243"/>
                  </a:lnTo>
                  <a:lnTo>
                    <a:pt x="837" y="240"/>
                  </a:lnTo>
                  <a:lnTo>
                    <a:pt x="851" y="247"/>
                  </a:lnTo>
                  <a:lnTo>
                    <a:pt x="820" y="251"/>
                  </a:lnTo>
                  <a:lnTo>
                    <a:pt x="837" y="266"/>
                  </a:lnTo>
                  <a:lnTo>
                    <a:pt x="865" y="266"/>
                  </a:lnTo>
                  <a:lnTo>
                    <a:pt x="849" y="275"/>
                  </a:lnTo>
                  <a:lnTo>
                    <a:pt x="870" y="283"/>
                  </a:lnTo>
                  <a:lnTo>
                    <a:pt x="870" y="301"/>
                  </a:lnTo>
                  <a:lnTo>
                    <a:pt x="828" y="290"/>
                  </a:lnTo>
                  <a:lnTo>
                    <a:pt x="853" y="299"/>
                  </a:lnTo>
                  <a:lnTo>
                    <a:pt x="838" y="306"/>
                  </a:lnTo>
                  <a:lnTo>
                    <a:pt x="851" y="305"/>
                  </a:lnTo>
                  <a:lnTo>
                    <a:pt x="849" y="317"/>
                  </a:lnTo>
                  <a:lnTo>
                    <a:pt x="878" y="324"/>
                  </a:lnTo>
                  <a:lnTo>
                    <a:pt x="831" y="320"/>
                  </a:lnTo>
                  <a:lnTo>
                    <a:pt x="822" y="326"/>
                  </a:lnTo>
                  <a:lnTo>
                    <a:pt x="858" y="341"/>
                  </a:lnTo>
                  <a:lnTo>
                    <a:pt x="853" y="355"/>
                  </a:lnTo>
                  <a:lnTo>
                    <a:pt x="824" y="361"/>
                  </a:lnTo>
                  <a:lnTo>
                    <a:pt x="795" y="344"/>
                  </a:lnTo>
                  <a:lnTo>
                    <a:pt x="752" y="359"/>
                  </a:lnTo>
                  <a:lnTo>
                    <a:pt x="783" y="368"/>
                  </a:lnTo>
                  <a:lnTo>
                    <a:pt x="753" y="376"/>
                  </a:lnTo>
                  <a:lnTo>
                    <a:pt x="785" y="378"/>
                  </a:lnTo>
                  <a:lnTo>
                    <a:pt x="774" y="396"/>
                  </a:lnTo>
                  <a:lnTo>
                    <a:pt x="787" y="386"/>
                  </a:lnTo>
                  <a:lnTo>
                    <a:pt x="822" y="401"/>
                  </a:lnTo>
                  <a:lnTo>
                    <a:pt x="811" y="413"/>
                  </a:lnTo>
                  <a:lnTo>
                    <a:pt x="831" y="407"/>
                  </a:lnTo>
                  <a:lnTo>
                    <a:pt x="822" y="421"/>
                  </a:lnTo>
                  <a:lnTo>
                    <a:pt x="835" y="414"/>
                  </a:lnTo>
                  <a:lnTo>
                    <a:pt x="838" y="445"/>
                  </a:lnTo>
                  <a:lnTo>
                    <a:pt x="822" y="434"/>
                  </a:lnTo>
                  <a:lnTo>
                    <a:pt x="822" y="445"/>
                  </a:lnTo>
                  <a:lnTo>
                    <a:pt x="807" y="445"/>
                  </a:lnTo>
                  <a:lnTo>
                    <a:pt x="787" y="419"/>
                  </a:lnTo>
                  <a:lnTo>
                    <a:pt x="739" y="405"/>
                  </a:lnTo>
                  <a:lnTo>
                    <a:pt x="773" y="422"/>
                  </a:lnTo>
                  <a:lnTo>
                    <a:pt x="729" y="430"/>
                  </a:lnTo>
                  <a:lnTo>
                    <a:pt x="718" y="445"/>
                  </a:lnTo>
                  <a:lnTo>
                    <a:pt x="757" y="448"/>
                  </a:lnTo>
                  <a:lnTo>
                    <a:pt x="723" y="457"/>
                  </a:lnTo>
                  <a:lnTo>
                    <a:pt x="774" y="446"/>
                  </a:lnTo>
                  <a:lnTo>
                    <a:pt x="826" y="460"/>
                  </a:lnTo>
                  <a:lnTo>
                    <a:pt x="760" y="495"/>
                  </a:lnTo>
                  <a:lnTo>
                    <a:pt x="698" y="511"/>
                  </a:lnTo>
                  <a:lnTo>
                    <a:pt x="675" y="513"/>
                  </a:lnTo>
                  <a:lnTo>
                    <a:pt x="660" y="496"/>
                  </a:lnTo>
                  <a:lnTo>
                    <a:pt x="666" y="513"/>
                  </a:lnTo>
                  <a:lnTo>
                    <a:pt x="648" y="522"/>
                  </a:lnTo>
                  <a:lnTo>
                    <a:pt x="625" y="560"/>
                  </a:lnTo>
                  <a:lnTo>
                    <a:pt x="604" y="559"/>
                  </a:lnTo>
                  <a:lnTo>
                    <a:pt x="600" y="571"/>
                  </a:lnTo>
                  <a:lnTo>
                    <a:pt x="583" y="572"/>
                  </a:lnTo>
                  <a:lnTo>
                    <a:pt x="573" y="568"/>
                  </a:lnTo>
                  <a:lnTo>
                    <a:pt x="585" y="560"/>
                  </a:lnTo>
                  <a:lnTo>
                    <a:pt x="572" y="559"/>
                  </a:lnTo>
                  <a:lnTo>
                    <a:pt x="565" y="579"/>
                  </a:lnTo>
                  <a:lnTo>
                    <a:pt x="536" y="580"/>
                  </a:lnTo>
                  <a:lnTo>
                    <a:pt x="536" y="596"/>
                  </a:lnTo>
                  <a:lnTo>
                    <a:pt x="518" y="596"/>
                  </a:lnTo>
                  <a:lnTo>
                    <a:pt x="534" y="610"/>
                  </a:lnTo>
                  <a:lnTo>
                    <a:pt x="513" y="613"/>
                  </a:lnTo>
                  <a:lnTo>
                    <a:pt x="529" y="626"/>
                  </a:lnTo>
                  <a:lnTo>
                    <a:pt x="514" y="626"/>
                  </a:lnTo>
                  <a:lnTo>
                    <a:pt x="526" y="630"/>
                  </a:lnTo>
                  <a:lnTo>
                    <a:pt x="514" y="645"/>
                  </a:lnTo>
                  <a:lnTo>
                    <a:pt x="504" y="642"/>
                  </a:lnTo>
                  <a:lnTo>
                    <a:pt x="513" y="649"/>
                  </a:lnTo>
                  <a:lnTo>
                    <a:pt x="492" y="656"/>
                  </a:lnTo>
                  <a:lnTo>
                    <a:pt x="504" y="676"/>
                  </a:lnTo>
                  <a:lnTo>
                    <a:pt x="492" y="706"/>
                  </a:lnTo>
                  <a:lnTo>
                    <a:pt x="477" y="707"/>
                  </a:lnTo>
                  <a:lnTo>
                    <a:pt x="488" y="717"/>
                  </a:lnTo>
                  <a:lnTo>
                    <a:pt x="454" y="717"/>
                  </a:lnTo>
                  <a:lnTo>
                    <a:pt x="450" y="698"/>
                  </a:lnTo>
                  <a:lnTo>
                    <a:pt x="405" y="700"/>
                  </a:lnTo>
                  <a:lnTo>
                    <a:pt x="415" y="695"/>
                  </a:lnTo>
                  <a:lnTo>
                    <a:pt x="391" y="687"/>
                  </a:lnTo>
                  <a:lnTo>
                    <a:pt x="403" y="683"/>
                  </a:lnTo>
                  <a:lnTo>
                    <a:pt x="386" y="683"/>
                  </a:lnTo>
                  <a:lnTo>
                    <a:pt x="392" y="668"/>
                  </a:lnTo>
                  <a:lnTo>
                    <a:pt x="382" y="672"/>
                  </a:lnTo>
                  <a:lnTo>
                    <a:pt x="351" y="630"/>
                  </a:lnTo>
                  <a:lnTo>
                    <a:pt x="351" y="617"/>
                  </a:lnTo>
                  <a:lnTo>
                    <a:pt x="373" y="603"/>
                  </a:lnTo>
                  <a:lnTo>
                    <a:pt x="364" y="599"/>
                  </a:lnTo>
                  <a:lnTo>
                    <a:pt x="341" y="615"/>
                  </a:lnTo>
                  <a:lnTo>
                    <a:pt x="341" y="584"/>
                  </a:lnTo>
                  <a:lnTo>
                    <a:pt x="319" y="568"/>
                  </a:lnTo>
                  <a:lnTo>
                    <a:pt x="325" y="544"/>
                  </a:lnTo>
                  <a:lnTo>
                    <a:pt x="313" y="534"/>
                  </a:lnTo>
                  <a:lnTo>
                    <a:pt x="330" y="514"/>
                  </a:lnTo>
                  <a:lnTo>
                    <a:pt x="319" y="511"/>
                  </a:lnTo>
                  <a:lnTo>
                    <a:pt x="359" y="511"/>
                  </a:lnTo>
                  <a:lnTo>
                    <a:pt x="355" y="503"/>
                  </a:lnTo>
                  <a:lnTo>
                    <a:pt x="328" y="503"/>
                  </a:lnTo>
                  <a:lnTo>
                    <a:pt x="368" y="484"/>
                  </a:lnTo>
                  <a:lnTo>
                    <a:pt x="359" y="478"/>
                  </a:lnTo>
                  <a:lnTo>
                    <a:pt x="368" y="457"/>
                  </a:lnTo>
                  <a:lnTo>
                    <a:pt x="336" y="456"/>
                  </a:lnTo>
                  <a:lnTo>
                    <a:pt x="299" y="440"/>
                  </a:lnTo>
                  <a:lnTo>
                    <a:pt x="364" y="448"/>
                  </a:lnTo>
                  <a:lnTo>
                    <a:pt x="353" y="441"/>
                  </a:lnTo>
                  <a:lnTo>
                    <a:pt x="364" y="438"/>
                  </a:lnTo>
                  <a:lnTo>
                    <a:pt x="338" y="425"/>
                  </a:lnTo>
                  <a:lnTo>
                    <a:pt x="348" y="419"/>
                  </a:lnTo>
                  <a:lnTo>
                    <a:pt x="334" y="423"/>
                  </a:lnTo>
                  <a:lnTo>
                    <a:pt x="342" y="415"/>
                  </a:lnTo>
                  <a:lnTo>
                    <a:pt x="326" y="415"/>
                  </a:lnTo>
                  <a:lnTo>
                    <a:pt x="345" y="409"/>
                  </a:lnTo>
                  <a:lnTo>
                    <a:pt x="317" y="399"/>
                  </a:lnTo>
                  <a:lnTo>
                    <a:pt x="310" y="415"/>
                  </a:lnTo>
                  <a:lnTo>
                    <a:pt x="286" y="415"/>
                  </a:lnTo>
                  <a:lnTo>
                    <a:pt x="282" y="409"/>
                  </a:lnTo>
                  <a:lnTo>
                    <a:pt x="298" y="399"/>
                  </a:lnTo>
                  <a:lnTo>
                    <a:pt x="284" y="399"/>
                  </a:lnTo>
                  <a:lnTo>
                    <a:pt x="299" y="372"/>
                  </a:lnTo>
                  <a:lnTo>
                    <a:pt x="283" y="368"/>
                  </a:lnTo>
                  <a:lnTo>
                    <a:pt x="291" y="356"/>
                  </a:lnTo>
                  <a:lnTo>
                    <a:pt x="264" y="322"/>
                  </a:lnTo>
                  <a:lnTo>
                    <a:pt x="272" y="322"/>
                  </a:lnTo>
                  <a:lnTo>
                    <a:pt x="236" y="294"/>
                  </a:lnTo>
                  <a:lnTo>
                    <a:pt x="236" y="283"/>
                  </a:lnTo>
                  <a:lnTo>
                    <a:pt x="197" y="268"/>
                  </a:lnTo>
                  <a:lnTo>
                    <a:pt x="160" y="260"/>
                  </a:lnTo>
                  <a:lnTo>
                    <a:pt x="126" y="274"/>
                  </a:lnTo>
                  <a:lnTo>
                    <a:pt x="98" y="266"/>
                  </a:lnTo>
                  <a:lnTo>
                    <a:pt x="109" y="276"/>
                  </a:lnTo>
                  <a:lnTo>
                    <a:pt x="79" y="271"/>
                  </a:lnTo>
                  <a:lnTo>
                    <a:pt x="55" y="260"/>
                  </a:lnTo>
                  <a:lnTo>
                    <a:pt x="79" y="251"/>
                  </a:lnTo>
                  <a:lnTo>
                    <a:pt x="25" y="240"/>
                  </a:lnTo>
                  <a:lnTo>
                    <a:pt x="45" y="230"/>
                  </a:lnTo>
                  <a:lnTo>
                    <a:pt x="110" y="233"/>
                  </a:lnTo>
                  <a:lnTo>
                    <a:pt x="118" y="230"/>
                  </a:lnTo>
                  <a:lnTo>
                    <a:pt x="108" y="224"/>
                  </a:lnTo>
                  <a:lnTo>
                    <a:pt x="118" y="220"/>
                  </a:lnTo>
                  <a:lnTo>
                    <a:pt x="59" y="224"/>
                  </a:lnTo>
                  <a:lnTo>
                    <a:pt x="0" y="19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6" name="Freeform 74"/>
            <p:cNvSpPr>
              <a:spLocks/>
            </p:cNvSpPr>
            <p:nvPr/>
          </p:nvSpPr>
          <p:spPr bwMode="auto">
            <a:xfrm>
              <a:off x="1369" y="2802"/>
              <a:ext cx="64" cy="68"/>
            </a:xfrm>
            <a:custGeom>
              <a:avLst/>
              <a:gdLst/>
              <a:ahLst/>
              <a:cxnLst>
                <a:cxn ang="0">
                  <a:pos x="0" y="56"/>
                </a:cxn>
                <a:cxn ang="0">
                  <a:pos x="13" y="30"/>
                </a:cxn>
                <a:cxn ang="0">
                  <a:pos x="29" y="30"/>
                </a:cxn>
                <a:cxn ang="0">
                  <a:pos x="12" y="9"/>
                </a:cxn>
                <a:cxn ang="0">
                  <a:pos x="50" y="0"/>
                </a:cxn>
                <a:cxn ang="0">
                  <a:pos x="55" y="33"/>
                </a:cxn>
                <a:cxn ang="0">
                  <a:pos x="65" y="36"/>
                </a:cxn>
                <a:cxn ang="0">
                  <a:pos x="47" y="57"/>
                </a:cxn>
                <a:cxn ang="0">
                  <a:pos x="36" y="70"/>
                </a:cxn>
                <a:cxn ang="0">
                  <a:pos x="0" y="56"/>
                </a:cxn>
              </a:cxnLst>
              <a:rect l="0" t="0" r="r" b="b"/>
              <a:pathLst>
                <a:path w="66" h="71">
                  <a:moveTo>
                    <a:pt x="0" y="56"/>
                  </a:moveTo>
                  <a:lnTo>
                    <a:pt x="13" y="30"/>
                  </a:lnTo>
                  <a:lnTo>
                    <a:pt x="29" y="30"/>
                  </a:lnTo>
                  <a:lnTo>
                    <a:pt x="12" y="9"/>
                  </a:lnTo>
                  <a:lnTo>
                    <a:pt x="50" y="0"/>
                  </a:lnTo>
                  <a:lnTo>
                    <a:pt x="55" y="33"/>
                  </a:lnTo>
                  <a:lnTo>
                    <a:pt x="65" y="36"/>
                  </a:lnTo>
                  <a:lnTo>
                    <a:pt x="47" y="57"/>
                  </a:lnTo>
                  <a:lnTo>
                    <a:pt x="36" y="70"/>
                  </a:lnTo>
                  <a:lnTo>
                    <a:pt x="0" y="5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7" name="Freeform 75"/>
            <p:cNvSpPr>
              <a:spLocks/>
            </p:cNvSpPr>
            <p:nvPr/>
          </p:nvSpPr>
          <p:spPr bwMode="auto">
            <a:xfrm>
              <a:off x="1859" y="2953"/>
              <a:ext cx="76" cy="108"/>
            </a:xfrm>
            <a:custGeom>
              <a:avLst/>
              <a:gdLst/>
              <a:ahLst/>
              <a:cxnLst>
                <a:cxn ang="0">
                  <a:pos x="0" y="36"/>
                </a:cxn>
                <a:cxn ang="0">
                  <a:pos x="10" y="51"/>
                </a:cxn>
                <a:cxn ang="0">
                  <a:pos x="25" y="63"/>
                </a:cxn>
                <a:cxn ang="0">
                  <a:pos x="22" y="94"/>
                </a:cxn>
                <a:cxn ang="0">
                  <a:pos x="30" y="111"/>
                </a:cxn>
                <a:cxn ang="0">
                  <a:pos x="78" y="104"/>
                </a:cxn>
                <a:cxn ang="0">
                  <a:pos x="51" y="70"/>
                </a:cxn>
                <a:cxn ang="0">
                  <a:pos x="69" y="40"/>
                </a:cxn>
                <a:cxn ang="0">
                  <a:pos x="22" y="0"/>
                </a:cxn>
                <a:cxn ang="0">
                  <a:pos x="8" y="12"/>
                </a:cxn>
                <a:cxn ang="0">
                  <a:pos x="13" y="23"/>
                </a:cxn>
                <a:cxn ang="0">
                  <a:pos x="0" y="36"/>
                </a:cxn>
              </a:cxnLst>
              <a:rect l="0" t="0" r="r" b="b"/>
              <a:pathLst>
                <a:path w="79" h="112">
                  <a:moveTo>
                    <a:pt x="0" y="36"/>
                  </a:moveTo>
                  <a:lnTo>
                    <a:pt x="10" y="51"/>
                  </a:lnTo>
                  <a:lnTo>
                    <a:pt x="25" y="63"/>
                  </a:lnTo>
                  <a:lnTo>
                    <a:pt x="22" y="94"/>
                  </a:lnTo>
                  <a:lnTo>
                    <a:pt x="30" y="111"/>
                  </a:lnTo>
                  <a:lnTo>
                    <a:pt x="78" y="104"/>
                  </a:lnTo>
                  <a:lnTo>
                    <a:pt x="51" y="70"/>
                  </a:lnTo>
                  <a:lnTo>
                    <a:pt x="69" y="40"/>
                  </a:lnTo>
                  <a:lnTo>
                    <a:pt x="22" y="0"/>
                  </a:lnTo>
                  <a:lnTo>
                    <a:pt x="8" y="12"/>
                  </a:lnTo>
                  <a:lnTo>
                    <a:pt x="13" y="23"/>
                  </a:lnTo>
                  <a:lnTo>
                    <a:pt x="0" y="3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8" name="Freeform 76"/>
            <p:cNvSpPr>
              <a:spLocks/>
            </p:cNvSpPr>
            <p:nvPr/>
          </p:nvSpPr>
          <p:spPr bwMode="auto">
            <a:xfrm>
              <a:off x="1651" y="2772"/>
              <a:ext cx="41" cy="30"/>
            </a:xfrm>
            <a:custGeom>
              <a:avLst/>
              <a:gdLst/>
              <a:ahLst/>
              <a:cxnLst>
                <a:cxn ang="0">
                  <a:pos x="0" y="22"/>
                </a:cxn>
                <a:cxn ang="0">
                  <a:pos x="32" y="22"/>
                </a:cxn>
                <a:cxn ang="0">
                  <a:pos x="16" y="2"/>
                </a:cxn>
                <a:cxn ang="0">
                  <a:pos x="42" y="0"/>
                </a:cxn>
                <a:cxn ang="0">
                  <a:pos x="42" y="31"/>
                </a:cxn>
                <a:cxn ang="0">
                  <a:pos x="0" y="22"/>
                </a:cxn>
              </a:cxnLst>
              <a:rect l="0" t="0" r="r" b="b"/>
              <a:pathLst>
                <a:path w="43" h="32">
                  <a:moveTo>
                    <a:pt x="0" y="22"/>
                  </a:moveTo>
                  <a:lnTo>
                    <a:pt x="32" y="22"/>
                  </a:lnTo>
                  <a:lnTo>
                    <a:pt x="16" y="2"/>
                  </a:lnTo>
                  <a:lnTo>
                    <a:pt x="42" y="0"/>
                  </a:lnTo>
                  <a:lnTo>
                    <a:pt x="42" y="31"/>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29" name="Freeform 77"/>
            <p:cNvSpPr>
              <a:spLocks/>
            </p:cNvSpPr>
            <p:nvPr/>
          </p:nvSpPr>
          <p:spPr bwMode="auto">
            <a:xfrm>
              <a:off x="1415" y="2835"/>
              <a:ext cx="96" cy="47"/>
            </a:xfrm>
            <a:custGeom>
              <a:avLst/>
              <a:gdLst/>
              <a:ahLst/>
              <a:cxnLst>
                <a:cxn ang="0">
                  <a:pos x="0" y="24"/>
                </a:cxn>
                <a:cxn ang="0">
                  <a:pos x="17" y="2"/>
                </a:cxn>
                <a:cxn ang="0">
                  <a:pos x="70" y="0"/>
                </a:cxn>
                <a:cxn ang="0">
                  <a:pos x="99" y="14"/>
                </a:cxn>
                <a:cxn ang="0">
                  <a:pos x="75" y="17"/>
                </a:cxn>
                <a:cxn ang="0">
                  <a:pos x="33" y="48"/>
                </a:cxn>
                <a:cxn ang="0">
                  <a:pos x="27" y="40"/>
                </a:cxn>
                <a:cxn ang="0">
                  <a:pos x="0" y="24"/>
                </a:cxn>
              </a:cxnLst>
              <a:rect l="0" t="0" r="r" b="b"/>
              <a:pathLst>
                <a:path w="100" h="49">
                  <a:moveTo>
                    <a:pt x="0" y="24"/>
                  </a:moveTo>
                  <a:lnTo>
                    <a:pt x="17" y="2"/>
                  </a:lnTo>
                  <a:lnTo>
                    <a:pt x="70" y="0"/>
                  </a:lnTo>
                  <a:lnTo>
                    <a:pt x="99" y="14"/>
                  </a:lnTo>
                  <a:lnTo>
                    <a:pt x="75" y="17"/>
                  </a:lnTo>
                  <a:lnTo>
                    <a:pt x="33" y="48"/>
                  </a:lnTo>
                  <a:lnTo>
                    <a:pt x="27" y="40"/>
                  </a:lnTo>
                  <a:lnTo>
                    <a:pt x="0" y="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0" name="Freeform 78"/>
            <p:cNvSpPr>
              <a:spLocks/>
            </p:cNvSpPr>
            <p:nvPr/>
          </p:nvSpPr>
          <p:spPr bwMode="auto">
            <a:xfrm>
              <a:off x="3077" y="2267"/>
              <a:ext cx="107" cy="57"/>
            </a:xfrm>
            <a:custGeom>
              <a:avLst/>
              <a:gdLst/>
              <a:ahLst/>
              <a:cxnLst>
                <a:cxn ang="0">
                  <a:pos x="0" y="33"/>
                </a:cxn>
                <a:cxn ang="0">
                  <a:pos x="17" y="9"/>
                </a:cxn>
                <a:cxn ang="0">
                  <a:pos x="39" y="16"/>
                </a:cxn>
                <a:cxn ang="0">
                  <a:pos x="77" y="0"/>
                </a:cxn>
                <a:cxn ang="0">
                  <a:pos x="99" y="4"/>
                </a:cxn>
                <a:cxn ang="0">
                  <a:pos x="110" y="12"/>
                </a:cxn>
                <a:cxn ang="0">
                  <a:pos x="67" y="51"/>
                </a:cxn>
                <a:cxn ang="0">
                  <a:pos x="32" y="58"/>
                </a:cxn>
                <a:cxn ang="0">
                  <a:pos x="0" y="33"/>
                </a:cxn>
              </a:cxnLst>
              <a:rect l="0" t="0" r="r" b="b"/>
              <a:pathLst>
                <a:path w="111" h="59">
                  <a:moveTo>
                    <a:pt x="0" y="33"/>
                  </a:moveTo>
                  <a:lnTo>
                    <a:pt x="17" y="9"/>
                  </a:lnTo>
                  <a:lnTo>
                    <a:pt x="39" y="16"/>
                  </a:lnTo>
                  <a:lnTo>
                    <a:pt x="77" y="0"/>
                  </a:lnTo>
                  <a:lnTo>
                    <a:pt x="99" y="4"/>
                  </a:lnTo>
                  <a:lnTo>
                    <a:pt x="110" y="12"/>
                  </a:lnTo>
                  <a:lnTo>
                    <a:pt x="67" y="51"/>
                  </a:lnTo>
                  <a:lnTo>
                    <a:pt x="32" y="58"/>
                  </a:lnTo>
                  <a:lnTo>
                    <a:pt x="0" y="3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1" name="Freeform 79"/>
            <p:cNvSpPr>
              <a:spLocks/>
            </p:cNvSpPr>
            <p:nvPr/>
          </p:nvSpPr>
          <p:spPr bwMode="auto">
            <a:xfrm>
              <a:off x="2438" y="1866"/>
              <a:ext cx="175" cy="80"/>
            </a:xfrm>
            <a:custGeom>
              <a:avLst/>
              <a:gdLst/>
              <a:ahLst/>
              <a:cxnLst>
                <a:cxn ang="0">
                  <a:pos x="0" y="29"/>
                </a:cxn>
                <a:cxn ang="0">
                  <a:pos x="12" y="25"/>
                </a:cxn>
                <a:cxn ang="0">
                  <a:pos x="5" y="17"/>
                </a:cxn>
                <a:cxn ang="0">
                  <a:pos x="20" y="22"/>
                </a:cxn>
                <a:cxn ang="0">
                  <a:pos x="13" y="9"/>
                </a:cxn>
                <a:cxn ang="0">
                  <a:pos x="31" y="17"/>
                </a:cxn>
                <a:cxn ang="0">
                  <a:pos x="23" y="1"/>
                </a:cxn>
                <a:cxn ang="0">
                  <a:pos x="51" y="13"/>
                </a:cxn>
                <a:cxn ang="0">
                  <a:pos x="52" y="34"/>
                </a:cxn>
                <a:cxn ang="0">
                  <a:pos x="67" y="10"/>
                </a:cxn>
                <a:cxn ang="0">
                  <a:pos x="82" y="20"/>
                </a:cxn>
                <a:cxn ang="0">
                  <a:pos x="93" y="8"/>
                </a:cxn>
                <a:cxn ang="0">
                  <a:pos x="104" y="22"/>
                </a:cxn>
                <a:cxn ang="0">
                  <a:pos x="101" y="9"/>
                </a:cxn>
                <a:cxn ang="0">
                  <a:pos x="131" y="9"/>
                </a:cxn>
                <a:cxn ang="0">
                  <a:pos x="135" y="0"/>
                </a:cxn>
                <a:cxn ang="0">
                  <a:pos x="147" y="8"/>
                </a:cxn>
                <a:cxn ang="0">
                  <a:pos x="163" y="5"/>
                </a:cxn>
                <a:cxn ang="0">
                  <a:pos x="152" y="10"/>
                </a:cxn>
                <a:cxn ang="0">
                  <a:pos x="180" y="37"/>
                </a:cxn>
                <a:cxn ang="0">
                  <a:pos x="156" y="59"/>
                </a:cxn>
                <a:cxn ang="0">
                  <a:pos x="89" y="82"/>
                </a:cxn>
                <a:cxn ang="0">
                  <a:pos x="31" y="71"/>
                </a:cxn>
                <a:cxn ang="0">
                  <a:pos x="44" y="49"/>
                </a:cxn>
                <a:cxn ang="0">
                  <a:pos x="9" y="43"/>
                </a:cxn>
                <a:cxn ang="0">
                  <a:pos x="43" y="41"/>
                </a:cxn>
                <a:cxn ang="0">
                  <a:pos x="31" y="34"/>
                </a:cxn>
                <a:cxn ang="0">
                  <a:pos x="44" y="29"/>
                </a:cxn>
                <a:cxn ang="0">
                  <a:pos x="0" y="29"/>
                </a:cxn>
              </a:cxnLst>
              <a:rect l="0" t="0" r="r" b="b"/>
              <a:pathLst>
                <a:path w="181" h="83">
                  <a:moveTo>
                    <a:pt x="0" y="29"/>
                  </a:moveTo>
                  <a:lnTo>
                    <a:pt x="12" y="25"/>
                  </a:lnTo>
                  <a:lnTo>
                    <a:pt x="5" y="17"/>
                  </a:lnTo>
                  <a:lnTo>
                    <a:pt x="20" y="22"/>
                  </a:lnTo>
                  <a:lnTo>
                    <a:pt x="13" y="9"/>
                  </a:lnTo>
                  <a:lnTo>
                    <a:pt x="31" y="17"/>
                  </a:lnTo>
                  <a:lnTo>
                    <a:pt x="23" y="1"/>
                  </a:lnTo>
                  <a:lnTo>
                    <a:pt x="51" y="13"/>
                  </a:lnTo>
                  <a:lnTo>
                    <a:pt x="52" y="34"/>
                  </a:lnTo>
                  <a:lnTo>
                    <a:pt x="67" y="10"/>
                  </a:lnTo>
                  <a:lnTo>
                    <a:pt x="82" y="20"/>
                  </a:lnTo>
                  <a:lnTo>
                    <a:pt x="93" y="8"/>
                  </a:lnTo>
                  <a:lnTo>
                    <a:pt x="104" y="22"/>
                  </a:lnTo>
                  <a:lnTo>
                    <a:pt x="101" y="9"/>
                  </a:lnTo>
                  <a:lnTo>
                    <a:pt x="131" y="9"/>
                  </a:lnTo>
                  <a:lnTo>
                    <a:pt x="135" y="0"/>
                  </a:lnTo>
                  <a:lnTo>
                    <a:pt x="147" y="8"/>
                  </a:lnTo>
                  <a:lnTo>
                    <a:pt x="163" y="5"/>
                  </a:lnTo>
                  <a:lnTo>
                    <a:pt x="152" y="10"/>
                  </a:lnTo>
                  <a:lnTo>
                    <a:pt x="180" y="37"/>
                  </a:lnTo>
                  <a:lnTo>
                    <a:pt x="156" y="59"/>
                  </a:lnTo>
                  <a:lnTo>
                    <a:pt x="89" y="82"/>
                  </a:lnTo>
                  <a:lnTo>
                    <a:pt x="31" y="71"/>
                  </a:lnTo>
                  <a:lnTo>
                    <a:pt x="44" y="49"/>
                  </a:lnTo>
                  <a:lnTo>
                    <a:pt x="9" y="43"/>
                  </a:lnTo>
                  <a:lnTo>
                    <a:pt x="43" y="41"/>
                  </a:lnTo>
                  <a:lnTo>
                    <a:pt x="31" y="34"/>
                  </a:lnTo>
                  <a:lnTo>
                    <a:pt x="44" y="29"/>
                  </a:lnTo>
                  <a:lnTo>
                    <a:pt x="0" y="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2" name="Freeform 80"/>
            <p:cNvSpPr>
              <a:spLocks/>
            </p:cNvSpPr>
            <p:nvPr/>
          </p:nvSpPr>
          <p:spPr bwMode="auto">
            <a:xfrm>
              <a:off x="3898" y="2503"/>
              <a:ext cx="463" cy="455"/>
            </a:xfrm>
            <a:custGeom>
              <a:avLst/>
              <a:gdLst/>
              <a:ahLst/>
              <a:cxnLst>
                <a:cxn ang="0">
                  <a:pos x="0" y="215"/>
                </a:cxn>
                <a:cxn ang="0">
                  <a:pos x="13" y="205"/>
                </a:cxn>
                <a:cxn ang="0">
                  <a:pos x="49" y="205"/>
                </a:cxn>
                <a:cxn ang="0">
                  <a:pos x="24" y="155"/>
                </a:cxn>
                <a:cxn ang="0">
                  <a:pos x="39" y="141"/>
                </a:cxn>
                <a:cxn ang="0">
                  <a:pos x="60" y="143"/>
                </a:cxn>
                <a:cxn ang="0">
                  <a:pos x="109" y="89"/>
                </a:cxn>
                <a:cxn ang="0">
                  <a:pos x="105" y="74"/>
                </a:cxn>
                <a:cxn ang="0">
                  <a:pos x="118" y="66"/>
                </a:cxn>
                <a:cxn ang="0">
                  <a:pos x="97" y="48"/>
                </a:cxn>
                <a:cxn ang="0">
                  <a:pos x="95" y="22"/>
                </a:cxn>
                <a:cxn ang="0">
                  <a:pos x="143" y="22"/>
                </a:cxn>
                <a:cxn ang="0">
                  <a:pos x="156" y="9"/>
                </a:cxn>
                <a:cxn ang="0">
                  <a:pos x="182" y="0"/>
                </a:cxn>
                <a:cxn ang="0">
                  <a:pos x="199" y="9"/>
                </a:cxn>
                <a:cxn ang="0">
                  <a:pos x="176" y="36"/>
                </a:cxn>
                <a:cxn ang="0">
                  <a:pos x="187" y="59"/>
                </a:cxn>
                <a:cxn ang="0">
                  <a:pos x="170" y="62"/>
                </a:cxn>
                <a:cxn ang="0">
                  <a:pos x="178" y="90"/>
                </a:cxn>
                <a:cxn ang="0">
                  <a:pos x="211" y="102"/>
                </a:cxn>
                <a:cxn ang="0">
                  <a:pos x="195" y="128"/>
                </a:cxn>
                <a:cxn ang="0">
                  <a:pos x="239" y="153"/>
                </a:cxn>
                <a:cxn ang="0">
                  <a:pos x="324" y="170"/>
                </a:cxn>
                <a:cxn ang="0">
                  <a:pos x="326" y="144"/>
                </a:cxn>
                <a:cxn ang="0">
                  <a:pos x="337" y="141"/>
                </a:cxn>
                <a:cxn ang="0">
                  <a:pos x="338" y="153"/>
                </a:cxn>
                <a:cxn ang="0">
                  <a:pos x="345" y="164"/>
                </a:cxn>
                <a:cxn ang="0">
                  <a:pos x="388" y="160"/>
                </a:cxn>
                <a:cxn ang="0">
                  <a:pos x="386" y="145"/>
                </a:cxn>
                <a:cxn ang="0">
                  <a:pos x="456" y="116"/>
                </a:cxn>
                <a:cxn ang="0">
                  <a:pos x="461" y="133"/>
                </a:cxn>
                <a:cxn ang="0">
                  <a:pos x="478" y="140"/>
                </a:cxn>
                <a:cxn ang="0">
                  <a:pos x="471" y="157"/>
                </a:cxn>
                <a:cxn ang="0">
                  <a:pos x="442" y="168"/>
                </a:cxn>
                <a:cxn ang="0">
                  <a:pos x="401" y="246"/>
                </a:cxn>
                <a:cxn ang="0">
                  <a:pos x="391" y="214"/>
                </a:cxn>
                <a:cxn ang="0">
                  <a:pos x="384" y="226"/>
                </a:cxn>
                <a:cxn ang="0">
                  <a:pos x="374" y="211"/>
                </a:cxn>
                <a:cxn ang="0">
                  <a:pos x="392" y="192"/>
                </a:cxn>
                <a:cxn ang="0">
                  <a:pos x="356" y="190"/>
                </a:cxn>
                <a:cxn ang="0">
                  <a:pos x="332" y="167"/>
                </a:cxn>
                <a:cxn ang="0">
                  <a:pos x="325" y="179"/>
                </a:cxn>
                <a:cxn ang="0">
                  <a:pos x="333" y="190"/>
                </a:cxn>
                <a:cxn ang="0">
                  <a:pos x="322" y="197"/>
                </a:cxn>
                <a:cxn ang="0">
                  <a:pos x="333" y="206"/>
                </a:cxn>
                <a:cxn ang="0">
                  <a:pos x="338" y="250"/>
                </a:cxn>
                <a:cxn ang="0">
                  <a:pos x="325" y="244"/>
                </a:cxn>
                <a:cxn ang="0">
                  <a:pos x="297" y="279"/>
                </a:cxn>
                <a:cxn ang="0">
                  <a:pos x="198" y="350"/>
                </a:cxn>
                <a:cxn ang="0">
                  <a:pos x="191" y="438"/>
                </a:cxn>
                <a:cxn ang="0">
                  <a:pos x="151" y="475"/>
                </a:cxn>
                <a:cxn ang="0">
                  <a:pos x="113" y="406"/>
                </a:cxn>
                <a:cxn ang="0">
                  <a:pos x="98" y="352"/>
                </a:cxn>
                <a:cxn ang="0">
                  <a:pos x="85" y="340"/>
                </a:cxn>
                <a:cxn ang="0">
                  <a:pos x="75" y="241"/>
                </a:cxn>
                <a:cxn ang="0">
                  <a:pos x="67" y="237"/>
                </a:cxn>
                <a:cxn ang="0">
                  <a:pos x="60" y="259"/>
                </a:cxn>
                <a:cxn ang="0">
                  <a:pos x="37" y="265"/>
                </a:cxn>
                <a:cxn ang="0">
                  <a:pos x="14" y="238"/>
                </a:cxn>
                <a:cxn ang="0">
                  <a:pos x="36" y="225"/>
                </a:cxn>
                <a:cxn ang="0">
                  <a:pos x="14" y="230"/>
                </a:cxn>
                <a:cxn ang="0">
                  <a:pos x="0" y="215"/>
                </a:cxn>
              </a:cxnLst>
              <a:rect l="0" t="0" r="r" b="b"/>
              <a:pathLst>
                <a:path w="479" h="476">
                  <a:moveTo>
                    <a:pt x="0" y="215"/>
                  </a:moveTo>
                  <a:lnTo>
                    <a:pt x="13" y="205"/>
                  </a:lnTo>
                  <a:lnTo>
                    <a:pt x="49" y="205"/>
                  </a:lnTo>
                  <a:lnTo>
                    <a:pt x="24" y="155"/>
                  </a:lnTo>
                  <a:lnTo>
                    <a:pt x="39" y="141"/>
                  </a:lnTo>
                  <a:lnTo>
                    <a:pt x="60" y="143"/>
                  </a:lnTo>
                  <a:lnTo>
                    <a:pt x="109" y="89"/>
                  </a:lnTo>
                  <a:lnTo>
                    <a:pt x="105" y="74"/>
                  </a:lnTo>
                  <a:lnTo>
                    <a:pt x="118" y="66"/>
                  </a:lnTo>
                  <a:lnTo>
                    <a:pt x="97" y="48"/>
                  </a:lnTo>
                  <a:lnTo>
                    <a:pt x="95" y="22"/>
                  </a:lnTo>
                  <a:lnTo>
                    <a:pt x="143" y="22"/>
                  </a:lnTo>
                  <a:lnTo>
                    <a:pt x="156" y="9"/>
                  </a:lnTo>
                  <a:lnTo>
                    <a:pt x="182" y="0"/>
                  </a:lnTo>
                  <a:lnTo>
                    <a:pt x="199" y="9"/>
                  </a:lnTo>
                  <a:lnTo>
                    <a:pt x="176" y="36"/>
                  </a:lnTo>
                  <a:lnTo>
                    <a:pt x="187" y="59"/>
                  </a:lnTo>
                  <a:lnTo>
                    <a:pt x="170" y="62"/>
                  </a:lnTo>
                  <a:lnTo>
                    <a:pt x="178" y="90"/>
                  </a:lnTo>
                  <a:lnTo>
                    <a:pt x="211" y="102"/>
                  </a:lnTo>
                  <a:lnTo>
                    <a:pt x="195" y="128"/>
                  </a:lnTo>
                  <a:lnTo>
                    <a:pt x="239" y="153"/>
                  </a:lnTo>
                  <a:lnTo>
                    <a:pt x="324" y="170"/>
                  </a:lnTo>
                  <a:lnTo>
                    <a:pt x="326" y="144"/>
                  </a:lnTo>
                  <a:lnTo>
                    <a:pt x="337" y="141"/>
                  </a:lnTo>
                  <a:lnTo>
                    <a:pt x="338" y="153"/>
                  </a:lnTo>
                  <a:lnTo>
                    <a:pt x="345" y="164"/>
                  </a:lnTo>
                  <a:lnTo>
                    <a:pt x="388" y="160"/>
                  </a:lnTo>
                  <a:lnTo>
                    <a:pt x="386" y="145"/>
                  </a:lnTo>
                  <a:lnTo>
                    <a:pt x="456" y="116"/>
                  </a:lnTo>
                  <a:lnTo>
                    <a:pt x="461" y="133"/>
                  </a:lnTo>
                  <a:lnTo>
                    <a:pt x="478" y="140"/>
                  </a:lnTo>
                  <a:lnTo>
                    <a:pt x="471" y="157"/>
                  </a:lnTo>
                  <a:lnTo>
                    <a:pt x="442" y="168"/>
                  </a:lnTo>
                  <a:lnTo>
                    <a:pt x="401" y="246"/>
                  </a:lnTo>
                  <a:lnTo>
                    <a:pt x="391" y="214"/>
                  </a:lnTo>
                  <a:lnTo>
                    <a:pt x="384" y="226"/>
                  </a:lnTo>
                  <a:lnTo>
                    <a:pt x="374" y="211"/>
                  </a:lnTo>
                  <a:lnTo>
                    <a:pt x="392" y="192"/>
                  </a:lnTo>
                  <a:lnTo>
                    <a:pt x="356" y="190"/>
                  </a:lnTo>
                  <a:lnTo>
                    <a:pt x="332" y="167"/>
                  </a:lnTo>
                  <a:lnTo>
                    <a:pt x="325" y="179"/>
                  </a:lnTo>
                  <a:lnTo>
                    <a:pt x="333" y="190"/>
                  </a:lnTo>
                  <a:lnTo>
                    <a:pt x="322" y="197"/>
                  </a:lnTo>
                  <a:lnTo>
                    <a:pt x="333" y="206"/>
                  </a:lnTo>
                  <a:lnTo>
                    <a:pt x="338" y="250"/>
                  </a:lnTo>
                  <a:lnTo>
                    <a:pt x="325" y="244"/>
                  </a:lnTo>
                  <a:lnTo>
                    <a:pt x="297" y="279"/>
                  </a:lnTo>
                  <a:lnTo>
                    <a:pt x="198" y="350"/>
                  </a:lnTo>
                  <a:lnTo>
                    <a:pt x="191" y="438"/>
                  </a:lnTo>
                  <a:lnTo>
                    <a:pt x="151" y="475"/>
                  </a:lnTo>
                  <a:lnTo>
                    <a:pt x="113" y="406"/>
                  </a:lnTo>
                  <a:lnTo>
                    <a:pt x="98" y="352"/>
                  </a:lnTo>
                  <a:lnTo>
                    <a:pt x="85" y="340"/>
                  </a:lnTo>
                  <a:lnTo>
                    <a:pt x="75" y="241"/>
                  </a:lnTo>
                  <a:lnTo>
                    <a:pt x="67" y="237"/>
                  </a:lnTo>
                  <a:lnTo>
                    <a:pt x="60" y="259"/>
                  </a:lnTo>
                  <a:lnTo>
                    <a:pt x="37" y="265"/>
                  </a:lnTo>
                  <a:lnTo>
                    <a:pt x="14" y="238"/>
                  </a:lnTo>
                  <a:lnTo>
                    <a:pt x="36" y="225"/>
                  </a:lnTo>
                  <a:lnTo>
                    <a:pt x="14" y="230"/>
                  </a:lnTo>
                  <a:lnTo>
                    <a:pt x="0" y="21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3" name="Freeform 81"/>
            <p:cNvSpPr>
              <a:spLocks/>
            </p:cNvSpPr>
            <p:nvPr/>
          </p:nvSpPr>
          <p:spPr bwMode="auto">
            <a:xfrm>
              <a:off x="4327" y="2996"/>
              <a:ext cx="173" cy="177"/>
            </a:xfrm>
            <a:custGeom>
              <a:avLst/>
              <a:gdLst/>
              <a:ahLst/>
              <a:cxnLst>
                <a:cxn ang="0">
                  <a:pos x="0" y="0"/>
                </a:cxn>
                <a:cxn ang="0">
                  <a:pos x="39" y="6"/>
                </a:cxn>
                <a:cxn ang="0">
                  <a:pos x="89" y="55"/>
                </a:cxn>
                <a:cxn ang="0">
                  <a:pos x="129" y="73"/>
                </a:cxn>
                <a:cxn ang="0">
                  <a:pos x="124" y="86"/>
                </a:cxn>
                <a:cxn ang="0">
                  <a:pos x="138" y="85"/>
                </a:cxn>
                <a:cxn ang="0">
                  <a:pos x="136" y="102"/>
                </a:cxn>
                <a:cxn ang="0">
                  <a:pos x="178" y="136"/>
                </a:cxn>
                <a:cxn ang="0">
                  <a:pos x="172" y="184"/>
                </a:cxn>
                <a:cxn ang="0">
                  <a:pos x="155" y="184"/>
                </a:cxn>
                <a:cxn ang="0">
                  <a:pos x="118" y="156"/>
                </a:cxn>
                <a:cxn ang="0">
                  <a:pos x="60" y="63"/>
                </a:cxn>
                <a:cxn ang="0">
                  <a:pos x="0" y="0"/>
                </a:cxn>
              </a:cxnLst>
              <a:rect l="0" t="0" r="r" b="b"/>
              <a:pathLst>
                <a:path w="179" h="185">
                  <a:moveTo>
                    <a:pt x="0" y="0"/>
                  </a:moveTo>
                  <a:lnTo>
                    <a:pt x="39" y="6"/>
                  </a:lnTo>
                  <a:lnTo>
                    <a:pt x="89" y="55"/>
                  </a:lnTo>
                  <a:lnTo>
                    <a:pt x="129" y="73"/>
                  </a:lnTo>
                  <a:lnTo>
                    <a:pt x="124" y="86"/>
                  </a:lnTo>
                  <a:lnTo>
                    <a:pt x="138" y="85"/>
                  </a:lnTo>
                  <a:lnTo>
                    <a:pt x="136" y="102"/>
                  </a:lnTo>
                  <a:lnTo>
                    <a:pt x="178" y="136"/>
                  </a:lnTo>
                  <a:lnTo>
                    <a:pt x="172" y="184"/>
                  </a:lnTo>
                  <a:lnTo>
                    <a:pt x="155" y="184"/>
                  </a:lnTo>
                  <a:lnTo>
                    <a:pt x="118" y="156"/>
                  </a:lnTo>
                  <a:lnTo>
                    <a:pt x="60" y="63"/>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4" name="Freeform 82"/>
            <p:cNvSpPr>
              <a:spLocks/>
            </p:cNvSpPr>
            <p:nvPr/>
          </p:nvSpPr>
          <p:spPr bwMode="auto">
            <a:xfrm>
              <a:off x="4488" y="3175"/>
              <a:ext cx="144" cy="45"/>
            </a:xfrm>
            <a:custGeom>
              <a:avLst/>
              <a:gdLst/>
              <a:ahLst/>
              <a:cxnLst>
                <a:cxn ang="0">
                  <a:pos x="0" y="13"/>
                </a:cxn>
                <a:cxn ang="0">
                  <a:pos x="9" y="0"/>
                </a:cxn>
                <a:cxn ang="0">
                  <a:pos x="113" y="14"/>
                </a:cxn>
                <a:cxn ang="0">
                  <a:pos x="123" y="25"/>
                </a:cxn>
                <a:cxn ang="0">
                  <a:pos x="145" y="29"/>
                </a:cxn>
                <a:cxn ang="0">
                  <a:pos x="148" y="46"/>
                </a:cxn>
                <a:cxn ang="0">
                  <a:pos x="25" y="24"/>
                </a:cxn>
                <a:cxn ang="0">
                  <a:pos x="0" y="13"/>
                </a:cxn>
              </a:cxnLst>
              <a:rect l="0" t="0" r="r" b="b"/>
              <a:pathLst>
                <a:path w="149" h="47">
                  <a:moveTo>
                    <a:pt x="0" y="13"/>
                  </a:moveTo>
                  <a:lnTo>
                    <a:pt x="9" y="0"/>
                  </a:lnTo>
                  <a:lnTo>
                    <a:pt x="113" y="14"/>
                  </a:lnTo>
                  <a:lnTo>
                    <a:pt x="123" y="25"/>
                  </a:lnTo>
                  <a:lnTo>
                    <a:pt x="145" y="29"/>
                  </a:lnTo>
                  <a:lnTo>
                    <a:pt x="148" y="46"/>
                  </a:lnTo>
                  <a:lnTo>
                    <a:pt x="25" y="24"/>
                  </a:lnTo>
                  <a:lnTo>
                    <a:pt x="0" y="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5" name="Freeform 83"/>
            <p:cNvSpPr>
              <a:spLocks/>
            </p:cNvSpPr>
            <p:nvPr/>
          </p:nvSpPr>
          <p:spPr bwMode="auto">
            <a:xfrm>
              <a:off x="4545" y="3016"/>
              <a:ext cx="155" cy="131"/>
            </a:xfrm>
            <a:custGeom>
              <a:avLst/>
              <a:gdLst/>
              <a:ahLst/>
              <a:cxnLst>
                <a:cxn ang="0">
                  <a:pos x="0" y="61"/>
                </a:cxn>
                <a:cxn ang="0">
                  <a:pos x="10" y="43"/>
                </a:cxn>
                <a:cxn ang="0">
                  <a:pos x="22" y="55"/>
                </a:cxn>
                <a:cxn ang="0">
                  <a:pos x="72" y="51"/>
                </a:cxn>
                <a:cxn ang="0">
                  <a:pos x="88" y="44"/>
                </a:cxn>
                <a:cxn ang="0">
                  <a:pos x="110" y="0"/>
                </a:cxn>
                <a:cxn ang="0">
                  <a:pos x="138" y="2"/>
                </a:cxn>
                <a:cxn ang="0">
                  <a:pos x="132" y="13"/>
                </a:cxn>
                <a:cxn ang="0">
                  <a:pos x="159" y="55"/>
                </a:cxn>
                <a:cxn ang="0">
                  <a:pos x="144" y="51"/>
                </a:cxn>
                <a:cxn ang="0">
                  <a:pos x="117" y="98"/>
                </a:cxn>
                <a:cxn ang="0">
                  <a:pos x="113" y="127"/>
                </a:cxn>
                <a:cxn ang="0">
                  <a:pos x="95" y="136"/>
                </a:cxn>
                <a:cxn ang="0">
                  <a:pos x="64" y="118"/>
                </a:cxn>
                <a:cxn ang="0">
                  <a:pos x="45" y="126"/>
                </a:cxn>
                <a:cxn ang="0">
                  <a:pos x="43" y="113"/>
                </a:cxn>
                <a:cxn ang="0">
                  <a:pos x="18" y="115"/>
                </a:cxn>
                <a:cxn ang="0">
                  <a:pos x="0" y="61"/>
                </a:cxn>
              </a:cxnLst>
              <a:rect l="0" t="0" r="r" b="b"/>
              <a:pathLst>
                <a:path w="160" h="137">
                  <a:moveTo>
                    <a:pt x="0" y="61"/>
                  </a:moveTo>
                  <a:lnTo>
                    <a:pt x="10" y="43"/>
                  </a:lnTo>
                  <a:lnTo>
                    <a:pt x="22" y="55"/>
                  </a:lnTo>
                  <a:lnTo>
                    <a:pt x="72" y="51"/>
                  </a:lnTo>
                  <a:lnTo>
                    <a:pt x="88" y="44"/>
                  </a:lnTo>
                  <a:lnTo>
                    <a:pt x="110" y="0"/>
                  </a:lnTo>
                  <a:lnTo>
                    <a:pt x="138" y="2"/>
                  </a:lnTo>
                  <a:lnTo>
                    <a:pt x="132" y="13"/>
                  </a:lnTo>
                  <a:lnTo>
                    <a:pt x="159" y="55"/>
                  </a:lnTo>
                  <a:lnTo>
                    <a:pt x="144" y="51"/>
                  </a:lnTo>
                  <a:lnTo>
                    <a:pt x="117" y="98"/>
                  </a:lnTo>
                  <a:lnTo>
                    <a:pt x="113" y="127"/>
                  </a:lnTo>
                  <a:lnTo>
                    <a:pt x="95" y="136"/>
                  </a:lnTo>
                  <a:lnTo>
                    <a:pt x="64" y="118"/>
                  </a:lnTo>
                  <a:lnTo>
                    <a:pt x="45" y="126"/>
                  </a:lnTo>
                  <a:lnTo>
                    <a:pt x="43" y="113"/>
                  </a:lnTo>
                  <a:lnTo>
                    <a:pt x="18" y="115"/>
                  </a:lnTo>
                  <a:lnTo>
                    <a:pt x="0" y="6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6" name="Freeform 84"/>
            <p:cNvSpPr>
              <a:spLocks/>
            </p:cNvSpPr>
            <p:nvPr/>
          </p:nvSpPr>
          <p:spPr bwMode="auto">
            <a:xfrm>
              <a:off x="4667" y="3213"/>
              <a:ext cx="39" cy="22"/>
            </a:xfrm>
            <a:custGeom>
              <a:avLst/>
              <a:gdLst/>
              <a:ahLst/>
              <a:cxnLst>
                <a:cxn ang="0">
                  <a:pos x="0" y="3"/>
                </a:cxn>
                <a:cxn ang="0">
                  <a:pos x="5" y="22"/>
                </a:cxn>
                <a:cxn ang="0">
                  <a:pos x="39" y="6"/>
                </a:cxn>
                <a:cxn ang="0">
                  <a:pos x="13" y="0"/>
                </a:cxn>
                <a:cxn ang="0">
                  <a:pos x="0" y="3"/>
                </a:cxn>
              </a:cxnLst>
              <a:rect l="0" t="0" r="r" b="b"/>
              <a:pathLst>
                <a:path w="40" h="23">
                  <a:moveTo>
                    <a:pt x="0" y="3"/>
                  </a:moveTo>
                  <a:lnTo>
                    <a:pt x="5" y="22"/>
                  </a:lnTo>
                  <a:lnTo>
                    <a:pt x="39" y="6"/>
                  </a:lnTo>
                  <a:lnTo>
                    <a:pt x="13" y="0"/>
                  </a:lnTo>
                  <a:lnTo>
                    <a:pt x="0" y="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7" name="Freeform 85"/>
            <p:cNvSpPr>
              <a:spLocks/>
            </p:cNvSpPr>
            <p:nvPr/>
          </p:nvSpPr>
          <p:spPr bwMode="auto">
            <a:xfrm>
              <a:off x="4699" y="3054"/>
              <a:ext cx="99" cy="116"/>
            </a:xfrm>
            <a:custGeom>
              <a:avLst/>
              <a:gdLst/>
              <a:ahLst/>
              <a:cxnLst>
                <a:cxn ang="0">
                  <a:pos x="0" y="71"/>
                </a:cxn>
                <a:cxn ang="0">
                  <a:pos x="13" y="93"/>
                </a:cxn>
                <a:cxn ang="0">
                  <a:pos x="9" y="114"/>
                </a:cxn>
                <a:cxn ang="0">
                  <a:pos x="25" y="120"/>
                </a:cxn>
                <a:cxn ang="0">
                  <a:pos x="24" y="75"/>
                </a:cxn>
                <a:cxn ang="0">
                  <a:pos x="35" y="71"/>
                </a:cxn>
                <a:cxn ang="0">
                  <a:pos x="36" y="87"/>
                </a:cxn>
                <a:cxn ang="0">
                  <a:pos x="46" y="107"/>
                </a:cxn>
                <a:cxn ang="0">
                  <a:pos x="63" y="98"/>
                </a:cxn>
                <a:cxn ang="0">
                  <a:pos x="42" y="57"/>
                </a:cxn>
                <a:cxn ang="0">
                  <a:pos x="76" y="40"/>
                </a:cxn>
                <a:cxn ang="0">
                  <a:pos x="29" y="51"/>
                </a:cxn>
                <a:cxn ang="0">
                  <a:pos x="23" y="25"/>
                </a:cxn>
                <a:cxn ang="0">
                  <a:pos x="89" y="22"/>
                </a:cxn>
                <a:cxn ang="0">
                  <a:pos x="102" y="0"/>
                </a:cxn>
                <a:cxn ang="0">
                  <a:pos x="82" y="14"/>
                </a:cxn>
                <a:cxn ang="0">
                  <a:pos x="35" y="6"/>
                </a:cxn>
                <a:cxn ang="0">
                  <a:pos x="19" y="17"/>
                </a:cxn>
                <a:cxn ang="0">
                  <a:pos x="0" y="71"/>
                </a:cxn>
              </a:cxnLst>
              <a:rect l="0" t="0" r="r" b="b"/>
              <a:pathLst>
                <a:path w="103" h="121">
                  <a:moveTo>
                    <a:pt x="0" y="71"/>
                  </a:moveTo>
                  <a:lnTo>
                    <a:pt x="13" y="93"/>
                  </a:lnTo>
                  <a:lnTo>
                    <a:pt x="9" y="114"/>
                  </a:lnTo>
                  <a:lnTo>
                    <a:pt x="25" y="120"/>
                  </a:lnTo>
                  <a:lnTo>
                    <a:pt x="24" y="75"/>
                  </a:lnTo>
                  <a:lnTo>
                    <a:pt x="35" y="71"/>
                  </a:lnTo>
                  <a:lnTo>
                    <a:pt x="36" y="87"/>
                  </a:lnTo>
                  <a:lnTo>
                    <a:pt x="46" y="107"/>
                  </a:lnTo>
                  <a:lnTo>
                    <a:pt x="63" y="98"/>
                  </a:lnTo>
                  <a:lnTo>
                    <a:pt x="42" y="57"/>
                  </a:lnTo>
                  <a:lnTo>
                    <a:pt x="76" y="40"/>
                  </a:lnTo>
                  <a:lnTo>
                    <a:pt x="29" y="51"/>
                  </a:lnTo>
                  <a:lnTo>
                    <a:pt x="23" y="25"/>
                  </a:lnTo>
                  <a:lnTo>
                    <a:pt x="89" y="22"/>
                  </a:lnTo>
                  <a:lnTo>
                    <a:pt x="102" y="0"/>
                  </a:lnTo>
                  <a:lnTo>
                    <a:pt x="82" y="14"/>
                  </a:lnTo>
                  <a:lnTo>
                    <a:pt x="35" y="6"/>
                  </a:lnTo>
                  <a:lnTo>
                    <a:pt x="19" y="17"/>
                  </a:lnTo>
                  <a:lnTo>
                    <a:pt x="0" y="7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8" name="Freeform 86"/>
            <p:cNvSpPr>
              <a:spLocks/>
            </p:cNvSpPr>
            <p:nvPr/>
          </p:nvSpPr>
          <p:spPr bwMode="auto">
            <a:xfrm>
              <a:off x="4776" y="3213"/>
              <a:ext cx="56" cy="30"/>
            </a:xfrm>
            <a:custGeom>
              <a:avLst/>
              <a:gdLst/>
              <a:ahLst/>
              <a:cxnLst>
                <a:cxn ang="0">
                  <a:pos x="0" y="18"/>
                </a:cxn>
                <a:cxn ang="0">
                  <a:pos x="2" y="31"/>
                </a:cxn>
                <a:cxn ang="0">
                  <a:pos x="57" y="0"/>
                </a:cxn>
                <a:cxn ang="0">
                  <a:pos x="16" y="9"/>
                </a:cxn>
                <a:cxn ang="0">
                  <a:pos x="0" y="18"/>
                </a:cxn>
              </a:cxnLst>
              <a:rect l="0" t="0" r="r" b="b"/>
              <a:pathLst>
                <a:path w="58" h="32">
                  <a:moveTo>
                    <a:pt x="0" y="18"/>
                  </a:moveTo>
                  <a:lnTo>
                    <a:pt x="2" y="31"/>
                  </a:lnTo>
                  <a:lnTo>
                    <a:pt x="57" y="0"/>
                  </a:lnTo>
                  <a:lnTo>
                    <a:pt x="16" y="9"/>
                  </a:lnTo>
                  <a:lnTo>
                    <a:pt x="0" y="1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39" name="Freeform 87"/>
            <p:cNvSpPr>
              <a:spLocks/>
            </p:cNvSpPr>
            <p:nvPr/>
          </p:nvSpPr>
          <p:spPr bwMode="auto">
            <a:xfrm>
              <a:off x="4833" y="3049"/>
              <a:ext cx="22" cy="47"/>
            </a:xfrm>
            <a:custGeom>
              <a:avLst/>
              <a:gdLst/>
              <a:ahLst/>
              <a:cxnLst>
                <a:cxn ang="0">
                  <a:pos x="0" y="16"/>
                </a:cxn>
                <a:cxn ang="0">
                  <a:pos x="4" y="38"/>
                </a:cxn>
                <a:cxn ang="0">
                  <a:pos x="17" y="48"/>
                </a:cxn>
                <a:cxn ang="0">
                  <a:pos x="8" y="28"/>
                </a:cxn>
                <a:cxn ang="0">
                  <a:pos x="22" y="25"/>
                </a:cxn>
                <a:cxn ang="0">
                  <a:pos x="20" y="9"/>
                </a:cxn>
                <a:cxn ang="0">
                  <a:pos x="4" y="20"/>
                </a:cxn>
                <a:cxn ang="0">
                  <a:pos x="11" y="0"/>
                </a:cxn>
                <a:cxn ang="0">
                  <a:pos x="0" y="16"/>
                </a:cxn>
              </a:cxnLst>
              <a:rect l="0" t="0" r="r" b="b"/>
              <a:pathLst>
                <a:path w="23" h="49">
                  <a:moveTo>
                    <a:pt x="0" y="16"/>
                  </a:moveTo>
                  <a:lnTo>
                    <a:pt x="4" y="38"/>
                  </a:lnTo>
                  <a:lnTo>
                    <a:pt x="17" y="48"/>
                  </a:lnTo>
                  <a:lnTo>
                    <a:pt x="8" y="28"/>
                  </a:lnTo>
                  <a:lnTo>
                    <a:pt x="22" y="25"/>
                  </a:lnTo>
                  <a:lnTo>
                    <a:pt x="20" y="9"/>
                  </a:lnTo>
                  <a:lnTo>
                    <a:pt x="4" y="20"/>
                  </a:lnTo>
                  <a:lnTo>
                    <a:pt x="11" y="0"/>
                  </a:lnTo>
                  <a:lnTo>
                    <a:pt x="0" y="1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40" name="Freeform 88"/>
            <p:cNvSpPr>
              <a:spLocks/>
            </p:cNvSpPr>
            <p:nvPr/>
          </p:nvSpPr>
          <p:spPr bwMode="auto">
            <a:xfrm>
              <a:off x="4841" y="3124"/>
              <a:ext cx="47" cy="22"/>
            </a:xfrm>
            <a:custGeom>
              <a:avLst/>
              <a:gdLst/>
              <a:ahLst/>
              <a:cxnLst>
                <a:cxn ang="0">
                  <a:pos x="0" y="9"/>
                </a:cxn>
                <a:cxn ang="0">
                  <a:pos x="27" y="0"/>
                </a:cxn>
                <a:cxn ang="0">
                  <a:pos x="48" y="22"/>
                </a:cxn>
                <a:cxn ang="0">
                  <a:pos x="0" y="9"/>
                </a:cxn>
              </a:cxnLst>
              <a:rect l="0" t="0" r="r" b="b"/>
              <a:pathLst>
                <a:path w="49" h="23">
                  <a:moveTo>
                    <a:pt x="0" y="9"/>
                  </a:moveTo>
                  <a:lnTo>
                    <a:pt x="27" y="0"/>
                  </a:lnTo>
                  <a:lnTo>
                    <a:pt x="48" y="22"/>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41" name="Freeform 89"/>
            <p:cNvSpPr>
              <a:spLocks/>
            </p:cNvSpPr>
            <p:nvPr/>
          </p:nvSpPr>
          <p:spPr bwMode="auto">
            <a:xfrm>
              <a:off x="4888" y="3087"/>
              <a:ext cx="166" cy="136"/>
            </a:xfrm>
            <a:custGeom>
              <a:avLst/>
              <a:gdLst/>
              <a:ahLst/>
              <a:cxnLst>
                <a:cxn ang="0">
                  <a:pos x="0" y="17"/>
                </a:cxn>
                <a:cxn ang="0">
                  <a:pos x="24" y="31"/>
                </a:cxn>
                <a:cxn ang="0">
                  <a:pos x="49" y="28"/>
                </a:cxn>
                <a:cxn ang="0">
                  <a:pos x="17" y="37"/>
                </a:cxn>
                <a:cxn ang="0">
                  <a:pos x="33" y="61"/>
                </a:cxn>
                <a:cxn ang="0">
                  <a:pos x="48" y="40"/>
                </a:cxn>
                <a:cxn ang="0">
                  <a:pos x="58" y="61"/>
                </a:cxn>
                <a:cxn ang="0">
                  <a:pos x="118" y="82"/>
                </a:cxn>
                <a:cxn ang="0">
                  <a:pos x="133" y="116"/>
                </a:cxn>
                <a:cxn ang="0">
                  <a:pos x="122" y="115"/>
                </a:cxn>
                <a:cxn ang="0">
                  <a:pos x="113" y="131"/>
                </a:cxn>
                <a:cxn ang="0">
                  <a:pos x="149" y="123"/>
                </a:cxn>
                <a:cxn ang="0">
                  <a:pos x="170" y="141"/>
                </a:cxn>
                <a:cxn ang="0">
                  <a:pos x="167" y="35"/>
                </a:cxn>
                <a:cxn ang="0">
                  <a:pos x="114" y="17"/>
                </a:cxn>
                <a:cxn ang="0">
                  <a:pos x="71" y="48"/>
                </a:cxn>
                <a:cxn ang="0">
                  <a:pos x="55" y="32"/>
                </a:cxn>
                <a:cxn ang="0">
                  <a:pos x="49" y="6"/>
                </a:cxn>
                <a:cxn ang="0">
                  <a:pos x="24" y="0"/>
                </a:cxn>
                <a:cxn ang="0">
                  <a:pos x="0" y="17"/>
                </a:cxn>
              </a:cxnLst>
              <a:rect l="0" t="0" r="r" b="b"/>
              <a:pathLst>
                <a:path w="171" h="142">
                  <a:moveTo>
                    <a:pt x="0" y="17"/>
                  </a:moveTo>
                  <a:lnTo>
                    <a:pt x="24" y="31"/>
                  </a:lnTo>
                  <a:lnTo>
                    <a:pt x="49" y="28"/>
                  </a:lnTo>
                  <a:lnTo>
                    <a:pt x="17" y="37"/>
                  </a:lnTo>
                  <a:lnTo>
                    <a:pt x="33" y="61"/>
                  </a:lnTo>
                  <a:lnTo>
                    <a:pt x="48" y="40"/>
                  </a:lnTo>
                  <a:lnTo>
                    <a:pt x="58" y="61"/>
                  </a:lnTo>
                  <a:lnTo>
                    <a:pt x="118" y="82"/>
                  </a:lnTo>
                  <a:lnTo>
                    <a:pt x="133" y="116"/>
                  </a:lnTo>
                  <a:lnTo>
                    <a:pt x="122" y="115"/>
                  </a:lnTo>
                  <a:lnTo>
                    <a:pt x="113" y="131"/>
                  </a:lnTo>
                  <a:lnTo>
                    <a:pt x="149" y="123"/>
                  </a:lnTo>
                  <a:lnTo>
                    <a:pt x="170" y="141"/>
                  </a:lnTo>
                  <a:lnTo>
                    <a:pt x="167" y="35"/>
                  </a:lnTo>
                  <a:lnTo>
                    <a:pt x="114" y="17"/>
                  </a:lnTo>
                  <a:lnTo>
                    <a:pt x="71" y="48"/>
                  </a:lnTo>
                  <a:lnTo>
                    <a:pt x="55" y="32"/>
                  </a:lnTo>
                  <a:lnTo>
                    <a:pt x="49" y="6"/>
                  </a:lnTo>
                  <a:lnTo>
                    <a:pt x="24" y="0"/>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42" name="Freeform 90"/>
            <p:cNvSpPr>
              <a:spLocks/>
            </p:cNvSpPr>
            <p:nvPr/>
          </p:nvSpPr>
          <p:spPr bwMode="auto">
            <a:xfrm>
              <a:off x="4893" y="3193"/>
              <a:ext cx="22" cy="21"/>
            </a:xfrm>
            <a:custGeom>
              <a:avLst/>
              <a:gdLst/>
              <a:ahLst/>
              <a:cxnLst>
                <a:cxn ang="0">
                  <a:pos x="0" y="21"/>
                </a:cxn>
                <a:cxn ang="0">
                  <a:pos x="14" y="0"/>
                </a:cxn>
                <a:cxn ang="0">
                  <a:pos x="22" y="11"/>
                </a:cxn>
                <a:cxn ang="0">
                  <a:pos x="0" y="21"/>
                </a:cxn>
              </a:cxnLst>
              <a:rect l="0" t="0" r="r" b="b"/>
              <a:pathLst>
                <a:path w="23" h="22">
                  <a:moveTo>
                    <a:pt x="0" y="21"/>
                  </a:moveTo>
                  <a:lnTo>
                    <a:pt x="14" y="0"/>
                  </a:lnTo>
                  <a:lnTo>
                    <a:pt x="22" y="11"/>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43" name="Freeform 91"/>
            <p:cNvSpPr>
              <a:spLocks/>
            </p:cNvSpPr>
            <p:nvPr/>
          </p:nvSpPr>
          <p:spPr bwMode="auto">
            <a:xfrm>
              <a:off x="3521" y="2432"/>
              <a:ext cx="303" cy="255"/>
            </a:xfrm>
            <a:custGeom>
              <a:avLst/>
              <a:gdLst/>
              <a:ahLst/>
              <a:cxnLst>
                <a:cxn ang="0">
                  <a:pos x="0" y="9"/>
                </a:cxn>
                <a:cxn ang="0">
                  <a:pos x="6" y="0"/>
                </a:cxn>
                <a:cxn ang="0">
                  <a:pos x="31" y="20"/>
                </a:cxn>
                <a:cxn ang="0">
                  <a:pos x="60" y="4"/>
                </a:cxn>
                <a:cxn ang="0">
                  <a:pos x="63" y="20"/>
                </a:cxn>
                <a:cxn ang="0">
                  <a:pos x="76" y="25"/>
                </a:cxn>
                <a:cxn ang="0">
                  <a:pos x="81" y="43"/>
                </a:cxn>
                <a:cxn ang="0">
                  <a:pos x="124" y="60"/>
                </a:cxn>
                <a:cxn ang="0">
                  <a:pos x="163" y="55"/>
                </a:cxn>
                <a:cxn ang="0">
                  <a:pos x="159" y="45"/>
                </a:cxn>
                <a:cxn ang="0">
                  <a:pos x="210" y="28"/>
                </a:cxn>
                <a:cxn ang="0">
                  <a:pos x="276" y="58"/>
                </a:cxn>
                <a:cxn ang="0">
                  <a:pos x="279" y="75"/>
                </a:cxn>
                <a:cxn ang="0">
                  <a:pos x="268" y="106"/>
                </a:cxn>
                <a:cxn ang="0">
                  <a:pos x="270" y="148"/>
                </a:cxn>
                <a:cxn ang="0">
                  <a:pos x="286" y="162"/>
                </a:cxn>
                <a:cxn ang="0">
                  <a:pos x="274" y="183"/>
                </a:cxn>
                <a:cxn ang="0">
                  <a:pos x="312" y="232"/>
                </a:cxn>
                <a:cxn ang="0">
                  <a:pos x="286" y="266"/>
                </a:cxn>
                <a:cxn ang="0">
                  <a:pos x="216" y="255"/>
                </a:cxn>
                <a:cxn ang="0">
                  <a:pos x="201" y="232"/>
                </a:cxn>
                <a:cxn ang="0">
                  <a:pos x="152" y="240"/>
                </a:cxn>
                <a:cxn ang="0">
                  <a:pos x="118" y="218"/>
                </a:cxn>
                <a:cxn ang="0">
                  <a:pos x="94" y="178"/>
                </a:cxn>
                <a:cxn ang="0">
                  <a:pos x="76" y="171"/>
                </a:cxn>
                <a:cxn ang="0">
                  <a:pos x="71" y="180"/>
                </a:cxn>
                <a:cxn ang="0">
                  <a:pos x="49" y="139"/>
                </a:cxn>
                <a:cxn ang="0">
                  <a:pos x="20" y="114"/>
                </a:cxn>
                <a:cxn ang="0">
                  <a:pos x="33" y="75"/>
                </a:cxn>
                <a:cxn ang="0">
                  <a:pos x="21" y="70"/>
                </a:cxn>
                <a:cxn ang="0">
                  <a:pos x="9" y="49"/>
                </a:cxn>
                <a:cxn ang="0">
                  <a:pos x="0" y="9"/>
                </a:cxn>
              </a:cxnLst>
              <a:rect l="0" t="0" r="r" b="b"/>
              <a:pathLst>
                <a:path w="313" h="267">
                  <a:moveTo>
                    <a:pt x="0" y="9"/>
                  </a:moveTo>
                  <a:lnTo>
                    <a:pt x="6" y="0"/>
                  </a:lnTo>
                  <a:lnTo>
                    <a:pt x="31" y="20"/>
                  </a:lnTo>
                  <a:lnTo>
                    <a:pt x="60" y="4"/>
                  </a:lnTo>
                  <a:lnTo>
                    <a:pt x="63" y="20"/>
                  </a:lnTo>
                  <a:lnTo>
                    <a:pt x="76" y="25"/>
                  </a:lnTo>
                  <a:lnTo>
                    <a:pt x="81" y="43"/>
                  </a:lnTo>
                  <a:lnTo>
                    <a:pt x="124" y="60"/>
                  </a:lnTo>
                  <a:lnTo>
                    <a:pt x="163" y="55"/>
                  </a:lnTo>
                  <a:lnTo>
                    <a:pt x="159" y="45"/>
                  </a:lnTo>
                  <a:lnTo>
                    <a:pt x="210" y="28"/>
                  </a:lnTo>
                  <a:lnTo>
                    <a:pt x="276" y="58"/>
                  </a:lnTo>
                  <a:lnTo>
                    <a:pt x="279" y="75"/>
                  </a:lnTo>
                  <a:lnTo>
                    <a:pt x="268" y="106"/>
                  </a:lnTo>
                  <a:lnTo>
                    <a:pt x="270" y="148"/>
                  </a:lnTo>
                  <a:lnTo>
                    <a:pt x="286" y="162"/>
                  </a:lnTo>
                  <a:lnTo>
                    <a:pt x="274" y="183"/>
                  </a:lnTo>
                  <a:lnTo>
                    <a:pt x="312" y="232"/>
                  </a:lnTo>
                  <a:lnTo>
                    <a:pt x="286" y="266"/>
                  </a:lnTo>
                  <a:lnTo>
                    <a:pt x="216" y="255"/>
                  </a:lnTo>
                  <a:lnTo>
                    <a:pt x="201" y="232"/>
                  </a:lnTo>
                  <a:lnTo>
                    <a:pt x="152" y="240"/>
                  </a:lnTo>
                  <a:lnTo>
                    <a:pt x="118" y="218"/>
                  </a:lnTo>
                  <a:lnTo>
                    <a:pt x="94" y="178"/>
                  </a:lnTo>
                  <a:lnTo>
                    <a:pt x="76" y="171"/>
                  </a:lnTo>
                  <a:lnTo>
                    <a:pt x="71" y="180"/>
                  </a:lnTo>
                  <a:lnTo>
                    <a:pt x="49" y="139"/>
                  </a:lnTo>
                  <a:lnTo>
                    <a:pt x="20" y="114"/>
                  </a:lnTo>
                  <a:lnTo>
                    <a:pt x="33" y="75"/>
                  </a:lnTo>
                  <a:lnTo>
                    <a:pt x="21" y="70"/>
                  </a:lnTo>
                  <a:lnTo>
                    <a:pt x="9" y="49"/>
                  </a:lnTo>
                  <a:lnTo>
                    <a:pt x="0" y="9"/>
                  </a:lnTo>
                </a:path>
              </a:pathLst>
            </a:custGeom>
            <a:solidFill>
              <a:srgbClr val="002060"/>
            </a:solidFill>
            <a:ln w="18415" cap="flat" cmpd="sng">
              <a:solidFill>
                <a:schemeClr val="tx1"/>
              </a:solidFill>
              <a:prstDash val="solid"/>
              <a:round/>
              <a:headEnd type="none" w="med" len="med"/>
              <a:tailEnd type="none" w="med" len="med"/>
            </a:ln>
            <a:effectLst/>
          </p:spPr>
          <p:txBody>
            <a:bodyPr/>
            <a:lstStyle/>
            <a:p>
              <a:endParaRPr lang="it-IT"/>
            </a:p>
          </p:txBody>
        </p:sp>
        <p:sp>
          <p:nvSpPr>
            <p:cNvPr id="344" name="Freeform 92"/>
            <p:cNvSpPr>
              <a:spLocks/>
            </p:cNvSpPr>
            <p:nvPr/>
          </p:nvSpPr>
          <p:spPr bwMode="auto">
            <a:xfrm>
              <a:off x="3434" y="2480"/>
              <a:ext cx="157" cy="141"/>
            </a:xfrm>
            <a:custGeom>
              <a:avLst/>
              <a:gdLst/>
              <a:ahLst/>
              <a:cxnLst>
                <a:cxn ang="0">
                  <a:pos x="0" y="71"/>
                </a:cxn>
                <a:cxn ang="0">
                  <a:pos x="8" y="91"/>
                </a:cxn>
                <a:cxn ang="0">
                  <a:pos x="81" y="125"/>
                </a:cxn>
                <a:cxn ang="0">
                  <a:pos x="81" y="137"/>
                </a:cxn>
                <a:cxn ang="0">
                  <a:pos x="99" y="145"/>
                </a:cxn>
                <a:cxn ang="0">
                  <a:pos x="128" y="147"/>
                </a:cxn>
                <a:cxn ang="0">
                  <a:pos x="152" y="132"/>
                </a:cxn>
                <a:cxn ang="0">
                  <a:pos x="161" y="130"/>
                </a:cxn>
                <a:cxn ang="0">
                  <a:pos x="139" y="89"/>
                </a:cxn>
                <a:cxn ang="0">
                  <a:pos x="110" y="64"/>
                </a:cxn>
                <a:cxn ang="0">
                  <a:pos x="123" y="25"/>
                </a:cxn>
                <a:cxn ang="0">
                  <a:pos x="111" y="20"/>
                </a:cxn>
                <a:cxn ang="0">
                  <a:pos x="99" y="0"/>
                </a:cxn>
                <a:cxn ang="0">
                  <a:pos x="64" y="1"/>
                </a:cxn>
                <a:cxn ang="0">
                  <a:pos x="45" y="14"/>
                </a:cxn>
                <a:cxn ang="0">
                  <a:pos x="40" y="49"/>
                </a:cxn>
                <a:cxn ang="0">
                  <a:pos x="0" y="71"/>
                </a:cxn>
              </a:cxnLst>
              <a:rect l="0" t="0" r="r" b="b"/>
              <a:pathLst>
                <a:path w="162" h="148">
                  <a:moveTo>
                    <a:pt x="0" y="71"/>
                  </a:moveTo>
                  <a:lnTo>
                    <a:pt x="8" y="91"/>
                  </a:lnTo>
                  <a:lnTo>
                    <a:pt x="81" y="125"/>
                  </a:lnTo>
                  <a:lnTo>
                    <a:pt x="81" y="137"/>
                  </a:lnTo>
                  <a:lnTo>
                    <a:pt x="99" y="145"/>
                  </a:lnTo>
                  <a:lnTo>
                    <a:pt x="128" y="147"/>
                  </a:lnTo>
                  <a:lnTo>
                    <a:pt x="152" y="132"/>
                  </a:lnTo>
                  <a:lnTo>
                    <a:pt x="161" y="130"/>
                  </a:lnTo>
                  <a:lnTo>
                    <a:pt x="139" y="89"/>
                  </a:lnTo>
                  <a:lnTo>
                    <a:pt x="110" y="64"/>
                  </a:lnTo>
                  <a:lnTo>
                    <a:pt x="123" y="25"/>
                  </a:lnTo>
                  <a:lnTo>
                    <a:pt x="111" y="20"/>
                  </a:lnTo>
                  <a:lnTo>
                    <a:pt x="99" y="0"/>
                  </a:lnTo>
                  <a:lnTo>
                    <a:pt x="64" y="1"/>
                  </a:lnTo>
                  <a:lnTo>
                    <a:pt x="45" y="14"/>
                  </a:lnTo>
                  <a:lnTo>
                    <a:pt x="40" y="49"/>
                  </a:lnTo>
                  <a:lnTo>
                    <a:pt x="0" y="71"/>
                  </a:lnTo>
                </a:path>
              </a:pathLst>
            </a:custGeom>
            <a:solidFill>
              <a:srgbClr val="FF0000"/>
            </a:solidFill>
            <a:ln w="18415" cap="flat" cmpd="sng">
              <a:solidFill>
                <a:schemeClr val="tx1"/>
              </a:solidFill>
              <a:prstDash val="solid"/>
              <a:round/>
              <a:headEnd type="none" w="med" len="med"/>
              <a:tailEnd type="none" w="med" len="med"/>
            </a:ln>
            <a:effectLst/>
          </p:spPr>
          <p:txBody>
            <a:bodyPr/>
            <a:lstStyle/>
            <a:p>
              <a:endParaRPr lang="it-IT" dirty="0">
                <a:solidFill>
                  <a:srgbClr val="002060"/>
                </a:solidFill>
              </a:endParaRPr>
            </a:p>
          </p:txBody>
        </p:sp>
        <p:sp>
          <p:nvSpPr>
            <p:cNvPr id="345" name="Freeform 93"/>
            <p:cNvSpPr>
              <a:spLocks/>
            </p:cNvSpPr>
            <p:nvPr/>
          </p:nvSpPr>
          <p:spPr bwMode="auto">
            <a:xfrm>
              <a:off x="2930" y="2296"/>
              <a:ext cx="186" cy="172"/>
            </a:xfrm>
            <a:custGeom>
              <a:avLst/>
              <a:gdLst/>
              <a:ahLst/>
              <a:cxnLst>
                <a:cxn ang="0">
                  <a:pos x="0" y="44"/>
                </a:cxn>
                <a:cxn ang="0">
                  <a:pos x="5" y="24"/>
                </a:cxn>
                <a:cxn ang="0">
                  <a:pos x="28" y="14"/>
                </a:cxn>
                <a:cxn ang="0">
                  <a:pos x="37" y="24"/>
                </a:cxn>
                <a:cxn ang="0">
                  <a:pos x="60" y="5"/>
                </a:cxn>
                <a:cxn ang="0">
                  <a:pos x="86" y="0"/>
                </a:cxn>
                <a:cxn ang="0">
                  <a:pos x="112" y="13"/>
                </a:cxn>
                <a:cxn ang="0">
                  <a:pos x="112" y="32"/>
                </a:cxn>
                <a:cxn ang="0">
                  <a:pos x="91" y="36"/>
                </a:cxn>
                <a:cxn ang="0">
                  <a:pos x="92" y="59"/>
                </a:cxn>
                <a:cxn ang="0">
                  <a:pos x="129" y="99"/>
                </a:cxn>
                <a:cxn ang="0">
                  <a:pos x="151" y="102"/>
                </a:cxn>
                <a:cxn ang="0">
                  <a:pos x="150" y="111"/>
                </a:cxn>
                <a:cxn ang="0">
                  <a:pos x="191" y="137"/>
                </a:cxn>
                <a:cxn ang="0">
                  <a:pos x="162" y="133"/>
                </a:cxn>
                <a:cxn ang="0">
                  <a:pos x="169" y="158"/>
                </a:cxn>
                <a:cxn ang="0">
                  <a:pos x="151" y="179"/>
                </a:cxn>
                <a:cxn ang="0">
                  <a:pos x="145" y="137"/>
                </a:cxn>
                <a:cxn ang="0">
                  <a:pos x="73" y="92"/>
                </a:cxn>
                <a:cxn ang="0">
                  <a:pos x="56" y="63"/>
                </a:cxn>
                <a:cxn ang="0">
                  <a:pos x="33" y="53"/>
                </a:cxn>
                <a:cxn ang="0">
                  <a:pos x="13" y="65"/>
                </a:cxn>
                <a:cxn ang="0">
                  <a:pos x="0" y="44"/>
                </a:cxn>
              </a:cxnLst>
              <a:rect l="0" t="0" r="r" b="b"/>
              <a:pathLst>
                <a:path w="192" h="180">
                  <a:moveTo>
                    <a:pt x="0" y="44"/>
                  </a:moveTo>
                  <a:lnTo>
                    <a:pt x="5" y="24"/>
                  </a:lnTo>
                  <a:lnTo>
                    <a:pt x="28" y="14"/>
                  </a:lnTo>
                  <a:lnTo>
                    <a:pt x="37" y="24"/>
                  </a:lnTo>
                  <a:lnTo>
                    <a:pt x="60" y="5"/>
                  </a:lnTo>
                  <a:lnTo>
                    <a:pt x="86" y="0"/>
                  </a:lnTo>
                  <a:lnTo>
                    <a:pt x="112" y="13"/>
                  </a:lnTo>
                  <a:lnTo>
                    <a:pt x="112" y="32"/>
                  </a:lnTo>
                  <a:lnTo>
                    <a:pt x="91" y="36"/>
                  </a:lnTo>
                  <a:lnTo>
                    <a:pt x="92" y="59"/>
                  </a:lnTo>
                  <a:lnTo>
                    <a:pt x="129" y="99"/>
                  </a:lnTo>
                  <a:lnTo>
                    <a:pt x="151" y="102"/>
                  </a:lnTo>
                  <a:lnTo>
                    <a:pt x="150" y="111"/>
                  </a:lnTo>
                  <a:lnTo>
                    <a:pt x="191" y="137"/>
                  </a:lnTo>
                  <a:lnTo>
                    <a:pt x="162" y="133"/>
                  </a:lnTo>
                  <a:lnTo>
                    <a:pt x="169" y="158"/>
                  </a:lnTo>
                  <a:lnTo>
                    <a:pt x="151" y="179"/>
                  </a:lnTo>
                  <a:lnTo>
                    <a:pt x="145" y="137"/>
                  </a:lnTo>
                  <a:lnTo>
                    <a:pt x="73" y="92"/>
                  </a:lnTo>
                  <a:lnTo>
                    <a:pt x="56" y="63"/>
                  </a:lnTo>
                  <a:lnTo>
                    <a:pt x="33" y="53"/>
                  </a:lnTo>
                  <a:lnTo>
                    <a:pt x="13" y="65"/>
                  </a:lnTo>
                  <a:lnTo>
                    <a:pt x="0" y="4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46" name="Freeform 94"/>
            <p:cNvSpPr>
              <a:spLocks/>
            </p:cNvSpPr>
            <p:nvPr/>
          </p:nvSpPr>
          <p:spPr bwMode="auto">
            <a:xfrm>
              <a:off x="2954" y="2406"/>
              <a:ext cx="23" cy="43"/>
            </a:xfrm>
            <a:custGeom>
              <a:avLst/>
              <a:gdLst/>
              <a:ahLst/>
              <a:cxnLst>
                <a:cxn ang="0">
                  <a:pos x="0" y="6"/>
                </a:cxn>
                <a:cxn ang="0">
                  <a:pos x="4" y="40"/>
                </a:cxn>
                <a:cxn ang="0">
                  <a:pos x="13" y="44"/>
                </a:cxn>
                <a:cxn ang="0">
                  <a:pos x="23" y="17"/>
                </a:cxn>
                <a:cxn ang="0">
                  <a:pos x="14" y="0"/>
                </a:cxn>
                <a:cxn ang="0">
                  <a:pos x="0" y="6"/>
                </a:cxn>
              </a:cxnLst>
              <a:rect l="0" t="0" r="r" b="b"/>
              <a:pathLst>
                <a:path w="24" h="45">
                  <a:moveTo>
                    <a:pt x="0" y="6"/>
                  </a:moveTo>
                  <a:lnTo>
                    <a:pt x="4" y="40"/>
                  </a:lnTo>
                  <a:lnTo>
                    <a:pt x="13" y="44"/>
                  </a:lnTo>
                  <a:lnTo>
                    <a:pt x="23" y="17"/>
                  </a:lnTo>
                  <a:lnTo>
                    <a:pt x="14" y="0"/>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47" name="Freeform 95"/>
            <p:cNvSpPr>
              <a:spLocks/>
            </p:cNvSpPr>
            <p:nvPr/>
          </p:nvSpPr>
          <p:spPr bwMode="auto">
            <a:xfrm>
              <a:off x="3021" y="2461"/>
              <a:ext cx="50" cy="28"/>
            </a:xfrm>
            <a:custGeom>
              <a:avLst/>
              <a:gdLst/>
              <a:ahLst/>
              <a:cxnLst>
                <a:cxn ang="0">
                  <a:pos x="0" y="6"/>
                </a:cxn>
                <a:cxn ang="0">
                  <a:pos x="42" y="28"/>
                </a:cxn>
                <a:cxn ang="0">
                  <a:pos x="51" y="0"/>
                </a:cxn>
                <a:cxn ang="0">
                  <a:pos x="0" y="6"/>
                </a:cxn>
              </a:cxnLst>
              <a:rect l="0" t="0" r="r" b="b"/>
              <a:pathLst>
                <a:path w="52" h="29">
                  <a:moveTo>
                    <a:pt x="0" y="6"/>
                  </a:moveTo>
                  <a:lnTo>
                    <a:pt x="42" y="28"/>
                  </a:lnTo>
                  <a:lnTo>
                    <a:pt x="51" y="0"/>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48" name="Freeform 96"/>
            <p:cNvSpPr>
              <a:spLocks/>
            </p:cNvSpPr>
            <p:nvPr/>
          </p:nvSpPr>
          <p:spPr bwMode="auto">
            <a:xfrm>
              <a:off x="4870" y="2540"/>
              <a:ext cx="38" cy="44"/>
            </a:xfrm>
            <a:custGeom>
              <a:avLst/>
              <a:gdLst/>
              <a:ahLst/>
              <a:cxnLst>
                <a:cxn ang="0">
                  <a:pos x="0" y="12"/>
                </a:cxn>
                <a:cxn ang="0">
                  <a:pos x="1" y="23"/>
                </a:cxn>
                <a:cxn ang="0">
                  <a:pos x="9" y="12"/>
                </a:cxn>
                <a:cxn ang="0">
                  <a:pos x="13" y="19"/>
                </a:cxn>
                <a:cxn ang="0">
                  <a:pos x="9" y="45"/>
                </a:cxn>
                <a:cxn ang="0">
                  <a:pos x="27" y="45"/>
                </a:cxn>
                <a:cxn ang="0">
                  <a:pos x="38" y="17"/>
                </a:cxn>
                <a:cxn ang="0">
                  <a:pos x="32" y="2"/>
                </a:cxn>
                <a:cxn ang="0">
                  <a:pos x="14" y="0"/>
                </a:cxn>
                <a:cxn ang="0">
                  <a:pos x="0" y="12"/>
                </a:cxn>
              </a:cxnLst>
              <a:rect l="0" t="0" r="r" b="b"/>
              <a:pathLst>
                <a:path w="39" h="46">
                  <a:moveTo>
                    <a:pt x="0" y="12"/>
                  </a:moveTo>
                  <a:lnTo>
                    <a:pt x="1" y="23"/>
                  </a:lnTo>
                  <a:lnTo>
                    <a:pt x="9" y="12"/>
                  </a:lnTo>
                  <a:lnTo>
                    <a:pt x="13" y="19"/>
                  </a:lnTo>
                  <a:lnTo>
                    <a:pt x="9" y="45"/>
                  </a:lnTo>
                  <a:lnTo>
                    <a:pt x="27" y="45"/>
                  </a:lnTo>
                  <a:lnTo>
                    <a:pt x="38" y="17"/>
                  </a:lnTo>
                  <a:lnTo>
                    <a:pt x="32" y="2"/>
                  </a:lnTo>
                  <a:lnTo>
                    <a:pt x="14" y="0"/>
                  </a:lnTo>
                  <a:lnTo>
                    <a:pt x="0" y="1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49" name="Freeform 97"/>
            <p:cNvSpPr>
              <a:spLocks/>
            </p:cNvSpPr>
            <p:nvPr/>
          </p:nvSpPr>
          <p:spPr bwMode="auto">
            <a:xfrm>
              <a:off x="4888" y="2406"/>
              <a:ext cx="180" cy="142"/>
            </a:xfrm>
            <a:custGeom>
              <a:avLst/>
              <a:gdLst/>
              <a:ahLst/>
              <a:cxnLst>
                <a:cxn ang="0">
                  <a:pos x="0" y="137"/>
                </a:cxn>
                <a:cxn ang="0">
                  <a:pos x="33" y="110"/>
                </a:cxn>
                <a:cxn ang="0">
                  <a:pos x="79" y="110"/>
                </a:cxn>
                <a:cxn ang="0">
                  <a:pos x="98" y="76"/>
                </a:cxn>
                <a:cxn ang="0">
                  <a:pos x="106" y="74"/>
                </a:cxn>
                <a:cxn ang="0">
                  <a:pos x="106" y="86"/>
                </a:cxn>
                <a:cxn ang="0">
                  <a:pos x="128" y="74"/>
                </a:cxn>
                <a:cxn ang="0">
                  <a:pos x="145" y="48"/>
                </a:cxn>
                <a:cxn ang="0">
                  <a:pos x="153" y="6"/>
                </a:cxn>
                <a:cxn ang="0">
                  <a:pos x="168" y="8"/>
                </a:cxn>
                <a:cxn ang="0">
                  <a:pos x="163" y="0"/>
                </a:cxn>
                <a:cxn ang="0">
                  <a:pos x="172" y="0"/>
                </a:cxn>
                <a:cxn ang="0">
                  <a:pos x="185" y="35"/>
                </a:cxn>
                <a:cxn ang="0">
                  <a:pos x="168" y="59"/>
                </a:cxn>
                <a:cxn ang="0">
                  <a:pos x="168" y="82"/>
                </a:cxn>
                <a:cxn ang="0">
                  <a:pos x="156" y="115"/>
                </a:cxn>
                <a:cxn ang="0">
                  <a:pos x="148" y="120"/>
                </a:cxn>
                <a:cxn ang="0">
                  <a:pos x="148" y="107"/>
                </a:cxn>
                <a:cxn ang="0">
                  <a:pos x="121" y="126"/>
                </a:cxn>
                <a:cxn ang="0">
                  <a:pos x="98" y="118"/>
                </a:cxn>
                <a:cxn ang="0">
                  <a:pos x="99" y="133"/>
                </a:cxn>
                <a:cxn ang="0">
                  <a:pos x="79" y="147"/>
                </a:cxn>
                <a:cxn ang="0">
                  <a:pos x="74" y="125"/>
                </a:cxn>
                <a:cxn ang="0">
                  <a:pos x="0" y="137"/>
                </a:cxn>
              </a:cxnLst>
              <a:rect l="0" t="0" r="r" b="b"/>
              <a:pathLst>
                <a:path w="186" h="148">
                  <a:moveTo>
                    <a:pt x="0" y="137"/>
                  </a:moveTo>
                  <a:lnTo>
                    <a:pt x="33" y="110"/>
                  </a:lnTo>
                  <a:lnTo>
                    <a:pt x="79" y="110"/>
                  </a:lnTo>
                  <a:lnTo>
                    <a:pt x="98" y="76"/>
                  </a:lnTo>
                  <a:lnTo>
                    <a:pt x="106" y="74"/>
                  </a:lnTo>
                  <a:lnTo>
                    <a:pt x="106" y="86"/>
                  </a:lnTo>
                  <a:lnTo>
                    <a:pt x="128" y="74"/>
                  </a:lnTo>
                  <a:lnTo>
                    <a:pt x="145" y="48"/>
                  </a:lnTo>
                  <a:lnTo>
                    <a:pt x="153" y="6"/>
                  </a:lnTo>
                  <a:lnTo>
                    <a:pt x="168" y="8"/>
                  </a:lnTo>
                  <a:lnTo>
                    <a:pt x="163" y="0"/>
                  </a:lnTo>
                  <a:lnTo>
                    <a:pt x="172" y="0"/>
                  </a:lnTo>
                  <a:lnTo>
                    <a:pt x="185" y="35"/>
                  </a:lnTo>
                  <a:lnTo>
                    <a:pt x="168" y="59"/>
                  </a:lnTo>
                  <a:lnTo>
                    <a:pt x="168" y="82"/>
                  </a:lnTo>
                  <a:lnTo>
                    <a:pt x="156" y="115"/>
                  </a:lnTo>
                  <a:lnTo>
                    <a:pt x="148" y="120"/>
                  </a:lnTo>
                  <a:lnTo>
                    <a:pt x="148" y="107"/>
                  </a:lnTo>
                  <a:lnTo>
                    <a:pt x="121" y="126"/>
                  </a:lnTo>
                  <a:lnTo>
                    <a:pt x="98" y="118"/>
                  </a:lnTo>
                  <a:lnTo>
                    <a:pt x="99" y="133"/>
                  </a:lnTo>
                  <a:lnTo>
                    <a:pt x="79" y="147"/>
                  </a:lnTo>
                  <a:lnTo>
                    <a:pt x="74" y="125"/>
                  </a:lnTo>
                  <a:lnTo>
                    <a:pt x="0" y="13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0" name="Freeform 98"/>
            <p:cNvSpPr>
              <a:spLocks/>
            </p:cNvSpPr>
            <p:nvPr/>
          </p:nvSpPr>
          <p:spPr bwMode="auto">
            <a:xfrm>
              <a:off x="4911" y="2533"/>
              <a:ext cx="37" cy="27"/>
            </a:xfrm>
            <a:custGeom>
              <a:avLst/>
              <a:gdLst/>
              <a:ahLst/>
              <a:cxnLst>
                <a:cxn ang="0">
                  <a:pos x="0" y="14"/>
                </a:cxn>
                <a:cxn ang="0">
                  <a:pos x="12" y="27"/>
                </a:cxn>
                <a:cxn ang="0">
                  <a:pos x="33" y="16"/>
                </a:cxn>
                <a:cxn ang="0">
                  <a:pos x="38" y="0"/>
                </a:cxn>
                <a:cxn ang="0">
                  <a:pos x="0" y="14"/>
                </a:cxn>
              </a:cxnLst>
              <a:rect l="0" t="0" r="r" b="b"/>
              <a:pathLst>
                <a:path w="39" h="28">
                  <a:moveTo>
                    <a:pt x="0" y="14"/>
                  </a:moveTo>
                  <a:lnTo>
                    <a:pt x="12" y="27"/>
                  </a:lnTo>
                  <a:lnTo>
                    <a:pt x="33" y="16"/>
                  </a:lnTo>
                  <a:lnTo>
                    <a:pt x="38" y="0"/>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1" name="Freeform 99"/>
            <p:cNvSpPr>
              <a:spLocks/>
            </p:cNvSpPr>
            <p:nvPr/>
          </p:nvSpPr>
          <p:spPr bwMode="auto">
            <a:xfrm>
              <a:off x="5031" y="2329"/>
              <a:ext cx="93" cy="78"/>
            </a:xfrm>
            <a:custGeom>
              <a:avLst/>
              <a:gdLst/>
              <a:ahLst/>
              <a:cxnLst>
                <a:cxn ang="0">
                  <a:pos x="0" y="56"/>
                </a:cxn>
                <a:cxn ang="0">
                  <a:pos x="4" y="80"/>
                </a:cxn>
                <a:cxn ang="0">
                  <a:pos x="20" y="70"/>
                </a:cxn>
                <a:cxn ang="0">
                  <a:pos x="9" y="56"/>
                </a:cxn>
                <a:cxn ang="0">
                  <a:pos x="54" y="69"/>
                </a:cxn>
                <a:cxn ang="0">
                  <a:pos x="65" y="50"/>
                </a:cxn>
                <a:cxn ang="0">
                  <a:pos x="95" y="44"/>
                </a:cxn>
                <a:cxn ang="0">
                  <a:pos x="85" y="32"/>
                </a:cxn>
                <a:cxn ang="0">
                  <a:pos x="88" y="21"/>
                </a:cxn>
                <a:cxn ang="0">
                  <a:pos x="62" y="23"/>
                </a:cxn>
                <a:cxn ang="0">
                  <a:pos x="32" y="0"/>
                </a:cxn>
                <a:cxn ang="0">
                  <a:pos x="21" y="44"/>
                </a:cxn>
                <a:cxn ang="0">
                  <a:pos x="8" y="42"/>
                </a:cxn>
                <a:cxn ang="0">
                  <a:pos x="0" y="56"/>
                </a:cxn>
              </a:cxnLst>
              <a:rect l="0" t="0" r="r" b="b"/>
              <a:pathLst>
                <a:path w="96" h="81">
                  <a:moveTo>
                    <a:pt x="0" y="56"/>
                  </a:moveTo>
                  <a:lnTo>
                    <a:pt x="4" y="80"/>
                  </a:lnTo>
                  <a:lnTo>
                    <a:pt x="20" y="70"/>
                  </a:lnTo>
                  <a:lnTo>
                    <a:pt x="9" y="56"/>
                  </a:lnTo>
                  <a:lnTo>
                    <a:pt x="54" y="69"/>
                  </a:lnTo>
                  <a:lnTo>
                    <a:pt x="65" y="50"/>
                  </a:lnTo>
                  <a:lnTo>
                    <a:pt x="95" y="44"/>
                  </a:lnTo>
                  <a:lnTo>
                    <a:pt x="85" y="32"/>
                  </a:lnTo>
                  <a:lnTo>
                    <a:pt x="88" y="21"/>
                  </a:lnTo>
                  <a:lnTo>
                    <a:pt x="62" y="23"/>
                  </a:lnTo>
                  <a:lnTo>
                    <a:pt x="32" y="0"/>
                  </a:lnTo>
                  <a:lnTo>
                    <a:pt x="21" y="44"/>
                  </a:lnTo>
                  <a:lnTo>
                    <a:pt x="8" y="42"/>
                  </a:lnTo>
                  <a:lnTo>
                    <a:pt x="0" y="5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2" name="Freeform 100"/>
            <p:cNvSpPr>
              <a:spLocks/>
            </p:cNvSpPr>
            <p:nvPr/>
          </p:nvSpPr>
          <p:spPr bwMode="auto">
            <a:xfrm>
              <a:off x="4785" y="2377"/>
              <a:ext cx="101" cy="97"/>
            </a:xfrm>
            <a:custGeom>
              <a:avLst/>
              <a:gdLst/>
              <a:ahLst/>
              <a:cxnLst>
                <a:cxn ang="0">
                  <a:pos x="0" y="56"/>
                </a:cxn>
                <a:cxn ang="0">
                  <a:pos x="18" y="64"/>
                </a:cxn>
                <a:cxn ang="0">
                  <a:pos x="6" y="93"/>
                </a:cxn>
                <a:cxn ang="0">
                  <a:pos x="36" y="100"/>
                </a:cxn>
                <a:cxn ang="0">
                  <a:pos x="66" y="82"/>
                </a:cxn>
                <a:cxn ang="0">
                  <a:pos x="52" y="59"/>
                </a:cxn>
                <a:cxn ang="0">
                  <a:pos x="87" y="37"/>
                </a:cxn>
                <a:cxn ang="0">
                  <a:pos x="104" y="9"/>
                </a:cxn>
                <a:cxn ang="0">
                  <a:pos x="101" y="5"/>
                </a:cxn>
                <a:cxn ang="0">
                  <a:pos x="94" y="0"/>
                </a:cxn>
                <a:cxn ang="0">
                  <a:pos x="63" y="18"/>
                </a:cxn>
                <a:cxn ang="0">
                  <a:pos x="63" y="29"/>
                </a:cxn>
                <a:cxn ang="0">
                  <a:pos x="41" y="27"/>
                </a:cxn>
                <a:cxn ang="0">
                  <a:pos x="0" y="56"/>
                </a:cxn>
              </a:cxnLst>
              <a:rect l="0" t="0" r="r" b="b"/>
              <a:pathLst>
                <a:path w="105" h="101">
                  <a:moveTo>
                    <a:pt x="0" y="56"/>
                  </a:moveTo>
                  <a:lnTo>
                    <a:pt x="18" y="64"/>
                  </a:lnTo>
                  <a:lnTo>
                    <a:pt x="6" y="93"/>
                  </a:lnTo>
                  <a:lnTo>
                    <a:pt x="36" y="100"/>
                  </a:lnTo>
                  <a:lnTo>
                    <a:pt x="66" y="82"/>
                  </a:lnTo>
                  <a:lnTo>
                    <a:pt x="52" y="59"/>
                  </a:lnTo>
                  <a:lnTo>
                    <a:pt x="87" y="37"/>
                  </a:lnTo>
                  <a:lnTo>
                    <a:pt x="104" y="9"/>
                  </a:lnTo>
                  <a:lnTo>
                    <a:pt x="101" y="5"/>
                  </a:lnTo>
                  <a:lnTo>
                    <a:pt x="94" y="0"/>
                  </a:lnTo>
                  <a:lnTo>
                    <a:pt x="63" y="18"/>
                  </a:lnTo>
                  <a:lnTo>
                    <a:pt x="63" y="29"/>
                  </a:lnTo>
                  <a:lnTo>
                    <a:pt x="41" y="27"/>
                  </a:lnTo>
                  <a:lnTo>
                    <a:pt x="0" y="5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3" name="Freeform 101"/>
            <p:cNvSpPr>
              <a:spLocks/>
            </p:cNvSpPr>
            <p:nvPr/>
          </p:nvSpPr>
          <p:spPr bwMode="auto">
            <a:xfrm>
              <a:off x="4815" y="2456"/>
              <a:ext cx="55" cy="76"/>
            </a:xfrm>
            <a:custGeom>
              <a:avLst/>
              <a:gdLst/>
              <a:ahLst/>
              <a:cxnLst>
                <a:cxn ang="0">
                  <a:pos x="0" y="79"/>
                </a:cxn>
                <a:cxn ang="0">
                  <a:pos x="5" y="17"/>
                </a:cxn>
                <a:cxn ang="0">
                  <a:pos x="35" y="0"/>
                </a:cxn>
                <a:cxn ang="0">
                  <a:pos x="56" y="47"/>
                </a:cxn>
                <a:cxn ang="0">
                  <a:pos x="35" y="70"/>
                </a:cxn>
                <a:cxn ang="0">
                  <a:pos x="0" y="79"/>
                </a:cxn>
              </a:cxnLst>
              <a:rect l="0" t="0" r="r" b="b"/>
              <a:pathLst>
                <a:path w="57" h="80">
                  <a:moveTo>
                    <a:pt x="0" y="79"/>
                  </a:moveTo>
                  <a:lnTo>
                    <a:pt x="5" y="17"/>
                  </a:lnTo>
                  <a:lnTo>
                    <a:pt x="35" y="0"/>
                  </a:lnTo>
                  <a:lnTo>
                    <a:pt x="56" y="47"/>
                  </a:lnTo>
                  <a:lnTo>
                    <a:pt x="35" y="70"/>
                  </a:lnTo>
                  <a:lnTo>
                    <a:pt x="0" y="7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4" name="Freeform 102"/>
            <p:cNvSpPr>
              <a:spLocks/>
            </p:cNvSpPr>
            <p:nvPr/>
          </p:nvSpPr>
          <p:spPr bwMode="auto">
            <a:xfrm>
              <a:off x="4406" y="2729"/>
              <a:ext cx="114" cy="131"/>
            </a:xfrm>
            <a:custGeom>
              <a:avLst/>
              <a:gdLst/>
              <a:ahLst/>
              <a:cxnLst>
                <a:cxn ang="0">
                  <a:pos x="0" y="29"/>
                </a:cxn>
                <a:cxn ang="0">
                  <a:pos x="16" y="48"/>
                </a:cxn>
                <a:cxn ang="0">
                  <a:pos x="10" y="82"/>
                </a:cxn>
                <a:cxn ang="0">
                  <a:pos x="52" y="67"/>
                </a:cxn>
                <a:cxn ang="0">
                  <a:pos x="69" y="82"/>
                </a:cxn>
                <a:cxn ang="0">
                  <a:pos x="84" y="114"/>
                </a:cxn>
                <a:cxn ang="0">
                  <a:pos x="79" y="135"/>
                </a:cxn>
                <a:cxn ang="0">
                  <a:pos x="117" y="129"/>
                </a:cxn>
                <a:cxn ang="0">
                  <a:pos x="99" y="86"/>
                </a:cxn>
                <a:cxn ang="0">
                  <a:pos x="59" y="54"/>
                </a:cxn>
                <a:cxn ang="0">
                  <a:pos x="69" y="35"/>
                </a:cxn>
                <a:cxn ang="0">
                  <a:pos x="48" y="25"/>
                </a:cxn>
                <a:cxn ang="0">
                  <a:pos x="30" y="0"/>
                </a:cxn>
                <a:cxn ang="0">
                  <a:pos x="21" y="0"/>
                </a:cxn>
                <a:cxn ang="0">
                  <a:pos x="22" y="18"/>
                </a:cxn>
                <a:cxn ang="0">
                  <a:pos x="16" y="13"/>
                </a:cxn>
                <a:cxn ang="0">
                  <a:pos x="0" y="29"/>
                </a:cxn>
              </a:cxnLst>
              <a:rect l="0" t="0" r="r" b="b"/>
              <a:pathLst>
                <a:path w="118" h="136">
                  <a:moveTo>
                    <a:pt x="0" y="29"/>
                  </a:moveTo>
                  <a:lnTo>
                    <a:pt x="16" y="48"/>
                  </a:lnTo>
                  <a:lnTo>
                    <a:pt x="10" y="82"/>
                  </a:lnTo>
                  <a:lnTo>
                    <a:pt x="52" y="67"/>
                  </a:lnTo>
                  <a:lnTo>
                    <a:pt x="69" y="82"/>
                  </a:lnTo>
                  <a:lnTo>
                    <a:pt x="84" y="114"/>
                  </a:lnTo>
                  <a:lnTo>
                    <a:pt x="79" y="135"/>
                  </a:lnTo>
                  <a:lnTo>
                    <a:pt x="117" y="129"/>
                  </a:lnTo>
                  <a:lnTo>
                    <a:pt x="99" y="86"/>
                  </a:lnTo>
                  <a:lnTo>
                    <a:pt x="59" y="54"/>
                  </a:lnTo>
                  <a:lnTo>
                    <a:pt x="69" y="35"/>
                  </a:lnTo>
                  <a:lnTo>
                    <a:pt x="48" y="25"/>
                  </a:lnTo>
                  <a:lnTo>
                    <a:pt x="30" y="0"/>
                  </a:lnTo>
                  <a:lnTo>
                    <a:pt x="21" y="0"/>
                  </a:lnTo>
                  <a:lnTo>
                    <a:pt x="22" y="18"/>
                  </a:lnTo>
                  <a:lnTo>
                    <a:pt x="16" y="13"/>
                  </a:lnTo>
                  <a:lnTo>
                    <a:pt x="0" y="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5" name="Freeform 103"/>
            <p:cNvSpPr>
              <a:spLocks/>
            </p:cNvSpPr>
            <p:nvPr/>
          </p:nvSpPr>
          <p:spPr bwMode="auto">
            <a:xfrm>
              <a:off x="2915" y="2237"/>
              <a:ext cx="21" cy="22"/>
            </a:xfrm>
            <a:custGeom>
              <a:avLst/>
              <a:gdLst/>
              <a:ahLst/>
              <a:cxnLst>
                <a:cxn ang="0">
                  <a:pos x="0" y="17"/>
                </a:cxn>
                <a:cxn ang="0">
                  <a:pos x="17" y="0"/>
                </a:cxn>
                <a:cxn ang="0">
                  <a:pos x="21" y="22"/>
                </a:cxn>
                <a:cxn ang="0">
                  <a:pos x="0" y="17"/>
                </a:cxn>
              </a:cxnLst>
              <a:rect l="0" t="0" r="r" b="b"/>
              <a:pathLst>
                <a:path w="22" h="23">
                  <a:moveTo>
                    <a:pt x="0" y="17"/>
                  </a:moveTo>
                  <a:lnTo>
                    <a:pt x="17" y="0"/>
                  </a:lnTo>
                  <a:lnTo>
                    <a:pt x="21" y="22"/>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6" name="Freeform 104"/>
            <p:cNvSpPr>
              <a:spLocks/>
            </p:cNvSpPr>
            <p:nvPr/>
          </p:nvSpPr>
          <p:spPr bwMode="auto">
            <a:xfrm>
              <a:off x="4407" y="2980"/>
              <a:ext cx="60" cy="79"/>
            </a:xfrm>
            <a:custGeom>
              <a:avLst/>
              <a:gdLst/>
              <a:ahLst/>
              <a:cxnLst>
                <a:cxn ang="0">
                  <a:pos x="0" y="0"/>
                </a:cxn>
                <a:cxn ang="0">
                  <a:pos x="12" y="0"/>
                </a:cxn>
                <a:cxn ang="0">
                  <a:pos x="16" y="14"/>
                </a:cxn>
                <a:cxn ang="0">
                  <a:pos x="31" y="5"/>
                </a:cxn>
                <a:cxn ang="0">
                  <a:pos x="51" y="24"/>
                </a:cxn>
                <a:cxn ang="0">
                  <a:pos x="61" y="81"/>
                </a:cxn>
                <a:cxn ang="0">
                  <a:pos x="59" y="81"/>
                </a:cxn>
                <a:cxn ang="0">
                  <a:pos x="18" y="58"/>
                </a:cxn>
                <a:cxn ang="0">
                  <a:pos x="0" y="0"/>
                </a:cxn>
              </a:cxnLst>
              <a:rect l="0" t="0" r="r" b="b"/>
              <a:pathLst>
                <a:path w="62" h="82">
                  <a:moveTo>
                    <a:pt x="0" y="0"/>
                  </a:moveTo>
                  <a:lnTo>
                    <a:pt x="12" y="0"/>
                  </a:lnTo>
                  <a:lnTo>
                    <a:pt x="16" y="14"/>
                  </a:lnTo>
                  <a:lnTo>
                    <a:pt x="31" y="5"/>
                  </a:lnTo>
                  <a:lnTo>
                    <a:pt x="51" y="24"/>
                  </a:lnTo>
                  <a:lnTo>
                    <a:pt x="61" y="81"/>
                  </a:lnTo>
                  <a:lnTo>
                    <a:pt x="59" y="81"/>
                  </a:lnTo>
                  <a:lnTo>
                    <a:pt x="18" y="58"/>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7" name="Freeform 105"/>
            <p:cNvSpPr>
              <a:spLocks/>
            </p:cNvSpPr>
            <p:nvPr/>
          </p:nvSpPr>
          <p:spPr bwMode="auto">
            <a:xfrm>
              <a:off x="4556" y="2975"/>
              <a:ext cx="151" cy="94"/>
            </a:xfrm>
            <a:custGeom>
              <a:avLst/>
              <a:gdLst/>
              <a:ahLst/>
              <a:cxnLst>
                <a:cxn ang="0">
                  <a:pos x="0" y="84"/>
                </a:cxn>
                <a:cxn ang="0">
                  <a:pos x="12" y="97"/>
                </a:cxn>
                <a:cxn ang="0">
                  <a:pos x="62" y="92"/>
                </a:cxn>
                <a:cxn ang="0">
                  <a:pos x="78" y="86"/>
                </a:cxn>
                <a:cxn ang="0">
                  <a:pos x="99" y="41"/>
                </a:cxn>
                <a:cxn ang="0">
                  <a:pos x="128" y="44"/>
                </a:cxn>
                <a:cxn ang="0">
                  <a:pos x="155" y="28"/>
                </a:cxn>
                <a:cxn ang="0">
                  <a:pos x="129" y="16"/>
                </a:cxn>
                <a:cxn ang="0">
                  <a:pos x="121" y="0"/>
                </a:cxn>
                <a:cxn ang="0">
                  <a:pos x="88" y="29"/>
                </a:cxn>
                <a:cxn ang="0">
                  <a:pos x="79" y="47"/>
                </a:cxn>
                <a:cxn ang="0">
                  <a:pos x="68" y="37"/>
                </a:cxn>
                <a:cxn ang="0">
                  <a:pos x="49" y="61"/>
                </a:cxn>
                <a:cxn ang="0">
                  <a:pos x="29" y="64"/>
                </a:cxn>
                <a:cxn ang="0">
                  <a:pos x="22" y="86"/>
                </a:cxn>
                <a:cxn ang="0">
                  <a:pos x="0" y="84"/>
                </a:cxn>
              </a:cxnLst>
              <a:rect l="0" t="0" r="r" b="b"/>
              <a:pathLst>
                <a:path w="156" h="98">
                  <a:moveTo>
                    <a:pt x="0" y="84"/>
                  </a:moveTo>
                  <a:lnTo>
                    <a:pt x="12" y="97"/>
                  </a:lnTo>
                  <a:lnTo>
                    <a:pt x="62" y="92"/>
                  </a:lnTo>
                  <a:lnTo>
                    <a:pt x="78" y="86"/>
                  </a:lnTo>
                  <a:lnTo>
                    <a:pt x="99" y="41"/>
                  </a:lnTo>
                  <a:lnTo>
                    <a:pt x="128" y="44"/>
                  </a:lnTo>
                  <a:lnTo>
                    <a:pt x="155" y="28"/>
                  </a:lnTo>
                  <a:lnTo>
                    <a:pt x="129" y="16"/>
                  </a:lnTo>
                  <a:lnTo>
                    <a:pt x="121" y="0"/>
                  </a:lnTo>
                  <a:lnTo>
                    <a:pt x="88" y="29"/>
                  </a:lnTo>
                  <a:lnTo>
                    <a:pt x="79" y="47"/>
                  </a:lnTo>
                  <a:lnTo>
                    <a:pt x="68" y="37"/>
                  </a:lnTo>
                  <a:lnTo>
                    <a:pt x="49" y="61"/>
                  </a:lnTo>
                  <a:lnTo>
                    <a:pt x="29" y="64"/>
                  </a:lnTo>
                  <a:lnTo>
                    <a:pt x="22" y="86"/>
                  </a:lnTo>
                  <a:lnTo>
                    <a:pt x="0" y="8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8" name="Freeform 106"/>
            <p:cNvSpPr>
              <a:spLocks/>
            </p:cNvSpPr>
            <p:nvPr/>
          </p:nvSpPr>
          <p:spPr bwMode="auto">
            <a:xfrm>
              <a:off x="980" y="2559"/>
              <a:ext cx="476" cy="299"/>
            </a:xfrm>
            <a:custGeom>
              <a:avLst/>
              <a:gdLst/>
              <a:ahLst/>
              <a:cxnLst>
                <a:cxn ang="0">
                  <a:pos x="0" y="4"/>
                </a:cxn>
                <a:cxn ang="0">
                  <a:pos x="22" y="52"/>
                </a:cxn>
                <a:cxn ang="0">
                  <a:pos x="51" y="74"/>
                </a:cxn>
                <a:cxn ang="0">
                  <a:pos x="48" y="87"/>
                </a:cxn>
                <a:cxn ang="0">
                  <a:pos x="35" y="90"/>
                </a:cxn>
                <a:cxn ang="0">
                  <a:pos x="66" y="101"/>
                </a:cxn>
                <a:cxn ang="0">
                  <a:pos x="82" y="123"/>
                </a:cxn>
                <a:cxn ang="0">
                  <a:pos x="80" y="140"/>
                </a:cxn>
                <a:cxn ang="0">
                  <a:pos x="115" y="171"/>
                </a:cxn>
                <a:cxn ang="0">
                  <a:pos x="124" y="160"/>
                </a:cxn>
                <a:cxn ang="0">
                  <a:pos x="41" y="44"/>
                </a:cxn>
                <a:cxn ang="0">
                  <a:pos x="36" y="13"/>
                </a:cxn>
                <a:cxn ang="0">
                  <a:pos x="53" y="21"/>
                </a:cxn>
                <a:cxn ang="0">
                  <a:pos x="84" y="71"/>
                </a:cxn>
                <a:cxn ang="0">
                  <a:pos x="128" y="110"/>
                </a:cxn>
                <a:cxn ang="0">
                  <a:pos x="126" y="125"/>
                </a:cxn>
                <a:cxn ang="0">
                  <a:pos x="187" y="177"/>
                </a:cxn>
                <a:cxn ang="0">
                  <a:pos x="195" y="200"/>
                </a:cxn>
                <a:cxn ang="0">
                  <a:pos x="187" y="213"/>
                </a:cxn>
                <a:cxn ang="0">
                  <a:pos x="202" y="233"/>
                </a:cxn>
                <a:cxn ang="0">
                  <a:pos x="318" y="288"/>
                </a:cxn>
                <a:cxn ang="0">
                  <a:pos x="369" y="285"/>
                </a:cxn>
                <a:cxn ang="0">
                  <a:pos x="403" y="311"/>
                </a:cxn>
                <a:cxn ang="0">
                  <a:pos x="416" y="285"/>
                </a:cxn>
                <a:cxn ang="0">
                  <a:pos x="432" y="285"/>
                </a:cxn>
                <a:cxn ang="0">
                  <a:pos x="415" y="263"/>
                </a:cxn>
                <a:cxn ang="0">
                  <a:pos x="452" y="254"/>
                </a:cxn>
                <a:cxn ang="0">
                  <a:pos x="466" y="244"/>
                </a:cxn>
                <a:cxn ang="0">
                  <a:pos x="471" y="239"/>
                </a:cxn>
                <a:cxn ang="0">
                  <a:pos x="475" y="251"/>
                </a:cxn>
                <a:cxn ang="0">
                  <a:pos x="492" y="200"/>
                </a:cxn>
                <a:cxn ang="0">
                  <a:pos x="470" y="192"/>
                </a:cxn>
                <a:cxn ang="0">
                  <a:pos x="434" y="200"/>
                </a:cxn>
                <a:cxn ang="0">
                  <a:pos x="413" y="244"/>
                </a:cxn>
                <a:cxn ang="0">
                  <a:pos x="366" y="250"/>
                </a:cxn>
                <a:cxn ang="0">
                  <a:pos x="347" y="237"/>
                </a:cxn>
                <a:cxn ang="0">
                  <a:pos x="315" y="183"/>
                </a:cxn>
                <a:cxn ang="0">
                  <a:pos x="314" y="140"/>
                </a:cxn>
                <a:cxn ang="0">
                  <a:pos x="324" y="120"/>
                </a:cxn>
                <a:cxn ang="0">
                  <a:pos x="292" y="109"/>
                </a:cxn>
                <a:cxn ang="0">
                  <a:pos x="252" y="51"/>
                </a:cxn>
                <a:cxn ang="0">
                  <a:pos x="218" y="63"/>
                </a:cxn>
                <a:cxn ang="0">
                  <a:pos x="172" y="16"/>
                </a:cxn>
                <a:cxn ang="0">
                  <a:pos x="99" y="25"/>
                </a:cxn>
                <a:cxn ang="0">
                  <a:pos x="37" y="0"/>
                </a:cxn>
                <a:cxn ang="0">
                  <a:pos x="0" y="4"/>
                </a:cxn>
              </a:cxnLst>
              <a:rect l="0" t="0" r="r" b="b"/>
              <a:pathLst>
                <a:path w="493" h="312">
                  <a:moveTo>
                    <a:pt x="0" y="4"/>
                  </a:moveTo>
                  <a:lnTo>
                    <a:pt x="22" y="52"/>
                  </a:lnTo>
                  <a:lnTo>
                    <a:pt x="51" y="74"/>
                  </a:lnTo>
                  <a:lnTo>
                    <a:pt x="48" y="87"/>
                  </a:lnTo>
                  <a:lnTo>
                    <a:pt x="35" y="90"/>
                  </a:lnTo>
                  <a:lnTo>
                    <a:pt x="66" y="101"/>
                  </a:lnTo>
                  <a:lnTo>
                    <a:pt x="82" y="123"/>
                  </a:lnTo>
                  <a:lnTo>
                    <a:pt x="80" y="140"/>
                  </a:lnTo>
                  <a:lnTo>
                    <a:pt x="115" y="171"/>
                  </a:lnTo>
                  <a:lnTo>
                    <a:pt x="124" y="160"/>
                  </a:lnTo>
                  <a:lnTo>
                    <a:pt x="41" y="44"/>
                  </a:lnTo>
                  <a:lnTo>
                    <a:pt x="36" y="13"/>
                  </a:lnTo>
                  <a:lnTo>
                    <a:pt x="53" y="21"/>
                  </a:lnTo>
                  <a:lnTo>
                    <a:pt x="84" y="71"/>
                  </a:lnTo>
                  <a:lnTo>
                    <a:pt x="128" y="110"/>
                  </a:lnTo>
                  <a:lnTo>
                    <a:pt x="126" y="125"/>
                  </a:lnTo>
                  <a:lnTo>
                    <a:pt x="187" y="177"/>
                  </a:lnTo>
                  <a:lnTo>
                    <a:pt x="195" y="200"/>
                  </a:lnTo>
                  <a:lnTo>
                    <a:pt x="187" y="213"/>
                  </a:lnTo>
                  <a:lnTo>
                    <a:pt x="202" y="233"/>
                  </a:lnTo>
                  <a:lnTo>
                    <a:pt x="318" y="288"/>
                  </a:lnTo>
                  <a:lnTo>
                    <a:pt x="369" y="285"/>
                  </a:lnTo>
                  <a:lnTo>
                    <a:pt x="403" y="311"/>
                  </a:lnTo>
                  <a:lnTo>
                    <a:pt x="416" y="285"/>
                  </a:lnTo>
                  <a:lnTo>
                    <a:pt x="432" y="285"/>
                  </a:lnTo>
                  <a:lnTo>
                    <a:pt x="415" y="263"/>
                  </a:lnTo>
                  <a:lnTo>
                    <a:pt x="452" y="254"/>
                  </a:lnTo>
                  <a:lnTo>
                    <a:pt x="466" y="244"/>
                  </a:lnTo>
                  <a:lnTo>
                    <a:pt x="471" y="239"/>
                  </a:lnTo>
                  <a:lnTo>
                    <a:pt x="475" y="251"/>
                  </a:lnTo>
                  <a:lnTo>
                    <a:pt x="492" y="200"/>
                  </a:lnTo>
                  <a:lnTo>
                    <a:pt x="470" y="192"/>
                  </a:lnTo>
                  <a:lnTo>
                    <a:pt x="434" y="200"/>
                  </a:lnTo>
                  <a:lnTo>
                    <a:pt x="413" y="244"/>
                  </a:lnTo>
                  <a:lnTo>
                    <a:pt x="366" y="250"/>
                  </a:lnTo>
                  <a:lnTo>
                    <a:pt x="347" y="237"/>
                  </a:lnTo>
                  <a:lnTo>
                    <a:pt x="315" y="183"/>
                  </a:lnTo>
                  <a:lnTo>
                    <a:pt x="314" y="140"/>
                  </a:lnTo>
                  <a:lnTo>
                    <a:pt x="324" y="120"/>
                  </a:lnTo>
                  <a:lnTo>
                    <a:pt x="292" y="109"/>
                  </a:lnTo>
                  <a:lnTo>
                    <a:pt x="252" y="51"/>
                  </a:lnTo>
                  <a:lnTo>
                    <a:pt x="218" y="63"/>
                  </a:lnTo>
                  <a:lnTo>
                    <a:pt x="172" y="16"/>
                  </a:lnTo>
                  <a:lnTo>
                    <a:pt x="99" y="25"/>
                  </a:lnTo>
                  <a:lnTo>
                    <a:pt x="37" y="0"/>
                  </a:lnTo>
                  <a:lnTo>
                    <a:pt x="0" y="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59" name="Freeform 107"/>
            <p:cNvSpPr>
              <a:spLocks/>
            </p:cNvSpPr>
            <p:nvPr/>
          </p:nvSpPr>
          <p:spPr bwMode="auto">
            <a:xfrm>
              <a:off x="4209" y="2194"/>
              <a:ext cx="500" cy="209"/>
            </a:xfrm>
            <a:custGeom>
              <a:avLst/>
              <a:gdLst/>
              <a:ahLst/>
              <a:cxnLst>
                <a:cxn ang="0">
                  <a:pos x="0" y="69"/>
                </a:cxn>
                <a:cxn ang="0">
                  <a:pos x="17" y="90"/>
                </a:cxn>
                <a:cxn ang="0">
                  <a:pos x="40" y="98"/>
                </a:cxn>
                <a:cxn ang="0">
                  <a:pos x="49" y="144"/>
                </a:cxn>
                <a:cxn ang="0">
                  <a:pos x="121" y="162"/>
                </a:cxn>
                <a:cxn ang="0">
                  <a:pos x="151" y="194"/>
                </a:cxn>
                <a:cxn ang="0">
                  <a:pos x="210" y="192"/>
                </a:cxn>
                <a:cxn ang="0">
                  <a:pos x="278" y="218"/>
                </a:cxn>
                <a:cxn ang="0">
                  <a:pos x="367" y="194"/>
                </a:cxn>
                <a:cxn ang="0">
                  <a:pos x="394" y="176"/>
                </a:cxn>
                <a:cxn ang="0">
                  <a:pos x="394" y="151"/>
                </a:cxn>
                <a:cxn ang="0">
                  <a:pos x="419" y="154"/>
                </a:cxn>
                <a:cxn ang="0">
                  <a:pos x="473" y="117"/>
                </a:cxn>
                <a:cxn ang="0">
                  <a:pos x="517" y="116"/>
                </a:cxn>
                <a:cxn ang="0">
                  <a:pos x="496" y="88"/>
                </a:cxn>
                <a:cxn ang="0">
                  <a:pos x="454" y="96"/>
                </a:cxn>
                <a:cxn ang="0">
                  <a:pos x="454" y="64"/>
                </a:cxn>
                <a:cxn ang="0">
                  <a:pos x="465" y="48"/>
                </a:cxn>
                <a:cxn ang="0">
                  <a:pos x="436" y="43"/>
                </a:cxn>
                <a:cxn ang="0">
                  <a:pos x="359" y="62"/>
                </a:cxn>
                <a:cxn ang="0">
                  <a:pos x="290" y="35"/>
                </a:cxn>
                <a:cxn ang="0">
                  <a:pos x="247" y="39"/>
                </a:cxn>
                <a:cxn ang="0">
                  <a:pos x="230" y="16"/>
                </a:cxn>
                <a:cxn ang="0">
                  <a:pos x="187" y="0"/>
                </a:cxn>
                <a:cxn ang="0">
                  <a:pos x="164" y="16"/>
                </a:cxn>
                <a:cxn ang="0">
                  <a:pos x="163" y="47"/>
                </a:cxn>
                <a:cxn ang="0">
                  <a:pos x="66" y="33"/>
                </a:cxn>
                <a:cxn ang="0">
                  <a:pos x="0" y="69"/>
                </a:cxn>
              </a:cxnLst>
              <a:rect l="0" t="0" r="r" b="b"/>
              <a:pathLst>
                <a:path w="518" h="219">
                  <a:moveTo>
                    <a:pt x="0" y="69"/>
                  </a:moveTo>
                  <a:lnTo>
                    <a:pt x="17" y="90"/>
                  </a:lnTo>
                  <a:lnTo>
                    <a:pt x="40" y="98"/>
                  </a:lnTo>
                  <a:lnTo>
                    <a:pt x="49" y="144"/>
                  </a:lnTo>
                  <a:lnTo>
                    <a:pt x="121" y="162"/>
                  </a:lnTo>
                  <a:lnTo>
                    <a:pt x="151" y="194"/>
                  </a:lnTo>
                  <a:lnTo>
                    <a:pt x="210" y="192"/>
                  </a:lnTo>
                  <a:lnTo>
                    <a:pt x="278" y="218"/>
                  </a:lnTo>
                  <a:lnTo>
                    <a:pt x="367" y="194"/>
                  </a:lnTo>
                  <a:lnTo>
                    <a:pt x="394" y="176"/>
                  </a:lnTo>
                  <a:lnTo>
                    <a:pt x="394" y="151"/>
                  </a:lnTo>
                  <a:lnTo>
                    <a:pt x="419" y="154"/>
                  </a:lnTo>
                  <a:lnTo>
                    <a:pt x="473" y="117"/>
                  </a:lnTo>
                  <a:lnTo>
                    <a:pt x="517" y="116"/>
                  </a:lnTo>
                  <a:lnTo>
                    <a:pt x="496" y="88"/>
                  </a:lnTo>
                  <a:lnTo>
                    <a:pt x="454" y="96"/>
                  </a:lnTo>
                  <a:lnTo>
                    <a:pt x="454" y="64"/>
                  </a:lnTo>
                  <a:lnTo>
                    <a:pt x="465" y="48"/>
                  </a:lnTo>
                  <a:lnTo>
                    <a:pt x="436" y="43"/>
                  </a:lnTo>
                  <a:lnTo>
                    <a:pt x="359" y="62"/>
                  </a:lnTo>
                  <a:lnTo>
                    <a:pt x="290" y="35"/>
                  </a:lnTo>
                  <a:lnTo>
                    <a:pt x="247" y="39"/>
                  </a:lnTo>
                  <a:lnTo>
                    <a:pt x="230" y="16"/>
                  </a:lnTo>
                  <a:lnTo>
                    <a:pt x="187" y="0"/>
                  </a:lnTo>
                  <a:lnTo>
                    <a:pt x="164" y="16"/>
                  </a:lnTo>
                  <a:lnTo>
                    <a:pt x="163" y="47"/>
                  </a:lnTo>
                  <a:lnTo>
                    <a:pt x="66" y="33"/>
                  </a:lnTo>
                  <a:lnTo>
                    <a:pt x="0" y="6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0" name="Freeform 108"/>
            <p:cNvSpPr>
              <a:spLocks/>
            </p:cNvSpPr>
            <p:nvPr/>
          </p:nvSpPr>
          <p:spPr bwMode="auto">
            <a:xfrm>
              <a:off x="3645" y="2690"/>
              <a:ext cx="123" cy="135"/>
            </a:xfrm>
            <a:custGeom>
              <a:avLst/>
              <a:gdLst/>
              <a:ahLst/>
              <a:cxnLst>
                <a:cxn ang="0">
                  <a:pos x="0" y="99"/>
                </a:cxn>
                <a:cxn ang="0">
                  <a:pos x="16" y="140"/>
                </a:cxn>
                <a:cxn ang="0">
                  <a:pos x="46" y="133"/>
                </a:cxn>
                <a:cxn ang="0">
                  <a:pos x="93" y="98"/>
                </a:cxn>
                <a:cxn ang="0">
                  <a:pos x="93" y="82"/>
                </a:cxn>
                <a:cxn ang="0">
                  <a:pos x="123" y="51"/>
                </a:cxn>
                <a:cxn ang="0">
                  <a:pos x="126" y="41"/>
                </a:cxn>
                <a:cxn ang="0">
                  <a:pos x="108" y="22"/>
                </a:cxn>
                <a:cxn ang="0">
                  <a:pos x="70" y="0"/>
                </a:cxn>
                <a:cxn ang="0">
                  <a:pos x="59" y="1"/>
                </a:cxn>
                <a:cxn ang="0">
                  <a:pos x="65" y="13"/>
                </a:cxn>
                <a:cxn ang="0">
                  <a:pos x="51" y="37"/>
                </a:cxn>
                <a:cxn ang="0">
                  <a:pos x="59" y="49"/>
                </a:cxn>
                <a:cxn ang="0">
                  <a:pos x="47" y="82"/>
                </a:cxn>
                <a:cxn ang="0">
                  <a:pos x="0" y="99"/>
                </a:cxn>
              </a:cxnLst>
              <a:rect l="0" t="0" r="r" b="b"/>
              <a:pathLst>
                <a:path w="127" h="141">
                  <a:moveTo>
                    <a:pt x="0" y="99"/>
                  </a:moveTo>
                  <a:lnTo>
                    <a:pt x="16" y="140"/>
                  </a:lnTo>
                  <a:lnTo>
                    <a:pt x="46" y="133"/>
                  </a:lnTo>
                  <a:lnTo>
                    <a:pt x="93" y="98"/>
                  </a:lnTo>
                  <a:lnTo>
                    <a:pt x="93" y="82"/>
                  </a:lnTo>
                  <a:lnTo>
                    <a:pt x="123" y="51"/>
                  </a:lnTo>
                  <a:lnTo>
                    <a:pt x="126" y="41"/>
                  </a:lnTo>
                  <a:lnTo>
                    <a:pt x="108" y="22"/>
                  </a:lnTo>
                  <a:lnTo>
                    <a:pt x="70" y="0"/>
                  </a:lnTo>
                  <a:lnTo>
                    <a:pt x="59" y="1"/>
                  </a:lnTo>
                  <a:lnTo>
                    <a:pt x="65" y="13"/>
                  </a:lnTo>
                  <a:lnTo>
                    <a:pt x="51" y="37"/>
                  </a:lnTo>
                  <a:lnTo>
                    <a:pt x="59" y="49"/>
                  </a:lnTo>
                  <a:lnTo>
                    <a:pt x="47" y="82"/>
                  </a:lnTo>
                  <a:lnTo>
                    <a:pt x="0" y="9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1" name="Freeform 109"/>
            <p:cNvSpPr>
              <a:spLocks/>
            </p:cNvSpPr>
            <p:nvPr/>
          </p:nvSpPr>
          <p:spPr bwMode="auto">
            <a:xfrm>
              <a:off x="4088" y="2600"/>
              <a:ext cx="126" cy="66"/>
            </a:xfrm>
            <a:custGeom>
              <a:avLst/>
              <a:gdLst/>
              <a:ahLst/>
              <a:cxnLst>
                <a:cxn ang="0">
                  <a:pos x="0" y="25"/>
                </a:cxn>
                <a:cxn ang="0">
                  <a:pos x="16" y="0"/>
                </a:cxn>
                <a:cxn ang="0">
                  <a:pos x="67" y="17"/>
                </a:cxn>
                <a:cxn ang="0">
                  <a:pos x="93" y="42"/>
                </a:cxn>
                <a:cxn ang="0">
                  <a:pos x="130" y="42"/>
                </a:cxn>
                <a:cxn ang="0">
                  <a:pos x="127" y="68"/>
                </a:cxn>
                <a:cxn ang="0">
                  <a:pos x="42" y="51"/>
                </a:cxn>
                <a:cxn ang="0">
                  <a:pos x="0" y="25"/>
                </a:cxn>
              </a:cxnLst>
              <a:rect l="0" t="0" r="r" b="b"/>
              <a:pathLst>
                <a:path w="131" h="69">
                  <a:moveTo>
                    <a:pt x="0" y="25"/>
                  </a:moveTo>
                  <a:lnTo>
                    <a:pt x="16" y="0"/>
                  </a:lnTo>
                  <a:lnTo>
                    <a:pt x="67" y="17"/>
                  </a:lnTo>
                  <a:lnTo>
                    <a:pt x="93" y="42"/>
                  </a:lnTo>
                  <a:lnTo>
                    <a:pt x="130" y="42"/>
                  </a:lnTo>
                  <a:lnTo>
                    <a:pt x="127" y="68"/>
                  </a:lnTo>
                  <a:lnTo>
                    <a:pt x="42" y="51"/>
                  </a:lnTo>
                  <a:lnTo>
                    <a:pt x="0" y="2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2" name="Freeform 110"/>
            <p:cNvSpPr>
              <a:spLocks/>
            </p:cNvSpPr>
            <p:nvPr/>
          </p:nvSpPr>
          <p:spPr bwMode="auto">
            <a:xfrm>
              <a:off x="2882" y="2173"/>
              <a:ext cx="57" cy="53"/>
            </a:xfrm>
            <a:custGeom>
              <a:avLst/>
              <a:gdLst/>
              <a:ahLst/>
              <a:cxnLst>
                <a:cxn ang="0">
                  <a:pos x="0" y="40"/>
                </a:cxn>
                <a:cxn ang="0">
                  <a:pos x="21" y="33"/>
                </a:cxn>
                <a:cxn ang="0">
                  <a:pos x="9" y="27"/>
                </a:cxn>
                <a:cxn ang="0">
                  <a:pos x="21" y="8"/>
                </a:cxn>
                <a:cxn ang="0">
                  <a:pos x="29" y="20"/>
                </a:cxn>
                <a:cxn ang="0">
                  <a:pos x="31" y="0"/>
                </a:cxn>
                <a:cxn ang="0">
                  <a:pos x="58" y="0"/>
                </a:cxn>
                <a:cxn ang="0">
                  <a:pos x="55" y="20"/>
                </a:cxn>
                <a:cxn ang="0">
                  <a:pos x="37" y="28"/>
                </a:cxn>
                <a:cxn ang="0">
                  <a:pos x="39" y="54"/>
                </a:cxn>
                <a:cxn ang="0">
                  <a:pos x="22" y="37"/>
                </a:cxn>
                <a:cxn ang="0">
                  <a:pos x="0" y="40"/>
                </a:cxn>
              </a:cxnLst>
              <a:rect l="0" t="0" r="r" b="b"/>
              <a:pathLst>
                <a:path w="59" h="55">
                  <a:moveTo>
                    <a:pt x="0" y="40"/>
                  </a:moveTo>
                  <a:lnTo>
                    <a:pt x="21" y="33"/>
                  </a:lnTo>
                  <a:lnTo>
                    <a:pt x="9" y="27"/>
                  </a:lnTo>
                  <a:lnTo>
                    <a:pt x="21" y="8"/>
                  </a:lnTo>
                  <a:lnTo>
                    <a:pt x="29" y="20"/>
                  </a:lnTo>
                  <a:lnTo>
                    <a:pt x="31" y="0"/>
                  </a:lnTo>
                  <a:lnTo>
                    <a:pt x="58" y="0"/>
                  </a:lnTo>
                  <a:lnTo>
                    <a:pt x="55" y="20"/>
                  </a:lnTo>
                  <a:lnTo>
                    <a:pt x="37" y="28"/>
                  </a:lnTo>
                  <a:lnTo>
                    <a:pt x="39" y="54"/>
                  </a:lnTo>
                  <a:lnTo>
                    <a:pt x="22" y="37"/>
                  </a:lnTo>
                  <a:lnTo>
                    <a:pt x="0" y="4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3" name="Freeform 111"/>
            <p:cNvSpPr>
              <a:spLocks/>
            </p:cNvSpPr>
            <p:nvPr/>
          </p:nvSpPr>
          <p:spPr bwMode="auto">
            <a:xfrm>
              <a:off x="5451" y="3746"/>
              <a:ext cx="122" cy="114"/>
            </a:xfrm>
            <a:custGeom>
              <a:avLst/>
              <a:gdLst/>
              <a:ahLst/>
              <a:cxnLst>
                <a:cxn ang="0">
                  <a:pos x="0" y="103"/>
                </a:cxn>
                <a:cxn ang="0">
                  <a:pos x="25" y="67"/>
                </a:cxn>
                <a:cxn ang="0">
                  <a:pos x="71" y="40"/>
                </a:cxn>
                <a:cxn ang="0">
                  <a:pos x="94" y="0"/>
                </a:cxn>
                <a:cxn ang="0">
                  <a:pos x="107" y="12"/>
                </a:cxn>
                <a:cxn ang="0">
                  <a:pos x="123" y="6"/>
                </a:cxn>
                <a:cxn ang="0">
                  <a:pos x="125" y="20"/>
                </a:cxn>
                <a:cxn ang="0">
                  <a:pos x="100" y="48"/>
                </a:cxn>
                <a:cxn ang="0">
                  <a:pos x="106" y="62"/>
                </a:cxn>
                <a:cxn ang="0">
                  <a:pos x="79" y="66"/>
                </a:cxn>
                <a:cxn ang="0">
                  <a:pos x="67" y="105"/>
                </a:cxn>
                <a:cxn ang="0">
                  <a:pos x="38" y="118"/>
                </a:cxn>
                <a:cxn ang="0">
                  <a:pos x="0" y="103"/>
                </a:cxn>
              </a:cxnLst>
              <a:rect l="0" t="0" r="r" b="b"/>
              <a:pathLst>
                <a:path w="126" h="119">
                  <a:moveTo>
                    <a:pt x="0" y="103"/>
                  </a:moveTo>
                  <a:lnTo>
                    <a:pt x="25" y="67"/>
                  </a:lnTo>
                  <a:lnTo>
                    <a:pt x="71" y="40"/>
                  </a:lnTo>
                  <a:lnTo>
                    <a:pt x="94" y="0"/>
                  </a:lnTo>
                  <a:lnTo>
                    <a:pt x="107" y="12"/>
                  </a:lnTo>
                  <a:lnTo>
                    <a:pt x="123" y="6"/>
                  </a:lnTo>
                  <a:lnTo>
                    <a:pt x="125" y="20"/>
                  </a:lnTo>
                  <a:lnTo>
                    <a:pt x="100" y="48"/>
                  </a:lnTo>
                  <a:lnTo>
                    <a:pt x="106" y="62"/>
                  </a:lnTo>
                  <a:lnTo>
                    <a:pt x="79" y="66"/>
                  </a:lnTo>
                  <a:lnTo>
                    <a:pt x="67" y="105"/>
                  </a:lnTo>
                  <a:lnTo>
                    <a:pt x="38" y="118"/>
                  </a:lnTo>
                  <a:lnTo>
                    <a:pt x="0" y="10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4" name="Freeform 112"/>
            <p:cNvSpPr>
              <a:spLocks/>
            </p:cNvSpPr>
            <p:nvPr/>
          </p:nvSpPr>
          <p:spPr bwMode="auto">
            <a:xfrm>
              <a:off x="5546" y="3635"/>
              <a:ext cx="93" cy="126"/>
            </a:xfrm>
            <a:custGeom>
              <a:avLst/>
              <a:gdLst/>
              <a:ahLst/>
              <a:cxnLst>
                <a:cxn ang="0">
                  <a:pos x="0" y="0"/>
                </a:cxn>
                <a:cxn ang="0">
                  <a:pos x="27" y="14"/>
                </a:cxn>
                <a:cxn ang="0">
                  <a:pos x="33" y="44"/>
                </a:cxn>
                <a:cxn ang="0">
                  <a:pos x="44" y="52"/>
                </a:cxn>
                <a:cxn ang="0">
                  <a:pos x="51" y="40"/>
                </a:cxn>
                <a:cxn ang="0">
                  <a:pos x="57" y="59"/>
                </a:cxn>
                <a:cxn ang="0">
                  <a:pos x="95" y="59"/>
                </a:cxn>
                <a:cxn ang="0">
                  <a:pos x="86" y="87"/>
                </a:cxn>
                <a:cxn ang="0">
                  <a:pos x="67" y="91"/>
                </a:cxn>
                <a:cxn ang="0">
                  <a:pos x="51" y="129"/>
                </a:cxn>
                <a:cxn ang="0">
                  <a:pos x="33" y="131"/>
                </a:cxn>
                <a:cxn ang="0">
                  <a:pos x="42" y="117"/>
                </a:cxn>
                <a:cxn ang="0">
                  <a:pos x="19" y="90"/>
                </a:cxn>
                <a:cxn ang="0">
                  <a:pos x="38" y="66"/>
                </a:cxn>
                <a:cxn ang="0">
                  <a:pos x="33" y="47"/>
                </a:cxn>
                <a:cxn ang="0">
                  <a:pos x="0" y="0"/>
                </a:cxn>
              </a:cxnLst>
              <a:rect l="0" t="0" r="r" b="b"/>
              <a:pathLst>
                <a:path w="96" h="132">
                  <a:moveTo>
                    <a:pt x="0" y="0"/>
                  </a:moveTo>
                  <a:lnTo>
                    <a:pt x="27" y="14"/>
                  </a:lnTo>
                  <a:lnTo>
                    <a:pt x="33" y="44"/>
                  </a:lnTo>
                  <a:lnTo>
                    <a:pt x="44" y="52"/>
                  </a:lnTo>
                  <a:lnTo>
                    <a:pt x="51" y="40"/>
                  </a:lnTo>
                  <a:lnTo>
                    <a:pt x="57" y="59"/>
                  </a:lnTo>
                  <a:lnTo>
                    <a:pt x="95" y="59"/>
                  </a:lnTo>
                  <a:lnTo>
                    <a:pt x="86" y="87"/>
                  </a:lnTo>
                  <a:lnTo>
                    <a:pt x="67" y="91"/>
                  </a:lnTo>
                  <a:lnTo>
                    <a:pt x="51" y="129"/>
                  </a:lnTo>
                  <a:lnTo>
                    <a:pt x="33" y="131"/>
                  </a:lnTo>
                  <a:lnTo>
                    <a:pt x="42" y="117"/>
                  </a:lnTo>
                  <a:lnTo>
                    <a:pt x="19" y="90"/>
                  </a:lnTo>
                  <a:lnTo>
                    <a:pt x="38" y="66"/>
                  </a:lnTo>
                  <a:lnTo>
                    <a:pt x="33" y="47"/>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5" name="Freeform 113"/>
            <p:cNvSpPr>
              <a:spLocks/>
            </p:cNvSpPr>
            <p:nvPr/>
          </p:nvSpPr>
          <p:spPr bwMode="auto">
            <a:xfrm>
              <a:off x="1448" y="2849"/>
              <a:ext cx="63" cy="65"/>
            </a:xfrm>
            <a:custGeom>
              <a:avLst/>
              <a:gdLst/>
              <a:ahLst/>
              <a:cxnLst>
                <a:cxn ang="0">
                  <a:pos x="0" y="33"/>
                </a:cxn>
                <a:cxn ang="0">
                  <a:pos x="25" y="65"/>
                </a:cxn>
                <a:cxn ang="0">
                  <a:pos x="59" y="67"/>
                </a:cxn>
                <a:cxn ang="0">
                  <a:pos x="65" y="0"/>
                </a:cxn>
                <a:cxn ang="0">
                  <a:pos x="41" y="2"/>
                </a:cxn>
                <a:cxn ang="0">
                  <a:pos x="0" y="33"/>
                </a:cxn>
              </a:cxnLst>
              <a:rect l="0" t="0" r="r" b="b"/>
              <a:pathLst>
                <a:path w="66" h="68">
                  <a:moveTo>
                    <a:pt x="0" y="33"/>
                  </a:moveTo>
                  <a:lnTo>
                    <a:pt x="25" y="65"/>
                  </a:lnTo>
                  <a:lnTo>
                    <a:pt x="59" y="67"/>
                  </a:lnTo>
                  <a:lnTo>
                    <a:pt x="65" y="0"/>
                  </a:lnTo>
                  <a:lnTo>
                    <a:pt x="41" y="2"/>
                  </a:lnTo>
                  <a:lnTo>
                    <a:pt x="0" y="3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6" name="Freeform 114"/>
            <p:cNvSpPr>
              <a:spLocks/>
            </p:cNvSpPr>
            <p:nvPr/>
          </p:nvSpPr>
          <p:spPr bwMode="auto">
            <a:xfrm>
              <a:off x="2904" y="1743"/>
              <a:ext cx="409" cy="324"/>
            </a:xfrm>
            <a:custGeom>
              <a:avLst/>
              <a:gdLst/>
              <a:ahLst/>
              <a:cxnLst>
                <a:cxn ang="0">
                  <a:pos x="1" y="266"/>
                </a:cxn>
                <a:cxn ang="0">
                  <a:pos x="41" y="262"/>
                </a:cxn>
                <a:cxn ang="0">
                  <a:pos x="10" y="278"/>
                </a:cxn>
                <a:cxn ang="0">
                  <a:pos x="33" y="281"/>
                </a:cxn>
                <a:cxn ang="0">
                  <a:pos x="21" y="306"/>
                </a:cxn>
                <a:cxn ang="0">
                  <a:pos x="51" y="338"/>
                </a:cxn>
                <a:cxn ang="0">
                  <a:pos x="90" y="297"/>
                </a:cxn>
                <a:cxn ang="0">
                  <a:pos x="118" y="292"/>
                </a:cxn>
                <a:cxn ang="0">
                  <a:pos x="124" y="260"/>
                </a:cxn>
                <a:cxn ang="0">
                  <a:pos x="117" y="202"/>
                </a:cxn>
                <a:cxn ang="0">
                  <a:pos x="141" y="177"/>
                </a:cxn>
                <a:cxn ang="0">
                  <a:pos x="183" y="113"/>
                </a:cxn>
                <a:cxn ang="0">
                  <a:pos x="208" y="87"/>
                </a:cxn>
                <a:cxn ang="0">
                  <a:pos x="245" y="77"/>
                </a:cxn>
                <a:cxn ang="0">
                  <a:pos x="253" y="58"/>
                </a:cxn>
                <a:cxn ang="0">
                  <a:pos x="283" y="66"/>
                </a:cxn>
                <a:cxn ang="0">
                  <a:pos x="337" y="59"/>
                </a:cxn>
                <a:cxn ang="0">
                  <a:pos x="374" y="31"/>
                </a:cxn>
                <a:cxn ang="0">
                  <a:pos x="389" y="58"/>
                </a:cxn>
                <a:cxn ang="0">
                  <a:pos x="400" y="40"/>
                </a:cxn>
                <a:cxn ang="0">
                  <a:pos x="384" y="28"/>
                </a:cxn>
                <a:cxn ang="0">
                  <a:pos x="392" y="6"/>
                </a:cxn>
                <a:cxn ang="0">
                  <a:pos x="382" y="2"/>
                </a:cxn>
                <a:cxn ang="0">
                  <a:pos x="357" y="18"/>
                </a:cxn>
                <a:cxn ang="0">
                  <a:pos x="351" y="4"/>
                </a:cxn>
                <a:cxn ang="0">
                  <a:pos x="339" y="6"/>
                </a:cxn>
                <a:cxn ang="0">
                  <a:pos x="296" y="32"/>
                </a:cxn>
                <a:cxn ang="0">
                  <a:pos x="276" y="39"/>
                </a:cxn>
                <a:cxn ang="0">
                  <a:pos x="245" y="51"/>
                </a:cxn>
                <a:cxn ang="0">
                  <a:pos x="238" y="48"/>
                </a:cxn>
                <a:cxn ang="0">
                  <a:pos x="235" y="52"/>
                </a:cxn>
                <a:cxn ang="0">
                  <a:pos x="207" y="67"/>
                </a:cxn>
                <a:cxn ang="0">
                  <a:pos x="206" y="75"/>
                </a:cxn>
                <a:cxn ang="0">
                  <a:pos x="165" y="100"/>
                </a:cxn>
                <a:cxn ang="0">
                  <a:pos x="134" y="123"/>
                </a:cxn>
                <a:cxn ang="0">
                  <a:pos x="75" y="197"/>
                </a:cxn>
                <a:cxn ang="0">
                  <a:pos x="103" y="200"/>
                </a:cxn>
                <a:cxn ang="0">
                  <a:pos x="33" y="223"/>
                </a:cxn>
                <a:cxn ang="0">
                  <a:pos x="22" y="231"/>
                </a:cxn>
                <a:cxn ang="0">
                  <a:pos x="2" y="242"/>
                </a:cxn>
                <a:cxn ang="0">
                  <a:pos x="0" y="252"/>
                </a:cxn>
              </a:cxnLst>
              <a:rect l="0" t="0" r="r" b="b"/>
              <a:pathLst>
                <a:path w="423" h="339">
                  <a:moveTo>
                    <a:pt x="0" y="252"/>
                  </a:moveTo>
                  <a:lnTo>
                    <a:pt x="1" y="266"/>
                  </a:lnTo>
                  <a:lnTo>
                    <a:pt x="40" y="256"/>
                  </a:lnTo>
                  <a:lnTo>
                    <a:pt x="41" y="262"/>
                  </a:lnTo>
                  <a:lnTo>
                    <a:pt x="1" y="273"/>
                  </a:lnTo>
                  <a:lnTo>
                    <a:pt x="10" y="278"/>
                  </a:lnTo>
                  <a:lnTo>
                    <a:pt x="6" y="296"/>
                  </a:lnTo>
                  <a:lnTo>
                    <a:pt x="33" y="281"/>
                  </a:lnTo>
                  <a:lnTo>
                    <a:pt x="4" y="306"/>
                  </a:lnTo>
                  <a:lnTo>
                    <a:pt x="21" y="306"/>
                  </a:lnTo>
                  <a:lnTo>
                    <a:pt x="10" y="328"/>
                  </a:lnTo>
                  <a:lnTo>
                    <a:pt x="51" y="338"/>
                  </a:lnTo>
                  <a:lnTo>
                    <a:pt x="83" y="316"/>
                  </a:lnTo>
                  <a:lnTo>
                    <a:pt x="90" y="297"/>
                  </a:lnTo>
                  <a:lnTo>
                    <a:pt x="101" y="316"/>
                  </a:lnTo>
                  <a:lnTo>
                    <a:pt x="118" y="292"/>
                  </a:lnTo>
                  <a:lnTo>
                    <a:pt x="115" y="270"/>
                  </a:lnTo>
                  <a:lnTo>
                    <a:pt x="124" y="260"/>
                  </a:lnTo>
                  <a:lnTo>
                    <a:pt x="115" y="251"/>
                  </a:lnTo>
                  <a:lnTo>
                    <a:pt x="117" y="202"/>
                  </a:lnTo>
                  <a:lnTo>
                    <a:pt x="146" y="191"/>
                  </a:lnTo>
                  <a:lnTo>
                    <a:pt x="141" y="177"/>
                  </a:lnTo>
                  <a:lnTo>
                    <a:pt x="155" y="140"/>
                  </a:lnTo>
                  <a:lnTo>
                    <a:pt x="183" y="113"/>
                  </a:lnTo>
                  <a:lnTo>
                    <a:pt x="188" y="91"/>
                  </a:lnTo>
                  <a:lnTo>
                    <a:pt x="208" y="87"/>
                  </a:lnTo>
                  <a:lnTo>
                    <a:pt x="215" y="73"/>
                  </a:lnTo>
                  <a:lnTo>
                    <a:pt x="245" y="77"/>
                  </a:lnTo>
                  <a:lnTo>
                    <a:pt x="245" y="58"/>
                  </a:lnTo>
                  <a:lnTo>
                    <a:pt x="253" y="58"/>
                  </a:lnTo>
                  <a:lnTo>
                    <a:pt x="264" y="50"/>
                  </a:lnTo>
                  <a:lnTo>
                    <a:pt x="283" y="66"/>
                  </a:lnTo>
                  <a:lnTo>
                    <a:pt x="318" y="68"/>
                  </a:lnTo>
                  <a:lnTo>
                    <a:pt x="337" y="59"/>
                  </a:lnTo>
                  <a:lnTo>
                    <a:pt x="342" y="36"/>
                  </a:lnTo>
                  <a:lnTo>
                    <a:pt x="374" y="31"/>
                  </a:lnTo>
                  <a:lnTo>
                    <a:pt x="392" y="39"/>
                  </a:lnTo>
                  <a:lnTo>
                    <a:pt x="389" y="58"/>
                  </a:lnTo>
                  <a:lnTo>
                    <a:pt x="420" y="36"/>
                  </a:lnTo>
                  <a:lnTo>
                    <a:pt x="400" y="40"/>
                  </a:lnTo>
                  <a:lnTo>
                    <a:pt x="405" y="35"/>
                  </a:lnTo>
                  <a:lnTo>
                    <a:pt x="384" y="28"/>
                  </a:lnTo>
                  <a:lnTo>
                    <a:pt x="422" y="18"/>
                  </a:lnTo>
                  <a:lnTo>
                    <a:pt x="392" y="6"/>
                  </a:lnTo>
                  <a:lnTo>
                    <a:pt x="373" y="18"/>
                  </a:lnTo>
                  <a:lnTo>
                    <a:pt x="382" y="2"/>
                  </a:lnTo>
                  <a:lnTo>
                    <a:pt x="368" y="0"/>
                  </a:lnTo>
                  <a:lnTo>
                    <a:pt x="357" y="18"/>
                  </a:lnTo>
                  <a:lnTo>
                    <a:pt x="351" y="20"/>
                  </a:lnTo>
                  <a:lnTo>
                    <a:pt x="351" y="4"/>
                  </a:lnTo>
                  <a:lnTo>
                    <a:pt x="324" y="31"/>
                  </a:lnTo>
                  <a:lnTo>
                    <a:pt x="339" y="6"/>
                  </a:lnTo>
                  <a:lnTo>
                    <a:pt x="324" y="2"/>
                  </a:lnTo>
                  <a:lnTo>
                    <a:pt x="296" y="32"/>
                  </a:lnTo>
                  <a:lnTo>
                    <a:pt x="268" y="22"/>
                  </a:lnTo>
                  <a:lnTo>
                    <a:pt x="276" y="39"/>
                  </a:lnTo>
                  <a:lnTo>
                    <a:pt x="264" y="31"/>
                  </a:lnTo>
                  <a:lnTo>
                    <a:pt x="245" y="51"/>
                  </a:lnTo>
                  <a:lnTo>
                    <a:pt x="248" y="33"/>
                  </a:lnTo>
                  <a:lnTo>
                    <a:pt x="238" y="48"/>
                  </a:lnTo>
                  <a:lnTo>
                    <a:pt x="229" y="37"/>
                  </a:lnTo>
                  <a:lnTo>
                    <a:pt x="235" y="52"/>
                  </a:lnTo>
                  <a:lnTo>
                    <a:pt x="213" y="47"/>
                  </a:lnTo>
                  <a:lnTo>
                    <a:pt x="207" y="67"/>
                  </a:lnTo>
                  <a:lnTo>
                    <a:pt x="187" y="74"/>
                  </a:lnTo>
                  <a:lnTo>
                    <a:pt x="206" y="75"/>
                  </a:lnTo>
                  <a:lnTo>
                    <a:pt x="172" y="86"/>
                  </a:lnTo>
                  <a:lnTo>
                    <a:pt x="165" y="100"/>
                  </a:lnTo>
                  <a:lnTo>
                    <a:pt x="176" y="100"/>
                  </a:lnTo>
                  <a:lnTo>
                    <a:pt x="134" y="123"/>
                  </a:lnTo>
                  <a:lnTo>
                    <a:pt x="119" y="163"/>
                  </a:lnTo>
                  <a:lnTo>
                    <a:pt x="75" y="197"/>
                  </a:lnTo>
                  <a:lnTo>
                    <a:pt x="83" y="205"/>
                  </a:lnTo>
                  <a:lnTo>
                    <a:pt x="103" y="200"/>
                  </a:lnTo>
                  <a:lnTo>
                    <a:pt x="57" y="209"/>
                  </a:lnTo>
                  <a:lnTo>
                    <a:pt x="33" y="223"/>
                  </a:lnTo>
                  <a:lnTo>
                    <a:pt x="40" y="231"/>
                  </a:lnTo>
                  <a:lnTo>
                    <a:pt x="22" y="231"/>
                  </a:lnTo>
                  <a:lnTo>
                    <a:pt x="24" y="242"/>
                  </a:lnTo>
                  <a:lnTo>
                    <a:pt x="2" y="242"/>
                  </a:lnTo>
                  <a:lnTo>
                    <a:pt x="22" y="246"/>
                  </a:lnTo>
                  <a:lnTo>
                    <a:pt x="0" y="25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7" name="Freeform 115"/>
            <p:cNvSpPr>
              <a:spLocks/>
            </p:cNvSpPr>
            <p:nvPr/>
          </p:nvSpPr>
          <p:spPr bwMode="auto">
            <a:xfrm>
              <a:off x="3786" y="2484"/>
              <a:ext cx="264" cy="226"/>
            </a:xfrm>
            <a:custGeom>
              <a:avLst/>
              <a:gdLst/>
              <a:ahLst/>
              <a:cxnLst>
                <a:cxn ang="0">
                  <a:pos x="0" y="129"/>
                </a:cxn>
                <a:cxn ang="0">
                  <a:pos x="24" y="137"/>
                </a:cxn>
                <a:cxn ang="0">
                  <a:pos x="84" y="129"/>
                </a:cxn>
                <a:cxn ang="0">
                  <a:pos x="95" y="105"/>
                </a:cxn>
                <a:cxn ang="0">
                  <a:pos x="136" y="91"/>
                </a:cxn>
                <a:cxn ang="0">
                  <a:pos x="140" y="71"/>
                </a:cxn>
                <a:cxn ang="0">
                  <a:pos x="153" y="67"/>
                </a:cxn>
                <a:cxn ang="0">
                  <a:pos x="146" y="56"/>
                </a:cxn>
                <a:cxn ang="0">
                  <a:pos x="161" y="55"/>
                </a:cxn>
                <a:cxn ang="0">
                  <a:pos x="172" y="35"/>
                </a:cxn>
                <a:cxn ang="0">
                  <a:pos x="168" y="14"/>
                </a:cxn>
                <a:cxn ang="0">
                  <a:pos x="222" y="0"/>
                </a:cxn>
                <a:cxn ang="0">
                  <a:pos x="272" y="29"/>
                </a:cxn>
                <a:cxn ang="0">
                  <a:pos x="258" y="43"/>
                </a:cxn>
                <a:cxn ang="0">
                  <a:pos x="211" y="43"/>
                </a:cxn>
                <a:cxn ang="0">
                  <a:pos x="212" y="68"/>
                </a:cxn>
                <a:cxn ang="0">
                  <a:pos x="234" y="86"/>
                </a:cxn>
                <a:cxn ang="0">
                  <a:pos x="220" y="94"/>
                </a:cxn>
                <a:cxn ang="0">
                  <a:pos x="224" y="109"/>
                </a:cxn>
                <a:cxn ang="0">
                  <a:pos x="176" y="163"/>
                </a:cxn>
                <a:cxn ang="0">
                  <a:pos x="154" y="161"/>
                </a:cxn>
                <a:cxn ang="0">
                  <a:pos x="140" y="175"/>
                </a:cxn>
                <a:cxn ang="0">
                  <a:pos x="165" y="225"/>
                </a:cxn>
                <a:cxn ang="0">
                  <a:pos x="129" y="225"/>
                </a:cxn>
                <a:cxn ang="0">
                  <a:pos x="115" y="236"/>
                </a:cxn>
                <a:cxn ang="0">
                  <a:pos x="87" y="206"/>
                </a:cxn>
                <a:cxn ang="0">
                  <a:pos x="12" y="211"/>
                </a:cxn>
                <a:cxn ang="0">
                  <a:pos x="37" y="178"/>
                </a:cxn>
                <a:cxn ang="0">
                  <a:pos x="0" y="129"/>
                </a:cxn>
              </a:cxnLst>
              <a:rect l="0" t="0" r="r" b="b"/>
              <a:pathLst>
                <a:path w="273" h="237">
                  <a:moveTo>
                    <a:pt x="0" y="129"/>
                  </a:moveTo>
                  <a:lnTo>
                    <a:pt x="24" y="137"/>
                  </a:lnTo>
                  <a:lnTo>
                    <a:pt x="84" y="129"/>
                  </a:lnTo>
                  <a:lnTo>
                    <a:pt x="95" y="105"/>
                  </a:lnTo>
                  <a:lnTo>
                    <a:pt x="136" y="91"/>
                  </a:lnTo>
                  <a:lnTo>
                    <a:pt x="140" y="71"/>
                  </a:lnTo>
                  <a:lnTo>
                    <a:pt x="153" y="67"/>
                  </a:lnTo>
                  <a:lnTo>
                    <a:pt x="146" y="56"/>
                  </a:lnTo>
                  <a:lnTo>
                    <a:pt x="161" y="55"/>
                  </a:lnTo>
                  <a:lnTo>
                    <a:pt x="172" y="35"/>
                  </a:lnTo>
                  <a:lnTo>
                    <a:pt x="168" y="14"/>
                  </a:lnTo>
                  <a:lnTo>
                    <a:pt x="222" y="0"/>
                  </a:lnTo>
                  <a:lnTo>
                    <a:pt x="272" y="29"/>
                  </a:lnTo>
                  <a:lnTo>
                    <a:pt x="258" y="43"/>
                  </a:lnTo>
                  <a:lnTo>
                    <a:pt x="211" y="43"/>
                  </a:lnTo>
                  <a:lnTo>
                    <a:pt x="212" y="68"/>
                  </a:lnTo>
                  <a:lnTo>
                    <a:pt x="234" y="86"/>
                  </a:lnTo>
                  <a:lnTo>
                    <a:pt x="220" y="94"/>
                  </a:lnTo>
                  <a:lnTo>
                    <a:pt x="224" y="109"/>
                  </a:lnTo>
                  <a:lnTo>
                    <a:pt x="176" y="163"/>
                  </a:lnTo>
                  <a:lnTo>
                    <a:pt x="154" y="161"/>
                  </a:lnTo>
                  <a:lnTo>
                    <a:pt x="140" y="175"/>
                  </a:lnTo>
                  <a:lnTo>
                    <a:pt x="165" y="225"/>
                  </a:lnTo>
                  <a:lnTo>
                    <a:pt x="129" y="225"/>
                  </a:lnTo>
                  <a:lnTo>
                    <a:pt x="115" y="236"/>
                  </a:lnTo>
                  <a:lnTo>
                    <a:pt x="87" y="206"/>
                  </a:lnTo>
                  <a:lnTo>
                    <a:pt x="12" y="211"/>
                  </a:lnTo>
                  <a:lnTo>
                    <a:pt x="37" y="178"/>
                  </a:lnTo>
                  <a:lnTo>
                    <a:pt x="0" y="1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8" name="Freeform 116"/>
            <p:cNvSpPr>
              <a:spLocks/>
            </p:cNvSpPr>
            <p:nvPr/>
          </p:nvSpPr>
          <p:spPr bwMode="auto">
            <a:xfrm>
              <a:off x="1515" y="2932"/>
              <a:ext cx="90" cy="41"/>
            </a:xfrm>
            <a:custGeom>
              <a:avLst/>
              <a:gdLst/>
              <a:ahLst/>
              <a:cxnLst>
                <a:cxn ang="0">
                  <a:pos x="0" y="21"/>
                </a:cxn>
                <a:cxn ang="0">
                  <a:pos x="6" y="0"/>
                </a:cxn>
                <a:cxn ang="0">
                  <a:pos x="27" y="13"/>
                </a:cxn>
                <a:cxn ang="0">
                  <a:pos x="62" y="0"/>
                </a:cxn>
                <a:cxn ang="0">
                  <a:pos x="92" y="16"/>
                </a:cxn>
                <a:cxn ang="0">
                  <a:pos x="83" y="39"/>
                </a:cxn>
                <a:cxn ang="0">
                  <a:pos x="81" y="20"/>
                </a:cxn>
                <a:cxn ang="0">
                  <a:pos x="62" y="12"/>
                </a:cxn>
                <a:cxn ang="0">
                  <a:pos x="43" y="24"/>
                </a:cxn>
                <a:cxn ang="0">
                  <a:pos x="47" y="35"/>
                </a:cxn>
                <a:cxn ang="0">
                  <a:pos x="39" y="41"/>
                </a:cxn>
                <a:cxn ang="0">
                  <a:pos x="0" y="21"/>
                </a:cxn>
              </a:cxnLst>
              <a:rect l="0" t="0" r="r" b="b"/>
              <a:pathLst>
                <a:path w="93" h="42">
                  <a:moveTo>
                    <a:pt x="0" y="21"/>
                  </a:moveTo>
                  <a:lnTo>
                    <a:pt x="6" y="0"/>
                  </a:lnTo>
                  <a:lnTo>
                    <a:pt x="27" y="13"/>
                  </a:lnTo>
                  <a:lnTo>
                    <a:pt x="62" y="0"/>
                  </a:lnTo>
                  <a:lnTo>
                    <a:pt x="92" y="16"/>
                  </a:lnTo>
                  <a:lnTo>
                    <a:pt x="83" y="39"/>
                  </a:lnTo>
                  <a:lnTo>
                    <a:pt x="81" y="20"/>
                  </a:lnTo>
                  <a:lnTo>
                    <a:pt x="62" y="12"/>
                  </a:lnTo>
                  <a:lnTo>
                    <a:pt x="43" y="24"/>
                  </a:lnTo>
                  <a:lnTo>
                    <a:pt x="47" y="35"/>
                  </a:lnTo>
                  <a:lnTo>
                    <a:pt x="39" y="41"/>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69" name="Freeform 117"/>
            <p:cNvSpPr>
              <a:spLocks/>
            </p:cNvSpPr>
            <p:nvPr/>
          </p:nvSpPr>
          <p:spPr bwMode="auto">
            <a:xfrm>
              <a:off x="5050" y="3121"/>
              <a:ext cx="157" cy="122"/>
            </a:xfrm>
            <a:custGeom>
              <a:avLst/>
              <a:gdLst/>
              <a:ahLst/>
              <a:cxnLst>
                <a:cxn ang="0">
                  <a:pos x="0" y="0"/>
                </a:cxn>
                <a:cxn ang="0">
                  <a:pos x="2" y="105"/>
                </a:cxn>
                <a:cxn ang="0">
                  <a:pos x="28" y="109"/>
                </a:cxn>
                <a:cxn ang="0">
                  <a:pos x="55" y="79"/>
                </a:cxn>
                <a:cxn ang="0">
                  <a:pos x="83" y="93"/>
                </a:cxn>
                <a:cxn ang="0">
                  <a:pos x="110" y="121"/>
                </a:cxn>
                <a:cxn ang="0">
                  <a:pos x="162" y="127"/>
                </a:cxn>
                <a:cxn ang="0">
                  <a:pos x="103" y="79"/>
                </a:cxn>
                <a:cxn ang="0">
                  <a:pos x="108" y="56"/>
                </a:cxn>
                <a:cxn ang="0">
                  <a:pos x="79" y="48"/>
                </a:cxn>
                <a:cxn ang="0">
                  <a:pos x="54" y="20"/>
                </a:cxn>
                <a:cxn ang="0">
                  <a:pos x="0" y="0"/>
                </a:cxn>
              </a:cxnLst>
              <a:rect l="0" t="0" r="r" b="b"/>
              <a:pathLst>
                <a:path w="163" h="128">
                  <a:moveTo>
                    <a:pt x="0" y="0"/>
                  </a:moveTo>
                  <a:lnTo>
                    <a:pt x="2" y="105"/>
                  </a:lnTo>
                  <a:lnTo>
                    <a:pt x="28" y="109"/>
                  </a:lnTo>
                  <a:lnTo>
                    <a:pt x="55" y="79"/>
                  </a:lnTo>
                  <a:lnTo>
                    <a:pt x="83" y="93"/>
                  </a:lnTo>
                  <a:lnTo>
                    <a:pt x="110" y="121"/>
                  </a:lnTo>
                  <a:lnTo>
                    <a:pt x="162" y="127"/>
                  </a:lnTo>
                  <a:lnTo>
                    <a:pt x="103" y="79"/>
                  </a:lnTo>
                  <a:lnTo>
                    <a:pt x="108" y="56"/>
                  </a:lnTo>
                  <a:lnTo>
                    <a:pt x="79" y="48"/>
                  </a:lnTo>
                  <a:lnTo>
                    <a:pt x="54" y="2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0" name="Freeform 118"/>
            <p:cNvSpPr>
              <a:spLocks/>
            </p:cNvSpPr>
            <p:nvPr/>
          </p:nvSpPr>
          <p:spPr bwMode="auto">
            <a:xfrm>
              <a:off x="5165" y="3147"/>
              <a:ext cx="65" cy="33"/>
            </a:xfrm>
            <a:custGeom>
              <a:avLst/>
              <a:gdLst/>
              <a:ahLst/>
              <a:cxnLst>
                <a:cxn ang="0">
                  <a:pos x="0" y="21"/>
                </a:cxn>
                <a:cxn ang="0">
                  <a:pos x="39" y="34"/>
                </a:cxn>
                <a:cxn ang="0">
                  <a:pos x="66" y="10"/>
                </a:cxn>
                <a:cxn ang="0">
                  <a:pos x="55" y="0"/>
                </a:cxn>
                <a:cxn ang="0">
                  <a:pos x="47" y="13"/>
                </a:cxn>
                <a:cxn ang="0">
                  <a:pos x="0" y="21"/>
                </a:cxn>
              </a:cxnLst>
              <a:rect l="0" t="0" r="r" b="b"/>
              <a:pathLst>
                <a:path w="67" h="35">
                  <a:moveTo>
                    <a:pt x="0" y="21"/>
                  </a:moveTo>
                  <a:lnTo>
                    <a:pt x="39" y="34"/>
                  </a:lnTo>
                  <a:lnTo>
                    <a:pt x="66" y="10"/>
                  </a:lnTo>
                  <a:lnTo>
                    <a:pt x="55" y="0"/>
                  </a:lnTo>
                  <a:lnTo>
                    <a:pt x="47" y="13"/>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1" name="Freeform 119"/>
            <p:cNvSpPr>
              <a:spLocks/>
            </p:cNvSpPr>
            <p:nvPr/>
          </p:nvSpPr>
          <p:spPr bwMode="auto">
            <a:xfrm>
              <a:off x="5205" y="3124"/>
              <a:ext cx="34" cy="31"/>
            </a:xfrm>
            <a:custGeom>
              <a:avLst/>
              <a:gdLst/>
              <a:ahLst/>
              <a:cxnLst>
                <a:cxn ang="0">
                  <a:pos x="0" y="0"/>
                </a:cxn>
                <a:cxn ang="0">
                  <a:pos x="26" y="14"/>
                </a:cxn>
                <a:cxn ang="0">
                  <a:pos x="35" y="32"/>
                </a:cxn>
                <a:cxn ang="0">
                  <a:pos x="35" y="18"/>
                </a:cxn>
                <a:cxn ang="0">
                  <a:pos x="0" y="0"/>
                </a:cxn>
              </a:cxnLst>
              <a:rect l="0" t="0" r="r" b="b"/>
              <a:pathLst>
                <a:path w="36" h="33">
                  <a:moveTo>
                    <a:pt x="0" y="0"/>
                  </a:moveTo>
                  <a:lnTo>
                    <a:pt x="26" y="14"/>
                  </a:lnTo>
                  <a:lnTo>
                    <a:pt x="35" y="32"/>
                  </a:lnTo>
                  <a:lnTo>
                    <a:pt x="35" y="18"/>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2" name="Freeform 120"/>
            <p:cNvSpPr>
              <a:spLocks/>
            </p:cNvSpPr>
            <p:nvPr/>
          </p:nvSpPr>
          <p:spPr bwMode="auto">
            <a:xfrm>
              <a:off x="1837" y="3382"/>
              <a:ext cx="130" cy="133"/>
            </a:xfrm>
            <a:custGeom>
              <a:avLst/>
              <a:gdLst/>
              <a:ahLst/>
              <a:cxnLst>
                <a:cxn ang="0">
                  <a:pos x="0" y="51"/>
                </a:cxn>
                <a:cxn ang="0">
                  <a:pos x="9" y="8"/>
                </a:cxn>
                <a:cxn ang="0">
                  <a:pos x="57" y="0"/>
                </a:cxn>
                <a:cxn ang="0">
                  <a:pos x="73" y="14"/>
                </a:cxn>
                <a:cxn ang="0">
                  <a:pos x="77" y="47"/>
                </a:cxn>
                <a:cxn ang="0">
                  <a:pos x="111" y="52"/>
                </a:cxn>
                <a:cxn ang="0">
                  <a:pos x="116" y="75"/>
                </a:cxn>
                <a:cxn ang="0">
                  <a:pos x="133" y="79"/>
                </a:cxn>
                <a:cxn ang="0">
                  <a:pos x="130" y="108"/>
                </a:cxn>
                <a:cxn ang="0">
                  <a:pos x="114" y="138"/>
                </a:cxn>
                <a:cxn ang="0">
                  <a:pos x="69" y="136"/>
                </a:cxn>
                <a:cxn ang="0">
                  <a:pos x="78" y="102"/>
                </a:cxn>
                <a:cxn ang="0">
                  <a:pos x="0" y="51"/>
                </a:cxn>
              </a:cxnLst>
              <a:rect l="0" t="0" r="r" b="b"/>
              <a:pathLst>
                <a:path w="134" h="139">
                  <a:moveTo>
                    <a:pt x="0" y="51"/>
                  </a:moveTo>
                  <a:lnTo>
                    <a:pt x="9" y="8"/>
                  </a:lnTo>
                  <a:lnTo>
                    <a:pt x="57" y="0"/>
                  </a:lnTo>
                  <a:lnTo>
                    <a:pt x="73" y="14"/>
                  </a:lnTo>
                  <a:lnTo>
                    <a:pt x="77" y="47"/>
                  </a:lnTo>
                  <a:lnTo>
                    <a:pt x="111" y="52"/>
                  </a:lnTo>
                  <a:lnTo>
                    <a:pt x="116" y="75"/>
                  </a:lnTo>
                  <a:lnTo>
                    <a:pt x="133" y="79"/>
                  </a:lnTo>
                  <a:lnTo>
                    <a:pt x="130" y="108"/>
                  </a:lnTo>
                  <a:lnTo>
                    <a:pt x="114" y="138"/>
                  </a:lnTo>
                  <a:lnTo>
                    <a:pt x="69" y="136"/>
                  </a:lnTo>
                  <a:lnTo>
                    <a:pt x="78" y="102"/>
                  </a:lnTo>
                  <a:lnTo>
                    <a:pt x="0" y="5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3" name="Freeform 121"/>
            <p:cNvSpPr>
              <a:spLocks/>
            </p:cNvSpPr>
            <p:nvPr/>
          </p:nvSpPr>
          <p:spPr bwMode="auto">
            <a:xfrm>
              <a:off x="1541" y="3084"/>
              <a:ext cx="200" cy="282"/>
            </a:xfrm>
            <a:custGeom>
              <a:avLst/>
              <a:gdLst/>
              <a:ahLst/>
              <a:cxnLst>
                <a:cxn ang="0">
                  <a:pos x="0" y="68"/>
                </a:cxn>
                <a:cxn ang="0">
                  <a:pos x="4" y="93"/>
                </a:cxn>
                <a:cxn ang="0">
                  <a:pos x="41" y="133"/>
                </a:cxn>
                <a:cxn ang="0">
                  <a:pos x="82" y="229"/>
                </a:cxn>
                <a:cxn ang="0">
                  <a:pos x="175" y="294"/>
                </a:cxn>
                <a:cxn ang="0">
                  <a:pos x="191" y="281"/>
                </a:cxn>
                <a:cxn ang="0">
                  <a:pos x="199" y="261"/>
                </a:cxn>
                <a:cxn ang="0">
                  <a:pos x="186" y="254"/>
                </a:cxn>
                <a:cxn ang="0">
                  <a:pos x="194" y="249"/>
                </a:cxn>
                <a:cxn ang="0">
                  <a:pos x="205" y="198"/>
                </a:cxn>
                <a:cxn ang="0">
                  <a:pos x="190" y="175"/>
                </a:cxn>
                <a:cxn ang="0">
                  <a:pos x="176" y="175"/>
                </a:cxn>
                <a:cxn ang="0">
                  <a:pos x="176" y="148"/>
                </a:cxn>
                <a:cxn ang="0">
                  <a:pos x="159" y="160"/>
                </a:cxn>
                <a:cxn ang="0">
                  <a:pos x="136" y="149"/>
                </a:cxn>
                <a:cxn ang="0">
                  <a:pos x="122" y="120"/>
                </a:cxn>
                <a:cxn ang="0">
                  <a:pos x="145" y="82"/>
                </a:cxn>
                <a:cxn ang="0">
                  <a:pos x="186" y="66"/>
                </a:cxn>
                <a:cxn ang="0">
                  <a:pos x="175" y="59"/>
                </a:cxn>
                <a:cxn ang="0">
                  <a:pos x="182" y="39"/>
                </a:cxn>
                <a:cxn ang="0">
                  <a:pos x="134" y="36"/>
                </a:cxn>
                <a:cxn ang="0">
                  <a:pos x="99" y="0"/>
                </a:cxn>
                <a:cxn ang="0">
                  <a:pos x="91" y="26"/>
                </a:cxn>
                <a:cxn ang="0">
                  <a:pos x="53" y="48"/>
                </a:cxn>
                <a:cxn ang="0">
                  <a:pos x="36" y="76"/>
                </a:cxn>
                <a:cxn ang="0">
                  <a:pos x="14" y="72"/>
                </a:cxn>
                <a:cxn ang="0">
                  <a:pos x="17" y="55"/>
                </a:cxn>
                <a:cxn ang="0">
                  <a:pos x="0" y="68"/>
                </a:cxn>
              </a:cxnLst>
              <a:rect l="0" t="0" r="r" b="b"/>
              <a:pathLst>
                <a:path w="206" h="295">
                  <a:moveTo>
                    <a:pt x="0" y="68"/>
                  </a:moveTo>
                  <a:lnTo>
                    <a:pt x="4" y="93"/>
                  </a:lnTo>
                  <a:lnTo>
                    <a:pt x="41" y="133"/>
                  </a:lnTo>
                  <a:lnTo>
                    <a:pt x="82" y="229"/>
                  </a:lnTo>
                  <a:lnTo>
                    <a:pt x="175" y="294"/>
                  </a:lnTo>
                  <a:lnTo>
                    <a:pt x="191" y="281"/>
                  </a:lnTo>
                  <a:lnTo>
                    <a:pt x="199" y="261"/>
                  </a:lnTo>
                  <a:lnTo>
                    <a:pt x="186" y="254"/>
                  </a:lnTo>
                  <a:lnTo>
                    <a:pt x="194" y="249"/>
                  </a:lnTo>
                  <a:lnTo>
                    <a:pt x="205" y="198"/>
                  </a:lnTo>
                  <a:lnTo>
                    <a:pt x="190" y="175"/>
                  </a:lnTo>
                  <a:lnTo>
                    <a:pt x="176" y="175"/>
                  </a:lnTo>
                  <a:lnTo>
                    <a:pt x="176" y="148"/>
                  </a:lnTo>
                  <a:lnTo>
                    <a:pt x="159" y="160"/>
                  </a:lnTo>
                  <a:lnTo>
                    <a:pt x="136" y="149"/>
                  </a:lnTo>
                  <a:lnTo>
                    <a:pt x="122" y="120"/>
                  </a:lnTo>
                  <a:lnTo>
                    <a:pt x="145" y="82"/>
                  </a:lnTo>
                  <a:lnTo>
                    <a:pt x="186" y="66"/>
                  </a:lnTo>
                  <a:lnTo>
                    <a:pt x="175" y="59"/>
                  </a:lnTo>
                  <a:lnTo>
                    <a:pt x="182" y="39"/>
                  </a:lnTo>
                  <a:lnTo>
                    <a:pt x="134" y="36"/>
                  </a:lnTo>
                  <a:lnTo>
                    <a:pt x="99" y="0"/>
                  </a:lnTo>
                  <a:lnTo>
                    <a:pt x="91" y="26"/>
                  </a:lnTo>
                  <a:lnTo>
                    <a:pt x="53" y="48"/>
                  </a:lnTo>
                  <a:lnTo>
                    <a:pt x="36" y="76"/>
                  </a:lnTo>
                  <a:lnTo>
                    <a:pt x="14" y="72"/>
                  </a:lnTo>
                  <a:lnTo>
                    <a:pt x="17" y="55"/>
                  </a:lnTo>
                  <a:lnTo>
                    <a:pt x="0" y="6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4" name="Freeform 122"/>
            <p:cNvSpPr>
              <a:spLocks/>
            </p:cNvSpPr>
            <p:nvPr/>
          </p:nvSpPr>
          <p:spPr bwMode="auto">
            <a:xfrm>
              <a:off x="4673" y="2906"/>
              <a:ext cx="37" cy="46"/>
            </a:xfrm>
            <a:custGeom>
              <a:avLst/>
              <a:gdLst/>
              <a:ahLst/>
              <a:cxnLst>
                <a:cxn ang="0">
                  <a:pos x="0" y="47"/>
                </a:cxn>
                <a:cxn ang="0">
                  <a:pos x="25" y="25"/>
                </a:cxn>
                <a:cxn ang="0">
                  <a:pos x="38" y="0"/>
                </a:cxn>
                <a:cxn ang="0">
                  <a:pos x="0" y="47"/>
                </a:cxn>
              </a:cxnLst>
              <a:rect l="0" t="0" r="r" b="b"/>
              <a:pathLst>
                <a:path w="39" h="48">
                  <a:moveTo>
                    <a:pt x="0" y="47"/>
                  </a:moveTo>
                  <a:lnTo>
                    <a:pt x="25" y="25"/>
                  </a:lnTo>
                  <a:lnTo>
                    <a:pt x="38" y="0"/>
                  </a:lnTo>
                  <a:lnTo>
                    <a:pt x="0" y="4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5" name="Freeform 123"/>
            <p:cNvSpPr>
              <a:spLocks/>
            </p:cNvSpPr>
            <p:nvPr/>
          </p:nvSpPr>
          <p:spPr bwMode="auto">
            <a:xfrm>
              <a:off x="4716" y="2792"/>
              <a:ext cx="65" cy="96"/>
            </a:xfrm>
            <a:custGeom>
              <a:avLst/>
              <a:gdLst/>
              <a:ahLst/>
              <a:cxnLst>
                <a:cxn ang="0">
                  <a:pos x="0" y="39"/>
                </a:cxn>
                <a:cxn ang="0">
                  <a:pos x="12" y="0"/>
                </a:cxn>
                <a:cxn ang="0">
                  <a:pos x="36" y="1"/>
                </a:cxn>
                <a:cxn ang="0">
                  <a:pos x="41" y="27"/>
                </a:cxn>
                <a:cxn ang="0">
                  <a:pos x="24" y="54"/>
                </a:cxn>
                <a:cxn ang="0">
                  <a:pos x="28" y="68"/>
                </a:cxn>
                <a:cxn ang="0">
                  <a:pos x="63" y="78"/>
                </a:cxn>
                <a:cxn ang="0">
                  <a:pos x="66" y="100"/>
                </a:cxn>
                <a:cxn ang="0">
                  <a:pos x="44" y="78"/>
                </a:cxn>
                <a:cxn ang="0">
                  <a:pos x="44" y="89"/>
                </a:cxn>
                <a:cxn ang="0">
                  <a:pos x="12" y="78"/>
                </a:cxn>
                <a:cxn ang="0">
                  <a:pos x="0" y="39"/>
                </a:cxn>
              </a:cxnLst>
              <a:rect l="0" t="0" r="r" b="b"/>
              <a:pathLst>
                <a:path w="67" h="101">
                  <a:moveTo>
                    <a:pt x="0" y="39"/>
                  </a:moveTo>
                  <a:lnTo>
                    <a:pt x="12" y="0"/>
                  </a:lnTo>
                  <a:lnTo>
                    <a:pt x="36" y="1"/>
                  </a:lnTo>
                  <a:lnTo>
                    <a:pt x="41" y="27"/>
                  </a:lnTo>
                  <a:lnTo>
                    <a:pt x="24" y="54"/>
                  </a:lnTo>
                  <a:lnTo>
                    <a:pt x="28" y="68"/>
                  </a:lnTo>
                  <a:lnTo>
                    <a:pt x="63" y="78"/>
                  </a:lnTo>
                  <a:lnTo>
                    <a:pt x="66" y="100"/>
                  </a:lnTo>
                  <a:lnTo>
                    <a:pt x="44" y="78"/>
                  </a:lnTo>
                  <a:lnTo>
                    <a:pt x="44" y="89"/>
                  </a:lnTo>
                  <a:lnTo>
                    <a:pt x="12" y="78"/>
                  </a:lnTo>
                  <a:lnTo>
                    <a:pt x="0" y="3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6" name="Freeform 124"/>
            <p:cNvSpPr>
              <a:spLocks/>
            </p:cNvSpPr>
            <p:nvPr/>
          </p:nvSpPr>
          <p:spPr bwMode="auto">
            <a:xfrm>
              <a:off x="4721" y="2873"/>
              <a:ext cx="22" cy="22"/>
            </a:xfrm>
            <a:custGeom>
              <a:avLst/>
              <a:gdLst/>
              <a:ahLst/>
              <a:cxnLst>
                <a:cxn ang="0">
                  <a:pos x="0" y="0"/>
                </a:cxn>
                <a:cxn ang="0">
                  <a:pos x="11" y="0"/>
                </a:cxn>
                <a:cxn ang="0">
                  <a:pos x="22" y="4"/>
                </a:cxn>
                <a:cxn ang="0">
                  <a:pos x="17" y="22"/>
                </a:cxn>
                <a:cxn ang="0">
                  <a:pos x="0" y="0"/>
                </a:cxn>
              </a:cxnLst>
              <a:rect l="0" t="0" r="r" b="b"/>
              <a:pathLst>
                <a:path w="23" h="23">
                  <a:moveTo>
                    <a:pt x="0" y="0"/>
                  </a:moveTo>
                  <a:lnTo>
                    <a:pt x="11" y="0"/>
                  </a:lnTo>
                  <a:lnTo>
                    <a:pt x="22" y="4"/>
                  </a:lnTo>
                  <a:lnTo>
                    <a:pt x="17" y="22"/>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7" name="Freeform 125"/>
            <p:cNvSpPr>
              <a:spLocks/>
            </p:cNvSpPr>
            <p:nvPr/>
          </p:nvSpPr>
          <p:spPr bwMode="auto">
            <a:xfrm>
              <a:off x="4747" y="2898"/>
              <a:ext cx="22" cy="24"/>
            </a:xfrm>
            <a:custGeom>
              <a:avLst/>
              <a:gdLst/>
              <a:ahLst/>
              <a:cxnLst>
                <a:cxn ang="0">
                  <a:pos x="0" y="0"/>
                </a:cxn>
                <a:cxn ang="0">
                  <a:pos x="1" y="24"/>
                </a:cxn>
                <a:cxn ang="0">
                  <a:pos x="22" y="13"/>
                </a:cxn>
                <a:cxn ang="0">
                  <a:pos x="0" y="0"/>
                </a:cxn>
              </a:cxnLst>
              <a:rect l="0" t="0" r="r" b="b"/>
              <a:pathLst>
                <a:path w="23" h="25">
                  <a:moveTo>
                    <a:pt x="0" y="0"/>
                  </a:moveTo>
                  <a:lnTo>
                    <a:pt x="1" y="24"/>
                  </a:lnTo>
                  <a:lnTo>
                    <a:pt x="22" y="13"/>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8" name="Freeform 126"/>
            <p:cNvSpPr>
              <a:spLocks/>
            </p:cNvSpPr>
            <p:nvPr/>
          </p:nvSpPr>
          <p:spPr bwMode="auto">
            <a:xfrm>
              <a:off x="4749" y="2931"/>
              <a:ext cx="70" cy="66"/>
            </a:xfrm>
            <a:custGeom>
              <a:avLst/>
              <a:gdLst/>
              <a:ahLst/>
              <a:cxnLst>
                <a:cxn ang="0">
                  <a:pos x="0" y="45"/>
                </a:cxn>
                <a:cxn ang="0">
                  <a:pos x="14" y="21"/>
                </a:cxn>
                <a:cxn ang="0">
                  <a:pos x="33" y="25"/>
                </a:cxn>
                <a:cxn ang="0">
                  <a:pos x="58" y="0"/>
                </a:cxn>
                <a:cxn ang="0">
                  <a:pos x="71" y="14"/>
                </a:cxn>
                <a:cxn ang="0">
                  <a:pos x="68" y="54"/>
                </a:cxn>
                <a:cxn ang="0">
                  <a:pos x="62" y="38"/>
                </a:cxn>
                <a:cxn ang="0">
                  <a:pos x="56" y="67"/>
                </a:cxn>
                <a:cxn ang="0">
                  <a:pos x="37" y="58"/>
                </a:cxn>
                <a:cxn ang="0">
                  <a:pos x="26" y="29"/>
                </a:cxn>
                <a:cxn ang="0">
                  <a:pos x="0" y="45"/>
                </a:cxn>
              </a:cxnLst>
              <a:rect l="0" t="0" r="r" b="b"/>
              <a:pathLst>
                <a:path w="72" h="68">
                  <a:moveTo>
                    <a:pt x="0" y="45"/>
                  </a:moveTo>
                  <a:lnTo>
                    <a:pt x="14" y="21"/>
                  </a:lnTo>
                  <a:lnTo>
                    <a:pt x="33" y="25"/>
                  </a:lnTo>
                  <a:lnTo>
                    <a:pt x="58" y="0"/>
                  </a:lnTo>
                  <a:lnTo>
                    <a:pt x="71" y="14"/>
                  </a:lnTo>
                  <a:lnTo>
                    <a:pt x="68" y="54"/>
                  </a:lnTo>
                  <a:lnTo>
                    <a:pt x="62" y="38"/>
                  </a:lnTo>
                  <a:lnTo>
                    <a:pt x="56" y="67"/>
                  </a:lnTo>
                  <a:lnTo>
                    <a:pt x="37" y="58"/>
                  </a:lnTo>
                  <a:lnTo>
                    <a:pt x="26" y="29"/>
                  </a:lnTo>
                  <a:lnTo>
                    <a:pt x="0" y="4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79" name="Freeform 127"/>
            <p:cNvSpPr>
              <a:spLocks/>
            </p:cNvSpPr>
            <p:nvPr/>
          </p:nvSpPr>
          <p:spPr bwMode="auto">
            <a:xfrm>
              <a:off x="4757" y="2914"/>
              <a:ext cx="21" cy="29"/>
            </a:xfrm>
            <a:custGeom>
              <a:avLst/>
              <a:gdLst/>
              <a:ahLst/>
              <a:cxnLst>
                <a:cxn ang="0">
                  <a:pos x="0" y="17"/>
                </a:cxn>
                <a:cxn ang="0">
                  <a:pos x="5" y="12"/>
                </a:cxn>
                <a:cxn ang="0">
                  <a:pos x="21" y="0"/>
                </a:cxn>
                <a:cxn ang="0">
                  <a:pos x="14" y="29"/>
                </a:cxn>
                <a:cxn ang="0">
                  <a:pos x="0" y="17"/>
                </a:cxn>
              </a:cxnLst>
              <a:rect l="0" t="0" r="r" b="b"/>
              <a:pathLst>
                <a:path w="22" h="30">
                  <a:moveTo>
                    <a:pt x="0" y="17"/>
                  </a:moveTo>
                  <a:lnTo>
                    <a:pt x="5" y="12"/>
                  </a:lnTo>
                  <a:lnTo>
                    <a:pt x="21" y="0"/>
                  </a:lnTo>
                  <a:lnTo>
                    <a:pt x="14" y="29"/>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80" name="Freeform 128"/>
            <p:cNvSpPr>
              <a:spLocks/>
            </p:cNvSpPr>
            <p:nvPr/>
          </p:nvSpPr>
          <p:spPr bwMode="auto">
            <a:xfrm>
              <a:off x="3046" y="2140"/>
              <a:ext cx="159" cy="119"/>
            </a:xfrm>
            <a:custGeom>
              <a:avLst/>
              <a:gdLst/>
              <a:ahLst/>
              <a:cxnLst>
                <a:cxn ang="0">
                  <a:pos x="0" y="22"/>
                </a:cxn>
                <a:cxn ang="0">
                  <a:pos x="9" y="86"/>
                </a:cxn>
                <a:cxn ang="0">
                  <a:pos x="95" y="118"/>
                </a:cxn>
                <a:cxn ang="0">
                  <a:pos x="136" y="123"/>
                </a:cxn>
                <a:cxn ang="0">
                  <a:pos x="163" y="90"/>
                </a:cxn>
                <a:cxn ang="0">
                  <a:pos x="149" y="54"/>
                </a:cxn>
                <a:cxn ang="0">
                  <a:pos x="158" y="44"/>
                </a:cxn>
                <a:cxn ang="0">
                  <a:pos x="152" y="16"/>
                </a:cxn>
                <a:cxn ang="0">
                  <a:pos x="91" y="6"/>
                </a:cxn>
                <a:cxn ang="0">
                  <a:pos x="51" y="0"/>
                </a:cxn>
                <a:cxn ang="0">
                  <a:pos x="0" y="22"/>
                </a:cxn>
              </a:cxnLst>
              <a:rect l="0" t="0" r="r" b="b"/>
              <a:pathLst>
                <a:path w="164" h="124">
                  <a:moveTo>
                    <a:pt x="0" y="22"/>
                  </a:moveTo>
                  <a:lnTo>
                    <a:pt x="9" y="86"/>
                  </a:lnTo>
                  <a:lnTo>
                    <a:pt x="95" y="118"/>
                  </a:lnTo>
                  <a:lnTo>
                    <a:pt x="136" y="123"/>
                  </a:lnTo>
                  <a:lnTo>
                    <a:pt x="163" y="90"/>
                  </a:lnTo>
                  <a:lnTo>
                    <a:pt x="149" y="54"/>
                  </a:lnTo>
                  <a:lnTo>
                    <a:pt x="158" y="44"/>
                  </a:lnTo>
                  <a:lnTo>
                    <a:pt x="152" y="16"/>
                  </a:lnTo>
                  <a:lnTo>
                    <a:pt x="91" y="6"/>
                  </a:lnTo>
                  <a:lnTo>
                    <a:pt x="51" y="0"/>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81" name="Freeform 129"/>
            <p:cNvSpPr>
              <a:spLocks/>
            </p:cNvSpPr>
            <p:nvPr/>
          </p:nvSpPr>
          <p:spPr bwMode="auto">
            <a:xfrm>
              <a:off x="2680" y="2396"/>
              <a:ext cx="50" cy="88"/>
            </a:xfrm>
            <a:custGeom>
              <a:avLst/>
              <a:gdLst/>
              <a:ahLst/>
              <a:cxnLst>
                <a:cxn ang="0">
                  <a:pos x="0" y="59"/>
                </a:cxn>
                <a:cxn ang="0">
                  <a:pos x="9" y="0"/>
                </a:cxn>
                <a:cxn ang="0">
                  <a:pos x="51" y="4"/>
                </a:cxn>
                <a:cxn ang="0">
                  <a:pos x="32" y="42"/>
                </a:cxn>
                <a:cxn ang="0">
                  <a:pos x="32" y="88"/>
                </a:cxn>
                <a:cxn ang="0">
                  <a:pos x="8" y="91"/>
                </a:cxn>
                <a:cxn ang="0">
                  <a:pos x="10" y="62"/>
                </a:cxn>
                <a:cxn ang="0">
                  <a:pos x="0" y="59"/>
                </a:cxn>
              </a:cxnLst>
              <a:rect l="0" t="0" r="r" b="b"/>
              <a:pathLst>
                <a:path w="52" h="92">
                  <a:moveTo>
                    <a:pt x="0" y="59"/>
                  </a:moveTo>
                  <a:lnTo>
                    <a:pt x="9" y="0"/>
                  </a:lnTo>
                  <a:lnTo>
                    <a:pt x="51" y="4"/>
                  </a:lnTo>
                  <a:lnTo>
                    <a:pt x="32" y="42"/>
                  </a:lnTo>
                  <a:lnTo>
                    <a:pt x="32" y="88"/>
                  </a:lnTo>
                  <a:lnTo>
                    <a:pt x="8" y="91"/>
                  </a:lnTo>
                  <a:lnTo>
                    <a:pt x="10" y="62"/>
                  </a:lnTo>
                  <a:lnTo>
                    <a:pt x="0" y="5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82" name="Freeform 130"/>
            <p:cNvSpPr>
              <a:spLocks/>
            </p:cNvSpPr>
            <p:nvPr/>
          </p:nvSpPr>
          <p:spPr bwMode="auto">
            <a:xfrm>
              <a:off x="3143" y="2274"/>
              <a:ext cx="151" cy="87"/>
            </a:xfrm>
            <a:custGeom>
              <a:avLst/>
              <a:gdLst/>
              <a:ahLst/>
              <a:cxnLst>
                <a:cxn ang="0">
                  <a:pos x="0" y="44"/>
                </a:cxn>
                <a:cxn ang="0">
                  <a:pos x="41" y="80"/>
                </a:cxn>
                <a:cxn ang="0">
                  <a:pos x="137" y="90"/>
                </a:cxn>
                <a:cxn ang="0">
                  <a:pos x="155" y="59"/>
                </a:cxn>
                <a:cxn ang="0">
                  <a:pos x="130" y="56"/>
                </a:cxn>
                <a:cxn ang="0">
                  <a:pos x="128" y="29"/>
                </a:cxn>
                <a:cxn ang="0">
                  <a:pos x="106" y="0"/>
                </a:cxn>
                <a:cxn ang="0">
                  <a:pos x="41" y="5"/>
                </a:cxn>
                <a:cxn ang="0">
                  <a:pos x="0" y="44"/>
                </a:cxn>
              </a:cxnLst>
              <a:rect l="0" t="0" r="r" b="b"/>
              <a:pathLst>
                <a:path w="156" h="91">
                  <a:moveTo>
                    <a:pt x="0" y="44"/>
                  </a:moveTo>
                  <a:lnTo>
                    <a:pt x="41" y="80"/>
                  </a:lnTo>
                  <a:lnTo>
                    <a:pt x="137" y="90"/>
                  </a:lnTo>
                  <a:lnTo>
                    <a:pt x="155" y="59"/>
                  </a:lnTo>
                  <a:lnTo>
                    <a:pt x="130" y="56"/>
                  </a:lnTo>
                  <a:lnTo>
                    <a:pt x="128" y="29"/>
                  </a:lnTo>
                  <a:lnTo>
                    <a:pt x="106" y="0"/>
                  </a:lnTo>
                  <a:lnTo>
                    <a:pt x="41" y="5"/>
                  </a:lnTo>
                  <a:lnTo>
                    <a:pt x="0" y="4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83" name="Freeform 131"/>
            <p:cNvSpPr>
              <a:spLocks/>
            </p:cNvSpPr>
            <p:nvPr/>
          </p:nvSpPr>
          <p:spPr bwMode="auto">
            <a:xfrm>
              <a:off x="3371" y="2567"/>
              <a:ext cx="333" cy="273"/>
            </a:xfrm>
            <a:custGeom>
              <a:avLst/>
              <a:gdLst/>
              <a:ahLst/>
              <a:cxnLst>
                <a:cxn ang="0">
                  <a:pos x="0" y="74"/>
                </a:cxn>
                <a:cxn ang="0">
                  <a:pos x="5" y="49"/>
                </a:cxn>
                <a:cxn ang="0">
                  <a:pos x="22" y="55"/>
                </a:cxn>
                <a:cxn ang="0">
                  <a:pos x="44" y="40"/>
                </a:cxn>
                <a:cxn ang="0">
                  <a:pos x="54" y="29"/>
                </a:cxn>
                <a:cxn ang="0">
                  <a:pos x="36" y="12"/>
                </a:cxn>
                <a:cxn ang="0">
                  <a:pos x="72" y="0"/>
                </a:cxn>
                <a:cxn ang="0">
                  <a:pos x="147" y="33"/>
                </a:cxn>
                <a:cxn ang="0">
                  <a:pos x="147" y="45"/>
                </a:cxn>
                <a:cxn ang="0">
                  <a:pos x="164" y="54"/>
                </a:cxn>
                <a:cxn ang="0">
                  <a:pos x="179" y="60"/>
                </a:cxn>
                <a:cxn ang="0">
                  <a:pos x="194" y="55"/>
                </a:cxn>
                <a:cxn ang="0">
                  <a:pos x="224" y="64"/>
                </a:cxn>
                <a:cxn ang="0">
                  <a:pos x="263" y="129"/>
                </a:cxn>
                <a:cxn ang="0">
                  <a:pos x="268" y="133"/>
                </a:cxn>
                <a:cxn ang="0">
                  <a:pos x="283" y="159"/>
                </a:cxn>
                <a:cxn ang="0">
                  <a:pos x="334" y="166"/>
                </a:cxn>
                <a:cxn ang="0">
                  <a:pos x="343" y="178"/>
                </a:cxn>
                <a:cxn ang="0">
                  <a:pos x="330" y="210"/>
                </a:cxn>
                <a:cxn ang="0">
                  <a:pos x="283" y="228"/>
                </a:cxn>
                <a:cxn ang="0">
                  <a:pos x="230" y="239"/>
                </a:cxn>
                <a:cxn ang="0">
                  <a:pos x="189" y="285"/>
                </a:cxn>
                <a:cxn ang="0">
                  <a:pos x="189" y="267"/>
                </a:cxn>
                <a:cxn ang="0">
                  <a:pos x="160" y="256"/>
                </a:cxn>
                <a:cxn ang="0">
                  <a:pos x="130" y="271"/>
                </a:cxn>
                <a:cxn ang="0">
                  <a:pos x="101" y="220"/>
                </a:cxn>
                <a:cxn ang="0">
                  <a:pos x="76" y="199"/>
                </a:cxn>
                <a:cxn ang="0">
                  <a:pos x="60" y="145"/>
                </a:cxn>
                <a:cxn ang="0">
                  <a:pos x="0" y="74"/>
                </a:cxn>
              </a:cxnLst>
              <a:rect l="0" t="0" r="r" b="b"/>
              <a:pathLst>
                <a:path w="344" h="286">
                  <a:moveTo>
                    <a:pt x="0" y="74"/>
                  </a:moveTo>
                  <a:lnTo>
                    <a:pt x="5" y="49"/>
                  </a:lnTo>
                  <a:lnTo>
                    <a:pt x="22" y="55"/>
                  </a:lnTo>
                  <a:lnTo>
                    <a:pt x="44" y="40"/>
                  </a:lnTo>
                  <a:lnTo>
                    <a:pt x="54" y="29"/>
                  </a:lnTo>
                  <a:lnTo>
                    <a:pt x="36" y="12"/>
                  </a:lnTo>
                  <a:lnTo>
                    <a:pt x="72" y="0"/>
                  </a:lnTo>
                  <a:lnTo>
                    <a:pt x="147" y="33"/>
                  </a:lnTo>
                  <a:lnTo>
                    <a:pt x="147" y="45"/>
                  </a:lnTo>
                  <a:lnTo>
                    <a:pt x="164" y="54"/>
                  </a:lnTo>
                  <a:lnTo>
                    <a:pt x="179" y="60"/>
                  </a:lnTo>
                  <a:lnTo>
                    <a:pt x="194" y="55"/>
                  </a:lnTo>
                  <a:lnTo>
                    <a:pt x="224" y="64"/>
                  </a:lnTo>
                  <a:lnTo>
                    <a:pt x="263" y="129"/>
                  </a:lnTo>
                  <a:lnTo>
                    <a:pt x="268" y="133"/>
                  </a:lnTo>
                  <a:lnTo>
                    <a:pt x="283" y="159"/>
                  </a:lnTo>
                  <a:lnTo>
                    <a:pt x="334" y="166"/>
                  </a:lnTo>
                  <a:lnTo>
                    <a:pt x="343" y="178"/>
                  </a:lnTo>
                  <a:lnTo>
                    <a:pt x="330" y="210"/>
                  </a:lnTo>
                  <a:lnTo>
                    <a:pt x="283" y="228"/>
                  </a:lnTo>
                  <a:lnTo>
                    <a:pt x="230" y="239"/>
                  </a:lnTo>
                  <a:lnTo>
                    <a:pt x="189" y="285"/>
                  </a:lnTo>
                  <a:lnTo>
                    <a:pt x="189" y="267"/>
                  </a:lnTo>
                  <a:lnTo>
                    <a:pt x="160" y="256"/>
                  </a:lnTo>
                  <a:lnTo>
                    <a:pt x="130" y="271"/>
                  </a:lnTo>
                  <a:lnTo>
                    <a:pt x="101" y="220"/>
                  </a:lnTo>
                  <a:lnTo>
                    <a:pt x="76" y="199"/>
                  </a:lnTo>
                  <a:lnTo>
                    <a:pt x="60" y="145"/>
                  </a:lnTo>
                  <a:lnTo>
                    <a:pt x="0" y="74"/>
                  </a:lnTo>
                </a:path>
              </a:pathLst>
            </a:custGeom>
            <a:solidFill>
              <a:srgbClr val="777777"/>
            </a:solidFill>
            <a:ln w="18415" cap="flat" cmpd="sng">
              <a:solidFill>
                <a:schemeClr val="tx1"/>
              </a:solidFill>
              <a:prstDash val="solid"/>
              <a:round/>
              <a:headEnd type="none" w="med" len="med"/>
              <a:tailEnd type="none" w="med" len="med"/>
            </a:ln>
            <a:effectLst/>
          </p:spPr>
          <p:txBody>
            <a:bodyPr/>
            <a:lstStyle/>
            <a:p>
              <a:endParaRPr lang="it-IT" dirty="0">
                <a:solidFill>
                  <a:srgbClr val="002060"/>
                </a:solidFill>
              </a:endParaRPr>
            </a:p>
          </p:txBody>
        </p:sp>
        <p:sp>
          <p:nvSpPr>
            <p:cNvPr id="384" name="Freeform 132"/>
            <p:cNvSpPr>
              <a:spLocks/>
            </p:cNvSpPr>
            <p:nvPr/>
          </p:nvSpPr>
          <p:spPr bwMode="auto">
            <a:xfrm>
              <a:off x="3135" y="1542"/>
              <a:ext cx="2692" cy="852"/>
            </a:xfrm>
            <a:custGeom>
              <a:avLst/>
              <a:gdLst/>
              <a:ahLst/>
              <a:cxnLst>
                <a:cxn ang="0">
                  <a:pos x="44" y="558"/>
                </a:cxn>
                <a:cxn ang="0">
                  <a:pos x="145" y="486"/>
                </a:cxn>
                <a:cxn ang="0">
                  <a:pos x="144" y="287"/>
                </a:cxn>
                <a:cxn ang="0">
                  <a:pos x="264" y="264"/>
                </a:cxn>
                <a:cxn ang="0">
                  <a:pos x="291" y="410"/>
                </a:cxn>
                <a:cxn ang="0">
                  <a:pos x="327" y="362"/>
                </a:cxn>
                <a:cxn ang="0">
                  <a:pos x="412" y="312"/>
                </a:cxn>
                <a:cxn ang="0">
                  <a:pos x="639" y="269"/>
                </a:cxn>
                <a:cxn ang="0">
                  <a:pos x="806" y="275"/>
                </a:cxn>
                <a:cxn ang="0">
                  <a:pos x="809" y="155"/>
                </a:cxn>
                <a:cxn ang="0">
                  <a:pos x="870" y="306"/>
                </a:cxn>
                <a:cxn ang="0">
                  <a:pos x="906" y="275"/>
                </a:cxn>
                <a:cxn ang="0">
                  <a:pos x="945" y="275"/>
                </a:cxn>
                <a:cxn ang="0">
                  <a:pos x="905" y="199"/>
                </a:cxn>
                <a:cxn ang="0">
                  <a:pos x="1036" y="194"/>
                </a:cxn>
                <a:cxn ang="0">
                  <a:pos x="1091" y="125"/>
                </a:cxn>
                <a:cxn ang="0">
                  <a:pos x="1241" y="52"/>
                </a:cxn>
                <a:cxn ang="0">
                  <a:pos x="1330" y="22"/>
                </a:cxn>
                <a:cxn ang="0">
                  <a:pos x="1533" y="60"/>
                </a:cxn>
                <a:cxn ang="0">
                  <a:pos x="1413" y="147"/>
                </a:cxn>
                <a:cxn ang="0">
                  <a:pos x="1548" y="148"/>
                </a:cxn>
                <a:cxn ang="0">
                  <a:pos x="1688" y="128"/>
                </a:cxn>
                <a:cxn ang="0">
                  <a:pos x="1888" y="194"/>
                </a:cxn>
                <a:cxn ang="0">
                  <a:pos x="2108" y="192"/>
                </a:cxn>
                <a:cxn ang="0">
                  <a:pos x="2327" y="249"/>
                </a:cxn>
                <a:cxn ang="0">
                  <a:pos x="2460" y="241"/>
                </a:cxn>
                <a:cxn ang="0">
                  <a:pos x="2723" y="329"/>
                </a:cxn>
                <a:cxn ang="0">
                  <a:pos x="2710" y="393"/>
                </a:cxn>
                <a:cxn ang="0">
                  <a:pos x="2625" y="343"/>
                </a:cxn>
                <a:cxn ang="0">
                  <a:pos x="2598" y="446"/>
                </a:cxn>
                <a:cxn ang="0">
                  <a:pos x="2387" y="491"/>
                </a:cxn>
                <a:cxn ang="0">
                  <a:pos x="2324" y="590"/>
                </a:cxn>
                <a:cxn ang="0">
                  <a:pos x="2236" y="710"/>
                </a:cxn>
                <a:cxn ang="0">
                  <a:pos x="2356" y="450"/>
                </a:cxn>
                <a:cxn ang="0">
                  <a:pos x="2193" y="507"/>
                </a:cxn>
                <a:cxn ang="0">
                  <a:pos x="2004" y="524"/>
                </a:cxn>
                <a:cxn ang="0">
                  <a:pos x="1935" y="652"/>
                </a:cxn>
                <a:cxn ang="0">
                  <a:pos x="1969" y="713"/>
                </a:cxn>
                <a:cxn ang="0">
                  <a:pos x="1819" y="863"/>
                </a:cxn>
                <a:cxn ang="0">
                  <a:pos x="1728" y="666"/>
                </a:cxn>
                <a:cxn ang="0">
                  <a:pos x="1545" y="724"/>
                </a:cxn>
                <a:cxn ang="0">
                  <a:pos x="1273" y="728"/>
                </a:cxn>
                <a:cxn ang="0">
                  <a:pos x="982" y="728"/>
                </a:cxn>
                <a:cxn ang="0">
                  <a:pos x="852" y="662"/>
                </a:cxn>
                <a:cxn ang="0">
                  <a:pos x="692" y="615"/>
                </a:cxn>
                <a:cxn ang="0">
                  <a:pos x="581" y="635"/>
                </a:cxn>
                <a:cxn ang="0">
                  <a:pos x="607" y="710"/>
                </a:cxn>
                <a:cxn ang="0">
                  <a:pos x="531" y="704"/>
                </a:cxn>
                <a:cxn ang="0">
                  <a:pos x="435" y="720"/>
                </a:cxn>
                <a:cxn ang="0">
                  <a:pos x="433" y="764"/>
                </a:cxn>
                <a:cxn ang="0">
                  <a:pos x="453" y="802"/>
                </a:cxn>
                <a:cxn ang="0">
                  <a:pos x="423" y="872"/>
                </a:cxn>
                <a:cxn ang="0">
                  <a:pos x="312" y="844"/>
                </a:cxn>
                <a:cxn ang="0">
                  <a:pos x="318" y="741"/>
                </a:cxn>
                <a:cxn ang="0">
                  <a:pos x="215" y="678"/>
                </a:cxn>
                <a:cxn ang="0">
                  <a:pos x="186" y="662"/>
                </a:cxn>
                <a:cxn ang="0">
                  <a:pos x="111" y="608"/>
                </a:cxn>
                <a:cxn ang="0">
                  <a:pos x="67" y="651"/>
                </a:cxn>
              </a:cxnLst>
              <a:rect l="0" t="0" r="r" b="b"/>
              <a:pathLst>
                <a:path w="2784" h="890">
                  <a:moveTo>
                    <a:pt x="0" y="631"/>
                  </a:moveTo>
                  <a:lnTo>
                    <a:pt x="21" y="611"/>
                  </a:lnTo>
                  <a:lnTo>
                    <a:pt x="14" y="619"/>
                  </a:lnTo>
                  <a:lnTo>
                    <a:pt x="24" y="621"/>
                  </a:lnTo>
                  <a:lnTo>
                    <a:pt x="21" y="580"/>
                  </a:lnTo>
                  <a:lnTo>
                    <a:pt x="31" y="561"/>
                  </a:lnTo>
                  <a:lnTo>
                    <a:pt x="44" y="558"/>
                  </a:lnTo>
                  <a:lnTo>
                    <a:pt x="71" y="576"/>
                  </a:lnTo>
                  <a:lnTo>
                    <a:pt x="78" y="540"/>
                  </a:lnTo>
                  <a:lnTo>
                    <a:pt x="66" y="542"/>
                  </a:lnTo>
                  <a:lnTo>
                    <a:pt x="62" y="522"/>
                  </a:lnTo>
                  <a:lnTo>
                    <a:pt x="171" y="504"/>
                  </a:lnTo>
                  <a:lnTo>
                    <a:pt x="144" y="496"/>
                  </a:lnTo>
                  <a:lnTo>
                    <a:pt x="145" y="486"/>
                  </a:lnTo>
                  <a:lnTo>
                    <a:pt x="129" y="489"/>
                  </a:lnTo>
                  <a:lnTo>
                    <a:pt x="191" y="438"/>
                  </a:lnTo>
                  <a:lnTo>
                    <a:pt x="164" y="381"/>
                  </a:lnTo>
                  <a:lnTo>
                    <a:pt x="171" y="356"/>
                  </a:lnTo>
                  <a:lnTo>
                    <a:pt x="153" y="326"/>
                  </a:lnTo>
                  <a:lnTo>
                    <a:pt x="167" y="310"/>
                  </a:lnTo>
                  <a:lnTo>
                    <a:pt x="144" y="287"/>
                  </a:lnTo>
                  <a:lnTo>
                    <a:pt x="151" y="268"/>
                  </a:lnTo>
                  <a:lnTo>
                    <a:pt x="182" y="246"/>
                  </a:lnTo>
                  <a:lnTo>
                    <a:pt x="198" y="244"/>
                  </a:lnTo>
                  <a:lnTo>
                    <a:pt x="219" y="249"/>
                  </a:lnTo>
                  <a:lnTo>
                    <a:pt x="201" y="253"/>
                  </a:lnTo>
                  <a:lnTo>
                    <a:pt x="215" y="261"/>
                  </a:lnTo>
                  <a:lnTo>
                    <a:pt x="264" y="264"/>
                  </a:lnTo>
                  <a:lnTo>
                    <a:pt x="349" y="308"/>
                  </a:lnTo>
                  <a:lnTo>
                    <a:pt x="350" y="330"/>
                  </a:lnTo>
                  <a:lnTo>
                    <a:pt x="314" y="350"/>
                  </a:lnTo>
                  <a:lnTo>
                    <a:pt x="199" y="323"/>
                  </a:lnTo>
                  <a:lnTo>
                    <a:pt x="246" y="356"/>
                  </a:lnTo>
                  <a:lnTo>
                    <a:pt x="245" y="392"/>
                  </a:lnTo>
                  <a:lnTo>
                    <a:pt x="291" y="410"/>
                  </a:lnTo>
                  <a:lnTo>
                    <a:pt x="303" y="407"/>
                  </a:lnTo>
                  <a:lnTo>
                    <a:pt x="296" y="392"/>
                  </a:lnTo>
                  <a:lnTo>
                    <a:pt x="275" y="385"/>
                  </a:lnTo>
                  <a:lnTo>
                    <a:pt x="280" y="373"/>
                  </a:lnTo>
                  <a:lnTo>
                    <a:pt x="302" y="387"/>
                  </a:lnTo>
                  <a:lnTo>
                    <a:pt x="346" y="392"/>
                  </a:lnTo>
                  <a:lnTo>
                    <a:pt x="327" y="362"/>
                  </a:lnTo>
                  <a:lnTo>
                    <a:pt x="369" y="338"/>
                  </a:lnTo>
                  <a:lnTo>
                    <a:pt x="399" y="356"/>
                  </a:lnTo>
                  <a:lnTo>
                    <a:pt x="399" y="290"/>
                  </a:lnTo>
                  <a:lnTo>
                    <a:pt x="385" y="279"/>
                  </a:lnTo>
                  <a:lnTo>
                    <a:pt x="435" y="294"/>
                  </a:lnTo>
                  <a:lnTo>
                    <a:pt x="439" y="302"/>
                  </a:lnTo>
                  <a:lnTo>
                    <a:pt x="412" y="312"/>
                  </a:lnTo>
                  <a:lnTo>
                    <a:pt x="439" y="334"/>
                  </a:lnTo>
                  <a:lnTo>
                    <a:pt x="462" y="310"/>
                  </a:lnTo>
                  <a:lnTo>
                    <a:pt x="555" y="271"/>
                  </a:lnTo>
                  <a:lnTo>
                    <a:pt x="570" y="269"/>
                  </a:lnTo>
                  <a:lnTo>
                    <a:pt x="555" y="276"/>
                  </a:lnTo>
                  <a:lnTo>
                    <a:pt x="571" y="295"/>
                  </a:lnTo>
                  <a:lnTo>
                    <a:pt x="639" y="269"/>
                  </a:lnTo>
                  <a:lnTo>
                    <a:pt x="655" y="288"/>
                  </a:lnTo>
                  <a:lnTo>
                    <a:pt x="671" y="273"/>
                  </a:lnTo>
                  <a:lnTo>
                    <a:pt x="663" y="252"/>
                  </a:lnTo>
                  <a:lnTo>
                    <a:pt x="673" y="245"/>
                  </a:lnTo>
                  <a:lnTo>
                    <a:pt x="724" y="256"/>
                  </a:lnTo>
                  <a:lnTo>
                    <a:pt x="793" y="294"/>
                  </a:lnTo>
                  <a:lnTo>
                    <a:pt x="806" y="275"/>
                  </a:lnTo>
                  <a:lnTo>
                    <a:pt x="791" y="256"/>
                  </a:lnTo>
                  <a:lnTo>
                    <a:pt x="770" y="250"/>
                  </a:lnTo>
                  <a:lnTo>
                    <a:pt x="778" y="222"/>
                  </a:lnTo>
                  <a:lnTo>
                    <a:pt x="764" y="218"/>
                  </a:lnTo>
                  <a:lnTo>
                    <a:pt x="768" y="205"/>
                  </a:lnTo>
                  <a:lnTo>
                    <a:pt x="794" y="190"/>
                  </a:lnTo>
                  <a:lnTo>
                    <a:pt x="809" y="155"/>
                  </a:lnTo>
                  <a:lnTo>
                    <a:pt x="845" y="155"/>
                  </a:lnTo>
                  <a:lnTo>
                    <a:pt x="862" y="160"/>
                  </a:lnTo>
                  <a:lnTo>
                    <a:pt x="849" y="198"/>
                  </a:lnTo>
                  <a:lnTo>
                    <a:pt x="864" y="217"/>
                  </a:lnTo>
                  <a:lnTo>
                    <a:pt x="859" y="268"/>
                  </a:lnTo>
                  <a:lnTo>
                    <a:pt x="876" y="287"/>
                  </a:lnTo>
                  <a:lnTo>
                    <a:pt x="870" y="306"/>
                  </a:lnTo>
                  <a:lnTo>
                    <a:pt x="843" y="319"/>
                  </a:lnTo>
                  <a:lnTo>
                    <a:pt x="852" y="326"/>
                  </a:lnTo>
                  <a:lnTo>
                    <a:pt x="816" y="334"/>
                  </a:lnTo>
                  <a:lnTo>
                    <a:pt x="853" y="346"/>
                  </a:lnTo>
                  <a:lnTo>
                    <a:pt x="897" y="306"/>
                  </a:lnTo>
                  <a:lnTo>
                    <a:pt x="891" y="279"/>
                  </a:lnTo>
                  <a:lnTo>
                    <a:pt x="906" y="275"/>
                  </a:lnTo>
                  <a:lnTo>
                    <a:pt x="929" y="271"/>
                  </a:lnTo>
                  <a:lnTo>
                    <a:pt x="940" y="285"/>
                  </a:lnTo>
                  <a:lnTo>
                    <a:pt x="938" y="304"/>
                  </a:lnTo>
                  <a:lnTo>
                    <a:pt x="965" y="310"/>
                  </a:lnTo>
                  <a:lnTo>
                    <a:pt x="944" y="304"/>
                  </a:lnTo>
                  <a:lnTo>
                    <a:pt x="953" y="292"/>
                  </a:lnTo>
                  <a:lnTo>
                    <a:pt x="945" y="275"/>
                  </a:lnTo>
                  <a:lnTo>
                    <a:pt x="882" y="264"/>
                  </a:lnTo>
                  <a:lnTo>
                    <a:pt x="891" y="223"/>
                  </a:lnTo>
                  <a:lnTo>
                    <a:pt x="870" y="198"/>
                  </a:lnTo>
                  <a:lnTo>
                    <a:pt x="901" y="174"/>
                  </a:lnTo>
                  <a:lnTo>
                    <a:pt x="897" y="157"/>
                  </a:lnTo>
                  <a:lnTo>
                    <a:pt x="911" y="167"/>
                  </a:lnTo>
                  <a:lnTo>
                    <a:pt x="905" y="199"/>
                  </a:lnTo>
                  <a:lnTo>
                    <a:pt x="914" y="205"/>
                  </a:lnTo>
                  <a:lnTo>
                    <a:pt x="957" y="214"/>
                  </a:lnTo>
                  <a:lnTo>
                    <a:pt x="918" y="187"/>
                  </a:lnTo>
                  <a:lnTo>
                    <a:pt x="948" y="188"/>
                  </a:lnTo>
                  <a:lnTo>
                    <a:pt x="941" y="178"/>
                  </a:lnTo>
                  <a:lnTo>
                    <a:pt x="957" y="172"/>
                  </a:lnTo>
                  <a:lnTo>
                    <a:pt x="1036" y="194"/>
                  </a:lnTo>
                  <a:lnTo>
                    <a:pt x="1021" y="207"/>
                  </a:lnTo>
                  <a:lnTo>
                    <a:pt x="1019" y="229"/>
                  </a:lnTo>
                  <a:lnTo>
                    <a:pt x="1036" y="241"/>
                  </a:lnTo>
                  <a:lnTo>
                    <a:pt x="1044" y="194"/>
                  </a:lnTo>
                  <a:lnTo>
                    <a:pt x="1000" y="169"/>
                  </a:lnTo>
                  <a:lnTo>
                    <a:pt x="991" y="137"/>
                  </a:lnTo>
                  <a:lnTo>
                    <a:pt x="1091" y="125"/>
                  </a:lnTo>
                  <a:lnTo>
                    <a:pt x="1079" y="94"/>
                  </a:lnTo>
                  <a:lnTo>
                    <a:pt x="1091" y="101"/>
                  </a:lnTo>
                  <a:lnTo>
                    <a:pt x="1108" y="89"/>
                  </a:lnTo>
                  <a:lnTo>
                    <a:pt x="1096" y="86"/>
                  </a:lnTo>
                  <a:lnTo>
                    <a:pt x="1201" y="62"/>
                  </a:lnTo>
                  <a:lnTo>
                    <a:pt x="1192" y="55"/>
                  </a:lnTo>
                  <a:lnTo>
                    <a:pt x="1241" y="52"/>
                  </a:lnTo>
                  <a:lnTo>
                    <a:pt x="1239" y="60"/>
                  </a:lnTo>
                  <a:lnTo>
                    <a:pt x="1251" y="60"/>
                  </a:lnTo>
                  <a:lnTo>
                    <a:pt x="1286" y="49"/>
                  </a:lnTo>
                  <a:lnTo>
                    <a:pt x="1304" y="55"/>
                  </a:lnTo>
                  <a:lnTo>
                    <a:pt x="1288" y="41"/>
                  </a:lnTo>
                  <a:lnTo>
                    <a:pt x="1328" y="39"/>
                  </a:lnTo>
                  <a:lnTo>
                    <a:pt x="1330" y="22"/>
                  </a:lnTo>
                  <a:lnTo>
                    <a:pt x="1375" y="0"/>
                  </a:lnTo>
                  <a:lnTo>
                    <a:pt x="1408" y="13"/>
                  </a:lnTo>
                  <a:lnTo>
                    <a:pt x="1381" y="25"/>
                  </a:lnTo>
                  <a:lnTo>
                    <a:pt x="1428" y="24"/>
                  </a:lnTo>
                  <a:lnTo>
                    <a:pt x="1409" y="41"/>
                  </a:lnTo>
                  <a:lnTo>
                    <a:pt x="1489" y="33"/>
                  </a:lnTo>
                  <a:lnTo>
                    <a:pt x="1533" y="60"/>
                  </a:lnTo>
                  <a:lnTo>
                    <a:pt x="1527" y="70"/>
                  </a:lnTo>
                  <a:lnTo>
                    <a:pt x="1512" y="64"/>
                  </a:lnTo>
                  <a:lnTo>
                    <a:pt x="1532" y="72"/>
                  </a:lnTo>
                  <a:lnTo>
                    <a:pt x="1523" y="89"/>
                  </a:lnTo>
                  <a:lnTo>
                    <a:pt x="1375" y="165"/>
                  </a:lnTo>
                  <a:lnTo>
                    <a:pt x="1423" y="156"/>
                  </a:lnTo>
                  <a:lnTo>
                    <a:pt x="1413" y="147"/>
                  </a:lnTo>
                  <a:lnTo>
                    <a:pt x="1486" y="132"/>
                  </a:lnTo>
                  <a:lnTo>
                    <a:pt x="1467" y="134"/>
                  </a:lnTo>
                  <a:lnTo>
                    <a:pt x="1471" y="121"/>
                  </a:lnTo>
                  <a:lnTo>
                    <a:pt x="1512" y="132"/>
                  </a:lnTo>
                  <a:lnTo>
                    <a:pt x="1518" y="121"/>
                  </a:lnTo>
                  <a:lnTo>
                    <a:pt x="1528" y="147"/>
                  </a:lnTo>
                  <a:lnTo>
                    <a:pt x="1548" y="148"/>
                  </a:lnTo>
                  <a:lnTo>
                    <a:pt x="1529" y="137"/>
                  </a:lnTo>
                  <a:lnTo>
                    <a:pt x="1568" y="130"/>
                  </a:lnTo>
                  <a:lnTo>
                    <a:pt x="1614" y="137"/>
                  </a:lnTo>
                  <a:lnTo>
                    <a:pt x="1610" y="147"/>
                  </a:lnTo>
                  <a:lnTo>
                    <a:pt x="1652" y="155"/>
                  </a:lnTo>
                  <a:lnTo>
                    <a:pt x="1687" y="152"/>
                  </a:lnTo>
                  <a:lnTo>
                    <a:pt x="1688" y="128"/>
                  </a:lnTo>
                  <a:lnTo>
                    <a:pt x="1699" y="125"/>
                  </a:lnTo>
                  <a:lnTo>
                    <a:pt x="1790" y="152"/>
                  </a:lnTo>
                  <a:lnTo>
                    <a:pt x="1777" y="194"/>
                  </a:lnTo>
                  <a:lnTo>
                    <a:pt x="1819" y="222"/>
                  </a:lnTo>
                  <a:lnTo>
                    <a:pt x="1842" y="183"/>
                  </a:lnTo>
                  <a:lnTo>
                    <a:pt x="1858" y="199"/>
                  </a:lnTo>
                  <a:lnTo>
                    <a:pt x="1888" y="194"/>
                  </a:lnTo>
                  <a:lnTo>
                    <a:pt x="1929" y="207"/>
                  </a:lnTo>
                  <a:lnTo>
                    <a:pt x="1961" y="199"/>
                  </a:lnTo>
                  <a:lnTo>
                    <a:pt x="1958" y="183"/>
                  </a:lnTo>
                  <a:lnTo>
                    <a:pt x="1980" y="156"/>
                  </a:lnTo>
                  <a:lnTo>
                    <a:pt x="2116" y="175"/>
                  </a:lnTo>
                  <a:lnTo>
                    <a:pt x="2124" y="187"/>
                  </a:lnTo>
                  <a:lnTo>
                    <a:pt x="2108" y="192"/>
                  </a:lnTo>
                  <a:lnTo>
                    <a:pt x="2151" y="199"/>
                  </a:lnTo>
                  <a:lnTo>
                    <a:pt x="2167" y="218"/>
                  </a:lnTo>
                  <a:lnTo>
                    <a:pt x="2270" y="214"/>
                  </a:lnTo>
                  <a:lnTo>
                    <a:pt x="2287" y="229"/>
                  </a:lnTo>
                  <a:lnTo>
                    <a:pt x="2281" y="246"/>
                  </a:lnTo>
                  <a:lnTo>
                    <a:pt x="2310" y="260"/>
                  </a:lnTo>
                  <a:lnTo>
                    <a:pt x="2327" y="249"/>
                  </a:lnTo>
                  <a:lnTo>
                    <a:pt x="2399" y="257"/>
                  </a:lnTo>
                  <a:lnTo>
                    <a:pt x="2413" y="246"/>
                  </a:lnTo>
                  <a:lnTo>
                    <a:pt x="2422" y="263"/>
                  </a:lnTo>
                  <a:lnTo>
                    <a:pt x="2452" y="276"/>
                  </a:lnTo>
                  <a:lnTo>
                    <a:pt x="2467" y="267"/>
                  </a:lnTo>
                  <a:lnTo>
                    <a:pt x="2452" y="252"/>
                  </a:lnTo>
                  <a:lnTo>
                    <a:pt x="2460" y="241"/>
                  </a:lnTo>
                  <a:lnTo>
                    <a:pt x="2587" y="259"/>
                  </a:lnTo>
                  <a:lnTo>
                    <a:pt x="2672" y="306"/>
                  </a:lnTo>
                  <a:lnTo>
                    <a:pt x="2688" y="306"/>
                  </a:lnTo>
                  <a:lnTo>
                    <a:pt x="2710" y="343"/>
                  </a:lnTo>
                  <a:lnTo>
                    <a:pt x="2702" y="323"/>
                  </a:lnTo>
                  <a:lnTo>
                    <a:pt x="2715" y="321"/>
                  </a:lnTo>
                  <a:lnTo>
                    <a:pt x="2723" y="329"/>
                  </a:lnTo>
                  <a:lnTo>
                    <a:pt x="2747" y="326"/>
                  </a:lnTo>
                  <a:lnTo>
                    <a:pt x="2783" y="349"/>
                  </a:lnTo>
                  <a:lnTo>
                    <a:pt x="2733" y="373"/>
                  </a:lnTo>
                  <a:lnTo>
                    <a:pt x="2743" y="380"/>
                  </a:lnTo>
                  <a:lnTo>
                    <a:pt x="2726" y="384"/>
                  </a:lnTo>
                  <a:lnTo>
                    <a:pt x="2739" y="392"/>
                  </a:lnTo>
                  <a:lnTo>
                    <a:pt x="2710" y="393"/>
                  </a:lnTo>
                  <a:lnTo>
                    <a:pt x="2700" y="380"/>
                  </a:lnTo>
                  <a:lnTo>
                    <a:pt x="2689" y="384"/>
                  </a:lnTo>
                  <a:lnTo>
                    <a:pt x="2671" y="362"/>
                  </a:lnTo>
                  <a:lnTo>
                    <a:pt x="2638" y="364"/>
                  </a:lnTo>
                  <a:lnTo>
                    <a:pt x="2629" y="350"/>
                  </a:lnTo>
                  <a:lnTo>
                    <a:pt x="2637" y="343"/>
                  </a:lnTo>
                  <a:lnTo>
                    <a:pt x="2625" y="343"/>
                  </a:lnTo>
                  <a:lnTo>
                    <a:pt x="2614" y="349"/>
                  </a:lnTo>
                  <a:lnTo>
                    <a:pt x="2626" y="364"/>
                  </a:lnTo>
                  <a:lnTo>
                    <a:pt x="2618" y="373"/>
                  </a:lnTo>
                  <a:lnTo>
                    <a:pt x="2590" y="388"/>
                  </a:lnTo>
                  <a:lnTo>
                    <a:pt x="2571" y="385"/>
                  </a:lnTo>
                  <a:lnTo>
                    <a:pt x="2603" y="428"/>
                  </a:lnTo>
                  <a:lnTo>
                    <a:pt x="2598" y="446"/>
                  </a:lnTo>
                  <a:lnTo>
                    <a:pt x="2565" y="434"/>
                  </a:lnTo>
                  <a:lnTo>
                    <a:pt x="2567" y="441"/>
                  </a:lnTo>
                  <a:lnTo>
                    <a:pt x="2507" y="461"/>
                  </a:lnTo>
                  <a:lnTo>
                    <a:pt x="2455" y="505"/>
                  </a:lnTo>
                  <a:lnTo>
                    <a:pt x="2420" y="489"/>
                  </a:lnTo>
                  <a:lnTo>
                    <a:pt x="2387" y="507"/>
                  </a:lnTo>
                  <a:lnTo>
                    <a:pt x="2387" y="491"/>
                  </a:lnTo>
                  <a:lnTo>
                    <a:pt x="2368" y="508"/>
                  </a:lnTo>
                  <a:lnTo>
                    <a:pt x="2345" y="507"/>
                  </a:lnTo>
                  <a:lnTo>
                    <a:pt x="2320" y="549"/>
                  </a:lnTo>
                  <a:lnTo>
                    <a:pt x="2340" y="558"/>
                  </a:lnTo>
                  <a:lnTo>
                    <a:pt x="2332" y="571"/>
                  </a:lnTo>
                  <a:lnTo>
                    <a:pt x="2341" y="594"/>
                  </a:lnTo>
                  <a:lnTo>
                    <a:pt x="2324" y="590"/>
                  </a:lnTo>
                  <a:lnTo>
                    <a:pt x="2314" y="609"/>
                  </a:lnTo>
                  <a:lnTo>
                    <a:pt x="2321" y="627"/>
                  </a:lnTo>
                  <a:lnTo>
                    <a:pt x="2285" y="642"/>
                  </a:lnTo>
                  <a:lnTo>
                    <a:pt x="2287" y="661"/>
                  </a:lnTo>
                  <a:lnTo>
                    <a:pt x="2264" y="666"/>
                  </a:lnTo>
                  <a:lnTo>
                    <a:pt x="2258" y="687"/>
                  </a:lnTo>
                  <a:lnTo>
                    <a:pt x="2236" y="710"/>
                  </a:lnTo>
                  <a:lnTo>
                    <a:pt x="2219" y="627"/>
                  </a:lnTo>
                  <a:lnTo>
                    <a:pt x="2220" y="582"/>
                  </a:lnTo>
                  <a:lnTo>
                    <a:pt x="2236" y="555"/>
                  </a:lnTo>
                  <a:lnTo>
                    <a:pt x="2262" y="550"/>
                  </a:lnTo>
                  <a:lnTo>
                    <a:pt x="2318" y="493"/>
                  </a:lnTo>
                  <a:lnTo>
                    <a:pt x="2347" y="482"/>
                  </a:lnTo>
                  <a:lnTo>
                    <a:pt x="2356" y="450"/>
                  </a:lnTo>
                  <a:lnTo>
                    <a:pt x="2368" y="441"/>
                  </a:lnTo>
                  <a:lnTo>
                    <a:pt x="2345" y="441"/>
                  </a:lnTo>
                  <a:lnTo>
                    <a:pt x="2339" y="466"/>
                  </a:lnTo>
                  <a:lnTo>
                    <a:pt x="2290" y="489"/>
                  </a:lnTo>
                  <a:lnTo>
                    <a:pt x="2294" y="455"/>
                  </a:lnTo>
                  <a:lnTo>
                    <a:pt x="2243" y="462"/>
                  </a:lnTo>
                  <a:lnTo>
                    <a:pt x="2193" y="507"/>
                  </a:lnTo>
                  <a:lnTo>
                    <a:pt x="2202" y="526"/>
                  </a:lnTo>
                  <a:lnTo>
                    <a:pt x="2148" y="531"/>
                  </a:lnTo>
                  <a:lnTo>
                    <a:pt x="2142" y="526"/>
                  </a:lnTo>
                  <a:lnTo>
                    <a:pt x="2161" y="523"/>
                  </a:lnTo>
                  <a:lnTo>
                    <a:pt x="2116" y="512"/>
                  </a:lnTo>
                  <a:lnTo>
                    <a:pt x="2104" y="523"/>
                  </a:lnTo>
                  <a:lnTo>
                    <a:pt x="2004" y="524"/>
                  </a:lnTo>
                  <a:lnTo>
                    <a:pt x="1884" y="625"/>
                  </a:lnTo>
                  <a:lnTo>
                    <a:pt x="1908" y="629"/>
                  </a:lnTo>
                  <a:lnTo>
                    <a:pt x="1908" y="647"/>
                  </a:lnTo>
                  <a:lnTo>
                    <a:pt x="1923" y="636"/>
                  </a:lnTo>
                  <a:lnTo>
                    <a:pt x="1919" y="651"/>
                  </a:lnTo>
                  <a:lnTo>
                    <a:pt x="1937" y="643"/>
                  </a:lnTo>
                  <a:lnTo>
                    <a:pt x="1935" y="652"/>
                  </a:lnTo>
                  <a:lnTo>
                    <a:pt x="1941" y="636"/>
                  </a:lnTo>
                  <a:lnTo>
                    <a:pt x="1958" y="636"/>
                  </a:lnTo>
                  <a:lnTo>
                    <a:pt x="1984" y="658"/>
                  </a:lnTo>
                  <a:lnTo>
                    <a:pt x="1961" y="661"/>
                  </a:lnTo>
                  <a:lnTo>
                    <a:pt x="1981" y="667"/>
                  </a:lnTo>
                  <a:lnTo>
                    <a:pt x="1985" y="681"/>
                  </a:lnTo>
                  <a:lnTo>
                    <a:pt x="1969" y="713"/>
                  </a:lnTo>
                  <a:lnTo>
                    <a:pt x="1966" y="762"/>
                  </a:lnTo>
                  <a:lnTo>
                    <a:pt x="1881" y="863"/>
                  </a:lnTo>
                  <a:lnTo>
                    <a:pt x="1853" y="876"/>
                  </a:lnTo>
                  <a:lnTo>
                    <a:pt x="1830" y="863"/>
                  </a:lnTo>
                  <a:lnTo>
                    <a:pt x="1810" y="882"/>
                  </a:lnTo>
                  <a:lnTo>
                    <a:pt x="1807" y="878"/>
                  </a:lnTo>
                  <a:lnTo>
                    <a:pt x="1819" y="863"/>
                  </a:lnTo>
                  <a:lnTo>
                    <a:pt x="1814" y="837"/>
                  </a:lnTo>
                  <a:lnTo>
                    <a:pt x="1850" y="828"/>
                  </a:lnTo>
                  <a:lnTo>
                    <a:pt x="1877" y="759"/>
                  </a:lnTo>
                  <a:lnTo>
                    <a:pt x="1817" y="775"/>
                  </a:lnTo>
                  <a:lnTo>
                    <a:pt x="1807" y="751"/>
                  </a:lnTo>
                  <a:lnTo>
                    <a:pt x="1757" y="735"/>
                  </a:lnTo>
                  <a:lnTo>
                    <a:pt x="1728" y="666"/>
                  </a:lnTo>
                  <a:lnTo>
                    <a:pt x="1695" y="652"/>
                  </a:lnTo>
                  <a:lnTo>
                    <a:pt x="1636" y="671"/>
                  </a:lnTo>
                  <a:lnTo>
                    <a:pt x="1647" y="686"/>
                  </a:lnTo>
                  <a:lnTo>
                    <a:pt x="1622" y="728"/>
                  </a:lnTo>
                  <a:lnTo>
                    <a:pt x="1599" y="739"/>
                  </a:lnTo>
                  <a:lnTo>
                    <a:pt x="1575" y="729"/>
                  </a:lnTo>
                  <a:lnTo>
                    <a:pt x="1545" y="724"/>
                  </a:lnTo>
                  <a:lnTo>
                    <a:pt x="1469" y="743"/>
                  </a:lnTo>
                  <a:lnTo>
                    <a:pt x="1400" y="716"/>
                  </a:lnTo>
                  <a:lnTo>
                    <a:pt x="1357" y="720"/>
                  </a:lnTo>
                  <a:lnTo>
                    <a:pt x="1340" y="697"/>
                  </a:lnTo>
                  <a:lnTo>
                    <a:pt x="1297" y="681"/>
                  </a:lnTo>
                  <a:lnTo>
                    <a:pt x="1274" y="697"/>
                  </a:lnTo>
                  <a:lnTo>
                    <a:pt x="1273" y="728"/>
                  </a:lnTo>
                  <a:lnTo>
                    <a:pt x="1176" y="714"/>
                  </a:lnTo>
                  <a:lnTo>
                    <a:pt x="1123" y="743"/>
                  </a:lnTo>
                  <a:lnTo>
                    <a:pt x="1096" y="754"/>
                  </a:lnTo>
                  <a:lnTo>
                    <a:pt x="1061" y="732"/>
                  </a:lnTo>
                  <a:lnTo>
                    <a:pt x="1040" y="744"/>
                  </a:lnTo>
                  <a:lnTo>
                    <a:pt x="998" y="729"/>
                  </a:lnTo>
                  <a:lnTo>
                    <a:pt x="982" y="728"/>
                  </a:lnTo>
                  <a:lnTo>
                    <a:pt x="969" y="704"/>
                  </a:lnTo>
                  <a:lnTo>
                    <a:pt x="948" y="704"/>
                  </a:lnTo>
                  <a:lnTo>
                    <a:pt x="938" y="708"/>
                  </a:lnTo>
                  <a:lnTo>
                    <a:pt x="921" y="689"/>
                  </a:lnTo>
                  <a:lnTo>
                    <a:pt x="909" y="694"/>
                  </a:lnTo>
                  <a:lnTo>
                    <a:pt x="898" y="700"/>
                  </a:lnTo>
                  <a:lnTo>
                    <a:pt x="852" y="662"/>
                  </a:lnTo>
                  <a:lnTo>
                    <a:pt x="839" y="659"/>
                  </a:lnTo>
                  <a:lnTo>
                    <a:pt x="808" y="629"/>
                  </a:lnTo>
                  <a:lnTo>
                    <a:pt x="779" y="647"/>
                  </a:lnTo>
                  <a:lnTo>
                    <a:pt x="774" y="635"/>
                  </a:lnTo>
                  <a:lnTo>
                    <a:pt x="731" y="634"/>
                  </a:lnTo>
                  <a:lnTo>
                    <a:pt x="714" y="612"/>
                  </a:lnTo>
                  <a:lnTo>
                    <a:pt x="692" y="615"/>
                  </a:lnTo>
                  <a:lnTo>
                    <a:pt x="683" y="623"/>
                  </a:lnTo>
                  <a:lnTo>
                    <a:pt x="655" y="628"/>
                  </a:lnTo>
                  <a:lnTo>
                    <a:pt x="647" y="623"/>
                  </a:lnTo>
                  <a:lnTo>
                    <a:pt x="636" y="639"/>
                  </a:lnTo>
                  <a:lnTo>
                    <a:pt x="627" y="635"/>
                  </a:lnTo>
                  <a:lnTo>
                    <a:pt x="593" y="640"/>
                  </a:lnTo>
                  <a:lnTo>
                    <a:pt x="581" y="635"/>
                  </a:lnTo>
                  <a:lnTo>
                    <a:pt x="577" y="640"/>
                  </a:lnTo>
                  <a:lnTo>
                    <a:pt x="594" y="659"/>
                  </a:lnTo>
                  <a:lnTo>
                    <a:pt x="582" y="670"/>
                  </a:lnTo>
                  <a:lnTo>
                    <a:pt x="584" y="685"/>
                  </a:lnTo>
                  <a:lnTo>
                    <a:pt x="604" y="685"/>
                  </a:lnTo>
                  <a:lnTo>
                    <a:pt x="612" y="700"/>
                  </a:lnTo>
                  <a:lnTo>
                    <a:pt x="607" y="710"/>
                  </a:lnTo>
                  <a:lnTo>
                    <a:pt x="593" y="704"/>
                  </a:lnTo>
                  <a:lnTo>
                    <a:pt x="581" y="710"/>
                  </a:lnTo>
                  <a:lnTo>
                    <a:pt x="570" y="704"/>
                  </a:lnTo>
                  <a:lnTo>
                    <a:pt x="565" y="694"/>
                  </a:lnTo>
                  <a:lnTo>
                    <a:pt x="551" y="700"/>
                  </a:lnTo>
                  <a:lnTo>
                    <a:pt x="542" y="694"/>
                  </a:lnTo>
                  <a:lnTo>
                    <a:pt x="531" y="704"/>
                  </a:lnTo>
                  <a:lnTo>
                    <a:pt x="516" y="705"/>
                  </a:lnTo>
                  <a:lnTo>
                    <a:pt x="507" y="694"/>
                  </a:lnTo>
                  <a:lnTo>
                    <a:pt x="454" y="690"/>
                  </a:lnTo>
                  <a:lnTo>
                    <a:pt x="447" y="697"/>
                  </a:lnTo>
                  <a:lnTo>
                    <a:pt x="442" y="696"/>
                  </a:lnTo>
                  <a:lnTo>
                    <a:pt x="435" y="708"/>
                  </a:lnTo>
                  <a:lnTo>
                    <a:pt x="435" y="720"/>
                  </a:lnTo>
                  <a:lnTo>
                    <a:pt x="430" y="721"/>
                  </a:lnTo>
                  <a:lnTo>
                    <a:pt x="424" y="710"/>
                  </a:lnTo>
                  <a:lnTo>
                    <a:pt x="418" y="712"/>
                  </a:lnTo>
                  <a:lnTo>
                    <a:pt x="415" y="747"/>
                  </a:lnTo>
                  <a:lnTo>
                    <a:pt x="423" y="756"/>
                  </a:lnTo>
                  <a:lnTo>
                    <a:pt x="423" y="766"/>
                  </a:lnTo>
                  <a:lnTo>
                    <a:pt x="433" y="764"/>
                  </a:lnTo>
                  <a:lnTo>
                    <a:pt x="442" y="760"/>
                  </a:lnTo>
                  <a:lnTo>
                    <a:pt x="453" y="775"/>
                  </a:lnTo>
                  <a:lnTo>
                    <a:pt x="460" y="786"/>
                  </a:lnTo>
                  <a:lnTo>
                    <a:pt x="468" y="798"/>
                  </a:lnTo>
                  <a:lnTo>
                    <a:pt x="478" y="802"/>
                  </a:lnTo>
                  <a:lnTo>
                    <a:pt x="464" y="812"/>
                  </a:lnTo>
                  <a:lnTo>
                    <a:pt x="453" y="802"/>
                  </a:lnTo>
                  <a:lnTo>
                    <a:pt x="442" y="841"/>
                  </a:lnTo>
                  <a:lnTo>
                    <a:pt x="455" y="851"/>
                  </a:lnTo>
                  <a:lnTo>
                    <a:pt x="466" y="889"/>
                  </a:lnTo>
                  <a:lnTo>
                    <a:pt x="455" y="882"/>
                  </a:lnTo>
                  <a:lnTo>
                    <a:pt x="445" y="878"/>
                  </a:lnTo>
                  <a:lnTo>
                    <a:pt x="433" y="876"/>
                  </a:lnTo>
                  <a:lnTo>
                    <a:pt x="423" y="872"/>
                  </a:lnTo>
                  <a:lnTo>
                    <a:pt x="415" y="871"/>
                  </a:lnTo>
                  <a:lnTo>
                    <a:pt x="407" y="857"/>
                  </a:lnTo>
                  <a:lnTo>
                    <a:pt x="391" y="866"/>
                  </a:lnTo>
                  <a:lnTo>
                    <a:pt x="376" y="864"/>
                  </a:lnTo>
                  <a:lnTo>
                    <a:pt x="365" y="853"/>
                  </a:lnTo>
                  <a:lnTo>
                    <a:pt x="339" y="843"/>
                  </a:lnTo>
                  <a:lnTo>
                    <a:pt x="312" y="844"/>
                  </a:lnTo>
                  <a:lnTo>
                    <a:pt x="285" y="826"/>
                  </a:lnTo>
                  <a:lnTo>
                    <a:pt x="307" y="809"/>
                  </a:lnTo>
                  <a:lnTo>
                    <a:pt x="310" y="794"/>
                  </a:lnTo>
                  <a:lnTo>
                    <a:pt x="308" y="779"/>
                  </a:lnTo>
                  <a:lnTo>
                    <a:pt x="311" y="767"/>
                  </a:lnTo>
                  <a:lnTo>
                    <a:pt x="325" y="763"/>
                  </a:lnTo>
                  <a:lnTo>
                    <a:pt x="318" y="741"/>
                  </a:lnTo>
                  <a:lnTo>
                    <a:pt x="300" y="735"/>
                  </a:lnTo>
                  <a:lnTo>
                    <a:pt x="292" y="731"/>
                  </a:lnTo>
                  <a:lnTo>
                    <a:pt x="281" y="735"/>
                  </a:lnTo>
                  <a:lnTo>
                    <a:pt x="257" y="728"/>
                  </a:lnTo>
                  <a:lnTo>
                    <a:pt x="238" y="706"/>
                  </a:lnTo>
                  <a:lnTo>
                    <a:pt x="222" y="700"/>
                  </a:lnTo>
                  <a:lnTo>
                    <a:pt x="215" y="678"/>
                  </a:lnTo>
                  <a:lnTo>
                    <a:pt x="201" y="677"/>
                  </a:lnTo>
                  <a:lnTo>
                    <a:pt x="188" y="683"/>
                  </a:lnTo>
                  <a:lnTo>
                    <a:pt x="179" y="687"/>
                  </a:lnTo>
                  <a:lnTo>
                    <a:pt x="175" y="678"/>
                  </a:lnTo>
                  <a:lnTo>
                    <a:pt x="168" y="669"/>
                  </a:lnTo>
                  <a:lnTo>
                    <a:pt x="187" y="667"/>
                  </a:lnTo>
                  <a:lnTo>
                    <a:pt x="186" y="662"/>
                  </a:lnTo>
                  <a:lnTo>
                    <a:pt x="182" y="656"/>
                  </a:lnTo>
                  <a:lnTo>
                    <a:pt x="175" y="652"/>
                  </a:lnTo>
                  <a:lnTo>
                    <a:pt x="165" y="628"/>
                  </a:lnTo>
                  <a:lnTo>
                    <a:pt x="151" y="616"/>
                  </a:lnTo>
                  <a:lnTo>
                    <a:pt x="137" y="615"/>
                  </a:lnTo>
                  <a:lnTo>
                    <a:pt x="122" y="615"/>
                  </a:lnTo>
                  <a:lnTo>
                    <a:pt x="111" y="608"/>
                  </a:lnTo>
                  <a:lnTo>
                    <a:pt x="102" y="607"/>
                  </a:lnTo>
                  <a:lnTo>
                    <a:pt x="94" y="607"/>
                  </a:lnTo>
                  <a:lnTo>
                    <a:pt x="89" y="612"/>
                  </a:lnTo>
                  <a:lnTo>
                    <a:pt x="78" y="623"/>
                  </a:lnTo>
                  <a:lnTo>
                    <a:pt x="76" y="632"/>
                  </a:lnTo>
                  <a:lnTo>
                    <a:pt x="72" y="635"/>
                  </a:lnTo>
                  <a:lnTo>
                    <a:pt x="67" y="651"/>
                  </a:lnTo>
                  <a:lnTo>
                    <a:pt x="63" y="647"/>
                  </a:lnTo>
                  <a:lnTo>
                    <a:pt x="60" y="640"/>
                  </a:lnTo>
                  <a:lnTo>
                    <a:pt x="0" y="63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85" name="Freeform 133"/>
            <p:cNvSpPr>
              <a:spLocks/>
            </p:cNvSpPr>
            <p:nvPr/>
          </p:nvSpPr>
          <p:spPr bwMode="auto">
            <a:xfrm>
              <a:off x="3559" y="1431"/>
              <a:ext cx="80" cy="34"/>
            </a:xfrm>
            <a:custGeom>
              <a:avLst/>
              <a:gdLst/>
              <a:ahLst/>
              <a:cxnLst>
                <a:cxn ang="0">
                  <a:pos x="0" y="25"/>
                </a:cxn>
                <a:cxn ang="0">
                  <a:pos x="17" y="17"/>
                </a:cxn>
                <a:cxn ang="0">
                  <a:pos x="4" y="10"/>
                </a:cxn>
                <a:cxn ang="0">
                  <a:pos x="63" y="0"/>
                </a:cxn>
                <a:cxn ang="0">
                  <a:pos x="72" y="1"/>
                </a:cxn>
                <a:cxn ang="0">
                  <a:pos x="61" y="9"/>
                </a:cxn>
                <a:cxn ang="0">
                  <a:pos x="82" y="9"/>
                </a:cxn>
                <a:cxn ang="0">
                  <a:pos x="29" y="29"/>
                </a:cxn>
                <a:cxn ang="0">
                  <a:pos x="17" y="35"/>
                </a:cxn>
                <a:cxn ang="0">
                  <a:pos x="20" y="26"/>
                </a:cxn>
                <a:cxn ang="0">
                  <a:pos x="0" y="25"/>
                </a:cxn>
              </a:cxnLst>
              <a:rect l="0" t="0" r="r" b="b"/>
              <a:pathLst>
                <a:path w="83" h="36">
                  <a:moveTo>
                    <a:pt x="0" y="25"/>
                  </a:moveTo>
                  <a:lnTo>
                    <a:pt x="17" y="17"/>
                  </a:lnTo>
                  <a:lnTo>
                    <a:pt x="4" y="10"/>
                  </a:lnTo>
                  <a:lnTo>
                    <a:pt x="63" y="0"/>
                  </a:lnTo>
                  <a:lnTo>
                    <a:pt x="72" y="1"/>
                  </a:lnTo>
                  <a:lnTo>
                    <a:pt x="61" y="9"/>
                  </a:lnTo>
                  <a:lnTo>
                    <a:pt x="82" y="9"/>
                  </a:lnTo>
                  <a:lnTo>
                    <a:pt x="29" y="29"/>
                  </a:lnTo>
                  <a:lnTo>
                    <a:pt x="17" y="35"/>
                  </a:lnTo>
                  <a:lnTo>
                    <a:pt x="20" y="26"/>
                  </a:lnTo>
                  <a:lnTo>
                    <a:pt x="0" y="2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86" name="Freeform 134"/>
            <p:cNvSpPr>
              <a:spLocks/>
            </p:cNvSpPr>
            <p:nvPr/>
          </p:nvSpPr>
          <p:spPr bwMode="auto">
            <a:xfrm>
              <a:off x="3584" y="1789"/>
              <a:ext cx="32" cy="21"/>
            </a:xfrm>
            <a:custGeom>
              <a:avLst/>
              <a:gdLst/>
              <a:ahLst/>
              <a:cxnLst>
                <a:cxn ang="0">
                  <a:pos x="0" y="21"/>
                </a:cxn>
                <a:cxn ang="0">
                  <a:pos x="9" y="0"/>
                </a:cxn>
                <a:cxn ang="0">
                  <a:pos x="32" y="11"/>
                </a:cxn>
                <a:cxn ang="0">
                  <a:pos x="0" y="21"/>
                </a:cxn>
              </a:cxnLst>
              <a:rect l="0" t="0" r="r" b="b"/>
              <a:pathLst>
                <a:path w="33" h="22">
                  <a:moveTo>
                    <a:pt x="0" y="21"/>
                  </a:moveTo>
                  <a:lnTo>
                    <a:pt x="9" y="0"/>
                  </a:lnTo>
                  <a:lnTo>
                    <a:pt x="32" y="11"/>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87" name="Freeform 135"/>
            <p:cNvSpPr>
              <a:spLocks/>
            </p:cNvSpPr>
            <p:nvPr/>
          </p:nvSpPr>
          <p:spPr bwMode="auto">
            <a:xfrm>
              <a:off x="3637" y="1682"/>
              <a:ext cx="98" cy="72"/>
            </a:xfrm>
            <a:custGeom>
              <a:avLst/>
              <a:gdLst/>
              <a:ahLst/>
              <a:cxnLst>
                <a:cxn ang="0">
                  <a:pos x="0" y="36"/>
                </a:cxn>
                <a:cxn ang="0">
                  <a:pos x="8" y="52"/>
                </a:cxn>
                <a:cxn ang="0">
                  <a:pos x="18" y="47"/>
                </a:cxn>
                <a:cxn ang="0">
                  <a:pos x="31" y="57"/>
                </a:cxn>
                <a:cxn ang="0">
                  <a:pos x="40" y="52"/>
                </a:cxn>
                <a:cxn ang="0">
                  <a:pos x="36" y="71"/>
                </a:cxn>
                <a:cxn ang="0">
                  <a:pos x="100" y="74"/>
                </a:cxn>
                <a:cxn ang="0">
                  <a:pos x="75" y="60"/>
                </a:cxn>
                <a:cxn ang="0">
                  <a:pos x="63" y="37"/>
                </a:cxn>
                <a:cxn ang="0">
                  <a:pos x="64" y="13"/>
                </a:cxn>
                <a:cxn ang="0">
                  <a:pos x="79" y="0"/>
                </a:cxn>
                <a:cxn ang="0">
                  <a:pos x="25" y="4"/>
                </a:cxn>
                <a:cxn ang="0">
                  <a:pos x="13" y="36"/>
                </a:cxn>
                <a:cxn ang="0">
                  <a:pos x="0" y="36"/>
                </a:cxn>
              </a:cxnLst>
              <a:rect l="0" t="0" r="r" b="b"/>
              <a:pathLst>
                <a:path w="101" h="75">
                  <a:moveTo>
                    <a:pt x="0" y="36"/>
                  </a:moveTo>
                  <a:lnTo>
                    <a:pt x="8" y="52"/>
                  </a:lnTo>
                  <a:lnTo>
                    <a:pt x="18" y="47"/>
                  </a:lnTo>
                  <a:lnTo>
                    <a:pt x="31" y="57"/>
                  </a:lnTo>
                  <a:lnTo>
                    <a:pt x="40" y="52"/>
                  </a:lnTo>
                  <a:lnTo>
                    <a:pt x="36" y="71"/>
                  </a:lnTo>
                  <a:lnTo>
                    <a:pt x="100" y="74"/>
                  </a:lnTo>
                  <a:lnTo>
                    <a:pt x="75" y="60"/>
                  </a:lnTo>
                  <a:lnTo>
                    <a:pt x="63" y="37"/>
                  </a:lnTo>
                  <a:lnTo>
                    <a:pt x="64" y="13"/>
                  </a:lnTo>
                  <a:lnTo>
                    <a:pt x="79" y="0"/>
                  </a:lnTo>
                  <a:lnTo>
                    <a:pt x="25" y="4"/>
                  </a:lnTo>
                  <a:lnTo>
                    <a:pt x="13" y="36"/>
                  </a:lnTo>
                  <a:lnTo>
                    <a:pt x="0" y="3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88" name="Freeform 136"/>
            <p:cNvSpPr>
              <a:spLocks/>
            </p:cNvSpPr>
            <p:nvPr/>
          </p:nvSpPr>
          <p:spPr bwMode="auto">
            <a:xfrm>
              <a:off x="3671" y="1565"/>
              <a:ext cx="244" cy="117"/>
            </a:xfrm>
            <a:custGeom>
              <a:avLst/>
              <a:gdLst/>
              <a:ahLst/>
              <a:cxnLst>
                <a:cxn ang="0">
                  <a:pos x="0" y="104"/>
                </a:cxn>
                <a:cxn ang="0">
                  <a:pos x="22" y="108"/>
                </a:cxn>
                <a:cxn ang="0">
                  <a:pos x="8" y="119"/>
                </a:cxn>
                <a:cxn ang="0">
                  <a:pos x="49" y="122"/>
                </a:cxn>
                <a:cxn ang="0">
                  <a:pos x="51" y="108"/>
                </a:cxn>
                <a:cxn ang="0">
                  <a:pos x="62" y="111"/>
                </a:cxn>
                <a:cxn ang="0">
                  <a:pos x="49" y="103"/>
                </a:cxn>
                <a:cxn ang="0">
                  <a:pos x="67" y="105"/>
                </a:cxn>
                <a:cxn ang="0">
                  <a:pos x="63" y="89"/>
                </a:cxn>
                <a:cxn ang="0">
                  <a:pos x="71" y="98"/>
                </a:cxn>
                <a:cxn ang="0">
                  <a:pos x="83" y="90"/>
                </a:cxn>
                <a:cxn ang="0">
                  <a:pos x="75" y="79"/>
                </a:cxn>
                <a:cxn ang="0">
                  <a:pos x="101" y="81"/>
                </a:cxn>
                <a:cxn ang="0">
                  <a:pos x="94" y="75"/>
                </a:cxn>
                <a:cxn ang="0">
                  <a:pos x="106" y="77"/>
                </a:cxn>
                <a:cxn ang="0">
                  <a:pos x="113" y="65"/>
                </a:cxn>
                <a:cxn ang="0">
                  <a:pos x="237" y="25"/>
                </a:cxn>
                <a:cxn ang="0">
                  <a:pos x="251" y="10"/>
                </a:cxn>
                <a:cxn ang="0">
                  <a:pos x="226" y="0"/>
                </a:cxn>
                <a:cxn ang="0">
                  <a:pos x="174" y="24"/>
                </a:cxn>
                <a:cxn ang="0">
                  <a:pos x="118" y="24"/>
                </a:cxn>
                <a:cxn ang="0">
                  <a:pos x="62" y="58"/>
                </a:cxn>
                <a:cxn ang="0">
                  <a:pos x="29" y="61"/>
                </a:cxn>
                <a:cxn ang="0">
                  <a:pos x="31" y="75"/>
                </a:cxn>
                <a:cxn ang="0">
                  <a:pos x="48" y="77"/>
                </a:cxn>
                <a:cxn ang="0">
                  <a:pos x="29" y="77"/>
                </a:cxn>
                <a:cxn ang="0">
                  <a:pos x="37" y="84"/>
                </a:cxn>
                <a:cxn ang="0">
                  <a:pos x="22" y="90"/>
                </a:cxn>
                <a:cxn ang="0">
                  <a:pos x="40" y="97"/>
                </a:cxn>
                <a:cxn ang="0">
                  <a:pos x="0" y="104"/>
                </a:cxn>
              </a:cxnLst>
              <a:rect l="0" t="0" r="r" b="b"/>
              <a:pathLst>
                <a:path w="252" h="123">
                  <a:moveTo>
                    <a:pt x="0" y="104"/>
                  </a:moveTo>
                  <a:lnTo>
                    <a:pt x="22" y="108"/>
                  </a:lnTo>
                  <a:lnTo>
                    <a:pt x="8" y="119"/>
                  </a:lnTo>
                  <a:lnTo>
                    <a:pt x="49" y="122"/>
                  </a:lnTo>
                  <a:lnTo>
                    <a:pt x="51" y="108"/>
                  </a:lnTo>
                  <a:lnTo>
                    <a:pt x="62" y="111"/>
                  </a:lnTo>
                  <a:lnTo>
                    <a:pt x="49" y="103"/>
                  </a:lnTo>
                  <a:lnTo>
                    <a:pt x="67" y="105"/>
                  </a:lnTo>
                  <a:lnTo>
                    <a:pt x="63" y="89"/>
                  </a:lnTo>
                  <a:lnTo>
                    <a:pt x="71" y="98"/>
                  </a:lnTo>
                  <a:lnTo>
                    <a:pt x="83" y="90"/>
                  </a:lnTo>
                  <a:lnTo>
                    <a:pt x="75" y="79"/>
                  </a:lnTo>
                  <a:lnTo>
                    <a:pt x="101" y="81"/>
                  </a:lnTo>
                  <a:lnTo>
                    <a:pt x="94" y="75"/>
                  </a:lnTo>
                  <a:lnTo>
                    <a:pt x="106" y="77"/>
                  </a:lnTo>
                  <a:lnTo>
                    <a:pt x="113" y="65"/>
                  </a:lnTo>
                  <a:lnTo>
                    <a:pt x="237" y="25"/>
                  </a:lnTo>
                  <a:lnTo>
                    <a:pt x="251" y="10"/>
                  </a:lnTo>
                  <a:lnTo>
                    <a:pt x="226" y="0"/>
                  </a:lnTo>
                  <a:lnTo>
                    <a:pt x="174" y="24"/>
                  </a:lnTo>
                  <a:lnTo>
                    <a:pt x="118" y="24"/>
                  </a:lnTo>
                  <a:lnTo>
                    <a:pt x="62" y="58"/>
                  </a:lnTo>
                  <a:lnTo>
                    <a:pt x="29" y="61"/>
                  </a:lnTo>
                  <a:lnTo>
                    <a:pt x="31" y="75"/>
                  </a:lnTo>
                  <a:lnTo>
                    <a:pt x="48" y="77"/>
                  </a:lnTo>
                  <a:lnTo>
                    <a:pt x="29" y="77"/>
                  </a:lnTo>
                  <a:lnTo>
                    <a:pt x="37" y="84"/>
                  </a:lnTo>
                  <a:lnTo>
                    <a:pt x="22" y="90"/>
                  </a:lnTo>
                  <a:lnTo>
                    <a:pt x="40" y="97"/>
                  </a:lnTo>
                  <a:lnTo>
                    <a:pt x="0" y="10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89" name="Freeform 137"/>
            <p:cNvSpPr>
              <a:spLocks/>
            </p:cNvSpPr>
            <p:nvPr/>
          </p:nvSpPr>
          <p:spPr bwMode="auto">
            <a:xfrm>
              <a:off x="3809" y="1413"/>
              <a:ext cx="48" cy="25"/>
            </a:xfrm>
            <a:custGeom>
              <a:avLst/>
              <a:gdLst/>
              <a:ahLst/>
              <a:cxnLst>
                <a:cxn ang="0">
                  <a:pos x="0" y="17"/>
                </a:cxn>
                <a:cxn ang="0">
                  <a:pos x="14" y="26"/>
                </a:cxn>
                <a:cxn ang="0">
                  <a:pos x="49" y="16"/>
                </a:cxn>
                <a:cxn ang="0">
                  <a:pos x="28" y="0"/>
                </a:cxn>
                <a:cxn ang="0">
                  <a:pos x="0" y="17"/>
                </a:cxn>
              </a:cxnLst>
              <a:rect l="0" t="0" r="r" b="b"/>
              <a:pathLst>
                <a:path w="50" h="27">
                  <a:moveTo>
                    <a:pt x="0" y="17"/>
                  </a:moveTo>
                  <a:lnTo>
                    <a:pt x="14" y="26"/>
                  </a:lnTo>
                  <a:lnTo>
                    <a:pt x="49" y="16"/>
                  </a:lnTo>
                  <a:lnTo>
                    <a:pt x="28" y="0"/>
                  </a:lnTo>
                  <a:lnTo>
                    <a:pt x="0" y="1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0" name="Freeform 138"/>
            <p:cNvSpPr>
              <a:spLocks/>
            </p:cNvSpPr>
            <p:nvPr/>
          </p:nvSpPr>
          <p:spPr bwMode="auto">
            <a:xfrm>
              <a:off x="4260" y="1460"/>
              <a:ext cx="43" cy="21"/>
            </a:xfrm>
            <a:custGeom>
              <a:avLst/>
              <a:gdLst/>
              <a:ahLst/>
              <a:cxnLst>
                <a:cxn ang="0">
                  <a:pos x="0" y="0"/>
                </a:cxn>
                <a:cxn ang="0">
                  <a:pos x="20" y="15"/>
                </a:cxn>
                <a:cxn ang="0">
                  <a:pos x="13" y="21"/>
                </a:cxn>
                <a:cxn ang="0">
                  <a:pos x="30" y="19"/>
                </a:cxn>
                <a:cxn ang="0">
                  <a:pos x="44" y="8"/>
                </a:cxn>
                <a:cxn ang="0">
                  <a:pos x="0" y="0"/>
                </a:cxn>
              </a:cxnLst>
              <a:rect l="0" t="0" r="r" b="b"/>
              <a:pathLst>
                <a:path w="45" h="22">
                  <a:moveTo>
                    <a:pt x="0" y="0"/>
                  </a:moveTo>
                  <a:lnTo>
                    <a:pt x="20" y="15"/>
                  </a:lnTo>
                  <a:lnTo>
                    <a:pt x="13" y="21"/>
                  </a:lnTo>
                  <a:lnTo>
                    <a:pt x="30" y="19"/>
                  </a:lnTo>
                  <a:lnTo>
                    <a:pt x="44" y="8"/>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1" name="Freeform 139"/>
            <p:cNvSpPr>
              <a:spLocks/>
            </p:cNvSpPr>
            <p:nvPr/>
          </p:nvSpPr>
          <p:spPr bwMode="auto">
            <a:xfrm>
              <a:off x="4268" y="1419"/>
              <a:ext cx="99" cy="43"/>
            </a:xfrm>
            <a:custGeom>
              <a:avLst/>
              <a:gdLst/>
              <a:ahLst/>
              <a:cxnLst>
                <a:cxn ang="0">
                  <a:pos x="0" y="36"/>
                </a:cxn>
                <a:cxn ang="0">
                  <a:pos x="26" y="12"/>
                </a:cxn>
                <a:cxn ang="0">
                  <a:pos x="65" y="0"/>
                </a:cxn>
                <a:cxn ang="0">
                  <a:pos x="102" y="21"/>
                </a:cxn>
                <a:cxn ang="0">
                  <a:pos x="89" y="25"/>
                </a:cxn>
                <a:cxn ang="0">
                  <a:pos x="93" y="34"/>
                </a:cxn>
                <a:cxn ang="0">
                  <a:pos x="40" y="44"/>
                </a:cxn>
                <a:cxn ang="0">
                  <a:pos x="0" y="36"/>
                </a:cxn>
              </a:cxnLst>
              <a:rect l="0" t="0" r="r" b="b"/>
              <a:pathLst>
                <a:path w="103" h="45">
                  <a:moveTo>
                    <a:pt x="0" y="36"/>
                  </a:moveTo>
                  <a:lnTo>
                    <a:pt x="26" y="12"/>
                  </a:lnTo>
                  <a:lnTo>
                    <a:pt x="65" y="0"/>
                  </a:lnTo>
                  <a:lnTo>
                    <a:pt x="102" y="21"/>
                  </a:lnTo>
                  <a:lnTo>
                    <a:pt x="89" y="25"/>
                  </a:lnTo>
                  <a:lnTo>
                    <a:pt x="93" y="34"/>
                  </a:lnTo>
                  <a:lnTo>
                    <a:pt x="40" y="44"/>
                  </a:lnTo>
                  <a:lnTo>
                    <a:pt x="0" y="3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2" name="Freeform 140"/>
            <p:cNvSpPr>
              <a:spLocks/>
            </p:cNvSpPr>
            <p:nvPr/>
          </p:nvSpPr>
          <p:spPr bwMode="auto">
            <a:xfrm>
              <a:off x="4288" y="1457"/>
              <a:ext cx="115" cy="49"/>
            </a:xfrm>
            <a:custGeom>
              <a:avLst/>
              <a:gdLst/>
              <a:ahLst/>
              <a:cxnLst>
                <a:cxn ang="0">
                  <a:pos x="0" y="22"/>
                </a:cxn>
                <a:cxn ang="0">
                  <a:pos x="21" y="24"/>
                </a:cxn>
                <a:cxn ang="0">
                  <a:pos x="36" y="42"/>
                </a:cxn>
                <a:cxn ang="0">
                  <a:pos x="47" y="37"/>
                </a:cxn>
                <a:cxn ang="0">
                  <a:pos x="96" y="51"/>
                </a:cxn>
                <a:cxn ang="0">
                  <a:pos x="112" y="45"/>
                </a:cxn>
                <a:cxn ang="0">
                  <a:pos x="100" y="32"/>
                </a:cxn>
                <a:cxn ang="0">
                  <a:pos x="109" y="34"/>
                </a:cxn>
                <a:cxn ang="0">
                  <a:pos x="118" y="14"/>
                </a:cxn>
                <a:cxn ang="0">
                  <a:pos x="92" y="4"/>
                </a:cxn>
                <a:cxn ang="0">
                  <a:pos x="66" y="18"/>
                </a:cxn>
                <a:cxn ang="0">
                  <a:pos x="86" y="10"/>
                </a:cxn>
                <a:cxn ang="0">
                  <a:pos x="74" y="0"/>
                </a:cxn>
                <a:cxn ang="0">
                  <a:pos x="33" y="4"/>
                </a:cxn>
                <a:cxn ang="0">
                  <a:pos x="0" y="22"/>
                </a:cxn>
              </a:cxnLst>
              <a:rect l="0" t="0" r="r" b="b"/>
              <a:pathLst>
                <a:path w="119" h="52">
                  <a:moveTo>
                    <a:pt x="0" y="22"/>
                  </a:moveTo>
                  <a:lnTo>
                    <a:pt x="21" y="24"/>
                  </a:lnTo>
                  <a:lnTo>
                    <a:pt x="36" y="42"/>
                  </a:lnTo>
                  <a:lnTo>
                    <a:pt x="47" y="37"/>
                  </a:lnTo>
                  <a:lnTo>
                    <a:pt x="96" y="51"/>
                  </a:lnTo>
                  <a:lnTo>
                    <a:pt x="112" y="45"/>
                  </a:lnTo>
                  <a:lnTo>
                    <a:pt x="100" y="32"/>
                  </a:lnTo>
                  <a:lnTo>
                    <a:pt x="109" y="34"/>
                  </a:lnTo>
                  <a:lnTo>
                    <a:pt x="118" y="14"/>
                  </a:lnTo>
                  <a:lnTo>
                    <a:pt x="92" y="4"/>
                  </a:lnTo>
                  <a:lnTo>
                    <a:pt x="66" y="18"/>
                  </a:lnTo>
                  <a:lnTo>
                    <a:pt x="86" y="10"/>
                  </a:lnTo>
                  <a:lnTo>
                    <a:pt x="74" y="0"/>
                  </a:lnTo>
                  <a:lnTo>
                    <a:pt x="33" y="4"/>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3" name="Freeform 141"/>
            <p:cNvSpPr>
              <a:spLocks/>
            </p:cNvSpPr>
            <p:nvPr/>
          </p:nvSpPr>
          <p:spPr bwMode="auto">
            <a:xfrm>
              <a:off x="4394" y="1482"/>
              <a:ext cx="95" cy="51"/>
            </a:xfrm>
            <a:custGeom>
              <a:avLst/>
              <a:gdLst/>
              <a:ahLst/>
              <a:cxnLst>
                <a:cxn ang="0">
                  <a:pos x="0" y="44"/>
                </a:cxn>
                <a:cxn ang="0">
                  <a:pos x="6" y="52"/>
                </a:cxn>
                <a:cxn ang="0">
                  <a:pos x="88" y="41"/>
                </a:cxn>
                <a:cxn ang="0">
                  <a:pos x="97" y="24"/>
                </a:cxn>
                <a:cxn ang="0">
                  <a:pos x="74" y="10"/>
                </a:cxn>
                <a:cxn ang="0">
                  <a:pos x="53" y="16"/>
                </a:cxn>
                <a:cxn ang="0">
                  <a:pos x="57" y="4"/>
                </a:cxn>
                <a:cxn ang="0">
                  <a:pos x="45" y="0"/>
                </a:cxn>
                <a:cxn ang="0">
                  <a:pos x="9" y="38"/>
                </a:cxn>
                <a:cxn ang="0">
                  <a:pos x="0" y="44"/>
                </a:cxn>
              </a:cxnLst>
              <a:rect l="0" t="0" r="r" b="b"/>
              <a:pathLst>
                <a:path w="98" h="53">
                  <a:moveTo>
                    <a:pt x="0" y="44"/>
                  </a:moveTo>
                  <a:lnTo>
                    <a:pt x="6" y="52"/>
                  </a:lnTo>
                  <a:lnTo>
                    <a:pt x="88" y="41"/>
                  </a:lnTo>
                  <a:lnTo>
                    <a:pt x="97" y="24"/>
                  </a:lnTo>
                  <a:lnTo>
                    <a:pt x="74" y="10"/>
                  </a:lnTo>
                  <a:lnTo>
                    <a:pt x="53" y="16"/>
                  </a:lnTo>
                  <a:lnTo>
                    <a:pt x="57" y="4"/>
                  </a:lnTo>
                  <a:lnTo>
                    <a:pt x="45" y="0"/>
                  </a:lnTo>
                  <a:lnTo>
                    <a:pt x="9" y="38"/>
                  </a:lnTo>
                  <a:lnTo>
                    <a:pt x="0" y="4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4" name="Freeform 142"/>
            <p:cNvSpPr>
              <a:spLocks/>
            </p:cNvSpPr>
            <p:nvPr/>
          </p:nvSpPr>
          <p:spPr bwMode="auto">
            <a:xfrm>
              <a:off x="4980" y="1590"/>
              <a:ext cx="105" cy="48"/>
            </a:xfrm>
            <a:custGeom>
              <a:avLst/>
              <a:gdLst/>
              <a:ahLst/>
              <a:cxnLst>
                <a:cxn ang="0">
                  <a:pos x="0" y="28"/>
                </a:cxn>
                <a:cxn ang="0">
                  <a:pos x="21" y="2"/>
                </a:cxn>
                <a:cxn ang="0">
                  <a:pos x="37" y="0"/>
                </a:cxn>
                <a:cxn ang="0">
                  <a:pos x="61" y="20"/>
                </a:cxn>
                <a:cxn ang="0">
                  <a:pos x="65" y="5"/>
                </a:cxn>
                <a:cxn ang="0">
                  <a:pos x="93" y="17"/>
                </a:cxn>
                <a:cxn ang="0">
                  <a:pos x="90" y="35"/>
                </a:cxn>
                <a:cxn ang="0">
                  <a:pos x="107" y="41"/>
                </a:cxn>
                <a:cxn ang="0">
                  <a:pos x="50" y="44"/>
                </a:cxn>
                <a:cxn ang="0">
                  <a:pos x="48" y="36"/>
                </a:cxn>
                <a:cxn ang="0">
                  <a:pos x="38" y="50"/>
                </a:cxn>
                <a:cxn ang="0">
                  <a:pos x="0" y="28"/>
                </a:cxn>
              </a:cxnLst>
              <a:rect l="0" t="0" r="r" b="b"/>
              <a:pathLst>
                <a:path w="108" h="51">
                  <a:moveTo>
                    <a:pt x="0" y="28"/>
                  </a:moveTo>
                  <a:lnTo>
                    <a:pt x="21" y="2"/>
                  </a:lnTo>
                  <a:lnTo>
                    <a:pt x="37" y="0"/>
                  </a:lnTo>
                  <a:lnTo>
                    <a:pt x="61" y="20"/>
                  </a:lnTo>
                  <a:lnTo>
                    <a:pt x="65" y="5"/>
                  </a:lnTo>
                  <a:lnTo>
                    <a:pt x="93" y="17"/>
                  </a:lnTo>
                  <a:lnTo>
                    <a:pt x="90" y="35"/>
                  </a:lnTo>
                  <a:lnTo>
                    <a:pt x="107" y="41"/>
                  </a:lnTo>
                  <a:lnTo>
                    <a:pt x="50" y="44"/>
                  </a:lnTo>
                  <a:lnTo>
                    <a:pt x="48" y="36"/>
                  </a:lnTo>
                  <a:lnTo>
                    <a:pt x="38" y="50"/>
                  </a:lnTo>
                  <a:lnTo>
                    <a:pt x="0" y="2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5" name="Freeform 143"/>
            <p:cNvSpPr>
              <a:spLocks/>
            </p:cNvSpPr>
            <p:nvPr/>
          </p:nvSpPr>
          <p:spPr bwMode="auto">
            <a:xfrm>
              <a:off x="5053" y="1592"/>
              <a:ext cx="66" cy="33"/>
            </a:xfrm>
            <a:custGeom>
              <a:avLst/>
              <a:gdLst/>
              <a:ahLst/>
              <a:cxnLst>
                <a:cxn ang="0">
                  <a:pos x="0" y="0"/>
                </a:cxn>
                <a:cxn ang="0">
                  <a:pos x="23" y="11"/>
                </a:cxn>
                <a:cxn ang="0">
                  <a:pos x="16" y="23"/>
                </a:cxn>
                <a:cxn ang="0">
                  <a:pos x="27" y="33"/>
                </a:cxn>
                <a:cxn ang="0">
                  <a:pos x="47" y="33"/>
                </a:cxn>
                <a:cxn ang="0">
                  <a:pos x="68" y="21"/>
                </a:cxn>
                <a:cxn ang="0">
                  <a:pos x="0" y="0"/>
                </a:cxn>
              </a:cxnLst>
              <a:rect l="0" t="0" r="r" b="b"/>
              <a:pathLst>
                <a:path w="69" h="34">
                  <a:moveTo>
                    <a:pt x="0" y="0"/>
                  </a:moveTo>
                  <a:lnTo>
                    <a:pt x="23" y="11"/>
                  </a:lnTo>
                  <a:lnTo>
                    <a:pt x="16" y="23"/>
                  </a:lnTo>
                  <a:lnTo>
                    <a:pt x="27" y="33"/>
                  </a:lnTo>
                  <a:lnTo>
                    <a:pt x="47" y="33"/>
                  </a:lnTo>
                  <a:lnTo>
                    <a:pt x="68" y="21"/>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6" name="Freeform 144"/>
            <p:cNvSpPr>
              <a:spLocks/>
            </p:cNvSpPr>
            <p:nvPr/>
          </p:nvSpPr>
          <p:spPr bwMode="auto">
            <a:xfrm>
              <a:off x="5060" y="2150"/>
              <a:ext cx="49" cy="170"/>
            </a:xfrm>
            <a:custGeom>
              <a:avLst/>
              <a:gdLst/>
              <a:ahLst/>
              <a:cxnLst>
                <a:cxn ang="0">
                  <a:pos x="0" y="44"/>
                </a:cxn>
                <a:cxn ang="0">
                  <a:pos x="9" y="65"/>
                </a:cxn>
                <a:cxn ang="0">
                  <a:pos x="9" y="176"/>
                </a:cxn>
                <a:cxn ang="0">
                  <a:pos x="17" y="162"/>
                </a:cxn>
                <a:cxn ang="0">
                  <a:pos x="29" y="170"/>
                </a:cxn>
                <a:cxn ang="0">
                  <a:pos x="16" y="141"/>
                </a:cxn>
                <a:cxn ang="0">
                  <a:pos x="22" y="110"/>
                </a:cxn>
                <a:cxn ang="0">
                  <a:pos x="50" y="119"/>
                </a:cxn>
                <a:cxn ang="0">
                  <a:pos x="24" y="61"/>
                </a:cxn>
                <a:cxn ang="0">
                  <a:pos x="17" y="0"/>
                </a:cxn>
                <a:cxn ang="0">
                  <a:pos x="0" y="44"/>
                </a:cxn>
              </a:cxnLst>
              <a:rect l="0" t="0" r="r" b="b"/>
              <a:pathLst>
                <a:path w="51" h="177">
                  <a:moveTo>
                    <a:pt x="0" y="44"/>
                  </a:moveTo>
                  <a:lnTo>
                    <a:pt x="9" y="65"/>
                  </a:lnTo>
                  <a:lnTo>
                    <a:pt x="9" y="176"/>
                  </a:lnTo>
                  <a:lnTo>
                    <a:pt x="17" y="162"/>
                  </a:lnTo>
                  <a:lnTo>
                    <a:pt x="29" y="170"/>
                  </a:lnTo>
                  <a:lnTo>
                    <a:pt x="16" y="141"/>
                  </a:lnTo>
                  <a:lnTo>
                    <a:pt x="22" y="110"/>
                  </a:lnTo>
                  <a:lnTo>
                    <a:pt x="50" y="119"/>
                  </a:lnTo>
                  <a:lnTo>
                    <a:pt x="24" y="61"/>
                  </a:lnTo>
                  <a:lnTo>
                    <a:pt x="17" y="0"/>
                  </a:lnTo>
                  <a:lnTo>
                    <a:pt x="0" y="4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7" name="Freeform 145"/>
            <p:cNvSpPr>
              <a:spLocks/>
            </p:cNvSpPr>
            <p:nvPr/>
          </p:nvSpPr>
          <p:spPr bwMode="auto">
            <a:xfrm>
              <a:off x="5131" y="1610"/>
              <a:ext cx="75" cy="26"/>
            </a:xfrm>
            <a:custGeom>
              <a:avLst/>
              <a:gdLst/>
              <a:ahLst/>
              <a:cxnLst>
                <a:cxn ang="0">
                  <a:pos x="0" y="0"/>
                </a:cxn>
                <a:cxn ang="0">
                  <a:pos x="13" y="17"/>
                </a:cxn>
                <a:cxn ang="0">
                  <a:pos x="48" y="26"/>
                </a:cxn>
                <a:cxn ang="0">
                  <a:pos x="76" y="20"/>
                </a:cxn>
                <a:cxn ang="0">
                  <a:pos x="0" y="0"/>
                </a:cxn>
              </a:cxnLst>
              <a:rect l="0" t="0" r="r" b="b"/>
              <a:pathLst>
                <a:path w="77" h="27">
                  <a:moveTo>
                    <a:pt x="0" y="0"/>
                  </a:moveTo>
                  <a:lnTo>
                    <a:pt x="13" y="17"/>
                  </a:lnTo>
                  <a:lnTo>
                    <a:pt x="48" y="26"/>
                  </a:lnTo>
                  <a:lnTo>
                    <a:pt x="76" y="2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8" name="Freeform 146"/>
            <p:cNvSpPr>
              <a:spLocks/>
            </p:cNvSpPr>
            <p:nvPr/>
          </p:nvSpPr>
          <p:spPr bwMode="auto">
            <a:xfrm>
              <a:off x="2682" y="2363"/>
              <a:ext cx="195" cy="138"/>
            </a:xfrm>
            <a:custGeom>
              <a:avLst/>
              <a:gdLst/>
              <a:ahLst/>
              <a:cxnLst>
                <a:cxn ang="0">
                  <a:pos x="0" y="12"/>
                </a:cxn>
                <a:cxn ang="0">
                  <a:pos x="6" y="35"/>
                </a:cxn>
                <a:cxn ang="0">
                  <a:pos x="48" y="39"/>
                </a:cxn>
                <a:cxn ang="0">
                  <a:pos x="29" y="76"/>
                </a:cxn>
                <a:cxn ang="0">
                  <a:pos x="29" y="122"/>
                </a:cxn>
                <a:cxn ang="0">
                  <a:pos x="60" y="143"/>
                </a:cxn>
                <a:cxn ang="0">
                  <a:pos x="118" y="129"/>
                </a:cxn>
                <a:cxn ang="0">
                  <a:pos x="151" y="95"/>
                </a:cxn>
                <a:cxn ang="0">
                  <a:pos x="144" y="80"/>
                </a:cxn>
                <a:cxn ang="0">
                  <a:pos x="161" y="55"/>
                </a:cxn>
                <a:cxn ang="0">
                  <a:pos x="199" y="36"/>
                </a:cxn>
                <a:cxn ang="0">
                  <a:pos x="201" y="24"/>
                </a:cxn>
                <a:cxn ang="0">
                  <a:pos x="176" y="21"/>
                </a:cxn>
                <a:cxn ang="0">
                  <a:pos x="171" y="20"/>
                </a:cxn>
                <a:cxn ang="0">
                  <a:pos x="120" y="5"/>
                </a:cxn>
                <a:cxn ang="0">
                  <a:pos x="17" y="0"/>
                </a:cxn>
                <a:cxn ang="0">
                  <a:pos x="0" y="12"/>
                </a:cxn>
              </a:cxnLst>
              <a:rect l="0" t="0" r="r" b="b"/>
              <a:pathLst>
                <a:path w="202" h="144">
                  <a:moveTo>
                    <a:pt x="0" y="12"/>
                  </a:moveTo>
                  <a:lnTo>
                    <a:pt x="6" y="35"/>
                  </a:lnTo>
                  <a:lnTo>
                    <a:pt x="48" y="39"/>
                  </a:lnTo>
                  <a:lnTo>
                    <a:pt x="29" y="76"/>
                  </a:lnTo>
                  <a:lnTo>
                    <a:pt x="29" y="122"/>
                  </a:lnTo>
                  <a:lnTo>
                    <a:pt x="60" y="143"/>
                  </a:lnTo>
                  <a:lnTo>
                    <a:pt x="118" y="129"/>
                  </a:lnTo>
                  <a:lnTo>
                    <a:pt x="151" y="95"/>
                  </a:lnTo>
                  <a:lnTo>
                    <a:pt x="144" y="80"/>
                  </a:lnTo>
                  <a:lnTo>
                    <a:pt x="161" y="55"/>
                  </a:lnTo>
                  <a:lnTo>
                    <a:pt x="199" y="36"/>
                  </a:lnTo>
                  <a:lnTo>
                    <a:pt x="201" y="24"/>
                  </a:lnTo>
                  <a:lnTo>
                    <a:pt x="176" y="21"/>
                  </a:lnTo>
                  <a:lnTo>
                    <a:pt x="171" y="20"/>
                  </a:lnTo>
                  <a:lnTo>
                    <a:pt x="120" y="5"/>
                  </a:lnTo>
                  <a:lnTo>
                    <a:pt x="17" y="0"/>
                  </a:lnTo>
                  <a:lnTo>
                    <a:pt x="0" y="1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399" name="Freeform 147"/>
            <p:cNvSpPr>
              <a:spLocks/>
            </p:cNvSpPr>
            <p:nvPr/>
          </p:nvSpPr>
          <p:spPr bwMode="auto">
            <a:xfrm>
              <a:off x="1908" y="2992"/>
              <a:ext cx="67" cy="62"/>
            </a:xfrm>
            <a:custGeom>
              <a:avLst/>
              <a:gdLst/>
              <a:ahLst/>
              <a:cxnLst>
                <a:cxn ang="0">
                  <a:pos x="0" y="29"/>
                </a:cxn>
                <a:cxn ang="0">
                  <a:pos x="19" y="0"/>
                </a:cxn>
                <a:cxn ang="0">
                  <a:pos x="68" y="5"/>
                </a:cxn>
                <a:cxn ang="0">
                  <a:pos x="61" y="59"/>
                </a:cxn>
                <a:cxn ang="0">
                  <a:pos x="27" y="64"/>
                </a:cxn>
                <a:cxn ang="0">
                  <a:pos x="0" y="29"/>
                </a:cxn>
              </a:cxnLst>
              <a:rect l="0" t="0" r="r" b="b"/>
              <a:pathLst>
                <a:path w="69" h="65">
                  <a:moveTo>
                    <a:pt x="0" y="29"/>
                  </a:moveTo>
                  <a:lnTo>
                    <a:pt x="19" y="0"/>
                  </a:lnTo>
                  <a:lnTo>
                    <a:pt x="68" y="5"/>
                  </a:lnTo>
                  <a:lnTo>
                    <a:pt x="61" y="59"/>
                  </a:lnTo>
                  <a:lnTo>
                    <a:pt x="27" y="64"/>
                  </a:lnTo>
                  <a:lnTo>
                    <a:pt x="0" y="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00" name="Freeform 148"/>
            <p:cNvSpPr>
              <a:spLocks/>
            </p:cNvSpPr>
            <p:nvPr/>
          </p:nvSpPr>
          <p:spPr bwMode="auto">
            <a:xfrm>
              <a:off x="2995" y="1460"/>
              <a:ext cx="167" cy="117"/>
            </a:xfrm>
            <a:custGeom>
              <a:avLst/>
              <a:gdLst/>
              <a:ahLst/>
              <a:cxnLst>
                <a:cxn ang="0">
                  <a:pos x="0" y="14"/>
                </a:cxn>
                <a:cxn ang="0">
                  <a:pos x="1" y="29"/>
                </a:cxn>
                <a:cxn ang="0">
                  <a:pos x="17" y="29"/>
                </a:cxn>
                <a:cxn ang="0">
                  <a:pos x="13" y="36"/>
                </a:cxn>
                <a:cxn ang="0">
                  <a:pos x="25" y="41"/>
                </a:cxn>
                <a:cxn ang="0">
                  <a:pos x="9" y="40"/>
                </a:cxn>
                <a:cxn ang="0">
                  <a:pos x="39" y="53"/>
                </a:cxn>
                <a:cxn ang="0">
                  <a:pos x="25" y="57"/>
                </a:cxn>
                <a:cxn ang="0">
                  <a:pos x="35" y="67"/>
                </a:cxn>
                <a:cxn ang="0">
                  <a:pos x="62" y="61"/>
                </a:cxn>
                <a:cxn ang="0">
                  <a:pos x="62" y="49"/>
                </a:cxn>
                <a:cxn ang="0">
                  <a:pos x="75" y="44"/>
                </a:cxn>
                <a:cxn ang="0">
                  <a:pos x="78" y="59"/>
                </a:cxn>
                <a:cxn ang="0">
                  <a:pos x="94" y="49"/>
                </a:cxn>
                <a:cxn ang="0">
                  <a:pos x="92" y="59"/>
                </a:cxn>
                <a:cxn ang="0">
                  <a:pos x="106" y="59"/>
                </a:cxn>
                <a:cxn ang="0">
                  <a:pos x="47" y="73"/>
                </a:cxn>
                <a:cxn ang="0">
                  <a:pos x="50" y="84"/>
                </a:cxn>
                <a:cxn ang="0">
                  <a:pos x="98" y="76"/>
                </a:cxn>
                <a:cxn ang="0">
                  <a:pos x="65" y="86"/>
                </a:cxn>
                <a:cxn ang="0">
                  <a:pos x="85" y="92"/>
                </a:cxn>
                <a:cxn ang="0">
                  <a:pos x="51" y="96"/>
                </a:cxn>
                <a:cxn ang="0">
                  <a:pos x="101" y="121"/>
                </a:cxn>
                <a:cxn ang="0">
                  <a:pos x="134" y="59"/>
                </a:cxn>
                <a:cxn ang="0">
                  <a:pos x="172" y="44"/>
                </a:cxn>
                <a:cxn ang="0">
                  <a:pos x="130" y="33"/>
                </a:cxn>
                <a:cxn ang="0">
                  <a:pos x="124" y="17"/>
                </a:cxn>
                <a:cxn ang="0">
                  <a:pos x="112" y="26"/>
                </a:cxn>
                <a:cxn ang="0">
                  <a:pos x="117" y="12"/>
                </a:cxn>
                <a:cxn ang="0">
                  <a:pos x="88" y="0"/>
                </a:cxn>
                <a:cxn ang="0">
                  <a:pos x="78" y="12"/>
                </a:cxn>
                <a:cxn ang="0">
                  <a:pos x="92" y="41"/>
                </a:cxn>
                <a:cxn ang="0">
                  <a:pos x="59" y="12"/>
                </a:cxn>
                <a:cxn ang="0">
                  <a:pos x="50" y="17"/>
                </a:cxn>
                <a:cxn ang="0">
                  <a:pos x="56" y="32"/>
                </a:cxn>
                <a:cxn ang="0">
                  <a:pos x="24" y="18"/>
                </a:cxn>
                <a:cxn ang="0">
                  <a:pos x="47" y="10"/>
                </a:cxn>
                <a:cxn ang="0">
                  <a:pos x="0" y="14"/>
                </a:cxn>
              </a:cxnLst>
              <a:rect l="0" t="0" r="r" b="b"/>
              <a:pathLst>
                <a:path w="173" h="122">
                  <a:moveTo>
                    <a:pt x="0" y="14"/>
                  </a:moveTo>
                  <a:lnTo>
                    <a:pt x="1" y="29"/>
                  </a:lnTo>
                  <a:lnTo>
                    <a:pt x="17" y="29"/>
                  </a:lnTo>
                  <a:lnTo>
                    <a:pt x="13" y="36"/>
                  </a:lnTo>
                  <a:lnTo>
                    <a:pt x="25" y="41"/>
                  </a:lnTo>
                  <a:lnTo>
                    <a:pt x="9" y="40"/>
                  </a:lnTo>
                  <a:lnTo>
                    <a:pt x="39" y="53"/>
                  </a:lnTo>
                  <a:lnTo>
                    <a:pt x="25" y="57"/>
                  </a:lnTo>
                  <a:lnTo>
                    <a:pt x="35" y="67"/>
                  </a:lnTo>
                  <a:lnTo>
                    <a:pt x="62" y="61"/>
                  </a:lnTo>
                  <a:lnTo>
                    <a:pt x="62" y="49"/>
                  </a:lnTo>
                  <a:lnTo>
                    <a:pt x="75" y="44"/>
                  </a:lnTo>
                  <a:lnTo>
                    <a:pt x="78" y="59"/>
                  </a:lnTo>
                  <a:lnTo>
                    <a:pt x="94" y="49"/>
                  </a:lnTo>
                  <a:lnTo>
                    <a:pt x="92" y="59"/>
                  </a:lnTo>
                  <a:lnTo>
                    <a:pt x="106" y="59"/>
                  </a:lnTo>
                  <a:lnTo>
                    <a:pt x="47" y="73"/>
                  </a:lnTo>
                  <a:lnTo>
                    <a:pt x="50" y="84"/>
                  </a:lnTo>
                  <a:lnTo>
                    <a:pt x="98" y="76"/>
                  </a:lnTo>
                  <a:lnTo>
                    <a:pt x="65" y="86"/>
                  </a:lnTo>
                  <a:lnTo>
                    <a:pt x="85" y="92"/>
                  </a:lnTo>
                  <a:lnTo>
                    <a:pt x="51" y="96"/>
                  </a:lnTo>
                  <a:lnTo>
                    <a:pt x="101" y="121"/>
                  </a:lnTo>
                  <a:lnTo>
                    <a:pt x="134" y="59"/>
                  </a:lnTo>
                  <a:lnTo>
                    <a:pt x="172" y="44"/>
                  </a:lnTo>
                  <a:lnTo>
                    <a:pt x="130" y="33"/>
                  </a:lnTo>
                  <a:lnTo>
                    <a:pt x="124" y="17"/>
                  </a:lnTo>
                  <a:lnTo>
                    <a:pt x="112" y="26"/>
                  </a:lnTo>
                  <a:lnTo>
                    <a:pt x="117" y="12"/>
                  </a:lnTo>
                  <a:lnTo>
                    <a:pt x="88" y="0"/>
                  </a:lnTo>
                  <a:lnTo>
                    <a:pt x="78" y="12"/>
                  </a:lnTo>
                  <a:lnTo>
                    <a:pt x="92" y="41"/>
                  </a:lnTo>
                  <a:lnTo>
                    <a:pt x="59" y="12"/>
                  </a:lnTo>
                  <a:lnTo>
                    <a:pt x="50" y="17"/>
                  </a:lnTo>
                  <a:lnTo>
                    <a:pt x="56" y="32"/>
                  </a:lnTo>
                  <a:lnTo>
                    <a:pt x="24" y="18"/>
                  </a:lnTo>
                  <a:lnTo>
                    <a:pt x="47" y="10"/>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01" name="Freeform 149"/>
            <p:cNvSpPr>
              <a:spLocks/>
            </p:cNvSpPr>
            <p:nvPr/>
          </p:nvSpPr>
          <p:spPr bwMode="auto">
            <a:xfrm>
              <a:off x="3102" y="1443"/>
              <a:ext cx="152" cy="51"/>
            </a:xfrm>
            <a:custGeom>
              <a:avLst/>
              <a:gdLst/>
              <a:ahLst/>
              <a:cxnLst>
                <a:cxn ang="0">
                  <a:pos x="0" y="15"/>
                </a:cxn>
                <a:cxn ang="0">
                  <a:pos x="22" y="19"/>
                </a:cxn>
                <a:cxn ang="0">
                  <a:pos x="8" y="24"/>
                </a:cxn>
                <a:cxn ang="0">
                  <a:pos x="13" y="30"/>
                </a:cxn>
                <a:cxn ang="0">
                  <a:pos x="71" y="28"/>
                </a:cxn>
                <a:cxn ang="0">
                  <a:pos x="34" y="36"/>
                </a:cxn>
                <a:cxn ang="0">
                  <a:pos x="92" y="52"/>
                </a:cxn>
                <a:cxn ang="0">
                  <a:pos x="130" y="42"/>
                </a:cxn>
                <a:cxn ang="0">
                  <a:pos x="156" y="24"/>
                </a:cxn>
                <a:cxn ang="0">
                  <a:pos x="149" y="16"/>
                </a:cxn>
                <a:cxn ang="0">
                  <a:pos x="111" y="16"/>
                </a:cxn>
                <a:cxn ang="0">
                  <a:pos x="118" y="6"/>
                </a:cxn>
                <a:cxn ang="0">
                  <a:pos x="87" y="16"/>
                </a:cxn>
                <a:cxn ang="0">
                  <a:pos x="83" y="0"/>
                </a:cxn>
                <a:cxn ang="0">
                  <a:pos x="76" y="21"/>
                </a:cxn>
                <a:cxn ang="0">
                  <a:pos x="34" y="0"/>
                </a:cxn>
                <a:cxn ang="0">
                  <a:pos x="36" y="13"/>
                </a:cxn>
                <a:cxn ang="0">
                  <a:pos x="24" y="6"/>
                </a:cxn>
                <a:cxn ang="0">
                  <a:pos x="29" y="19"/>
                </a:cxn>
                <a:cxn ang="0">
                  <a:pos x="0" y="15"/>
                </a:cxn>
              </a:cxnLst>
              <a:rect l="0" t="0" r="r" b="b"/>
              <a:pathLst>
                <a:path w="157" h="53">
                  <a:moveTo>
                    <a:pt x="0" y="15"/>
                  </a:moveTo>
                  <a:lnTo>
                    <a:pt x="22" y="19"/>
                  </a:lnTo>
                  <a:lnTo>
                    <a:pt x="8" y="24"/>
                  </a:lnTo>
                  <a:lnTo>
                    <a:pt x="13" y="30"/>
                  </a:lnTo>
                  <a:lnTo>
                    <a:pt x="71" y="28"/>
                  </a:lnTo>
                  <a:lnTo>
                    <a:pt x="34" y="36"/>
                  </a:lnTo>
                  <a:lnTo>
                    <a:pt x="92" y="52"/>
                  </a:lnTo>
                  <a:lnTo>
                    <a:pt x="130" y="42"/>
                  </a:lnTo>
                  <a:lnTo>
                    <a:pt x="156" y="24"/>
                  </a:lnTo>
                  <a:lnTo>
                    <a:pt x="149" y="16"/>
                  </a:lnTo>
                  <a:lnTo>
                    <a:pt x="111" y="16"/>
                  </a:lnTo>
                  <a:lnTo>
                    <a:pt x="118" y="6"/>
                  </a:lnTo>
                  <a:lnTo>
                    <a:pt x="87" y="16"/>
                  </a:lnTo>
                  <a:lnTo>
                    <a:pt x="83" y="0"/>
                  </a:lnTo>
                  <a:lnTo>
                    <a:pt x="76" y="21"/>
                  </a:lnTo>
                  <a:lnTo>
                    <a:pt x="34" y="0"/>
                  </a:lnTo>
                  <a:lnTo>
                    <a:pt x="36" y="13"/>
                  </a:lnTo>
                  <a:lnTo>
                    <a:pt x="24" y="6"/>
                  </a:lnTo>
                  <a:lnTo>
                    <a:pt x="29" y="19"/>
                  </a:lnTo>
                  <a:lnTo>
                    <a:pt x="0" y="1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02" name="Freeform 150"/>
            <p:cNvSpPr>
              <a:spLocks/>
            </p:cNvSpPr>
            <p:nvPr/>
          </p:nvSpPr>
          <p:spPr bwMode="auto">
            <a:xfrm>
              <a:off x="3153" y="1524"/>
              <a:ext cx="66" cy="33"/>
            </a:xfrm>
            <a:custGeom>
              <a:avLst/>
              <a:gdLst/>
              <a:ahLst/>
              <a:cxnLst>
                <a:cxn ang="0">
                  <a:pos x="0" y="27"/>
                </a:cxn>
                <a:cxn ang="0">
                  <a:pos x="5" y="9"/>
                </a:cxn>
                <a:cxn ang="0">
                  <a:pos x="34" y="0"/>
                </a:cxn>
                <a:cxn ang="0">
                  <a:pos x="38" y="9"/>
                </a:cxn>
                <a:cxn ang="0">
                  <a:pos x="68" y="17"/>
                </a:cxn>
                <a:cxn ang="0">
                  <a:pos x="27" y="34"/>
                </a:cxn>
                <a:cxn ang="0">
                  <a:pos x="34" y="25"/>
                </a:cxn>
                <a:cxn ang="0">
                  <a:pos x="0" y="27"/>
                </a:cxn>
              </a:cxnLst>
              <a:rect l="0" t="0" r="r" b="b"/>
              <a:pathLst>
                <a:path w="69" h="35">
                  <a:moveTo>
                    <a:pt x="0" y="27"/>
                  </a:moveTo>
                  <a:lnTo>
                    <a:pt x="5" y="9"/>
                  </a:lnTo>
                  <a:lnTo>
                    <a:pt x="34" y="0"/>
                  </a:lnTo>
                  <a:lnTo>
                    <a:pt x="38" y="9"/>
                  </a:lnTo>
                  <a:lnTo>
                    <a:pt x="68" y="17"/>
                  </a:lnTo>
                  <a:lnTo>
                    <a:pt x="27" y="34"/>
                  </a:lnTo>
                  <a:lnTo>
                    <a:pt x="34" y="25"/>
                  </a:lnTo>
                  <a:lnTo>
                    <a:pt x="0" y="2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03" name="Freeform 151"/>
            <p:cNvSpPr>
              <a:spLocks/>
            </p:cNvSpPr>
            <p:nvPr/>
          </p:nvSpPr>
          <p:spPr bwMode="auto">
            <a:xfrm>
              <a:off x="3002" y="1798"/>
              <a:ext cx="203" cy="329"/>
            </a:xfrm>
            <a:custGeom>
              <a:avLst/>
              <a:gdLst/>
              <a:ahLst/>
              <a:cxnLst>
                <a:cxn ang="0">
                  <a:pos x="0" y="257"/>
                </a:cxn>
                <a:cxn ang="0">
                  <a:pos x="8" y="297"/>
                </a:cxn>
                <a:cxn ang="0">
                  <a:pos x="25" y="315"/>
                </a:cxn>
                <a:cxn ang="0">
                  <a:pos x="24" y="343"/>
                </a:cxn>
                <a:cxn ang="0">
                  <a:pos x="75" y="325"/>
                </a:cxn>
                <a:cxn ang="0">
                  <a:pos x="88" y="270"/>
                </a:cxn>
                <a:cxn ang="0">
                  <a:pos x="78" y="268"/>
                </a:cxn>
                <a:cxn ang="0">
                  <a:pos x="117" y="252"/>
                </a:cxn>
                <a:cxn ang="0">
                  <a:pos x="80" y="248"/>
                </a:cxn>
                <a:cxn ang="0">
                  <a:pos x="107" y="252"/>
                </a:cxn>
                <a:cxn ang="0">
                  <a:pos x="122" y="237"/>
                </a:cxn>
                <a:cxn ang="0">
                  <a:pos x="101" y="220"/>
                </a:cxn>
                <a:cxn ang="0">
                  <a:pos x="79" y="232"/>
                </a:cxn>
                <a:cxn ang="0">
                  <a:pos x="97" y="221"/>
                </a:cxn>
                <a:cxn ang="0">
                  <a:pos x="97" y="172"/>
                </a:cxn>
                <a:cxn ang="0">
                  <a:pos x="167" y="125"/>
                </a:cxn>
                <a:cxn ang="0">
                  <a:pos x="161" y="114"/>
                </a:cxn>
                <a:cxn ang="0">
                  <a:pos x="173" y="91"/>
                </a:cxn>
                <a:cxn ang="0">
                  <a:pos x="209" y="85"/>
                </a:cxn>
                <a:cxn ang="0">
                  <a:pos x="199" y="29"/>
                </a:cxn>
                <a:cxn ang="0">
                  <a:pos x="152" y="0"/>
                </a:cxn>
                <a:cxn ang="0">
                  <a:pos x="144" y="0"/>
                </a:cxn>
                <a:cxn ang="0">
                  <a:pos x="144" y="18"/>
                </a:cxn>
                <a:cxn ang="0">
                  <a:pos x="114" y="14"/>
                </a:cxn>
                <a:cxn ang="0">
                  <a:pos x="107" y="29"/>
                </a:cxn>
                <a:cxn ang="0">
                  <a:pos x="87" y="33"/>
                </a:cxn>
                <a:cxn ang="0">
                  <a:pos x="82" y="55"/>
                </a:cxn>
                <a:cxn ang="0">
                  <a:pos x="53" y="82"/>
                </a:cxn>
                <a:cxn ang="0">
                  <a:pos x="40" y="118"/>
                </a:cxn>
                <a:cxn ang="0">
                  <a:pos x="45" y="133"/>
                </a:cxn>
                <a:cxn ang="0">
                  <a:pos x="16" y="144"/>
                </a:cxn>
                <a:cxn ang="0">
                  <a:pos x="14" y="193"/>
                </a:cxn>
                <a:cxn ang="0">
                  <a:pos x="22" y="202"/>
                </a:cxn>
                <a:cxn ang="0">
                  <a:pos x="14" y="212"/>
                </a:cxn>
                <a:cxn ang="0">
                  <a:pos x="17" y="233"/>
                </a:cxn>
                <a:cxn ang="0">
                  <a:pos x="0" y="257"/>
                </a:cxn>
              </a:cxnLst>
              <a:rect l="0" t="0" r="r" b="b"/>
              <a:pathLst>
                <a:path w="210" h="344">
                  <a:moveTo>
                    <a:pt x="0" y="257"/>
                  </a:moveTo>
                  <a:lnTo>
                    <a:pt x="8" y="297"/>
                  </a:lnTo>
                  <a:lnTo>
                    <a:pt x="25" y="315"/>
                  </a:lnTo>
                  <a:lnTo>
                    <a:pt x="24" y="343"/>
                  </a:lnTo>
                  <a:lnTo>
                    <a:pt x="75" y="325"/>
                  </a:lnTo>
                  <a:lnTo>
                    <a:pt x="88" y="270"/>
                  </a:lnTo>
                  <a:lnTo>
                    <a:pt x="78" y="268"/>
                  </a:lnTo>
                  <a:lnTo>
                    <a:pt x="117" y="252"/>
                  </a:lnTo>
                  <a:lnTo>
                    <a:pt x="80" y="248"/>
                  </a:lnTo>
                  <a:lnTo>
                    <a:pt x="107" y="252"/>
                  </a:lnTo>
                  <a:lnTo>
                    <a:pt x="122" y="237"/>
                  </a:lnTo>
                  <a:lnTo>
                    <a:pt x="101" y="220"/>
                  </a:lnTo>
                  <a:lnTo>
                    <a:pt x="79" y="232"/>
                  </a:lnTo>
                  <a:lnTo>
                    <a:pt x="97" y="221"/>
                  </a:lnTo>
                  <a:lnTo>
                    <a:pt x="97" y="172"/>
                  </a:lnTo>
                  <a:lnTo>
                    <a:pt x="167" y="125"/>
                  </a:lnTo>
                  <a:lnTo>
                    <a:pt x="161" y="114"/>
                  </a:lnTo>
                  <a:lnTo>
                    <a:pt x="173" y="91"/>
                  </a:lnTo>
                  <a:lnTo>
                    <a:pt x="209" y="85"/>
                  </a:lnTo>
                  <a:lnTo>
                    <a:pt x="199" y="29"/>
                  </a:lnTo>
                  <a:lnTo>
                    <a:pt x="152" y="0"/>
                  </a:lnTo>
                  <a:lnTo>
                    <a:pt x="144" y="0"/>
                  </a:lnTo>
                  <a:lnTo>
                    <a:pt x="144" y="18"/>
                  </a:lnTo>
                  <a:lnTo>
                    <a:pt x="114" y="14"/>
                  </a:lnTo>
                  <a:lnTo>
                    <a:pt x="107" y="29"/>
                  </a:lnTo>
                  <a:lnTo>
                    <a:pt x="87" y="33"/>
                  </a:lnTo>
                  <a:lnTo>
                    <a:pt x="82" y="55"/>
                  </a:lnTo>
                  <a:lnTo>
                    <a:pt x="53" y="82"/>
                  </a:lnTo>
                  <a:lnTo>
                    <a:pt x="40" y="118"/>
                  </a:lnTo>
                  <a:lnTo>
                    <a:pt x="45" y="133"/>
                  </a:lnTo>
                  <a:lnTo>
                    <a:pt x="16" y="144"/>
                  </a:lnTo>
                  <a:lnTo>
                    <a:pt x="14" y="193"/>
                  </a:lnTo>
                  <a:lnTo>
                    <a:pt x="22" y="202"/>
                  </a:lnTo>
                  <a:lnTo>
                    <a:pt x="14" y="212"/>
                  </a:lnTo>
                  <a:lnTo>
                    <a:pt x="17" y="233"/>
                  </a:lnTo>
                  <a:lnTo>
                    <a:pt x="0" y="25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04" name="Freeform 152"/>
            <p:cNvSpPr>
              <a:spLocks/>
            </p:cNvSpPr>
            <p:nvPr/>
          </p:nvSpPr>
          <p:spPr bwMode="auto">
            <a:xfrm>
              <a:off x="2919" y="2285"/>
              <a:ext cx="70" cy="35"/>
            </a:xfrm>
            <a:custGeom>
              <a:avLst/>
              <a:gdLst/>
              <a:ahLst/>
              <a:cxnLst>
                <a:cxn ang="0">
                  <a:pos x="0" y="24"/>
                </a:cxn>
                <a:cxn ang="0">
                  <a:pos x="16" y="35"/>
                </a:cxn>
                <a:cxn ang="0">
                  <a:pos x="38" y="25"/>
                </a:cxn>
                <a:cxn ang="0">
                  <a:pos x="48" y="35"/>
                </a:cxn>
                <a:cxn ang="0">
                  <a:pos x="71" y="16"/>
                </a:cxn>
                <a:cxn ang="0">
                  <a:pos x="57" y="13"/>
                </a:cxn>
                <a:cxn ang="0">
                  <a:pos x="57" y="5"/>
                </a:cxn>
                <a:cxn ang="0">
                  <a:pos x="54" y="2"/>
                </a:cxn>
                <a:cxn ang="0">
                  <a:pos x="24" y="0"/>
                </a:cxn>
                <a:cxn ang="0">
                  <a:pos x="0" y="24"/>
                </a:cxn>
              </a:cxnLst>
              <a:rect l="0" t="0" r="r" b="b"/>
              <a:pathLst>
                <a:path w="72" h="36">
                  <a:moveTo>
                    <a:pt x="0" y="24"/>
                  </a:moveTo>
                  <a:lnTo>
                    <a:pt x="16" y="35"/>
                  </a:lnTo>
                  <a:lnTo>
                    <a:pt x="38" y="25"/>
                  </a:lnTo>
                  <a:lnTo>
                    <a:pt x="48" y="35"/>
                  </a:lnTo>
                  <a:lnTo>
                    <a:pt x="71" y="16"/>
                  </a:lnTo>
                  <a:lnTo>
                    <a:pt x="57" y="13"/>
                  </a:lnTo>
                  <a:lnTo>
                    <a:pt x="57" y="5"/>
                  </a:lnTo>
                  <a:lnTo>
                    <a:pt x="54" y="2"/>
                  </a:lnTo>
                  <a:lnTo>
                    <a:pt x="24" y="0"/>
                  </a:lnTo>
                  <a:lnTo>
                    <a:pt x="0" y="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05" name="Freeform 153"/>
            <p:cNvSpPr>
              <a:spLocks/>
            </p:cNvSpPr>
            <p:nvPr/>
          </p:nvSpPr>
          <p:spPr bwMode="auto">
            <a:xfrm>
              <a:off x="3384" y="2481"/>
              <a:ext cx="113" cy="86"/>
            </a:xfrm>
            <a:custGeom>
              <a:avLst/>
              <a:gdLst/>
              <a:ahLst/>
              <a:cxnLst>
                <a:cxn ang="0">
                  <a:pos x="0" y="82"/>
                </a:cxn>
                <a:cxn ang="0">
                  <a:pos x="1" y="72"/>
                </a:cxn>
                <a:cxn ang="0">
                  <a:pos x="17" y="53"/>
                </a:cxn>
                <a:cxn ang="0">
                  <a:pos x="9" y="45"/>
                </a:cxn>
                <a:cxn ang="0">
                  <a:pos x="8" y="22"/>
                </a:cxn>
                <a:cxn ang="0">
                  <a:pos x="17" y="4"/>
                </a:cxn>
                <a:cxn ang="0">
                  <a:pos x="116" y="0"/>
                </a:cxn>
                <a:cxn ang="0">
                  <a:pos x="97" y="13"/>
                </a:cxn>
                <a:cxn ang="0">
                  <a:pos x="91" y="48"/>
                </a:cxn>
                <a:cxn ang="0">
                  <a:pos x="51" y="70"/>
                </a:cxn>
                <a:cxn ang="0">
                  <a:pos x="16" y="89"/>
                </a:cxn>
                <a:cxn ang="0">
                  <a:pos x="0" y="82"/>
                </a:cxn>
              </a:cxnLst>
              <a:rect l="0" t="0" r="r" b="b"/>
              <a:pathLst>
                <a:path w="117" h="90">
                  <a:moveTo>
                    <a:pt x="0" y="82"/>
                  </a:moveTo>
                  <a:lnTo>
                    <a:pt x="1" y="72"/>
                  </a:lnTo>
                  <a:lnTo>
                    <a:pt x="17" y="53"/>
                  </a:lnTo>
                  <a:lnTo>
                    <a:pt x="9" y="45"/>
                  </a:lnTo>
                  <a:lnTo>
                    <a:pt x="8" y="22"/>
                  </a:lnTo>
                  <a:lnTo>
                    <a:pt x="17" y="4"/>
                  </a:lnTo>
                  <a:lnTo>
                    <a:pt x="116" y="0"/>
                  </a:lnTo>
                  <a:lnTo>
                    <a:pt x="97" y="13"/>
                  </a:lnTo>
                  <a:lnTo>
                    <a:pt x="91" y="48"/>
                  </a:lnTo>
                  <a:lnTo>
                    <a:pt x="51" y="70"/>
                  </a:lnTo>
                  <a:lnTo>
                    <a:pt x="16" y="89"/>
                  </a:lnTo>
                  <a:lnTo>
                    <a:pt x="0" y="82"/>
                  </a:lnTo>
                </a:path>
              </a:pathLst>
            </a:custGeom>
            <a:solidFill>
              <a:srgbClr val="FF0000"/>
            </a:solidFill>
            <a:ln w="18415" cap="flat" cmpd="sng">
              <a:solidFill>
                <a:schemeClr val="tx1"/>
              </a:solidFill>
              <a:prstDash val="solid"/>
              <a:round/>
              <a:headEnd type="none" w="med" len="med"/>
              <a:tailEnd type="none" w="med" len="med"/>
            </a:ln>
            <a:effectLst/>
          </p:spPr>
          <p:txBody>
            <a:bodyPr/>
            <a:lstStyle/>
            <a:p>
              <a:endParaRPr lang="it-IT"/>
            </a:p>
          </p:txBody>
        </p:sp>
        <p:sp>
          <p:nvSpPr>
            <p:cNvPr id="406" name="Freeform 154"/>
            <p:cNvSpPr>
              <a:spLocks/>
            </p:cNvSpPr>
            <p:nvPr/>
          </p:nvSpPr>
          <p:spPr bwMode="auto">
            <a:xfrm>
              <a:off x="4364" y="2758"/>
              <a:ext cx="125" cy="238"/>
            </a:xfrm>
            <a:custGeom>
              <a:avLst/>
              <a:gdLst/>
              <a:ahLst/>
              <a:cxnLst>
                <a:cxn ang="0">
                  <a:pos x="0" y="39"/>
                </a:cxn>
                <a:cxn ang="0">
                  <a:pos x="8" y="18"/>
                </a:cxn>
                <a:cxn ang="0">
                  <a:pos x="43" y="0"/>
                </a:cxn>
                <a:cxn ang="0">
                  <a:pos x="59" y="18"/>
                </a:cxn>
                <a:cxn ang="0">
                  <a:pos x="53" y="52"/>
                </a:cxn>
                <a:cxn ang="0">
                  <a:pos x="95" y="37"/>
                </a:cxn>
                <a:cxn ang="0">
                  <a:pos x="113" y="52"/>
                </a:cxn>
                <a:cxn ang="0">
                  <a:pos x="128" y="85"/>
                </a:cxn>
                <a:cxn ang="0">
                  <a:pos x="122" y="105"/>
                </a:cxn>
                <a:cxn ang="0">
                  <a:pos x="91" y="103"/>
                </a:cxn>
                <a:cxn ang="0">
                  <a:pos x="79" y="113"/>
                </a:cxn>
                <a:cxn ang="0">
                  <a:pos x="86" y="148"/>
                </a:cxn>
                <a:cxn ang="0">
                  <a:pos x="44" y="118"/>
                </a:cxn>
                <a:cxn ang="0">
                  <a:pos x="26" y="171"/>
                </a:cxn>
                <a:cxn ang="0">
                  <a:pos x="47" y="221"/>
                </a:cxn>
                <a:cxn ang="0">
                  <a:pos x="75" y="237"/>
                </a:cxn>
                <a:cxn ang="0">
                  <a:pos x="60" y="247"/>
                </a:cxn>
                <a:cxn ang="0">
                  <a:pos x="56" y="232"/>
                </a:cxn>
                <a:cxn ang="0">
                  <a:pos x="44" y="232"/>
                </a:cxn>
                <a:cxn ang="0">
                  <a:pos x="12" y="205"/>
                </a:cxn>
                <a:cxn ang="0">
                  <a:pos x="17" y="174"/>
                </a:cxn>
                <a:cxn ang="0">
                  <a:pos x="33" y="145"/>
                </a:cxn>
                <a:cxn ang="0">
                  <a:pos x="10" y="97"/>
                </a:cxn>
                <a:cxn ang="0">
                  <a:pos x="18" y="75"/>
                </a:cxn>
                <a:cxn ang="0">
                  <a:pos x="0" y="39"/>
                </a:cxn>
              </a:cxnLst>
              <a:rect l="0" t="0" r="r" b="b"/>
              <a:pathLst>
                <a:path w="129" h="248">
                  <a:moveTo>
                    <a:pt x="0" y="39"/>
                  </a:moveTo>
                  <a:lnTo>
                    <a:pt x="8" y="18"/>
                  </a:lnTo>
                  <a:lnTo>
                    <a:pt x="43" y="0"/>
                  </a:lnTo>
                  <a:lnTo>
                    <a:pt x="59" y="18"/>
                  </a:lnTo>
                  <a:lnTo>
                    <a:pt x="53" y="52"/>
                  </a:lnTo>
                  <a:lnTo>
                    <a:pt x="95" y="37"/>
                  </a:lnTo>
                  <a:lnTo>
                    <a:pt x="113" y="52"/>
                  </a:lnTo>
                  <a:lnTo>
                    <a:pt x="128" y="85"/>
                  </a:lnTo>
                  <a:lnTo>
                    <a:pt x="122" y="105"/>
                  </a:lnTo>
                  <a:lnTo>
                    <a:pt x="91" y="103"/>
                  </a:lnTo>
                  <a:lnTo>
                    <a:pt x="79" y="113"/>
                  </a:lnTo>
                  <a:lnTo>
                    <a:pt x="86" y="148"/>
                  </a:lnTo>
                  <a:lnTo>
                    <a:pt x="44" y="118"/>
                  </a:lnTo>
                  <a:lnTo>
                    <a:pt x="26" y="171"/>
                  </a:lnTo>
                  <a:lnTo>
                    <a:pt x="47" y="221"/>
                  </a:lnTo>
                  <a:lnTo>
                    <a:pt x="75" y="237"/>
                  </a:lnTo>
                  <a:lnTo>
                    <a:pt x="60" y="247"/>
                  </a:lnTo>
                  <a:lnTo>
                    <a:pt x="56" y="232"/>
                  </a:lnTo>
                  <a:lnTo>
                    <a:pt x="44" y="232"/>
                  </a:lnTo>
                  <a:lnTo>
                    <a:pt x="12" y="205"/>
                  </a:lnTo>
                  <a:lnTo>
                    <a:pt x="17" y="174"/>
                  </a:lnTo>
                  <a:lnTo>
                    <a:pt x="33" y="145"/>
                  </a:lnTo>
                  <a:lnTo>
                    <a:pt x="10" y="97"/>
                  </a:lnTo>
                  <a:lnTo>
                    <a:pt x="18" y="75"/>
                  </a:lnTo>
                  <a:lnTo>
                    <a:pt x="0" y="3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07" name="Freeform 155"/>
            <p:cNvSpPr>
              <a:spLocks/>
            </p:cNvSpPr>
            <p:nvPr/>
          </p:nvSpPr>
          <p:spPr bwMode="auto">
            <a:xfrm>
              <a:off x="1847" y="2916"/>
              <a:ext cx="21" cy="21"/>
            </a:xfrm>
            <a:custGeom>
              <a:avLst/>
              <a:gdLst/>
              <a:ahLst/>
              <a:cxnLst>
                <a:cxn ang="0">
                  <a:pos x="0" y="21"/>
                </a:cxn>
                <a:cxn ang="0">
                  <a:pos x="19" y="18"/>
                </a:cxn>
                <a:cxn ang="0">
                  <a:pos x="21" y="0"/>
                </a:cxn>
                <a:cxn ang="0">
                  <a:pos x="0" y="21"/>
                </a:cxn>
              </a:cxnLst>
              <a:rect l="0" t="0" r="r" b="b"/>
              <a:pathLst>
                <a:path w="22" h="22">
                  <a:moveTo>
                    <a:pt x="0" y="21"/>
                  </a:moveTo>
                  <a:lnTo>
                    <a:pt x="19" y="18"/>
                  </a:lnTo>
                  <a:lnTo>
                    <a:pt x="21" y="0"/>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08" name="Freeform 156"/>
            <p:cNvSpPr>
              <a:spLocks/>
            </p:cNvSpPr>
            <p:nvPr/>
          </p:nvSpPr>
          <p:spPr bwMode="auto">
            <a:xfrm>
              <a:off x="3630" y="2670"/>
              <a:ext cx="83" cy="57"/>
            </a:xfrm>
            <a:custGeom>
              <a:avLst/>
              <a:gdLst/>
              <a:ahLst/>
              <a:cxnLst>
                <a:cxn ang="0">
                  <a:pos x="0" y="25"/>
                </a:cxn>
                <a:cxn ang="0">
                  <a:pos x="4" y="24"/>
                </a:cxn>
                <a:cxn ang="0">
                  <a:pos x="10" y="33"/>
                </a:cxn>
                <a:cxn ang="0">
                  <a:pos x="47" y="33"/>
                </a:cxn>
                <a:cxn ang="0">
                  <a:pos x="79" y="0"/>
                </a:cxn>
                <a:cxn ang="0">
                  <a:pos x="85" y="20"/>
                </a:cxn>
                <a:cxn ang="0">
                  <a:pos x="74" y="21"/>
                </a:cxn>
                <a:cxn ang="0">
                  <a:pos x="79" y="33"/>
                </a:cxn>
                <a:cxn ang="0">
                  <a:pos x="66" y="58"/>
                </a:cxn>
                <a:cxn ang="0">
                  <a:pos x="14" y="51"/>
                </a:cxn>
                <a:cxn ang="0">
                  <a:pos x="0" y="25"/>
                </a:cxn>
              </a:cxnLst>
              <a:rect l="0" t="0" r="r" b="b"/>
              <a:pathLst>
                <a:path w="86" h="59">
                  <a:moveTo>
                    <a:pt x="0" y="25"/>
                  </a:moveTo>
                  <a:lnTo>
                    <a:pt x="4" y="24"/>
                  </a:lnTo>
                  <a:lnTo>
                    <a:pt x="10" y="33"/>
                  </a:lnTo>
                  <a:lnTo>
                    <a:pt x="47" y="33"/>
                  </a:lnTo>
                  <a:lnTo>
                    <a:pt x="79" y="0"/>
                  </a:lnTo>
                  <a:lnTo>
                    <a:pt x="85" y="20"/>
                  </a:lnTo>
                  <a:lnTo>
                    <a:pt x="74" y="21"/>
                  </a:lnTo>
                  <a:lnTo>
                    <a:pt x="79" y="33"/>
                  </a:lnTo>
                  <a:lnTo>
                    <a:pt x="66" y="58"/>
                  </a:lnTo>
                  <a:lnTo>
                    <a:pt x="14" y="51"/>
                  </a:lnTo>
                  <a:lnTo>
                    <a:pt x="0" y="2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09" name="Freeform 157"/>
            <p:cNvSpPr>
              <a:spLocks/>
            </p:cNvSpPr>
            <p:nvPr/>
          </p:nvSpPr>
          <p:spPr bwMode="auto">
            <a:xfrm>
              <a:off x="2942" y="2484"/>
              <a:ext cx="64" cy="117"/>
            </a:xfrm>
            <a:custGeom>
              <a:avLst/>
              <a:gdLst/>
              <a:ahLst/>
              <a:cxnLst>
                <a:cxn ang="0">
                  <a:pos x="0" y="56"/>
                </a:cxn>
                <a:cxn ang="0">
                  <a:pos x="13" y="45"/>
                </a:cxn>
                <a:cxn ang="0">
                  <a:pos x="20" y="1"/>
                </a:cxn>
                <a:cxn ang="0">
                  <a:pos x="60" y="0"/>
                </a:cxn>
                <a:cxn ang="0">
                  <a:pos x="50" y="14"/>
                </a:cxn>
                <a:cxn ang="0">
                  <a:pos x="62" y="33"/>
                </a:cxn>
                <a:cxn ang="0">
                  <a:pos x="39" y="56"/>
                </a:cxn>
                <a:cxn ang="0">
                  <a:pos x="65" y="71"/>
                </a:cxn>
                <a:cxn ang="0">
                  <a:pos x="32" y="122"/>
                </a:cxn>
                <a:cxn ang="0">
                  <a:pos x="27" y="88"/>
                </a:cxn>
                <a:cxn ang="0">
                  <a:pos x="0" y="56"/>
                </a:cxn>
              </a:cxnLst>
              <a:rect l="0" t="0" r="r" b="b"/>
              <a:pathLst>
                <a:path w="66" h="123">
                  <a:moveTo>
                    <a:pt x="0" y="56"/>
                  </a:moveTo>
                  <a:lnTo>
                    <a:pt x="13" y="45"/>
                  </a:lnTo>
                  <a:lnTo>
                    <a:pt x="20" y="1"/>
                  </a:lnTo>
                  <a:lnTo>
                    <a:pt x="60" y="0"/>
                  </a:lnTo>
                  <a:lnTo>
                    <a:pt x="50" y="14"/>
                  </a:lnTo>
                  <a:lnTo>
                    <a:pt x="62" y="33"/>
                  </a:lnTo>
                  <a:lnTo>
                    <a:pt x="39" y="56"/>
                  </a:lnTo>
                  <a:lnTo>
                    <a:pt x="65" y="71"/>
                  </a:lnTo>
                  <a:lnTo>
                    <a:pt x="32" y="122"/>
                  </a:lnTo>
                  <a:lnTo>
                    <a:pt x="27" y="88"/>
                  </a:lnTo>
                  <a:lnTo>
                    <a:pt x="0" y="5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10" name="Freeform 158"/>
            <p:cNvSpPr>
              <a:spLocks/>
            </p:cNvSpPr>
            <p:nvPr/>
          </p:nvSpPr>
          <p:spPr bwMode="auto">
            <a:xfrm>
              <a:off x="3237" y="2395"/>
              <a:ext cx="43" cy="34"/>
            </a:xfrm>
            <a:custGeom>
              <a:avLst/>
              <a:gdLst/>
              <a:ahLst/>
              <a:cxnLst>
                <a:cxn ang="0">
                  <a:pos x="0" y="23"/>
                </a:cxn>
                <a:cxn ang="0">
                  <a:pos x="5" y="1"/>
                </a:cxn>
                <a:cxn ang="0">
                  <a:pos x="30" y="0"/>
                </a:cxn>
                <a:cxn ang="0">
                  <a:pos x="44" y="16"/>
                </a:cxn>
                <a:cxn ang="0">
                  <a:pos x="24" y="17"/>
                </a:cxn>
                <a:cxn ang="0">
                  <a:pos x="1" y="34"/>
                </a:cxn>
                <a:cxn ang="0">
                  <a:pos x="12" y="24"/>
                </a:cxn>
                <a:cxn ang="0">
                  <a:pos x="0" y="23"/>
                </a:cxn>
              </a:cxnLst>
              <a:rect l="0" t="0" r="r" b="b"/>
              <a:pathLst>
                <a:path w="45" h="35">
                  <a:moveTo>
                    <a:pt x="0" y="23"/>
                  </a:moveTo>
                  <a:lnTo>
                    <a:pt x="5" y="1"/>
                  </a:lnTo>
                  <a:lnTo>
                    <a:pt x="30" y="0"/>
                  </a:lnTo>
                  <a:lnTo>
                    <a:pt x="44" y="16"/>
                  </a:lnTo>
                  <a:lnTo>
                    <a:pt x="24" y="17"/>
                  </a:lnTo>
                  <a:lnTo>
                    <a:pt x="1" y="34"/>
                  </a:lnTo>
                  <a:lnTo>
                    <a:pt x="12" y="24"/>
                  </a:lnTo>
                  <a:lnTo>
                    <a:pt x="0" y="2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11" name="Freeform 159"/>
            <p:cNvSpPr>
              <a:spLocks/>
            </p:cNvSpPr>
            <p:nvPr/>
          </p:nvSpPr>
          <p:spPr bwMode="auto">
            <a:xfrm>
              <a:off x="3241" y="2392"/>
              <a:ext cx="290" cy="112"/>
            </a:xfrm>
            <a:custGeom>
              <a:avLst/>
              <a:gdLst/>
              <a:ahLst/>
              <a:cxnLst>
                <a:cxn ang="0">
                  <a:pos x="0" y="39"/>
                </a:cxn>
                <a:cxn ang="0">
                  <a:pos x="13" y="68"/>
                </a:cxn>
                <a:cxn ang="0">
                  <a:pos x="1" y="72"/>
                </a:cxn>
                <a:cxn ang="0">
                  <a:pos x="13" y="76"/>
                </a:cxn>
                <a:cxn ang="0">
                  <a:pos x="17" y="95"/>
                </a:cxn>
                <a:cxn ang="0">
                  <a:pos x="33" y="93"/>
                </a:cxn>
                <a:cxn ang="0">
                  <a:pos x="17" y="101"/>
                </a:cxn>
                <a:cxn ang="0">
                  <a:pos x="36" y="98"/>
                </a:cxn>
                <a:cxn ang="0">
                  <a:pos x="57" y="110"/>
                </a:cxn>
                <a:cxn ang="0">
                  <a:pos x="76" y="97"/>
                </a:cxn>
                <a:cxn ang="0">
                  <a:pos x="106" y="114"/>
                </a:cxn>
                <a:cxn ang="0">
                  <a:pos x="157" y="97"/>
                </a:cxn>
                <a:cxn ang="0">
                  <a:pos x="156" y="116"/>
                </a:cxn>
                <a:cxn ang="0">
                  <a:pos x="165" y="97"/>
                </a:cxn>
                <a:cxn ang="0">
                  <a:pos x="263" y="93"/>
                </a:cxn>
                <a:cxn ang="0">
                  <a:pos x="299" y="91"/>
                </a:cxn>
                <a:cxn ang="0">
                  <a:pos x="289" y="51"/>
                </a:cxn>
                <a:cxn ang="0">
                  <a:pos x="296" y="41"/>
                </a:cxn>
                <a:cxn ang="0">
                  <a:pos x="266" y="8"/>
                </a:cxn>
                <a:cxn ang="0">
                  <a:pos x="246" y="8"/>
                </a:cxn>
                <a:cxn ang="0">
                  <a:pos x="191" y="21"/>
                </a:cxn>
                <a:cxn ang="0">
                  <a:pos x="144" y="0"/>
                </a:cxn>
                <a:cxn ang="0">
                  <a:pos x="114" y="1"/>
                </a:cxn>
                <a:cxn ang="0">
                  <a:pos x="76" y="20"/>
                </a:cxn>
                <a:cxn ang="0">
                  <a:pos x="47" y="14"/>
                </a:cxn>
                <a:cxn ang="0">
                  <a:pos x="56" y="25"/>
                </a:cxn>
                <a:cxn ang="0">
                  <a:pos x="0" y="39"/>
                </a:cxn>
              </a:cxnLst>
              <a:rect l="0" t="0" r="r" b="b"/>
              <a:pathLst>
                <a:path w="300" h="117">
                  <a:moveTo>
                    <a:pt x="0" y="39"/>
                  </a:moveTo>
                  <a:lnTo>
                    <a:pt x="13" y="68"/>
                  </a:lnTo>
                  <a:lnTo>
                    <a:pt x="1" y="72"/>
                  </a:lnTo>
                  <a:lnTo>
                    <a:pt x="13" y="76"/>
                  </a:lnTo>
                  <a:lnTo>
                    <a:pt x="17" y="95"/>
                  </a:lnTo>
                  <a:lnTo>
                    <a:pt x="33" y="93"/>
                  </a:lnTo>
                  <a:lnTo>
                    <a:pt x="17" y="101"/>
                  </a:lnTo>
                  <a:lnTo>
                    <a:pt x="36" y="98"/>
                  </a:lnTo>
                  <a:lnTo>
                    <a:pt x="57" y="110"/>
                  </a:lnTo>
                  <a:lnTo>
                    <a:pt x="76" y="97"/>
                  </a:lnTo>
                  <a:lnTo>
                    <a:pt x="106" y="114"/>
                  </a:lnTo>
                  <a:lnTo>
                    <a:pt x="157" y="97"/>
                  </a:lnTo>
                  <a:lnTo>
                    <a:pt x="156" y="116"/>
                  </a:lnTo>
                  <a:lnTo>
                    <a:pt x="165" y="97"/>
                  </a:lnTo>
                  <a:lnTo>
                    <a:pt x="263" y="93"/>
                  </a:lnTo>
                  <a:lnTo>
                    <a:pt x="299" y="91"/>
                  </a:lnTo>
                  <a:lnTo>
                    <a:pt x="289" y="51"/>
                  </a:lnTo>
                  <a:lnTo>
                    <a:pt x="296" y="41"/>
                  </a:lnTo>
                  <a:lnTo>
                    <a:pt x="266" y="8"/>
                  </a:lnTo>
                  <a:lnTo>
                    <a:pt x="246" y="8"/>
                  </a:lnTo>
                  <a:lnTo>
                    <a:pt x="191" y="21"/>
                  </a:lnTo>
                  <a:lnTo>
                    <a:pt x="144" y="0"/>
                  </a:lnTo>
                  <a:lnTo>
                    <a:pt x="114" y="1"/>
                  </a:lnTo>
                  <a:lnTo>
                    <a:pt x="76" y="20"/>
                  </a:lnTo>
                  <a:lnTo>
                    <a:pt x="47" y="14"/>
                  </a:lnTo>
                  <a:lnTo>
                    <a:pt x="56" y="25"/>
                  </a:lnTo>
                  <a:lnTo>
                    <a:pt x="0" y="39"/>
                  </a:lnTo>
                </a:path>
              </a:pathLst>
            </a:custGeom>
            <a:solidFill>
              <a:srgbClr val="002060"/>
            </a:solidFill>
            <a:ln w="18415" cap="flat" cmpd="sng">
              <a:solidFill>
                <a:schemeClr val="tx1"/>
              </a:solidFill>
              <a:prstDash val="solid"/>
              <a:round/>
              <a:headEnd type="none" w="med" len="med"/>
              <a:tailEnd type="none" w="med" len="med"/>
            </a:ln>
            <a:effectLst/>
          </p:spPr>
          <p:txBody>
            <a:bodyPr/>
            <a:lstStyle/>
            <a:p>
              <a:endParaRPr lang="it-IT"/>
            </a:p>
          </p:txBody>
        </p:sp>
        <p:sp>
          <p:nvSpPr>
            <p:cNvPr id="412" name="Freeform 160"/>
            <p:cNvSpPr>
              <a:spLocks/>
            </p:cNvSpPr>
            <p:nvPr/>
          </p:nvSpPr>
          <p:spPr bwMode="auto">
            <a:xfrm>
              <a:off x="2665" y="2133"/>
              <a:ext cx="65" cy="75"/>
            </a:xfrm>
            <a:custGeom>
              <a:avLst/>
              <a:gdLst/>
              <a:ahLst/>
              <a:cxnLst>
                <a:cxn ang="0">
                  <a:pos x="0" y="63"/>
                </a:cxn>
                <a:cxn ang="0">
                  <a:pos x="8" y="70"/>
                </a:cxn>
                <a:cxn ang="0">
                  <a:pos x="1" y="77"/>
                </a:cxn>
                <a:cxn ang="0">
                  <a:pos x="61" y="64"/>
                </a:cxn>
                <a:cxn ang="0">
                  <a:pos x="66" y="24"/>
                </a:cxn>
                <a:cxn ang="0">
                  <a:pos x="57" y="14"/>
                </a:cxn>
                <a:cxn ang="0">
                  <a:pos x="40" y="20"/>
                </a:cxn>
                <a:cxn ang="0">
                  <a:pos x="35" y="13"/>
                </a:cxn>
                <a:cxn ang="0">
                  <a:pos x="41" y="4"/>
                </a:cxn>
                <a:cxn ang="0">
                  <a:pos x="35" y="0"/>
                </a:cxn>
                <a:cxn ang="0">
                  <a:pos x="26" y="18"/>
                </a:cxn>
                <a:cxn ang="0">
                  <a:pos x="1" y="24"/>
                </a:cxn>
                <a:cxn ang="0">
                  <a:pos x="9" y="29"/>
                </a:cxn>
                <a:cxn ang="0">
                  <a:pos x="5" y="40"/>
                </a:cxn>
                <a:cxn ang="0">
                  <a:pos x="21" y="43"/>
                </a:cxn>
                <a:cxn ang="0">
                  <a:pos x="6" y="58"/>
                </a:cxn>
                <a:cxn ang="0">
                  <a:pos x="24" y="54"/>
                </a:cxn>
                <a:cxn ang="0">
                  <a:pos x="0" y="63"/>
                </a:cxn>
              </a:cxnLst>
              <a:rect l="0" t="0" r="r" b="b"/>
              <a:pathLst>
                <a:path w="67" h="78">
                  <a:moveTo>
                    <a:pt x="0" y="63"/>
                  </a:moveTo>
                  <a:lnTo>
                    <a:pt x="8" y="70"/>
                  </a:lnTo>
                  <a:lnTo>
                    <a:pt x="1" y="77"/>
                  </a:lnTo>
                  <a:lnTo>
                    <a:pt x="61" y="64"/>
                  </a:lnTo>
                  <a:lnTo>
                    <a:pt x="66" y="24"/>
                  </a:lnTo>
                  <a:lnTo>
                    <a:pt x="57" y="14"/>
                  </a:lnTo>
                  <a:lnTo>
                    <a:pt x="40" y="20"/>
                  </a:lnTo>
                  <a:lnTo>
                    <a:pt x="35" y="13"/>
                  </a:lnTo>
                  <a:lnTo>
                    <a:pt x="41" y="4"/>
                  </a:lnTo>
                  <a:lnTo>
                    <a:pt x="35" y="0"/>
                  </a:lnTo>
                  <a:lnTo>
                    <a:pt x="26" y="18"/>
                  </a:lnTo>
                  <a:lnTo>
                    <a:pt x="1" y="24"/>
                  </a:lnTo>
                  <a:lnTo>
                    <a:pt x="9" y="29"/>
                  </a:lnTo>
                  <a:lnTo>
                    <a:pt x="5" y="40"/>
                  </a:lnTo>
                  <a:lnTo>
                    <a:pt x="21" y="43"/>
                  </a:lnTo>
                  <a:lnTo>
                    <a:pt x="6" y="58"/>
                  </a:lnTo>
                  <a:lnTo>
                    <a:pt x="24" y="54"/>
                  </a:lnTo>
                  <a:lnTo>
                    <a:pt x="0" y="6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13" name="Freeform 161"/>
            <p:cNvSpPr>
              <a:spLocks/>
            </p:cNvSpPr>
            <p:nvPr/>
          </p:nvSpPr>
          <p:spPr bwMode="auto">
            <a:xfrm>
              <a:off x="2699" y="2128"/>
              <a:ext cx="42" cy="29"/>
            </a:xfrm>
            <a:custGeom>
              <a:avLst/>
              <a:gdLst/>
              <a:ahLst/>
              <a:cxnLst>
                <a:cxn ang="0">
                  <a:pos x="0" y="18"/>
                </a:cxn>
                <a:cxn ang="0">
                  <a:pos x="5" y="25"/>
                </a:cxn>
                <a:cxn ang="0">
                  <a:pos x="23" y="19"/>
                </a:cxn>
                <a:cxn ang="0">
                  <a:pos x="31" y="29"/>
                </a:cxn>
                <a:cxn ang="0">
                  <a:pos x="42" y="18"/>
                </a:cxn>
                <a:cxn ang="0">
                  <a:pos x="32" y="3"/>
                </a:cxn>
                <a:cxn ang="0">
                  <a:pos x="12" y="0"/>
                </a:cxn>
                <a:cxn ang="0">
                  <a:pos x="6" y="9"/>
                </a:cxn>
                <a:cxn ang="0">
                  <a:pos x="0" y="18"/>
                </a:cxn>
              </a:cxnLst>
              <a:rect l="0" t="0" r="r" b="b"/>
              <a:pathLst>
                <a:path w="43" h="30">
                  <a:moveTo>
                    <a:pt x="0" y="18"/>
                  </a:moveTo>
                  <a:lnTo>
                    <a:pt x="5" y="25"/>
                  </a:lnTo>
                  <a:lnTo>
                    <a:pt x="23" y="19"/>
                  </a:lnTo>
                  <a:lnTo>
                    <a:pt x="31" y="29"/>
                  </a:lnTo>
                  <a:lnTo>
                    <a:pt x="42" y="18"/>
                  </a:lnTo>
                  <a:lnTo>
                    <a:pt x="32" y="3"/>
                  </a:lnTo>
                  <a:lnTo>
                    <a:pt x="12" y="0"/>
                  </a:lnTo>
                  <a:lnTo>
                    <a:pt x="6" y="9"/>
                  </a:lnTo>
                  <a:lnTo>
                    <a:pt x="0" y="1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14" name="Freeform 162"/>
            <p:cNvSpPr>
              <a:spLocks/>
            </p:cNvSpPr>
            <p:nvPr/>
          </p:nvSpPr>
          <p:spPr bwMode="auto">
            <a:xfrm>
              <a:off x="2715" y="2063"/>
              <a:ext cx="23" cy="22"/>
            </a:xfrm>
            <a:custGeom>
              <a:avLst/>
              <a:gdLst/>
              <a:ahLst/>
              <a:cxnLst>
                <a:cxn ang="0">
                  <a:pos x="0" y="22"/>
                </a:cxn>
                <a:cxn ang="0">
                  <a:pos x="0" y="4"/>
                </a:cxn>
                <a:cxn ang="0">
                  <a:pos x="22" y="0"/>
                </a:cxn>
                <a:cxn ang="0">
                  <a:pos x="0" y="22"/>
                </a:cxn>
              </a:cxnLst>
              <a:rect l="0" t="0" r="r" b="b"/>
              <a:pathLst>
                <a:path w="23" h="23">
                  <a:moveTo>
                    <a:pt x="0" y="22"/>
                  </a:moveTo>
                  <a:lnTo>
                    <a:pt x="0" y="4"/>
                  </a:lnTo>
                  <a:lnTo>
                    <a:pt x="22" y="0"/>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15" name="Freeform 163"/>
            <p:cNvSpPr>
              <a:spLocks/>
            </p:cNvSpPr>
            <p:nvPr/>
          </p:nvSpPr>
          <p:spPr bwMode="auto">
            <a:xfrm>
              <a:off x="2721" y="2077"/>
              <a:ext cx="21" cy="21"/>
            </a:xfrm>
            <a:custGeom>
              <a:avLst/>
              <a:gdLst/>
              <a:ahLst/>
              <a:cxnLst>
                <a:cxn ang="0">
                  <a:pos x="0" y="15"/>
                </a:cxn>
                <a:cxn ang="0">
                  <a:pos x="12" y="0"/>
                </a:cxn>
                <a:cxn ang="0">
                  <a:pos x="21" y="21"/>
                </a:cxn>
                <a:cxn ang="0">
                  <a:pos x="0" y="15"/>
                </a:cxn>
              </a:cxnLst>
              <a:rect l="0" t="0" r="r" b="b"/>
              <a:pathLst>
                <a:path w="22" h="22">
                  <a:moveTo>
                    <a:pt x="0" y="15"/>
                  </a:moveTo>
                  <a:lnTo>
                    <a:pt x="12" y="0"/>
                  </a:lnTo>
                  <a:lnTo>
                    <a:pt x="21" y="21"/>
                  </a:lnTo>
                  <a:lnTo>
                    <a:pt x="0" y="1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16" name="Freeform 164"/>
            <p:cNvSpPr>
              <a:spLocks/>
            </p:cNvSpPr>
            <p:nvPr/>
          </p:nvSpPr>
          <p:spPr bwMode="auto">
            <a:xfrm>
              <a:off x="2730" y="2057"/>
              <a:ext cx="124" cy="184"/>
            </a:xfrm>
            <a:custGeom>
              <a:avLst/>
              <a:gdLst/>
              <a:ahLst/>
              <a:cxnLst>
                <a:cxn ang="0">
                  <a:pos x="0" y="44"/>
                </a:cxn>
                <a:cxn ang="0">
                  <a:pos x="5" y="18"/>
                </a:cxn>
                <a:cxn ang="0">
                  <a:pos x="18" y="0"/>
                </a:cxn>
                <a:cxn ang="0">
                  <a:pos x="47" y="0"/>
                </a:cxn>
                <a:cxn ang="0">
                  <a:pos x="31" y="22"/>
                </a:cxn>
                <a:cxn ang="0">
                  <a:pos x="68" y="27"/>
                </a:cxn>
                <a:cxn ang="0">
                  <a:pos x="44" y="59"/>
                </a:cxn>
                <a:cxn ang="0">
                  <a:pos x="74" y="68"/>
                </a:cxn>
                <a:cxn ang="0">
                  <a:pos x="101" y="109"/>
                </a:cxn>
                <a:cxn ang="0">
                  <a:pos x="93" y="112"/>
                </a:cxn>
                <a:cxn ang="0">
                  <a:pos x="105" y="121"/>
                </a:cxn>
                <a:cxn ang="0">
                  <a:pos x="98" y="131"/>
                </a:cxn>
                <a:cxn ang="0">
                  <a:pos x="127" y="133"/>
                </a:cxn>
                <a:cxn ang="0">
                  <a:pos x="109" y="159"/>
                </a:cxn>
                <a:cxn ang="0">
                  <a:pos x="121" y="166"/>
                </a:cxn>
                <a:cxn ang="0">
                  <a:pos x="8" y="192"/>
                </a:cxn>
                <a:cxn ang="0">
                  <a:pos x="58" y="155"/>
                </a:cxn>
                <a:cxn ang="0">
                  <a:pos x="43" y="160"/>
                </a:cxn>
                <a:cxn ang="0">
                  <a:pos x="14" y="150"/>
                </a:cxn>
                <a:cxn ang="0">
                  <a:pos x="35" y="137"/>
                </a:cxn>
                <a:cxn ang="0">
                  <a:pos x="22" y="131"/>
                </a:cxn>
                <a:cxn ang="0">
                  <a:pos x="51" y="117"/>
                </a:cxn>
                <a:cxn ang="0">
                  <a:pos x="54" y="100"/>
                </a:cxn>
                <a:cxn ang="0">
                  <a:pos x="39" y="94"/>
                </a:cxn>
                <a:cxn ang="0">
                  <a:pos x="47" y="83"/>
                </a:cxn>
                <a:cxn ang="0">
                  <a:pos x="18" y="89"/>
                </a:cxn>
                <a:cxn ang="0">
                  <a:pos x="18" y="62"/>
                </a:cxn>
                <a:cxn ang="0">
                  <a:pos x="5" y="74"/>
                </a:cxn>
                <a:cxn ang="0">
                  <a:pos x="13" y="45"/>
                </a:cxn>
                <a:cxn ang="0">
                  <a:pos x="0" y="44"/>
                </a:cxn>
              </a:cxnLst>
              <a:rect l="0" t="0" r="r" b="b"/>
              <a:pathLst>
                <a:path w="128" h="193">
                  <a:moveTo>
                    <a:pt x="0" y="44"/>
                  </a:moveTo>
                  <a:lnTo>
                    <a:pt x="5" y="18"/>
                  </a:lnTo>
                  <a:lnTo>
                    <a:pt x="18" y="0"/>
                  </a:lnTo>
                  <a:lnTo>
                    <a:pt x="47" y="0"/>
                  </a:lnTo>
                  <a:lnTo>
                    <a:pt x="31" y="22"/>
                  </a:lnTo>
                  <a:lnTo>
                    <a:pt x="68" y="27"/>
                  </a:lnTo>
                  <a:lnTo>
                    <a:pt x="44" y="59"/>
                  </a:lnTo>
                  <a:lnTo>
                    <a:pt x="74" y="68"/>
                  </a:lnTo>
                  <a:lnTo>
                    <a:pt x="101" y="109"/>
                  </a:lnTo>
                  <a:lnTo>
                    <a:pt x="93" y="112"/>
                  </a:lnTo>
                  <a:lnTo>
                    <a:pt x="105" y="121"/>
                  </a:lnTo>
                  <a:lnTo>
                    <a:pt x="98" y="131"/>
                  </a:lnTo>
                  <a:lnTo>
                    <a:pt x="127" y="133"/>
                  </a:lnTo>
                  <a:lnTo>
                    <a:pt x="109" y="159"/>
                  </a:lnTo>
                  <a:lnTo>
                    <a:pt x="121" y="166"/>
                  </a:lnTo>
                  <a:lnTo>
                    <a:pt x="8" y="192"/>
                  </a:lnTo>
                  <a:lnTo>
                    <a:pt x="58" y="155"/>
                  </a:lnTo>
                  <a:lnTo>
                    <a:pt x="43" y="160"/>
                  </a:lnTo>
                  <a:lnTo>
                    <a:pt x="14" y="150"/>
                  </a:lnTo>
                  <a:lnTo>
                    <a:pt x="35" y="137"/>
                  </a:lnTo>
                  <a:lnTo>
                    <a:pt x="22" y="131"/>
                  </a:lnTo>
                  <a:lnTo>
                    <a:pt x="51" y="117"/>
                  </a:lnTo>
                  <a:lnTo>
                    <a:pt x="54" y="100"/>
                  </a:lnTo>
                  <a:lnTo>
                    <a:pt x="39" y="94"/>
                  </a:lnTo>
                  <a:lnTo>
                    <a:pt x="47" y="83"/>
                  </a:lnTo>
                  <a:lnTo>
                    <a:pt x="18" y="89"/>
                  </a:lnTo>
                  <a:lnTo>
                    <a:pt x="18" y="62"/>
                  </a:lnTo>
                  <a:lnTo>
                    <a:pt x="5" y="74"/>
                  </a:lnTo>
                  <a:lnTo>
                    <a:pt x="13" y="45"/>
                  </a:lnTo>
                  <a:lnTo>
                    <a:pt x="0" y="4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17" name="Freeform 165"/>
            <p:cNvSpPr>
              <a:spLocks/>
            </p:cNvSpPr>
            <p:nvPr/>
          </p:nvSpPr>
          <p:spPr bwMode="auto">
            <a:xfrm>
              <a:off x="174" y="1734"/>
              <a:ext cx="472" cy="405"/>
            </a:xfrm>
            <a:custGeom>
              <a:avLst/>
              <a:gdLst/>
              <a:ahLst/>
              <a:cxnLst>
                <a:cxn ang="0">
                  <a:pos x="31" y="169"/>
                </a:cxn>
                <a:cxn ang="0">
                  <a:pos x="32" y="187"/>
                </a:cxn>
                <a:cxn ang="0">
                  <a:pos x="89" y="196"/>
                </a:cxn>
                <a:cxn ang="0">
                  <a:pos x="109" y="188"/>
                </a:cxn>
                <a:cxn ang="0">
                  <a:pos x="48" y="239"/>
                </a:cxn>
                <a:cxn ang="0">
                  <a:pos x="45" y="262"/>
                </a:cxn>
                <a:cxn ang="0">
                  <a:pos x="45" y="279"/>
                </a:cxn>
                <a:cxn ang="0">
                  <a:pos x="56" y="296"/>
                </a:cxn>
                <a:cxn ang="0">
                  <a:pos x="80" y="311"/>
                </a:cxn>
                <a:cxn ang="0">
                  <a:pos x="91" y="296"/>
                </a:cxn>
                <a:cxn ang="0">
                  <a:pos x="98" y="335"/>
                </a:cxn>
                <a:cxn ang="0">
                  <a:pos x="148" y="339"/>
                </a:cxn>
                <a:cxn ang="0">
                  <a:pos x="161" y="335"/>
                </a:cxn>
                <a:cxn ang="0">
                  <a:pos x="152" y="377"/>
                </a:cxn>
                <a:cxn ang="0">
                  <a:pos x="128" y="400"/>
                </a:cxn>
                <a:cxn ang="0">
                  <a:pos x="76" y="422"/>
                </a:cxn>
                <a:cxn ang="0">
                  <a:pos x="136" y="405"/>
                </a:cxn>
                <a:cxn ang="0">
                  <a:pos x="145" y="382"/>
                </a:cxn>
                <a:cxn ang="0">
                  <a:pos x="226" y="345"/>
                </a:cxn>
                <a:cxn ang="0">
                  <a:pos x="227" y="319"/>
                </a:cxn>
                <a:cxn ang="0">
                  <a:pos x="288" y="246"/>
                </a:cxn>
                <a:cxn ang="0">
                  <a:pos x="304" y="265"/>
                </a:cxn>
                <a:cxn ang="0">
                  <a:pos x="310" y="281"/>
                </a:cxn>
                <a:cxn ang="0">
                  <a:pos x="264" y="307"/>
                </a:cxn>
                <a:cxn ang="0">
                  <a:pos x="265" y="323"/>
                </a:cxn>
                <a:cxn ang="0">
                  <a:pos x="323" y="289"/>
                </a:cxn>
                <a:cxn ang="0">
                  <a:pos x="327" y="270"/>
                </a:cxn>
                <a:cxn ang="0">
                  <a:pos x="352" y="275"/>
                </a:cxn>
                <a:cxn ang="0">
                  <a:pos x="389" y="302"/>
                </a:cxn>
                <a:cxn ang="0">
                  <a:pos x="462" y="300"/>
                </a:cxn>
                <a:cxn ang="0">
                  <a:pos x="460" y="315"/>
                </a:cxn>
                <a:cxn ang="0">
                  <a:pos x="487" y="316"/>
                </a:cxn>
                <a:cxn ang="0">
                  <a:pos x="441" y="296"/>
                </a:cxn>
                <a:cxn ang="0">
                  <a:pos x="267" y="28"/>
                </a:cxn>
                <a:cxn ang="0">
                  <a:pos x="211" y="8"/>
                </a:cxn>
                <a:cxn ang="0">
                  <a:pos x="191" y="16"/>
                </a:cxn>
                <a:cxn ang="0">
                  <a:pos x="184" y="0"/>
                </a:cxn>
                <a:cxn ang="0">
                  <a:pos x="133" y="18"/>
                </a:cxn>
                <a:cxn ang="0">
                  <a:pos x="129" y="24"/>
                </a:cxn>
                <a:cxn ang="0">
                  <a:pos x="105" y="43"/>
                </a:cxn>
                <a:cxn ang="0">
                  <a:pos x="72" y="63"/>
                </a:cxn>
                <a:cxn ang="0">
                  <a:pos x="32" y="83"/>
                </a:cxn>
                <a:cxn ang="0">
                  <a:pos x="71" y="121"/>
                </a:cxn>
                <a:cxn ang="0">
                  <a:pos x="98" y="133"/>
                </a:cxn>
                <a:cxn ang="0">
                  <a:pos x="117" y="144"/>
                </a:cxn>
                <a:cxn ang="0">
                  <a:pos x="71" y="149"/>
                </a:cxn>
                <a:cxn ang="0">
                  <a:pos x="55" y="136"/>
                </a:cxn>
              </a:cxnLst>
              <a:rect l="0" t="0" r="r" b="b"/>
              <a:pathLst>
                <a:path w="488" h="423">
                  <a:moveTo>
                    <a:pt x="0" y="161"/>
                  </a:moveTo>
                  <a:lnTo>
                    <a:pt x="31" y="169"/>
                  </a:lnTo>
                  <a:lnTo>
                    <a:pt x="18" y="172"/>
                  </a:lnTo>
                  <a:lnTo>
                    <a:pt x="32" y="187"/>
                  </a:lnTo>
                  <a:lnTo>
                    <a:pt x="80" y="186"/>
                  </a:lnTo>
                  <a:lnTo>
                    <a:pt x="89" y="196"/>
                  </a:lnTo>
                  <a:lnTo>
                    <a:pt x="120" y="183"/>
                  </a:lnTo>
                  <a:lnTo>
                    <a:pt x="109" y="188"/>
                  </a:lnTo>
                  <a:lnTo>
                    <a:pt x="114" y="215"/>
                  </a:lnTo>
                  <a:lnTo>
                    <a:pt x="48" y="239"/>
                  </a:lnTo>
                  <a:lnTo>
                    <a:pt x="29" y="266"/>
                  </a:lnTo>
                  <a:lnTo>
                    <a:pt x="45" y="262"/>
                  </a:lnTo>
                  <a:lnTo>
                    <a:pt x="33" y="269"/>
                  </a:lnTo>
                  <a:lnTo>
                    <a:pt x="45" y="279"/>
                  </a:lnTo>
                  <a:lnTo>
                    <a:pt x="71" y="281"/>
                  </a:lnTo>
                  <a:lnTo>
                    <a:pt x="56" y="296"/>
                  </a:lnTo>
                  <a:lnTo>
                    <a:pt x="68" y="310"/>
                  </a:lnTo>
                  <a:lnTo>
                    <a:pt x="80" y="311"/>
                  </a:lnTo>
                  <a:lnTo>
                    <a:pt x="107" y="281"/>
                  </a:lnTo>
                  <a:lnTo>
                    <a:pt x="91" y="296"/>
                  </a:lnTo>
                  <a:lnTo>
                    <a:pt x="105" y="324"/>
                  </a:lnTo>
                  <a:lnTo>
                    <a:pt x="98" y="335"/>
                  </a:lnTo>
                  <a:lnTo>
                    <a:pt x="128" y="319"/>
                  </a:lnTo>
                  <a:lnTo>
                    <a:pt x="148" y="339"/>
                  </a:lnTo>
                  <a:lnTo>
                    <a:pt x="155" y="327"/>
                  </a:lnTo>
                  <a:lnTo>
                    <a:pt x="161" y="335"/>
                  </a:lnTo>
                  <a:lnTo>
                    <a:pt x="184" y="324"/>
                  </a:lnTo>
                  <a:lnTo>
                    <a:pt x="152" y="377"/>
                  </a:lnTo>
                  <a:lnTo>
                    <a:pt x="129" y="388"/>
                  </a:lnTo>
                  <a:lnTo>
                    <a:pt x="128" y="400"/>
                  </a:lnTo>
                  <a:lnTo>
                    <a:pt x="98" y="400"/>
                  </a:lnTo>
                  <a:lnTo>
                    <a:pt x="76" y="422"/>
                  </a:lnTo>
                  <a:lnTo>
                    <a:pt x="105" y="405"/>
                  </a:lnTo>
                  <a:lnTo>
                    <a:pt x="136" y="405"/>
                  </a:lnTo>
                  <a:lnTo>
                    <a:pt x="153" y="393"/>
                  </a:lnTo>
                  <a:lnTo>
                    <a:pt x="145" y="382"/>
                  </a:lnTo>
                  <a:lnTo>
                    <a:pt x="164" y="385"/>
                  </a:lnTo>
                  <a:lnTo>
                    <a:pt x="226" y="345"/>
                  </a:lnTo>
                  <a:lnTo>
                    <a:pt x="238" y="330"/>
                  </a:lnTo>
                  <a:lnTo>
                    <a:pt x="227" y="319"/>
                  </a:lnTo>
                  <a:lnTo>
                    <a:pt x="280" y="270"/>
                  </a:lnTo>
                  <a:lnTo>
                    <a:pt x="288" y="246"/>
                  </a:lnTo>
                  <a:lnTo>
                    <a:pt x="283" y="270"/>
                  </a:lnTo>
                  <a:lnTo>
                    <a:pt x="304" y="265"/>
                  </a:lnTo>
                  <a:lnTo>
                    <a:pt x="292" y="276"/>
                  </a:lnTo>
                  <a:lnTo>
                    <a:pt x="310" y="281"/>
                  </a:lnTo>
                  <a:lnTo>
                    <a:pt x="271" y="284"/>
                  </a:lnTo>
                  <a:lnTo>
                    <a:pt x="264" y="307"/>
                  </a:lnTo>
                  <a:lnTo>
                    <a:pt x="277" y="307"/>
                  </a:lnTo>
                  <a:lnTo>
                    <a:pt x="265" y="323"/>
                  </a:lnTo>
                  <a:lnTo>
                    <a:pt x="317" y="302"/>
                  </a:lnTo>
                  <a:lnTo>
                    <a:pt x="323" y="289"/>
                  </a:lnTo>
                  <a:lnTo>
                    <a:pt x="315" y="283"/>
                  </a:lnTo>
                  <a:lnTo>
                    <a:pt x="327" y="270"/>
                  </a:lnTo>
                  <a:lnTo>
                    <a:pt x="326" y="281"/>
                  </a:lnTo>
                  <a:lnTo>
                    <a:pt x="352" y="275"/>
                  </a:lnTo>
                  <a:lnTo>
                    <a:pt x="346" y="285"/>
                  </a:lnTo>
                  <a:lnTo>
                    <a:pt x="389" y="302"/>
                  </a:lnTo>
                  <a:lnTo>
                    <a:pt x="451" y="310"/>
                  </a:lnTo>
                  <a:lnTo>
                    <a:pt x="462" y="300"/>
                  </a:lnTo>
                  <a:lnTo>
                    <a:pt x="472" y="306"/>
                  </a:lnTo>
                  <a:lnTo>
                    <a:pt x="460" y="315"/>
                  </a:lnTo>
                  <a:lnTo>
                    <a:pt x="478" y="324"/>
                  </a:lnTo>
                  <a:lnTo>
                    <a:pt x="487" y="316"/>
                  </a:lnTo>
                  <a:lnTo>
                    <a:pt x="470" y="296"/>
                  </a:lnTo>
                  <a:lnTo>
                    <a:pt x="441" y="296"/>
                  </a:lnTo>
                  <a:lnTo>
                    <a:pt x="441" y="48"/>
                  </a:lnTo>
                  <a:lnTo>
                    <a:pt x="267" y="28"/>
                  </a:lnTo>
                  <a:lnTo>
                    <a:pt x="260" y="16"/>
                  </a:lnTo>
                  <a:lnTo>
                    <a:pt x="211" y="8"/>
                  </a:lnTo>
                  <a:lnTo>
                    <a:pt x="206" y="18"/>
                  </a:lnTo>
                  <a:lnTo>
                    <a:pt x="191" y="16"/>
                  </a:lnTo>
                  <a:lnTo>
                    <a:pt x="205" y="6"/>
                  </a:lnTo>
                  <a:lnTo>
                    <a:pt x="184" y="0"/>
                  </a:lnTo>
                  <a:lnTo>
                    <a:pt x="165" y="16"/>
                  </a:lnTo>
                  <a:lnTo>
                    <a:pt x="133" y="18"/>
                  </a:lnTo>
                  <a:lnTo>
                    <a:pt x="133" y="32"/>
                  </a:lnTo>
                  <a:lnTo>
                    <a:pt x="129" y="24"/>
                  </a:lnTo>
                  <a:lnTo>
                    <a:pt x="99" y="32"/>
                  </a:lnTo>
                  <a:lnTo>
                    <a:pt x="105" y="43"/>
                  </a:lnTo>
                  <a:lnTo>
                    <a:pt x="91" y="40"/>
                  </a:lnTo>
                  <a:lnTo>
                    <a:pt x="72" y="63"/>
                  </a:lnTo>
                  <a:lnTo>
                    <a:pt x="29" y="72"/>
                  </a:lnTo>
                  <a:lnTo>
                    <a:pt x="32" y="83"/>
                  </a:lnTo>
                  <a:lnTo>
                    <a:pt x="20" y="86"/>
                  </a:lnTo>
                  <a:lnTo>
                    <a:pt x="71" y="121"/>
                  </a:lnTo>
                  <a:lnTo>
                    <a:pt x="140" y="137"/>
                  </a:lnTo>
                  <a:lnTo>
                    <a:pt x="98" y="133"/>
                  </a:lnTo>
                  <a:lnTo>
                    <a:pt x="99" y="142"/>
                  </a:lnTo>
                  <a:lnTo>
                    <a:pt x="117" y="144"/>
                  </a:lnTo>
                  <a:lnTo>
                    <a:pt x="102" y="151"/>
                  </a:lnTo>
                  <a:lnTo>
                    <a:pt x="71" y="149"/>
                  </a:lnTo>
                  <a:lnTo>
                    <a:pt x="71" y="134"/>
                  </a:lnTo>
                  <a:lnTo>
                    <a:pt x="55" y="136"/>
                  </a:lnTo>
                  <a:lnTo>
                    <a:pt x="0" y="16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18" name="Freeform 166"/>
            <p:cNvSpPr>
              <a:spLocks/>
            </p:cNvSpPr>
            <p:nvPr/>
          </p:nvSpPr>
          <p:spPr bwMode="auto">
            <a:xfrm>
              <a:off x="383" y="2074"/>
              <a:ext cx="42" cy="24"/>
            </a:xfrm>
            <a:custGeom>
              <a:avLst/>
              <a:gdLst/>
              <a:ahLst/>
              <a:cxnLst>
                <a:cxn ang="0">
                  <a:pos x="0" y="9"/>
                </a:cxn>
                <a:cxn ang="0">
                  <a:pos x="12" y="24"/>
                </a:cxn>
                <a:cxn ang="0">
                  <a:pos x="43" y="4"/>
                </a:cxn>
                <a:cxn ang="0">
                  <a:pos x="13" y="0"/>
                </a:cxn>
                <a:cxn ang="0">
                  <a:pos x="17" y="9"/>
                </a:cxn>
                <a:cxn ang="0">
                  <a:pos x="0" y="9"/>
                </a:cxn>
              </a:cxnLst>
              <a:rect l="0" t="0" r="r" b="b"/>
              <a:pathLst>
                <a:path w="44" h="25">
                  <a:moveTo>
                    <a:pt x="0" y="9"/>
                  </a:moveTo>
                  <a:lnTo>
                    <a:pt x="12" y="24"/>
                  </a:lnTo>
                  <a:lnTo>
                    <a:pt x="43" y="4"/>
                  </a:lnTo>
                  <a:lnTo>
                    <a:pt x="13" y="0"/>
                  </a:lnTo>
                  <a:lnTo>
                    <a:pt x="17" y="9"/>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19" name="Freeform 167"/>
            <p:cNvSpPr>
              <a:spLocks/>
            </p:cNvSpPr>
            <p:nvPr/>
          </p:nvSpPr>
          <p:spPr bwMode="auto">
            <a:xfrm>
              <a:off x="648" y="2029"/>
              <a:ext cx="126" cy="112"/>
            </a:xfrm>
            <a:custGeom>
              <a:avLst/>
              <a:gdLst/>
              <a:ahLst/>
              <a:cxnLst>
                <a:cxn ang="0">
                  <a:pos x="0" y="12"/>
                </a:cxn>
                <a:cxn ang="0">
                  <a:pos x="5" y="28"/>
                </a:cxn>
                <a:cxn ang="0">
                  <a:pos x="22" y="35"/>
                </a:cxn>
                <a:cxn ang="0">
                  <a:pos x="30" y="29"/>
                </a:cxn>
                <a:cxn ang="0">
                  <a:pos x="16" y="21"/>
                </a:cxn>
                <a:cxn ang="0">
                  <a:pos x="30" y="21"/>
                </a:cxn>
                <a:cxn ang="0">
                  <a:pos x="44" y="36"/>
                </a:cxn>
                <a:cxn ang="0">
                  <a:pos x="40" y="10"/>
                </a:cxn>
                <a:cxn ang="0">
                  <a:pos x="51" y="32"/>
                </a:cxn>
                <a:cxn ang="0">
                  <a:pos x="77" y="45"/>
                </a:cxn>
                <a:cxn ang="0">
                  <a:pos x="72" y="62"/>
                </a:cxn>
                <a:cxn ang="0">
                  <a:pos x="104" y="82"/>
                </a:cxn>
                <a:cxn ang="0">
                  <a:pos x="95" y="98"/>
                </a:cxn>
                <a:cxn ang="0">
                  <a:pos x="112" y="86"/>
                </a:cxn>
                <a:cxn ang="0">
                  <a:pos x="115" y="116"/>
                </a:cxn>
                <a:cxn ang="0">
                  <a:pos x="127" y="110"/>
                </a:cxn>
                <a:cxn ang="0">
                  <a:pos x="129" y="87"/>
                </a:cxn>
                <a:cxn ang="0">
                  <a:pos x="98" y="75"/>
                </a:cxn>
                <a:cxn ang="0">
                  <a:pos x="41" y="0"/>
                </a:cxn>
                <a:cxn ang="0">
                  <a:pos x="8" y="21"/>
                </a:cxn>
                <a:cxn ang="0">
                  <a:pos x="0" y="12"/>
                </a:cxn>
              </a:cxnLst>
              <a:rect l="0" t="0" r="r" b="b"/>
              <a:pathLst>
                <a:path w="130" h="117">
                  <a:moveTo>
                    <a:pt x="0" y="12"/>
                  </a:moveTo>
                  <a:lnTo>
                    <a:pt x="5" y="28"/>
                  </a:lnTo>
                  <a:lnTo>
                    <a:pt x="22" y="35"/>
                  </a:lnTo>
                  <a:lnTo>
                    <a:pt x="30" y="29"/>
                  </a:lnTo>
                  <a:lnTo>
                    <a:pt x="16" y="21"/>
                  </a:lnTo>
                  <a:lnTo>
                    <a:pt x="30" y="21"/>
                  </a:lnTo>
                  <a:lnTo>
                    <a:pt x="44" y="36"/>
                  </a:lnTo>
                  <a:lnTo>
                    <a:pt x="40" y="10"/>
                  </a:lnTo>
                  <a:lnTo>
                    <a:pt x="51" y="32"/>
                  </a:lnTo>
                  <a:lnTo>
                    <a:pt x="77" y="45"/>
                  </a:lnTo>
                  <a:lnTo>
                    <a:pt x="72" y="62"/>
                  </a:lnTo>
                  <a:lnTo>
                    <a:pt x="104" y="82"/>
                  </a:lnTo>
                  <a:lnTo>
                    <a:pt x="95" y="98"/>
                  </a:lnTo>
                  <a:lnTo>
                    <a:pt x="112" y="86"/>
                  </a:lnTo>
                  <a:lnTo>
                    <a:pt x="115" y="116"/>
                  </a:lnTo>
                  <a:lnTo>
                    <a:pt x="127" y="110"/>
                  </a:lnTo>
                  <a:lnTo>
                    <a:pt x="129" y="87"/>
                  </a:lnTo>
                  <a:lnTo>
                    <a:pt x="98" y="75"/>
                  </a:lnTo>
                  <a:lnTo>
                    <a:pt x="41" y="0"/>
                  </a:lnTo>
                  <a:lnTo>
                    <a:pt x="8" y="21"/>
                  </a:lnTo>
                  <a:lnTo>
                    <a:pt x="0" y="1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0" name="Freeform 168"/>
            <p:cNvSpPr>
              <a:spLocks/>
            </p:cNvSpPr>
            <p:nvPr/>
          </p:nvSpPr>
          <p:spPr bwMode="auto">
            <a:xfrm>
              <a:off x="675" y="2064"/>
              <a:ext cx="22" cy="22"/>
            </a:xfrm>
            <a:custGeom>
              <a:avLst/>
              <a:gdLst/>
              <a:ahLst/>
              <a:cxnLst>
                <a:cxn ang="0">
                  <a:pos x="0" y="0"/>
                </a:cxn>
                <a:cxn ang="0">
                  <a:pos x="6" y="22"/>
                </a:cxn>
                <a:cxn ang="0">
                  <a:pos x="8" y="11"/>
                </a:cxn>
                <a:cxn ang="0">
                  <a:pos x="22" y="20"/>
                </a:cxn>
                <a:cxn ang="0">
                  <a:pos x="9" y="11"/>
                </a:cxn>
                <a:cxn ang="0">
                  <a:pos x="20" y="3"/>
                </a:cxn>
                <a:cxn ang="0">
                  <a:pos x="0" y="0"/>
                </a:cxn>
              </a:cxnLst>
              <a:rect l="0" t="0" r="r" b="b"/>
              <a:pathLst>
                <a:path w="23" h="23">
                  <a:moveTo>
                    <a:pt x="0" y="0"/>
                  </a:moveTo>
                  <a:lnTo>
                    <a:pt x="6" y="22"/>
                  </a:lnTo>
                  <a:lnTo>
                    <a:pt x="8" y="11"/>
                  </a:lnTo>
                  <a:lnTo>
                    <a:pt x="22" y="20"/>
                  </a:lnTo>
                  <a:lnTo>
                    <a:pt x="9" y="11"/>
                  </a:lnTo>
                  <a:lnTo>
                    <a:pt x="20" y="3"/>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1" name="Freeform 169"/>
            <p:cNvSpPr>
              <a:spLocks/>
            </p:cNvSpPr>
            <p:nvPr/>
          </p:nvSpPr>
          <p:spPr bwMode="auto">
            <a:xfrm>
              <a:off x="686" y="2081"/>
              <a:ext cx="22" cy="27"/>
            </a:xfrm>
            <a:custGeom>
              <a:avLst/>
              <a:gdLst/>
              <a:ahLst/>
              <a:cxnLst>
                <a:cxn ang="0">
                  <a:pos x="0" y="0"/>
                </a:cxn>
                <a:cxn ang="0">
                  <a:pos x="19" y="5"/>
                </a:cxn>
                <a:cxn ang="0">
                  <a:pos x="22" y="28"/>
                </a:cxn>
                <a:cxn ang="0">
                  <a:pos x="0" y="0"/>
                </a:cxn>
              </a:cxnLst>
              <a:rect l="0" t="0" r="r" b="b"/>
              <a:pathLst>
                <a:path w="23" h="29">
                  <a:moveTo>
                    <a:pt x="0" y="0"/>
                  </a:moveTo>
                  <a:lnTo>
                    <a:pt x="19" y="5"/>
                  </a:lnTo>
                  <a:lnTo>
                    <a:pt x="22" y="28"/>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2" name="Freeform 170"/>
            <p:cNvSpPr>
              <a:spLocks/>
            </p:cNvSpPr>
            <p:nvPr/>
          </p:nvSpPr>
          <p:spPr bwMode="auto">
            <a:xfrm>
              <a:off x="698" y="2066"/>
              <a:ext cx="22" cy="21"/>
            </a:xfrm>
            <a:custGeom>
              <a:avLst/>
              <a:gdLst/>
              <a:ahLst/>
              <a:cxnLst>
                <a:cxn ang="0">
                  <a:pos x="0" y="0"/>
                </a:cxn>
                <a:cxn ang="0">
                  <a:pos x="3" y="21"/>
                </a:cxn>
                <a:cxn ang="0">
                  <a:pos x="18" y="21"/>
                </a:cxn>
                <a:cxn ang="0">
                  <a:pos x="11" y="3"/>
                </a:cxn>
                <a:cxn ang="0">
                  <a:pos x="22" y="16"/>
                </a:cxn>
                <a:cxn ang="0">
                  <a:pos x="12" y="0"/>
                </a:cxn>
                <a:cxn ang="0">
                  <a:pos x="0" y="0"/>
                </a:cxn>
              </a:cxnLst>
              <a:rect l="0" t="0" r="r" b="b"/>
              <a:pathLst>
                <a:path w="23" h="22">
                  <a:moveTo>
                    <a:pt x="0" y="0"/>
                  </a:moveTo>
                  <a:lnTo>
                    <a:pt x="3" y="21"/>
                  </a:lnTo>
                  <a:lnTo>
                    <a:pt x="18" y="21"/>
                  </a:lnTo>
                  <a:lnTo>
                    <a:pt x="11" y="3"/>
                  </a:lnTo>
                  <a:lnTo>
                    <a:pt x="22" y="16"/>
                  </a:lnTo>
                  <a:lnTo>
                    <a:pt x="12" y="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3" name="Freeform 171"/>
            <p:cNvSpPr>
              <a:spLocks/>
            </p:cNvSpPr>
            <p:nvPr/>
          </p:nvSpPr>
          <p:spPr bwMode="auto">
            <a:xfrm>
              <a:off x="712" y="2090"/>
              <a:ext cx="22" cy="22"/>
            </a:xfrm>
            <a:custGeom>
              <a:avLst/>
              <a:gdLst/>
              <a:ahLst/>
              <a:cxnLst>
                <a:cxn ang="0">
                  <a:pos x="0" y="0"/>
                </a:cxn>
                <a:cxn ang="0">
                  <a:pos x="22" y="22"/>
                </a:cxn>
                <a:cxn ang="0">
                  <a:pos x="22" y="2"/>
                </a:cxn>
                <a:cxn ang="0">
                  <a:pos x="0" y="0"/>
                </a:cxn>
              </a:cxnLst>
              <a:rect l="0" t="0" r="r" b="b"/>
              <a:pathLst>
                <a:path w="23" h="23">
                  <a:moveTo>
                    <a:pt x="0" y="0"/>
                  </a:moveTo>
                  <a:lnTo>
                    <a:pt x="22" y="22"/>
                  </a:lnTo>
                  <a:lnTo>
                    <a:pt x="22" y="2"/>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4" name="Freeform 172"/>
            <p:cNvSpPr>
              <a:spLocks/>
            </p:cNvSpPr>
            <p:nvPr/>
          </p:nvSpPr>
          <p:spPr bwMode="auto">
            <a:xfrm>
              <a:off x="716" y="2107"/>
              <a:ext cx="22" cy="30"/>
            </a:xfrm>
            <a:custGeom>
              <a:avLst/>
              <a:gdLst/>
              <a:ahLst/>
              <a:cxnLst>
                <a:cxn ang="0">
                  <a:pos x="0" y="0"/>
                </a:cxn>
                <a:cxn ang="0">
                  <a:pos x="17" y="10"/>
                </a:cxn>
                <a:cxn ang="0">
                  <a:pos x="22" y="30"/>
                </a:cxn>
                <a:cxn ang="0">
                  <a:pos x="0" y="0"/>
                </a:cxn>
              </a:cxnLst>
              <a:rect l="0" t="0" r="r" b="b"/>
              <a:pathLst>
                <a:path w="23" h="31">
                  <a:moveTo>
                    <a:pt x="0" y="0"/>
                  </a:moveTo>
                  <a:lnTo>
                    <a:pt x="17" y="10"/>
                  </a:lnTo>
                  <a:lnTo>
                    <a:pt x="22" y="30"/>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5" name="Freeform 173"/>
            <p:cNvSpPr>
              <a:spLocks/>
            </p:cNvSpPr>
            <p:nvPr/>
          </p:nvSpPr>
          <p:spPr bwMode="auto">
            <a:xfrm>
              <a:off x="749" y="2115"/>
              <a:ext cx="23" cy="22"/>
            </a:xfrm>
            <a:custGeom>
              <a:avLst/>
              <a:gdLst/>
              <a:ahLst/>
              <a:cxnLst>
                <a:cxn ang="0">
                  <a:pos x="0" y="11"/>
                </a:cxn>
                <a:cxn ang="0">
                  <a:pos x="11" y="0"/>
                </a:cxn>
                <a:cxn ang="0">
                  <a:pos x="22" y="22"/>
                </a:cxn>
                <a:cxn ang="0">
                  <a:pos x="0" y="11"/>
                </a:cxn>
              </a:cxnLst>
              <a:rect l="0" t="0" r="r" b="b"/>
              <a:pathLst>
                <a:path w="23" h="23">
                  <a:moveTo>
                    <a:pt x="0" y="11"/>
                  </a:moveTo>
                  <a:lnTo>
                    <a:pt x="11" y="0"/>
                  </a:lnTo>
                  <a:lnTo>
                    <a:pt x="22" y="22"/>
                  </a:lnTo>
                  <a:lnTo>
                    <a:pt x="0" y="1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6" name="Freeform 174"/>
            <p:cNvSpPr>
              <a:spLocks/>
            </p:cNvSpPr>
            <p:nvPr/>
          </p:nvSpPr>
          <p:spPr bwMode="auto">
            <a:xfrm>
              <a:off x="859" y="2251"/>
              <a:ext cx="910" cy="436"/>
            </a:xfrm>
            <a:custGeom>
              <a:avLst/>
              <a:gdLst/>
              <a:ahLst/>
              <a:cxnLst>
                <a:cxn ang="0">
                  <a:pos x="10" y="62"/>
                </a:cxn>
                <a:cxn ang="0">
                  <a:pos x="13" y="68"/>
                </a:cxn>
                <a:cxn ang="0">
                  <a:pos x="28" y="224"/>
                </a:cxn>
                <a:cxn ang="0">
                  <a:pos x="37" y="240"/>
                </a:cxn>
                <a:cxn ang="0">
                  <a:pos x="98" y="299"/>
                </a:cxn>
                <a:cxn ang="0">
                  <a:pos x="162" y="322"/>
                </a:cxn>
                <a:cxn ang="0">
                  <a:pos x="297" y="338"/>
                </a:cxn>
                <a:cxn ang="0">
                  <a:pos x="376" y="373"/>
                </a:cxn>
                <a:cxn ang="0">
                  <a:pos x="449" y="442"/>
                </a:cxn>
                <a:cxn ang="0">
                  <a:pos x="480" y="390"/>
                </a:cxn>
                <a:cxn ang="0">
                  <a:pos x="532" y="373"/>
                </a:cxn>
                <a:cxn ang="0">
                  <a:pos x="575" y="367"/>
                </a:cxn>
                <a:cxn ang="0">
                  <a:pos x="594" y="364"/>
                </a:cxn>
                <a:cxn ang="0">
                  <a:pos x="599" y="365"/>
                </a:cxn>
                <a:cxn ang="0">
                  <a:pos x="683" y="386"/>
                </a:cxn>
                <a:cxn ang="0">
                  <a:pos x="707" y="455"/>
                </a:cxn>
                <a:cxn ang="0">
                  <a:pos x="725" y="423"/>
                </a:cxn>
                <a:cxn ang="0">
                  <a:pos x="717" y="325"/>
                </a:cxn>
                <a:cxn ang="0">
                  <a:pos x="783" y="263"/>
                </a:cxn>
                <a:cxn ang="0">
                  <a:pos x="786" y="243"/>
                </a:cxn>
                <a:cxn ang="0">
                  <a:pos x="772" y="214"/>
                </a:cxn>
                <a:cxn ang="0">
                  <a:pos x="783" y="202"/>
                </a:cxn>
                <a:cxn ang="0">
                  <a:pos x="798" y="240"/>
                </a:cxn>
                <a:cxn ang="0">
                  <a:pos x="802" y="194"/>
                </a:cxn>
                <a:cxn ang="0">
                  <a:pos x="827" y="170"/>
                </a:cxn>
                <a:cxn ang="0">
                  <a:pos x="877" y="144"/>
                </a:cxn>
                <a:cxn ang="0">
                  <a:pos x="938" y="97"/>
                </a:cxn>
                <a:cxn ang="0">
                  <a:pos x="927" y="76"/>
                </a:cxn>
                <a:cxn ang="0">
                  <a:pos x="900" y="41"/>
                </a:cxn>
                <a:cxn ang="0">
                  <a:pos x="798" y="99"/>
                </a:cxn>
                <a:cxn ang="0">
                  <a:pos x="744" y="126"/>
                </a:cxn>
                <a:cxn ang="0">
                  <a:pos x="699" y="159"/>
                </a:cxn>
                <a:cxn ang="0">
                  <a:pos x="677" y="149"/>
                </a:cxn>
                <a:cxn ang="0">
                  <a:pos x="686" y="136"/>
                </a:cxn>
                <a:cxn ang="0">
                  <a:pos x="682" y="109"/>
                </a:cxn>
                <a:cxn ang="0">
                  <a:pos x="671" y="85"/>
                </a:cxn>
                <a:cxn ang="0">
                  <a:pos x="626" y="97"/>
                </a:cxn>
                <a:cxn ang="0">
                  <a:pos x="605" y="152"/>
                </a:cxn>
                <a:cxn ang="0">
                  <a:pos x="611" y="86"/>
                </a:cxn>
                <a:cxn ang="0">
                  <a:pos x="621" y="71"/>
                </a:cxn>
                <a:cxn ang="0">
                  <a:pos x="656" y="60"/>
                </a:cxn>
                <a:cxn ang="0">
                  <a:pos x="590" y="54"/>
                </a:cxn>
                <a:cxn ang="0">
                  <a:pos x="561" y="58"/>
                </a:cxn>
                <a:cxn ang="0">
                  <a:pos x="568" y="29"/>
                </a:cxn>
                <a:cxn ang="0">
                  <a:pos x="480" y="0"/>
                </a:cxn>
                <a:cxn ang="0">
                  <a:pos x="31" y="9"/>
                </a:cxn>
                <a:cxn ang="0">
                  <a:pos x="28" y="41"/>
                </a:cxn>
                <a:cxn ang="0">
                  <a:pos x="0" y="25"/>
                </a:cxn>
              </a:cxnLst>
              <a:rect l="0" t="0" r="r" b="b"/>
              <a:pathLst>
                <a:path w="941" h="456">
                  <a:moveTo>
                    <a:pt x="0" y="25"/>
                  </a:moveTo>
                  <a:lnTo>
                    <a:pt x="10" y="62"/>
                  </a:lnTo>
                  <a:lnTo>
                    <a:pt x="24" y="66"/>
                  </a:lnTo>
                  <a:lnTo>
                    <a:pt x="13" y="68"/>
                  </a:lnTo>
                  <a:lnTo>
                    <a:pt x="5" y="180"/>
                  </a:lnTo>
                  <a:lnTo>
                    <a:pt x="28" y="224"/>
                  </a:lnTo>
                  <a:lnTo>
                    <a:pt x="44" y="224"/>
                  </a:lnTo>
                  <a:lnTo>
                    <a:pt x="37" y="240"/>
                  </a:lnTo>
                  <a:lnTo>
                    <a:pt x="68" y="288"/>
                  </a:lnTo>
                  <a:lnTo>
                    <a:pt x="98" y="299"/>
                  </a:lnTo>
                  <a:lnTo>
                    <a:pt x="124" y="326"/>
                  </a:lnTo>
                  <a:lnTo>
                    <a:pt x="162" y="322"/>
                  </a:lnTo>
                  <a:lnTo>
                    <a:pt x="224" y="348"/>
                  </a:lnTo>
                  <a:lnTo>
                    <a:pt x="297" y="338"/>
                  </a:lnTo>
                  <a:lnTo>
                    <a:pt x="343" y="386"/>
                  </a:lnTo>
                  <a:lnTo>
                    <a:pt x="376" y="373"/>
                  </a:lnTo>
                  <a:lnTo>
                    <a:pt x="417" y="432"/>
                  </a:lnTo>
                  <a:lnTo>
                    <a:pt x="449" y="442"/>
                  </a:lnTo>
                  <a:lnTo>
                    <a:pt x="447" y="410"/>
                  </a:lnTo>
                  <a:lnTo>
                    <a:pt x="480" y="390"/>
                  </a:lnTo>
                  <a:lnTo>
                    <a:pt x="483" y="375"/>
                  </a:lnTo>
                  <a:lnTo>
                    <a:pt x="532" y="373"/>
                  </a:lnTo>
                  <a:lnTo>
                    <a:pt x="575" y="386"/>
                  </a:lnTo>
                  <a:lnTo>
                    <a:pt x="575" y="367"/>
                  </a:lnTo>
                  <a:lnTo>
                    <a:pt x="559" y="364"/>
                  </a:lnTo>
                  <a:lnTo>
                    <a:pt x="594" y="364"/>
                  </a:lnTo>
                  <a:lnTo>
                    <a:pt x="596" y="355"/>
                  </a:lnTo>
                  <a:lnTo>
                    <a:pt x="599" y="365"/>
                  </a:lnTo>
                  <a:lnTo>
                    <a:pt x="665" y="369"/>
                  </a:lnTo>
                  <a:lnTo>
                    <a:pt x="683" y="386"/>
                  </a:lnTo>
                  <a:lnTo>
                    <a:pt x="686" y="415"/>
                  </a:lnTo>
                  <a:lnTo>
                    <a:pt x="707" y="455"/>
                  </a:lnTo>
                  <a:lnTo>
                    <a:pt x="719" y="453"/>
                  </a:lnTo>
                  <a:lnTo>
                    <a:pt x="725" y="423"/>
                  </a:lnTo>
                  <a:lnTo>
                    <a:pt x="703" y="355"/>
                  </a:lnTo>
                  <a:lnTo>
                    <a:pt x="717" y="325"/>
                  </a:lnTo>
                  <a:lnTo>
                    <a:pt x="799" y="270"/>
                  </a:lnTo>
                  <a:lnTo>
                    <a:pt x="783" y="263"/>
                  </a:lnTo>
                  <a:lnTo>
                    <a:pt x="798" y="261"/>
                  </a:lnTo>
                  <a:lnTo>
                    <a:pt x="786" y="243"/>
                  </a:lnTo>
                  <a:lnTo>
                    <a:pt x="788" y="226"/>
                  </a:lnTo>
                  <a:lnTo>
                    <a:pt x="772" y="214"/>
                  </a:lnTo>
                  <a:lnTo>
                    <a:pt x="788" y="222"/>
                  </a:lnTo>
                  <a:lnTo>
                    <a:pt x="783" y="202"/>
                  </a:lnTo>
                  <a:lnTo>
                    <a:pt x="795" y="197"/>
                  </a:lnTo>
                  <a:lnTo>
                    <a:pt x="798" y="240"/>
                  </a:lnTo>
                  <a:lnTo>
                    <a:pt x="810" y="214"/>
                  </a:lnTo>
                  <a:lnTo>
                    <a:pt x="802" y="194"/>
                  </a:lnTo>
                  <a:lnTo>
                    <a:pt x="811" y="206"/>
                  </a:lnTo>
                  <a:lnTo>
                    <a:pt x="827" y="170"/>
                  </a:lnTo>
                  <a:lnTo>
                    <a:pt x="894" y="155"/>
                  </a:lnTo>
                  <a:lnTo>
                    <a:pt x="877" y="144"/>
                  </a:lnTo>
                  <a:lnTo>
                    <a:pt x="890" y="117"/>
                  </a:lnTo>
                  <a:lnTo>
                    <a:pt x="938" y="97"/>
                  </a:lnTo>
                  <a:lnTo>
                    <a:pt x="940" y="86"/>
                  </a:lnTo>
                  <a:lnTo>
                    <a:pt x="927" y="76"/>
                  </a:lnTo>
                  <a:lnTo>
                    <a:pt x="927" y="49"/>
                  </a:lnTo>
                  <a:lnTo>
                    <a:pt x="900" y="41"/>
                  </a:lnTo>
                  <a:lnTo>
                    <a:pt x="881" y="85"/>
                  </a:lnTo>
                  <a:lnTo>
                    <a:pt x="798" y="99"/>
                  </a:lnTo>
                  <a:lnTo>
                    <a:pt x="791" y="118"/>
                  </a:lnTo>
                  <a:lnTo>
                    <a:pt x="744" y="126"/>
                  </a:lnTo>
                  <a:lnTo>
                    <a:pt x="748" y="132"/>
                  </a:lnTo>
                  <a:lnTo>
                    <a:pt x="699" y="159"/>
                  </a:lnTo>
                  <a:lnTo>
                    <a:pt x="679" y="157"/>
                  </a:lnTo>
                  <a:lnTo>
                    <a:pt x="677" y="149"/>
                  </a:lnTo>
                  <a:lnTo>
                    <a:pt x="682" y="141"/>
                  </a:lnTo>
                  <a:lnTo>
                    <a:pt x="686" y="136"/>
                  </a:lnTo>
                  <a:lnTo>
                    <a:pt x="688" y="128"/>
                  </a:lnTo>
                  <a:lnTo>
                    <a:pt x="682" y="109"/>
                  </a:lnTo>
                  <a:lnTo>
                    <a:pt x="664" y="116"/>
                  </a:lnTo>
                  <a:lnTo>
                    <a:pt x="671" y="85"/>
                  </a:lnTo>
                  <a:lnTo>
                    <a:pt x="645" y="76"/>
                  </a:lnTo>
                  <a:lnTo>
                    <a:pt x="626" y="97"/>
                  </a:lnTo>
                  <a:lnTo>
                    <a:pt x="619" y="151"/>
                  </a:lnTo>
                  <a:lnTo>
                    <a:pt x="605" y="152"/>
                  </a:lnTo>
                  <a:lnTo>
                    <a:pt x="599" y="126"/>
                  </a:lnTo>
                  <a:lnTo>
                    <a:pt x="611" y="86"/>
                  </a:lnTo>
                  <a:lnTo>
                    <a:pt x="601" y="93"/>
                  </a:lnTo>
                  <a:lnTo>
                    <a:pt x="621" y="71"/>
                  </a:lnTo>
                  <a:lnTo>
                    <a:pt x="664" y="71"/>
                  </a:lnTo>
                  <a:lnTo>
                    <a:pt x="656" y="60"/>
                  </a:lnTo>
                  <a:lnTo>
                    <a:pt x="653" y="60"/>
                  </a:lnTo>
                  <a:lnTo>
                    <a:pt x="590" y="54"/>
                  </a:lnTo>
                  <a:lnTo>
                    <a:pt x="601" y="40"/>
                  </a:lnTo>
                  <a:lnTo>
                    <a:pt x="561" y="58"/>
                  </a:lnTo>
                  <a:lnTo>
                    <a:pt x="532" y="58"/>
                  </a:lnTo>
                  <a:lnTo>
                    <a:pt x="568" y="29"/>
                  </a:lnTo>
                  <a:lnTo>
                    <a:pt x="491" y="14"/>
                  </a:lnTo>
                  <a:lnTo>
                    <a:pt x="480" y="0"/>
                  </a:lnTo>
                  <a:lnTo>
                    <a:pt x="480" y="9"/>
                  </a:lnTo>
                  <a:lnTo>
                    <a:pt x="31" y="9"/>
                  </a:lnTo>
                  <a:lnTo>
                    <a:pt x="39" y="27"/>
                  </a:lnTo>
                  <a:lnTo>
                    <a:pt x="28" y="41"/>
                  </a:lnTo>
                  <a:lnTo>
                    <a:pt x="32" y="27"/>
                  </a:lnTo>
                  <a:lnTo>
                    <a:pt x="0" y="2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7" name="Freeform 175"/>
            <p:cNvSpPr>
              <a:spLocks/>
            </p:cNvSpPr>
            <p:nvPr/>
          </p:nvSpPr>
          <p:spPr bwMode="auto">
            <a:xfrm>
              <a:off x="5789" y="1938"/>
              <a:ext cx="49" cy="22"/>
            </a:xfrm>
            <a:custGeom>
              <a:avLst/>
              <a:gdLst/>
              <a:ahLst/>
              <a:cxnLst>
                <a:cxn ang="0">
                  <a:pos x="0" y="6"/>
                </a:cxn>
                <a:cxn ang="0">
                  <a:pos x="31" y="0"/>
                </a:cxn>
                <a:cxn ang="0">
                  <a:pos x="50" y="10"/>
                </a:cxn>
                <a:cxn ang="0">
                  <a:pos x="40" y="22"/>
                </a:cxn>
                <a:cxn ang="0">
                  <a:pos x="0" y="6"/>
                </a:cxn>
              </a:cxnLst>
              <a:rect l="0" t="0" r="r" b="b"/>
              <a:pathLst>
                <a:path w="51" h="23">
                  <a:moveTo>
                    <a:pt x="0" y="6"/>
                  </a:moveTo>
                  <a:lnTo>
                    <a:pt x="31" y="0"/>
                  </a:lnTo>
                  <a:lnTo>
                    <a:pt x="50" y="10"/>
                  </a:lnTo>
                  <a:lnTo>
                    <a:pt x="40" y="22"/>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8" name="Freeform 176"/>
            <p:cNvSpPr>
              <a:spLocks/>
            </p:cNvSpPr>
            <p:nvPr/>
          </p:nvSpPr>
          <p:spPr bwMode="auto">
            <a:xfrm>
              <a:off x="1903" y="3559"/>
              <a:ext cx="83" cy="85"/>
            </a:xfrm>
            <a:custGeom>
              <a:avLst/>
              <a:gdLst/>
              <a:ahLst/>
              <a:cxnLst>
                <a:cxn ang="0">
                  <a:pos x="0" y="70"/>
                </a:cxn>
                <a:cxn ang="0">
                  <a:pos x="13" y="4"/>
                </a:cxn>
                <a:cxn ang="0">
                  <a:pos x="25" y="0"/>
                </a:cxn>
                <a:cxn ang="0">
                  <a:pos x="75" y="35"/>
                </a:cxn>
                <a:cxn ang="0">
                  <a:pos x="85" y="48"/>
                </a:cxn>
                <a:cxn ang="0">
                  <a:pos x="80" y="66"/>
                </a:cxn>
                <a:cxn ang="0">
                  <a:pos x="58" y="88"/>
                </a:cxn>
                <a:cxn ang="0">
                  <a:pos x="0" y="70"/>
                </a:cxn>
              </a:cxnLst>
              <a:rect l="0" t="0" r="r" b="b"/>
              <a:pathLst>
                <a:path w="86" h="89">
                  <a:moveTo>
                    <a:pt x="0" y="70"/>
                  </a:moveTo>
                  <a:lnTo>
                    <a:pt x="13" y="4"/>
                  </a:lnTo>
                  <a:lnTo>
                    <a:pt x="25" y="0"/>
                  </a:lnTo>
                  <a:lnTo>
                    <a:pt x="75" y="35"/>
                  </a:lnTo>
                  <a:lnTo>
                    <a:pt x="85" y="48"/>
                  </a:lnTo>
                  <a:lnTo>
                    <a:pt x="80" y="66"/>
                  </a:lnTo>
                  <a:lnTo>
                    <a:pt x="58" y="88"/>
                  </a:lnTo>
                  <a:lnTo>
                    <a:pt x="0" y="7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29" name="Freeform 177"/>
            <p:cNvSpPr>
              <a:spLocks/>
            </p:cNvSpPr>
            <p:nvPr/>
          </p:nvSpPr>
          <p:spPr bwMode="auto">
            <a:xfrm>
              <a:off x="1669" y="2892"/>
              <a:ext cx="213" cy="178"/>
            </a:xfrm>
            <a:custGeom>
              <a:avLst/>
              <a:gdLst/>
              <a:ahLst/>
              <a:cxnLst>
                <a:cxn ang="0">
                  <a:pos x="0" y="49"/>
                </a:cxn>
                <a:cxn ang="0">
                  <a:pos x="20" y="82"/>
                </a:cxn>
                <a:cxn ang="0">
                  <a:pos x="52" y="86"/>
                </a:cxn>
                <a:cxn ang="0">
                  <a:pos x="62" y="99"/>
                </a:cxn>
                <a:cxn ang="0">
                  <a:pos x="94" y="97"/>
                </a:cxn>
                <a:cxn ang="0">
                  <a:pos x="89" y="153"/>
                </a:cxn>
                <a:cxn ang="0">
                  <a:pos x="104" y="176"/>
                </a:cxn>
                <a:cxn ang="0">
                  <a:pos x="123" y="185"/>
                </a:cxn>
                <a:cxn ang="0">
                  <a:pos x="162" y="163"/>
                </a:cxn>
                <a:cxn ang="0">
                  <a:pos x="147" y="159"/>
                </a:cxn>
                <a:cxn ang="0">
                  <a:pos x="139" y="128"/>
                </a:cxn>
                <a:cxn ang="0">
                  <a:pos x="167" y="135"/>
                </a:cxn>
                <a:cxn ang="0">
                  <a:pos x="206" y="114"/>
                </a:cxn>
                <a:cxn ang="0">
                  <a:pos x="196" y="99"/>
                </a:cxn>
                <a:cxn ang="0">
                  <a:pos x="209" y="86"/>
                </a:cxn>
                <a:cxn ang="0">
                  <a:pos x="204" y="75"/>
                </a:cxn>
                <a:cxn ang="0">
                  <a:pos x="219" y="63"/>
                </a:cxn>
                <a:cxn ang="0">
                  <a:pos x="200" y="60"/>
                </a:cxn>
                <a:cxn ang="0">
                  <a:pos x="200" y="45"/>
                </a:cxn>
                <a:cxn ang="0">
                  <a:pos x="168" y="29"/>
                </a:cxn>
                <a:cxn ang="0">
                  <a:pos x="182" y="25"/>
                </a:cxn>
                <a:cxn ang="0">
                  <a:pos x="86" y="28"/>
                </a:cxn>
                <a:cxn ang="0">
                  <a:pos x="54" y="0"/>
                </a:cxn>
                <a:cxn ang="0">
                  <a:pos x="55" y="13"/>
                </a:cxn>
                <a:cxn ang="0">
                  <a:pos x="29" y="24"/>
                </a:cxn>
                <a:cxn ang="0">
                  <a:pos x="37" y="45"/>
                </a:cxn>
                <a:cxn ang="0">
                  <a:pos x="27" y="54"/>
                </a:cxn>
                <a:cxn ang="0">
                  <a:pos x="20" y="33"/>
                </a:cxn>
                <a:cxn ang="0">
                  <a:pos x="31" y="8"/>
                </a:cxn>
                <a:cxn ang="0">
                  <a:pos x="0" y="49"/>
                </a:cxn>
              </a:cxnLst>
              <a:rect l="0" t="0" r="r" b="b"/>
              <a:pathLst>
                <a:path w="220" h="186">
                  <a:moveTo>
                    <a:pt x="0" y="49"/>
                  </a:moveTo>
                  <a:lnTo>
                    <a:pt x="20" y="82"/>
                  </a:lnTo>
                  <a:lnTo>
                    <a:pt x="52" y="86"/>
                  </a:lnTo>
                  <a:lnTo>
                    <a:pt x="62" y="99"/>
                  </a:lnTo>
                  <a:lnTo>
                    <a:pt x="94" y="97"/>
                  </a:lnTo>
                  <a:lnTo>
                    <a:pt x="89" y="153"/>
                  </a:lnTo>
                  <a:lnTo>
                    <a:pt x="104" y="176"/>
                  </a:lnTo>
                  <a:lnTo>
                    <a:pt x="123" y="185"/>
                  </a:lnTo>
                  <a:lnTo>
                    <a:pt x="162" y="163"/>
                  </a:lnTo>
                  <a:lnTo>
                    <a:pt x="147" y="159"/>
                  </a:lnTo>
                  <a:lnTo>
                    <a:pt x="139" y="128"/>
                  </a:lnTo>
                  <a:lnTo>
                    <a:pt x="167" y="135"/>
                  </a:lnTo>
                  <a:lnTo>
                    <a:pt x="206" y="114"/>
                  </a:lnTo>
                  <a:lnTo>
                    <a:pt x="196" y="99"/>
                  </a:lnTo>
                  <a:lnTo>
                    <a:pt x="209" y="86"/>
                  </a:lnTo>
                  <a:lnTo>
                    <a:pt x="204" y="75"/>
                  </a:lnTo>
                  <a:lnTo>
                    <a:pt x="219" y="63"/>
                  </a:lnTo>
                  <a:lnTo>
                    <a:pt x="200" y="60"/>
                  </a:lnTo>
                  <a:lnTo>
                    <a:pt x="200" y="45"/>
                  </a:lnTo>
                  <a:lnTo>
                    <a:pt x="168" y="29"/>
                  </a:lnTo>
                  <a:lnTo>
                    <a:pt x="182" y="25"/>
                  </a:lnTo>
                  <a:lnTo>
                    <a:pt x="86" y="28"/>
                  </a:lnTo>
                  <a:lnTo>
                    <a:pt x="54" y="0"/>
                  </a:lnTo>
                  <a:lnTo>
                    <a:pt x="55" y="13"/>
                  </a:lnTo>
                  <a:lnTo>
                    <a:pt x="29" y="24"/>
                  </a:lnTo>
                  <a:lnTo>
                    <a:pt x="37" y="45"/>
                  </a:lnTo>
                  <a:lnTo>
                    <a:pt x="27" y="54"/>
                  </a:lnTo>
                  <a:lnTo>
                    <a:pt x="20" y="33"/>
                  </a:lnTo>
                  <a:lnTo>
                    <a:pt x="31" y="8"/>
                  </a:lnTo>
                  <a:lnTo>
                    <a:pt x="0" y="4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0" name="Freeform 178"/>
            <p:cNvSpPr>
              <a:spLocks/>
            </p:cNvSpPr>
            <p:nvPr/>
          </p:nvSpPr>
          <p:spPr bwMode="auto">
            <a:xfrm>
              <a:off x="4436" y="2718"/>
              <a:ext cx="112" cy="233"/>
            </a:xfrm>
            <a:custGeom>
              <a:avLst/>
              <a:gdLst/>
              <a:ahLst/>
              <a:cxnLst>
                <a:cxn ang="0">
                  <a:pos x="0" y="12"/>
                </a:cxn>
                <a:cxn ang="0">
                  <a:pos x="17" y="37"/>
                </a:cxn>
                <a:cxn ang="0">
                  <a:pos x="39" y="47"/>
                </a:cxn>
                <a:cxn ang="0">
                  <a:pos x="28" y="66"/>
                </a:cxn>
                <a:cxn ang="0">
                  <a:pos x="69" y="98"/>
                </a:cxn>
                <a:cxn ang="0">
                  <a:pos x="86" y="141"/>
                </a:cxn>
                <a:cxn ang="0">
                  <a:pos x="87" y="179"/>
                </a:cxn>
                <a:cxn ang="0">
                  <a:pos x="39" y="210"/>
                </a:cxn>
                <a:cxn ang="0">
                  <a:pos x="47" y="242"/>
                </a:cxn>
                <a:cxn ang="0">
                  <a:pos x="62" y="220"/>
                </a:cxn>
                <a:cxn ang="0">
                  <a:pos x="71" y="225"/>
                </a:cxn>
                <a:cxn ang="0">
                  <a:pos x="75" y="212"/>
                </a:cxn>
                <a:cxn ang="0">
                  <a:pos x="115" y="190"/>
                </a:cxn>
                <a:cxn ang="0">
                  <a:pos x="109" y="129"/>
                </a:cxn>
                <a:cxn ang="0">
                  <a:pos x="56" y="73"/>
                </a:cxn>
                <a:cxn ang="0">
                  <a:pos x="62" y="55"/>
                </a:cxn>
                <a:cxn ang="0">
                  <a:pos x="93" y="28"/>
                </a:cxn>
                <a:cxn ang="0">
                  <a:pos x="48" y="0"/>
                </a:cxn>
                <a:cxn ang="0">
                  <a:pos x="0" y="12"/>
                </a:cxn>
              </a:cxnLst>
              <a:rect l="0" t="0" r="r" b="b"/>
              <a:pathLst>
                <a:path w="116" h="243">
                  <a:moveTo>
                    <a:pt x="0" y="12"/>
                  </a:moveTo>
                  <a:lnTo>
                    <a:pt x="17" y="37"/>
                  </a:lnTo>
                  <a:lnTo>
                    <a:pt x="39" y="47"/>
                  </a:lnTo>
                  <a:lnTo>
                    <a:pt x="28" y="66"/>
                  </a:lnTo>
                  <a:lnTo>
                    <a:pt x="69" y="98"/>
                  </a:lnTo>
                  <a:lnTo>
                    <a:pt x="86" y="141"/>
                  </a:lnTo>
                  <a:lnTo>
                    <a:pt x="87" y="179"/>
                  </a:lnTo>
                  <a:lnTo>
                    <a:pt x="39" y="210"/>
                  </a:lnTo>
                  <a:lnTo>
                    <a:pt x="47" y="242"/>
                  </a:lnTo>
                  <a:lnTo>
                    <a:pt x="62" y="220"/>
                  </a:lnTo>
                  <a:lnTo>
                    <a:pt x="71" y="225"/>
                  </a:lnTo>
                  <a:lnTo>
                    <a:pt x="75" y="212"/>
                  </a:lnTo>
                  <a:lnTo>
                    <a:pt x="115" y="190"/>
                  </a:lnTo>
                  <a:lnTo>
                    <a:pt x="109" y="129"/>
                  </a:lnTo>
                  <a:lnTo>
                    <a:pt x="56" y="73"/>
                  </a:lnTo>
                  <a:lnTo>
                    <a:pt x="62" y="55"/>
                  </a:lnTo>
                  <a:lnTo>
                    <a:pt x="93" y="28"/>
                  </a:lnTo>
                  <a:lnTo>
                    <a:pt x="48" y="0"/>
                  </a:lnTo>
                  <a:lnTo>
                    <a:pt x="0" y="1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1" name="Freeform 179"/>
            <p:cNvSpPr>
              <a:spLocks/>
            </p:cNvSpPr>
            <p:nvPr/>
          </p:nvSpPr>
          <p:spPr bwMode="auto">
            <a:xfrm>
              <a:off x="3509" y="2785"/>
              <a:ext cx="152" cy="102"/>
            </a:xfrm>
            <a:custGeom>
              <a:avLst/>
              <a:gdLst/>
              <a:ahLst/>
              <a:cxnLst>
                <a:cxn ang="0">
                  <a:pos x="0" y="106"/>
                </a:cxn>
                <a:cxn ang="0">
                  <a:pos x="41" y="81"/>
                </a:cxn>
                <a:cxn ang="0">
                  <a:pos x="33" y="70"/>
                </a:cxn>
                <a:cxn ang="0">
                  <a:pos x="45" y="57"/>
                </a:cxn>
                <a:cxn ang="0">
                  <a:pos x="87" y="10"/>
                </a:cxn>
                <a:cxn ang="0">
                  <a:pos x="139" y="0"/>
                </a:cxn>
                <a:cxn ang="0">
                  <a:pos x="156" y="40"/>
                </a:cxn>
                <a:cxn ang="0">
                  <a:pos x="143" y="57"/>
                </a:cxn>
                <a:cxn ang="0">
                  <a:pos x="83" y="85"/>
                </a:cxn>
                <a:cxn ang="0">
                  <a:pos x="0" y="106"/>
                </a:cxn>
              </a:cxnLst>
              <a:rect l="0" t="0" r="r" b="b"/>
              <a:pathLst>
                <a:path w="157" h="107">
                  <a:moveTo>
                    <a:pt x="0" y="106"/>
                  </a:moveTo>
                  <a:lnTo>
                    <a:pt x="41" y="81"/>
                  </a:lnTo>
                  <a:lnTo>
                    <a:pt x="33" y="70"/>
                  </a:lnTo>
                  <a:lnTo>
                    <a:pt x="45" y="57"/>
                  </a:lnTo>
                  <a:lnTo>
                    <a:pt x="87" y="10"/>
                  </a:lnTo>
                  <a:lnTo>
                    <a:pt x="139" y="0"/>
                  </a:lnTo>
                  <a:lnTo>
                    <a:pt x="156" y="40"/>
                  </a:lnTo>
                  <a:lnTo>
                    <a:pt x="143" y="57"/>
                  </a:lnTo>
                  <a:lnTo>
                    <a:pt x="83" y="85"/>
                  </a:lnTo>
                  <a:lnTo>
                    <a:pt x="0" y="10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2" name="Freeform 180"/>
            <p:cNvSpPr>
              <a:spLocks/>
            </p:cNvSpPr>
            <p:nvPr/>
          </p:nvSpPr>
          <p:spPr bwMode="auto">
            <a:xfrm>
              <a:off x="3498" y="2813"/>
              <a:ext cx="57" cy="74"/>
            </a:xfrm>
            <a:custGeom>
              <a:avLst/>
              <a:gdLst/>
              <a:ahLst/>
              <a:cxnLst>
                <a:cxn ang="0">
                  <a:pos x="0" y="14"/>
                </a:cxn>
                <a:cxn ang="0">
                  <a:pos x="12" y="77"/>
                </a:cxn>
                <a:cxn ang="0">
                  <a:pos x="53" y="52"/>
                </a:cxn>
                <a:cxn ang="0">
                  <a:pos x="45" y="41"/>
                </a:cxn>
                <a:cxn ang="0">
                  <a:pos x="58" y="28"/>
                </a:cxn>
                <a:cxn ang="0">
                  <a:pos x="58" y="10"/>
                </a:cxn>
                <a:cxn ang="0">
                  <a:pos x="29" y="0"/>
                </a:cxn>
                <a:cxn ang="0">
                  <a:pos x="0" y="14"/>
                </a:cxn>
              </a:cxnLst>
              <a:rect l="0" t="0" r="r" b="b"/>
              <a:pathLst>
                <a:path w="59" h="78">
                  <a:moveTo>
                    <a:pt x="0" y="14"/>
                  </a:moveTo>
                  <a:lnTo>
                    <a:pt x="12" y="77"/>
                  </a:lnTo>
                  <a:lnTo>
                    <a:pt x="53" y="52"/>
                  </a:lnTo>
                  <a:lnTo>
                    <a:pt x="45" y="41"/>
                  </a:lnTo>
                  <a:lnTo>
                    <a:pt x="58" y="28"/>
                  </a:lnTo>
                  <a:lnTo>
                    <a:pt x="58" y="10"/>
                  </a:lnTo>
                  <a:lnTo>
                    <a:pt x="29" y="0"/>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3" name="Freeform 181"/>
            <p:cNvSpPr>
              <a:spLocks/>
            </p:cNvSpPr>
            <p:nvPr/>
          </p:nvSpPr>
          <p:spPr bwMode="auto">
            <a:xfrm>
              <a:off x="3039" y="2300"/>
              <a:ext cx="149" cy="115"/>
            </a:xfrm>
            <a:custGeom>
              <a:avLst/>
              <a:gdLst/>
              <a:ahLst/>
              <a:cxnLst>
                <a:cxn ang="0">
                  <a:pos x="0" y="28"/>
                </a:cxn>
                <a:cxn ang="0">
                  <a:pos x="0" y="9"/>
                </a:cxn>
                <a:cxn ang="0">
                  <a:pos x="39" y="0"/>
                </a:cxn>
                <a:cxn ang="0">
                  <a:pos x="71" y="24"/>
                </a:cxn>
                <a:cxn ang="0">
                  <a:pos x="106" y="17"/>
                </a:cxn>
                <a:cxn ang="0">
                  <a:pos x="148" y="54"/>
                </a:cxn>
                <a:cxn ang="0">
                  <a:pos x="143" y="93"/>
                </a:cxn>
                <a:cxn ang="0">
                  <a:pos x="153" y="110"/>
                </a:cxn>
                <a:cxn ang="0">
                  <a:pos x="120" y="119"/>
                </a:cxn>
                <a:cxn ang="0">
                  <a:pos x="105" y="86"/>
                </a:cxn>
                <a:cxn ang="0">
                  <a:pos x="93" y="100"/>
                </a:cxn>
                <a:cxn ang="0">
                  <a:pos x="39" y="67"/>
                </a:cxn>
                <a:cxn ang="0">
                  <a:pos x="14" y="33"/>
                </a:cxn>
                <a:cxn ang="0">
                  <a:pos x="1" y="40"/>
                </a:cxn>
                <a:cxn ang="0">
                  <a:pos x="0" y="28"/>
                </a:cxn>
              </a:cxnLst>
              <a:rect l="0" t="0" r="r" b="b"/>
              <a:pathLst>
                <a:path w="154" h="120">
                  <a:moveTo>
                    <a:pt x="0" y="28"/>
                  </a:moveTo>
                  <a:lnTo>
                    <a:pt x="0" y="9"/>
                  </a:lnTo>
                  <a:lnTo>
                    <a:pt x="39" y="0"/>
                  </a:lnTo>
                  <a:lnTo>
                    <a:pt x="71" y="24"/>
                  </a:lnTo>
                  <a:lnTo>
                    <a:pt x="106" y="17"/>
                  </a:lnTo>
                  <a:lnTo>
                    <a:pt x="148" y="54"/>
                  </a:lnTo>
                  <a:lnTo>
                    <a:pt x="143" y="93"/>
                  </a:lnTo>
                  <a:lnTo>
                    <a:pt x="153" y="110"/>
                  </a:lnTo>
                  <a:lnTo>
                    <a:pt x="120" y="119"/>
                  </a:lnTo>
                  <a:lnTo>
                    <a:pt x="105" y="86"/>
                  </a:lnTo>
                  <a:lnTo>
                    <a:pt x="93" y="100"/>
                  </a:lnTo>
                  <a:lnTo>
                    <a:pt x="39" y="67"/>
                  </a:lnTo>
                  <a:lnTo>
                    <a:pt x="14" y="33"/>
                  </a:lnTo>
                  <a:lnTo>
                    <a:pt x="1" y="40"/>
                  </a:lnTo>
                  <a:lnTo>
                    <a:pt x="0" y="2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4" name="Freeform 182"/>
            <p:cNvSpPr>
              <a:spLocks/>
            </p:cNvSpPr>
            <p:nvPr/>
          </p:nvSpPr>
          <p:spPr bwMode="auto">
            <a:xfrm>
              <a:off x="3006" y="3172"/>
              <a:ext cx="202" cy="193"/>
            </a:xfrm>
            <a:custGeom>
              <a:avLst/>
              <a:gdLst/>
              <a:ahLst/>
              <a:cxnLst>
                <a:cxn ang="0">
                  <a:pos x="0" y="187"/>
                </a:cxn>
                <a:cxn ang="0">
                  <a:pos x="27" y="180"/>
                </a:cxn>
                <a:cxn ang="0">
                  <a:pos x="159" y="201"/>
                </a:cxn>
                <a:cxn ang="0">
                  <a:pos x="190" y="191"/>
                </a:cxn>
                <a:cxn ang="0">
                  <a:pos x="170" y="176"/>
                </a:cxn>
                <a:cxn ang="0">
                  <a:pos x="170" y="116"/>
                </a:cxn>
                <a:cxn ang="0">
                  <a:pos x="207" y="116"/>
                </a:cxn>
                <a:cxn ang="0">
                  <a:pos x="204" y="82"/>
                </a:cxn>
                <a:cxn ang="0">
                  <a:pos x="170" y="86"/>
                </a:cxn>
                <a:cxn ang="0">
                  <a:pos x="166" y="26"/>
                </a:cxn>
                <a:cxn ang="0">
                  <a:pos x="151" y="17"/>
                </a:cxn>
                <a:cxn ang="0">
                  <a:pos x="131" y="18"/>
                </a:cxn>
                <a:cxn ang="0">
                  <a:pos x="125" y="35"/>
                </a:cxn>
                <a:cxn ang="0">
                  <a:pos x="102" y="36"/>
                </a:cxn>
                <a:cxn ang="0">
                  <a:pos x="75" y="0"/>
                </a:cxn>
                <a:cxn ang="0">
                  <a:pos x="12" y="8"/>
                </a:cxn>
                <a:cxn ang="0">
                  <a:pos x="35" y="83"/>
                </a:cxn>
                <a:cxn ang="0">
                  <a:pos x="0" y="187"/>
                </a:cxn>
              </a:cxnLst>
              <a:rect l="0" t="0" r="r" b="b"/>
              <a:pathLst>
                <a:path w="208" h="202">
                  <a:moveTo>
                    <a:pt x="0" y="187"/>
                  </a:moveTo>
                  <a:lnTo>
                    <a:pt x="27" y="180"/>
                  </a:lnTo>
                  <a:lnTo>
                    <a:pt x="159" y="201"/>
                  </a:lnTo>
                  <a:lnTo>
                    <a:pt x="190" y="191"/>
                  </a:lnTo>
                  <a:lnTo>
                    <a:pt x="170" y="176"/>
                  </a:lnTo>
                  <a:lnTo>
                    <a:pt x="170" y="116"/>
                  </a:lnTo>
                  <a:lnTo>
                    <a:pt x="207" y="116"/>
                  </a:lnTo>
                  <a:lnTo>
                    <a:pt x="204" y="82"/>
                  </a:lnTo>
                  <a:lnTo>
                    <a:pt x="170" y="86"/>
                  </a:lnTo>
                  <a:lnTo>
                    <a:pt x="166" y="26"/>
                  </a:lnTo>
                  <a:lnTo>
                    <a:pt x="151" y="17"/>
                  </a:lnTo>
                  <a:lnTo>
                    <a:pt x="131" y="18"/>
                  </a:lnTo>
                  <a:lnTo>
                    <a:pt x="125" y="35"/>
                  </a:lnTo>
                  <a:lnTo>
                    <a:pt x="102" y="36"/>
                  </a:lnTo>
                  <a:lnTo>
                    <a:pt x="75" y="0"/>
                  </a:lnTo>
                  <a:lnTo>
                    <a:pt x="12" y="8"/>
                  </a:lnTo>
                  <a:lnTo>
                    <a:pt x="35" y="83"/>
                  </a:lnTo>
                  <a:lnTo>
                    <a:pt x="0" y="18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5" name="Freeform 183"/>
            <p:cNvSpPr>
              <a:spLocks/>
            </p:cNvSpPr>
            <p:nvPr/>
          </p:nvSpPr>
          <p:spPr bwMode="auto">
            <a:xfrm>
              <a:off x="3012" y="3154"/>
              <a:ext cx="22" cy="22"/>
            </a:xfrm>
            <a:custGeom>
              <a:avLst/>
              <a:gdLst/>
              <a:ahLst/>
              <a:cxnLst>
                <a:cxn ang="0">
                  <a:pos x="0" y="6"/>
                </a:cxn>
                <a:cxn ang="0">
                  <a:pos x="8" y="22"/>
                </a:cxn>
                <a:cxn ang="0">
                  <a:pos x="21" y="0"/>
                </a:cxn>
                <a:cxn ang="0">
                  <a:pos x="0" y="6"/>
                </a:cxn>
              </a:cxnLst>
              <a:rect l="0" t="0" r="r" b="b"/>
              <a:pathLst>
                <a:path w="22" h="23">
                  <a:moveTo>
                    <a:pt x="0" y="6"/>
                  </a:moveTo>
                  <a:lnTo>
                    <a:pt x="8" y="22"/>
                  </a:lnTo>
                  <a:lnTo>
                    <a:pt x="21" y="0"/>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6" name="Freeform 184"/>
            <p:cNvSpPr>
              <a:spLocks/>
            </p:cNvSpPr>
            <p:nvPr/>
          </p:nvSpPr>
          <p:spPr bwMode="auto">
            <a:xfrm>
              <a:off x="3139" y="3359"/>
              <a:ext cx="148" cy="146"/>
            </a:xfrm>
            <a:custGeom>
              <a:avLst/>
              <a:gdLst/>
              <a:ahLst/>
              <a:cxnLst>
                <a:cxn ang="0">
                  <a:pos x="0" y="115"/>
                </a:cxn>
                <a:cxn ang="0">
                  <a:pos x="0" y="70"/>
                </a:cxn>
                <a:cxn ang="0">
                  <a:pos x="16" y="70"/>
                </a:cxn>
                <a:cxn ang="0">
                  <a:pos x="16" y="12"/>
                </a:cxn>
                <a:cxn ang="0">
                  <a:pos x="47" y="5"/>
                </a:cxn>
                <a:cxn ang="0">
                  <a:pos x="57" y="14"/>
                </a:cxn>
                <a:cxn ang="0">
                  <a:pos x="84" y="0"/>
                </a:cxn>
                <a:cxn ang="0">
                  <a:pos x="130" y="62"/>
                </a:cxn>
                <a:cxn ang="0">
                  <a:pos x="152" y="72"/>
                </a:cxn>
                <a:cxn ang="0">
                  <a:pos x="90" y="129"/>
                </a:cxn>
                <a:cxn ang="0">
                  <a:pos x="55" y="129"/>
                </a:cxn>
                <a:cxn ang="0">
                  <a:pos x="34" y="149"/>
                </a:cxn>
                <a:cxn ang="0">
                  <a:pos x="12" y="151"/>
                </a:cxn>
                <a:cxn ang="0">
                  <a:pos x="13" y="132"/>
                </a:cxn>
                <a:cxn ang="0">
                  <a:pos x="0" y="115"/>
                </a:cxn>
              </a:cxnLst>
              <a:rect l="0" t="0" r="r" b="b"/>
              <a:pathLst>
                <a:path w="153" h="152">
                  <a:moveTo>
                    <a:pt x="0" y="115"/>
                  </a:moveTo>
                  <a:lnTo>
                    <a:pt x="0" y="70"/>
                  </a:lnTo>
                  <a:lnTo>
                    <a:pt x="16" y="70"/>
                  </a:lnTo>
                  <a:lnTo>
                    <a:pt x="16" y="12"/>
                  </a:lnTo>
                  <a:lnTo>
                    <a:pt x="47" y="5"/>
                  </a:lnTo>
                  <a:lnTo>
                    <a:pt x="57" y="14"/>
                  </a:lnTo>
                  <a:lnTo>
                    <a:pt x="84" y="0"/>
                  </a:lnTo>
                  <a:lnTo>
                    <a:pt x="130" y="62"/>
                  </a:lnTo>
                  <a:lnTo>
                    <a:pt x="152" y="72"/>
                  </a:lnTo>
                  <a:lnTo>
                    <a:pt x="90" y="129"/>
                  </a:lnTo>
                  <a:lnTo>
                    <a:pt x="55" y="129"/>
                  </a:lnTo>
                  <a:lnTo>
                    <a:pt x="34" y="149"/>
                  </a:lnTo>
                  <a:lnTo>
                    <a:pt x="12" y="151"/>
                  </a:lnTo>
                  <a:lnTo>
                    <a:pt x="13" y="132"/>
                  </a:lnTo>
                  <a:lnTo>
                    <a:pt x="0" y="11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7" name="Freeform 185"/>
            <p:cNvSpPr>
              <a:spLocks/>
            </p:cNvSpPr>
            <p:nvPr/>
          </p:nvSpPr>
          <p:spPr bwMode="auto">
            <a:xfrm>
              <a:off x="3283" y="3119"/>
              <a:ext cx="29" cy="31"/>
            </a:xfrm>
            <a:custGeom>
              <a:avLst/>
              <a:gdLst/>
              <a:ahLst/>
              <a:cxnLst>
                <a:cxn ang="0">
                  <a:pos x="0" y="4"/>
                </a:cxn>
                <a:cxn ang="0">
                  <a:pos x="2" y="16"/>
                </a:cxn>
                <a:cxn ang="0">
                  <a:pos x="9" y="31"/>
                </a:cxn>
                <a:cxn ang="0">
                  <a:pos x="29" y="12"/>
                </a:cxn>
                <a:cxn ang="0">
                  <a:pos x="27" y="0"/>
                </a:cxn>
                <a:cxn ang="0">
                  <a:pos x="0" y="4"/>
                </a:cxn>
              </a:cxnLst>
              <a:rect l="0" t="0" r="r" b="b"/>
              <a:pathLst>
                <a:path w="30" h="32">
                  <a:moveTo>
                    <a:pt x="0" y="4"/>
                  </a:moveTo>
                  <a:lnTo>
                    <a:pt x="2" y="16"/>
                  </a:lnTo>
                  <a:lnTo>
                    <a:pt x="9" y="31"/>
                  </a:lnTo>
                  <a:lnTo>
                    <a:pt x="29" y="12"/>
                  </a:lnTo>
                  <a:lnTo>
                    <a:pt x="27" y="0"/>
                  </a:lnTo>
                  <a:lnTo>
                    <a:pt x="0" y="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8" name="Freeform 186"/>
            <p:cNvSpPr>
              <a:spLocks/>
            </p:cNvSpPr>
            <p:nvPr/>
          </p:nvSpPr>
          <p:spPr bwMode="auto">
            <a:xfrm>
              <a:off x="2957" y="2885"/>
              <a:ext cx="123" cy="174"/>
            </a:xfrm>
            <a:custGeom>
              <a:avLst/>
              <a:gdLst/>
              <a:ahLst/>
              <a:cxnLst>
                <a:cxn ang="0">
                  <a:pos x="0" y="129"/>
                </a:cxn>
                <a:cxn ang="0">
                  <a:pos x="17" y="95"/>
                </a:cxn>
                <a:cxn ang="0">
                  <a:pos x="48" y="99"/>
                </a:cxn>
                <a:cxn ang="0">
                  <a:pos x="81" y="28"/>
                </a:cxn>
                <a:cxn ang="0">
                  <a:pos x="98" y="16"/>
                </a:cxn>
                <a:cxn ang="0">
                  <a:pos x="92" y="2"/>
                </a:cxn>
                <a:cxn ang="0">
                  <a:pos x="100" y="0"/>
                </a:cxn>
                <a:cxn ang="0">
                  <a:pos x="112" y="43"/>
                </a:cxn>
                <a:cxn ang="0">
                  <a:pos x="92" y="51"/>
                </a:cxn>
                <a:cxn ang="0">
                  <a:pos x="115" y="86"/>
                </a:cxn>
                <a:cxn ang="0">
                  <a:pos x="100" y="128"/>
                </a:cxn>
                <a:cxn ang="0">
                  <a:pos x="126" y="159"/>
                </a:cxn>
                <a:cxn ang="0">
                  <a:pos x="123" y="181"/>
                </a:cxn>
                <a:cxn ang="0">
                  <a:pos x="79" y="171"/>
                </a:cxn>
                <a:cxn ang="0">
                  <a:pos x="47" y="171"/>
                </a:cxn>
                <a:cxn ang="0">
                  <a:pos x="20" y="171"/>
                </a:cxn>
                <a:cxn ang="0">
                  <a:pos x="18" y="141"/>
                </a:cxn>
                <a:cxn ang="0">
                  <a:pos x="0" y="129"/>
                </a:cxn>
              </a:cxnLst>
              <a:rect l="0" t="0" r="r" b="b"/>
              <a:pathLst>
                <a:path w="127" h="182">
                  <a:moveTo>
                    <a:pt x="0" y="129"/>
                  </a:moveTo>
                  <a:lnTo>
                    <a:pt x="17" y="95"/>
                  </a:lnTo>
                  <a:lnTo>
                    <a:pt x="48" y="99"/>
                  </a:lnTo>
                  <a:lnTo>
                    <a:pt x="81" y="28"/>
                  </a:lnTo>
                  <a:lnTo>
                    <a:pt x="98" y="16"/>
                  </a:lnTo>
                  <a:lnTo>
                    <a:pt x="92" y="2"/>
                  </a:lnTo>
                  <a:lnTo>
                    <a:pt x="100" y="0"/>
                  </a:lnTo>
                  <a:lnTo>
                    <a:pt x="112" y="43"/>
                  </a:lnTo>
                  <a:lnTo>
                    <a:pt x="92" y="51"/>
                  </a:lnTo>
                  <a:lnTo>
                    <a:pt x="115" y="86"/>
                  </a:lnTo>
                  <a:lnTo>
                    <a:pt x="100" y="128"/>
                  </a:lnTo>
                  <a:lnTo>
                    <a:pt x="126" y="159"/>
                  </a:lnTo>
                  <a:lnTo>
                    <a:pt x="123" y="181"/>
                  </a:lnTo>
                  <a:lnTo>
                    <a:pt x="79" y="171"/>
                  </a:lnTo>
                  <a:lnTo>
                    <a:pt x="47" y="171"/>
                  </a:lnTo>
                  <a:lnTo>
                    <a:pt x="20" y="171"/>
                  </a:lnTo>
                  <a:lnTo>
                    <a:pt x="18" y="141"/>
                  </a:lnTo>
                  <a:lnTo>
                    <a:pt x="0" y="1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39" name="Freeform 187"/>
            <p:cNvSpPr>
              <a:spLocks/>
            </p:cNvSpPr>
            <p:nvPr/>
          </p:nvSpPr>
          <p:spPr bwMode="auto">
            <a:xfrm>
              <a:off x="3054" y="2912"/>
              <a:ext cx="207" cy="127"/>
            </a:xfrm>
            <a:custGeom>
              <a:avLst/>
              <a:gdLst/>
              <a:ahLst/>
              <a:cxnLst>
                <a:cxn ang="0">
                  <a:pos x="0" y="99"/>
                </a:cxn>
                <a:cxn ang="0">
                  <a:pos x="14" y="58"/>
                </a:cxn>
                <a:cxn ang="0">
                  <a:pos x="67" y="47"/>
                </a:cxn>
                <a:cxn ang="0">
                  <a:pos x="72" y="33"/>
                </a:cxn>
                <a:cxn ang="0">
                  <a:pos x="97" y="29"/>
                </a:cxn>
                <a:cxn ang="0">
                  <a:pos x="133" y="0"/>
                </a:cxn>
                <a:cxn ang="0">
                  <a:pos x="145" y="35"/>
                </a:cxn>
                <a:cxn ang="0">
                  <a:pos x="172" y="47"/>
                </a:cxn>
                <a:cxn ang="0">
                  <a:pos x="213" y="94"/>
                </a:cxn>
                <a:cxn ang="0">
                  <a:pos x="113" y="108"/>
                </a:cxn>
                <a:cxn ang="0">
                  <a:pos x="82" y="94"/>
                </a:cxn>
                <a:cxn ang="0">
                  <a:pos x="67" y="118"/>
                </a:cxn>
                <a:cxn ang="0">
                  <a:pos x="39" y="118"/>
                </a:cxn>
                <a:cxn ang="0">
                  <a:pos x="25" y="131"/>
                </a:cxn>
                <a:cxn ang="0">
                  <a:pos x="0" y="99"/>
                </a:cxn>
              </a:cxnLst>
              <a:rect l="0" t="0" r="r" b="b"/>
              <a:pathLst>
                <a:path w="214" h="132">
                  <a:moveTo>
                    <a:pt x="0" y="99"/>
                  </a:moveTo>
                  <a:lnTo>
                    <a:pt x="14" y="58"/>
                  </a:lnTo>
                  <a:lnTo>
                    <a:pt x="67" y="47"/>
                  </a:lnTo>
                  <a:lnTo>
                    <a:pt x="72" y="33"/>
                  </a:lnTo>
                  <a:lnTo>
                    <a:pt x="97" y="29"/>
                  </a:lnTo>
                  <a:lnTo>
                    <a:pt x="133" y="0"/>
                  </a:lnTo>
                  <a:lnTo>
                    <a:pt x="145" y="35"/>
                  </a:lnTo>
                  <a:lnTo>
                    <a:pt x="172" y="47"/>
                  </a:lnTo>
                  <a:lnTo>
                    <a:pt x="213" y="94"/>
                  </a:lnTo>
                  <a:lnTo>
                    <a:pt x="113" y="108"/>
                  </a:lnTo>
                  <a:lnTo>
                    <a:pt x="82" y="94"/>
                  </a:lnTo>
                  <a:lnTo>
                    <a:pt x="67" y="118"/>
                  </a:lnTo>
                  <a:lnTo>
                    <a:pt x="39" y="118"/>
                  </a:lnTo>
                  <a:lnTo>
                    <a:pt x="25" y="131"/>
                  </a:lnTo>
                  <a:lnTo>
                    <a:pt x="0" y="9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0" name="Freeform 188"/>
            <p:cNvSpPr>
              <a:spLocks/>
            </p:cNvSpPr>
            <p:nvPr/>
          </p:nvSpPr>
          <p:spPr bwMode="auto">
            <a:xfrm>
              <a:off x="3035" y="2713"/>
              <a:ext cx="170" cy="256"/>
            </a:xfrm>
            <a:custGeom>
              <a:avLst/>
              <a:gdLst/>
              <a:ahLst/>
              <a:cxnLst>
                <a:cxn ang="0">
                  <a:pos x="0" y="152"/>
                </a:cxn>
                <a:cxn ang="0">
                  <a:pos x="25" y="166"/>
                </a:cxn>
                <a:cxn ang="0">
                  <a:pos x="18" y="179"/>
                </a:cxn>
                <a:cxn ang="0">
                  <a:pos x="31" y="222"/>
                </a:cxn>
                <a:cxn ang="0">
                  <a:pos x="10" y="230"/>
                </a:cxn>
                <a:cxn ang="0">
                  <a:pos x="33" y="266"/>
                </a:cxn>
                <a:cxn ang="0">
                  <a:pos x="86" y="255"/>
                </a:cxn>
                <a:cxn ang="0">
                  <a:pos x="91" y="241"/>
                </a:cxn>
                <a:cxn ang="0">
                  <a:pos x="116" y="237"/>
                </a:cxn>
                <a:cxn ang="0">
                  <a:pos x="152" y="207"/>
                </a:cxn>
                <a:cxn ang="0">
                  <a:pos x="138" y="175"/>
                </a:cxn>
                <a:cxn ang="0">
                  <a:pos x="156" y="132"/>
                </a:cxn>
                <a:cxn ang="0">
                  <a:pos x="174" y="128"/>
                </a:cxn>
                <a:cxn ang="0">
                  <a:pos x="174" y="67"/>
                </a:cxn>
                <a:cxn ang="0">
                  <a:pos x="43" y="0"/>
                </a:cxn>
                <a:cxn ang="0">
                  <a:pos x="26" y="6"/>
                </a:cxn>
                <a:cxn ang="0">
                  <a:pos x="26" y="33"/>
                </a:cxn>
                <a:cxn ang="0">
                  <a:pos x="43" y="51"/>
                </a:cxn>
                <a:cxn ang="0">
                  <a:pos x="33" y="109"/>
                </a:cxn>
                <a:cxn ang="0">
                  <a:pos x="0" y="152"/>
                </a:cxn>
              </a:cxnLst>
              <a:rect l="0" t="0" r="r" b="b"/>
              <a:pathLst>
                <a:path w="175" h="267">
                  <a:moveTo>
                    <a:pt x="0" y="152"/>
                  </a:moveTo>
                  <a:lnTo>
                    <a:pt x="25" y="166"/>
                  </a:lnTo>
                  <a:lnTo>
                    <a:pt x="18" y="179"/>
                  </a:lnTo>
                  <a:lnTo>
                    <a:pt x="31" y="222"/>
                  </a:lnTo>
                  <a:lnTo>
                    <a:pt x="10" y="230"/>
                  </a:lnTo>
                  <a:lnTo>
                    <a:pt x="33" y="266"/>
                  </a:lnTo>
                  <a:lnTo>
                    <a:pt x="86" y="255"/>
                  </a:lnTo>
                  <a:lnTo>
                    <a:pt x="91" y="241"/>
                  </a:lnTo>
                  <a:lnTo>
                    <a:pt x="116" y="237"/>
                  </a:lnTo>
                  <a:lnTo>
                    <a:pt x="152" y="207"/>
                  </a:lnTo>
                  <a:lnTo>
                    <a:pt x="138" y="175"/>
                  </a:lnTo>
                  <a:lnTo>
                    <a:pt x="156" y="132"/>
                  </a:lnTo>
                  <a:lnTo>
                    <a:pt x="174" y="128"/>
                  </a:lnTo>
                  <a:lnTo>
                    <a:pt x="174" y="67"/>
                  </a:lnTo>
                  <a:lnTo>
                    <a:pt x="43" y="0"/>
                  </a:lnTo>
                  <a:lnTo>
                    <a:pt x="26" y="6"/>
                  </a:lnTo>
                  <a:lnTo>
                    <a:pt x="26" y="33"/>
                  </a:lnTo>
                  <a:lnTo>
                    <a:pt x="43" y="51"/>
                  </a:lnTo>
                  <a:lnTo>
                    <a:pt x="33" y="109"/>
                  </a:lnTo>
                  <a:lnTo>
                    <a:pt x="0" y="15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1" name="Freeform 189"/>
            <p:cNvSpPr>
              <a:spLocks/>
            </p:cNvSpPr>
            <p:nvPr/>
          </p:nvSpPr>
          <p:spPr bwMode="auto">
            <a:xfrm>
              <a:off x="3001" y="3025"/>
              <a:ext cx="119" cy="136"/>
            </a:xfrm>
            <a:custGeom>
              <a:avLst/>
              <a:gdLst/>
              <a:ahLst/>
              <a:cxnLst>
                <a:cxn ang="0">
                  <a:pos x="0" y="123"/>
                </a:cxn>
                <a:cxn ang="0">
                  <a:pos x="12" y="141"/>
                </a:cxn>
                <a:cxn ang="0">
                  <a:pos x="29" y="135"/>
                </a:cxn>
                <a:cxn ang="0">
                  <a:pos x="53" y="136"/>
                </a:cxn>
                <a:cxn ang="0">
                  <a:pos x="76" y="122"/>
                </a:cxn>
                <a:cxn ang="0">
                  <a:pos x="83" y="93"/>
                </a:cxn>
                <a:cxn ang="0">
                  <a:pos x="107" y="70"/>
                </a:cxn>
                <a:cxn ang="0">
                  <a:pos x="122" y="0"/>
                </a:cxn>
                <a:cxn ang="0">
                  <a:pos x="93" y="0"/>
                </a:cxn>
                <a:cxn ang="0">
                  <a:pos x="80" y="12"/>
                </a:cxn>
                <a:cxn ang="0">
                  <a:pos x="77" y="33"/>
                </a:cxn>
                <a:cxn ang="0">
                  <a:pos x="34" y="24"/>
                </a:cxn>
                <a:cxn ang="0">
                  <a:pos x="33" y="39"/>
                </a:cxn>
                <a:cxn ang="0">
                  <a:pos x="50" y="40"/>
                </a:cxn>
                <a:cxn ang="0">
                  <a:pos x="45" y="96"/>
                </a:cxn>
                <a:cxn ang="0">
                  <a:pos x="24" y="89"/>
                </a:cxn>
                <a:cxn ang="0">
                  <a:pos x="0" y="123"/>
                </a:cxn>
              </a:cxnLst>
              <a:rect l="0" t="0" r="r" b="b"/>
              <a:pathLst>
                <a:path w="123" h="142">
                  <a:moveTo>
                    <a:pt x="0" y="123"/>
                  </a:moveTo>
                  <a:lnTo>
                    <a:pt x="12" y="141"/>
                  </a:lnTo>
                  <a:lnTo>
                    <a:pt x="29" y="135"/>
                  </a:lnTo>
                  <a:lnTo>
                    <a:pt x="53" y="136"/>
                  </a:lnTo>
                  <a:lnTo>
                    <a:pt x="76" y="122"/>
                  </a:lnTo>
                  <a:lnTo>
                    <a:pt x="83" y="93"/>
                  </a:lnTo>
                  <a:lnTo>
                    <a:pt x="107" y="70"/>
                  </a:lnTo>
                  <a:lnTo>
                    <a:pt x="122" y="0"/>
                  </a:lnTo>
                  <a:lnTo>
                    <a:pt x="93" y="0"/>
                  </a:lnTo>
                  <a:lnTo>
                    <a:pt x="80" y="12"/>
                  </a:lnTo>
                  <a:lnTo>
                    <a:pt x="77" y="33"/>
                  </a:lnTo>
                  <a:lnTo>
                    <a:pt x="34" y="24"/>
                  </a:lnTo>
                  <a:lnTo>
                    <a:pt x="33" y="39"/>
                  </a:lnTo>
                  <a:lnTo>
                    <a:pt x="50" y="40"/>
                  </a:lnTo>
                  <a:lnTo>
                    <a:pt x="45" y="96"/>
                  </a:lnTo>
                  <a:lnTo>
                    <a:pt x="24" y="89"/>
                  </a:lnTo>
                  <a:lnTo>
                    <a:pt x="0" y="12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2" name="Freeform 190"/>
            <p:cNvSpPr>
              <a:spLocks/>
            </p:cNvSpPr>
            <p:nvPr/>
          </p:nvSpPr>
          <p:spPr bwMode="auto">
            <a:xfrm>
              <a:off x="3018" y="3002"/>
              <a:ext cx="300" cy="285"/>
            </a:xfrm>
            <a:custGeom>
              <a:avLst/>
              <a:gdLst/>
              <a:ahLst/>
              <a:cxnLst>
                <a:cxn ang="0">
                  <a:pos x="0" y="176"/>
                </a:cxn>
                <a:cxn ang="0">
                  <a:pos x="0" y="184"/>
                </a:cxn>
                <a:cxn ang="0">
                  <a:pos x="63" y="176"/>
                </a:cxn>
                <a:cxn ang="0">
                  <a:pos x="90" y="213"/>
                </a:cxn>
                <a:cxn ang="0">
                  <a:pos x="113" y="211"/>
                </a:cxn>
                <a:cxn ang="0">
                  <a:pos x="118" y="195"/>
                </a:cxn>
                <a:cxn ang="0">
                  <a:pos x="138" y="194"/>
                </a:cxn>
                <a:cxn ang="0">
                  <a:pos x="153" y="203"/>
                </a:cxn>
                <a:cxn ang="0">
                  <a:pos x="157" y="263"/>
                </a:cxn>
                <a:cxn ang="0">
                  <a:pos x="191" y="259"/>
                </a:cxn>
                <a:cxn ang="0">
                  <a:pos x="284" y="297"/>
                </a:cxn>
                <a:cxn ang="0">
                  <a:pos x="283" y="279"/>
                </a:cxn>
                <a:cxn ang="0">
                  <a:pos x="265" y="272"/>
                </a:cxn>
                <a:cxn ang="0">
                  <a:pos x="268" y="229"/>
                </a:cxn>
                <a:cxn ang="0">
                  <a:pos x="298" y="214"/>
                </a:cxn>
                <a:cxn ang="0">
                  <a:pos x="279" y="186"/>
                </a:cxn>
                <a:cxn ang="0">
                  <a:pos x="276" y="137"/>
                </a:cxn>
                <a:cxn ang="0">
                  <a:pos x="273" y="125"/>
                </a:cxn>
                <a:cxn ang="0">
                  <a:pos x="284" y="103"/>
                </a:cxn>
                <a:cxn ang="0">
                  <a:pos x="298" y="63"/>
                </a:cxn>
                <a:cxn ang="0">
                  <a:pos x="309" y="48"/>
                </a:cxn>
                <a:cxn ang="0">
                  <a:pos x="303" y="24"/>
                </a:cxn>
                <a:cxn ang="0">
                  <a:pos x="249" y="0"/>
                </a:cxn>
                <a:cxn ang="0">
                  <a:pos x="149" y="13"/>
                </a:cxn>
                <a:cxn ang="0">
                  <a:pos x="118" y="0"/>
                </a:cxn>
                <a:cxn ang="0">
                  <a:pos x="103" y="24"/>
                </a:cxn>
                <a:cxn ang="0">
                  <a:pos x="89" y="94"/>
                </a:cxn>
                <a:cxn ang="0">
                  <a:pos x="64" y="117"/>
                </a:cxn>
                <a:cxn ang="0">
                  <a:pos x="58" y="145"/>
                </a:cxn>
                <a:cxn ang="0">
                  <a:pos x="35" y="160"/>
                </a:cxn>
                <a:cxn ang="0">
                  <a:pos x="10" y="159"/>
                </a:cxn>
                <a:cxn ang="0">
                  <a:pos x="0" y="176"/>
                </a:cxn>
              </a:cxnLst>
              <a:rect l="0" t="0" r="r" b="b"/>
              <a:pathLst>
                <a:path w="310" h="298">
                  <a:moveTo>
                    <a:pt x="0" y="176"/>
                  </a:moveTo>
                  <a:lnTo>
                    <a:pt x="0" y="184"/>
                  </a:lnTo>
                  <a:lnTo>
                    <a:pt x="63" y="176"/>
                  </a:lnTo>
                  <a:lnTo>
                    <a:pt x="90" y="213"/>
                  </a:lnTo>
                  <a:lnTo>
                    <a:pt x="113" y="211"/>
                  </a:lnTo>
                  <a:lnTo>
                    <a:pt x="118" y="195"/>
                  </a:lnTo>
                  <a:lnTo>
                    <a:pt x="138" y="194"/>
                  </a:lnTo>
                  <a:lnTo>
                    <a:pt x="153" y="203"/>
                  </a:lnTo>
                  <a:lnTo>
                    <a:pt x="157" y="263"/>
                  </a:lnTo>
                  <a:lnTo>
                    <a:pt x="191" y="259"/>
                  </a:lnTo>
                  <a:lnTo>
                    <a:pt x="284" y="297"/>
                  </a:lnTo>
                  <a:lnTo>
                    <a:pt x="283" y="279"/>
                  </a:lnTo>
                  <a:lnTo>
                    <a:pt x="265" y="272"/>
                  </a:lnTo>
                  <a:lnTo>
                    <a:pt x="268" y="229"/>
                  </a:lnTo>
                  <a:lnTo>
                    <a:pt x="298" y="214"/>
                  </a:lnTo>
                  <a:lnTo>
                    <a:pt x="279" y="186"/>
                  </a:lnTo>
                  <a:lnTo>
                    <a:pt x="276" y="137"/>
                  </a:lnTo>
                  <a:lnTo>
                    <a:pt x="273" y="125"/>
                  </a:lnTo>
                  <a:lnTo>
                    <a:pt x="284" y="103"/>
                  </a:lnTo>
                  <a:lnTo>
                    <a:pt x="298" y="63"/>
                  </a:lnTo>
                  <a:lnTo>
                    <a:pt x="309" y="48"/>
                  </a:lnTo>
                  <a:lnTo>
                    <a:pt x="303" y="24"/>
                  </a:lnTo>
                  <a:lnTo>
                    <a:pt x="249" y="0"/>
                  </a:lnTo>
                  <a:lnTo>
                    <a:pt x="149" y="13"/>
                  </a:lnTo>
                  <a:lnTo>
                    <a:pt x="118" y="0"/>
                  </a:lnTo>
                  <a:lnTo>
                    <a:pt x="103" y="24"/>
                  </a:lnTo>
                  <a:lnTo>
                    <a:pt x="89" y="94"/>
                  </a:lnTo>
                  <a:lnTo>
                    <a:pt x="64" y="117"/>
                  </a:lnTo>
                  <a:lnTo>
                    <a:pt x="58" y="145"/>
                  </a:lnTo>
                  <a:lnTo>
                    <a:pt x="35" y="160"/>
                  </a:lnTo>
                  <a:lnTo>
                    <a:pt x="10" y="159"/>
                  </a:lnTo>
                  <a:lnTo>
                    <a:pt x="0" y="17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3" name="Freeform 191"/>
            <p:cNvSpPr>
              <a:spLocks/>
            </p:cNvSpPr>
            <p:nvPr/>
          </p:nvSpPr>
          <p:spPr bwMode="auto">
            <a:xfrm>
              <a:off x="3334" y="2507"/>
              <a:ext cx="39" cy="22"/>
            </a:xfrm>
            <a:custGeom>
              <a:avLst/>
              <a:gdLst/>
              <a:ahLst/>
              <a:cxnLst>
                <a:cxn ang="0">
                  <a:pos x="0" y="11"/>
                </a:cxn>
                <a:cxn ang="0">
                  <a:pos x="13" y="22"/>
                </a:cxn>
                <a:cxn ang="0">
                  <a:pos x="39" y="0"/>
                </a:cxn>
                <a:cxn ang="0">
                  <a:pos x="0" y="11"/>
                </a:cxn>
              </a:cxnLst>
              <a:rect l="0" t="0" r="r" b="b"/>
              <a:pathLst>
                <a:path w="40" h="23">
                  <a:moveTo>
                    <a:pt x="0" y="11"/>
                  </a:moveTo>
                  <a:lnTo>
                    <a:pt x="13" y="22"/>
                  </a:lnTo>
                  <a:lnTo>
                    <a:pt x="39" y="0"/>
                  </a:lnTo>
                  <a:lnTo>
                    <a:pt x="0" y="1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4" name="Freeform 192"/>
            <p:cNvSpPr>
              <a:spLocks/>
            </p:cNvSpPr>
            <p:nvPr/>
          </p:nvSpPr>
          <p:spPr bwMode="auto">
            <a:xfrm>
              <a:off x="2838" y="2890"/>
              <a:ext cx="45" cy="95"/>
            </a:xfrm>
            <a:custGeom>
              <a:avLst/>
              <a:gdLst/>
              <a:ahLst/>
              <a:cxnLst>
                <a:cxn ang="0">
                  <a:pos x="0" y="22"/>
                </a:cxn>
                <a:cxn ang="0">
                  <a:pos x="17" y="98"/>
                </a:cxn>
                <a:cxn ang="0">
                  <a:pos x="32" y="98"/>
                </a:cxn>
                <a:cxn ang="0">
                  <a:pos x="45" y="10"/>
                </a:cxn>
                <a:cxn ang="0">
                  <a:pos x="32" y="0"/>
                </a:cxn>
                <a:cxn ang="0">
                  <a:pos x="24" y="6"/>
                </a:cxn>
                <a:cxn ang="0">
                  <a:pos x="0" y="22"/>
                </a:cxn>
              </a:cxnLst>
              <a:rect l="0" t="0" r="r" b="b"/>
              <a:pathLst>
                <a:path w="46" h="99">
                  <a:moveTo>
                    <a:pt x="0" y="22"/>
                  </a:moveTo>
                  <a:lnTo>
                    <a:pt x="17" y="98"/>
                  </a:lnTo>
                  <a:lnTo>
                    <a:pt x="32" y="98"/>
                  </a:lnTo>
                  <a:lnTo>
                    <a:pt x="45" y="10"/>
                  </a:lnTo>
                  <a:lnTo>
                    <a:pt x="32" y="0"/>
                  </a:lnTo>
                  <a:lnTo>
                    <a:pt x="24" y="6"/>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5" name="Freeform 193"/>
            <p:cNvSpPr>
              <a:spLocks/>
            </p:cNvSpPr>
            <p:nvPr/>
          </p:nvSpPr>
          <p:spPr bwMode="auto">
            <a:xfrm>
              <a:off x="2975" y="3049"/>
              <a:ext cx="29" cy="21"/>
            </a:xfrm>
            <a:custGeom>
              <a:avLst/>
              <a:gdLst/>
              <a:ahLst/>
              <a:cxnLst>
                <a:cxn ang="0">
                  <a:pos x="0" y="21"/>
                </a:cxn>
                <a:cxn ang="0">
                  <a:pos x="2" y="0"/>
                </a:cxn>
                <a:cxn ang="0">
                  <a:pos x="29" y="0"/>
                </a:cxn>
                <a:cxn ang="0">
                  <a:pos x="29" y="18"/>
                </a:cxn>
                <a:cxn ang="0">
                  <a:pos x="0" y="21"/>
                </a:cxn>
              </a:cxnLst>
              <a:rect l="0" t="0" r="r" b="b"/>
              <a:pathLst>
                <a:path w="30" h="22">
                  <a:moveTo>
                    <a:pt x="0" y="21"/>
                  </a:moveTo>
                  <a:lnTo>
                    <a:pt x="2" y="0"/>
                  </a:lnTo>
                  <a:lnTo>
                    <a:pt x="29" y="0"/>
                  </a:lnTo>
                  <a:lnTo>
                    <a:pt x="29" y="18"/>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6" name="Freeform 194"/>
            <p:cNvSpPr>
              <a:spLocks/>
            </p:cNvSpPr>
            <p:nvPr/>
          </p:nvSpPr>
          <p:spPr bwMode="auto">
            <a:xfrm>
              <a:off x="3345" y="2801"/>
              <a:ext cx="238" cy="228"/>
            </a:xfrm>
            <a:custGeom>
              <a:avLst/>
              <a:gdLst/>
              <a:ahLst/>
              <a:cxnLst>
                <a:cxn ang="0">
                  <a:pos x="0" y="165"/>
                </a:cxn>
                <a:cxn ang="0">
                  <a:pos x="18" y="153"/>
                </a:cxn>
                <a:cxn ang="0">
                  <a:pos x="20" y="123"/>
                </a:cxn>
                <a:cxn ang="0">
                  <a:pos x="52" y="84"/>
                </a:cxn>
                <a:cxn ang="0">
                  <a:pos x="64" y="14"/>
                </a:cxn>
                <a:cxn ang="0">
                  <a:pos x="90" y="0"/>
                </a:cxn>
                <a:cxn ang="0">
                  <a:pos x="109" y="47"/>
                </a:cxn>
                <a:cxn ang="0">
                  <a:pos x="162" y="87"/>
                </a:cxn>
                <a:cxn ang="0">
                  <a:pos x="144" y="111"/>
                </a:cxn>
                <a:cxn ang="0">
                  <a:pos x="161" y="117"/>
                </a:cxn>
                <a:cxn ang="0">
                  <a:pos x="181" y="146"/>
                </a:cxn>
                <a:cxn ang="0">
                  <a:pos x="245" y="162"/>
                </a:cxn>
                <a:cxn ang="0">
                  <a:pos x="195" y="211"/>
                </a:cxn>
                <a:cxn ang="0">
                  <a:pos x="145" y="230"/>
                </a:cxn>
                <a:cxn ang="0">
                  <a:pos x="98" y="237"/>
                </a:cxn>
                <a:cxn ang="0">
                  <a:pos x="47" y="219"/>
                </a:cxn>
                <a:cxn ang="0">
                  <a:pos x="28" y="184"/>
                </a:cxn>
                <a:cxn ang="0">
                  <a:pos x="0" y="165"/>
                </a:cxn>
              </a:cxnLst>
              <a:rect l="0" t="0" r="r" b="b"/>
              <a:pathLst>
                <a:path w="246" h="238">
                  <a:moveTo>
                    <a:pt x="0" y="165"/>
                  </a:moveTo>
                  <a:lnTo>
                    <a:pt x="18" y="153"/>
                  </a:lnTo>
                  <a:lnTo>
                    <a:pt x="20" y="123"/>
                  </a:lnTo>
                  <a:lnTo>
                    <a:pt x="52" y="84"/>
                  </a:lnTo>
                  <a:lnTo>
                    <a:pt x="64" y="14"/>
                  </a:lnTo>
                  <a:lnTo>
                    <a:pt x="90" y="0"/>
                  </a:lnTo>
                  <a:lnTo>
                    <a:pt x="109" y="47"/>
                  </a:lnTo>
                  <a:lnTo>
                    <a:pt x="162" y="87"/>
                  </a:lnTo>
                  <a:lnTo>
                    <a:pt x="144" y="111"/>
                  </a:lnTo>
                  <a:lnTo>
                    <a:pt x="161" y="117"/>
                  </a:lnTo>
                  <a:lnTo>
                    <a:pt x="181" y="146"/>
                  </a:lnTo>
                  <a:lnTo>
                    <a:pt x="245" y="162"/>
                  </a:lnTo>
                  <a:lnTo>
                    <a:pt x="195" y="211"/>
                  </a:lnTo>
                  <a:lnTo>
                    <a:pt x="145" y="230"/>
                  </a:lnTo>
                  <a:lnTo>
                    <a:pt x="98" y="237"/>
                  </a:lnTo>
                  <a:lnTo>
                    <a:pt x="47" y="219"/>
                  </a:lnTo>
                  <a:lnTo>
                    <a:pt x="28" y="184"/>
                  </a:lnTo>
                  <a:lnTo>
                    <a:pt x="0" y="16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7" name="Freeform 195"/>
            <p:cNvSpPr>
              <a:spLocks/>
            </p:cNvSpPr>
            <p:nvPr/>
          </p:nvSpPr>
          <p:spPr bwMode="auto">
            <a:xfrm>
              <a:off x="3484" y="2885"/>
              <a:ext cx="26" cy="29"/>
            </a:xfrm>
            <a:custGeom>
              <a:avLst/>
              <a:gdLst/>
              <a:ahLst/>
              <a:cxnLst>
                <a:cxn ang="0">
                  <a:pos x="0" y="24"/>
                </a:cxn>
                <a:cxn ang="0">
                  <a:pos x="17" y="30"/>
                </a:cxn>
                <a:cxn ang="0">
                  <a:pos x="24" y="21"/>
                </a:cxn>
                <a:cxn ang="0">
                  <a:pos x="12" y="19"/>
                </a:cxn>
                <a:cxn ang="0">
                  <a:pos x="26" y="12"/>
                </a:cxn>
                <a:cxn ang="0">
                  <a:pos x="19" y="0"/>
                </a:cxn>
                <a:cxn ang="0">
                  <a:pos x="0" y="24"/>
                </a:cxn>
              </a:cxnLst>
              <a:rect l="0" t="0" r="r" b="b"/>
              <a:pathLst>
                <a:path w="27" h="31">
                  <a:moveTo>
                    <a:pt x="0" y="24"/>
                  </a:moveTo>
                  <a:lnTo>
                    <a:pt x="17" y="30"/>
                  </a:lnTo>
                  <a:lnTo>
                    <a:pt x="24" y="21"/>
                  </a:lnTo>
                  <a:lnTo>
                    <a:pt x="12" y="19"/>
                  </a:lnTo>
                  <a:lnTo>
                    <a:pt x="26" y="12"/>
                  </a:lnTo>
                  <a:lnTo>
                    <a:pt x="19" y="0"/>
                  </a:lnTo>
                  <a:lnTo>
                    <a:pt x="0" y="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8" name="Freeform 196"/>
            <p:cNvSpPr>
              <a:spLocks/>
            </p:cNvSpPr>
            <p:nvPr/>
          </p:nvSpPr>
          <p:spPr bwMode="auto">
            <a:xfrm>
              <a:off x="2962" y="3049"/>
              <a:ext cx="89" cy="95"/>
            </a:xfrm>
            <a:custGeom>
              <a:avLst/>
              <a:gdLst/>
              <a:ahLst/>
              <a:cxnLst>
                <a:cxn ang="0">
                  <a:pos x="0" y="45"/>
                </a:cxn>
                <a:cxn ang="0">
                  <a:pos x="9" y="30"/>
                </a:cxn>
                <a:cxn ang="0">
                  <a:pos x="16" y="32"/>
                </a:cxn>
                <a:cxn ang="0">
                  <a:pos x="12" y="18"/>
                </a:cxn>
                <a:cxn ang="0">
                  <a:pos x="42" y="16"/>
                </a:cxn>
                <a:cxn ang="0">
                  <a:pos x="42" y="0"/>
                </a:cxn>
                <a:cxn ang="0">
                  <a:pos x="74" y="0"/>
                </a:cxn>
                <a:cxn ang="0">
                  <a:pos x="73" y="14"/>
                </a:cxn>
                <a:cxn ang="0">
                  <a:pos x="91" y="16"/>
                </a:cxn>
                <a:cxn ang="0">
                  <a:pos x="85" y="71"/>
                </a:cxn>
                <a:cxn ang="0">
                  <a:pos x="63" y="64"/>
                </a:cxn>
                <a:cxn ang="0">
                  <a:pos x="39" y="98"/>
                </a:cxn>
                <a:cxn ang="0">
                  <a:pos x="0" y="45"/>
                </a:cxn>
              </a:cxnLst>
              <a:rect l="0" t="0" r="r" b="b"/>
              <a:pathLst>
                <a:path w="92" h="99">
                  <a:moveTo>
                    <a:pt x="0" y="45"/>
                  </a:moveTo>
                  <a:lnTo>
                    <a:pt x="9" y="30"/>
                  </a:lnTo>
                  <a:lnTo>
                    <a:pt x="16" y="32"/>
                  </a:lnTo>
                  <a:lnTo>
                    <a:pt x="12" y="18"/>
                  </a:lnTo>
                  <a:lnTo>
                    <a:pt x="42" y="16"/>
                  </a:lnTo>
                  <a:lnTo>
                    <a:pt x="42" y="0"/>
                  </a:lnTo>
                  <a:lnTo>
                    <a:pt x="74" y="0"/>
                  </a:lnTo>
                  <a:lnTo>
                    <a:pt x="73" y="14"/>
                  </a:lnTo>
                  <a:lnTo>
                    <a:pt x="91" y="16"/>
                  </a:lnTo>
                  <a:lnTo>
                    <a:pt x="85" y="71"/>
                  </a:lnTo>
                  <a:lnTo>
                    <a:pt x="63" y="64"/>
                  </a:lnTo>
                  <a:lnTo>
                    <a:pt x="39" y="98"/>
                  </a:lnTo>
                  <a:lnTo>
                    <a:pt x="0" y="4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49" name="Freeform 197"/>
            <p:cNvSpPr>
              <a:spLocks/>
            </p:cNvSpPr>
            <p:nvPr/>
          </p:nvSpPr>
          <p:spPr bwMode="auto">
            <a:xfrm>
              <a:off x="2561" y="2871"/>
              <a:ext cx="47" cy="21"/>
            </a:xfrm>
            <a:custGeom>
              <a:avLst/>
              <a:gdLst/>
              <a:ahLst/>
              <a:cxnLst>
                <a:cxn ang="0">
                  <a:pos x="0" y="21"/>
                </a:cxn>
                <a:cxn ang="0">
                  <a:pos x="2" y="0"/>
                </a:cxn>
                <a:cxn ang="0">
                  <a:pos x="48" y="6"/>
                </a:cxn>
                <a:cxn ang="0">
                  <a:pos x="0" y="21"/>
                </a:cxn>
              </a:cxnLst>
              <a:rect l="0" t="0" r="r" b="b"/>
              <a:pathLst>
                <a:path w="49" h="22">
                  <a:moveTo>
                    <a:pt x="0" y="21"/>
                  </a:moveTo>
                  <a:lnTo>
                    <a:pt x="2" y="0"/>
                  </a:lnTo>
                  <a:lnTo>
                    <a:pt x="48" y="6"/>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0" name="Freeform 198"/>
            <p:cNvSpPr>
              <a:spLocks/>
            </p:cNvSpPr>
            <p:nvPr/>
          </p:nvSpPr>
          <p:spPr bwMode="auto">
            <a:xfrm>
              <a:off x="2776" y="2908"/>
              <a:ext cx="69" cy="102"/>
            </a:xfrm>
            <a:custGeom>
              <a:avLst/>
              <a:gdLst/>
              <a:ahLst/>
              <a:cxnLst>
                <a:cxn ang="0">
                  <a:pos x="0" y="99"/>
                </a:cxn>
                <a:cxn ang="0">
                  <a:pos x="6" y="26"/>
                </a:cxn>
                <a:cxn ang="0">
                  <a:pos x="4" y="4"/>
                </a:cxn>
                <a:cxn ang="0">
                  <a:pos x="47" y="0"/>
                </a:cxn>
                <a:cxn ang="0">
                  <a:pos x="70" y="83"/>
                </a:cxn>
                <a:cxn ang="0">
                  <a:pos x="18" y="105"/>
                </a:cxn>
                <a:cxn ang="0">
                  <a:pos x="0" y="99"/>
                </a:cxn>
              </a:cxnLst>
              <a:rect l="0" t="0" r="r" b="b"/>
              <a:pathLst>
                <a:path w="71" h="106">
                  <a:moveTo>
                    <a:pt x="0" y="99"/>
                  </a:moveTo>
                  <a:lnTo>
                    <a:pt x="6" y="26"/>
                  </a:lnTo>
                  <a:lnTo>
                    <a:pt x="4" y="4"/>
                  </a:lnTo>
                  <a:lnTo>
                    <a:pt x="47" y="0"/>
                  </a:lnTo>
                  <a:lnTo>
                    <a:pt x="70" y="83"/>
                  </a:lnTo>
                  <a:lnTo>
                    <a:pt x="18" y="105"/>
                  </a:lnTo>
                  <a:lnTo>
                    <a:pt x="0" y="9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1" name="Freeform 199"/>
            <p:cNvSpPr>
              <a:spLocks/>
            </p:cNvSpPr>
            <p:nvPr/>
          </p:nvSpPr>
          <p:spPr bwMode="auto">
            <a:xfrm>
              <a:off x="2588" y="2885"/>
              <a:ext cx="117" cy="85"/>
            </a:xfrm>
            <a:custGeom>
              <a:avLst/>
              <a:gdLst/>
              <a:ahLst/>
              <a:cxnLst>
                <a:cxn ang="0">
                  <a:pos x="0" y="28"/>
                </a:cxn>
                <a:cxn ang="0">
                  <a:pos x="20" y="16"/>
                </a:cxn>
                <a:cxn ang="0">
                  <a:pos x="21" y="0"/>
                </a:cxn>
                <a:cxn ang="0">
                  <a:pos x="59" y="4"/>
                </a:cxn>
                <a:cxn ang="0">
                  <a:pos x="70" y="12"/>
                </a:cxn>
                <a:cxn ang="0">
                  <a:pos x="98" y="2"/>
                </a:cxn>
                <a:cxn ang="0">
                  <a:pos x="114" y="40"/>
                </a:cxn>
                <a:cxn ang="0">
                  <a:pos x="120" y="70"/>
                </a:cxn>
                <a:cxn ang="0">
                  <a:pos x="109" y="69"/>
                </a:cxn>
                <a:cxn ang="0">
                  <a:pos x="106" y="85"/>
                </a:cxn>
                <a:cxn ang="0">
                  <a:pos x="88" y="88"/>
                </a:cxn>
                <a:cxn ang="0">
                  <a:pos x="88" y="70"/>
                </a:cxn>
                <a:cxn ang="0">
                  <a:pos x="78" y="70"/>
                </a:cxn>
                <a:cxn ang="0">
                  <a:pos x="62" y="44"/>
                </a:cxn>
                <a:cxn ang="0">
                  <a:pos x="28" y="59"/>
                </a:cxn>
                <a:cxn ang="0">
                  <a:pos x="0" y="28"/>
                </a:cxn>
              </a:cxnLst>
              <a:rect l="0" t="0" r="r" b="b"/>
              <a:pathLst>
                <a:path w="121" h="89">
                  <a:moveTo>
                    <a:pt x="0" y="28"/>
                  </a:moveTo>
                  <a:lnTo>
                    <a:pt x="20" y="16"/>
                  </a:lnTo>
                  <a:lnTo>
                    <a:pt x="21" y="0"/>
                  </a:lnTo>
                  <a:lnTo>
                    <a:pt x="59" y="4"/>
                  </a:lnTo>
                  <a:lnTo>
                    <a:pt x="70" y="12"/>
                  </a:lnTo>
                  <a:lnTo>
                    <a:pt x="98" y="2"/>
                  </a:lnTo>
                  <a:lnTo>
                    <a:pt x="114" y="40"/>
                  </a:lnTo>
                  <a:lnTo>
                    <a:pt x="120" y="70"/>
                  </a:lnTo>
                  <a:lnTo>
                    <a:pt x="109" y="69"/>
                  </a:lnTo>
                  <a:lnTo>
                    <a:pt x="106" y="85"/>
                  </a:lnTo>
                  <a:lnTo>
                    <a:pt x="88" y="88"/>
                  </a:lnTo>
                  <a:lnTo>
                    <a:pt x="88" y="70"/>
                  </a:lnTo>
                  <a:lnTo>
                    <a:pt x="78" y="70"/>
                  </a:lnTo>
                  <a:lnTo>
                    <a:pt x="62" y="44"/>
                  </a:lnTo>
                  <a:lnTo>
                    <a:pt x="28" y="59"/>
                  </a:lnTo>
                  <a:lnTo>
                    <a:pt x="0" y="2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2" name="Freeform 200"/>
            <p:cNvSpPr>
              <a:spLocks/>
            </p:cNvSpPr>
            <p:nvPr/>
          </p:nvSpPr>
          <p:spPr bwMode="auto">
            <a:xfrm>
              <a:off x="3530" y="2618"/>
              <a:ext cx="30" cy="22"/>
            </a:xfrm>
            <a:custGeom>
              <a:avLst/>
              <a:gdLst/>
              <a:ahLst/>
              <a:cxnLst>
                <a:cxn ang="0">
                  <a:pos x="0" y="0"/>
                </a:cxn>
                <a:cxn ang="0">
                  <a:pos x="15" y="22"/>
                </a:cxn>
                <a:cxn ang="0">
                  <a:pos x="30" y="4"/>
                </a:cxn>
                <a:cxn ang="0">
                  <a:pos x="0" y="0"/>
                </a:cxn>
              </a:cxnLst>
              <a:rect l="0" t="0" r="r" b="b"/>
              <a:pathLst>
                <a:path w="31" h="23">
                  <a:moveTo>
                    <a:pt x="0" y="0"/>
                  </a:moveTo>
                  <a:lnTo>
                    <a:pt x="15" y="22"/>
                  </a:lnTo>
                  <a:lnTo>
                    <a:pt x="30" y="4"/>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3" name="Freeform 201"/>
            <p:cNvSpPr>
              <a:spLocks/>
            </p:cNvSpPr>
            <p:nvPr/>
          </p:nvSpPr>
          <p:spPr bwMode="auto">
            <a:xfrm>
              <a:off x="3360" y="2551"/>
              <a:ext cx="27" cy="66"/>
            </a:xfrm>
            <a:custGeom>
              <a:avLst/>
              <a:gdLst/>
              <a:ahLst/>
              <a:cxnLst>
                <a:cxn ang="0">
                  <a:pos x="0" y="33"/>
                </a:cxn>
                <a:cxn ang="0">
                  <a:pos x="13" y="69"/>
                </a:cxn>
                <a:cxn ang="0">
                  <a:pos x="16" y="67"/>
                </a:cxn>
                <a:cxn ang="0">
                  <a:pos x="23" y="31"/>
                </a:cxn>
                <a:cxn ang="0">
                  <a:pos x="13" y="33"/>
                </a:cxn>
                <a:cxn ang="0">
                  <a:pos x="16" y="17"/>
                </a:cxn>
                <a:cxn ang="0">
                  <a:pos x="24" y="9"/>
                </a:cxn>
                <a:cxn ang="0">
                  <a:pos x="26" y="0"/>
                </a:cxn>
                <a:cxn ang="0">
                  <a:pos x="17" y="1"/>
                </a:cxn>
                <a:cxn ang="0">
                  <a:pos x="0" y="33"/>
                </a:cxn>
              </a:cxnLst>
              <a:rect l="0" t="0" r="r" b="b"/>
              <a:pathLst>
                <a:path w="27" h="70">
                  <a:moveTo>
                    <a:pt x="0" y="33"/>
                  </a:moveTo>
                  <a:lnTo>
                    <a:pt x="13" y="69"/>
                  </a:lnTo>
                  <a:lnTo>
                    <a:pt x="16" y="67"/>
                  </a:lnTo>
                  <a:lnTo>
                    <a:pt x="23" y="31"/>
                  </a:lnTo>
                  <a:lnTo>
                    <a:pt x="13" y="33"/>
                  </a:lnTo>
                  <a:lnTo>
                    <a:pt x="16" y="17"/>
                  </a:lnTo>
                  <a:lnTo>
                    <a:pt x="24" y="9"/>
                  </a:lnTo>
                  <a:lnTo>
                    <a:pt x="26" y="0"/>
                  </a:lnTo>
                  <a:lnTo>
                    <a:pt x="17" y="1"/>
                  </a:lnTo>
                  <a:lnTo>
                    <a:pt x="0" y="3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4" name="Freeform 202"/>
            <p:cNvSpPr>
              <a:spLocks/>
            </p:cNvSpPr>
            <p:nvPr/>
          </p:nvSpPr>
          <p:spPr bwMode="auto">
            <a:xfrm>
              <a:off x="2689" y="2916"/>
              <a:ext cx="94" cy="99"/>
            </a:xfrm>
            <a:custGeom>
              <a:avLst/>
              <a:gdLst/>
              <a:ahLst/>
              <a:cxnLst>
                <a:cxn ang="0">
                  <a:pos x="0" y="67"/>
                </a:cxn>
                <a:cxn ang="0">
                  <a:pos x="1" y="52"/>
                </a:cxn>
                <a:cxn ang="0">
                  <a:pos x="4" y="36"/>
                </a:cxn>
                <a:cxn ang="0">
                  <a:pos x="14" y="37"/>
                </a:cxn>
                <a:cxn ang="0">
                  <a:pos x="9" y="8"/>
                </a:cxn>
                <a:cxn ang="0">
                  <a:pos x="37" y="0"/>
                </a:cxn>
                <a:cxn ang="0">
                  <a:pos x="55" y="5"/>
                </a:cxn>
                <a:cxn ang="0">
                  <a:pos x="63" y="16"/>
                </a:cxn>
                <a:cxn ang="0">
                  <a:pos x="96" y="18"/>
                </a:cxn>
                <a:cxn ang="0">
                  <a:pos x="89" y="91"/>
                </a:cxn>
                <a:cxn ang="0">
                  <a:pos x="16" y="102"/>
                </a:cxn>
                <a:cxn ang="0">
                  <a:pos x="17" y="77"/>
                </a:cxn>
                <a:cxn ang="0">
                  <a:pos x="0" y="67"/>
                </a:cxn>
              </a:cxnLst>
              <a:rect l="0" t="0" r="r" b="b"/>
              <a:pathLst>
                <a:path w="97" h="103">
                  <a:moveTo>
                    <a:pt x="0" y="67"/>
                  </a:moveTo>
                  <a:lnTo>
                    <a:pt x="1" y="52"/>
                  </a:lnTo>
                  <a:lnTo>
                    <a:pt x="4" y="36"/>
                  </a:lnTo>
                  <a:lnTo>
                    <a:pt x="14" y="37"/>
                  </a:lnTo>
                  <a:lnTo>
                    <a:pt x="9" y="8"/>
                  </a:lnTo>
                  <a:lnTo>
                    <a:pt x="37" y="0"/>
                  </a:lnTo>
                  <a:lnTo>
                    <a:pt x="55" y="5"/>
                  </a:lnTo>
                  <a:lnTo>
                    <a:pt x="63" y="16"/>
                  </a:lnTo>
                  <a:lnTo>
                    <a:pt x="96" y="18"/>
                  </a:lnTo>
                  <a:lnTo>
                    <a:pt x="89" y="91"/>
                  </a:lnTo>
                  <a:lnTo>
                    <a:pt x="16" y="102"/>
                  </a:lnTo>
                  <a:lnTo>
                    <a:pt x="17" y="77"/>
                  </a:lnTo>
                  <a:lnTo>
                    <a:pt x="0" y="67"/>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5" name="Freeform 203"/>
            <p:cNvSpPr>
              <a:spLocks/>
            </p:cNvSpPr>
            <p:nvPr/>
          </p:nvSpPr>
          <p:spPr bwMode="auto">
            <a:xfrm>
              <a:off x="3374" y="2548"/>
              <a:ext cx="69" cy="73"/>
            </a:xfrm>
            <a:custGeom>
              <a:avLst/>
              <a:gdLst/>
              <a:ahLst/>
              <a:cxnLst>
                <a:cxn ang="0">
                  <a:pos x="0" y="36"/>
                </a:cxn>
                <a:cxn ang="0">
                  <a:pos x="2" y="20"/>
                </a:cxn>
                <a:cxn ang="0">
                  <a:pos x="10" y="12"/>
                </a:cxn>
                <a:cxn ang="0">
                  <a:pos x="26" y="19"/>
                </a:cxn>
                <a:cxn ang="0">
                  <a:pos x="61" y="0"/>
                </a:cxn>
                <a:cxn ang="0">
                  <a:pos x="70" y="20"/>
                </a:cxn>
                <a:cxn ang="0">
                  <a:pos x="33" y="32"/>
                </a:cxn>
                <a:cxn ang="0">
                  <a:pos x="51" y="50"/>
                </a:cxn>
                <a:cxn ang="0">
                  <a:pos x="41" y="61"/>
                </a:cxn>
                <a:cxn ang="0">
                  <a:pos x="20" y="76"/>
                </a:cxn>
                <a:cxn ang="0">
                  <a:pos x="2" y="70"/>
                </a:cxn>
                <a:cxn ang="0">
                  <a:pos x="9" y="33"/>
                </a:cxn>
                <a:cxn ang="0">
                  <a:pos x="0" y="36"/>
                </a:cxn>
              </a:cxnLst>
              <a:rect l="0" t="0" r="r" b="b"/>
              <a:pathLst>
                <a:path w="71" h="77">
                  <a:moveTo>
                    <a:pt x="0" y="36"/>
                  </a:moveTo>
                  <a:lnTo>
                    <a:pt x="2" y="20"/>
                  </a:lnTo>
                  <a:lnTo>
                    <a:pt x="10" y="12"/>
                  </a:lnTo>
                  <a:lnTo>
                    <a:pt x="26" y="19"/>
                  </a:lnTo>
                  <a:lnTo>
                    <a:pt x="61" y="0"/>
                  </a:lnTo>
                  <a:lnTo>
                    <a:pt x="70" y="20"/>
                  </a:lnTo>
                  <a:lnTo>
                    <a:pt x="33" y="32"/>
                  </a:lnTo>
                  <a:lnTo>
                    <a:pt x="51" y="50"/>
                  </a:lnTo>
                  <a:lnTo>
                    <a:pt x="41" y="61"/>
                  </a:lnTo>
                  <a:lnTo>
                    <a:pt x="20" y="76"/>
                  </a:lnTo>
                  <a:lnTo>
                    <a:pt x="2" y="70"/>
                  </a:lnTo>
                  <a:lnTo>
                    <a:pt x="9" y="33"/>
                  </a:lnTo>
                  <a:lnTo>
                    <a:pt x="0" y="3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6" name="Freeform 204"/>
            <p:cNvSpPr>
              <a:spLocks/>
            </p:cNvSpPr>
            <p:nvPr/>
          </p:nvSpPr>
          <p:spPr bwMode="auto">
            <a:xfrm>
              <a:off x="3360" y="3012"/>
              <a:ext cx="127" cy="142"/>
            </a:xfrm>
            <a:custGeom>
              <a:avLst/>
              <a:gdLst/>
              <a:ahLst/>
              <a:cxnLst>
                <a:cxn ang="0">
                  <a:pos x="0" y="9"/>
                </a:cxn>
                <a:cxn ang="0">
                  <a:pos x="17" y="40"/>
                </a:cxn>
                <a:cxn ang="0">
                  <a:pos x="0" y="69"/>
                </a:cxn>
                <a:cxn ang="0">
                  <a:pos x="13" y="78"/>
                </a:cxn>
                <a:cxn ang="0">
                  <a:pos x="4" y="88"/>
                </a:cxn>
                <a:cxn ang="0">
                  <a:pos x="88" y="148"/>
                </a:cxn>
                <a:cxn ang="0">
                  <a:pos x="124" y="100"/>
                </a:cxn>
                <a:cxn ang="0">
                  <a:pos x="116" y="87"/>
                </a:cxn>
                <a:cxn ang="0">
                  <a:pos x="116" y="28"/>
                </a:cxn>
                <a:cxn ang="0">
                  <a:pos x="130" y="10"/>
                </a:cxn>
                <a:cxn ang="0">
                  <a:pos x="82" y="17"/>
                </a:cxn>
                <a:cxn ang="0">
                  <a:pos x="31" y="0"/>
                </a:cxn>
                <a:cxn ang="0">
                  <a:pos x="0" y="9"/>
                </a:cxn>
              </a:cxnLst>
              <a:rect l="0" t="0" r="r" b="b"/>
              <a:pathLst>
                <a:path w="131" h="149">
                  <a:moveTo>
                    <a:pt x="0" y="9"/>
                  </a:moveTo>
                  <a:lnTo>
                    <a:pt x="17" y="40"/>
                  </a:lnTo>
                  <a:lnTo>
                    <a:pt x="0" y="69"/>
                  </a:lnTo>
                  <a:lnTo>
                    <a:pt x="13" y="78"/>
                  </a:lnTo>
                  <a:lnTo>
                    <a:pt x="4" y="88"/>
                  </a:lnTo>
                  <a:lnTo>
                    <a:pt x="88" y="148"/>
                  </a:lnTo>
                  <a:lnTo>
                    <a:pt x="124" y="100"/>
                  </a:lnTo>
                  <a:lnTo>
                    <a:pt x="116" y="87"/>
                  </a:lnTo>
                  <a:lnTo>
                    <a:pt x="116" y="28"/>
                  </a:lnTo>
                  <a:lnTo>
                    <a:pt x="130" y="10"/>
                  </a:lnTo>
                  <a:lnTo>
                    <a:pt x="82" y="17"/>
                  </a:lnTo>
                  <a:lnTo>
                    <a:pt x="31" y="0"/>
                  </a:lnTo>
                  <a:lnTo>
                    <a:pt x="0" y="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7" name="Freeform 205"/>
            <p:cNvSpPr>
              <a:spLocks/>
            </p:cNvSpPr>
            <p:nvPr/>
          </p:nvSpPr>
          <p:spPr bwMode="auto">
            <a:xfrm>
              <a:off x="3559" y="2606"/>
              <a:ext cx="30" cy="24"/>
            </a:xfrm>
            <a:custGeom>
              <a:avLst/>
              <a:gdLst/>
              <a:ahLst/>
              <a:cxnLst>
                <a:cxn ang="0">
                  <a:pos x="0" y="14"/>
                </a:cxn>
                <a:cxn ang="0">
                  <a:pos x="24" y="0"/>
                </a:cxn>
                <a:cxn ang="0">
                  <a:pos x="30" y="24"/>
                </a:cxn>
                <a:cxn ang="0">
                  <a:pos x="0" y="14"/>
                </a:cxn>
              </a:cxnLst>
              <a:rect l="0" t="0" r="r" b="b"/>
              <a:pathLst>
                <a:path w="31" h="25">
                  <a:moveTo>
                    <a:pt x="0" y="14"/>
                  </a:moveTo>
                  <a:lnTo>
                    <a:pt x="24" y="0"/>
                  </a:lnTo>
                  <a:lnTo>
                    <a:pt x="30" y="24"/>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8" name="Freeform 206"/>
            <p:cNvSpPr>
              <a:spLocks/>
            </p:cNvSpPr>
            <p:nvPr/>
          </p:nvSpPr>
          <p:spPr bwMode="auto">
            <a:xfrm>
              <a:off x="3378" y="2525"/>
              <a:ext cx="24" cy="27"/>
            </a:xfrm>
            <a:custGeom>
              <a:avLst/>
              <a:gdLst/>
              <a:ahLst/>
              <a:cxnLst>
                <a:cxn ang="0">
                  <a:pos x="0" y="28"/>
                </a:cxn>
                <a:cxn ang="0">
                  <a:pos x="8" y="26"/>
                </a:cxn>
                <a:cxn ang="0">
                  <a:pos x="24" y="8"/>
                </a:cxn>
                <a:cxn ang="0">
                  <a:pos x="16" y="0"/>
                </a:cxn>
                <a:cxn ang="0">
                  <a:pos x="0" y="28"/>
                </a:cxn>
              </a:cxnLst>
              <a:rect l="0" t="0" r="r" b="b"/>
              <a:pathLst>
                <a:path w="25" h="29">
                  <a:moveTo>
                    <a:pt x="0" y="28"/>
                  </a:moveTo>
                  <a:lnTo>
                    <a:pt x="8" y="26"/>
                  </a:lnTo>
                  <a:lnTo>
                    <a:pt x="24" y="8"/>
                  </a:lnTo>
                  <a:lnTo>
                    <a:pt x="16" y="0"/>
                  </a:lnTo>
                  <a:lnTo>
                    <a:pt x="0" y="2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59" name="Freeform 207"/>
            <p:cNvSpPr>
              <a:spLocks/>
            </p:cNvSpPr>
            <p:nvPr/>
          </p:nvSpPr>
          <p:spPr bwMode="auto">
            <a:xfrm>
              <a:off x="2644" y="2952"/>
              <a:ext cx="64" cy="63"/>
            </a:xfrm>
            <a:custGeom>
              <a:avLst/>
              <a:gdLst/>
              <a:ahLst/>
              <a:cxnLst>
                <a:cxn ang="0">
                  <a:pos x="0" y="24"/>
                </a:cxn>
                <a:cxn ang="0">
                  <a:pos x="20" y="0"/>
                </a:cxn>
                <a:cxn ang="0">
                  <a:pos x="31" y="0"/>
                </a:cxn>
                <a:cxn ang="0">
                  <a:pos x="31" y="17"/>
                </a:cxn>
                <a:cxn ang="0">
                  <a:pos x="48" y="14"/>
                </a:cxn>
                <a:cxn ang="0">
                  <a:pos x="47" y="29"/>
                </a:cxn>
                <a:cxn ang="0">
                  <a:pos x="65" y="40"/>
                </a:cxn>
                <a:cxn ang="0">
                  <a:pos x="63" y="64"/>
                </a:cxn>
                <a:cxn ang="0">
                  <a:pos x="0" y="24"/>
                </a:cxn>
              </a:cxnLst>
              <a:rect l="0" t="0" r="r" b="b"/>
              <a:pathLst>
                <a:path w="66" h="65">
                  <a:moveTo>
                    <a:pt x="0" y="24"/>
                  </a:moveTo>
                  <a:lnTo>
                    <a:pt x="20" y="0"/>
                  </a:lnTo>
                  <a:lnTo>
                    <a:pt x="31" y="0"/>
                  </a:lnTo>
                  <a:lnTo>
                    <a:pt x="31" y="17"/>
                  </a:lnTo>
                  <a:lnTo>
                    <a:pt x="48" y="14"/>
                  </a:lnTo>
                  <a:lnTo>
                    <a:pt x="47" y="29"/>
                  </a:lnTo>
                  <a:lnTo>
                    <a:pt x="65" y="40"/>
                  </a:lnTo>
                  <a:lnTo>
                    <a:pt x="63" y="64"/>
                  </a:lnTo>
                  <a:lnTo>
                    <a:pt x="0" y="2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60" name="Freeform 208"/>
            <p:cNvSpPr>
              <a:spLocks/>
            </p:cNvSpPr>
            <p:nvPr/>
          </p:nvSpPr>
          <p:spPr bwMode="auto">
            <a:xfrm>
              <a:off x="2972" y="2551"/>
              <a:ext cx="247" cy="227"/>
            </a:xfrm>
            <a:custGeom>
              <a:avLst/>
              <a:gdLst/>
              <a:ahLst/>
              <a:cxnLst>
                <a:cxn ang="0">
                  <a:pos x="0" y="122"/>
                </a:cxn>
                <a:cxn ang="0">
                  <a:pos x="1" y="51"/>
                </a:cxn>
                <a:cxn ang="0">
                  <a:pos x="33" y="0"/>
                </a:cxn>
                <a:cxn ang="0">
                  <a:pos x="93" y="14"/>
                </a:cxn>
                <a:cxn ang="0">
                  <a:pos x="105" y="32"/>
                </a:cxn>
                <a:cxn ang="0">
                  <a:pos x="155" y="51"/>
                </a:cxn>
                <a:cxn ang="0">
                  <a:pos x="171" y="44"/>
                </a:cxn>
                <a:cxn ang="0">
                  <a:pos x="172" y="18"/>
                </a:cxn>
                <a:cxn ang="0">
                  <a:pos x="187" y="6"/>
                </a:cxn>
                <a:cxn ang="0">
                  <a:pos x="255" y="26"/>
                </a:cxn>
                <a:cxn ang="0">
                  <a:pos x="248" y="55"/>
                </a:cxn>
                <a:cxn ang="0">
                  <a:pos x="255" y="192"/>
                </a:cxn>
                <a:cxn ang="0">
                  <a:pos x="255" y="225"/>
                </a:cxn>
                <a:cxn ang="0">
                  <a:pos x="240" y="226"/>
                </a:cxn>
                <a:cxn ang="0">
                  <a:pos x="240" y="236"/>
                </a:cxn>
                <a:cxn ang="0">
                  <a:pos x="109" y="168"/>
                </a:cxn>
                <a:cxn ang="0">
                  <a:pos x="93" y="175"/>
                </a:cxn>
                <a:cxn ang="0">
                  <a:pos x="39" y="167"/>
                </a:cxn>
                <a:cxn ang="0">
                  <a:pos x="0" y="122"/>
                </a:cxn>
              </a:cxnLst>
              <a:rect l="0" t="0" r="r" b="b"/>
              <a:pathLst>
                <a:path w="256" h="237">
                  <a:moveTo>
                    <a:pt x="0" y="122"/>
                  </a:moveTo>
                  <a:lnTo>
                    <a:pt x="1" y="51"/>
                  </a:lnTo>
                  <a:lnTo>
                    <a:pt x="33" y="0"/>
                  </a:lnTo>
                  <a:lnTo>
                    <a:pt x="93" y="14"/>
                  </a:lnTo>
                  <a:lnTo>
                    <a:pt x="105" y="32"/>
                  </a:lnTo>
                  <a:lnTo>
                    <a:pt x="155" y="51"/>
                  </a:lnTo>
                  <a:lnTo>
                    <a:pt x="171" y="44"/>
                  </a:lnTo>
                  <a:lnTo>
                    <a:pt x="172" y="18"/>
                  </a:lnTo>
                  <a:lnTo>
                    <a:pt x="187" y="6"/>
                  </a:lnTo>
                  <a:lnTo>
                    <a:pt x="255" y="26"/>
                  </a:lnTo>
                  <a:lnTo>
                    <a:pt x="248" y="55"/>
                  </a:lnTo>
                  <a:lnTo>
                    <a:pt x="255" y="192"/>
                  </a:lnTo>
                  <a:lnTo>
                    <a:pt x="255" y="225"/>
                  </a:lnTo>
                  <a:lnTo>
                    <a:pt x="240" y="226"/>
                  </a:lnTo>
                  <a:lnTo>
                    <a:pt x="240" y="236"/>
                  </a:lnTo>
                  <a:lnTo>
                    <a:pt x="109" y="168"/>
                  </a:lnTo>
                  <a:lnTo>
                    <a:pt x="93" y="175"/>
                  </a:lnTo>
                  <a:lnTo>
                    <a:pt x="39" y="167"/>
                  </a:lnTo>
                  <a:lnTo>
                    <a:pt x="0" y="122"/>
                  </a:lnTo>
                </a:path>
              </a:pathLst>
            </a:custGeom>
            <a:solidFill>
              <a:srgbClr val="CCECFF"/>
            </a:solidFill>
            <a:ln w="18415" cap="flat" cmpd="sng">
              <a:solidFill>
                <a:schemeClr val="tx1"/>
              </a:solidFill>
              <a:prstDash val="solid"/>
              <a:round/>
              <a:headEnd type="none" w="med" len="med"/>
              <a:tailEnd type="none" w="med" len="med"/>
            </a:ln>
            <a:effectLst/>
          </p:spPr>
          <p:txBody>
            <a:bodyPr/>
            <a:lstStyle/>
            <a:p>
              <a:endParaRPr lang="it-IT"/>
            </a:p>
          </p:txBody>
        </p:sp>
        <p:sp>
          <p:nvSpPr>
            <p:cNvPr id="461" name="Freeform 209"/>
            <p:cNvSpPr>
              <a:spLocks/>
            </p:cNvSpPr>
            <p:nvPr/>
          </p:nvSpPr>
          <p:spPr bwMode="auto">
            <a:xfrm>
              <a:off x="3504" y="3270"/>
              <a:ext cx="112" cy="217"/>
            </a:xfrm>
            <a:custGeom>
              <a:avLst/>
              <a:gdLst/>
              <a:ahLst/>
              <a:cxnLst>
                <a:cxn ang="0">
                  <a:pos x="0" y="161"/>
                </a:cxn>
                <a:cxn ang="0">
                  <a:pos x="10" y="207"/>
                </a:cxn>
                <a:cxn ang="0">
                  <a:pos x="31" y="225"/>
                </a:cxn>
                <a:cxn ang="0">
                  <a:pos x="67" y="207"/>
                </a:cxn>
                <a:cxn ang="0">
                  <a:pos x="108" y="52"/>
                </a:cxn>
                <a:cxn ang="0">
                  <a:pos x="115" y="59"/>
                </a:cxn>
                <a:cxn ang="0">
                  <a:pos x="97" y="0"/>
                </a:cxn>
                <a:cxn ang="0">
                  <a:pos x="77" y="24"/>
                </a:cxn>
                <a:cxn ang="0">
                  <a:pos x="77" y="41"/>
                </a:cxn>
                <a:cxn ang="0">
                  <a:pos x="51" y="60"/>
                </a:cxn>
                <a:cxn ang="0">
                  <a:pos x="20" y="67"/>
                </a:cxn>
                <a:cxn ang="0">
                  <a:pos x="12" y="87"/>
                </a:cxn>
                <a:cxn ang="0">
                  <a:pos x="20" y="127"/>
                </a:cxn>
                <a:cxn ang="0">
                  <a:pos x="0" y="161"/>
                </a:cxn>
              </a:cxnLst>
              <a:rect l="0" t="0" r="r" b="b"/>
              <a:pathLst>
                <a:path w="116" h="226">
                  <a:moveTo>
                    <a:pt x="0" y="161"/>
                  </a:moveTo>
                  <a:lnTo>
                    <a:pt x="10" y="207"/>
                  </a:lnTo>
                  <a:lnTo>
                    <a:pt x="31" y="225"/>
                  </a:lnTo>
                  <a:lnTo>
                    <a:pt x="67" y="207"/>
                  </a:lnTo>
                  <a:lnTo>
                    <a:pt x="108" y="52"/>
                  </a:lnTo>
                  <a:lnTo>
                    <a:pt x="115" y="59"/>
                  </a:lnTo>
                  <a:lnTo>
                    <a:pt x="97" y="0"/>
                  </a:lnTo>
                  <a:lnTo>
                    <a:pt x="77" y="24"/>
                  </a:lnTo>
                  <a:lnTo>
                    <a:pt x="77" y="41"/>
                  </a:lnTo>
                  <a:lnTo>
                    <a:pt x="51" y="60"/>
                  </a:lnTo>
                  <a:lnTo>
                    <a:pt x="20" y="67"/>
                  </a:lnTo>
                  <a:lnTo>
                    <a:pt x="12" y="87"/>
                  </a:lnTo>
                  <a:lnTo>
                    <a:pt x="20" y="127"/>
                  </a:lnTo>
                  <a:lnTo>
                    <a:pt x="0" y="16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62" name="Freeform 210"/>
            <p:cNvSpPr>
              <a:spLocks/>
            </p:cNvSpPr>
            <p:nvPr/>
          </p:nvSpPr>
          <p:spPr bwMode="auto">
            <a:xfrm>
              <a:off x="3341" y="3227"/>
              <a:ext cx="51" cy="123"/>
            </a:xfrm>
            <a:custGeom>
              <a:avLst/>
              <a:gdLst/>
              <a:ahLst/>
              <a:cxnLst>
                <a:cxn ang="0">
                  <a:pos x="0" y="68"/>
                </a:cxn>
                <a:cxn ang="0">
                  <a:pos x="6" y="77"/>
                </a:cxn>
                <a:cxn ang="0">
                  <a:pos x="28" y="83"/>
                </a:cxn>
                <a:cxn ang="0">
                  <a:pos x="25" y="108"/>
                </a:cxn>
                <a:cxn ang="0">
                  <a:pos x="42" y="127"/>
                </a:cxn>
                <a:cxn ang="0">
                  <a:pos x="52" y="91"/>
                </a:cxn>
                <a:cxn ang="0">
                  <a:pos x="36" y="67"/>
                </a:cxn>
                <a:cxn ang="0">
                  <a:pos x="41" y="81"/>
                </a:cxn>
                <a:cxn ang="0">
                  <a:pos x="30" y="79"/>
                </a:cxn>
                <a:cxn ang="0">
                  <a:pos x="20" y="47"/>
                </a:cxn>
                <a:cxn ang="0">
                  <a:pos x="20" y="4"/>
                </a:cxn>
                <a:cxn ang="0">
                  <a:pos x="4" y="0"/>
                </a:cxn>
                <a:cxn ang="0">
                  <a:pos x="16" y="21"/>
                </a:cxn>
                <a:cxn ang="0">
                  <a:pos x="0" y="68"/>
                </a:cxn>
              </a:cxnLst>
              <a:rect l="0" t="0" r="r" b="b"/>
              <a:pathLst>
                <a:path w="53" h="128">
                  <a:moveTo>
                    <a:pt x="0" y="68"/>
                  </a:moveTo>
                  <a:lnTo>
                    <a:pt x="6" y="77"/>
                  </a:lnTo>
                  <a:lnTo>
                    <a:pt x="28" y="83"/>
                  </a:lnTo>
                  <a:lnTo>
                    <a:pt x="25" y="108"/>
                  </a:lnTo>
                  <a:lnTo>
                    <a:pt x="42" y="127"/>
                  </a:lnTo>
                  <a:lnTo>
                    <a:pt x="52" y="91"/>
                  </a:lnTo>
                  <a:lnTo>
                    <a:pt x="36" y="67"/>
                  </a:lnTo>
                  <a:lnTo>
                    <a:pt x="41" y="81"/>
                  </a:lnTo>
                  <a:lnTo>
                    <a:pt x="30" y="79"/>
                  </a:lnTo>
                  <a:lnTo>
                    <a:pt x="20" y="47"/>
                  </a:lnTo>
                  <a:lnTo>
                    <a:pt x="20" y="4"/>
                  </a:lnTo>
                  <a:lnTo>
                    <a:pt x="4" y="0"/>
                  </a:lnTo>
                  <a:lnTo>
                    <a:pt x="16" y="21"/>
                  </a:lnTo>
                  <a:lnTo>
                    <a:pt x="0" y="6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63" name="Freeform 211"/>
            <p:cNvSpPr>
              <a:spLocks/>
            </p:cNvSpPr>
            <p:nvPr/>
          </p:nvSpPr>
          <p:spPr bwMode="auto">
            <a:xfrm>
              <a:off x="2633" y="2688"/>
              <a:ext cx="257" cy="237"/>
            </a:xfrm>
            <a:custGeom>
              <a:avLst/>
              <a:gdLst/>
              <a:ahLst/>
              <a:cxnLst>
                <a:cxn ang="0">
                  <a:pos x="0" y="170"/>
                </a:cxn>
                <a:cxn ang="0">
                  <a:pos x="12" y="152"/>
                </a:cxn>
                <a:cxn ang="0">
                  <a:pos x="24" y="164"/>
                </a:cxn>
                <a:cxn ang="0">
                  <a:pos x="108" y="159"/>
                </a:cxn>
                <a:cxn ang="0">
                  <a:pos x="90" y="0"/>
                </a:cxn>
                <a:cxn ang="0">
                  <a:pos x="118" y="0"/>
                </a:cxn>
                <a:cxn ang="0">
                  <a:pos x="250" y="86"/>
                </a:cxn>
                <a:cxn ang="0">
                  <a:pos x="251" y="101"/>
                </a:cxn>
                <a:cxn ang="0">
                  <a:pos x="263" y="98"/>
                </a:cxn>
                <a:cxn ang="0">
                  <a:pos x="265" y="150"/>
                </a:cxn>
                <a:cxn ang="0">
                  <a:pos x="254" y="160"/>
                </a:cxn>
                <a:cxn ang="0">
                  <a:pos x="201" y="167"/>
                </a:cxn>
                <a:cxn ang="0">
                  <a:pos x="133" y="197"/>
                </a:cxn>
                <a:cxn ang="0">
                  <a:pos x="113" y="243"/>
                </a:cxn>
                <a:cxn ang="0">
                  <a:pos x="95" y="237"/>
                </a:cxn>
                <a:cxn ang="0">
                  <a:pos x="67" y="246"/>
                </a:cxn>
                <a:cxn ang="0">
                  <a:pos x="51" y="208"/>
                </a:cxn>
                <a:cxn ang="0">
                  <a:pos x="22" y="217"/>
                </a:cxn>
                <a:cxn ang="0">
                  <a:pos x="12" y="209"/>
                </a:cxn>
                <a:cxn ang="0">
                  <a:pos x="0" y="170"/>
                </a:cxn>
              </a:cxnLst>
              <a:rect l="0" t="0" r="r" b="b"/>
              <a:pathLst>
                <a:path w="266" h="247">
                  <a:moveTo>
                    <a:pt x="0" y="170"/>
                  </a:moveTo>
                  <a:lnTo>
                    <a:pt x="12" y="152"/>
                  </a:lnTo>
                  <a:lnTo>
                    <a:pt x="24" y="164"/>
                  </a:lnTo>
                  <a:lnTo>
                    <a:pt x="108" y="159"/>
                  </a:lnTo>
                  <a:lnTo>
                    <a:pt x="90" y="0"/>
                  </a:lnTo>
                  <a:lnTo>
                    <a:pt x="118" y="0"/>
                  </a:lnTo>
                  <a:lnTo>
                    <a:pt x="250" y="86"/>
                  </a:lnTo>
                  <a:lnTo>
                    <a:pt x="251" y="101"/>
                  </a:lnTo>
                  <a:lnTo>
                    <a:pt x="263" y="98"/>
                  </a:lnTo>
                  <a:lnTo>
                    <a:pt x="265" y="150"/>
                  </a:lnTo>
                  <a:lnTo>
                    <a:pt x="254" y="160"/>
                  </a:lnTo>
                  <a:lnTo>
                    <a:pt x="201" y="167"/>
                  </a:lnTo>
                  <a:lnTo>
                    <a:pt x="133" y="197"/>
                  </a:lnTo>
                  <a:lnTo>
                    <a:pt x="113" y="243"/>
                  </a:lnTo>
                  <a:lnTo>
                    <a:pt x="95" y="237"/>
                  </a:lnTo>
                  <a:lnTo>
                    <a:pt x="67" y="246"/>
                  </a:lnTo>
                  <a:lnTo>
                    <a:pt x="51" y="208"/>
                  </a:lnTo>
                  <a:lnTo>
                    <a:pt x="22" y="217"/>
                  </a:lnTo>
                  <a:lnTo>
                    <a:pt x="12" y="209"/>
                  </a:lnTo>
                  <a:lnTo>
                    <a:pt x="0" y="17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64" name="Freeform 212"/>
            <p:cNvSpPr>
              <a:spLocks/>
            </p:cNvSpPr>
            <p:nvPr/>
          </p:nvSpPr>
          <p:spPr bwMode="auto">
            <a:xfrm>
              <a:off x="2558" y="2651"/>
              <a:ext cx="191" cy="201"/>
            </a:xfrm>
            <a:custGeom>
              <a:avLst/>
              <a:gdLst/>
              <a:ahLst/>
              <a:cxnLst>
                <a:cxn ang="0">
                  <a:pos x="0" y="105"/>
                </a:cxn>
                <a:cxn ang="0">
                  <a:pos x="12" y="117"/>
                </a:cxn>
                <a:cxn ang="0">
                  <a:pos x="14" y="148"/>
                </a:cxn>
                <a:cxn ang="0">
                  <a:pos x="5" y="188"/>
                </a:cxn>
                <a:cxn ang="0">
                  <a:pos x="41" y="179"/>
                </a:cxn>
                <a:cxn ang="0">
                  <a:pos x="78" y="209"/>
                </a:cxn>
                <a:cxn ang="0">
                  <a:pos x="90" y="191"/>
                </a:cxn>
                <a:cxn ang="0">
                  <a:pos x="102" y="203"/>
                </a:cxn>
                <a:cxn ang="0">
                  <a:pos x="186" y="198"/>
                </a:cxn>
                <a:cxn ang="0">
                  <a:pos x="168" y="39"/>
                </a:cxn>
                <a:cxn ang="0">
                  <a:pos x="197" y="39"/>
                </a:cxn>
                <a:cxn ang="0">
                  <a:pos x="136" y="0"/>
                </a:cxn>
                <a:cxn ang="0">
                  <a:pos x="134" y="21"/>
                </a:cxn>
                <a:cxn ang="0">
                  <a:pos x="82" y="20"/>
                </a:cxn>
                <a:cxn ang="0">
                  <a:pos x="82" y="63"/>
                </a:cxn>
                <a:cxn ang="0">
                  <a:pos x="63" y="71"/>
                </a:cxn>
                <a:cxn ang="0">
                  <a:pos x="64" y="98"/>
                </a:cxn>
                <a:cxn ang="0">
                  <a:pos x="0" y="105"/>
                </a:cxn>
              </a:cxnLst>
              <a:rect l="0" t="0" r="r" b="b"/>
              <a:pathLst>
                <a:path w="198" h="210">
                  <a:moveTo>
                    <a:pt x="0" y="105"/>
                  </a:moveTo>
                  <a:lnTo>
                    <a:pt x="12" y="117"/>
                  </a:lnTo>
                  <a:lnTo>
                    <a:pt x="14" y="148"/>
                  </a:lnTo>
                  <a:lnTo>
                    <a:pt x="5" y="188"/>
                  </a:lnTo>
                  <a:lnTo>
                    <a:pt x="41" y="179"/>
                  </a:lnTo>
                  <a:lnTo>
                    <a:pt x="78" y="209"/>
                  </a:lnTo>
                  <a:lnTo>
                    <a:pt x="90" y="191"/>
                  </a:lnTo>
                  <a:lnTo>
                    <a:pt x="102" y="203"/>
                  </a:lnTo>
                  <a:lnTo>
                    <a:pt x="186" y="198"/>
                  </a:lnTo>
                  <a:lnTo>
                    <a:pt x="168" y="39"/>
                  </a:lnTo>
                  <a:lnTo>
                    <a:pt x="197" y="39"/>
                  </a:lnTo>
                  <a:lnTo>
                    <a:pt x="136" y="0"/>
                  </a:lnTo>
                  <a:lnTo>
                    <a:pt x="134" y="21"/>
                  </a:lnTo>
                  <a:lnTo>
                    <a:pt x="82" y="20"/>
                  </a:lnTo>
                  <a:lnTo>
                    <a:pt x="82" y="63"/>
                  </a:lnTo>
                  <a:lnTo>
                    <a:pt x="63" y="71"/>
                  </a:lnTo>
                  <a:lnTo>
                    <a:pt x="64" y="98"/>
                  </a:lnTo>
                  <a:lnTo>
                    <a:pt x="0" y="10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65" name="Freeform 213"/>
            <p:cNvSpPr>
              <a:spLocks/>
            </p:cNvSpPr>
            <p:nvPr/>
          </p:nvSpPr>
          <p:spPr bwMode="auto">
            <a:xfrm>
              <a:off x="2621" y="2507"/>
              <a:ext cx="184" cy="138"/>
            </a:xfrm>
            <a:custGeom>
              <a:avLst/>
              <a:gdLst/>
              <a:ahLst/>
              <a:cxnLst>
                <a:cxn ang="0">
                  <a:pos x="0" y="141"/>
                </a:cxn>
                <a:cxn ang="0">
                  <a:pos x="45" y="114"/>
                </a:cxn>
                <a:cxn ang="0">
                  <a:pos x="63" y="56"/>
                </a:cxn>
                <a:cxn ang="0">
                  <a:pos x="103" y="28"/>
                </a:cxn>
                <a:cxn ang="0">
                  <a:pos x="117" y="0"/>
                </a:cxn>
                <a:cxn ang="0">
                  <a:pos x="175" y="9"/>
                </a:cxn>
                <a:cxn ang="0">
                  <a:pos x="190" y="62"/>
                </a:cxn>
                <a:cxn ang="0">
                  <a:pos x="164" y="63"/>
                </a:cxn>
                <a:cxn ang="0">
                  <a:pos x="149" y="70"/>
                </a:cxn>
                <a:cxn ang="0">
                  <a:pos x="152" y="83"/>
                </a:cxn>
                <a:cxn ang="0">
                  <a:pos x="79" y="116"/>
                </a:cxn>
                <a:cxn ang="0">
                  <a:pos x="70" y="143"/>
                </a:cxn>
                <a:cxn ang="0">
                  <a:pos x="0" y="141"/>
                </a:cxn>
              </a:cxnLst>
              <a:rect l="0" t="0" r="r" b="b"/>
              <a:pathLst>
                <a:path w="191" h="144">
                  <a:moveTo>
                    <a:pt x="0" y="141"/>
                  </a:moveTo>
                  <a:lnTo>
                    <a:pt x="45" y="114"/>
                  </a:lnTo>
                  <a:lnTo>
                    <a:pt x="63" y="56"/>
                  </a:lnTo>
                  <a:lnTo>
                    <a:pt x="103" y="28"/>
                  </a:lnTo>
                  <a:lnTo>
                    <a:pt x="117" y="0"/>
                  </a:lnTo>
                  <a:lnTo>
                    <a:pt x="175" y="9"/>
                  </a:lnTo>
                  <a:lnTo>
                    <a:pt x="190" y="62"/>
                  </a:lnTo>
                  <a:lnTo>
                    <a:pt x="164" y="63"/>
                  </a:lnTo>
                  <a:lnTo>
                    <a:pt x="149" y="70"/>
                  </a:lnTo>
                  <a:lnTo>
                    <a:pt x="152" y="83"/>
                  </a:lnTo>
                  <a:lnTo>
                    <a:pt x="79" y="116"/>
                  </a:lnTo>
                  <a:lnTo>
                    <a:pt x="70" y="143"/>
                  </a:lnTo>
                  <a:lnTo>
                    <a:pt x="0" y="14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66" name="Freeform 214"/>
            <p:cNvSpPr>
              <a:spLocks/>
            </p:cNvSpPr>
            <p:nvPr/>
          </p:nvSpPr>
          <p:spPr bwMode="auto">
            <a:xfrm>
              <a:off x="3297" y="3244"/>
              <a:ext cx="168" cy="261"/>
            </a:xfrm>
            <a:custGeom>
              <a:avLst/>
              <a:gdLst/>
              <a:ahLst/>
              <a:cxnLst>
                <a:cxn ang="0">
                  <a:pos x="0" y="75"/>
                </a:cxn>
                <a:cxn ang="0">
                  <a:pos x="5" y="84"/>
                </a:cxn>
                <a:cxn ang="0">
                  <a:pos x="45" y="97"/>
                </a:cxn>
                <a:cxn ang="0">
                  <a:pos x="50" y="113"/>
                </a:cxn>
                <a:cxn ang="0">
                  <a:pos x="47" y="156"/>
                </a:cxn>
                <a:cxn ang="0">
                  <a:pos x="25" y="200"/>
                </a:cxn>
                <a:cxn ang="0">
                  <a:pos x="32" y="253"/>
                </a:cxn>
                <a:cxn ang="0">
                  <a:pos x="33" y="271"/>
                </a:cxn>
                <a:cxn ang="0">
                  <a:pos x="47" y="271"/>
                </a:cxn>
                <a:cxn ang="0">
                  <a:pos x="47" y="252"/>
                </a:cxn>
                <a:cxn ang="0">
                  <a:pos x="89" y="229"/>
                </a:cxn>
                <a:cxn ang="0">
                  <a:pos x="77" y="156"/>
                </a:cxn>
                <a:cxn ang="0">
                  <a:pos x="171" y="83"/>
                </a:cxn>
                <a:cxn ang="0">
                  <a:pos x="173" y="0"/>
                </a:cxn>
                <a:cxn ang="0">
                  <a:pos x="148" y="14"/>
                </a:cxn>
                <a:cxn ang="0">
                  <a:pos x="83" y="18"/>
                </a:cxn>
                <a:cxn ang="0">
                  <a:pos x="82" y="49"/>
                </a:cxn>
                <a:cxn ang="0">
                  <a:pos x="98" y="74"/>
                </a:cxn>
                <a:cxn ang="0">
                  <a:pos x="89" y="109"/>
                </a:cxn>
                <a:cxn ang="0">
                  <a:pos x="71" y="90"/>
                </a:cxn>
                <a:cxn ang="0">
                  <a:pos x="74" y="66"/>
                </a:cxn>
                <a:cxn ang="0">
                  <a:pos x="52" y="59"/>
                </a:cxn>
                <a:cxn ang="0">
                  <a:pos x="0" y="75"/>
                </a:cxn>
              </a:cxnLst>
              <a:rect l="0" t="0" r="r" b="b"/>
              <a:pathLst>
                <a:path w="174" h="272">
                  <a:moveTo>
                    <a:pt x="0" y="75"/>
                  </a:moveTo>
                  <a:lnTo>
                    <a:pt x="5" y="84"/>
                  </a:lnTo>
                  <a:lnTo>
                    <a:pt x="45" y="97"/>
                  </a:lnTo>
                  <a:lnTo>
                    <a:pt x="50" y="113"/>
                  </a:lnTo>
                  <a:lnTo>
                    <a:pt x="47" y="156"/>
                  </a:lnTo>
                  <a:lnTo>
                    <a:pt x="25" y="200"/>
                  </a:lnTo>
                  <a:lnTo>
                    <a:pt x="32" y="253"/>
                  </a:lnTo>
                  <a:lnTo>
                    <a:pt x="33" y="271"/>
                  </a:lnTo>
                  <a:lnTo>
                    <a:pt x="47" y="271"/>
                  </a:lnTo>
                  <a:lnTo>
                    <a:pt x="47" y="252"/>
                  </a:lnTo>
                  <a:lnTo>
                    <a:pt x="89" y="229"/>
                  </a:lnTo>
                  <a:lnTo>
                    <a:pt x="77" y="156"/>
                  </a:lnTo>
                  <a:lnTo>
                    <a:pt x="171" y="83"/>
                  </a:lnTo>
                  <a:lnTo>
                    <a:pt x="173" y="0"/>
                  </a:lnTo>
                  <a:lnTo>
                    <a:pt x="148" y="14"/>
                  </a:lnTo>
                  <a:lnTo>
                    <a:pt x="83" y="18"/>
                  </a:lnTo>
                  <a:lnTo>
                    <a:pt x="82" y="49"/>
                  </a:lnTo>
                  <a:lnTo>
                    <a:pt x="98" y="74"/>
                  </a:lnTo>
                  <a:lnTo>
                    <a:pt x="89" y="109"/>
                  </a:lnTo>
                  <a:lnTo>
                    <a:pt x="71" y="90"/>
                  </a:lnTo>
                  <a:lnTo>
                    <a:pt x="74" y="66"/>
                  </a:lnTo>
                  <a:lnTo>
                    <a:pt x="52" y="59"/>
                  </a:lnTo>
                  <a:lnTo>
                    <a:pt x="0" y="7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67" name="Freeform 215"/>
            <p:cNvSpPr>
              <a:spLocks/>
            </p:cNvSpPr>
            <p:nvPr/>
          </p:nvSpPr>
          <p:spPr bwMode="auto">
            <a:xfrm>
              <a:off x="2828" y="2712"/>
              <a:ext cx="250" cy="190"/>
            </a:xfrm>
            <a:custGeom>
              <a:avLst/>
              <a:gdLst/>
              <a:ahLst/>
              <a:cxnLst>
                <a:cxn ang="0">
                  <a:pos x="0" y="143"/>
                </a:cxn>
                <a:cxn ang="0">
                  <a:pos x="2" y="159"/>
                </a:cxn>
                <a:cxn ang="0">
                  <a:pos x="35" y="192"/>
                </a:cxn>
                <a:cxn ang="0">
                  <a:pos x="43" y="186"/>
                </a:cxn>
                <a:cxn ang="0">
                  <a:pos x="55" y="197"/>
                </a:cxn>
                <a:cxn ang="0">
                  <a:pos x="74" y="163"/>
                </a:cxn>
                <a:cxn ang="0">
                  <a:pos x="148" y="180"/>
                </a:cxn>
                <a:cxn ang="0">
                  <a:pos x="212" y="161"/>
                </a:cxn>
                <a:cxn ang="0">
                  <a:pos x="214" y="153"/>
                </a:cxn>
                <a:cxn ang="0">
                  <a:pos x="248" y="110"/>
                </a:cxn>
                <a:cxn ang="0">
                  <a:pos x="258" y="52"/>
                </a:cxn>
                <a:cxn ang="0">
                  <a:pos x="241" y="35"/>
                </a:cxn>
                <a:cxn ang="0">
                  <a:pos x="241" y="8"/>
                </a:cxn>
                <a:cxn ang="0">
                  <a:pos x="187" y="0"/>
                </a:cxn>
                <a:cxn ang="0">
                  <a:pos x="87" y="67"/>
                </a:cxn>
                <a:cxn ang="0">
                  <a:pos x="62" y="74"/>
                </a:cxn>
                <a:cxn ang="0">
                  <a:pos x="63" y="125"/>
                </a:cxn>
                <a:cxn ang="0">
                  <a:pos x="52" y="136"/>
                </a:cxn>
                <a:cxn ang="0">
                  <a:pos x="0" y="143"/>
                </a:cxn>
              </a:cxnLst>
              <a:rect l="0" t="0" r="r" b="b"/>
              <a:pathLst>
                <a:path w="259" h="198">
                  <a:moveTo>
                    <a:pt x="0" y="143"/>
                  </a:moveTo>
                  <a:lnTo>
                    <a:pt x="2" y="159"/>
                  </a:lnTo>
                  <a:lnTo>
                    <a:pt x="35" y="192"/>
                  </a:lnTo>
                  <a:lnTo>
                    <a:pt x="43" y="186"/>
                  </a:lnTo>
                  <a:lnTo>
                    <a:pt x="55" y="197"/>
                  </a:lnTo>
                  <a:lnTo>
                    <a:pt x="74" y="163"/>
                  </a:lnTo>
                  <a:lnTo>
                    <a:pt x="148" y="180"/>
                  </a:lnTo>
                  <a:lnTo>
                    <a:pt x="212" y="161"/>
                  </a:lnTo>
                  <a:lnTo>
                    <a:pt x="214" y="153"/>
                  </a:lnTo>
                  <a:lnTo>
                    <a:pt x="248" y="110"/>
                  </a:lnTo>
                  <a:lnTo>
                    <a:pt x="258" y="52"/>
                  </a:lnTo>
                  <a:lnTo>
                    <a:pt x="241" y="35"/>
                  </a:lnTo>
                  <a:lnTo>
                    <a:pt x="241" y="8"/>
                  </a:lnTo>
                  <a:lnTo>
                    <a:pt x="187" y="0"/>
                  </a:lnTo>
                  <a:lnTo>
                    <a:pt x="87" y="67"/>
                  </a:lnTo>
                  <a:lnTo>
                    <a:pt x="62" y="74"/>
                  </a:lnTo>
                  <a:lnTo>
                    <a:pt x="63" y="125"/>
                  </a:lnTo>
                  <a:lnTo>
                    <a:pt x="52" y="136"/>
                  </a:lnTo>
                  <a:lnTo>
                    <a:pt x="0" y="14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68" name="Freeform 216"/>
            <p:cNvSpPr>
              <a:spLocks/>
            </p:cNvSpPr>
            <p:nvPr/>
          </p:nvSpPr>
          <p:spPr bwMode="auto">
            <a:xfrm>
              <a:off x="2870" y="2866"/>
              <a:ext cx="184" cy="153"/>
            </a:xfrm>
            <a:custGeom>
              <a:avLst/>
              <a:gdLst/>
              <a:ahLst/>
              <a:cxnLst>
                <a:cxn ang="0">
                  <a:pos x="0" y="122"/>
                </a:cxn>
                <a:cxn ang="0">
                  <a:pos x="12" y="35"/>
                </a:cxn>
                <a:cxn ang="0">
                  <a:pos x="31" y="1"/>
                </a:cxn>
                <a:cxn ang="0">
                  <a:pos x="105" y="18"/>
                </a:cxn>
                <a:cxn ang="0">
                  <a:pos x="168" y="0"/>
                </a:cxn>
                <a:cxn ang="0">
                  <a:pos x="182" y="21"/>
                </a:cxn>
                <a:cxn ang="0">
                  <a:pos x="189" y="35"/>
                </a:cxn>
                <a:cxn ang="0">
                  <a:pos x="171" y="47"/>
                </a:cxn>
                <a:cxn ang="0">
                  <a:pos x="139" y="118"/>
                </a:cxn>
                <a:cxn ang="0">
                  <a:pos x="108" y="114"/>
                </a:cxn>
                <a:cxn ang="0">
                  <a:pos x="90" y="148"/>
                </a:cxn>
                <a:cxn ang="0">
                  <a:pos x="54" y="158"/>
                </a:cxn>
                <a:cxn ang="0">
                  <a:pos x="31" y="126"/>
                </a:cxn>
                <a:cxn ang="0">
                  <a:pos x="0" y="122"/>
                </a:cxn>
              </a:cxnLst>
              <a:rect l="0" t="0" r="r" b="b"/>
              <a:pathLst>
                <a:path w="190" h="159">
                  <a:moveTo>
                    <a:pt x="0" y="122"/>
                  </a:moveTo>
                  <a:lnTo>
                    <a:pt x="12" y="35"/>
                  </a:lnTo>
                  <a:lnTo>
                    <a:pt x="31" y="1"/>
                  </a:lnTo>
                  <a:lnTo>
                    <a:pt x="105" y="18"/>
                  </a:lnTo>
                  <a:lnTo>
                    <a:pt x="168" y="0"/>
                  </a:lnTo>
                  <a:lnTo>
                    <a:pt x="182" y="21"/>
                  </a:lnTo>
                  <a:lnTo>
                    <a:pt x="189" y="35"/>
                  </a:lnTo>
                  <a:lnTo>
                    <a:pt x="171" y="47"/>
                  </a:lnTo>
                  <a:lnTo>
                    <a:pt x="139" y="118"/>
                  </a:lnTo>
                  <a:lnTo>
                    <a:pt x="108" y="114"/>
                  </a:lnTo>
                  <a:lnTo>
                    <a:pt x="90" y="148"/>
                  </a:lnTo>
                  <a:lnTo>
                    <a:pt x="54" y="158"/>
                  </a:lnTo>
                  <a:lnTo>
                    <a:pt x="31" y="126"/>
                  </a:lnTo>
                  <a:lnTo>
                    <a:pt x="0" y="1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69" name="Freeform 217"/>
            <p:cNvSpPr>
              <a:spLocks/>
            </p:cNvSpPr>
            <p:nvPr/>
          </p:nvSpPr>
          <p:spPr bwMode="auto">
            <a:xfrm>
              <a:off x="2561" y="2885"/>
              <a:ext cx="49" cy="28"/>
            </a:xfrm>
            <a:custGeom>
              <a:avLst/>
              <a:gdLst/>
              <a:ahLst/>
              <a:cxnLst>
                <a:cxn ang="0">
                  <a:pos x="0" y="4"/>
                </a:cxn>
                <a:cxn ang="0">
                  <a:pos x="14" y="16"/>
                </a:cxn>
                <a:cxn ang="0">
                  <a:pos x="31" y="12"/>
                </a:cxn>
                <a:cxn ang="0">
                  <a:pos x="21" y="16"/>
                </a:cxn>
                <a:cxn ang="0">
                  <a:pos x="28" y="29"/>
                </a:cxn>
                <a:cxn ang="0">
                  <a:pos x="48" y="16"/>
                </a:cxn>
                <a:cxn ang="0">
                  <a:pos x="50" y="0"/>
                </a:cxn>
                <a:cxn ang="0">
                  <a:pos x="0" y="4"/>
                </a:cxn>
              </a:cxnLst>
              <a:rect l="0" t="0" r="r" b="b"/>
              <a:pathLst>
                <a:path w="51" h="30">
                  <a:moveTo>
                    <a:pt x="0" y="4"/>
                  </a:moveTo>
                  <a:lnTo>
                    <a:pt x="14" y="16"/>
                  </a:lnTo>
                  <a:lnTo>
                    <a:pt x="31" y="12"/>
                  </a:lnTo>
                  <a:lnTo>
                    <a:pt x="21" y="16"/>
                  </a:lnTo>
                  <a:lnTo>
                    <a:pt x="28" y="29"/>
                  </a:lnTo>
                  <a:lnTo>
                    <a:pt x="48" y="16"/>
                  </a:lnTo>
                  <a:lnTo>
                    <a:pt x="50" y="0"/>
                  </a:lnTo>
                  <a:lnTo>
                    <a:pt x="0" y="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0" name="Freeform 218"/>
            <p:cNvSpPr>
              <a:spLocks/>
            </p:cNvSpPr>
            <p:nvPr/>
          </p:nvSpPr>
          <p:spPr bwMode="auto">
            <a:xfrm>
              <a:off x="3625" y="2670"/>
              <a:ext cx="23" cy="26"/>
            </a:xfrm>
            <a:custGeom>
              <a:avLst/>
              <a:gdLst/>
              <a:ahLst/>
              <a:cxnLst>
                <a:cxn ang="0">
                  <a:pos x="0" y="21"/>
                </a:cxn>
                <a:cxn ang="0">
                  <a:pos x="12" y="26"/>
                </a:cxn>
                <a:cxn ang="0">
                  <a:pos x="22" y="24"/>
                </a:cxn>
                <a:cxn ang="0">
                  <a:pos x="12" y="0"/>
                </a:cxn>
                <a:cxn ang="0">
                  <a:pos x="0" y="21"/>
                </a:cxn>
              </a:cxnLst>
              <a:rect l="0" t="0" r="r" b="b"/>
              <a:pathLst>
                <a:path w="23" h="27">
                  <a:moveTo>
                    <a:pt x="0" y="21"/>
                  </a:moveTo>
                  <a:lnTo>
                    <a:pt x="12" y="26"/>
                  </a:lnTo>
                  <a:lnTo>
                    <a:pt x="22" y="24"/>
                  </a:lnTo>
                  <a:lnTo>
                    <a:pt x="12" y="0"/>
                  </a:lnTo>
                  <a:lnTo>
                    <a:pt x="0" y="2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1" name="Freeform 219"/>
            <p:cNvSpPr>
              <a:spLocks/>
            </p:cNvSpPr>
            <p:nvPr/>
          </p:nvSpPr>
          <p:spPr bwMode="auto">
            <a:xfrm>
              <a:off x="3283" y="3098"/>
              <a:ext cx="27" cy="26"/>
            </a:xfrm>
            <a:custGeom>
              <a:avLst/>
              <a:gdLst/>
              <a:ahLst/>
              <a:cxnLst>
                <a:cxn ang="0">
                  <a:pos x="0" y="26"/>
                </a:cxn>
                <a:cxn ang="0">
                  <a:pos x="10" y="4"/>
                </a:cxn>
                <a:cxn ang="0">
                  <a:pos x="22" y="0"/>
                </a:cxn>
                <a:cxn ang="0">
                  <a:pos x="27" y="21"/>
                </a:cxn>
                <a:cxn ang="0">
                  <a:pos x="0" y="26"/>
                </a:cxn>
              </a:cxnLst>
              <a:rect l="0" t="0" r="r" b="b"/>
              <a:pathLst>
                <a:path w="28" h="27">
                  <a:moveTo>
                    <a:pt x="0" y="26"/>
                  </a:moveTo>
                  <a:lnTo>
                    <a:pt x="10" y="4"/>
                  </a:lnTo>
                  <a:lnTo>
                    <a:pt x="22" y="0"/>
                  </a:lnTo>
                  <a:lnTo>
                    <a:pt x="27" y="21"/>
                  </a:lnTo>
                  <a:lnTo>
                    <a:pt x="0" y="2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2" name="Freeform 220"/>
            <p:cNvSpPr>
              <a:spLocks/>
            </p:cNvSpPr>
            <p:nvPr/>
          </p:nvSpPr>
          <p:spPr bwMode="auto">
            <a:xfrm>
              <a:off x="2549" y="2823"/>
              <a:ext cx="98" cy="66"/>
            </a:xfrm>
            <a:custGeom>
              <a:avLst/>
              <a:gdLst/>
              <a:ahLst/>
              <a:cxnLst>
                <a:cxn ang="0">
                  <a:pos x="0" y="29"/>
                </a:cxn>
                <a:cxn ang="0">
                  <a:pos x="14" y="49"/>
                </a:cxn>
                <a:cxn ang="0">
                  <a:pos x="60" y="52"/>
                </a:cxn>
                <a:cxn ang="0">
                  <a:pos x="12" y="58"/>
                </a:cxn>
                <a:cxn ang="0">
                  <a:pos x="12" y="68"/>
                </a:cxn>
                <a:cxn ang="0">
                  <a:pos x="62" y="64"/>
                </a:cxn>
                <a:cxn ang="0">
                  <a:pos x="100" y="68"/>
                </a:cxn>
                <a:cxn ang="0">
                  <a:pos x="87" y="29"/>
                </a:cxn>
                <a:cxn ang="0">
                  <a:pos x="51" y="0"/>
                </a:cxn>
                <a:cxn ang="0">
                  <a:pos x="14" y="9"/>
                </a:cxn>
                <a:cxn ang="0">
                  <a:pos x="0" y="29"/>
                </a:cxn>
              </a:cxnLst>
              <a:rect l="0" t="0" r="r" b="b"/>
              <a:pathLst>
                <a:path w="101" h="69">
                  <a:moveTo>
                    <a:pt x="0" y="29"/>
                  </a:moveTo>
                  <a:lnTo>
                    <a:pt x="14" y="49"/>
                  </a:lnTo>
                  <a:lnTo>
                    <a:pt x="60" y="52"/>
                  </a:lnTo>
                  <a:lnTo>
                    <a:pt x="12" y="58"/>
                  </a:lnTo>
                  <a:lnTo>
                    <a:pt x="12" y="68"/>
                  </a:lnTo>
                  <a:lnTo>
                    <a:pt x="62" y="64"/>
                  </a:lnTo>
                  <a:lnTo>
                    <a:pt x="100" y="68"/>
                  </a:lnTo>
                  <a:lnTo>
                    <a:pt x="87" y="29"/>
                  </a:lnTo>
                  <a:lnTo>
                    <a:pt x="51" y="0"/>
                  </a:lnTo>
                  <a:lnTo>
                    <a:pt x="14" y="9"/>
                  </a:lnTo>
                  <a:lnTo>
                    <a:pt x="0" y="2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3" name="Freeform 221"/>
            <p:cNvSpPr>
              <a:spLocks/>
            </p:cNvSpPr>
            <p:nvPr/>
          </p:nvSpPr>
          <p:spPr bwMode="auto">
            <a:xfrm>
              <a:off x="2616" y="2928"/>
              <a:ext cx="48" cy="48"/>
            </a:xfrm>
            <a:custGeom>
              <a:avLst/>
              <a:gdLst/>
              <a:ahLst/>
              <a:cxnLst>
                <a:cxn ang="0">
                  <a:pos x="0" y="14"/>
                </a:cxn>
                <a:cxn ang="0">
                  <a:pos x="5" y="33"/>
                </a:cxn>
                <a:cxn ang="0">
                  <a:pos x="29" y="50"/>
                </a:cxn>
                <a:cxn ang="0">
                  <a:pos x="49" y="25"/>
                </a:cxn>
                <a:cxn ang="0">
                  <a:pos x="33" y="0"/>
                </a:cxn>
                <a:cxn ang="0">
                  <a:pos x="0" y="14"/>
                </a:cxn>
              </a:cxnLst>
              <a:rect l="0" t="0" r="r" b="b"/>
              <a:pathLst>
                <a:path w="50" h="51">
                  <a:moveTo>
                    <a:pt x="0" y="14"/>
                  </a:moveTo>
                  <a:lnTo>
                    <a:pt x="5" y="33"/>
                  </a:lnTo>
                  <a:lnTo>
                    <a:pt x="29" y="50"/>
                  </a:lnTo>
                  <a:lnTo>
                    <a:pt x="49" y="25"/>
                  </a:lnTo>
                  <a:lnTo>
                    <a:pt x="33" y="0"/>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4" name="Freeform 222"/>
            <p:cNvSpPr>
              <a:spLocks/>
            </p:cNvSpPr>
            <p:nvPr/>
          </p:nvSpPr>
          <p:spPr bwMode="auto">
            <a:xfrm>
              <a:off x="3473" y="2898"/>
              <a:ext cx="161" cy="211"/>
            </a:xfrm>
            <a:custGeom>
              <a:avLst/>
              <a:gdLst/>
              <a:ahLst/>
              <a:cxnLst>
                <a:cxn ang="0">
                  <a:pos x="0" y="206"/>
                </a:cxn>
                <a:cxn ang="0">
                  <a:pos x="0" y="147"/>
                </a:cxn>
                <a:cxn ang="0">
                  <a:pos x="13" y="129"/>
                </a:cxn>
                <a:cxn ang="0">
                  <a:pos x="63" y="110"/>
                </a:cxn>
                <a:cxn ang="0">
                  <a:pos x="113" y="62"/>
                </a:cxn>
                <a:cxn ang="0">
                  <a:pos x="49" y="45"/>
                </a:cxn>
                <a:cxn ang="0">
                  <a:pos x="29" y="16"/>
                </a:cxn>
                <a:cxn ang="0">
                  <a:pos x="36" y="8"/>
                </a:cxn>
                <a:cxn ang="0">
                  <a:pos x="62" y="24"/>
                </a:cxn>
                <a:cxn ang="0">
                  <a:pos x="159" y="0"/>
                </a:cxn>
                <a:cxn ang="0">
                  <a:pos x="166" y="24"/>
                </a:cxn>
                <a:cxn ang="0">
                  <a:pos x="107" y="128"/>
                </a:cxn>
                <a:cxn ang="0">
                  <a:pos x="8" y="220"/>
                </a:cxn>
                <a:cxn ang="0">
                  <a:pos x="0" y="206"/>
                </a:cxn>
              </a:cxnLst>
              <a:rect l="0" t="0" r="r" b="b"/>
              <a:pathLst>
                <a:path w="167" h="221">
                  <a:moveTo>
                    <a:pt x="0" y="206"/>
                  </a:moveTo>
                  <a:lnTo>
                    <a:pt x="0" y="147"/>
                  </a:lnTo>
                  <a:lnTo>
                    <a:pt x="13" y="129"/>
                  </a:lnTo>
                  <a:lnTo>
                    <a:pt x="63" y="110"/>
                  </a:lnTo>
                  <a:lnTo>
                    <a:pt x="113" y="62"/>
                  </a:lnTo>
                  <a:lnTo>
                    <a:pt x="49" y="45"/>
                  </a:lnTo>
                  <a:lnTo>
                    <a:pt x="29" y="16"/>
                  </a:lnTo>
                  <a:lnTo>
                    <a:pt x="36" y="8"/>
                  </a:lnTo>
                  <a:lnTo>
                    <a:pt x="62" y="24"/>
                  </a:lnTo>
                  <a:lnTo>
                    <a:pt x="159" y="0"/>
                  </a:lnTo>
                  <a:lnTo>
                    <a:pt x="166" y="24"/>
                  </a:lnTo>
                  <a:lnTo>
                    <a:pt x="107" y="128"/>
                  </a:lnTo>
                  <a:lnTo>
                    <a:pt x="8" y="220"/>
                  </a:lnTo>
                  <a:lnTo>
                    <a:pt x="0" y="20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5" name="Freeform 223"/>
            <p:cNvSpPr>
              <a:spLocks/>
            </p:cNvSpPr>
            <p:nvPr/>
          </p:nvSpPr>
          <p:spPr bwMode="auto">
            <a:xfrm>
              <a:off x="3221" y="3326"/>
              <a:ext cx="125" cy="112"/>
            </a:xfrm>
            <a:custGeom>
              <a:avLst/>
              <a:gdLst/>
              <a:ahLst/>
              <a:cxnLst>
                <a:cxn ang="0">
                  <a:pos x="0" y="35"/>
                </a:cxn>
                <a:cxn ang="0">
                  <a:pos x="28" y="36"/>
                </a:cxn>
                <a:cxn ang="0">
                  <a:pos x="56" y="14"/>
                </a:cxn>
                <a:cxn ang="0">
                  <a:pos x="57" y="5"/>
                </a:cxn>
                <a:cxn ang="0">
                  <a:pos x="83" y="0"/>
                </a:cxn>
                <a:cxn ang="0">
                  <a:pos x="123" y="12"/>
                </a:cxn>
                <a:cxn ang="0">
                  <a:pos x="128" y="28"/>
                </a:cxn>
                <a:cxn ang="0">
                  <a:pos x="125" y="71"/>
                </a:cxn>
                <a:cxn ang="0">
                  <a:pos x="103" y="116"/>
                </a:cxn>
                <a:cxn ang="0">
                  <a:pos x="67" y="107"/>
                </a:cxn>
                <a:cxn ang="0">
                  <a:pos x="45" y="97"/>
                </a:cxn>
                <a:cxn ang="0">
                  <a:pos x="0" y="35"/>
                </a:cxn>
              </a:cxnLst>
              <a:rect l="0" t="0" r="r" b="b"/>
              <a:pathLst>
                <a:path w="129" h="117">
                  <a:moveTo>
                    <a:pt x="0" y="35"/>
                  </a:moveTo>
                  <a:lnTo>
                    <a:pt x="28" y="36"/>
                  </a:lnTo>
                  <a:lnTo>
                    <a:pt x="56" y="14"/>
                  </a:lnTo>
                  <a:lnTo>
                    <a:pt x="57" y="5"/>
                  </a:lnTo>
                  <a:lnTo>
                    <a:pt x="83" y="0"/>
                  </a:lnTo>
                  <a:lnTo>
                    <a:pt x="123" y="12"/>
                  </a:lnTo>
                  <a:lnTo>
                    <a:pt x="128" y="28"/>
                  </a:lnTo>
                  <a:lnTo>
                    <a:pt x="125" y="71"/>
                  </a:lnTo>
                  <a:lnTo>
                    <a:pt x="103" y="116"/>
                  </a:lnTo>
                  <a:lnTo>
                    <a:pt x="67" y="107"/>
                  </a:lnTo>
                  <a:lnTo>
                    <a:pt x="45" y="97"/>
                  </a:lnTo>
                  <a:lnTo>
                    <a:pt x="0" y="3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6" name="Freeform 224"/>
            <p:cNvSpPr>
              <a:spLocks/>
            </p:cNvSpPr>
            <p:nvPr/>
          </p:nvSpPr>
          <p:spPr bwMode="auto">
            <a:xfrm>
              <a:off x="3006" y="3345"/>
              <a:ext cx="216" cy="200"/>
            </a:xfrm>
            <a:custGeom>
              <a:avLst/>
              <a:gdLst/>
              <a:ahLst/>
              <a:cxnLst>
                <a:cxn ang="0">
                  <a:pos x="0" y="6"/>
                </a:cxn>
                <a:cxn ang="0">
                  <a:pos x="27" y="0"/>
                </a:cxn>
                <a:cxn ang="0">
                  <a:pos x="159" y="20"/>
                </a:cxn>
                <a:cxn ang="0">
                  <a:pos x="190" y="10"/>
                </a:cxn>
                <a:cxn ang="0">
                  <a:pos x="222" y="14"/>
                </a:cxn>
                <a:cxn ang="0">
                  <a:pos x="194" y="29"/>
                </a:cxn>
                <a:cxn ang="0">
                  <a:pos x="184" y="20"/>
                </a:cxn>
                <a:cxn ang="0">
                  <a:pos x="152" y="27"/>
                </a:cxn>
                <a:cxn ang="0">
                  <a:pos x="152" y="85"/>
                </a:cxn>
                <a:cxn ang="0">
                  <a:pos x="136" y="85"/>
                </a:cxn>
                <a:cxn ang="0">
                  <a:pos x="136" y="131"/>
                </a:cxn>
                <a:cxn ang="0">
                  <a:pos x="136" y="197"/>
                </a:cxn>
                <a:cxn ang="0">
                  <a:pos x="121" y="208"/>
                </a:cxn>
                <a:cxn ang="0">
                  <a:pos x="101" y="208"/>
                </a:cxn>
                <a:cxn ang="0">
                  <a:pos x="89" y="193"/>
                </a:cxn>
                <a:cxn ang="0">
                  <a:pos x="79" y="201"/>
                </a:cxn>
                <a:cxn ang="0">
                  <a:pos x="58" y="178"/>
                </a:cxn>
                <a:cxn ang="0">
                  <a:pos x="47" y="105"/>
                </a:cxn>
                <a:cxn ang="0">
                  <a:pos x="47" y="97"/>
                </a:cxn>
                <a:cxn ang="0">
                  <a:pos x="0" y="6"/>
                </a:cxn>
              </a:cxnLst>
              <a:rect l="0" t="0" r="r" b="b"/>
              <a:pathLst>
                <a:path w="223" h="209">
                  <a:moveTo>
                    <a:pt x="0" y="6"/>
                  </a:moveTo>
                  <a:lnTo>
                    <a:pt x="27" y="0"/>
                  </a:lnTo>
                  <a:lnTo>
                    <a:pt x="159" y="20"/>
                  </a:lnTo>
                  <a:lnTo>
                    <a:pt x="190" y="10"/>
                  </a:lnTo>
                  <a:lnTo>
                    <a:pt x="222" y="14"/>
                  </a:lnTo>
                  <a:lnTo>
                    <a:pt x="194" y="29"/>
                  </a:lnTo>
                  <a:lnTo>
                    <a:pt x="184" y="20"/>
                  </a:lnTo>
                  <a:lnTo>
                    <a:pt x="152" y="27"/>
                  </a:lnTo>
                  <a:lnTo>
                    <a:pt x="152" y="85"/>
                  </a:lnTo>
                  <a:lnTo>
                    <a:pt x="136" y="85"/>
                  </a:lnTo>
                  <a:lnTo>
                    <a:pt x="136" y="131"/>
                  </a:lnTo>
                  <a:lnTo>
                    <a:pt x="136" y="197"/>
                  </a:lnTo>
                  <a:lnTo>
                    <a:pt x="121" y="208"/>
                  </a:lnTo>
                  <a:lnTo>
                    <a:pt x="101" y="208"/>
                  </a:lnTo>
                  <a:lnTo>
                    <a:pt x="89" y="193"/>
                  </a:lnTo>
                  <a:lnTo>
                    <a:pt x="79" y="201"/>
                  </a:lnTo>
                  <a:lnTo>
                    <a:pt x="58" y="178"/>
                  </a:lnTo>
                  <a:lnTo>
                    <a:pt x="47" y="105"/>
                  </a:lnTo>
                  <a:lnTo>
                    <a:pt x="47" y="97"/>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7" name="Freeform 225"/>
            <p:cNvSpPr>
              <a:spLocks/>
            </p:cNvSpPr>
            <p:nvPr/>
          </p:nvSpPr>
          <p:spPr bwMode="auto">
            <a:xfrm>
              <a:off x="2558" y="2643"/>
              <a:ext cx="132" cy="109"/>
            </a:xfrm>
            <a:custGeom>
              <a:avLst/>
              <a:gdLst/>
              <a:ahLst/>
              <a:cxnLst>
                <a:cxn ang="0">
                  <a:pos x="0" y="113"/>
                </a:cxn>
                <a:cxn ang="0">
                  <a:pos x="64" y="0"/>
                </a:cxn>
                <a:cxn ang="0">
                  <a:pos x="134" y="1"/>
                </a:cxn>
                <a:cxn ang="0">
                  <a:pos x="136" y="8"/>
                </a:cxn>
                <a:cxn ang="0">
                  <a:pos x="134" y="29"/>
                </a:cxn>
                <a:cxn ang="0">
                  <a:pos x="82" y="28"/>
                </a:cxn>
                <a:cxn ang="0">
                  <a:pos x="82" y="71"/>
                </a:cxn>
                <a:cxn ang="0">
                  <a:pos x="63" y="79"/>
                </a:cxn>
                <a:cxn ang="0">
                  <a:pos x="64" y="106"/>
                </a:cxn>
                <a:cxn ang="0">
                  <a:pos x="0" y="113"/>
                </a:cxn>
              </a:cxnLst>
              <a:rect l="0" t="0" r="r" b="b"/>
              <a:pathLst>
                <a:path w="137" h="114">
                  <a:moveTo>
                    <a:pt x="0" y="113"/>
                  </a:moveTo>
                  <a:lnTo>
                    <a:pt x="64" y="0"/>
                  </a:lnTo>
                  <a:lnTo>
                    <a:pt x="134" y="1"/>
                  </a:lnTo>
                  <a:lnTo>
                    <a:pt x="136" y="8"/>
                  </a:lnTo>
                  <a:lnTo>
                    <a:pt x="134" y="29"/>
                  </a:lnTo>
                  <a:lnTo>
                    <a:pt x="82" y="28"/>
                  </a:lnTo>
                  <a:lnTo>
                    <a:pt x="82" y="71"/>
                  </a:lnTo>
                  <a:lnTo>
                    <a:pt x="63" y="79"/>
                  </a:lnTo>
                  <a:lnTo>
                    <a:pt x="64" y="106"/>
                  </a:lnTo>
                  <a:lnTo>
                    <a:pt x="0" y="1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8" name="Freeform 226"/>
            <p:cNvSpPr>
              <a:spLocks/>
            </p:cNvSpPr>
            <p:nvPr/>
          </p:nvSpPr>
          <p:spPr bwMode="auto">
            <a:xfrm>
              <a:off x="3170" y="2720"/>
              <a:ext cx="263" cy="306"/>
            </a:xfrm>
            <a:custGeom>
              <a:avLst/>
              <a:gdLst/>
              <a:ahLst/>
              <a:cxnLst>
                <a:cxn ang="0">
                  <a:pos x="0" y="168"/>
                </a:cxn>
                <a:cxn ang="0">
                  <a:pos x="13" y="200"/>
                </a:cxn>
                <a:cxn ang="0">
                  <a:pos x="25" y="235"/>
                </a:cxn>
                <a:cxn ang="0">
                  <a:pos x="52" y="247"/>
                </a:cxn>
                <a:cxn ang="0">
                  <a:pos x="93" y="294"/>
                </a:cxn>
                <a:cxn ang="0">
                  <a:pos x="146" y="319"/>
                </a:cxn>
                <a:cxn ang="0">
                  <a:pos x="196" y="313"/>
                </a:cxn>
                <a:cxn ang="0">
                  <a:pos x="227" y="304"/>
                </a:cxn>
                <a:cxn ang="0">
                  <a:pos x="208" y="269"/>
                </a:cxn>
                <a:cxn ang="0">
                  <a:pos x="180" y="250"/>
                </a:cxn>
                <a:cxn ang="0">
                  <a:pos x="199" y="238"/>
                </a:cxn>
                <a:cxn ang="0">
                  <a:pos x="200" y="208"/>
                </a:cxn>
                <a:cxn ang="0">
                  <a:pos x="233" y="169"/>
                </a:cxn>
                <a:cxn ang="0">
                  <a:pos x="245" y="99"/>
                </a:cxn>
                <a:cxn ang="0">
                  <a:pos x="271" y="84"/>
                </a:cxn>
                <a:cxn ang="0">
                  <a:pos x="250" y="69"/>
                </a:cxn>
                <a:cxn ang="0">
                  <a:pos x="244" y="18"/>
                </a:cxn>
                <a:cxn ang="0">
                  <a:pos x="222" y="0"/>
                </a:cxn>
                <a:cxn ang="0">
                  <a:pos x="196" y="21"/>
                </a:cxn>
                <a:cxn ang="0">
                  <a:pos x="49" y="17"/>
                </a:cxn>
                <a:cxn ang="0">
                  <a:pos x="49" y="49"/>
                </a:cxn>
                <a:cxn ang="0">
                  <a:pos x="35" y="51"/>
                </a:cxn>
                <a:cxn ang="0">
                  <a:pos x="35" y="60"/>
                </a:cxn>
                <a:cxn ang="0">
                  <a:pos x="35" y="121"/>
                </a:cxn>
                <a:cxn ang="0">
                  <a:pos x="17" y="125"/>
                </a:cxn>
                <a:cxn ang="0">
                  <a:pos x="0" y="168"/>
                </a:cxn>
              </a:cxnLst>
              <a:rect l="0" t="0" r="r" b="b"/>
              <a:pathLst>
                <a:path w="272" h="320">
                  <a:moveTo>
                    <a:pt x="0" y="168"/>
                  </a:moveTo>
                  <a:lnTo>
                    <a:pt x="13" y="200"/>
                  </a:lnTo>
                  <a:lnTo>
                    <a:pt x="25" y="235"/>
                  </a:lnTo>
                  <a:lnTo>
                    <a:pt x="52" y="247"/>
                  </a:lnTo>
                  <a:lnTo>
                    <a:pt x="93" y="294"/>
                  </a:lnTo>
                  <a:lnTo>
                    <a:pt x="146" y="319"/>
                  </a:lnTo>
                  <a:lnTo>
                    <a:pt x="196" y="313"/>
                  </a:lnTo>
                  <a:lnTo>
                    <a:pt x="227" y="304"/>
                  </a:lnTo>
                  <a:lnTo>
                    <a:pt x="208" y="269"/>
                  </a:lnTo>
                  <a:lnTo>
                    <a:pt x="180" y="250"/>
                  </a:lnTo>
                  <a:lnTo>
                    <a:pt x="199" y="238"/>
                  </a:lnTo>
                  <a:lnTo>
                    <a:pt x="200" y="208"/>
                  </a:lnTo>
                  <a:lnTo>
                    <a:pt x="233" y="169"/>
                  </a:lnTo>
                  <a:lnTo>
                    <a:pt x="245" y="99"/>
                  </a:lnTo>
                  <a:lnTo>
                    <a:pt x="271" y="84"/>
                  </a:lnTo>
                  <a:lnTo>
                    <a:pt x="250" y="69"/>
                  </a:lnTo>
                  <a:lnTo>
                    <a:pt x="244" y="18"/>
                  </a:lnTo>
                  <a:lnTo>
                    <a:pt x="222" y="0"/>
                  </a:lnTo>
                  <a:lnTo>
                    <a:pt x="196" y="21"/>
                  </a:lnTo>
                  <a:lnTo>
                    <a:pt x="49" y="17"/>
                  </a:lnTo>
                  <a:lnTo>
                    <a:pt x="49" y="49"/>
                  </a:lnTo>
                  <a:lnTo>
                    <a:pt x="35" y="51"/>
                  </a:lnTo>
                  <a:lnTo>
                    <a:pt x="35" y="60"/>
                  </a:lnTo>
                  <a:lnTo>
                    <a:pt x="35" y="121"/>
                  </a:lnTo>
                  <a:lnTo>
                    <a:pt x="17" y="125"/>
                  </a:lnTo>
                  <a:lnTo>
                    <a:pt x="0" y="16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79" name="Freeform 227"/>
            <p:cNvSpPr>
              <a:spLocks/>
            </p:cNvSpPr>
            <p:nvPr/>
          </p:nvSpPr>
          <p:spPr bwMode="auto">
            <a:xfrm>
              <a:off x="3311" y="3487"/>
              <a:ext cx="21" cy="26"/>
            </a:xfrm>
            <a:custGeom>
              <a:avLst/>
              <a:gdLst/>
              <a:ahLst/>
              <a:cxnLst>
                <a:cxn ang="0">
                  <a:pos x="0" y="14"/>
                </a:cxn>
                <a:cxn ang="0">
                  <a:pos x="12" y="27"/>
                </a:cxn>
                <a:cxn ang="0">
                  <a:pos x="21" y="17"/>
                </a:cxn>
                <a:cxn ang="0">
                  <a:pos x="19" y="0"/>
                </a:cxn>
                <a:cxn ang="0">
                  <a:pos x="0" y="14"/>
                </a:cxn>
              </a:cxnLst>
              <a:rect l="0" t="0" r="r" b="b"/>
              <a:pathLst>
                <a:path w="22" h="28">
                  <a:moveTo>
                    <a:pt x="0" y="14"/>
                  </a:moveTo>
                  <a:lnTo>
                    <a:pt x="12" y="27"/>
                  </a:lnTo>
                  <a:lnTo>
                    <a:pt x="21" y="17"/>
                  </a:lnTo>
                  <a:lnTo>
                    <a:pt x="19" y="0"/>
                  </a:lnTo>
                  <a:lnTo>
                    <a:pt x="0" y="14"/>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80" name="Freeform 228"/>
            <p:cNvSpPr>
              <a:spLocks/>
            </p:cNvSpPr>
            <p:nvPr/>
          </p:nvSpPr>
          <p:spPr bwMode="auto">
            <a:xfrm>
              <a:off x="3293" y="3097"/>
              <a:ext cx="172" cy="166"/>
            </a:xfrm>
            <a:custGeom>
              <a:avLst/>
              <a:gdLst/>
              <a:ahLst/>
              <a:cxnLst>
                <a:cxn ang="0">
                  <a:pos x="0" y="53"/>
                </a:cxn>
                <a:cxn ang="0">
                  <a:pos x="1" y="87"/>
                </a:cxn>
                <a:cxn ang="0">
                  <a:pos x="22" y="120"/>
                </a:cxn>
                <a:cxn ang="0">
                  <a:pos x="54" y="135"/>
                </a:cxn>
                <a:cxn ang="0">
                  <a:pos x="70" y="139"/>
                </a:cxn>
                <a:cxn ang="0">
                  <a:pos x="87" y="172"/>
                </a:cxn>
                <a:cxn ang="0">
                  <a:pos x="152" y="167"/>
                </a:cxn>
                <a:cxn ang="0">
                  <a:pos x="177" y="153"/>
                </a:cxn>
                <a:cxn ang="0">
                  <a:pos x="151" y="86"/>
                </a:cxn>
                <a:cxn ang="0">
                  <a:pos x="158" y="59"/>
                </a:cxn>
                <a:cxn ang="0">
                  <a:pos x="74" y="0"/>
                </a:cxn>
                <a:cxn ang="0">
                  <a:pos x="52" y="29"/>
                </a:cxn>
                <a:cxn ang="0">
                  <a:pos x="43" y="21"/>
                </a:cxn>
                <a:cxn ang="0">
                  <a:pos x="36" y="28"/>
                </a:cxn>
                <a:cxn ang="0">
                  <a:pos x="35" y="0"/>
                </a:cxn>
                <a:cxn ang="0">
                  <a:pos x="13" y="1"/>
                </a:cxn>
                <a:cxn ang="0">
                  <a:pos x="17" y="22"/>
                </a:cxn>
                <a:cxn ang="0">
                  <a:pos x="18" y="34"/>
                </a:cxn>
                <a:cxn ang="0">
                  <a:pos x="0" y="53"/>
                </a:cxn>
              </a:cxnLst>
              <a:rect l="0" t="0" r="r" b="b"/>
              <a:pathLst>
                <a:path w="178" h="173">
                  <a:moveTo>
                    <a:pt x="0" y="53"/>
                  </a:moveTo>
                  <a:lnTo>
                    <a:pt x="1" y="87"/>
                  </a:lnTo>
                  <a:lnTo>
                    <a:pt x="22" y="120"/>
                  </a:lnTo>
                  <a:lnTo>
                    <a:pt x="54" y="135"/>
                  </a:lnTo>
                  <a:lnTo>
                    <a:pt x="70" y="139"/>
                  </a:lnTo>
                  <a:lnTo>
                    <a:pt x="87" y="172"/>
                  </a:lnTo>
                  <a:lnTo>
                    <a:pt x="152" y="167"/>
                  </a:lnTo>
                  <a:lnTo>
                    <a:pt x="177" y="153"/>
                  </a:lnTo>
                  <a:lnTo>
                    <a:pt x="151" y="86"/>
                  </a:lnTo>
                  <a:lnTo>
                    <a:pt x="158" y="59"/>
                  </a:lnTo>
                  <a:lnTo>
                    <a:pt x="74" y="0"/>
                  </a:lnTo>
                  <a:lnTo>
                    <a:pt x="52" y="29"/>
                  </a:lnTo>
                  <a:lnTo>
                    <a:pt x="43" y="21"/>
                  </a:lnTo>
                  <a:lnTo>
                    <a:pt x="36" y="28"/>
                  </a:lnTo>
                  <a:lnTo>
                    <a:pt x="35" y="0"/>
                  </a:lnTo>
                  <a:lnTo>
                    <a:pt x="13" y="1"/>
                  </a:lnTo>
                  <a:lnTo>
                    <a:pt x="17" y="22"/>
                  </a:lnTo>
                  <a:lnTo>
                    <a:pt x="18" y="34"/>
                  </a:lnTo>
                  <a:lnTo>
                    <a:pt x="0" y="5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81" name="Freeform 229"/>
            <p:cNvSpPr>
              <a:spLocks/>
            </p:cNvSpPr>
            <p:nvPr/>
          </p:nvSpPr>
          <p:spPr bwMode="auto">
            <a:xfrm>
              <a:off x="2822" y="2908"/>
              <a:ext cx="35" cy="81"/>
            </a:xfrm>
            <a:custGeom>
              <a:avLst/>
              <a:gdLst/>
              <a:ahLst/>
              <a:cxnLst>
                <a:cxn ang="0">
                  <a:pos x="0" y="0"/>
                </a:cxn>
                <a:cxn ang="0">
                  <a:pos x="17" y="4"/>
                </a:cxn>
                <a:cxn ang="0">
                  <a:pos x="35" y="78"/>
                </a:cxn>
                <a:cxn ang="0">
                  <a:pos x="22" y="83"/>
                </a:cxn>
                <a:cxn ang="0">
                  <a:pos x="0" y="0"/>
                </a:cxn>
              </a:cxnLst>
              <a:rect l="0" t="0" r="r" b="b"/>
              <a:pathLst>
                <a:path w="36" h="84">
                  <a:moveTo>
                    <a:pt x="0" y="0"/>
                  </a:moveTo>
                  <a:lnTo>
                    <a:pt x="17" y="4"/>
                  </a:lnTo>
                  <a:lnTo>
                    <a:pt x="35" y="78"/>
                  </a:lnTo>
                  <a:lnTo>
                    <a:pt x="22" y="83"/>
                  </a:lnTo>
                  <a:lnTo>
                    <a:pt x="0"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82" name="Freeform 230"/>
            <p:cNvSpPr>
              <a:spLocks/>
            </p:cNvSpPr>
            <p:nvPr/>
          </p:nvSpPr>
          <p:spPr bwMode="auto">
            <a:xfrm>
              <a:off x="3294" y="3020"/>
              <a:ext cx="85" cy="83"/>
            </a:xfrm>
            <a:custGeom>
              <a:avLst/>
              <a:gdLst/>
              <a:ahLst/>
              <a:cxnLst>
                <a:cxn ang="0">
                  <a:pos x="0" y="85"/>
                </a:cxn>
                <a:cxn ang="0">
                  <a:pos x="12" y="80"/>
                </a:cxn>
                <a:cxn ang="0">
                  <a:pos x="33" y="79"/>
                </a:cxn>
                <a:cxn ang="0">
                  <a:pos x="35" y="67"/>
                </a:cxn>
                <a:cxn ang="0">
                  <a:pos x="69" y="60"/>
                </a:cxn>
                <a:cxn ang="0">
                  <a:pos x="87" y="31"/>
                </a:cxn>
                <a:cxn ang="0">
                  <a:pos x="69" y="0"/>
                </a:cxn>
                <a:cxn ang="0">
                  <a:pos x="19" y="5"/>
                </a:cxn>
                <a:cxn ang="0">
                  <a:pos x="24" y="29"/>
                </a:cxn>
                <a:cxn ang="0">
                  <a:pos x="13" y="44"/>
                </a:cxn>
                <a:cxn ang="0">
                  <a:pos x="0" y="85"/>
                </a:cxn>
              </a:cxnLst>
              <a:rect l="0" t="0" r="r" b="b"/>
              <a:pathLst>
                <a:path w="88" h="86">
                  <a:moveTo>
                    <a:pt x="0" y="85"/>
                  </a:moveTo>
                  <a:lnTo>
                    <a:pt x="12" y="80"/>
                  </a:lnTo>
                  <a:lnTo>
                    <a:pt x="33" y="79"/>
                  </a:lnTo>
                  <a:lnTo>
                    <a:pt x="35" y="67"/>
                  </a:lnTo>
                  <a:lnTo>
                    <a:pt x="69" y="60"/>
                  </a:lnTo>
                  <a:lnTo>
                    <a:pt x="87" y="31"/>
                  </a:lnTo>
                  <a:lnTo>
                    <a:pt x="69" y="0"/>
                  </a:lnTo>
                  <a:lnTo>
                    <a:pt x="19" y="5"/>
                  </a:lnTo>
                  <a:lnTo>
                    <a:pt x="24" y="29"/>
                  </a:lnTo>
                  <a:lnTo>
                    <a:pt x="13" y="44"/>
                  </a:lnTo>
                  <a:lnTo>
                    <a:pt x="0" y="8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83" name="Freeform 231"/>
            <p:cNvSpPr>
              <a:spLocks/>
            </p:cNvSpPr>
            <p:nvPr/>
          </p:nvSpPr>
          <p:spPr bwMode="auto">
            <a:xfrm>
              <a:off x="3211" y="2577"/>
              <a:ext cx="177" cy="164"/>
            </a:xfrm>
            <a:custGeom>
              <a:avLst/>
              <a:gdLst/>
              <a:ahLst/>
              <a:cxnLst>
                <a:cxn ang="0">
                  <a:pos x="0" y="28"/>
                </a:cxn>
                <a:cxn ang="0">
                  <a:pos x="6" y="165"/>
                </a:cxn>
                <a:cxn ang="0">
                  <a:pos x="153" y="170"/>
                </a:cxn>
                <a:cxn ang="0">
                  <a:pos x="179" y="148"/>
                </a:cxn>
                <a:cxn ang="0">
                  <a:pos x="182" y="133"/>
                </a:cxn>
                <a:cxn ang="0">
                  <a:pos x="126" y="36"/>
                </a:cxn>
                <a:cxn ang="0">
                  <a:pos x="153" y="67"/>
                </a:cxn>
                <a:cxn ang="0">
                  <a:pos x="167" y="40"/>
                </a:cxn>
                <a:cxn ang="0">
                  <a:pos x="153" y="5"/>
                </a:cxn>
                <a:cxn ang="0">
                  <a:pos x="119" y="10"/>
                </a:cxn>
                <a:cxn ang="0">
                  <a:pos x="118" y="1"/>
                </a:cxn>
                <a:cxn ang="0">
                  <a:pos x="101" y="1"/>
                </a:cxn>
                <a:cxn ang="0">
                  <a:pos x="70" y="14"/>
                </a:cxn>
                <a:cxn ang="0">
                  <a:pos x="6" y="0"/>
                </a:cxn>
                <a:cxn ang="0">
                  <a:pos x="0" y="28"/>
                </a:cxn>
              </a:cxnLst>
              <a:rect l="0" t="0" r="r" b="b"/>
              <a:pathLst>
                <a:path w="183" h="171">
                  <a:moveTo>
                    <a:pt x="0" y="28"/>
                  </a:moveTo>
                  <a:lnTo>
                    <a:pt x="6" y="165"/>
                  </a:lnTo>
                  <a:lnTo>
                    <a:pt x="153" y="170"/>
                  </a:lnTo>
                  <a:lnTo>
                    <a:pt x="179" y="148"/>
                  </a:lnTo>
                  <a:lnTo>
                    <a:pt x="182" y="133"/>
                  </a:lnTo>
                  <a:lnTo>
                    <a:pt x="126" y="36"/>
                  </a:lnTo>
                  <a:lnTo>
                    <a:pt x="153" y="67"/>
                  </a:lnTo>
                  <a:lnTo>
                    <a:pt x="167" y="40"/>
                  </a:lnTo>
                  <a:lnTo>
                    <a:pt x="153" y="5"/>
                  </a:lnTo>
                  <a:lnTo>
                    <a:pt x="119" y="10"/>
                  </a:lnTo>
                  <a:lnTo>
                    <a:pt x="118" y="1"/>
                  </a:lnTo>
                  <a:lnTo>
                    <a:pt x="101" y="1"/>
                  </a:lnTo>
                  <a:lnTo>
                    <a:pt x="70" y="14"/>
                  </a:lnTo>
                  <a:lnTo>
                    <a:pt x="6" y="0"/>
                  </a:lnTo>
                  <a:lnTo>
                    <a:pt x="0" y="28"/>
                  </a:lnTo>
                </a:path>
              </a:pathLst>
            </a:custGeom>
            <a:solidFill>
              <a:srgbClr val="FF0000"/>
            </a:solidFill>
            <a:ln w="18415" cap="flat" cmpd="sng">
              <a:solidFill>
                <a:schemeClr val="tx1"/>
              </a:solidFill>
              <a:prstDash val="solid"/>
              <a:round/>
              <a:headEnd type="none" w="med" len="med"/>
              <a:tailEnd type="none" w="med" len="med"/>
            </a:ln>
            <a:effectLst/>
          </p:spPr>
          <p:txBody>
            <a:bodyPr/>
            <a:lstStyle/>
            <a:p>
              <a:endParaRPr lang="it-IT"/>
            </a:p>
          </p:txBody>
        </p:sp>
        <p:sp>
          <p:nvSpPr>
            <p:cNvPr id="484" name="Freeform 232"/>
            <p:cNvSpPr>
              <a:spLocks/>
            </p:cNvSpPr>
            <p:nvPr/>
          </p:nvSpPr>
          <p:spPr bwMode="auto">
            <a:xfrm>
              <a:off x="2743" y="2849"/>
              <a:ext cx="120" cy="86"/>
            </a:xfrm>
            <a:custGeom>
              <a:avLst/>
              <a:gdLst/>
              <a:ahLst/>
              <a:cxnLst>
                <a:cxn ang="0">
                  <a:pos x="0" y="75"/>
                </a:cxn>
                <a:cxn ang="0">
                  <a:pos x="8" y="86"/>
                </a:cxn>
                <a:cxn ang="0">
                  <a:pos x="40" y="89"/>
                </a:cxn>
                <a:cxn ang="0">
                  <a:pos x="37" y="66"/>
                </a:cxn>
                <a:cxn ang="0">
                  <a:pos x="81" y="62"/>
                </a:cxn>
                <a:cxn ang="0">
                  <a:pos x="98" y="66"/>
                </a:cxn>
                <a:cxn ang="0">
                  <a:pos x="123" y="49"/>
                </a:cxn>
                <a:cxn ang="0">
                  <a:pos x="90" y="16"/>
                </a:cxn>
                <a:cxn ang="0">
                  <a:pos x="87" y="0"/>
                </a:cxn>
                <a:cxn ang="0">
                  <a:pos x="20" y="29"/>
                </a:cxn>
                <a:cxn ang="0">
                  <a:pos x="0" y="75"/>
                </a:cxn>
              </a:cxnLst>
              <a:rect l="0" t="0" r="r" b="b"/>
              <a:pathLst>
                <a:path w="124" h="90">
                  <a:moveTo>
                    <a:pt x="0" y="75"/>
                  </a:moveTo>
                  <a:lnTo>
                    <a:pt x="8" y="86"/>
                  </a:lnTo>
                  <a:lnTo>
                    <a:pt x="40" y="89"/>
                  </a:lnTo>
                  <a:lnTo>
                    <a:pt x="37" y="66"/>
                  </a:lnTo>
                  <a:lnTo>
                    <a:pt x="81" y="62"/>
                  </a:lnTo>
                  <a:lnTo>
                    <a:pt x="98" y="66"/>
                  </a:lnTo>
                  <a:lnTo>
                    <a:pt x="123" y="49"/>
                  </a:lnTo>
                  <a:lnTo>
                    <a:pt x="90" y="16"/>
                  </a:lnTo>
                  <a:lnTo>
                    <a:pt x="87" y="0"/>
                  </a:lnTo>
                  <a:lnTo>
                    <a:pt x="20" y="29"/>
                  </a:lnTo>
                  <a:lnTo>
                    <a:pt x="0" y="75"/>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85" name="Freeform 233"/>
            <p:cNvSpPr>
              <a:spLocks/>
            </p:cNvSpPr>
            <p:nvPr/>
          </p:nvSpPr>
          <p:spPr bwMode="auto">
            <a:xfrm>
              <a:off x="3171" y="3208"/>
              <a:ext cx="187" cy="153"/>
            </a:xfrm>
            <a:custGeom>
              <a:avLst/>
              <a:gdLst/>
              <a:ahLst/>
              <a:cxnLst>
                <a:cxn ang="0">
                  <a:pos x="0" y="78"/>
                </a:cxn>
                <a:cxn ang="0">
                  <a:pos x="0" y="138"/>
                </a:cxn>
                <a:cxn ang="0">
                  <a:pos x="20" y="153"/>
                </a:cxn>
                <a:cxn ang="0">
                  <a:pos x="51" y="157"/>
                </a:cxn>
                <a:cxn ang="0">
                  <a:pos x="79" y="159"/>
                </a:cxn>
                <a:cxn ang="0">
                  <a:pos x="108" y="137"/>
                </a:cxn>
                <a:cxn ang="0">
                  <a:pos x="109" y="128"/>
                </a:cxn>
                <a:cxn ang="0">
                  <a:pos x="135" y="122"/>
                </a:cxn>
                <a:cxn ang="0">
                  <a:pos x="129" y="113"/>
                </a:cxn>
                <a:cxn ang="0">
                  <a:pos x="182" y="97"/>
                </a:cxn>
                <a:cxn ang="0">
                  <a:pos x="175" y="88"/>
                </a:cxn>
                <a:cxn ang="0">
                  <a:pos x="192" y="41"/>
                </a:cxn>
                <a:cxn ang="0">
                  <a:pos x="179" y="20"/>
                </a:cxn>
                <a:cxn ang="0">
                  <a:pos x="148" y="5"/>
                </a:cxn>
                <a:cxn ang="0">
                  <a:pos x="140" y="0"/>
                </a:cxn>
                <a:cxn ang="0">
                  <a:pos x="110" y="14"/>
                </a:cxn>
                <a:cxn ang="0">
                  <a:pos x="108" y="57"/>
                </a:cxn>
                <a:cxn ang="0">
                  <a:pos x="125" y="64"/>
                </a:cxn>
                <a:cxn ang="0">
                  <a:pos x="127" y="82"/>
                </a:cxn>
                <a:cxn ang="0">
                  <a:pos x="33" y="44"/>
                </a:cxn>
                <a:cxn ang="0">
                  <a:pos x="36" y="78"/>
                </a:cxn>
                <a:cxn ang="0">
                  <a:pos x="0" y="78"/>
                </a:cxn>
              </a:cxnLst>
              <a:rect l="0" t="0" r="r" b="b"/>
              <a:pathLst>
                <a:path w="193" h="160">
                  <a:moveTo>
                    <a:pt x="0" y="78"/>
                  </a:moveTo>
                  <a:lnTo>
                    <a:pt x="0" y="138"/>
                  </a:lnTo>
                  <a:lnTo>
                    <a:pt x="20" y="153"/>
                  </a:lnTo>
                  <a:lnTo>
                    <a:pt x="51" y="157"/>
                  </a:lnTo>
                  <a:lnTo>
                    <a:pt x="79" y="159"/>
                  </a:lnTo>
                  <a:lnTo>
                    <a:pt x="108" y="137"/>
                  </a:lnTo>
                  <a:lnTo>
                    <a:pt x="109" y="128"/>
                  </a:lnTo>
                  <a:lnTo>
                    <a:pt x="135" y="122"/>
                  </a:lnTo>
                  <a:lnTo>
                    <a:pt x="129" y="113"/>
                  </a:lnTo>
                  <a:lnTo>
                    <a:pt x="182" y="97"/>
                  </a:lnTo>
                  <a:lnTo>
                    <a:pt x="175" y="88"/>
                  </a:lnTo>
                  <a:lnTo>
                    <a:pt x="192" y="41"/>
                  </a:lnTo>
                  <a:lnTo>
                    <a:pt x="179" y="20"/>
                  </a:lnTo>
                  <a:lnTo>
                    <a:pt x="148" y="5"/>
                  </a:lnTo>
                  <a:lnTo>
                    <a:pt x="140" y="0"/>
                  </a:lnTo>
                  <a:lnTo>
                    <a:pt x="110" y="14"/>
                  </a:lnTo>
                  <a:lnTo>
                    <a:pt x="108" y="57"/>
                  </a:lnTo>
                  <a:lnTo>
                    <a:pt x="125" y="64"/>
                  </a:lnTo>
                  <a:lnTo>
                    <a:pt x="127" y="82"/>
                  </a:lnTo>
                  <a:lnTo>
                    <a:pt x="33" y="44"/>
                  </a:lnTo>
                  <a:lnTo>
                    <a:pt x="36" y="78"/>
                  </a:lnTo>
                  <a:lnTo>
                    <a:pt x="0" y="7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86" name="Freeform 234"/>
            <p:cNvSpPr>
              <a:spLocks/>
            </p:cNvSpPr>
            <p:nvPr/>
          </p:nvSpPr>
          <p:spPr bwMode="auto">
            <a:xfrm>
              <a:off x="3084" y="3429"/>
              <a:ext cx="259" cy="205"/>
            </a:xfrm>
            <a:custGeom>
              <a:avLst/>
              <a:gdLst/>
              <a:ahLst/>
              <a:cxnLst>
                <a:cxn ang="0">
                  <a:pos x="0" y="113"/>
                </a:cxn>
                <a:cxn ang="0">
                  <a:pos x="9" y="105"/>
                </a:cxn>
                <a:cxn ang="0">
                  <a:pos x="21" y="119"/>
                </a:cxn>
                <a:cxn ang="0">
                  <a:pos x="41" y="119"/>
                </a:cxn>
                <a:cxn ang="0">
                  <a:pos x="56" y="109"/>
                </a:cxn>
                <a:cxn ang="0">
                  <a:pos x="56" y="43"/>
                </a:cxn>
                <a:cxn ang="0">
                  <a:pos x="70" y="59"/>
                </a:cxn>
                <a:cxn ang="0">
                  <a:pos x="68" y="78"/>
                </a:cxn>
                <a:cxn ang="0">
                  <a:pos x="91" y="76"/>
                </a:cxn>
                <a:cxn ang="0">
                  <a:pos x="111" y="56"/>
                </a:cxn>
                <a:cxn ang="0">
                  <a:pos x="146" y="56"/>
                </a:cxn>
                <a:cxn ang="0">
                  <a:pos x="209" y="0"/>
                </a:cxn>
                <a:cxn ang="0">
                  <a:pos x="245" y="8"/>
                </a:cxn>
                <a:cxn ang="0">
                  <a:pos x="252" y="60"/>
                </a:cxn>
                <a:cxn ang="0">
                  <a:pos x="234" y="75"/>
                </a:cxn>
                <a:cxn ang="0">
                  <a:pos x="245" y="87"/>
                </a:cxn>
                <a:cxn ang="0">
                  <a:pos x="253" y="78"/>
                </a:cxn>
                <a:cxn ang="0">
                  <a:pos x="267" y="78"/>
                </a:cxn>
                <a:cxn ang="0">
                  <a:pos x="260" y="109"/>
                </a:cxn>
                <a:cxn ang="0">
                  <a:pos x="221" y="157"/>
                </a:cxn>
                <a:cxn ang="0">
                  <a:pos x="172" y="199"/>
                </a:cxn>
                <a:cxn ang="0">
                  <a:pos x="136" y="213"/>
                </a:cxn>
                <a:cxn ang="0">
                  <a:pos x="32" y="213"/>
                </a:cxn>
                <a:cxn ang="0">
                  <a:pos x="22" y="190"/>
                </a:cxn>
                <a:cxn ang="0">
                  <a:pos x="26" y="171"/>
                </a:cxn>
                <a:cxn ang="0">
                  <a:pos x="0" y="113"/>
                </a:cxn>
              </a:cxnLst>
              <a:rect l="0" t="0" r="r" b="b"/>
              <a:pathLst>
                <a:path w="268" h="214">
                  <a:moveTo>
                    <a:pt x="0" y="113"/>
                  </a:moveTo>
                  <a:lnTo>
                    <a:pt x="9" y="105"/>
                  </a:lnTo>
                  <a:lnTo>
                    <a:pt x="21" y="119"/>
                  </a:lnTo>
                  <a:lnTo>
                    <a:pt x="41" y="119"/>
                  </a:lnTo>
                  <a:lnTo>
                    <a:pt x="56" y="109"/>
                  </a:lnTo>
                  <a:lnTo>
                    <a:pt x="56" y="43"/>
                  </a:lnTo>
                  <a:lnTo>
                    <a:pt x="70" y="59"/>
                  </a:lnTo>
                  <a:lnTo>
                    <a:pt x="68" y="78"/>
                  </a:lnTo>
                  <a:lnTo>
                    <a:pt x="91" y="76"/>
                  </a:lnTo>
                  <a:lnTo>
                    <a:pt x="111" y="56"/>
                  </a:lnTo>
                  <a:lnTo>
                    <a:pt x="146" y="56"/>
                  </a:lnTo>
                  <a:lnTo>
                    <a:pt x="209" y="0"/>
                  </a:lnTo>
                  <a:lnTo>
                    <a:pt x="245" y="8"/>
                  </a:lnTo>
                  <a:lnTo>
                    <a:pt x="252" y="60"/>
                  </a:lnTo>
                  <a:lnTo>
                    <a:pt x="234" y="75"/>
                  </a:lnTo>
                  <a:lnTo>
                    <a:pt x="245" y="87"/>
                  </a:lnTo>
                  <a:lnTo>
                    <a:pt x="253" y="78"/>
                  </a:lnTo>
                  <a:lnTo>
                    <a:pt x="267" y="78"/>
                  </a:lnTo>
                  <a:lnTo>
                    <a:pt x="260" y="109"/>
                  </a:lnTo>
                  <a:lnTo>
                    <a:pt x="221" y="157"/>
                  </a:lnTo>
                  <a:lnTo>
                    <a:pt x="172" y="199"/>
                  </a:lnTo>
                  <a:lnTo>
                    <a:pt x="136" y="213"/>
                  </a:lnTo>
                  <a:lnTo>
                    <a:pt x="32" y="213"/>
                  </a:lnTo>
                  <a:lnTo>
                    <a:pt x="22" y="190"/>
                  </a:lnTo>
                  <a:lnTo>
                    <a:pt x="26" y="171"/>
                  </a:lnTo>
                  <a:lnTo>
                    <a:pt x="0" y="113"/>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87" name="Freeform 235"/>
            <p:cNvSpPr>
              <a:spLocks/>
            </p:cNvSpPr>
            <p:nvPr/>
          </p:nvSpPr>
          <p:spPr bwMode="auto">
            <a:xfrm>
              <a:off x="3251" y="3538"/>
              <a:ext cx="36" cy="38"/>
            </a:xfrm>
            <a:custGeom>
              <a:avLst/>
              <a:gdLst/>
              <a:ahLst/>
              <a:cxnLst>
                <a:cxn ang="0">
                  <a:pos x="0" y="18"/>
                </a:cxn>
                <a:cxn ang="0">
                  <a:pos x="13" y="39"/>
                </a:cxn>
                <a:cxn ang="0">
                  <a:pos x="36" y="18"/>
                </a:cxn>
                <a:cxn ang="0">
                  <a:pos x="25" y="0"/>
                </a:cxn>
                <a:cxn ang="0">
                  <a:pos x="0" y="18"/>
                </a:cxn>
              </a:cxnLst>
              <a:rect l="0" t="0" r="r" b="b"/>
              <a:pathLst>
                <a:path w="37" h="40">
                  <a:moveTo>
                    <a:pt x="0" y="18"/>
                  </a:moveTo>
                  <a:lnTo>
                    <a:pt x="13" y="39"/>
                  </a:lnTo>
                  <a:lnTo>
                    <a:pt x="36" y="18"/>
                  </a:lnTo>
                  <a:lnTo>
                    <a:pt x="25" y="0"/>
                  </a:lnTo>
                  <a:lnTo>
                    <a:pt x="0" y="1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88" name="Freeform 236"/>
            <p:cNvSpPr>
              <a:spLocks/>
            </p:cNvSpPr>
            <p:nvPr/>
          </p:nvSpPr>
          <p:spPr bwMode="auto">
            <a:xfrm>
              <a:off x="3191" y="2122"/>
              <a:ext cx="126" cy="97"/>
            </a:xfrm>
            <a:custGeom>
              <a:avLst/>
              <a:gdLst/>
              <a:ahLst/>
              <a:cxnLst>
                <a:cxn ang="0">
                  <a:pos x="43" y="0"/>
                </a:cxn>
                <a:cxn ang="0">
                  <a:pos x="53" y="2"/>
                </a:cxn>
                <a:cxn ang="0">
                  <a:pos x="64" y="9"/>
                </a:cxn>
                <a:cxn ang="0">
                  <a:pos x="81" y="9"/>
                </a:cxn>
                <a:cxn ang="0">
                  <a:pos x="99" y="12"/>
                </a:cxn>
                <a:cxn ang="0">
                  <a:pos x="107" y="24"/>
                </a:cxn>
                <a:cxn ang="0">
                  <a:pos x="115" y="41"/>
                </a:cxn>
                <a:cxn ang="0">
                  <a:pos x="118" y="47"/>
                </a:cxn>
                <a:cxn ang="0">
                  <a:pos x="124" y="52"/>
                </a:cxn>
                <a:cxn ang="0">
                  <a:pos x="129" y="57"/>
                </a:cxn>
                <a:cxn ang="0">
                  <a:pos x="129" y="63"/>
                </a:cxn>
                <a:cxn ang="0">
                  <a:pos x="120" y="63"/>
                </a:cxn>
                <a:cxn ang="0">
                  <a:pos x="110" y="63"/>
                </a:cxn>
                <a:cxn ang="0">
                  <a:pos x="115" y="70"/>
                </a:cxn>
                <a:cxn ang="0">
                  <a:pos x="119" y="74"/>
                </a:cxn>
                <a:cxn ang="0">
                  <a:pos x="120" y="82"/>
                </a:cxn>
                <a:cxn ang="0">
                  <a:pos x="115" y="86"/>
                </a:cxn>
                <a:cxn ang="0">
                  <a:pos x="104" y="86"/>
                </a:cxn>
                <a:cxn ang="0">
                  <a:pos x="103" y="86"/>
                </a:cxn>
                <a:cxn ang="0">
                  <a:pos x="99" y="90"/>
                </a:cxn>
                <a:cxn ang="0">
                  <a:pos x="99" y="98"/>
                </a:cxn>
                <a:cxn ang="0">
                  <a:pos x="92" y="101"/>
                </a:cxn>
                <a:cxn ang="0">
                  <a:pos x="86" y="96"/>
                </a:cxn>
                <a:cxn ang="0">
                  <a:pos x="76" y="94"/>
                </a:cxn>
                <a:cxn ang="0">
                  <a:pos x="67" y="90"/>
                </a:cxn>
                <a:cxn ang="0">
                  <a:pos x="57" y="92"/>
                </a:cxn>
                <a:cxn ang="0">
                  <a:pos x="30" y="82"/>
                </a:cxn>
                <a:cxn ang="0">
                  <a:pos x="20" y="84"/>
                </a:cxn>
                <a:cxn ang="0">
                  <a:pos x="10" y="82"/>
                </a:cxn>
                <a:cxn ang="0">
                  <a:pos x="6" y="90"/>
                </a:cxn>
                <a:cxn ang="0">
                  <a:pos x="0" y="72"/>
                </a:cxn>
                <a:cxn ang="0">
                  <a:pos x="12" y="63"/>
                </a:cxn>
                <a:cxn ang="0">
                  <a:pos x="4" y="41"/>
                </a:cxn>
                <a:cxn ang="0">
                  <a:pos x="10" y="44"/>
                </a:cxn>
                <a:cxn ang="0">
                  <a:pos x="12" y="39"/>
                </a:cxn>
                <a:cxn ang="0">
                  <a:pos x="14" y="30"/>
                </a:cxn>
                <a:cxn ang="0">
                  <a:pos x="18" y="26"/>
                </a:cxn>
                <a:cxn ang="0">
                  <a:pos x="20" y="17"/>
                </a:cxn>
                <a:cxn ang="0">
                  <a:pos x="29" y="8"/>
                </a:cxn>
                <a:cxn ang="0">
                  <a:pos x="34" y="0"/>
                </a:cxn>
                <a:cxn ang="0">
                  <a:pos x="43" y="0"/>
                </a:cxn>
              </a:cxnLst>
              <a:rect l="0" t="0" r="r" b="b"/>
              <a:pathLst>
                <a:path w="130" h="102">
                  <a:moveTo>
                    <a:pt x="43" y="0"/>
                  </a:moveTo>
                  <a:lnTo>
                    <a:pt x="53" y="2"/>
                  </a:lnTo>
                  <a:lnTo>
                    <a:pt x="64" y="9"/>
                  </a:lnTo>
                  <a:lnTo>
                    <a:pt x="81" y="9"/>
                  </a:lnTo>
                  <a:lnTo>
                    <a:pt x="99" y="12"/>
                  </a:lnTo>
                  <a:lnTo>
                    <a:pt x="107" y="24"/>
                  </a:lnTo>
                  <a:lnTo>
                    <a:pt x="115" y="41"/>
                  </a:lnTo>
                  <a:lnTo>
                    <a:pt x="118" y="47"/>
                  </a:lnTo>
                  <a:lnTo>
                    <a:pt x="124" y="52"/>
                  </a:lnTo>
                  <a:lnTo>
                    <a:pt x="129" y="57"/>
                  </a:lnTo>
                  <a:lnTo>
                    <a:pt x="129" y="63"/>
                  </a:lnTo>
                  <a:lnTo>
                    <a:pt x="120" y="63"/>
                  </a:lnTo>
                  <a:lnTo>
                    <a:pt x="110" y="63"/>
                  </a:lnTo>
                  <a:lnTo>
                    <a:pt x="115" y="70"/>
                  </a:lnTo>
                  <a:lnTo>
                    <a:pt x="119" y="74"/>
                  </a:lnTo>
                  <a:lnTo>
                    <a:pt x="120" y="82"/>
                  </a:lnTo>
                  <a:lnTo>
                    <a:pt x="115" y="86"/>
                  </a:lnTo>
                  <a:lnTo>
                    <a:pt x="104" y="86"/>
                  </a:lnTo>
                  <a:lnTo>
                    <a:pt x="103" y="86"/>
                  </a:lnTo>
                  <a:lnTo>
                    <a:pt x="99" y="90"/>
                  </a:lnTo>
                  <a:lnTo>
                    <a:pt x="99" y="98"/>
                  </a:lnTo>
                  <a:lnTo>
                    <a:pt x="92" y="101"/>
                  </a:lnTo>
                  <a:lnTo>
                    <a:pt x="86" y="96"/>
                  </a:lnTo>
                  <a:lnTo>
                    <a:pt x="76" y="94"/>
                  </a:lnTo>
                  <a:lnTo>
                    <a:pt x="67" y="90"/>
                  </a:lnTo>
                  <a:lnTo>
                    <a:pt x="57" y="92"/>
                  </a:lnTo>
                  <a:lnTo>
                    <a:pt x="30" y="82"/>
                  </a:lnTo>
                  <a:lnTo>
                    <a:pt x="20" y="84"/>
                  </a:lnTo>
                  <a:lnTo>
                    <a:pt x="10" y="82"/>
                  </a:lnTo>
                  <a:lnTo>
                    <a:pt x="6" y="90"/>
                  </a:lnTo>
                  <a:lnTo>
                    <a:pt x="0" y="72"/>
                  </a:lnTo>
                  <a:lnTo>
                    <a:pt x="12" y="63"/>
                  </a:lnTo>
                  <a:lnTo>
                    <a:pt x="4" y="41"/>
                  </a:lnTo>
                  <a:lnTo>
                    <a:pt x="10" y="44"/>
                  </a:lnTo>
                  <a:lnTo>
                    <a:pt x="12" y="39"/>
                  </a:lnTo>
                  <a:lnTo>
                    <a:pt x="14" y="30"/>
                  </a:lnTo>
                  <a:lnTo>
                    <a:pt x="18" y="26"/>
                  </a:lnTo>
                  <a:lnTo>
                    <a:pt x="20" y="17"/>
                  </a:lnTo>
                  <a:lnTo>
                    <a:pt x="29" y="8"/>
                  </a:lnTo>
                  <a:lnTo>
                    <a:pt x="34" y="0"/>
                  </a:lnTo>
                  <a:lnTo>
                    <a:pt x="43" y="0"/>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89" name="Freeform 237"/>
            <p:cNvSpPr>
              <a:spLocks/>
            </p:cNvSpPr>
            <p:nvPr/>
          </p:nvSpPr>
          <p:spPr bwMode="auto">
            <a:xfrm>
              <a:off x="3173" y="2192"/>
              <a:ext cx="278" cy="157"/>
            </a:xfrm>
            <a:custGeom>
              <a:avLst/>
              <a:gdLst/>
              <a:ahLst/>
              <a:cxnLst>
                <a:cxn ang="0">
                  <a:pos x="146" y="5"/>
                </a:cxn>
                <a:cxn ang="0">
                  <a:pos x="161" y="0"/>
                </a:cxn>
                <a:cxn ang="0">
                  <a:pos x="179" y="9"/>
                </a:cxn>
                <a:cxn ang="0">
                  <a:pos x="185" y="22"/>
                </a:cxn>
                <a:cxn ang="0">
                  <a:pos x="206" y="35"/>
                </a:cxn>
                <a:cxn ang="0">
                  <a:pos x="233" y="52"/>
                </a:cxn>
                <a:cxn ang="0">
                  <a:pos x="251" y="52"/>
                </a:cxn>
                <a:cxn ang="0">
                  <a:pos x="278" y="60"/>
                </a:cxn>
                <a:cxn ang="0">
                  <a:pos x="272" y="88"/>
                </a:cxn>
                <a:cxn ang="0">
                  <a:pos x="247" y="113"/>
                </a:cxn>
                <a:cxn ang="0">
                  <a:pos x="211" y="133"/>
                </a:cxn>
                <a:cxn ang="0">
                  <a:pos x="212" y="144"/>
                </a:cxn>
                <a:cxn ang="0">
                  <a:pos x="194" y="163"/>
                </a:cxn>
                <a:cxn ang="0">
                  <a:pos x="189" y="130"/>
                </a:cxn>
                <a:cxn ang="0">
                  <a:pos x="160" y="127"/>
                </a:cxn>
                <a:cxn ang="0">
                  <a:pos x="158" y="117"/>
                </a:cxn>
                <a:cxn ang="0">
                  <a:pos x="122" y="145"/>
                </a:cxn>
                <a:cxn ang="0">
                  <a:pos x="109" y="129"/>
                </a:cxn>
                <a:cxn ang="0">
                  <a:pos x="119" y="118"/>
                </a:cxn>
                <a:cxn ang="0">
                  <a:pos x="126" y="110"/>
                </a:cxn>
                <a:cxn ang="0">
                  <a:pos x="113" y="92"/>
                </a:cxn>
                <a:cxn ang="0">
                  <a:pos x="87" y="83"/>
                </a:cxn>
                <a:cxn ang="0">
                  <a:pos x="44" y="88"/>
                </a:cxn>
                <a:cxn ang="0">
                  <a:pos x="10" y="91"/>
                </a:cxn>
                <a:cxn ang="0">
                  <a:pos x="6" y="67"/>
                </a:cxn>
                <a:cxn ang="0">
                  <a:pos x="30" y="36"/>
                </a:cxn>
                <a:cxn ang="0">
                  <a:pos x="25" y="13"/>
                </a:cxn>
                <a:cxn ang="0">
                  <a:pos x="39" y="12"/>
                </a:cxn>
                <a:cxn ang="0">
                  <a:pos x="63" y="14"/>
                </a:cxn>
                <a:cxn ang="0">
                  <a:pos x="86" y="17"/>
                </a:cxn>
                <a:cxn ang="0">
                  <a:pos x="105" y="24"/>
                </a:cxn>
                <a:cxn ang="0">
                  <a:pos x="118" y="25"/>
                </a:cxn>
                <a:cxn ang="0">
                  <a:pos x="122" y="13"/>
                </a:cxn>
                <a:cxn ang="0">
                  <a:pos x="138" y="12"/>
                </a:cxn>
              </a:cxnLst>
              <a:rect l="0" t="0" r="r" b="b"/>
              <a:pathLst>
                <a:path w="288" h="164">
                  <a:moveTo>
                    <a:pt x="142" y="6"/>
                  </a:moveTo>
                  <a:lnTo>
                    <a:pt x="146" y="5"/>
                  </a:lnTo>
                  <a:lnTo>
                    <a:pt x="154" y="1"/>
                  </a:lnTo>
                  <a:lnTo>
                    <a:pt x="161" y="0"/>
                  </a:lnTo>
                  <a:lnTo>
                    <a:pt x="173" y="1"/>
                  </a:lnTo>
                  <a:lnTo>
                    <a:pt x="179" y="9"/>
                  </a:lnTo>
                  <a:lnTo>
                    <a:pt x="181" y="20"/>
                  </a:lnTo>
                  <a:lnTo>
                    <a:pt x="185" y="22"/>
                  </a:lnTo>
                  <a:lnTo>
                    <a:pt x="192" y="21"/>
                  </a:lnTo>
                  <a:lnTo>
                    <a:pt x="206" y="35"/>
                  </a:lnTo>
                  <a:lnTo>
                    <a:pt x="214" y="45"/>
                  </a:lnTo>
                  <a:lnTo>
                    <a:pt x="233" y="52"/>
                  </a:lnTo>
                  <a:lnTo>
                    <a:pt x="245" y="55"/>
                  </a:lnTo>
                  <a:lnTo>
                    <a:pt x="251" y="52"/>
                  </a:lnTo>
                  <a:lnTo>
                    <a:pt x="264" y="57"/>
                  </a:lnTo>
                  <a:lnTo>
                    <a:pt x="278" y="60"/>
                  </a:lnTo>
                  <a:lnTo>
                    <a:pt x="287" y="84"/>
                  </a:lnTo>
                  <a:lnTo>
                    <a:pt x="272" y="88"/>
                  </a:lnTo>
                  <a:lnTo>
                    <a:pt x="269" y="101"/>
                  </a:lnTo>
                  <a:lnTo>
                    <a:pt x="247" y="113"/>
                  </a:lnTo>
                  <a:lnTo>
                    <a:pt x="214" y="122"/>
                  </a:lnTo>
                  <a:lnTo>
                    <a:pt x="211" y="133"/>
                  </a:lnTo>
                  <a:lnTo>
                    <a:pt x="196" y="129"/>
                  </a:lnTo>
                  <a:lnTo>
                    <a:pt x="212" y="144"/>
                  </a:lnTo>
                  <a:lnTo>
                    <a:pt x="231" y="146"/>
                  </a:lnTo>
                  <a:lnTo>
                    <a:pt x="194" y="163"/>
                  </a:lnTo>
                  <a:lnTo>
                    <a:pt x="172" y="145"/>
                  </a:lnTo>
                  <a:lnTo>
                    <a:pt x="189" y="130"/>
                  </a:lnTo>
                  <a:lnTo>
                    <a:pt x="172" y="127"/>
                  </a:lnTo>
                  <a:lnTo>
                    <a:pt x="160" y="127"/>
                  </a:lnTo>
                  <a:lnTo>
                    <a:pt x="163" y="115"/>
                  </a:lnTo>
                  <a:lnTo>
                    <a:pt x="158" y="117"/>
                  </a:lnTo>
                  <a:lnTo>
                    <a:pt x="132" y="123"/>
                  </a:lnTo>
                  <a:lnTo>
                    <a:pt x="122" y="145"/>
                  </a:lnTo>
                  <a:lnTo>
                    <a:pt x="105" y="144"/>
                  </a:lnTo>
                  <a:lnTo>
                    <a:pt x="109" y="129"/>
                  </a:lnTo>
                  <a:lnTo>
                    <a:pt x="110" y="122"/>
                  </a:lnTo>
                  <a:lnTo>
                    <a:pt x="119" y="118"/>
                  </a:lnTo>
                  <a:lnTo>
                    <a:pt x="125" y="114"/>
                  </a:lnTo>
                  <a:lnTo>
                    <a:pt x="126" y="110"/>
                  </a:lnTo>
                  <a:lnTo>
                    <a:pt x="119" y="107"/>
                  </a:lnTo>
                  <a:lnTo>
                    <a:pt x="113" y="92"/>
                  </a:lnTo>
                  <a:lnTo>
                    <a:pt x="101" y="83"/>
                  </a:lnTo>
                  <a:lnTo>
                    <a:pt x="87" y="83"/>
                  </a:lnTo>
                  <a:lnTo>
                    <a:pt x="70" y="87"/>
                  </a:lnTo>
                  <a:lnTo>
                    <a:pt x="44" y="88"/>
                  </a:lnTo>
                  <a:lnTo>
                    <a:pt x="30" y="91"/>
                  </a:lnTo>
                  <a:lnTo>
                    <a:pt x="10" y="91"/>
                  </a:lnTo>
                  <a:lnTo>
                    <a:pt x="0" y="82"/>
                  </a:lnTo>
                  <a:lnTo>
                    <a:pt x="6" y="67"/>
                  </a:lnTo>
                  <a:lnTo>
                    <a:pt x="18" y="52"/>
                  </a:lnTo>
                  <a:lnTo>
                    <a:pt x="30" y="36"/>
                  </a:lnTo>
                  <a:lnTo>
                    <a:pt x="25" y="17"/>
                  </a:lnTo>
                  <a:lnTo>
                    <a:pt x="25" y="13"/>
                  </a:lnTo>
                  <a:lnTo>
                    <a:pt x="29" y="9"/>
                  </a:lnTo>
                  <a:lnTo>
                    <a:pt x="39" y="12"/>
                  </a:lnTo>
                  <a:lnTo>
                    <a:pt x="49" y="9"/>
                  </a:lnTo>
                  <a:lnTo>
                    <a:pt x="63" y="14"/>
                  </a:lnTo>
                  <a:lnTo>
                    <a:pt x="76" y="20"/>
                  </a:lnTo>
                  <a:lnTo>
                    <a:pt x="86" y="17"/>
                  </a:lnTo>
                  <a:lnTo>
                    <a:pt x="95" y="21"/>
                  </a:lnTo>
                  <a:lnTo>
                    <a:pt x="105" y="24"/>
                  </a:lnTo>
                  <a:lnTo>
                    <a:pt x="111" y="28"/>
                  </a:lnTo>
                  <a:lnTo>
                    <a:pt x="118" y="25"/>
                  </a:lnTo>
                  <a:lnTo>
                    <a:pt x="118" y="17"/>
                  </a:lnTo>
                  <a:lnTo>
                    <a:pt x="122" y="13"/>
                  </a:lnTo>
                  <a:lnTo>
                    <a:pt x="134" y="13"/>
                  </a:lnTo>
                  <a:lnTo>
                    <a:pt x="138" y="12"/>
                  </a:lnTo>
                  <a:lnTo>
                    <a:pt x="142"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90" name="Freeform 238"/>
            <p:cNvSpPr>
              <a:spLocks/>
            </p:cNvSpPr>
            <p:nvPr/>
          </p:nvSpPr>
          <p:spPr bwMode="auto">
            <a:xfrm>
              <a:off x="3244" y="2271"/>
              <a:ext cx="54" cy="58"/>
            </a:xfrm>
            <a:custGeom>
              <a:avLst/>
              <a:gdLst/>
              <a:ahLst/>
              <a:cxnLst>
                <a:cxn ang="0">
                  <a:pos x="12" y="16"/>
                </a:cxn>
                <a:cxn ang="0">
                  <a:pos x="18" y="24"/>
                </a:cxn>
                <a:cxn ang="0">
                  <a:pos x="22" y="31"/>
                </a:cxn>
                <a:cxn ang="0">
                  <a:pos x="25" y="60"/>
                </a:cxn>
                <a:cxn ang="0">
                  <a:pos x="31" y="60"/>
                </a:cxn>
                <a:cxn ang="0">
                  <a:pos x="35" y="46"/>
                </a:cxn>
                <a:cxn ang="0">
                  <a:pos x="36" y="38"/>
                </a:cxn>
                <a:cxn ang="0">
                  <a:pos x="49" y="34"/>
                </a:cxn>
                <a:cxn ang="0">
                  <a:pos x="54" y="27"/>
                </a:cxn>
                <a:cxn ang="0">
                  <a:pos x="47" y="25"/>
                </a:cxn>
                <a:cxn ang="0">
                  <a:pos x="39" y="9"/>
                </a:cxn>
                <a:cxn ang="0">
                  <a:pos x="28" y="0"/>
                </a:cxn>
                <a:cxn ang="0">
                  <a:pos x="13" y="0"/>
                </a:cxn>
                <a:cxn ang="0">
                  <a:pos x="0" y="1"/>
                </a:cxn>
                <a:cxn ang="0">
                  <a:pos x="12" y="16"/>
                </a:cxn>
              </a:cxnLst>
              <a:rect l="0" t="0" r="r" b="b"/>
              <a:pathLst>
                <a:path w="55" h="61">
                  <a:moveTo>
                    <a:pt x="12" y="16"/>
                  </a:moveTo>
                  <a:lnTo>
                    <a:pt x="18" y="24"/>
                  </a:lnTo>
                  <a:lnTo>
                    <a:pt x="22" y="31"/>
                  </a:lnTo>
                  <a:lnTo>
                    <a:pt x="25" y="60"/>
                  </a:lnTo>
                  <a:lnTo>
                    <a:pt x="31" y="60"/>
                  </a:lnTo>
                  <a:lnTo>
                    <a:pt x="35" y="46"/>
                  </a:lnTo>
                  <a:lnTo>
                    <a:pt x="36" y="38"/>
                  </a:lnTo>
                  <a:lnTo>
                    <a:pt x="49" y="34"/>
                  </a:lnTo>
                  <a:lnTo>
                    <a:pt x="54" y="27"/>
                  </a:lnTo>
                  <a:lnTo>
                    <a:pt x="47" y="25"/>
                  </a:lnTo>
                  <a:lnTo>
                    <a:pt x="39" y="9"/>
                  </a:lnTo>
                  <a:lnTo>
                    <a:pt x="28" y="0"/>
                  </a:lnTo>
                  <a:lnTo>
                    <a:pt x="13" y="0"/>
                  </a:lnTo>
                  <a:lnTo>
                    <a:pt x="0" y="1"/>
                  </a:lnTo>
                  <a:lnTo>
                    <a:pt x="12" y="1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91" name="Freeform 239"/>
            <p:cNvSpPr>
              <a:spLocks/>
            </p:cNvSpPr>
            <p:nvPr/>
          </p:nvSpPr>
          <p:spPr bwMode="auto">
            <a:xfrm>
              <a:off x="3434" y="2349"/>
              <a:ext cx="118" cy="52"/>
            </a:xfrm>
            <a:custGeom>
              <a:avLst/>
              <a:gdLst/>
              <a:ahLst/>
              <a:cxnLst>
                <a:cxn ang="0">
                  <a:pos x="0" y="2"/>
                </a:cxn>
                <a:cxn ang="0">
                  <a:pos x="29" y="0"/>
                </a:cxn>
                <a:cxn ang="0">
                  <a:pos x="56" y="10"/>
                </a:cxn>
                <a:cxn ang="0">
                  <a:pos x="68" y="22"/>
                </a:cxn>
                <a:cxn ang="0">
                  <a:pos x="82" y="22"/>
                </a:cxn>
                <a:cxn ang="0">
                  <a:pos x="92" y="17"/>
                </a:cxn>
                <a:cxn ang="0">
                  <a:pos x="99" y="14"/>
                </a:cxn>
                <a:cxn ang="0">
                  <a:pos x="106" y="28"/>
                </a:cxn>
                <a:cxn ang="0">
                  <a:pos x="119" y="31"/>
                </a:cxn>
                <a:cxn ang="0">
                  <a:pos x="116" y="36"/>
                </a:cxn>
                <a:cxn ang="0">
                  <a:pos x="121" y="45"/>
                </a:cxn>
                <a:cxn ang="0">
                  <a:pos x="119" y="52"/>
                </a:cxn>
                <a:cxn ang="0">
                  <a:pos x="106" y="41"/>
                </a:cxn>
                <a:cxn ang="0">
                  <a:pos x="99" y="37"/>
                </a:cxn>
                <a:cxn ang="0">
                  <a:pos x="92" y="37"/>
                </a:cxn>
                <a:cxn ang="0">
                  <a:pos x="90" y="49"/>
                </a:cxn>
                <a:cxn ang="0">
                  <a:pos x="80" y="47"/>
                </a:cxn>
                <a:cxn ang="0">
                  <a:pos x="64" y="54"/>
                </a:cxn>
                <a:cxn ang="0">
                  <a:pos x="47" y="52"/>
                </a:cxn>
                <a:cxn ang="0">
                  <a:pos x="45" y="31"/>
                </a:cxn>
                <a:cxn ang="0">
                  <a:pos x="16" y="12"/>
                </a:cxn>
                <a:cxn ang="0">
                  <a:pos x="0" y="2"/>
                </a:cxn>
              </a:cxnLst>
              <a:rect l="0" t="0" r="r" b="b"/>
              <a:pathLst>
                <a:path w="122" h="55">
                  <a:moveTo>
                    <a:pt x="0" y="2"/>
                  </a:moveTo>
                  <a:lnTo>
                    <a:pt x="29" y="0"/>
                  </a:lnTo>
                  <a:lnTo>
                    <a:pt x="56" y="10"/>
                  </a:lnTo>
                  <a:lnTo>
                    <a:pt x="68" y="22"/>
                  </a:lnTo>
                  <a:lnTo>
                    <a:pt x="82" y="22"/>
                  </a:lnTo>
                  <a:lnTo>
                    <a:pt x="92" y="17"/>
                  </a:lnTo>
                  <a:lnTo>
                    <a:pt x="99" y="14"/>
                  </a:lnTo>
                  <a:lnTo>
                    <a:pt x="106" y="28"/>
                  </a:lnTo>
                  <a:lnTo>
                    <a:pt x="119" y="31"/>
                  </a:lnTo>
                  <a:lnTo>
                    <a:pt x="116" y="36"/>
                  </a:lnTo>
                  <a:lnTo>
                    <a:pt x="121" y="45"/>
                  </a:lnTo>
                  <a:lnTo>
                    <a:pt x="119" y="52"/>
                  </a:lnTo>
                  <a:lnTo>
                    <a:pt x="106" y="41"/>
                  </a:lnTo>
                  <a:lnTo>
                    <a:pt x="99" y="37"/>
                  </a:lnTo>
                  <a:lnTo>
                    <a:pt x="92" y="37"/>
                  </a:lnTo>
                  <a:lnTo>
                    <a:pt x="90" y="49"/>
                  </a:lnTo>
                  <a:lnTo>
                    <a:pt x="80" y="47"/>
                  </a:lnTo>
                  <a:lnTo>
                    <a:pt x="64" y="54"/>
                  </a:lnTo>
                  <a:lnTo>
                    <a:pt x="47" y="52"/>
                  </a:lnTo>
                  <a:lnTo>
                    <a:pt x="45" y="31"/>
                  </a:lnTo>
                  <a:lnTo>
                    <a:pt x="16" y="12"/>
                  </a:lnTo>
                  <a:lnTo>
                    <a:pt x="0" y="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92" name="Freeform 240"/>
            <p:cNvSpPr>
              <a:spLocks/>
            </p:cNvSpPr>
            <p:nvPr/>
          </p:nvSpPr>
          <p:spPr bwMode="auto">
            <a:xfrm>
              <a:off x="3521" y="2378"/>
              <a:ext cx="98" cy="79"/>
            </a:xfrm>
            <a:custGeom>
              <a:avLst/>
              <a:gdLst/>
              <a:ahLst/>
              <a:cxnLst>
                <a:cxn ang="0">
                  <a:pos x="36" y="2"/>
                </a:cxn>
                <a:cxn ang="0">
                  <a:pos x="41" y="2"/>
                </a:cxn>
                <a:cxn ang="0">
                  <a:pos x="56" y="6"/>
                </a:cxn>
                <a:cxn ang="0">
                  <a:pos x="71" y="17"/>
                </a:cxn>
                <a:cxn ang="0">
                  <a:pos x="81" y="29"/>
                </a:cxn>
                <a:cxn ang="0">
                  <a:pos x="100" y="45"/>
                </a:cxn>
                <a:cxn ang="0">
                  <a:pos x="89" y="48"/>
                </a:cxn>
                <a:cxn ang="0">
                  <a:pos x="82" y="58"/>
                </a:cxn>
                <a:cxn ang="0">
                  <a:pos x="81" y="63"/>
                </a:cxn>
                <a:cxn ang="0">
                  <a:pos x="77" y="81"/>
                </a:cxn>
                <a:cxn ang="0">
                  <a:pos x="63" y="75"/>
                </a:cxn>
                <a:cxn ang="0">
                  <a:pos x="60" y="60"/>
                </a:cxn>
                <a:cxn ang="0">
                  <a:pos x="47" y="66"/>
                </a:cxn>
                <a:cxn ang="0">
                  <a:pos x="32" y="75"/>
                </a:cxn>
                <a:cxn ang="0">
                  <a:pos x="24" y="72"/>
                </a:cxn>
                <a:cxn ang="0">
                  <a:pos x="17" y="66"/>
                </a:cxn>
                <a:cxn ang="0">
                  <a:pos x="12" y="58"/>
                </a:cxn>
                <a:cxn ang="0">
                  <a:pos x="18" y="51"/>
                </a:cxn>
                <a:cxn ang="0">
                  <a:pos x="22" y="56"/>
                </a:cxn>
                <a:cxn ang="0">
                  <a:pos x="40" y="64"/>
                </a:cxn>
                <a:cxn ang="0">
                  <a:pos x="43" y="58"/>
                </a:cxn>
                <a:cxn ang="0">
                  <a:pos x="27" y="44"/>
                </a:cxn>
                <a:cxn ang="0">
                  <a:pos x="21" y="33"/>
                </a:cxn>
                <a:cxn ang="0">
                  <a:pos x="16" y="29"/>
                </a:cxn>
                <a:cxn ang="0">
                  <a:pos x="16" y="24"/>
                </a:cxn>
                <a:cxn ang="0">
                  <a:pos x="9" y="21"/>
                </a:cxn>
                <a:cxn ang="0">
                  <a:pos x="0" y="20"/>
                </a:cxn>
                <a:cxn ang="0">
                  <a:pos x="2" y="12"/>
                </a:cxn>
                <a:cxn ang="0">
                  <a:pos x="4" y="6"/>
                </a:cxn>
                <a:cxn ang="0">
                  <a:pos x="10" y="6"/>
                </a:cxn>
                <a:cxn ang="0">
                  <a:pos x="16" y="10"/>
                </a:cxn>
                <a:cxn ang="0">
                  <a:pos x="29" y="21"/>
                </a:cxn>
                <a:cxn ang="0">
                  <a:pos x="31" y="14"/>
                </a:cxn>
                <a:cxn ang="0">
                  <a:pos x="27" y="5"/>
                </a:cxn>
                <a:cxn ang="0">
                  <a:pos x="29" y="0"/>
                </a:cxn>
                <a:cxn ang="0">
                  <a:pos x="36" y="2"/>
                </a:cxn>
              </a:cxnLst>
              <a:rect l="0" t="0" r="r" b="b"/>
              <a:pathLst>
                <a:path w="101" h="82">
                  <a:moveTo>
                    <a:pt x="36" y="2"/>
                  </a:moveTo>
                  <a:lnTo>
                    <a:pt x="41" y="2"/>
                  </a:lnTo>
                  <a:lnTo>
                    <a:pt x="56" y="6"/>
                  </a:lnTo>
                  <a:lnTo>
                    <a:pt x="71" y="17"/>
                  </a:lnTo>
                  <a:lnTo>
                    <a:pt x="81" y="29"/>
                  </a:lnTo>
                  <a:lnTo>
                    <a:pt x="100" y="45"/>
                  </a:lnTo>
                  <a:lnTo>
                    <a:pt x="89" y="48"/>
                  </a:lnTo>
                  <a:lnTo>
                    <a:pt x="82" y="58"/>
                  </a:lnTo>
                  <a:lnTo>
                    <a:pt x="81" y="63"/>
                  </a:lnTo>
                  <a:lnTo>
                    <a:pt x="77" y="81"/>
                  </a:lnTo>
                  <a:lnTo>
                    <a:pt x="63" y="75"/>
                  </a:lnTo>
                  <a:lnTo>
                    <a:pt x="60" y="60"/>
                  </a:lnTo>
                  <a:lnTo>
                    <a:pt x="47" y="66"/>
                  </a:lnTo>
                  <a:lnTo>
                    <a:pt x="32" y="75"/>
                  </a:lnTo>
                  <a:lnTo>
                    <a:pt x="24" y="72"/>
                  </a:lnTo>
                  <a:lnTo>
                    <a:pt x="17" y="66"/>
                  </a:lnTo>
                  <a:lnTo>
                    <a:pt x="12" y="58"/>
                  </a:lnTo>
                  <a:lnTo>
                    <a:pt x="18" y="51"/>
                  </a:lnTo>
                  <a:lnTo>
                    <a:pt x="22" y="56"/>
                  </a:lnTo>
                  <a:lnTo>
                    <a:pt x="40" y="64"/>
                  </a:lnTo>
                  <a:lnTo>
                    <a:pt x="43" y="58"/>
                  </a:lnTo>
                  <a:lnTo>
                    <a:pt x="27" y="44"/>
                  </a:lnTo>
                  <a:lnTo>
                    <a:pt x="21" y="33"/>
                  </a:lnTo>
                  <a:lnTo>
                    <a:pt x="16" y="29"/>
                  </a:lnTo>
                  <a:lnTo>
                    <a:pt x="16" y="24"/>
                  </a:lnTo>
                  <a:lnTo>
                    <a:pt x="9" y="21"/>
                  </a:lnTo>
                  <a:lnTo>
                    <a:pt x="0" y="20"/>
                  </a:lnTo>
                  <a:lnTo>
                    <a:pt x="2" y="12"/>
                  </a:lnTo>
                  <a:lnTo>
                    <a:pt x="4" y="6"/>
                  </a:lnTo>
                  <a:lnTo>
                    <a:pt x="10" y="6"/>
                  </a:lnTo>
                  <a:lnTo>
                    <a:pt x="16" y="10"/>
                  </a:lnTo>
                  <a:lnTo>
                    <a:pt x="29" y="21"/>
                  </a:lnTo>
                  <a:lnTo>
                    <a:pt x="31" y="14"/>
                  </a:lnTo>
                  <a:lnTo>
                    <a:pt x="27" y="5"/>
                  </a:lnTo>
                  <a:lnTo>
                    <a:pt x="29" y="0"/>
                  </a:lnTo>
                  <a:lnTo>
                    <a:pt x="36" y="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93" name="Freeform 241"/>
            <p:cNvSpPr>
              <a:spLocks/>
            </p:cNvSpPr>
            <p:nvPr/>
          </p:nvSpPr>
          <p:spPr bwMode="auto">
            <a:xfrm>
              <a:off x="3500" y="2394"/>
              <a:ext cx="64" cy="47"/>
            </a:xfrm>
            <a:custGeom>
              <a:avLst/>
              <a:gdLst/>
              <a:ahLst/>
              <a:cxnLst>
                <a:cxn ang="0">
                  <a:pos x="0" y="6"/>
                </a:cxn>
                <a:cxn ang="0">
                  <a:pos x="8" y="14"/>
                </a:cxn>
                <a:cxn ang="0">
                  <a:pos x="17" y="26"/>
                </a:cxn>
                <a:cxn ang="0">
                  <a:pos x="32" y="42"/>
                </a:cxn>
                <a:cxn ang="0">
                  <a:pos x="41" y="33"/>
                </a:cxn>
                <a:cxn ang="0">
                  <a:pos x="43" y="41"/>
                </a:cxn>
                <a:cxn ang="0">
                  <a:pos x="50" y="42"/>
                </a:cxn>
                <a:cxn ang="0">
                  <a:pos x="60" y="48"/>
                </a:cxn>
                <a:cxn ang="0">
                  <a:pos x="65" y="41"/>
                </a:cxn>
                <a:cxn ang="0">
                  <a:pos x="48" y="28"/>
                </a:cxn>
                <a:cxn ang="0">
                  <a:pos x="44" y="18"/>
                </a:cxn>
                <a:cxn ang="0">
                  <a:pos x="37" y="13"/>
                </a:cxn>
                <a:cxn ang="0">
                  <a:pos x="37" y="8"/>
                </a:cxn>
                <a:cxn ang="0">
                  <a:pos x="31" y="5"/>
                </a:cxn>
                <a:cxn ang="0">
                  <a:pos x="20" y="2"/>
                </a:cxn>
                <a:cxn ang="0">
                  <a:pos x="10" y="0"/>
                </a:cxn>
                <a:cxn ang="0">
                  <a:pos x="2" y="1"/>
                </a:cxn>
                <a:cxn ang="0">
                  <a:pos x="0" y="6"/>
                </a:cxn>
              </a:cxnLst>
              <a:rect l="0" t="0" r="r" b="b"/>
              <a:pathLst>
                <a:path w="66" h="49">
                  <a:moveTo>
                    <a:pt x="0" y="6"/>
                  </a:moveTo>
                  <a:lnTo>
                    <a:pt x="8" y="14"/>
                  </a:lnTo>
                  <a:lnTo>
                    <a:pt x="17" y="26"/>
                  </a:lnTo>
                  <a:lnTo>
                    <a:pt x="32" y="42"/>
                  </a:lnTo>
                  <a:lnTo>
                    <a:pt x="41" y="33"/>
                  </a:lnTo>
                  <a:lnTo>
                    <a:pt x="43" y="41"/>
                  </a:lnTo>
                  <a:lnTo>
                    <a:pt x="50" y="42"/>
                  </a:lnTo>
                  <a:lnTo>
                    <a:pt x="60" y="48"/>
                  </a:lnTo>
                  <a:lnTo>
                    <a:pt x="65" y="41"/>
                  </a:lnTo>
                  <a:lnTo>
                    <a:pt x="48" y="28"/>
                  </a:lnTo>
                  <a:lnTo>
                    <a:pt x="44" y="18"/>
                  </a:lnTo>
                  <a:lnTo>
                    <a:pt x="37" y="13"/>
                  </a:lnTo>
                  <a:lnTo>
                    <a:pt x="37" y="8"/>
                  </a:lnTo>
                  <a:lnTo>
                    <a:pt x="31" y="5"/>
                  </a:lnTo>
                  <a:lnTo>
                    <a:pt x="20" y="2"/>
                  </a:lnTo>
                  <a:lnTo>
                    <a:pt x="10" y="0"/>
                  </a:lnTo>
                  <a:lnTo>
                    <a:pt x="2" y="1"/>
                  </a:lnTo>
                  <a:lnTo>
                    <a:pt x="0" y="6"/>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94" name="Freeform 242"/>
            <p:cNvSpPr>
              <a:spLocks/>
            </p:cNvSpPr>
            <p:nvPr/>
          </p:nvSpPr>
          <p:spPr bwMode="auto">
            <a:xfrm>
              <a:off x="3536" y="2128"/>
              <a:ext cx="661" cy="280"/>
            </a:xfrm>
            <a:custGeom>
              <a:avLst/>
              <a:gdLst/>
              <a:ahLst/>
              <a:cxnLst>
                <a:cxn ang="0">
                  <a:pos x="648" y="119"/>
                </a:cxn>
                <a:cxn ang="0">
                  <a:pos x="580" y="113"/>
                </a:cxn>
                <a:cxn ang="0">
                  <a:pos x="555" y="90"/>
                </a:cxn>
                <a:cxn ang="0">
                  <a:pos x="522" y="94"/>
                </a:cxn>
                <a:cxn ang="0">
                  <a:pos x="491" y="83"/>
                </a:cxn>
                <a:cxn ang="0">
                  <a:pos x="434" y="48"/>
                </a:cxn>
                <a:cxn ang="0">
                  <a:pos x="364" y="35"/>
                </a:cxn>
                <a:cxn ang="0">
                  <a:pos x="314" y="21"/>
                </a:cxn>
                <a:cxn ang="0">
                  <a:pos x="266" y="10"/>
                </a:cxn>
                <a:cxn ang="0">
                  <a:pos x="220" y="24"/>
                </a:cxn>
                <a:cxn ang="0">
                  <a:pos x="167" y="24"/>
                </a:cxn>
                <a:cxn ang="0">
                  <a:pos x="167" y="57"/>
                </a:cxn>
                <a:cxn ang="0">
                  <a:pos x="187" y="74"/>
                </a:cxn>
                <a:cxn ang="0">
                  <a:pos x="187" y="95"/>
                </a:cxn>
                <a:cxn ang="0">
                  <a:pos x="167" y="98"/>
                </a:cxn>
                <a:cxn ang="0">
                  <a:pos x="136" y="86"/>
                </a:cxn>
                <a:cxn ang="0">
                  <a:pos x="117" y="90"/>
                </a:cxn>
                <a:cxn ang="0">
                  <a:pos x="93" y="82"/>
                </a:cxn>
                <a:cxn ang="0">
                  <a:pos x="35" y="80"/>
                </a:cxn>
                <a:cxn ang="0">
                  <a:pos x="22" y="92"/>
                </a:cxn>
                <a:cxn ang="0">
                  <a:pos x="21" y="109"/>
                </a:cxn>
                <a:cxn ang="0">
                  <a:pos x="2" y="101"/>
                </a:cxn>
                <a:cxn ang="0">
                  <a:pos x="0" y="133"/>
                </a:cxn>
                <a:cxn ang="0">
                  <a:pos x="8" y="154"/>
                </a:cxn>
                <a:cxn ang="0">
                  <a:pos x="29" y="153"/>
                </a:cxn>
                <a:cxn ang="0">
                  <a:pos x="51" y="187"/>
                </a:cxn>
                <a:cxn ang="0">
                  <a:pos x="124" y="173"/>
                </a:cxn>
                <a:cxn ang="0">
                  <a:pos x="117" y="208"/>
                </a:cxn>
                <a:cxn ang="0">
                  <a:pos x="81" y="226"/>
                </a:cxn>
                <a:cxn ang="0">
                  <a:pos x="121" y="260"/>
                </a:cxn>
                <a:cxn ang="0">
                  <a:pos x="149" y="264"/>
                </a:cxn>
                <a:cxn ang="0">
                  <a:pos x="172" y="269"/>
                </a:cxn>
                <a:cxn ang="0">
                  <a:pos x="171" y="203"/>
                </a:cxn>
                <a:cxn ang="0">
                  <a:pos x="199" y="183"/>
                </a:cxn>
                <a:cxn ang="0">
                  <a:pos x="210" y="173"/>
                </a:cxn>
                <a:cxn ang="0">
                  <a:pos x="224" y="180"/>
                </a:cxn>
                <a:cxn ang="0">
                  <a:pos x="232" y="185"/>
                </a:cxn>
                <a:cxn ang="0">
                  <a:pos x="249" y="212"/>
                </a:cxn>
                <a:cxn ang="0">
                  <a:pos x="264" y="230"/>
                </a:cxn>
                <a:cxn ang="0">
                  <a:pos x="305" y="230"/>
                </a:cxn>
                <a:cxn ang="0">
                  <a:pos x="320" y="276"/>
                </a:cxn>
                <a:cxn ang="0">
                  <a:pos x="336" y="291"/>
                </a:cxn>
                <a:cxn ang="0">
                  <a:pos x="376" y="284"/>
                </a:cxn>
                <a:cxn ang="0">
                  <a:pos x="422" y="284"/>
                </a:cxn>
                <a:cxn ang="0">
                  <a:pos x="420" y="265"/>
                </a:cxn>
                <a:cxn ang="0">
                  <a:pos x="428" y="254"/>
                </a:cxn>
                <a:cxn ang="0">
                  <a:pos x="457" y="258"/>
                </a:cxn>
                <a:cxn ang="0">
                  <a:pos x="498" y="249"/>
                </a:cxn>
                <a:cxn ang="0">
                  <a:pos x="567" y="262"/>
                </a:cxn>
                <a:cxn ang="0">
                  <a:pos x="567" y="220"/>
                </a:cxn>
                <a:cxn ang="0">
                  <a:pos x="618" y="173"/>
                </a:cxn>
              </a:cxnLst>
              <a:rect l="0" t="0" r="r" b="b"/>
              <a:pathLst>
                <a:path w="683" h="292">
                  <a:moveTo>
                    <a:pt x="665" y="149"/>
                  </a:moveTo>
                  <a:lnTo>
                    <a:pt x="682" y="142"/>
                  </a:lnTo>
                  <a:lnTo>
                    <a:pt x="648" y="119"/>
                  </a:lnTo>
                  <a:lnTo>
                    <a:pt x="626" y="129"/>
                  </a:lnTo>
                  <a:lnTo>
                    <a:pt x="594" y="121"/>
                  </a:lnTo>
                  <a:lnTo>
                    <a:pt x="580" y="113"/>
                  </a:lnTo>
                  <a:lnTo>
                    <a:pt x="567" y="113"/>
                  </a:lnTo>
                  <a:lnTo>
                    <a:pt x="559" y="99"/>
                  </a:lnTo>
                  <a:lnTo>
                    <a:pt x="555" y="90"/>
                  </a:lnTo>
                  <a:lnTo>
                    <a:pt x="542" y="90"/>
                  </a:lnTo>
                  <a:lnTo>
                    <a:pt x="532" y="90"/>
                  </a:lnTo>
                  <a:lnTo>
                    <a:pt x="522" y="94"/>
                  </a:lnTo>
                  <a:lnTo>
                    <a:pt x="506" y="78"/>
                  </a:lnTo>
                  <a:lnTo>
                    <a:pt x="499" y="80"/>
                  </a:lnTo>
                  <a:lnTo>
                    <a:pt x="491" y="83"/>
                  </a:lnTo>
                  <a:lnTo>
                    <a:pt x="482" y="87"/>
                  </a:lnTo>
                  <a:lnTo>
                    <a:pt x="468" y="75"/>
                  </a:lnTo>
                  <a:lnTo>
                    <a:pt x="434" y="48"/>
                  </a:lnTo>
                  <a:lnTo>
                    <a:pt x="407" y="32"/>
                  </a:lnTo>
                  <a:lnTo>
                    <a:pt x="391" y="17"/>
                  </a:lnTo>
                  <a:lnTo>
                    <a:pt x="364" y="35"/>
                  </a:lnTo>
                  <a:lnTo>
                    <a:pt x="359" y="22"/>
                  </a:lnTo>
                  <a:lnTo>
                    <a:pt x="320" y="21"/>
                  </a:lnTo>
                  <a:lnTo>
                    <a:pt x="314" y="21"/>
                  </a:lnTo>
                  <a:lnTo>
                    <a:pt x="297" y="0"/>
                  </a:lnTo>
                  <a:lnTo>
                    <a:pt x="278" y="2"/>
                  </a:lnTo>
                  <a:lnTo>
                    <a:pt x="266" y="10"/>
                  </a:lnTo>
                  <a:lnTo>
                    <a:pt x="241" y="16"/>
                  </a:lnTo>
                  <a:lnTo>
                    <a:pt x="233" y="12"/>
                  </a:lnTo>
                  <a:lnTo>
                    <a:pt x="220" y="24"/>
                  </a:lnTo>
                  <a:lnTo>
                    <a:pt x="210" y="22"/>
                  </a:lnTo>
                  <a:lnTo>
                    <a:pt x="174" y="25"/>
                  </a:lnTo>
                  <a:lnTo>
                    <a:pt x="167" y="24"/>
                  </a:lnTo>
                  <a:lnTo>
                    <a:pt x="162" y="26"/>
                  </a:lnTo>
                  <a:lnTo>
                    <a:pt x="176" y="43"/>
                  </a:lnTo>
                  <a:lnTo>
                    <a:pt x="167" y="57"/>
                  </a:lnTo>
                  <a:lnTo>
                    <a:pt x="168" y="68"/>
                  </a:lnTo>
                  <a:lnTo>
                    <a:pt x="168" y="74"/>
                  </a:lnTo>
                  <a:lnTo>
                    <a:pt x="187" y="74"/>
                  </a:lnTo>
                  <a:lnTo>
                    <a:pt x="193" y="83"/>
                  </a:lnTo>
                  <a:lnTo>
                    <a:pt x="193" y="94"/>
                  </a:lnTo>
                  <a:lnTo>
                    <a:pt x="187" y="95"/>
                  </a:lnTo>
                  <a:lnTo>
                    <a:pt x="179" y="90"/>
                  </a:lnTo>
                  <a:lnTo>
                    <a:pt x="171" y="94"/>
                  </a:lnTo>
                  <a:lnTo>
                    <a:pt x="167" y="98"/>
                  </a:lnTo>
                  <a:lnTo>
                    <a:pt x="153" y="90"/>
                  </a:lnTo>
                  <a:lnTo>
                    <a:pt x="149" y="82"/>
                  </a:lnTo>
                  <a:lnTo>
                    <a:pt x="136" y="86"/>
                  </a:lnTo>
                  <a:lnTo>
                    <a:pt x="136" y="88"/>
                  </a:lnTo>
                  <a:lnTo>
                    <a:pt x="128" y="82"/>
                  </a:lnTo>
                  <a:lnTo>
                    <a:pt x="117" y="90"/>
                  </a:lnTo>
                  <a:lnTo>
                    <a:pt x="102" y="94"/>
                  </a:lnTo>
                  <a:lnTo>
                    <a:pt x="97" y="90"/>
                  </a:lnTo>
                  <a:lnTo>
                    <a:pt x="93" y="82"/>
                  </a:lnTo>
                  <a:lnTo>
                    <a:pt x="74" y="80"/>
                  </a:lnTo>
                  <a:lnTo>
                    <a:pt x="43" y="78"/>
                  </a:lnTo>
                  <a:lnTo>
                    <a:pt x="35" y="80"/>
                  </a:lnTo>
                  <a:lnTo>
                    <a:pt x="32" y="86"/>
                  </a:lnTo>
                  <a:lnTo>
                    <a:pt x="27" y="83"/>
                  </a:lnTo>
                  <a:lnTo>
                    <a:pt x="22" y="92"/>
                  </a:lnTo>
                  <a:lnTo>
                    <a:pt x="17" y="99"/>
                  </a:lnTo>
                  <a:lnTo>
                    <a:pt x="17" y="102"/>
                  </a:lnTo>
                  <a:lnTo>
                    <a:pt x="21" y="109"/>
                  </a:lnTo>
                  <a:lnTo>
                    <a:pt x="16" y="110"/>
                  </a:lnTo>
                  <a:lnTo>
                    <a:pt x="10" y="99"/>
                  </a:lnTo>
                  <a:lnTo>
                    <a:pt x="2" y="101"/>
                  </a:lnTo>
                  <a:lnTo>
                    <a:pt x="0" y="115"/>
                  </a:lnTo>
                  <a:lnTo>
                    <a:pt x="0" y="125"/>
                  </a:lnTo>
                  <a:lnTo>
                    <a:pt x="0" y="133"/>
                  </a:lnTo>
                  <a:lnTo>
                    <a:pt x="4" y="141"/>
                  </a:lnTo>
                  <a:lnTo>
                    <a:pt x="8" y="145"/>
                  </a:lnTo>
                  <a:lnTo>
                    <a:pt x="8" y="154"/>
                  </a:lnTo>
                  <a:lnTo>
                    <a:pt x="16" y="153"/>
                  </a:lnTo>
                  <a:lnTo>
                    <a:pt x="25" y="146"/>
                  </a:lnTo>
                  <a:lnTo>
                    <a:pt x="29" y="153"/>
                  </a:lnTo>
                  <a:lnTo>
                    <a:pt x="37" y="163"/>
                  </a:lnTo>
                  <a:lnTo>
                    <a:pt x="43" y="171"/>
                  </a:lnTo>
                  <a:lnTo>
                    <a:pt x="51" y="187"/>
                  </a:lnTo>
                  <a:lnTo>
                    <a:pt x="64" y="183"/>
                  </a:lnTo>
                  <a:lnTo>
                    <a:pt x="87" y="179"/>
                  </a:lnTo>
                  <a:lnTo>
                    <a:pt x="124" y="173"/>
                  </a:lnTo>
                  <a:lnTo>
                    <a:pt x="132" y="184"/>
                  </a:lnTo>
                  <a:lnTo>
                    <a:pt x="133" y="204"/>
                  </a:lnTo>
                  <a:lnTo>
                    <a:pt x="117" y="208"/>
                  </a:lnTo>
                  <a:lnTo>
                    <a:pt x="102" y="212"/>
                  </a:lnTo>
                  <a:lnTo>
                    <a:pt x="103" y="226"/>
                  </a:lnTo>
                  <a:lnTo>
                    <a:pt x="81" y="226"/>
                  </a:lnTo>
                  <a:lnTo>
                    <a:pt x="102" y="255"/>
                  </a:lnTo>
                  <a:lnTo>
                    <a:pt x="112" y="257"/>
                  </a:lnTo>
                  <a:lnTo>
                    <a:pt x="121" y="260"/>
                  </a:lnTo>
                  <a:lnTo>
                    <a:pt x="125" y="272"/>
                  </a:lnTo>
                  <a:lnTo>
                    <a:pt x="130" y="266"/>
                  </a:lnTo>
                  <a:lnTo>
                    <a:pt x="149" y="264"/>
                  </a:lnTo>
                  <a:lnTo>
                    <a:pt x="160" y="269"/>
                  </a:lnTo>
                  <a:lnTo>
                    <a:pt x="167" y="274"/>
                  </a:lnTo>
                  <a:lnTo>
                    <a:pt x="172" y="269"/>
                  </a:lnTo>
                  <a:lnTo>
                    <a:pt x="185" y="270"/>
                  </a:lnTo>
                  <a:lnTo>
                    <a:pt x="163" y="206"/>
                  </a:lnTo>
                  <a:lnTo>
                    <a:pt x="171" y="203"/>
                  </a:lnTo>
                  <a:lnTo>
                    <a:pt x="199" y="188"/>
                  </a:lnTo>
                  <a:lnTo>
                    <a:pt x="203" y="188"/>
                  </a:lnTo>
                  <a:lnTo>
                    <a:pt x="199" y="183"/>
                  </a:lnTo>
                  <a:lnTo>
                    <a:pt x="206" y="185"/>
                  </a:lnTo>
                  <a:lnTo>
                    <a:pt x="206" y="179"/>
                  </a:lnTo>
                  <a:lnTo>
                    <a:pt x="210" y="173"/>
                  </a:lnTo>
                  <a:lnTo>
                    <a:pt x="212" y="176"/>
                  </a:lnTo>
                  <a:lnTo>
                    <a:pt x="218" y="176"/>
                  </a:lnTo>
                  <a:lnTo>
                    <a:pt x="224" y="180"/>
                  </a:lnTo>
                  <a:lnTo>
                    <a:pt x="232" y="172"/>
                  </a:lnTo>
                  <a:lnTo>
                    <a:pt x="237" y="173"/>
                  </a:lnTo>
                  <a:lnTo>
                    <a:pt x="232" y="185"/>
                  </a:lnTo>
                  <a:lnTo>
                    <a:pt x="236" y="200"/>
                  </a:lnTo>
                  <a:lnTo>
                    <a:pt x="249" y="210"/>
                  </a:lnTo>
                  <a:lnTo>
                    <a:pt x="249" y="212"/>
                  </a:lnTo>
                  <a:lnTo>
                    <a:pt x="245" y="219"/>
                  </a:lnTo>
                  <a:lnTo>
                    <a:pt x="247" y="223"/>
                  </a:lnTo>
                  <a:lnTo>
                    <a:pt x="264" y="230"/>
                  </a:lnTo>
                  <a:lnTo>
                    <a:pt x="270" y="239"/>
                  </a:lnTo>
                  <a:lnTo>
                    <a:pt x="286" y="234"/>
                  </a:lnTo>
                  <a:lnTo>
                    <a:pt x="305" y="230"/>
                  </a:lnTo>
                  <a:lnTo>
                    <a:pt x="320" y="258"/>
                  </a:lnTo>
                  <a:lnTo>
                    <a:pt x="325" y="272"/>
                  </a:lnTo>
                  <a:lnTo>
                    <a:pt x="320" y="276"/>
                  </a:lnTo>
                  <a:lnTo>
                    <a:pt x="317" y="280"/>
                  </a:lnTo>
                  <a:lnTo>
                    <a:pt x="332" y="285"/>
                  </a:lnTo>
                  <a:lnTo>
                    <a:pt x="336" y="291"/>
                  </a:lnTo>
                  <a:lnTo>
                    <a:pt x="356" y="285"/>
                  </a:lnTo>
                  <a:lnTo>
                    <a:pt x="363" y="291"/>
                  </a:lnTo>
                  <a:lnTo>
                    <a:pt x="376" y="284"/>
                  </a:lnTo>
                  <a:lnTo>
                    <a:pt x="386" y="282"/>
                  </a:lnTo>
                  <a:lnTo>
                    <a:pt x="397" y="284"/>
                  </a:lnTo>
                  <a:lnTo>
                    <a:pt x="422" y="284"/>
                  </a:lnTo>
                  <a:lnTo>
                    <a:pt x="415" y="278"/>
                  </a:lnTo>
                  <a:lnTo>
                    <a:pt x="415" y="270"/>
                  </a:lnTo>
                  <a:lnTo>
                    <a:pt x="420" y="265"/>
                  </a:lnTo>
                  <a:lnTo>
                    <a:pt x="420" y="260"/>
                  </a:lnTo>
                  <a:lnTo>
                    <a:pt x="411" y="255"/>
                  </a:lnTo>
                  <a:lnTo>
                    <a:pt x="428" y="254"/>
                  </a:lnTo>
                  <a:lnTo>
                    <a:pt x="442" y="255"/>
                  </a:lnTo>
                  <a:lnTo>
                    <a:pt x="445" y="260"/>
                  </a:lnTo>
                  <a:lnTo>
                    <a:pt x="457" y="258"/>
                  </a:lnTo>
                  <a:lnTo>
                    <a:pt x="449" y="246"/>
                  </a:lnTo>
                  <a:lnTo>
                    <a:pt x="457" y="243"/>
                  </a:lnTo>
                  <a:lnTo>
                    <a:pt x="498" y="249"/>
                  </a:lnTo>
                  <a:lnTo>
                    <a:pt x="530" y="251"/>
                  </a:lnTo>
                  <a:lnTo>
                    <a:pt x="555" y="262"/>
                  </a:lnTo>
                  <a:lnTo>
                    <a:pt x="567" y="262"/>
                  </a:lnTo>
                  <a:lnTo>
                    <a:pt x="571" y="274"/>
                  </a:lnTo>
                  <a:lnTo>
                    <a:pt x="580" y="249"/>
                  </a:lnTo>
                  <a:lnTo>
                    <a:pt x="567" y="220"/>
                  </a:lnTo>
                  <a:lnTo>
                    <a:pt x="607" y="212"/>
                  </a:lnTo>
                  <a:lnTo>
                    <a:pt x="611" y="196"/>
                  </a:lnTo>
                  <a:lnTo>
                    <a:pt x="618" y="173"/>
                  </a:lnTo>
                  <a:lnTo>
                    <a:pt x="659" y="176"/>
                  </a:lnTo>
                  <a:lnTo>
                    <a:pt x="665" y="149"/>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95" name="Freeform 243"/>
            <p:cNvSpPr>
              <a:spLocks/>
            </p:cNvSpPr>
            <p:nvPr/>
          </p:nvSpPr>
          <p:spPr bwMode="auto">
            <a:xfrm>
              <a:off x="3694" y="2309"/>
              <a:ext cx="290" cy="173"/>
            </a:xfrm>
            <a:custGeom>
              <a:avLst/>
              <a:gdLst/>
              <a:ahLst/>
              <a:cxnLst>
                <a:cxn ang="0">
                  <a:pos x="28" y="80"/>
                </a:cxn>
                <a:cxn ang="0">
                  <a:pos x="33" y="67"/>
                </a:cxn>
                <a:cxn ang="0">
                  <a:pos x="40" y="60"/>
                </a:cxn>
                <a:cxn ang="0">
                  <a:pos x="54" y="63"/>
                </a:cxn>
                <a:cxn ang="0">
                  <a:pos x="69" y="67"/>
                </a:cxn>
                <a:cxn ang="0">
                  <a:pos x="73" y="71"/>
                </a:cxn>
                <a:cxn ang="0">
                  <a:pos x="82" y="80"/>
                </a:cxn>
                <a:cxn ang="0">
                  <a:pos x="89" y="100"/>
                </a:cxn>
                <a:cxn ang="0">
                  <a:pos x="100" y="99"/>
                </a:cxn>
                <a:cxn ang="0">
                  <a:pos x="116" y="100"/>
                </a:cxn>
                <a:cxn ang="0">
                  <a:pos x="139" y="125"/>
                </a:cxn>
                <a:cxn ang="0">
                  <a:pos x="165" y="139"/>
                </a:cxn>
                <a:cxn ang="0">
                  <a:pos x="189" y="154"/>
                </a:cxn>
                <a:cxn ang="0">
                  <a:pos x="198" y="179"/>
                </a:cxn>
                <a:cxn ang="0">
                  <a:pos x="213" y="160"/>
                </a:cxn>
                <a:cxn ang="0">
                  <a:pos x="215" y="141"/>
                </a:cxn>
                <a:cxn ang="0">
                  <a:pos x="207" y="114"/>
                </a:cxn>
                <a:cxn ang="0">
                  <a:pos x="225" y="107"/>
                </a:cxn>
                <a:cxn ang="0">
                  <a:pos x="251" y="113"/>
                </a:cxn>
                <a:cxn ang="0">
                  <a:pos x="292" y="110"/>
                </a:cxn>
                <a:cxn ang="0">
                  <a:pos x="292" y="95"/>
                </a:cxn>
                <a:cxn ang="0">
                  <a:pos x="243" y="95"/>
                </a:cxn>
                <a:cxn ang="0">
                  <a:pos x="219" y="92"/>
                </a:cxn>
                <a:cxn ang="0">
                  <a:pos x="197" y="100"/>
                </a:cxn>
                <a:cxn ang="0">
                  <a:pos x="182" y="99"/>
                </a:cxn>
                <a:cxn ang="0">
                  <a:pos x="171" y="100"/>
                </a:cxn>
                <a:cxn ang="0">
                  <a:pos x="156" y="92"/>
                </a:cxn>
                <a:cxn ang="0">
                  <a:pos x="156" y="87"/>
                </a:cxn>
                <a:cxn ang="0">
                  <a:pos x="154" y="65"/>
                </a:cxn>
                <a:cxn ang="0">
                  <a:pos x="106" y="49"/>
                </a:cxn>
                <a:cxn ang="0">
                  <a:pos x="83" y="34"/>
                </a:cxn>
                <a:cxn ang="0">
                  <a:pos x="54" y="41"/>
                </a:cxn>
                <a:cxn ang="0">
                  <a:pos x="35" y="18"/>
                </a:cxn>
                <a:cxn ang="0">
                  <a:pos x="36" y="0"/>
                </a:cxn>
                <a:cxn ang="0">
                  <a:pos x="21" y="82"/>
                </a:cxn>
              </a:cxnLst>
              <a:rect l="0" t="0" r="r" b="b"/>
              <a:pathLst>
                <a:path w="300" h="180">
                  <a:moveTo>
                    <a:pt x="21" y="82"/>
                  </a:moveTo>
                  <a:lnTo>
                    <a:pt x="28" y="80"/>
                  </a:lnTo>
                  <a:lnTo>
                    <a:pt x="31" y="72"/>
                  </a:lnTo>
                  <a:lnTo>
                    <a:pt x="33" y="67"/>
                  </a:lnTo>
                  <a:lnTo>
                    <a:pt x="43" y="69"/>
                  </a:lnTo>
                  <a:lnTo>
                    <a:pt x="40" y="60"/>
                  </a:lnTo>
                  <a:lnTo>
                    <a:pt x="48" y="57"/>
                  </a:lnTo>
                  <a:lnTo>
                    <a:pt x="54" y="63"/>
                  </a:lnTo>
                  <a:lnTo>
                    <a:pt x="60" y="63"/>
                  </a:lnTo>
                  <a:lnTo>
                    <a:pt x="69" y="67"/>
                  </a:lnTo>
                  <a:lnTo>
                    <a:pt x="73" y="69"/>
                  </a:lnTo>
                  <a:lnTo>
                    <a:pt x="73" y="71"/>
                  </a:lnTo>
                  <a:lnTo>
                    <a:pt x="73" y="78"/>
                  </a:lnTo>
                  <a:lnTo>
                    <a:pt x="82" y="80"/>
                  </a:lnTo>
                  <a:lnTo>
                    <a:pt x="82" y="88"/>
                  </a:lnTo>
                  <a:lnTo>
                    <a:pt x="89" y="100"/>
                  </a:lnTo>
                  <a:lnTo>
                    <a:pt x="96" y="102"/>
                  </a:lnTo>
                  <a:lnTo>
                    <a:pt x="100" y="99"/>
                  </a:lnTo>
                  <a:lnTo>
                    <a:pt x="108" y="94"/>
                  </a:lnTo>
                  <a:lnTo>
                    <a:pt x="116" y="100"/>
                  </a:lnTo>
                  <a:lnTo>
                    <a:pt x="125" y="110"/>
                  </a:lnTo>
                  <a:lnTo>
                    <a:pt x="139" y="125"/>
                  </a:lnTo>
                  <a:lnTo>
                    <a:pt x="165" y="130"/>
                  </a:lnTo>
                  <a:lnTo>
                    <a:pt x="165" y="139"/>
                  </a:lnTo>
                  <a:lnTo>
                    <a:pt x="181" y="145"/>
                  </a:lnTo>
                  <a:lnTo>
                    <a:pt x="189" y="154"/>
                  </a:lnTo>
                  <a:lnTo>
                    <a:pt x="184" y="179"/>
                  </a:lnTo>
                  <a:lnTo>
                    <a:pt x="198" y="179"/>
                  </a:lnTo>
                  <a:lnTo>
                    <a:pt x="208" y="166"/>
                  </a:lnTo>
                  <a:lnTo>
                    <a:pt x="213" y="160"/>
                  </a:lnTo>
                  <a:lnTo>
                    <a:pt x="217" y="153"/>
                  </a:lnTo>
                  <a:lnTo>
                    <a:pt x="215" y="141"/>
                  </a:lnTo>
                  <a:lnTo>
                    <a:pt x="204" y="135"/>
                  </a:lnTo>
                  <a:lnTo>
                    <a:pt x="207" y="114"/>
                  </a:lnTo>
                  <a:lnTo>
                    <a:pt x="217" y="104"/>
                  </a:lnTo>
                  <a:lnTo>
                    <a:pt x="225" y="107"/>
                  </a:lnTo>
                  <a:lnTo>
                    <a:pt x="247" y="103"/>
                  </a:lnTo>
                  <a:lnTo>
                    <a:pt x="251" y="113"/>
                  </a:lnTo>
                  <a:lnTo>
                    <a:pt x="263" y="113"/>
                  </a:lnTo>
                  <a:lnTo>
                    <a:pt x="292" y="110"/>
                  </a:lnTo>
                  <a:lnTo>
                    <a:pt x="299" y="100"/>
                  </a:lnTo>
                  <a:lnTo>
                    <a:pt x="292" y="95"/>
                  </a:lnTo>
                  <a:lnTo>
                    <a:pt x="274" y="95"/>
                  </a:lnTo>
                  <a:lnTo>
                    <a:pt x="243" y="95"/>
                  </a:lnTo>
                  <a:lnTo>
                    <a:pt x="231" y="95"/>
                  </a:lnTo>
                  <a:lnTo>
                    <a:pt x="219" y="92"/>
                  </a:lnTo>
                  <a:lnTo>
                    <a:pt x="200" y="102"/>
                  </a:lnTo>
                  <a:lnTo>
                    <a:pt x="197" y="100"/>
                  </a:lnTo>
                  <a:lnTo>
                    <a:pt x="193" y="96"/>
                  </a:lnTo>
                  <a:lnTo>
                    <a:pt x="182" y="99"/>
                  </a:lnTo>
                  <a:lnTo>
                    <a:pt x="173" y="102"/>
                  </a:lnTo>
                  <a:lnTo>
                    <a:pt x="171" y="100"/>
                  </a:lnTo>
                  <a:lnTo>
                    <a:pt x="169" y="96"/>
                  </a:lnTo>
                  <a:lnTo>
                    <a:pt x="156" y="92"/>
                  </a:lnTo>
                  <a:lnTo>
                    <a:pt x="154" y="91"/>
                  </a:lnTo>
                  <a:lnTo>
                    <a:pt x="156" y="87"/>
                  </a:lnTo>
                  <a:lnTo>
                    <a:pt x="162" y="83"/>
                  </a:lnTo>
                  <a:lnTo>
                    <a:pt x="154" y="65"/>
                  </a:lnTo>
                  <a:lnTo>
                    <a:pt x="142" y="41"/>
                  </a:lnTo>
                  <a:lnTo>
                    <a:pt x="106" y="49"/>
                  </a:lnTo>
                  <a:lnTo>
                    <a:pt x="100" y="41"/>
                  </a:lnTo>
                  <a:lnTo>
                    <a:pt x="83" y="34"/>
                  </a:lnTo>
                  <a:lnTo>
                    <a:pt x="69" y="44"/>
                  </a:lnTo>
                  <a:lnTo>
                    <a:pt x="54" y="41"/>
                  </a:lnTo>
                  <a:lnTo>
                    <a:pt x="37" y="30"/>
                  </a:lnTo>
                  <a:lnTo>
                    <a:pt x="35" y="18"/>
                  </a:lnTo>
                  <a:lnTo>
                    <a:pt x="36" y="9"/>
                  </a:lnTo>
                  <a:lnTo>
                    <a:pt x="36" y="0"/>
                  </a:lnTo>
                  <a:lnTo>
                    <a:pt x="0" y="18"/>
                  </a:lnTo>
                  <a:lnTo>
                    <a:pt x="21" y="8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96" name="Freeform 244"/>
            <p:cNvSpPr>
              <a:spLocks/>
            </p:cNvSpPr>
            <p:nvPr/>
          </p:nvSpPr>
          <p:spPr bwMode="auto">
            <a:xfrm>
              <a:off x="3656" y="2365"/>
              <a:ext cx="222" cy="151"/>
            </a:xfrm>
            <a:custGeom>
              <a:avLst/>
              <a:gdLst/>
              <a:ahLst/>
              <a:cxnLst>
                <a:cxn ang="0">
                  <a:pos x="0" y="22"/>
                </a:cxn>
                <a:cxn ang="0">
                  <a:pos x="1" y="42"/>
                </a:cxn>
                <a:cxn ang="0">
                  <a:pos x="14" y="30"/>
                </a:cxn>
                <a:cxn ang="0">
                  <a:pos x="31" y="45"/>
                </a:cxn>
                <a:cxn ang="0">
                  <a:pos x="24" y="56"/>
                </a:cxn>
                <a:cxn ang="0">
                  <a:pos x="2" y="46"/>
                </a:cxn>
                <a:cxn ang="0">
                  <a:pos x="1" y="60"/>
                </a:cxn>
                <a:cxn ang="0">
                  <a:pos x="2" y="68"/>
                </a:cxn>
                <a:cxn ang="0">
                  <a:pos x="14" y="71"/>
                </a:cxn>
                <a:cxn ang="0">
                  <a:pos x="9" y="79"/>
                </a:cxn>
                <a:cxn ang="0">
                  <a:pos x="18" y="85"/>
                </a:cxn>
                <a:cxn ang="0">
                  <a:pos x="18" y="114"/>
                </a:cxn>
                <a:cxn ang="0">
                  <a:pos x="49" y="106"/>
                </a:cxn>
                <a:cxn ang="0">
                  <a:pos x="67" y="97"/>
                </a:cxn>
                <a:cxn ang="0">
                  <a:pos x="107" y="116"/>
                </a:cxn>
                <a:cxn ang="0">
                  <a:pos x="133" y="127"/>
                </a:cxn>
                <a:cxn ang="0">
                  <a:pos x="137" y="132"/>
                </a:cxn>
                <a:cxn ang="0">
                  <a:pos x="140" y="146"/>
                </a:cxn>
                <a:cxn ang="0">
                  <a:pos x="164" y="157"/>
                </a:cxn>
                <a:cxn ang="0">
                  <a:pos x="199" y="119"/>
                </a:cxn>
                <a:cxn ang="0">
                  <a:pos x="222" y="119"/>
                </a:cxn>
                <a:cxn ang="0">
                  <a:pos x="225" y="103"/>
                </a:cxn>
                <a:cxn ang="0">
                  <a:pos x="228" y="96"/>
                </a:cxn>
                <a:cxn ang="0">
                  <a:pos x="221" y="87"/>
                </a:cxn>
                <a:cxn ang="0">
                  <a:pos x="203" y="80"/>
                </a:cxn>
                <a:cxn ang="0">
                  <a:pos x="202" y="72"/>
                </a:cxn>
                <a:cxn ang="0">
                  <a:pos x="178" y="67"/>
                </a:cxn>
                <a:cxn ang="0">
                  <a:pos x="164" y="52"/>
                </a:cxn>
                <a:cxn ang="0">
                  <a:pos x="159" y="44"/>
                </a:cxn>
                <a:cxn ang="0">
                  <a:pos x="147" y="36"/>
                </a:cxn>
                <a:cxn ang="0">
                  <a:pos x="140" y="40"/>
                </a:cxn>
                <a:cxn ang="0">
                  <a:pos x="134" y="44"/>
                </a:cxn>
                <a:cxn ang="0">
                  <a:pos x="128" y="42"/>
                </a:cxn>
                <a:cxn ang="0">
                  <a:pos x="121" y="30"/>
                </a:cxn>
                <a:cxn ang="0">
                  <a:pos x="120" y="22"/>
                </a:cxn>
                <a:cxn ang="0">
                  <a:pos x="111" y="20"/>
                </a:cxn>
                <a:cxn ang="0">
                  <a:pos x="110" y="12"/>
                </a:cxn>
                <a:cxn ang="0">
                  <a:pos x="99" y="5"/>
                </a:cxn>
                <a:cxn ang="0">
                  <a:pos x="93" y="5"/>
                </a:cxn>
                <a:cxn ang="0">
                  <a:pos x="87" y="0"/>
                </a:cxn>
                <a:cxn ang="0">
                  <a:pos x="79" y="2"/>
                </a:cxn>
                <a:cxn ang="0">
                  <a:pos x="82" y="12"/>
                </a:cxn>
                <a:cxn ang="0">
                  <a:pos x="78" y="10"/>
                </a:cxn>
                <a:cxn ang="0">
                  <a:pos x="72" y="9"/>
                </a:cxn>
                <a:cxn ang="0">
                  <a:pos x="67" y="22"/>
                </a:cxn>
                <a:cxn ang="0">
                  <a:pos x="59" y="24"/>
                </a:cxn>
                <a:cxn ang="0">
                  <a:pos x="49" y="21"/>
                </a:cxn>
                <a:cxn ang="0">
                  <a:pos x="43" y="28"/>
                </a:cxn>
                <a:cxn ang="0">
                  <a:pos x="36" y="22"/>
                </a:cxn>
                <a:cxn ang="0">
                  <a:pos x="25" y="16"/>
                </a:cxn>
                <a:cxn ang="0">
                  <a:pos x="0" y="22"/>
                </a:cxn>
              </a:cxnLst>
              <a:rect l="0" t="0" r="r" b="b"/>
              <a:pathLst>
                <a:path w="229" h="158">
                  <a:moveTo>
                    <a:pt x="0" y="22"/>
                  </a:moveTo>
                  <a:lnTo>
                    <a:pt x="1" y="42"/>
                  </a:lnTo>
                  <a:lnTo>
                    <a:pt x="14" y="30"/>
                  </a:lnTo>
                  <a:lnTo>
                    <a:pt x="31" y="45"/>
                  </a:lnTo>
                  <a:lnTo>
                    <a:pt x="24" y="56"/>
                  </a:lnTo>
                  <a:lnTo>
                    <a:pt x="2" y="46"/>
                  </a:lnTo>
                  <a:lnTo>
                    <a:pt x="1" y="60"/>
                  </a:lnTo>
                  <a:lnTo>
                    <a:pt x="2" y="68"/>
                  </a:lnTo>
                  <a:lnTo>
                    <a:pt x="14" y="71"/>
                  </a:lnTo>
                  <a:lnTo>
                    <a:pt x="9" y="79"/>
                  </a:lnTo>
                  <a:lnTo>
                    <a:pt x="18" y="85"/>
                  </a:lnTo>
                  <a:lnTo>
                    <a:pt x="18" y="114"/>
                  </a:lnTo>
                  <a:lnTo>
                    <a:pt x="49" y="106"/>
                  </a:lnTo>
                  <a:lnTo>
                    <a:pt x="67" y="97"/>
                  </a:lnTo>
                  <a:lnTo>
                    <a:pt x="107" y="116"/>
                  </a:lnTo>
                  <a:lnTo>
                    <a:pt x="133" y="127"/>
                  </a:lnTo>
                  <a:lnTo>
                    <a:pt x="137" y="132"/>
                  </a:lnTo>
                  <a:lnTo>
                    <a:pt x="140" y="146"/>
                  </a:lnTo>
                  <a:lnTo>
                    <a:pt x="164" y="157"/>
                  </a:lnTo>
                  <a:lnTo>
                    <a:pt x="199" y="119"/>
                  </a:lnTo>
                  <a:lnTo>
                    <a:pt x="222" y="119"/>
                  </a:lnTo>
                  <a:lnTo>
                    <a:pt x="225" y="103"/>
                  </a:lnTo>
                  <a:lnTo>
                    <a:pt x="228" y="96"/>
                  </a:lnTo>
                  <a:lnTo>
                    <a:pt x="221" y="87"/>
                  </a:lnTo>
                  <a:lnTo>
                    <a:pt x="203" y="80"/>
                  </a:lnTo>
                  <a:lnTo>
                    <a:pt x="202" y="72"/>
                  </a:lnTo>
                  <a:lnTo>
                    <a:pt x="178" y="67"/>
                  </a:lnTo>
                  <a:lnTo>
                    <a:pt x="164" y="52"/>
                  </a:lnTo>
                  <a:lnTo>
                    <a:pt x="159" y="44"/>
                  </a:lnTo>
                  <a:lnTo>
                    <a:pt x="147" y="36"/>
                  </a:lnTo>
                  <a:lnTo>
                    <a:pt x="140" y="40"/>
                  </a:lnTo>
                  <a:lnTo>
                    <a:pt x="134" y="44"/>
                  </a:lnTo>
                  <a:lnTo>
                    <a:pt x="128" y="42"/>
                  </a:lnTo>
                  <a:lnTo>
                    <a:pt x="121" y="30"/>
                  </a:lnTo>
                  <a:lnTo>
                    <a:pt x="120" y="22"/>
                  </a:lnTo>
                  <a:lnTo>
                    <a:pt x="111" y="20"/>
                  </a:lnTo>
                  <a:lnTo>
                    <a:pt x="110" y="12"/>
                  </a:lnTo>
                  <a:lnTo>
                    <a:pt x="99" y="5"/>
                  </a:lnTo>
                  <a:lnTo>
                    <a:pt x="93" y="5"/>
                  </a:lnTo>
                  <a:lnTo>
                    <a:pt x="87" y="0"/>
                  </a:lnTo>
                  <a:lnTo>
                    <a:pt x="79" y="2"/>
                  </a:lnTo>
                  <a:lnTo>
                    <a:pt x="82" y="12"/>
                  </a:lnTo>
                  <a:lnTo>
                    <a:pt x="78" y="10"/>
                  </a:lnTo>
                  <a:lnTo>
                    <a:pt x="72" y="9"/>
                  </a:lnTo>
                  <a:lnTo>
                    <a:pt x="67" y="22"/>
                  </a:lnTo>
                  <a:lnTo>
                    <a:pt x="59" y="24"/>
                  </a:lnTo>
                  <a:lnTo>
                    <a:pt x="49" y="21"/>
                  </a:lnTo>
                  <a:lnTo>
                    <a:pt x="43" y="28"/>
                  </a:lnTo>
                  <a:lnTo>
                    <a:pt x="36" y="22"/>
                  </a:lnTo>
                  <a:lnTo>
                    <a:pt x="25" y="16"/>
                  </a:lnTo>
                  <a:lnTo>
                    <a:pt x="0" y="22"/>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97" name="Freeform 245"/>
            <p:cNvSpPr>
              <a:spLocks/>
            </p:cNvSpPr>
            <p:nvPr/>
          </p:nvSpPr>
          <p:spPr bwMode="auto">
            <a:xfrm>
              <a:off x="3905" y="2362"/>
              <a:ext cx="184" cy="78"/>
            </a:xfrm>
            <a:custGeom>
              <a:avLst/>
              <a:gdLst/>
              <a:ahLst/>
              <a:cxnLst>
                <a:cxn ang="0">
                  <a:pos x="47" y="58"/>
                </a:cxn>
                <a:cxn ang="0">
                  <a:pos x="33" y="58"/>
                </a:cxn>
                <a:cxn ang="0">
                  <a:pos x="6" y="60"/>
                </a:cxn>
                <a:cxn ang="0">
                  <a:pos x="0" y="70"/>
                </a:cxn>
                <a:cxn ang="0">
                  <a:pos x="6" y="74"/>
                </a:cxn>
                <a:cxn ang="0">
                  <a:pos x="12" y="76"/>
                </a:cxn>
                <a:cxn ang="0">
                  <a:pos x="49" y="75"/>
                </a:cxn>
                <a:cxn ang="0">
                  <a:pos x="75" y="75"/>
                </a:cxn>
                <a:cxn ang="0">
                  <a:pos x="87" y="81"/>
                </a:cxn>
                <a:cxn ang="0">
                  <a:pos x="91" y="71"/>
                </a:cxn>
                <a:cxn ang="0">
                  <a:pos x="102" y="70"/>
                </a:cxn>
                <a:cxn ang="0">
                  <a:pos x="117" y="66"/>
                </a:cxn>
                <a:cxn ang="0">
                  <a:pos x="130" y="63"/>
                </a:cxn>
                <a:cxn ang="0">
                  <a:pos x="155" y="49"/>
                </a:cxn>
                <a:cxn ang="0">
                  <a:pos x="180" y="37"/>
                </a:cxn>
                <a:cxn ang="0">
                  <a:pos x="189" y="31"/>
                </a:cxn>
                <a:cxn ang="0">
                  <a:pos x="186" y="18"/>
                </a:cxn>
                <a:cxn ang="0">
                  <a:pos x="174" y="18"/>
                </a:cxn>
                <a:cxn ang="0">
                  <a:pos x="162" y="13"/>
                </a:cxn>
                <a:cxn ang="0">
                  <a:pos x="148" y="8"/>
                </a:cxn>
                <a:cxn ang="0">
                  <a:pos x="117" y="5"/>
                </a:cxn>
                <a:cxn ang="0">
                  <a:pos x="76" y="0"/>
                </a:cxn>
                <a:cxn ang="0">
                  <a:pos x="68" y="2"/>
                </a:cxn>
                <a:cxn ang="0">
                  <a:pos x="71" y="8"/>
                </a:cxn>
                <a:cxn ang="0">
                  <a:pos x="76" y="14"/>
                </a:cxn>
                <a:cxn ang="0">
                  <a:pos x="64" y="16"/>
                </a:cxn>
                <a:cxn ang="0">
                  <a:pos x="62" y="12"/>
                </a:cxn>
                <a:cxn ang="0">
                  <a:pos x="48" y="10"/>
                </a:cxn>
                <a:cxn ang="0">
                  <a:pos x="31" y="12"/>
                </a:cxn>
                <a:cxn ang="0">
                  <a:pos x="39" y="16"/>
                </a:cxn>
                <a:cxn ang="0">
                  <a:pos x="40" y="21"/>
                </a:cxn>
                <a:cxn ang="0">
                  <a:pos x="35" y="27"/>
                </a:cxn>
                <a:cxn ang="0">
                  <a:pos x="35" y="35"/>
                </a:cxn>
                <a:cxn ang="0">
                  <a:pos x="41" y="40"/>
                </a:cxn>
                <a:cxn ang="0">
                  <a:pos x="64" y="40"/>
                </a:cxn>
                <a:cxn ang="0">
                  <a:pos x="72" y="40"/>
                </a:cxn>
                <a:cxn ang="0">
                  <a:pos x="81" y="47"/>
                </a:cxn>
                <a:cxn ang="0">
                  <a:pos x="72" y="56"/>
                </a:cxn>
                <a:cxn ang="0">
                  <a:pos x="64" y="56"/>
                </a:cxn>
                <a:cxn ang="0">
                  <a:pos x="56" y="55"/>
                </a:cxn>
                <a:cxn ang="0">
                  <a:pos x="52" y="56"/>
                </a:cxn>
                <a:cxn ang="0">
                  <a:pos x="47" y="58"/>
                </a:cxn>
              </a:cxnLst>
              <a:rect l="0" t="0" r="r" b="b"/>
              <a:pathLst>
                <a:path w="190" h="82">
                  <a:moveTo>
                    <a:pt x="47" y="58"/>
                  </a:moveTo>
                  <a:lnTo>
                    <a:pt x="33" y="58"/>
                  </a:lnTo>
                  <a:lnTo>
                    <a:pt x="6" y="60"/>
                  </a:lnTo>
                  <a:lnTo>
                    <a:pt x="0" y="70"/>
                  </a:lnTo>
                  <a:lnTo>
                    <a:pt x="6" y="74"/>
                  </a:lnTo>
                  <a:lnTo>
                    <a:pt x="12" y="76"/>
                  </a:lnTo>
                  <a:lnTo>
                    <a:pt x="49" y="75"/>
                  </a:lnTo>
                  <a:lnTo>
                    <a:pt x="75" y="75"/>
                  </a:lnTo>
                  <a:lnTo>
                    <a:pt x="87" y="81"/>
                  </a:lnTo>
                  <a:lnTo>
                    <a:pt x="91" y="71"/>
                  </a:lnTo>
                  <a:lnTo>
                    <a:pt x="102" y="70"/>
                  </a:lnTo>
                  <a:lnTo>
                    <a:pt x="117" y="66"/>
                  </a:lnTo>
                  <a:lnTo>
                    <a:pt x="130" y="63"/>
                  </a:lnTo>
                  <a:lnTo>
                    <a:pt x="155" y="49"/>
                  </a:lnTo>
                  <a:lnTo>
                    <a:pt x="180" y="37"/>
                  </a:lnTo>
                  <a:lnTo>
                    <a:pt x="189" y="31"/>
                  </a:lnTo>
                  <a:lnTo>
                    <a:pt x="186" y="18"/>
                  </a:lnTo>
                  <a:lnTo>
                    <a:pt x="174" y="18"/>
                  </a:lnTo>
                  <a:lnTo>
                    <a:pt x="162" y="13"/>
                  </a:lnTo>
                  <a:lnTo>
                    <a:pt x="148" y="8"/>
                  </a:lnTo>
                  <a:lnTo>
                    <a:pt x="117" y="5"/>
                  </a:lnTo>
                  <a:lnTo>
                    <a:pt x="76" y="0"/>
                  </a:lnTo>
                  <a:lnTo>
                    <a:pt x="68" y="2"/>
                  </a:lnTo>
                  <a:lnTo>
                    <a:pt x="71" y="8"/>
                  </a:lnTo>
                  <a:lnTo>
                    <a:pt x="76" y="14"/>
                  </a:lnTo>
                  <a:lnTo>
                    <a:pt x="64" y="16"/>
                  </a:lnTo>
                  <a:lnTo>
                    <a:pt x="62" y="12"/>
                  </a:lnTo>
                  <a:lnTo>
                    <a:pt x="48" y="10"/>
                  </a:lnTo>
                  <a:lnTo>
                    <a:pt x="31" y="12"/>
                  </a:lnTo>
                  <a:lnTo>
                    <a:pt x="39" y="16"/>
                  </a:lnTo>
                  <a:lnTo>
                    <a:pt x="40" y="21"/>
                  </a:lnTo>
                  <a:lnTo>
                    <a:pt x="35" y="27"/>
                  </a:lnTo>
                  <a:lnTo>
                    <a:pt x="35" y="35"/>
                  </a:lnTo>
                  <a:lnTo>
                    <a:pt x="41" y="40"/>
                  </a:lnTo>
                  <a:lnTo>
                    <a:pt x="64" y="40"/>
                  </a:lnTo>
                  <a:lnTo>
                    <a:pt x="72" y="40"/>
                  </a:lnTo>
                  <a:lnTo>
                    <a:pt x="81" y="47"/>
                  </a:lnTo>
                  <a:lnTo>
                    <a:pt x="72" y="56"/>
                  </a:lnTo>
                  <a:lnTo>
                    <a:pt x="64" y="56"/>
                  </a:lnTo>
                  <a:lnTo>
                    <a:pt x="56" y="55"/>
                  </a:lnTo>
                  <a:lnTo>
                    <a:pt x="52" y="56"/>
                  </a:lnTo>
                  <a:lnTo>
                    <a:pt x="47" y="58"/>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sp>
          <p:nvSpPr>
            <p:cNvPr id="498" name="Freeform 246"/>
            <p:cNvSpPr>
              <a:spLocks/>
            </p:cNvSpPr>
            <p:nvPr/>
          </p:nvSpPr>
          <p:spPr bwMode="auto">
            <a:xfrm>
              <a:off x="3887" y="2408"/>
              <a:ext cx="117" cy="81"/>
            </a:xfrm>
            <a:custGeom>
              <a:avLst/>
              <a:gdLst/>
              <a:ahLst/>
              <a:cxnLst>
                <a:cxn ang="0">
                  <a:pos x="0" y="71"/>
                </a:cxn>
                <a:cxn ang="0">
                  <a:pos x="1" y="74"/>
                </a:cxn>
                <a:cxn ang="0">
                  <a:pos x="9" y="75"/>
                </a:cxn>
                <a:cxn ang="0">
                  <a:pos x="31" y="77"/>
                </a:cxn>
                <a:cxn ang="0">
                  <a:pos x="56" y="51"/>
                </a:cxn>
                <a:cxn ang="0">
                  <a:pos x="62" y="67"/>
                </a:cxn>
                <a:cxn ang="0">
                  <a:pos x="70" y="84"/>
                </a:cxn>
                <a:cxn ang="0">
                  <a:pos x="84" y="77"/>
                </a:cxn>
                <a:cxn ang="0">
                  <a:pos x="102" y="71"/>
                </a:cxn>
                <a:cxn ang="0">
                  <a:pos x="118" y="75"/>
                </a:cxn>
                <a:cxn ang="0">
                  <a:pos x="120" y="51"/>
                </a:cxn>
                <a:cxn ang="0">
                  <a:pos x="107" y="47"/>
                </a:cxn>
                <a:cxn ang="0">
                  <a:pos x="101" y="47"/>
                </a:cxn>
                <a:cxn ang="0">
                  <a:pos x="106" y="32"/>
                </a:cxn>
                <a:cxn ang="0">
                  <a:pos x="91" y="28"/>
                </a:cxn>
                <a:cxn ang="0">
                  <a:pos x="79" y="27"/>
                </a:cxn>
                <a:cxn ang="0">
                  <a:pos x="63" y="27"/>
                </a:cxn>
                <a:cxn ang="0">
                  <a:pos x="49" y="27"/>
                </a:cxn>
                <a:cxn ang="0">
                  <a:pos x="33" y="27"/>
                </a:cxn>
                <a:cxn ang="0">
                  <a:pos x="20" y="24"/>
                </a:cxn>
                <a:cxn ang="0">
                  <a:pos x="17" y="23"/>
                </a:cxn>
                <a:cxn ang="0">
                  <a:pos x="20" y="16"/>
                </a:cxn>
                <a:cxn ang="0">
                  <a:pos x="26" y="12"/>
                </a:cxn>
                <a:cxn ang="0">
                  <a:pos x="48" y="8"/>
                </a:cxn>
                <a:cxn ang="0">
                  <a:pos x="47" y="0"/>
                </a:cxn>
                <a:cxn ang="0">
                  <a:pos x="29" y="2"/>
                </a:cxn>
                <a:cxn ang="0">
                  <a:pos x="16" y="2"/>
                </a:cxn>
                <a:cxn ang="0">
                  <a:pos x="6" y="10"/>
                </a:cxn>
                <a:cxn ang="0">
                  <a:pos x="2" y="27"/>
                </a:cxn>
                <a:cxn ang="0">
                  <a:pos x="4" y="31"/>
                </a:cxn>
                <a:cxn ang="0">
                  <a:pos x="2" y="32"/>
                </a:cxn>
                <a:cxn ang="0">
                  <a:pos x="13" y="36"/>
                </a:cxn>
                <a:cxn ang="0">
                  <a:pos x="18" y="46"/>
                </a:cxn>
                <a:cxn ang="0">
                  <a:pos x="14" y="56"/>
                </a:cxn>
                <a:cxn ang="0">
                  <a:pos x="12" y="58"/>
                </a:cxn>
                <a:cxn ang="0">
                  <a:pos x="8" y="62"/>
                </a:cxn>
                <a:cxn ang="0">
                  <a:pos x="0" y="71"/>
                </a:cxn>
              </a:cxnLst>
              <a:rect l="0" t="0" r="r" b="b"/>
              <a:pathLst>
                <a:path w="121" h="85">
                  <a:moveTo>
                    <a:pt x="0" y="71"/>
                  </a:moveTo>
                  <a:lnTo>
                    <a:pt x="1" y="74"/>
                  </a:lnTo>
                  <a:lnTo>
                    <a:pt x="9" y="75"/>
                  </a:lnTo>
                  <a:lnTo>
                    <a:pt x="31" y="77"/>
                  </a:lnTo>
                  <a:lnTo>
                    <a:pt x="56" y="51"/>
                  </a:lnTo>
                  <a:lnTo>
                    <a:pt x="62" y="67"/>
                  </a:lnTo>
                  <a:lnTo>
                    <a:pt x="70" y="84"/>
                  </a:lnTo>
                  <a:lnTo>
                    <a:pt x="84" y="77"/>
                  </a:lnTo>
                  <a:lnTo>
                    <a:pt x="102" y="71"/>
                  </a:lnTo>
                  <a:lnTo>
                    <a:pt x="118" y="75"/>
                  </a:lnTo>
                  <a:lnTo>
                    <a:pt x="120" y="51"/>
                  </a:lnTo>
                  <a:lnTo>
                    <a:pt x="107" y="47"/>
                  </a:lnTo>
                  <a:lnTo>
                    <a:pt x="101" y="47"/>
                  </a:lnTo>
                  <a:lnTo>
                    <a:pt x="106" y="32"/>
                  </a:lnTo>
                  <a:lnTo>
                    <a:pt x="91" y="28"/>
                  </a:lnTo>
                  <a:lnTo>
                    <a:pt x="79" y="27"/>
                  </a:lnTo>
                  <a:lnTo>
                    <a:pt x="63" y="27"/>
                  </a:lnTo>
                  <a:lnTo>
                    <a:pt x="49" y="27"/>
                  </a:lnTo>
                  <a:lnTo>
                    <a:pt x="33" y="27"/>
                  </a:lnTo>
                  <a:lnTo>
                    <a:pt x="20" y="24"/>
                  </a:lnTo>
                  <a:lnTo>
                    <a:pt x="17" y="23"/>
                  </a:lnTo>
                  <a:lnTo>
                    <a:pt x="20" y="16"/>
                  </a:lnTo>
                  <a:lnTo>
                    <a:pt x="26" y="12"/>
                  </a:lnTo>
                  <a:lnTo>
                    <a:pt x="48" y="8"/>
                  </a:lnTo>
                  <a:lnTo>
                    <a:pt x="47" y="0"/>
                  </a:lnTo>
                  <a:lnTo>
                    <a:pt x="29" y="2"/>
                  </a:lnTo>
                  <a:lnTo>
                    <a:pt x="16" y="2"/>
                  </a:lnTo>
                  <a:lnTo>
                    <a:pt x="6" y="10"/>
                  </a:lnTo>
                  <a:lnTo>
                    <a:pt x="2" y="27"/>
                  </a:lnTo>
                  <a:lnTo>
                    <a:pt x="4" y="31"/>
                  </a:lnTo>
                  <a:lnTo>
                    <a:pt x="2" y="32"/>
                  </a:lnTo>
                  <a:lnTo>
                    <a:pt x="13" y="36"/>
                  </a:lnTo>
                  <a:lnTo>
                    <a:pt x="18" y="46"/>
                  </a:lnTo>
                  <a:lnTo>
                    <a:pt x="14" y="56"/>
                  </a:lnTo>
                  <a:lnTo>
                    <a:pt x="12" y="58"/>
                  </a:lnTo>
                  <a:lnTo>
                    <a:pt x="8" y="62"/>
                  </a:lnTo>
                  <a:lnTo>
                    <a:pt x="0" y="71"/>
                  </a:lnTo>
                </a:path>
              </a:pathLst>
            </a:custGeom>
            <a:solidFill>
              <a:srgbClr val="ABC7FF"/>
            </a:solidFill>
            <a:ln w="18415" cap="flat" cmpd="sng">
              <a:solidFill>
                <a:schemeClr val="tx1"/>
              </a:solidFill>
              <a:prstDash val="solid"/>
              <a:round/>
              <a:headEnd type="none" w="med" len="med"/>
              <a:tailEnd type="none" w="med" len="med"/>
            </a:ln>
            <a:effectLst/>
          </p:spPr>
          <p:txBody>
            <a:bodyPr/>
            <a:lstStyle/>
            <a:p>
              <a:endParaRPr lang="it-IT"/>
            </a:p>
          </p:txBody>
        </p:sp>
      </p:grpSp>
      <p:sp>
        <p:nvSpPr>
          <p:cNvPr id="500" name="CasellaDiTesto 499"/>
          <p:cNvSpPr txBox="1"/>
          <p:nvPr/>
        </p:nvSpPr>
        <p:spPr>
          <a:xfrm>
            <a:off x="2843808" y="1484784"/>
            <a:ext cx="1008112" cy="936104"/>
          </a:xfrm>
          <a:prstGeom prst="rect">
            <a:avLst/>
          </a:prstGeom>
          <a:noFill/>
          <a:ln w="28575">
            <a:solidFill>
              <a:srgbClr val="FFFF00"/>
            </a:solidFill>
          </a:ln>
        </p:spPr>
        <p:txBody>
          <a:bodyPr wrap="square" rtlCol="0">
            <a:noAutofit/>
          </a:bodyPr>
          <a:lstStyle/>
          <a:p>
            <a:endParaRPr lang="it-IT" dirty="0"/>
          </a:p>
        </p:txBody>
      </p:sp>
      <p:sp>
        <p:nvSpPr>
          <p:cNvPr id="501" name="CasellaDiTesto 500"/>
          <p:cNvSpPr txBox="1"/>
          <p:nvPr/>
        </p:nvSpPr>
        <p:spPr>
          <a:xfrm>
            <a:off x="6084168" y="1268760"/>
            <a:ext cx="2304256" cy="369332"/>
          </a:xfrm>
          <a:prstGeom prst="rect">
            <a:avLst/>
          </a:prstGeom>
          <a:noFill/>
        </p:spPr>
        <p:txBody>
          <a:bodyPr wrap="square" rtlCol="0">
            <a:spAutoFit/>
          </a:bodyPr>
          <a:lstStyle/>
          <a:p>
            <a:endParaRPr lang="it-IT" dirty="0"/>
          </a:p>
        </p:txBody>
      </p:sp>
      <p:sp>
        <p:nvSpPr>
          <p:cNvPr id="502" name="CasellaDiTesto 501"/>
          <p:cNvSpPr txBox="1"/>
          <p:nvPr/>
        </p:nvSpPr>
        <p:spPr>
          <a:xfrm>
            <a:off x="5796136" y="1412776"/>
            <a:ext cx="3024336" cy="307777"/>
          </a:xfrm>
          <a:prstGeom prst="rect">
            <a:avLst/>
          </a:prstGeom>
          <a:noFill/>
          <a:ln>
            <a:solidFill>
              <a:srgbClr val="0070C0"/>
            </a:solidFill>
          </a:ln>
        </p:spPr>
        <p:txBody>
          <a:bodyPr wrap="square" rtlCol="0">
            <a:spAutoFit/>
          </a:bodyPr>
          <a:lstStyle/>
          <a:p>
            <a:r>
              <a:rPr lang="it-IT" sz="1400" dirty="0" smtClean="0">
                <a:latin typeface="Century Gothic" pitchFamily="34" charset="0"/>
              </a:rPr>
              <a:t>Principali schieramenti anni 50-60</a:t>
            </a:r>
            <a:endParaRPr lang="it-IT" sz="1400" dirty="0">
              <a:latin typeface="Century Gothic" pitchFamily="34" charset="0"/>
            </a:endParaRPr>
          </a:p>
        </p:txBody>
      </p:sp>
      <p:sp>
        <p:nvSpPr>
          <p:cNvPr id="503" name="CasellaDiTesto 502"/>
          <p:cNvSpPr txBox="1"/>
          <p:nvPr/>
        </p:nvSpPr>
        <p:spPr>
          <a:xfrm>
            <a:off x="5724128" y="4077072"/>
            <a:ext cx="3096344" cy="307777"/>
          </a:xfrm>
          <a:prstGeom prst="rect">
            <a:avLst/>
          </a:prstGeom>
          <a:noFill/>
          <a:ln>
            <a:solidFill>
              <a:srgbClr val="0070C0"/>
            </a:solidFill>
          </a:ln>
        </p:spPr>
        <p:txBody>
          <a:bodyPr wrap="square" rtlCol="0">
            <a:spAutoFit/>
          </a:bodyPr>
          <a:lstStyle/>
          <a:p>
            <a:r>
              <a:rPr lang="it-IT" sz="1400" dirty="0" smtClean="0">
                <a:latin typeface="Century Gothic" pitchFamily="34" charset="0"/>
              </a:rPr>
              <a:t>Principali schieramenti post ‘79</a:t>
            </a:r>
            <a:endParaRPr lang="it-IT" sz="1400" dirty="0">
              <a:latin typeface="Century Gothic"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251520" y="1340768"/>
          <a:ext cx="8568952" cy="5517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sellaDiTesto 2"/>
          <p:cNvSpPr txBox="1"/>
          <p:nvPr/>
        </p:nvSpPr>
        <p:spPr>
          <a:xfrm>
            <a:off x="971600" y="404664"/>
            <a:ext cx="7056784" cy="646331"/>
          </a:xfrm>
          <a:prstGeom prst="rect">
            <a:avLst/>
          </a:prstGeom>
          <a:noFill/>
        </p:spPr>
        <p:txBody>
          <a:bodyPr wrap="square" rtlCol="0">
            <a:spAutoFit/>
          </a:bodyPr>
          <a:lstStyle/>
          <a:p>
            <a:pPr algn="ctr"/>
            <a:r>
              <a:rPr lang="it-IT" sz="3600" b="1" dirty="0" err="1" smtClean="0">
                <a:solidFill>
                  <a:srgbClr val="0070C0"/>
                </a:solidFill>
                <a:latin typeface="Century Gothic" pitchFamily="34" charset="0"/>
              </a:rPr>
              <a:t>Ricapitolando…</a:t>
            </a:r>
            <a:endParaRPr lang="it-IT" sz="3600" b="1" dirty="0">
              <a:solidFill>
                <a:srgbClr val="0070C0"/>
              </a:solidFill>
              <a:latin typeface="Century Gothic"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971600" y="3933056"/>
            <a:ext cx="7128792" cy="864096"/>
          </a:xfrm>
          <a:prstGeom prst="rect">
            <a:avLst/>
          </a:prstGeom>
        </p:spPr>
        <p:style>
          <a:lnRef idx="3">
            <a:schemeClr val="lt1"/>
          </a:lnRef>
          <a:fillRef idx="1">
            <a:schemeClr val="accent3"/>
          </a:fillRef>
          <a:effectRef idx="1">
            <a:schemeClr val="accent3"/>
          </a:effectRef>
          <a:fontRef idx="minor">
            <a:schemeClr val="lt1"/>
          </a:fontRef>
        </p:style>
        <p:txBody>
          <a:bodyPr wrap="square" rtlCol="0">
            <a:noAutofit/>
          </a:bodyPr>
          <a:lstStyle/>
          <a:p>
            <a:endParaRPr lang="it-IT" dirty="0"/>
          </a:p>
        </p:txBody>
      </p:sp>
      <p:sp>
        <p:nvSpPr>
          <p:cNvPr id="3" name="Segnaposto contenuto 2"/>
          <p:cNvSpPr>
            <a:spLocks noGrp="1"/>
          </p:cNvSpPr>
          <p:nvPr>
            <p:ph idx="4294967295"/>
          </p:nvPr>
        </p:nvSpPr>
        <p:spPr>
          <a:xfrm>
            <a:off x="395536" y="549275"/>
            <a:ext cx="8137277" cy="5688013"/>
          </a:xfrm>
        </p:spPr>
        <p:txBody>
          <a:bodyPr>
            <a:normAutofit/>
          </a:bodyPr>
          <a:lstStyle/>
          <a:p>
            <a:pPr marL="265176" indent="-265176" eaLnBrk="1" fontAlgn="auto" hangingPunct="1">
              <a:spcAft>
                <a:spcPts val="0"/>
              </a:spcAft>
              <a:buFont typeface="Wingdings 2"/>
              <a:buNone/>
              <a:defRPr/>
            </a:pPr>
            <a:endParaRPr lang="it-IT" sz="4000" dirty="0" smtClean="0"/>
          </a:p>
          <a:p>
            <a:pPr marL="514350" indent="-514350" eaLnBrk="1" fontAlgn="auto" hangingPunct="1">
              <a:spcAft>
                <a:spcPts val="0"/>
              </a:spcAft>
              <a:buClr>
                <a:srgbClr val="0070C0"/>
              </a:buClr>
              <a:buSzPct val="92000"/>
              <a:buFont typeface="+mj-lt"/>
              <a:buAutoNum type="arabicPeriod"/>
              <a:defRPr/>
            </a:pPr>
            <a:r>
              <a:rPr lang="it-IT" sz="3200" dirty="0" smtClean="0">
                <a:latin typeface="Century Gothic" pitchFamily="34" charset="0"/>
                <a:cs typeface="Arial" pitchFamily="34" charset="0"/>
              </a:rPr>
              <a:t>Quali sono i Paesi del Mediterraneo?</a:t>
            </a:r>
          </a:p>
          <a:p>
            <a:pPr marL="514350" indent="-514350" eaLnBrk="1" fontAlgn="auto" hangingPunct="1">
              <a:spcAft>
                <a:spcPts val="0"/>
              </a:spcAft>
              <a:buClr>
                <a:srgbClr val="0070C0"/>
              </a:buClr>
              <a:buSzPct val="92000"/>
              <a:buFont typeface="+mj-lt"/>
              <a:buAutoNum type="arabicPeriod"/>
              <a:defRPr/>
            </a:pPr>
            <a:r>
              <a:rPr lang="it-IT" sz="3200" dirty="0" smtClean="0">
                <a:latin typeface="Century Gothic" pitchFamily="34" charset="0"/>
                <a:cs typeface="Arial" pitchFamily="34" charset="0"/>
              </a:rPr>
              <a:t>Quali sono le caratteristiche e le problematiche generali?</a:t>
            </a:r>
          </a:p>
          <a:p>
            <a:pPr marL="514350" indent="-514350" eaLnBrk="1" fontAlgn="auto" hangingPunct="1">
              <a:spcAft>
                <a:spcPts val="0"/>
              </a:spcAft>
              <a:buClr>
                <a:srgbClr val="0070C0"/>
              </a:buClr>
              <a:buSzPct val="92000"/>
              <a:buFont typeface="+mj-lt"/>
              <a:buAutoNum type="arabicPeriod"/>
              <a:defRPr/>
            </a:pPr>
            <a:r>
              <a:rPr lang="it-IT" sz="3200" dirty="0" smtClean="0">
                <a:latin typeface="Century Gothic" pitchFamily="34" charset="0"/>
                <a:cs typeface="Arial" pitchFamily="34" charset="0"/>
              </a:rPr>
              <a:t>Quale è stata l’evoluzione </a:t>
            </a:r>
            <a:r>
              <a:rPr lang="it-IT" sz="3200" dirty="0" err="1" smtClean="0">
                <a:latin typeface="Century Gothic" pitchFamily="34" charset="0"/>
                <a:cs typeface="Arial" pitchFamily="34" charset="0"/>
              </a:rPr>
              <a:t>storico-politica</a:t>
            </a:r>
            <a:r>
              <a:rPr lang="it-IT" sz="3200" dirty="0" smtClean="0">
                <a:latin typeface="Century Gothic" pitchFamily="34" charset="0"/>
                <a:cs typeface="Arial" pitchFamily="34" charset="0"/>
              </a:rPr>
              <a:t> dell’area?</a:t>
            </a:r>
          </a:p>
          <a:p>
            <a:pPr marL="514350" indent="-514350" eaLnBrk="1" fontAlgn="auto" hangingPunct="1">
              <a:spcAft>
                <a:spcPts val="0"/>
              </a:spcAft>
              <a:buClr>
                <a:srgbClr val="0070C0"/>
              </a:buClr>
              <a:buSzPct val="92000"/>
              <a:buFont typeface="+mj-lt"/>
              <a:buAutoNum type="arabicPeriod"/>
              <a:defRPr/>
            </a:pPr>
            <a:r>
              <a:rPr lang="it-IT" sz="3200" dirty="0" smtClean="0">
                <a:latin typeface="Century Gothic" pitchFamily="34" charset="0"/>
                <a:cs typeface="Arial" pitchFamily="34" charset="0"/>
              </a:rPr>
              <a:t>Come si presenta oggi l’area mediterranea?</a:t>
            </a:r>
          </a:p>
          <a:p>
            <a:pPr marL="514350" indent="-514350" eaLnBrk="1" fontAlgn="auto" hangingPunct="1">
              <a:spcAft>
                <a:spcPts val="0"/>
              </a:spcAft>
              <a:buFont typeface="Wingdings 2"/>
              <a:buAutoNum type="alphaLcParenR"/>
              <a:defRPr/>
            </a:pPr>
            <a:endParaRPr lang="it-IT" sz="3200" dirty="0" smtClean="0">
              <a:latin typeface="Arial" pitchFamily="34" charset="0"/>
              <a:cs typeface="Arial" pitchFamily="34" charset="0"/>
            </a:endParaRPr>
          </a:p>
          <a:p>
            <a:pPr marL="514350" indent="-514350" eaLnBrk="1" fontAlgn="auto" hangingPunct="1">
              <a:spcAft>
                <a:spcPts val="0"/>
              </a:spcAft>
              <a:buFont typeface="Wingdings 2"/>
              <a:buAutoNum type="alphaLcParenR"/>
              <a:defRPr/>
            </a:pPr>
            <a:endParaRPr lang="it-IT" sz="3200" dirty="0" smtClean="0">
              <a:latin typeface="Arial" pitchFamily="34" charset="0"/>
              <a:cs typeface="Arial" pitchFamily="34" charset="0"/>
            </a:endParaRPr>
          </a:p>
          <a:p>
            <a:pPr marL="514350" indent="-514350" eaLnBrk="1" fontAlgn="auto" hangingPunct="1">
              <a:spcAft>
                <a:spcPts val="0"/>
              </a:spcAft>
              <a:buFont typeface="Wingdings 2"/>
              <a:buAutoNum type="alphaLcParenR"/>
              <a:defRPr/>
            </a:pPr>
            <a:endParaRPr lang="it-IT" sz="3200" dirty="0" smtClean="0">
              <a:latin typeface="Arial" pitchFamily="34" charset="0"/>
              <a:cs typeface="Arial" pitchFamily="34" charset="0"/>
            </a:endParaRPr>
          </a:p>
          <a:p>
            <a:pPr marL="265176" indent="-265176" eaLnBrk="1" fontAlgn="auto" hangingPunct="1">
              <a:spcAft>
                <a:spcPts val="0"/>
              </a:spcAft>
              <a:buFont typeface="Wingdings 2"/>
              <a:buNone/>
              <a:defRPr/>
            </a:pPr>
            <a:endParaRPr lang="it-IT" sz="32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http://tribunodelpopolo.files.wordpress.com/2012/06/primavera_araba.jpg?w=540&amp;h=345"/>
          <p:cNvPicPr>
            <a:picLocks noChangeAspect="1" noChangeArrowheads="1"/>
          </p:cNvPicPr>
          <p:nvPr/>
        </p:nvPicPr>
        <p:blipFill>
          <a:blip r:embed="rId2" cstate="print">
            <a:lum bright="30000"/>
          </a:blip>
          <a:srcRect/>
          <a:stretch>
            <a:fillRect/>
          </a:stretch>
        </p:blipFill>
        <p:spPr bwMode="auto">
          <a:xfrm>
            <a:off x="395536" y="764704"/>
            <a:ext cx="8424936" cy="5518374"/>
          </a:xfrm>
          <a:prstGeom prst="rect">
            <a:avLst/>
          </a:prstGeom>
          <a:noFill/>
        </p:spPr>
      </p:pic>
      <p:sp>
        <p:nvSpPr>
          <p:cNvPr id="3" name="CasellaDiTesto 2"/>
          <p:cNvSpPr txBox="1"/>
          <p:nvPr/>
        </p:nvSpPr>
        <p:spPr>
          <a:xfrm>
            <a:off x="323528" y="2276872"/>
            <a:ext cx="6768752" cy="3416320"/>
          </a:xfrm>
          <a:prstGeom prst="rect">
            <a:avLst/>
          </a:prstGeom>
          <a:noFill/>
        </p:spPr>
        <p:txBody>
          <a:bodyPr wrap="square" rtlCol="0">
            <a:spAutoFit/>
          </a:bodyPr>
          <a:lstStyle/>
          <a:p>
            <a:pPr>
              <a:buFont typeface="Wingdings" pitchFamily="2" charset="2"/>
              <a:buChar char="Ø"/>
            </a:pPr>
            <a:r>
              <a:rPr lang="it-IT" b="1" dirty="0" smtClean="0">
                <a:latin typeface="Century Gothic" pitchFamily="34" charset="0"/>
              </a:rPr>
              <a:t>Negli ultimi due anni l’area è stata investita da una serie di rivolte denominate “primavera araba” </a:t>
            </a:r>
          </a:p>
          <a:p>
            <a:pPr>
              <a:buFont typeface="Wingdings" pitchFamily="2" charset="2"/>
              <a:buChar char="Ø"/>
            </a:pPr>
            <a:r>
              <a:rPr lang="it-IT" b="1" dirty="0" smtClean="0">
                <a:latin typeface="Century Gothic" pitchFamily="34" charset="0"/>
              </a:rPr>
              <a:t>Le rivolte hanno investito la maggior parte dei paesi dell’area con intensità ed effetti diversi, causando, in alcuni casi veri e propri cambi di regime (</a:t>
            </a:r>
            <a:r>
              <a:rPr lang="it-IT" b="1" dirty="0" err="1" smtClean="0">
                <a:latin typeface="Century Gothic" pitchFamily="34" charset="0"/>
              </a:rPr>
              <a:t>es</a:t>
            </a:r>
            <a:r>
              <a:rPr lang="it-IT" b="1" dirty="0" smtClean="0">
                <a:latin typeface="Century Gothic" pitchFamily="34" charset="0"/>
              </a:rPr>
              <a:t>: Egitto, Libia, Tunisia)</a:t>
            </a:r>
          </a:p>
          <a:p>
            <a:pPr>
              <a:buFont typeface="Wingdings" pitchFamily="2" charset="2"/>
              <a:buChar char="Ø"/>
            </a:pPr>
            <a:r>
              <a:rPr lang="it-IT" b="1" dirty="0" smtClean="0">
                <a:latin typeface="Century Gothic" pitchFamily="34" charset="0"/>
              </a:rPr>
              <a:t>In molti paesi si sono svolte elezioni che hanno portato al potere nuove leadership, spesso rappresentate dai partiti dell’islam politico (</a:t>
            </a:r>
            <a:r>
              <a:rPr lang="it-IT" b="1" dirty="0" err="1" smtClean="0">
                <a:latin typeface="Century Gothic" pitchFamily="34" charset="0"/>
              </a:rPr>
              <a:t>es</a:t>
            </a:r>
            <a:r>
              <a:rPr lang="it-IT" b="1" dirty="0" smtClean="0">
                <a:latin typeface="Century Gothic" pitchFamily="34" charset="0"/>
              </a:rPr>
              <a:t>: Egitto, Tunisia)</a:t>
            </a:r>
          </a:p>
          <a:p>
            <a:pPr>
              <a:buFont typeface="Wingdings" pitchFamily="2" charset="2"/>
              <a:buChar char="Ø"/>
            </a:pPr>
            <a:r>
              <a:rPr lang="it-IT" b="1" dirty="0" smtClean="0">
                <a:latin typeface="Century Gothic" pitchFamily="34" charset="0"/>
              </a:rPr>
              <a:t>Nella maggior parte dei paesi dell’area (specie in quelli maggiormente investiti dalle rivolte) sono in corso profondi cambiamenti politico-sociali ed economici di cui non si conoscono con certezza gli esiti</a:t>
            </a:r>
          </a:p>
        </p:txBody>
      </p:sp>
      <p:sp>
        <p:nvSpPr>
          <p:cNvPr id="4" name="CasellaDiTesto 1"/>
          <p:cNvSpPr txBox="1">
            <a:spLocks noChangeArrowheads="1"/>
          </p:cNvSpPr>
          <p:nvPr/>
        </p:nvSpPr>
        <p:spPr bwMode="auto">
          <a:xfrm>
            <a:off x="395536" y="332656"/>
            <a:ext cx="8496944" cy="523220"/>
          </a:xfrm>
          <a:prstGeom prst="rect">
            <a:avLst/>
          </a:prstGeom>
          <a:noFill/>
          <a:ln w="9525">
            <a:noFill/>
            <a:miter lim="800000"/>
            <a:headEnd/>
            <a:tailEnd/>
          </a:ln>
        </p:spPr>
        <p:txBody>
          <a:bodyPr wrap="square">
            <a:spAutoFit/>
          </a:bodyPr>
          <a:lstStyle/>
          <a:p>
            <a:pPr algn="ctr"/>
            <a:r>
              <a:rPr lang="it-IT" sz="2800" b="1" dirty="0" smtClean="0">
                <a:solidFill>
                  <a:srgbClr val="0070C0"/>
                </a:solidFill>
                <a:latin typeface="Century Gothic" pitchFamily="34" charset="0"/>
              </a:rPr>
              <a:t>Fase 4</a:t>
            </a:r>
            <a:r>
              <a:rPr lang="it-IT" sz="2800" b="1" dirty="0">
                <a:solidFill>
                  <a:srgbClr val="0070C0"/>
                </a:solidFill>
                <a:latin typeface="Century Gothic" pitchFamily="34" charset="0"/>
              </a:rPr>
              <a:t>. Il contesto </a:t>
            </a:r>
            <a:r>
              <a:rPr lang="it-IT" sz="2800" b="1" dirty="0" smtClean="0">
                <a:solidFill>
                  <a:srgbClr val="0070C0"/>
                </a:solidFill>
                <a:latin typeface="Century Gothic" pitchFamily="34" charset="0"/>
              </a:rPr>
              <a:t>attuale e la primavera araba </a:t>
            </a:r>
            <a:endParaRPr lang="it-IT" sz="2800" b="1" dirty="0">
              <a:solidFill>
                <a:srgbClr val="0070C0"/>
              </a:solidFill>
              <a:latin typeface="Century Gothic"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C:\Users\Utente\Desktop\700px-Arab_Spring_map.svg.png"/>
          <p:cNvPicPr>
            <a:picLocks noChangeAspect="1" noChangeArrowheads="1"/>
          </p:cNvPicPr>
          <p:nvPr/>
        </p:nvPicPr>
        <p:blipFill>
          <a:blip r:embed="rId4" cstate="print"/>
          <a:srcRect/>
          <a:stretch>
            <a:fillRect/>
          </a:stretch>
        </p:blipFill>
        <p:spPr bwMode="auto">
          <a:xfrm>
            <a:off x="0" y="836712"/>
            <a:ext cx="9144000" cy="4548953"/>
          </a:xfrm>
          <a:prstGeom prst="rect">
            <a:avLst/>
          </a:prstGeom>
          <a:noFill/>
          <a:ln w="9525">
            <a:noFill/>
            <a:miter lim="800000"/>
            <a:headEnd/>
            <a:tailEnd/>
          </a:ln>
        </p:spPr>
      </p:pic>
      <p:sp>
        <p:nvSpPr>
          <p:cNvPr id="5122" name="Titolo 1"/>
          <p:cNvSpPr>
            <a:spLocks noGrp="1"/>
          </p:cNvSpPr>
          <p:nvPr>
            <p:ph type="title" idx="4294967295"/>
          </p:nvPr>
        </p:nvSpPr>
        <p:spPr>
          <a:xfrm>
            <a:off x="960438" y="4983163"/>
            <a:ext cx="8183562" cy="1052512"/>
          </a:xfrm>
        </p:spPr>
        <p:txBody>
          <a:bodyPr/>
          <a:lstStyle/>
          <a:p>
            <a:pPr eaLnBrk="1" hangingPunct="1"/>
            <a:r>
              <a:rPr lang="it-IT" sz="3600" dirty="0" smtClean="0"/>
              <a:t>Lo scenario attuale</a:t>
            </a:r>
          </a:p>
        </p:txBody>
      </p:sp>
      <p:sp>
        <p:nvSpPr>
          <p:cNvPr id="5124" name="CasellaDiTesto 4"/>
          <p:cNvSpPr txBox="1">
            <a:spLocks noChangeArrowheads="1"/>
          </p:cNvSpPr>
          <p:nvPr/>
        </p:nvSpPr>
        <p:spPr bwMode="auto">
          <a:xfrm>
            <a:off x="1093788" y="1440873"/>
            <a:ext cx="914400" cy="276999"/>
          </a:xfrm>
          <a:prstGeom prst="rect">
            <a:avLst/>
          </a:prstGeom>
          <a:noFill/>
          <a:ln w="9525">
            <a:noFill/>
            <a:miter lim="800000"/>
            <a:headEnd/>
            <a:tailEnd/>
          </a:ln>
        </p:spPr>
        <p:txBody>
          <a:bodyPr wrap="square">
            <a:spAutoFit/>
          </a:bodyPr>
          <a:lstStyle/>
          <a:p>
            <a:r>
              <a:rPr lang="it-IT" sz="1200" b="1" dirty="0" smtClean="0"/>
              <a:t>Marocco</a:t>
            </a:r>
            <a:endParaRPr lang="it-IT" sz="1200" b="1" dirty="0"/>
          </a:p>
        </p:txBody>
      </p:sp>
      <p:graphicFrame>
        <p:nvGraphicFramePr>
          <p:cNvPr id="3" name="Oggetto 2"/>
          <p:cNvGraphicFramePr>
            <a:graphicFrameLocks noChangeAspect="1"/>
          </p:cNvGraphicFramePr>
          <p:nvPr>
            <p:extLst>
              <p:ext uri="{D42A27DB-BD31-4B8C-83A1-F6EECF244321}">
                <p14:modId xmlns="" xmlns:p14="http://schemas.microsoft.com/office/powerpoint/2010/main" val="4186571758"/>
              </p:ext>
            </p:extLst>
          </p:nvPr>
        </p:nvGraphicFramePr>
        <p:xfrm>
          <a:off x="0" y="5229200"/>
          <a:ext cx="9144000" cy="2304256"/>
        </p:xfrm>
        <a:graphic>
          <a:graphicData uri="http://schemas.openxmlformats.org/presentationml/2006/ole">
            <p:oleObj spid="_x0000_s53250" name="Documento" r:id="rId5" imgW="6196782" imgH="2056754" progId="Word.Document.12">
              <p:embed/>
            </p:oleObj>
          </a:graphicData>
        </a:graphic>
      </p:graphicFrame>
      <p:sp>
        <p:nvSpPr>
          <p:cNvPr id="6" name="CasellaDiTesto 5"/>
          <p:cNvSpPr txBox="1"/>
          <p:nvPr/>
        </p:nvSpPr>
        <p:spPr>
          <a:xfrm>
            <a:off x="4184072" y="1676399"/>
            <a:ext cx="914400" cy="276999"/>
          </a:xfrm>
          <a:prstGeom prst="rect">
            <a:avLst/>
          </a:prstGeom>
          <a:noFill/>
        </p:spPr>
        <p:txBody>
          <a:bodyPr wrap="square" rtlCol="0">
            <a:spAutoFit/>
          </a:bodyPr>
          <a:lstStyle/>
          <a:p>
            <a:r>
              <a:rPr lang="it-IT" sz="1200" b="1" dirty="0" smtClean="0"/>
              <a:t>Libia</a:t>
            </a:r>
            <a:endParaRPr lang="it-IT" sz="1200" b="1" dirty="0"/>
          </a:p>
        </p:txBody>
      </p:sp>
      <p:sp>
        <p:nvSpPr>
          <p:cNvPr id="7" name="CasellaDiTesto 6"/>
          <p:cNvSpPr txBox="1"/>
          <p:nvPr/>
        </p:nvSpPr>
        <p:spPr>
          <a:xfrm>
            <a:off x="3505199" y="1482436"/>
            <a:ext cx="734292" cy="261610"/>
          </a:xfrm>
          <a:prstGeom prst="rect">
            <a:avLst/>
          </a:prstGeom>
          <a:noFill/>
        </p:spPr>
        <p:txBody>
          <a:bodyPr wrap="square" rtlCol="0">
            <a:spAutoFit/>
          </a:bodyPr>
          <a:lstStyle/>
          <a:p>
            <a:r>
              <a:rPr lang="it-IT" sz="1100" b="1" dirty="0" smtClean="0"/>
              <a:t>Tunisia</a:t>
            </a:r>
            <a:endParaRPr lang="it-IT" sz="1100" b="1" dirty="0"/>
          </a:p>
        </p:txBody>
      </p:sp>
      <p:cxnSp>
        <p:nvCxnSpPr>
          <p:cNvPr id="9" name="Connettore 1 8"/>
          <p:cNvCxnSpPr/>
          <p:nvPr/>
        </p:nvCxnSpPr>
        <p:spPr bwMode="auto">
          <a:xfrm flipH="1">
            <a:off x="4350327" y="1870364"/>
            <a:ext cx="96982" cy="31865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onnettore 1 10"/>
          <p:cNvCxnSpPr/>
          <p:nvPr/>
        </p:nvCxnSpPr>
        <p:spPr bwMode="auto">
          <a:xfrm flipH="1">
            <a:off x="3338945" y="1648691"/>
            <a:ext cx="290946" cy="12469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CasellaDiTesto 9"/>
          <p:cNvSpPr txBox="1"/>
          <p:nvPr/>
        </p:nvSpPr>
        <p:spPr>
          <a:xfrm>
            <a:off x="2369127" y="1648691"/>
            <a:ext cx="803564" cy="276999"/>
          </a:xfrm>
          <a:prstGeom prst="rect">
            <a:avLst/>
          </a:prstGeom>
          <a:noFill/>
        </p:spPr>
        <p:txBody>
          <a:bodyPr wrap="square" rtlCol="0">
            <a:spAutoFit/>
          </a:bodyPr>
          <a:lstStyle/>
          <a:p>
            <a:r>
              <a:rPr lang="it-IT" sz="1200" b="1" dirty="0" smtClean="0"/>
              <a:t>Algeria</a:t>
            </a:r>
            <a:endParaRPr lang="it-IT" sz="1200" b="1" dirty="0"/>
          </a:p>
        </p:txBody>
      </p:sp>
      <p:sp>
        <p:nvSpPr>
          <p:cNvPr id="12" name="CasellaDiTesto 11"/>
          <p:cNvSpPr txBox="1"/>
          <p:nvPr/>
        </p:nvSpPr>
        <p:spPr>
          <a:xfrm>
            <a:off x="5250872" y="1704109"/>
            <a:ext cx="692728" cy="276999"/>
          </a:xfrm>
          <a:prstGeom prst="rect">
            <a:avLst/>
          </a:prstGeom>
          <a:noFill/>
        </p:spPr>
        <p:txBody>
          <a:bodyPr wrap="square" rtlCol="0">
            <a:spAutoFit/>
          </a:bodyPr>
          <a:lstStyle/>
          <a:p>
            <a:r>
              <a:rPr lang="it-IT" sz="1200" b="1" dirty="0" smtClean="0"/>
              <a:t>Egitto</a:t>
            </a:r>
            <a:endParaRPr lang="it-IT" sz="1200" b="1" dirty="0"/>
          </a:p>
        </p:txBody>
      </p:sp>
      <p:cxnSp>
        <p:nvCxnSpPr>
          <p:cNvPr id="14" name="Connettore 1 13"/>
          <p:cNvCxnSpPr/>
          <p:nvPr/>
        </p:nvCxnSpPr>
        <p:spPr bwMode="auto">
          <a:xfrm flipH="1">
            <a:off x="5569527" y="1842563"/>
            <a:ext cx="27709" cy="24947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 name="CasellaDiTesto 14"/>
          <p:cNvSpPr txBox="1"/>
          <p:nvPr/>
        </p:nvSpPr>
        <p:spPr>
          <a:xfrm>
            <a:off x="5985164" y="1094509"/>
            <a:ext cx="595746" cy="276999"/>
          </a:xfrm>
          <a:prstGeom prst="rect">
            <a:avLst/>
          </a:prstGeom>
          <a:noFill/>
        </p:spPr>
        <p:txBody>
          <a:bodyPr wrap="square" rtlCol="0">
            <a:spAutoFit/>
          </a:bodyPr>
          <a:lstStyle/>
          <a:p>
            <a:r>
              <a:rPr lang="it-IT" sz="1200" b="1" dirty="0" smtClean="0"/>
              <a:t>Siria</a:t>
            </a:r>
            <a:endParaRPr lang="it-IT" sz="1200" b="1" dirty="0"/>
          </a:p>
        </p:txBody>
      </p:sp>
      <p:cxnSp>
        <p:nvCxnSpPr>
          <p:cNvPr id="17" name="Connettore 1 16"/>
          <p:cNvCxnSpPr/>
          <p:nvPr/>
        </p:nvCxnSpPr>
        <p:spPr bwMode="auto">
          <a:xfrm flipH="1" flipV="1">
            <a:off x="6289963" y="1288473"/>
            <a:ext cx="193964" cy="18011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8" name="CasellaDiTesto 17"/>
          <p:cNvSpPr txBox="1"/>
          <p:nvPr/>
        </p:nvSpPr>
        <p:spPr>
          <a:xfrm>
            <a:off x="6262254" y="1925782"/>
            <a:ext cx="969819" cy="276999"/>
          </a:xfrm>
          <a:prstGeom prst="rect">
            <a:avLst/>
          </a:prstGeom>
          <a:noFill/>
        </p:spPr>
        <p:txBody>
          <a:bodyPr wrap="square" rtlCol="0">
            <a:spAutoFit/>
          </a:bodyPr>
          <a:lstStyle/>
          <a:p>
            <a:r>
              <a:rPr lang="it-IT" sz="1200" b="1" dirty="0" smtClean="0"/>
              <a:t>Giordania</a:t>
            </a:r>
            <a:endParaRPr lang="it-IT" sz="1200" b="1" dirty="0"/>
          </a:p>
        </p:txBody>
      </p:sp>
      <p:cxnSp>
        <p:nvCxnSpPr>
          <p:cNvPr id="23" name="Connettore 1 22"/>
          <p:cNvCxnSpPr/>
          <p:nvPr/>
        </p:nvCxnSpPr>
        <p:spPr bwMode="auto">
          <a:xfrm flipH="1" flipV="1">
            <a:off x="6289964" y="1856509"/>
            <a:ext cx="96982" cy="12469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 name="CasellaDiTesto 23"/>
          <p:cNvSpPr txBox="1"/>
          <p:nvPr/>
        </p:nvSpPr>
        <p:spPr>
          <a:xfrm>
            <a:off x="6844145" y="1413164"/>
            <a:ext cx="554182" cy="276999"/>
          </a:xfrm>
          <a:prstGeom prst="rect">
            <a:avLst/>
          </a:prstGeom>
          <a:noFill/>
        </p:spPr>
        <p:txBody>
          <a:bodyPr wrap="square" rtlCol="0">
            <a:spAutoFit/>
          </a:bodyPr>
          <a:lstStyle/>
          <a:p>
            <a:r>
              <a:rPr lang="it-IT" sz="1200" b="1" dirty="0" smtClean="0"/>
              <a:t>Iraq</a:t>
            </a:r>
            <a:endParaRPr lang="it-IT" sz="1200" b="1" dirty="0"/>
          </a:p>
        </p:txBody>
      </p:sp>
      <p:sp>
        <p:nvSpPr>
          <p:cNvPr id="25" name="CasellaDiTesto 24"/>
          <p:cNvSpPr txBox="1"/>
          <p:nvPr/>
        </p:nvSpPr>
        <p:spPr>
          <a:xfrm>
            <a:off x="6816436" y="2521527"/>
            <a:ext cx="997528" cy="461665"/>
          </a:xfrm>
          <a:prstGeom prst="rect">
            <a:avLst/>
          </a:prstGeom>
          <a:noFill/>
        </p:spPr>
        <p:txBody>
          <a:bodyPr wrap="square" rtlCol="0">
            <a:spAutoFit/>
          </a:bodyPr>
          <a:lstStyle/>
          <a:p>
            <a:r>
              <a:rPr lang="it-IT" sz="1200" b="1" dirty="0" smtClean="0"/>
              <a:t>Arabia Saudita</a:t>
            </a:r>
            <a:endParaRPr lang="it-IT" sz="1200" b="1" dirty="0"/>
          </a:p>
        </p:txBody>
      </p:sp>
      <p:sp>
        <p:nvSpPr>
          <p:cNvPr id="26" name="CasellaDiTesto 25"/>
          <p:cNvSpPr txBox="1"/>
          <p:nvPr/>
        </p:nvSpPr>
        <p:spPr>
          <a:xfrm>
            <a:off x="5514109" y="3394364"/>
            <a:ext cx="831273" cy="276999"/>
          </a:xfrm>
          <a:prstGeom prst="rect">
            <a:avLst/>
          </a:prstGeom>
          <a:noFill/>
        </p:spPr>
        <p:txBody>
          <a:bodyPr wrap="square" rtlCol="0">
            <a:spAutoFit/>
          </a:bodyPr>
          <a:lstStyle/>
          <a:p>
            <a:r>
              <a:rPr lang="it-IT" sz="1200" b="1" dirty="0" smtClean="0"/>
              <a:t>Sudan</a:t>
            </a:r>
            <a:endParaRPr lang="it-IT" sz="1200" b="1" dirty="0"/>
          </a:p>
        </p:txBody>
      </p:sp>
      <p:sp>
        <p:nvSpPr>
          <p:cNvPr id="27" name="CasellaDiTesto 26"/>
          <p:cNvSpPr txBox="1"/>
          <p:nvPr/>
        </p:nvSpPr>
        <p:spPr>
          <a:xfrm>
            <a:off x="526473" y="3006436"/>
            <a:ext cx="1066800" cy="276999"/>
          </a:xfrm>
          <a:prstGeom prst="rect">
            <a:avLst/>
          </a:prstGeom>
          <a:noFill/>
        </p:spPr>
        <p:txBody>
          <a:bodyPr wrap="square" rtlCol="0">
            <a:spAutoFit/>
          </a:bodyPr>
          <a:lstStyle/>
          <a:p>
            <a:r>
              <a:rPr lang="it-IT" sz="1200" b="1" dirty="0" smtClean="0"/>
              <a:t>Mauritania</a:t>
            </a:r>
            <a:endParaRPr lang="it-IT" sz="1200" b="1" dirty="0"/>
          </a:p>
        </p:txBody>
      </p:sp>
      <p:sp>
        <p:nvSpPr>
          <p:cNvPr id="28" name="CasellaDiTesto 27"/>
          <p:cNvSpPr txBox="1"/>
          <p:nvPr/>
        </p:nvSpPr>
        <p:spPr>
          <a:xfrm>
            <a:off x="0" y="2147455"/>
            <a:ext cx="1136072" cy="461665"/>
          </a:xfrm>
          <a:prstGeom prst="rect">
            <a:avLst/>
          </a:prstGeom>
          <a:noFill/>
        </p:spPr>
        <p:txBody>
          <a:bodyPr wrap="square" rtlCol="0">
            <a:spAutoFit/>
          </a:bodyPr>
          <a:lstStyle/>
          <a:p>
            <a:r>
              <a:rPr lang="it-IT" sz="1200" b="1" dirty="0" smtClean="0"/>
              <a:t>Sahara occidentale</a:t>
            </a:r>
            <a:endParaRPr lang="it-IT" sz="1200" b="1" dirty="0"/>
          </a:p>
        </p:txBody>
      </p:sp>
      <p:sp>
        <p:nvSpPr>
          <p:cNvPr id="29" name="CasellaDiTesto 28"/>
          <p:cNvSpPr txBox="1"/>
          <p:nvPr/>
        </p:nvSpPr>
        <p:spPr>
          <a:xfrm>
            <a:off x="8146472" y="3560619"/>
            <a:ext cx="775855" cy="276999"/>
          </a:xfrm>
          <a:prstGeom prst="rect">
            <a:avLst/>
          </a:prstGeom>
          <a:noFill/>
        </p:spPr>
        <p:txBody>
          <a:bodyPr wrap="square" rtlCol="0">
            <a:spAutoFit/>
          </a:bodyPr>
          <a:lstStyle/>
          <a:p>
            <a:r>
              <a:rPr lang="it-IT" sz="1200" b="1" dirty="0" smtClean="0"/>
              <a:t>Yemen</a:t>
            </a:r>
            <a:endParaRPr lang="it-IT" sz="1200" b="1" dirty="0"/>
          </a:p>
        </p:txBody>
      </p:sp>
      <p:cxnSp>
        <p:nvCxnSpPr>
          <p:cNvPr id="31" name="Connettore 1 30"/>
          <p:cNvCxnSpPr/>
          <p:nvPr/>
        </p:nvCxnSpPr>
        <p:spPr bwMode="auto">
          <a:xfrm flipH="1" flipV="1">
            <a:off x="7952508" y="3505202"/>
            <a:ext cx="304800" cy="12464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3" name="CasellaDiTesto 32"/>
          <p:cNvSpPr txBox="1"/>
          <p:nvPr/>
        </p:nvSpPr>
        <p:spPr>
          <a:xfrm>
            <a:off x="5569527" y="1482436"/>
            <a:ext cx="706582" cy="276999"/>
          </a:xfrm>
          <a:prstGeom prst="rect">
            <a:avLst/>
          </a:prstGeom>
          <a:noFill/>
        </p:spPr>
        <p:txBody>
          <a:bodyPr wrap="square" rtlCol="0">
            <a:spAutoFit/>
          </a:bodyPr>
          <a:lstStyle/>
          <a:p>
            <a:r>
              <a:rPr lang="it-IT" sz="1200" b="1" dirty="0" smtClean="0"/>
              <a:t>Libano</a:t>
            </a:r>
            <a:endParaRPr lang="it-IT" sz="1200" b="1" dirty="0"/>
          </a:p>
        </p:txBody>
      </p:sp>
      <p:cxnSp>
        <p:nvCxnSpPr>
          <p:cNvPr id="35" name="Connettore 1 34"/>
          <p:cNvCxnSpPr>
            <a:stCxn id="33" idx="3"/>
            <a:endCxn id="33" idx="3"/>
          </p:cNvCxnSpPr>
          <p:nvPr/>
        </p:nvCxnSpPr>
        <p:spPr bwMode="auto">
          <a:xfrm>
            <a:off x="6276109" y="1620936"/>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6" name="CasellaDiTesto 35"/>
          <p:cNvSpPr txBox="1"/>
          <p:nvPr/>
        </p:nvSpPr>
        <p:spPr>
          <a:xfrm>
            <a:off x="7426036" y="1801091"/>
            <a:ext cx="845127" cy="276999"/>
          </a:xfrm>
          <a:prstGeom prst="rect">
            <a:avLst/>
          </a:prstGeom>
          <a:noFill/>
        </p:spPr>
        <p:txBody>
          <a:bodyPr wrap="square" rtlCol="0">
            <a:spAutoFit/>
          </a:bodyPr>
          <a:lstStyle/>
          <a:p>
            <a:r>
              <a:rPr lang="it-IT" sz="1200" b="1" dirty="0" smtClean="0"/>
              <a:t>Kuwait</a:t>
            </a:r>
            <a:endParaRPr lang="it-IT" sz="1200" b="1" dirty="0"/>
          </a:p>
        </p:txBody>
      </p:sp>
      <p:sp>
        <p:nvSpPr>
          <p:cNvPr id="37" name="CasellaDiTesto 36"/>
          <p:cNvSpPr txBox="1"/>
          <p:nvPr/>
        </p:nvSpPr>
        <p:spPr>
          <a:xfrm>
            <a:off x="7689273" y="1163782"/>
            <a:ext cx="762000" cy="276999"/>
          </a:xfrm>
          <a:prstGeom prst="rect">
            <a:avLst/>
          </a:prstGeom>
          <a:noFill/>
        </p:spPr>
        <p:txBody>
          <a:bodyPr wrap="square" rtlCol="0">
            <a:spAutoFit/>
          </a:bodyPr>
          <a:lstStyle/>
          <a:p>
            <a:r>
              <a:rPr lang="it-IT" sz="1200" b="1" dirty="0" smtClean="0"/>
              <a:t>Iran</a:t>
            </a:r>
            <a:endParaRPr lang="it-IT" sz="1200" b="1" dirty="0"/>
          </a:p>
        </p:txBody>
      </p:sp>
      <p:sp>
        <p:nvSpPr>
          <p:cNvPr id="41" name="CasellaDiTesto 40"/>
          <p:cNvSpPr txBox="1"/>
          <p:nvPr/>
        </p:nvSpPr>
        <p:spPr>
          <a:xfrm>
            <a:off x="8394700" y="3048000"/>
            <a:ext cx="749300" cy="261610"/>
          </a:xfrm>
          <a:prstGeom prst="rect">
            <a:avLst/>
          </a:prstGeom>
          <a:noFill/>
        </p:spPr>
        <p:txBody>
          <a:bodyPr wrap="square" rtlCol="0">
            <a:spAutoFit/>
          </a:bodyPr>
          <a:lstStyle/>
          <a:p>
            <a:r>
              <a:rPr lang="it-IT" sz="1100" b="1" dirty="0" smtClean="0"/>
              <a:t>Oman</a:t>
            </a:r>
            <a:endParaRPr lang="it-IT" sz="1100" b="1" dirty="0"/>
          </a:p>
        </p:txBody>
      </p:sp>
      <p:sp>
        <p:nvSpPr>
          <p:cNvPr id="34" name="CasellaDiTesto 33"/>
          <p:cNvSpPr txBox="1"/>
          <p:nvPr/>
        </p:nvSpPr>
        <p:spPr>
          <a:xfrm>
            <a:off x="8178800" y="2298700"/>
            <a:ext cx="558800" cy="261610"/>
          </a:xfrm>
          <a:prstGeom prst="rect">
            <a:avLst/>
          </a:prstGeom>
          <a:noFill/>
        </p:spPr>
        <p:txBody>
          <a:bodyPr wrap="square" rtlCol="0">
            <a:spAutoFit/>
          </a:bodyPr>
          <a:lstStyle/>
          <a:p>
            <a:r>
              <a:rPr lang="it-IT" sz="1100" b="1" dirty="0" smtClean="0"/>
              <a:t>EAU</a:t>
            </a:r>
            <a:endParaRPr lang="it-IT" sz="1100" b="1" dirty="0"/>
          </a:p>
        </p:txBody>
      </p:sp>
      <p:sp>
        <p:nvSpPr>
          <p:cNvPr id="38" name="CasellaDiTesto 37"/>
          <p:cNvSpPr txBox="1"/>
          <p:nvPr/>
        </p:nvSpPr>
        <p:spPr>
          <a:xfrm>
            <a:off x="7556500" y="2019300"/>
            <a:ext cx="812800" cy="253916"/>
          </a:xfrm>
          <a:prstGeom prst="rect">
            <a:avLst/>
          </a:prstGeom>
          <a:noFill/>
        </p:spPr>
        <p:txBody>
          <a:bodyPr wrap="square" rtlCol="0">
            <a:spAutoFit/>
          </a:bodyPr>
          <a:lstStyle/>
          <a:p>
            <a:r>
              <a:rPr lang="it-IT" sz="1050" b="1" dirty="0" err="1" smtClean="0"/>
              <a:t>Baharain</a:t>
            </a:r>
            <a:endParaRPr lang="it-IT" sz="1050" b="1" dirty="0"/>
          </a:p>
        </p:txBody>
      </p:sp>
      <p:sp>
        <p:nvSpPr>
          <p:cNvPr id="42" name="CasellaDiTesto 41"/>
          <p:cNvSpPr txBox="1"/>
          <p:nvPr/>
        </p:nvSpPr>
        <p:spPr>
          <a:xfrm>
            <a:off x="7810500" y="2222500"/>
            <a:ext cx="673100" cy="261610"/>
          </a:xfrm>
          <a:prstGeom prst="rect">
            <a:avLst/>
          </a:prstGeom>
          <a:noFill/>
        </p:spPr>
        <p:txBody>
          <a:bodyPr wrap="square" rtlCol="0">
            <a:spAutoFit/>
          </a:bodyPr>
          <a:lstStyle/>
          <a:p>
            <a:r>
              <a:rPr lang="it-IT" sz="1100" b="1" dirty="0" smtClean="0"/>
              <a:t>Qatar</a:t>
            </a:r>
            <a:endParaRPr lang="it-IT" sz="1100" b="1" dirty="0"/>
          </a:p>
        </p:txBody>
      </p:sp>
      <p:cxnSp>
        <p:nvCxnSpPr>
          <p:cNvPr id="44" name="Connettore 1 43"/>
          <p:cNvCxnSpPr/>
          <p:nvPr/>
        </p:nvCxnSpPr>
        <p:spPr bwMode="auto">
          <a:xfrm>
            <a:off x="7912100" y="2222500"/>
            <a:ext cx="88900" cy="762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9" name="CasellaDiTesto 38"/>
          <p:cNvSpPr txBox="1"/>
          <p:nvPr/>
        </p:nvSpPr>
        <p:spPr>
          <a:xfrm>
            <a:off x="0" y="260648"/>
            <a:ext cx="9144000" cy="584775"/>
          </a:xfrm>
          <a:prstGeom prst="rect">
            <a:avLst/>
          </a:prstGeom>
          <a:noFill/>
        </p:spPr>
        <p:txBody>
          <a:bodyPr wrap="square" rtlCol="0">
            <a:spAutoFit/>
          </a:bodyPr>
          <a:lstStyle/>
          <a:p>
            <a:pPr algn="ctr"/>
            <a:r>
              <a:rPr lang="it-IT" sz="3200" b="1" dirty="0" smtClean="0">
                <a:solidFill>
                  <a:srgbClr val="0070C0"/>
                </a:solidFill>
                <a:latin typeface="Century Gothic" pitchFamily="34" charset="0"/>
              </a:rPr>
              <a:t>Lo scenario attuale</a:t>
            </a:r>
            <a:endParaRPr lang="it-IT" sz="3200" b="1" dirty="0">
              <a:solidFill>
                <a:srgbClr val="0070C0"/>
              </a:solidFill>
              <a:latin typeface="Century Gothic" pitchFamily="34" charset="0"/>
            </a:endParaRPr>
          </a:p>
        </p:txBody>
      </p:sp>
      <p:sp>
        <p:nvSpPr>
          <p:cNvPr id="43" name="CasellaDiTesto 42"/>
          <p:cNvSpPr txBox="1"/>
          <p:nvPr/>
        </p:nvSpPr>
        <p:spPr>
          <a:xfrm>
            <a:off x="1835696" y="5733256"/>
            <a:ext cx="1728192" cy="276999"/>
          </a:xfrm>
          <a:prstGeom prst="rect">
            <a:avLst/>
          </a:prstGeom>
          <a:noFill/>
        </p:spPr>
        <p:txBody>
          <a:bodyPr wrap="square" rtlCol="0">
            <a:spAutoFit/>
          </a:bodyPr>
          <a:lstStyle/>
          <a:p>
            <a:r>
              <a:rPr lang="it-IT" sz="1200" dirty="0" smtClean="0">
                <a:latin typeface="Century Gothic" pitchFamily="34" charset="0"/>
              </a:rPr>
              <a:t>- Guerra civile</a:t>
            </a:r>
            <a:endParaRPr lang="it-IT" sz="1200" dirty="0">
              <a:latin typeface="Century Gothic"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tro">
  <a:themeElements>
    <a:clrScheme name="Astr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tr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tr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3984</TotalTime>
  <Words>3113</Words>
  <Application>Microsoft Office PowerPoint</Application>
  <PresentationFormat>Presentazione su schermo (4:3)</PresentationFormat>
  <Paragraphs>346</Paragraphs>
  <Slides>36</Slides>
  <Notes>14</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36</vt:i4>
      </vt:variant>
    </vt:vector>
  </HeadingPairs>
  <TitlesOfParts>
    <vt:vector size="38" baseType="lpstr">
      <vt:lpstr>Astro</vt:lpstr>
      <vt:lpstr>Documento</vt:lpstr>
      <vt:lpstr>Diapositiva 1</vt:lpstr>
      <vt:lpstr>TEMI DELLE LEZIONI </vt:lpstr>
      <vt:lpstr>TESTI PER FREQUENTANTI</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 </vt:lpstr>
      <vt:lpstr>Diapositiva 16</vt:lpstr>
      <vt:lpstr>Diapositiva 17</vt:lpstr>
      <vt:lpstr>Diapositiva 18</vt:lpstr>
      <vt:lpstr>Diapositiva 19</vt:lpstr>
      <vt:lpstr>Diapositiva 20</vt:lpstr>
      <vt:lpstr>Diapositiva 21</vt:lpstr>
      <vt:lpstr>     Focus: Gli accordi di Sikes - Picot</vt:lpstr>
      <vt:lpstr>Diapositiva 23</vt:lpstr>
      <vt:lpstr>Diapositiva 24</vt:lpstr>
      <vt:lpstr>Diapositiva 25</vt:lpstr>
      <vt:lpstr>Diapositiva 26</vt:lpstr>
      <vt:lpstr>Scheda riassuntiva: le “fasi” dell’impero ottomano</vt:lpstr>
      <vt:lpstr>Scheda riassuntiva: la colonizzazione</vt:lpstr>
      <vt:lpstr>Diapositiva 29</vt:lpstr>
      <vt:lpstr>FSE 5. L’epoca post coloniale e la guerra fredda </vt:lpstr>
      <vt:lpstr>Diapositiva 31</vt:lpstr>
      <vt:lpstr>Focus: le dinamiche della guerra fredda</vt:lpstr>
      <vt:lpstr>Diapositiva 33</vt:lpstr>
      <vt:lpstr>Diapositiva 34</vt:lpstr>
      <vt:lpstr>Diapositiva 35</vt:lpstr>
      <vt:lpstr>Lo scenario attuale</vt:lpstr>
    </vt:vector>
  </TitlesOfParts>
  <Company>irer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CONTEMPORANERI DEI PAESI DEL MEDITERRANEO II MODULO</dc:title>
  <dc:creator>irer</dc:creator>
  <cp:lastModifiedBy>Utente</cp:lastModifiedBy>
  <cp:revision>274</cp:revision>
  <dcterms:created xsi:type="dcterms:W3CDTF">2009-11-17T09:29:04Z</dcterms:created>
  <dcterms:modified xsi:type="dcterms:W3CDTF">2014-03-07T07:36:28Z</dcterms:modified>
</cp:coreProperties>
</file>