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6" r:id="rId3"/>
    <p:sldId id="265" r:id="rId4"/>
    <p:sldId id="266" r:id="rId5"/>
    <p:sldId id="267" r:id="rId6"/>
    <p:sldId id="268" r:id="rId7"/>
    <p:sldId id="269" r:id="rId8"/>
    <p:sldId id="270" r:id="rId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31" autoAdjust="0"/>
    <p:restoredTop sz="94660"/>
  </p:normalViewPr>
  <p:slideViewPr>
    <p:cSldViewPr>
      <p:cViewPr varScale="1">
        <p:scale>
          <a:sx n="68" d="100"/>
          <a:sy n="68" d="100"/>
        </p:scale>
        <p:origin x="-13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63AE-ED6A-4336-AD10-B86A4A3FC1CD}" type="datetimeFigureOut">
              <a:rPr lang="it-IT" smtClean="0"/>
              <a:pPr/>
              <a:t>23/04/2014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3C188-87EA-4048-91F1-992CC1F3B00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63AE-ED6A-4336-AD10-B86A4A3FC1CD}" type="datetimeFigureOut">
              <a:rPr lang="it-IT" smtClean="0"/>
              <a:pPr/>
              <a:t>23/04/2014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3C188-87EA-4048-91F1-992CC1F3B00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63AE-ED6A-4336-AD10-B86A4A3FC1CD}" type="datetimeFigureOut">
              <a:rPr lang="it-IT" smtClean="0"/>
              <a:pPr/>
              <a:t>23/04/2014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3C188-87EA-4048-91F1-992CC1F3B00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63AE-ED6A-4336-AD10-B86A4A3FC1CD}" type="datetimeFigureOut">
              <a:rPr lang="it-IT" smtClean="0"/>
              <a:pPr/>
              <a:t>23/04/2014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3C188-87EA-4048-91F1-992CC1F3B00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63AE-ED6A-4336-AD10-B86A4A3FC1CD}" type="datetimeFigureOut">
              <a:rPr lang="it-IT" smtClean="0"/>
              <a:pPr/>
              <a:t>23/04/2014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3C188-87EA-4048-91F1-992CC1F3B00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63AE-ED6A-4336-AD10-B86A4A3FC1CD}" type="datetimeFigureOut">
              <a:rPr lang="it-IT" smtClean="0"/>
              <a:pPr/>
              <a:t>23/04/2014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3C188-87EA-4048-91F1-992CC1F3B00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63AE-ED6A-4336-AD10-B86A4A3FC1CD}" type="datetimeFigureOut">
              <a:rPr lang="it-IT" smtClean="0"/>
              <a:pPr/>
              <a:t>23/04/2014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3C188-87EA-4048-91F1-992CC1F3B00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63AE-ED6A-4336-AD10-B86A4A3FC1CD}" type="datetimeFigureOut">
              <a:rPr lang="it-IT" smtClean="0"/>
              <a:pPr/>
              <a:t>23/04/2014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3C188-87EA-4048-91F1-992CC1F3B00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63AE-ED6A-4336-AD10-B86A4A3FC1CD}" type="datetimeFigureOut">
              <a:rPr lang="it-IT" smtClean="0"/>
              <a:pPr/>
              <a:t>23/04/2014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3C188-87EA-4048-91F1-992CC1F3B00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63AE-ED6A-4336-AD10-B86A4A3FC1CD}" type="datetimeFigureOut">
              <a:rPr lang="it-IT" smtClean="0"/>
              <a:pPr/>
              <a:t>23/04/2014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3C188-87EA-4048-91F1-992CC1F3B00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63AE-ED6A-4336-AD10-B86A4A3FC1CD}" type="datetimeFigureOut">
              <a:rPr lang="it-IT" smtClean="0"/>
              <a:pPr/>
              <a:t>23/04/2014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3C188-87EA-4048-91F1-992CC1F3B00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B63AE-ED6A-4336-AD10-B86A4A3FC1CD}" type="datetimeFigureOut">
              <a:rPr lang="it-IT" smtClean="0"/>
              <a:pPr/>
              <a:t>23/04/2014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3C188-87EA-4048-91F1-992CC1F3B000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globalgeografia.com/africa/alger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7560840" cy="5544616"/>
          </a:xfrm>
          <a:prstGeom prst="rect">
            <a:avLst/>
          </a:prstGeom>
          <a:noFill/>
        </p:spPr>
      </p:pic>
      <p:sp>
        <p:nvSpPr>
          <p:cNvPr id="3" name="CasellaDiTesto 2"/>
          <p:cNvSpPr txBox="1"/>
          <p:nvPr/>
        </p:nvSpPr>
        <p:spPr>
          <a:xfrm>
            <a:off x="1259632" y="4653136"/>
            <a:ext cx="66247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600" dirty="0" smtClean="0">
                <a:solidFill>
                  <a:srgbClr val="0070C0"/>
                </a:solidFill>
                <a:latin typeface="Century Gothic" pitchFamily="34" charset="0"/>
              </a:rPr>
              <a:t>Algeria</a:t>
            </a:r>
            <a:endParaRPr lang="it-IT" sz="6600" dirty="0">
              <a:solidFill>
                <a:srgbClr val="0070C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83568" y="0"/>
            <a:ext cx="7704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solidFill>
                  <a:srgbClr val="0070C0"/>
                </a:solidFill>
                <a:latin typeface="Century Gothic" pitchFamily="34" charset="0"/>
              </a:rPr>
              <a:t>1. Il difficile periodo coloniale</a:t>
            </a:r>
            <a:endParaRPr lang="it-IT" sz="3200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323528" y="1628800"/>
            <a:ext cx="849694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endParaRPr lang="it-IT" sz="2000" dirty="0" smtClean="0">
              <a:latin typeface="Century Gothic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Century Gothic" pitchFamily="34" charset="0"/>
              </a:rPr>
              <a:t>Espropriazione di terre agli algerini già dalla metà dell’800 da parte dei francesi</a:t>
            </a:r>
          </a:p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Century Gothic" pitchFamily="34" charset="0"/>
              </a:rPr>
              <a:t>La Francia impone agli algerini il </a:t>
            </a:r>
            <a:r>
              <a:rPr lang="it-IT" sz="2000" i="1" dirty="0" smtClean="0">
                <a:latin typeface="Century Gothic" pitchFamily="34" charset="0"/>
              </a:rPr>
              <a:t>Code de l’</a:t>
            </a:r>
            <a:r>
              <a:rPr lang="it-IT" sz="2000" i="1" dirty="0" err="1" smtClean="0">
                <a:latin typeface="Century Gothic" pitchFamily="34" charset="0"/>
              </a:rPr>
              <a:t>indigénat</a:t>
            </a:r>
            <a:r>
              <a:rPr lang="it-IT" sz="2000" i="1" dirty="0" smtClean="0">
                <a:latin typeface="Century Gothic" pitchFamily="34" charset="0"/>
              </a:rPr>
              <a:t> </a:t>
            </a:r>
            <a:r>
              <a:rPr lang="it-IT" sz="2000" dirty="0" smtClean="0">
                <a:latin typeface="Century Gothic" pitchFamily="34" charset="0"/>
              </a:rPr>
              <a:t>che stabilisce  la possibilità di perseguire i musulmani per 46 tipi di reati senza procedure legali per tutelare  gli accusati </a:t>
            </a:r>
          </a:p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Century Gothic" pitchFamily="34" charset="0"/>
              </a:rPr>
              <a:t>L’Algeria diventa una vera e propria colonia di popolamento (quasi 1 milione di francesi)</a:t>
            </a:r>
          </a:p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Century Gothic" pitchFamily="34" charset="0"/>
              </a:rPr>
              <a:t>I primi movimenti nazionalistici algerini, guidati da </a:t>
            </a:r>
            <a:r>
              <a:rPr lang="it-IT" sz="2000" dirty="0" err="1" smtClean="0">
                <a:latin typeface="Century Gothic" pitchFamily="34" charset="0"/>
              </a:rPr>
              <a:t>Ferhat</a:t>
            </a:r>
            <a:r>
              <a:rPr lang="it-IT" sz="2000" dirty="0" smtClean="0">
                <a:latin typeface="Century Gothic" pitchFamily="34" charset="0"/>
              </a:rPr>
              <a:t> </a:t>
            </a:r>
            <a:r>
              <a:rPr lang="it-IT" sz="2000" dirty="0" err="1" smtClean="0">
                <a:latin typeface="Century Gothic" pitchFamily="34" charset="0"/>
              </a:rPr>
              <a:t>Abbas</a:t>
            </a:r>
            <a:r>
              <a:rPr lang="it-IT" sz="2000" dirty="0" smtClean="0">
                <a:latin typeface="Century Gothic" pitchFamily="34" charset="0"/>
              </a:rPr>
              <a:t> furono meno violenti dei successovi, puntando, in prima istanza, al dialogo con gli occupanti</a:t>
            </a:r>
          </a:p>
          <a:p>
            <a:pPr>
              <a:buFont typeface="Wingdings" pitchFamily="2" charset="2"/>
              <a:buChar char="Ø"/>
            </a:pPr>
            <a:endParaRPr lang="it-IT" sz="2000" dirty="0" smtClean="0">
              <a:latin typeface="Century Gothic" pitchFamily="34" charset="0"/>
            </a:endParaRPr>
          </a:p>
          <a:p>
            <a:pPr>
              <a:buFont typeface="Wingdings" pitchFamily="2" charset="2"/>
              <a:buChar char="Ø"/>
            </a:pPr>
            <a:endParaRPr lang="it-IT" sz="2000" dirty="0">
              <a:latin typeface="Century Gothic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323528" y="620688"/>
            <a:ext cx="85689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Century Gothic" pitchFamily="34" charset="0"/>
              </a:rPr>
              <a:t>La Francia occupò Algeri nel 1830, per poi estendere gradualmente il suo dominio nonostante l'ostilità della popolazione,  e solo nel 1879 la sottomissione degli “indigeni” si poté considerare conclusa</a:t>
            </a:r>
            <a:endParaRPr lang="it-IT" sz="2000" dirty="0"/>
          </a:p>
        </p:txBody>
      </p:sp>
      <p:pic>
        <p:nvPicPr>
          <p:cNvPr id="7170" name="Picture 2" descr="Ferhat Abbas - algerischer Staatspräsid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9" y="4869160"/>
            <a:ext cx="1584176" cy="1728192"/>
          </a:xfrm>
          <a:prstGeom prst="rect">
            <a:avLst/>
          </a:prstGeom>
          <a:noFill/>
        </p:spPr>
      </p:pic>
      <p:sp>
        <p:nvSpPr>
          <p:cNvPr id="7" name="CasellaDiTesto 6"/>
          <p:cNvSpPr txBox="1"/>
          <p:nvPr/>
        </p:nvSpPr>
        <p:spPr>
          <a:xfrm>
            <a:off x="6660232" y="6488668"/>
            <a:ext cx="216024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err="1" smtClean="0">
                <a:latin typeface="Century Gothic" pitchFamily="34" charset="0"/>
              </a:rPr>
              <a:t>Ferhat</a:t>
            </a:r>
            <a:r>
              <a:rPr lang="it-IT" dirty="0" smtClean="0">
                <a:latin typeface="Century Gothic" pitchFamily="34" charset="0"/>
              </a:rPr>
              <a:t> </a:t>
            </a:r>
            <a:r>
              <a:rPr lang="it-IT" dirty="0" err="1" smtClean="0">
                <a:latin typeface="Century Gothic" pitchFamily="34" charset="0"/>
              </a:rPr>
              <a:t>Abbas</a:t>
            </a:r>
            <a:endParaRPr lang="it-IT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67544" y="908720"/>
            <a:ext cx="842493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 dirty="0" smtClean="0">
                <a:latin typeface="Century Gothic" pitchFamily="34" charset="0"/>
              </a:rPr>
              <a:t>Sotto il dominio coloniale francese erano nati nel paese numerosi movimenti nazionalistici e indipendentistici tra </a:t>
            </a:r>
            <a:r>
              <a:rPr lang="fr-FR" dirty="0" smtClean="0">
                <a:latin typeface="Century Gothic" pitchFamily="34" charset="0"/>
              </a:rPr>
              <a:t>il </a:t>
            </a:r>
            <a:r>
              <a:rPr lang="it-IT" dirty="0" smtClean="0">
                <a:latin typeface="Century Gothic" pitchFamily="34" charset="0"/>
              </a:rPr>
              <a:t>Comitato Rivoluzionario d'Unione e d'Azione (CRUA)</a:t>
            </a:r>
          </a:p>
          <a:p>
            <a:pPr>
              <a:buFont typeface="Wingdings" pitchFamily="2" charset="2"/>
              <a:buChar char="Ø"/>
            </a:pPr>
            <a:r>
              <a:rPr lang="it-IT" dirty="0" smtClean="0">
                <a:latin typeface="Century Gothic" pitchFamily="34" charset="0"/>
              </a:rPr>
              <a:t>In particolare quest’ultimo nel 1954 decise di passare alle armi e formò il Fronte di Liberazione Nazionale (FLN), avente per obiettivo l'indipendenza. Seguirono anni molto violenti che culmineranno nella “Battaglia di Algeri</a:t>
            </a:r>
          </a:p>
          <a:p>
            <a:pPr>
              <a:buFont typeface="Wingdings" pitchFamily="2" charset="2"/>
              <a:buChar char="Ø"/>
            </a:pPr>
            <a:r>
              <a:rPr lang="it-IT" dirty="0" smtClean="0">
                <a:latin typeface="Century Gothic" pitchFamily="34" charset="0"/>
              </a:rPr>
              <a:t>Nel 1958, anno di costituzione del Governo Provvisorio della Repubblica Algerina, de Gaulle viene eletto presidente della Francia</a:t>
            </a:r>
          </a:p>
          <a:p>
            <a:pPr>
              <a:buFont typeface="Wingdings" pitchFamily="2" charset="2"/>
              <a:buChar char="Ø"/>
            </a:pPr>
            <a:r>
              <a:rPr lang="it-IT" dirty="0" smtClean="0">
                <a:latin typeface="Century Gothic" pitchFamily="34" charset="0"/>
              </a:rPr>
              <a:t>il 16 settembre1959 de Gaulle riconosce  pubblicamente il diritto all'autodeterminazione degli algerini, provocando gravissimi disordini e proteste da parte dei cittadini francesi in Algeria</a:t>
            </a:r>
          </a:p>
          <a:p>
            <a:pPr>
              <a:buFont typeface="Wingdings" pitchFamily="2" charset="2"/>
              <a:buChar char="Ø"/>
            </a:pPr>
            <a:r>
              <a:rPr lang="it-IT" dirty="0" smtClean="0">
                <a:latin typeface="Century Gothic" pitchFamily="34" charset="0"/>
              </a:rPr>
              <a:t>Il conflitto tra i movimenti nazionalistici e la popolazione francese insediata nel paese si concluse il 19 marzo 1962 con un trattato firmato a Evian, che prevedeva il </a:t>
            </a:r>
            <a:r>
              <a:rPr lang="it-IT" dirty="0" err="1" smtClean="0">
                <a:latin typeface="Century Gothic" pitchFamily="34" charset="0"/>
              </a:rPr>
              <a:t>cessate-il-fuoco</a:t>
            </a:r>
            <a:r>
              <a:rPr lang="it-IT" dirty="0" smtClean="0">
                <a:latin typeface="Century Gothic" pitchFamily="34" charset="0"/>
              </a:rPr>
              <a:t> e la legalizzazione del FLN.</a:t>
            </a:r>
          </a:p>
          <a:p>
            <a:pPr>
              <a:buFont typeface="Wingdings" pitchFamily="2" charset="2"/>
              <a:buChar char="Ø"/>
            </a:pPr>
            <a:r>
              <a:rPr lang="it-IT" dirty="0" smtClean="0">
                <a:latin typeface="Century Gothic" pitchFamily="34" charset="0"/>
              </a:rPr>
              <a:t> L’Algeria diventa uno stato indipendente ma la guerriglia è costata agli algerini 1 milione di morti</a:t>
            </a:r>
            <a:r>
              <a:rPr lang="it-IT" dirty="0" smtClean="0">
                <a:latin typeface="Century Gothic" pitchFamily="34" charset="0"/>
              </a:rPr>
              <a:t>. </a:t>
            </a:r>
            <a:endParaRPr lang="it-IT" dirty="0" smtClean="0">
              <a:latin typeface="Century Gothic" pitchFamily="34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259632" y="0"/>
            <a:ext cx="6062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3200" dirty="0" smtClean="0">
                <a:solidFill>
                  <a:srgbClr val="0070C0"/>
                </a:solidFill>
                <a:latin typeface="Century Gothic" pitchFamily="34" charset="0"/>
              </a:rPr>
              <a:t>2. la difficile decolonizzazione</a:t>
            </a:r>
            <a:endParaRPr lang="it-IT" sz="3200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23528" y="640913"/>
            <a:ext cx="5472608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 dirty="0" smtClean="0">
                <a:latin typeface="Century Gothic" pitchFamily="34" charset="0"/>
              </a:rPr>
              <a:t>Dopo l'indipendenza ci furono conflitti interni fra </a:t>
            </a:r>
            <a:r>
              <a:rPr lang="it-IT" sz="2000" dirty="0" smtClean="0">
                <a:latin typeface="Century Gothic" pitchFamily="34" charset="0"/>
              </a:rPr>
              <a:t>le diverse fazioni che aspiravano al potere, in particolare tra il GPRA (Governo Provvisorio della Repubblica Algerina) firmatario degli accordi di pace di Evian con la Francia più pluralista e l'esercito partigiano ANP (Armata Nazionale Popolare), più militarista  guidato da </a:t>
            </a:r>
            <a:r>
              <a:rPr lang="it-IT" sz="2000" dirty="0" err="1" smtClean="0">
                <a:latin typeface="Century Gothic" pitchFamily="34" charset="0"/>
              </a:rPr>
              <a:t>Houari</a:t>
            </a:r>
            <a:r>
              <a:rPr lang="it-IT" sz="2000" dirty="0" smtClean="0">
                <a:latin typeface="Century Gothic" pitchFamily="34" charset="0"/>
              </a:rPr>
              <a:t> </a:t>
            </a:r>
            <a:r>
              <a:rPr lang="it-IT" sz="2000" u="sng" dirty="0" err="1" smtClean="0">
                <a:latin typeface="Century Gothic" pitchFamily="34" charset="0"/>
              </a:rPr>
              <a:t>Boumedienne</a:t>
            </a:r>
            <a:r>
              <a:rPr lang="it-IT" sz="2000" u="sng" dirty="0" smtClean="0">
                <a:latin typeface="Century Gothic" pitchFamily="34" charset="0"/>
              </a:rPr>
              <a:t> </a:t>
            </a:r>
            <a:r>
              <a:rPr lang="it-IT" sz="2000" dirty="0" smtClean="0">
                <a:latin typeface="Century Gothic" pitchFamily="34" charset="0"/>
              </a:rPr>
              <a:t>e sostenuto da alcuni personaggi di spicco del FLN tra cui </a:t>
            </a:r>
            <a:r>
              <a:rPr lang="it-IT" sz="2000" u="sng" dirty="0" smtClean="0">
                <a:latin typeface="Century Gothic" pitchFamily="34" charset="0"/>
              </a:rPr>
              <a:t>Ben Bella </a:t>
            </a:r>
          </a:p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Century Gothic" pitchFamily="34" charset="0"/>
              </a:rPr>
              <a:t>Nel settembre 1962 si tennero le elezioni per l'Assemblea Costituente, da cui uscì vincitore Ben Bella, designato primo capo di governo dell'Algeria indipendente</a:t>
            </a:r>
          </a:p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Century Gothic" pitchFamily="34" charset="0"/>
              </a:rPr>
              <a:t>Ben Bella  tentò, in primo luogo, di ricondurre  il FNL a  una “ dimensione politica” , soffocando, al contempo, ogni opposizione interna, mantenendo, però, un potere </a:t>
            </a:r>
            <a:r>
              <a:rPr lang="it-IT" sz="2000" dirty="0" err="1" smtClean="0">
                <a:latin typeface="Century Gothic" pitchFamily="34" charset="0"/>
              </a:rPr>
              <a:t>pressochè</a:t>
            </a:r>
            <a:r>
              <a:rPr lang="it-IT" sz="2000" dirty="0" smtClean="0">
                <a:latin typeface="Century Gothic" pitchFamily="34" charset="0"/>
              </a:rPr>
              <a:t> totale</a:t>
            </a:r>
          </a:p>
        </p:txBody>
      </p:sp>
      <p:sp>
        <p:nvSpPr>
          <p:cNvPr id="3" name="Titolo 1"/>
          <p:cNvSpPr txBox="1">
            <a:spLocks/>
          </p:cNvSpPr>
          <p:nvPr/>
        </p:nvSpPr>
        <p:spPr>
          <a:xfrm>
            <a:off x="539552" y="0"/>
            <a:ext cx="8147248" cy="64784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dirty="0" smtClean="0">
                <a:solidFill>
                  <a:srgbClr val="0070C0"/>
                </a:solidFill>
                <a:latin typeface="Century Gothic" pitchFamily="34" charset="0"/>
                <a:ea typeface="+mj-ea"/>
                <a:cs typeface="+mj-cs"/>
              </a:rPr>
              <a:t>3</a:t>
            </a:r>
            <a:r>
              <a:rPr kumimoji="0" lang="it-IT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. Il periodo post coloniale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4" name="Segnaposto contenuto 8" descr="ben_bella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372200" y="1340768"/>
            <a:ext cx="2228850" cy="29718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6372200" y="4653136"/>
            <a:ext cx="2160240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600" dirty="0" smtClean="0">
                <a:latin typeface="Century Gothic" pitchFamily="34" charset="0"/>
              </a:rPr>
              <a:t>Ben Bella</a:t>
            </a:r>
            <a:endParaRPr lang="it-IT" sz="1600" dirty="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79512" y="476672"/>
            <a:ext cx="648072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 sz="1600" dirty="0" smtClean="0">
                <a:latin typeface="Century Gothic" pitchFamily="34" charset="0"/>
              </a:rPr>
              <a:t>Lo strapotere di Ben Bella veniva avversato da molti tra cui </a:t>
            </a:r>
            <a:r>
              <a:rPr lang="it-IT" sz="1600" u="sng" dirty="0" err="1" smtClean="0">
                <a:latin typeface="Century Gothic" pitchFamily="34" charset="0"/>
              </a:rPr>
              <a:t>Boumedienne</a:t>
            </a:r>
            <a:r>
              <a:rPr lang="it-IT" sz="1600" b="1" u="sng" dirty="0" smtClean="0">
                <a:latin typeface="Century Gothic" pitchFamily="34" charset="0"/>
              </a:rPr>
              <a:t> </a:t>
            </a:r>
            <a:r>
              <a:rPr lang="it-IT" sz="1600" dirty="0" smtClean="0">
                <a:latin typeface="Century Gothic" pitchFamily="34" charset="0"/>
              </a:rPr>
              <a:t>(ministro degli esteri) che con un colpo di Stato conquistò il potere nel 1965 . L’Algeria di </a:t>
            </a:r>
            <a:r>
              <a:rPr lang="it-IT" sz="1600" dirty="0" err="1" smtClean="0">
                <a:latin typeface="Century Gothic" pitchFamily="34" charset="0"/>
              </a:rPr>
              <a:t>Boumedienne</a:t>
            </a:r>
            <a:r>
              <a:rPr lang="it-IT" sz="1600" dirty="0" smtClean="0">
                <a:latin typeface="Century Gothic" pitchFamily="34" charset="0"/>
              </a:rPr>
              <a:t> era : democratica e popolare, araba e islamica: </a:t>
            </a:r>
            <a:r>
              <a:rPr lang="it-IT" sz="1600" b="1" dirty="0" smtClean="0">
                <a:latin typeface="Century Gothic" pitchFamily="34" charset="0"/>
              </a:rPr>
              <a:t>islamismo- </a:t>
            </a:r>
            <a:r>
              <a:rPr lang="it-IT" sz="1600" b="1" dirty="0" err="1" smtClean="0">
                <a:latin typeface="Century Gothic" pitchFamily="34" charset="0"/>
              </a:rPr>
              <a:t>arabizzazione</a:t>
            </a:r>
            <a:r>
              <a:rPr lang="it-IT" sz="1600" b="1" dirty="0" smtClean="0">
                <a:latin typeface="Century Gothic" pitchFamily="34" charset="0"/>
              </a:rPr>
              <a:t> e socialismo </a:t>
            </a:r>
            <a:r>
              <a:rPr lang="it-IT" sz="1600" dirty="0" smtClean="0">
                <a:latin typeface="Century Gothic" pitchFamily="34" charset="0"/>
              </a:rPr>
              <a:t>furono i caratteri distintivi.</a:t>
            </a:r>
          </a:p>
          <a:p>
            <a:pPr>
              <a:buFont typeface="Wingdings" pitchFamily="2" charset="2"/>
              <a:buChar char="Ø"/>
            </a:pPr>
            <a:r>
              <a:rPr lang="it-IT" sz="1600" dirty="0" smtClean="0">
                <a:latin typeface="Century Gothic" pitchFamily="34" charset="0"/>
              </a:rPr>
              <a:t>Dopo la sua morte nel 1978 segue un periodo di maggiori aperture con il presidente </a:t>
            </a:r>
            <a:r>
              <a:rPr lang="it-IT" sz="1600" u="sng" dirty="0" err="1" smtClean="0">
                <a:latin typeface="Century Gothic" pitchFamily="34" charset="0"/>
              </a:rPr>
              <a:t>Chadli</a:t>
            </a:r>
            <a:r>
              <a:rPr lang="it-IT" sz="1600" u="sng" dirty="0" smtClean="0">
                <a:latin typeface="Century Gothic" pitchFamily="34" charset="0"/>
              </a:rPr>
              <a:t> </a:t>
            </a:r>
            <a:r>
              <a:rPr lang="it-IT" sz="1600" u="sng" dirty="0" err="1" smtClean="0">
                <a:latin typeface="Century Gothic" pitchFamily="34" charset="0"/>
              </a:rPr>
              <a:t>Bendjedid</a:t>
            </a:r>
            <a:r>
              <a:rPr lang="it-IT" sz="1600" dirty="0" smtClean="0">
                <a:latin typeface="Century Gothic" pitchFamily="34" charset="0"/>
              </a:rPr>
              <a:t> e  la nuova costituzione, nel 1989, introduce riforme in senso democratico: </a:t>
            </a:r>
            <a:r>
              <a:rPr lang="it-IT" sz="1600" b="1" dirty="0" smtClean="0">
                <a:latin typeface="Century Gothic" pitchFamily="34" charset="0"/>
              </a:rPr>
              <a:t>per la prima volta nella storia dell'Algeria indipendente, diviene possibile formare partiti politici</a:t>
            </a:r>
            <a:r>
              <a:rPr lang="it-IT" sz="1600" dirty="0" smtClean="0">
                <a:latin typeface="Century Gothic" pitchFamily="34" charset="0"/>
              </a:rPr>
              <a:t> (precedentemente il FLN era l'unico partito legale). </a:t>
            </a:r>
          </a:p>
          <a:p>
            <a:pPr>
              <a:buFont typeface="Wingdings" pitchFamily="2" charset="2"/>
              <a:buChar char="Ø"/>
            </a:pPr>
            <a:r>
              <a:rPr lang="it-IT" sz="1600" dirty="0" smtClean="0">
                <a:latin typeface="Century Gothic" pitchFamily="34" charset="0"/>
              </a:rPr>
              <a:t>Nel contempo  aumentano i problemi nel paese: cattivo andamento dell’economia; ricchezza mal distribuita, boom demografico; aumento delle richieste della società civile non soddisfatte. Ciò causa numerosi disordine nel Paese duramente repressi dal FLN</a:t>
            </a:r>
          </a:p>
          <a:p>
            <a:pPr>
              <a:buFont typeface="Wingdings" pitchFamily="2" charset="2"/>
              <a:buChar char="Ø"/>
            </a:pPr>
            <a:r>
              <a:rPr lang="it-IT" sz="1600" dirty="0" smtClean="0">
                <a:latin typeface="Century Gothic" pitchFamily="34" charset="0"/>
              </a:rPr>
              <a:t>Con questa politica il FLN perde numerosi consensi tra la popolazione tanto che le elezioni del 1991-1992 vedono la netta vittoria del neonato FIS (Fronte Islamico di Salvezza)</a:t>
            </a:r>
          </a:p>
          <a:p>
            <a:pPr>
              <a:buFont typeface="Wingdings" pitchFamily="2" charset="2"/>
              <a:buChar char="Ø"/>
            </a:pPr>
            <a:r>
              <a:rPr lang="it-IT" sz="1600" dirty="0" smtClean="0">
                <a:latin typeface="Century Gothic" pitchFamily="34" charset="0"/>
              </a:rPr>
              <a:t>Per evitare l’involuzione islamista della società i militari con un colpo di Stato prendono il potere ponendo il FIS fuori legge. Ciò causa una estremizzazione del FIS che degenera poi nel GIA (Gruppo Islamico di Salvezza) che , soprattutto dal 1992 e il 1998 provocò morti indiscriminate e attentati sanguinari (con più di 60.000 cittadini assassinati)</a:t>
            </a:r>
          </a:p>
          <a:p>
            <a:pPr>
              <a:buFont typeface="Wingdings" pitchFamily="2" charset="2"/>
              <a:buChar char="Ø"/>
            </a:pPr>
            <a:endParaRPr lang="it-IT" sz="1600" dirty="0" smtClean="0">
              <a:latin typeface="Century Gothic" pitchFamily="34" charset="0"/>
            </a:endParaRPr>
          </a:p>
        </p:txBody>
      </p:sp>
      <p:pic>
        <p:nvPicPr>
          <p:cNvPr id="4" name="Segnaposto contenuto 4" descr="boumedienne_h0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548680"/>
            <a:ext cx="21717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sellaDiTesto 4"/>
          <p:cNvSpPr txBox="1"/>
          <p:nvPr/>
        </p:nvSpPr>
        <p:spPr>
          <a:xfrm>
            <a:off x="6588224" y="3501008"/>
            <a:ext cx="216024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err="1" smtClean="0">
                <a:latin typeface="Century Gothic" pitchFamily="34" charset="0"/>
              </a:rPr>
              <a:t>Boumedienne</a:t>
            </a:r>
            <a:endParaRPr lang="it-IT" dirty="0">
              <a:latin typeface="Century Gothic" pitchFamily="34" charset="0"/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503238" y="0"/>
            <a:ext cx="8183562" cy="62068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200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4</a:t>
            </a:r>
            <a:r>
              <a:rPr kumimoji="0" lang="it-IT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. Il dopo Ben Bella</a:t>
            </a: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4098" name="Picture 2" descr="File:Chadl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3933056"/>
            <a:ext cx="2088232" cy="2088232"/>
          </a:xfrm>
          <a:prstGeom prst="rect">
            <a:avLst/>
          </a:prstGeom>
          <a:noFill/>
        </p:spPr>
      </p:pic>
      <p:sp>
        <p:nvSpPr>
          <p:cNvPr id="7" name="CasellaDiTesto 6"/>
          <p:cNvSpPr txBox="1"/>
          <p:nvPr/>
        </p:nvSpPr>
        <p:spPr>
          <a:xfrm>
            <a:off x="6660232" y="6165304"/>
            <a:ext cx="190872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err="1" smtClean="0">
                <a:latin typeface="Century Gothic" pitchFamily="34" charset="0"/>
              </a:rPr>
              <a:t>Bendjedid</a:t>
            </a:r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51520" y="1166843"/>
            <a:ext cx="53285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Century Gothic" pitchFamily="34" charset="0"/>
              </a:rPr>
              <a:t>Le elezioni presidenziali del 15 aprile 1999 vedono la vittoria di </a:t>
            </a:r>
            <a:r>
              <a:rPr lang="it-IT" sz="2000" dirty="0" err="1" smtClean="0">
                <a:latin typeface="Century Gothic" pitchFamily="34" charset="0"/>
              </a:rPr>
              <a:t>Abdelaziz</a:t>
            </a:r>
            <a:r>
              <a:rPr lang="it-IT" sz="2000" dirty="0" smtClean="0">
                <a:latin typeface="Century Gothic" pitchFamily="34" charset="0"/>
              </a:rPr>
              <a:t> </a:t>
            </a:r>
            <a:r>
              <a:rPr lang="it-IT" sz="2000" dirty="0" err="1" smtClean="0">
                <a:latin typeface="Century Gothic" pitchFamily="34" charset="0"/>
              </a:rPr>
              <a:t>Bouteflika</a:t>
            </a:r>
            <a:r>
              <a:rPr lang="it-IT" sz="2000" dirty="0" smtClean="0">
                <a:latin typeface="Century Gothic" pitchFamily="34" charset="0"/>
              </a:rPr>
              <a:t>, erede politico di </a:t>
            </a:r>
            <a:r>
              <a:rPr lang="it-IT" sz="2000" dirty="0" err="1" smtClean="0">
                <a:latin typeface="Century Gothic" pitchFamily="34" charset="0"/>
              </a:rPr>
              <a:t>Boumedienne</a:t>
            </a:r>
            <a:r>
              <a:rPr lang="it-IT" sz="2000" dirty="0" smtClean="0">
                <a:latin typeface="Century Gothic" pitchFamily="34" charset="0"/>
              </a:rPr>
              <a:t> e tuttora presidente, con il 74% dei voti, ma tutti gli altri candidati si erano ritirati prima delle votazioni denunciando il rischio di brogli elettorali </a:t>
            </a:r>
          </a:p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Century Gothic" pitchFamily="34" charset="0"/>
              </a:rPr>
              <a:t>La presidenza di </a:t>
            </a:r>
            <a:r>
              <a:rPr lang="it-IT" sz="2000" dirty="0" err="1" smtClean="0">
                <a:latin typeface="Century Gothic" pitchFamily="34" charset="0"/>
              </a:rPr>
              <a:t>Bouteflika</a:t>
            </a:r>
            <a:r>
              <a:rPr lang="it-IT" sz="2000" dirty="0" smtClean="0">
                <a:latin typeface="Century Gothic" pitchFamily="34" charset="0"/>
              </a:rPr>
              <a:t> è stata caratterizzata dalla costituzione di un'alleanza presidenziale composta dalle quattro principali forze politiche del paese, finalizzata a creare un clima di accordo tra le diverse fazioni</a:t>
            </a:r>
          </a:p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Century Gothic" pitchFamily="34" charset="0"/>
              </a:rPr>
              <a:t>Tutti i principali partiti del paese si sono dunque impegnati a sostenere il programma presidenziale lasciando  poco spazio al normale confronto politico</a:t>
            </a:r>
          </a:p>
        </p:txBody>
      </p:sp>
      <p:sp>
        <p:nvSpPr>
          <p:cNvPr id="3" name="Titolo 3"/>
          <p:cNvSpPr txBox="1">
            <a:spLocks/>
          </p:cNvSpPr>
          <p:nvPr/>
        </p:nvSpPr>
        <p:spPr>
          <a:xfrm>
            <a:off x="503238" y="188913"/>
            <a:ext cx="8183562" cy="71913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200" dirty="0" smtClean="0">
                <a:solidFill>
                  <a:srgbClr val="0070C0"/>
                </a:solidFill>
                <a:latin typeface="Century Gothic" pitchFamily="34" charset="0"/>
                <a:ea typeface="+mj-ea"/>
                <a:cs typeface="+mj-cs"/>
              </a:rPr>
              <a:t>5</a:t>
            </a:r>
            <a:r>
              <a:rPr kumimoji="0" lang="it-IT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. L’Algeria di </a:t>
            </a:r>
            <a:r>
              <a:rPr kumimoji="0" lang="it-IT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Bouteflika</a:t>
            </a: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4" name="Segnaposto contenuto 5" descr="bouteflika islahate 3 jui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940152" y="1124744"/>
            <a:ext cx="2664296" cy="3189288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6084168" y="4581128"/>
            <a:ext cx="244827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err="1" smtClean="0">
                <a:latin typeface="Century Gothic" pitchFamily="34" charset="0"/>
              </a:rPr>
              <a:t>Bouteflika</a:t>
            </a:r>
            <a:endParaRPr lang="it-IT" dirty="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23528" y="836712"/>
            <a:ext cx="856895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  <a:defRPr/>
            </a:pPr>
            <a:r>
              <a:rPr lang="it-IT" b="1" u="sng" dirty="0" smtClean="0">
                <a:solidFill>
                  <a:srgbClr val="0070C0"/>
                </a:solidFill>
                <a:latin typeface="Century Gothic" pitchFamily="34" charset="0"/>
              </a:rPr>
              <a:t>Situazione politica</a:t>
            </a:r>
            <a:r>
              <a:rPr lang="it-IT" b="1" dirty="0" smtClean="0">
                <a:solidFill>
                  <a:srgbClr val="0070C0"/>
                </a:solidFill>
                <a:latin typeface="Century Gothic" pitchFamily="34" charset="0"/>
              </a:rPr>
              <a:t>.  Assenza di divisone tra l’esercito e il potere politico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it-IT" dirty="0" smtClean="0">
                <a:latin typeface="Century Gothic" pitchFamily="34" charset="0"/>
              </a:rPr>
              <a:t>Con Ben Bella e in seguito con </a:t>
            </a:r>
            <a:r>
              <a:rPr lang="it-IT" dirty="0" err="1" smtClean="0">
                <a:latin typeface="Century Gothic" pitchFamily="34" charset="0"/>
              </a:rPr>
              <a:t>Boumedienne</a:t>
            </a:r>
            <a:r>
              <a:rPr lang="it-IT" dirty="0" smtClean="0">
                <a:latin typeface="Century Gothic" pitchFamily="34" charset="0"/>
              </a:rPr>
              <a:t>, il potere militare in Algeria si è consolidato: le forze armate hanno assunto un ruolo preminente nella vita pubblica nazionale rispetto a quello dei leader politici del </a:t>
            </a:r>
            <a:r>
              <a:rPr lang="it-IT" dirty="0" err="1" smtClean="0">
                <a:latin typeface="Century Gothic" pitchFamily="34" charset="0"/>
              </a:rPr>
              <a:t>Front</a:t>
            </a:r>
            <a:r>
              <a:rPr lang="it-IT" dirty="0" smtClean="0">
                <a:latin typeface="Century Gothic" pitchFamily="34" charset="0"/>
              </a:rPr>
              <a:t> de </a:t>
            </a:r>
            <a:r>
              <a:rPr lang="it-IT" dirty="0" err="1" smtClean="0">
                <a:latin typeface="Century Gothic" pitchFamily="34" charset="0"/>
              </a:rPr>
              <a:t>Libération</a:t>
            </a:r>
            <a:r>
              <a:rPr lang="it-IT" dirty="0" smtClean="0">
                <a:latin typeface="Century Gothic" pitchFamily="34" charset="0"/>
              </a:rPr>
              <a:t> </a:t>
            </a:r>
            <a:r>
              <a:rPr lang="it-IT" dirty="0" err="1" smtClean="0">
                <a:latin typeface="Century Gothic" pitchFamily="34" charset="0"/>
              </a:rPr>
              <a:t>Nationale</a:t>
            </a:r>
            <a:r>
              <a:rPr lang="it-IT" dirty="0" smtClean="0">
                <a:latin typeface="Century Gothic" pitchFamily="34" charset="0"/>
              </a:rPr>
              <a:t> (FLN), il partito unico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it-IT" dirty="0" smtClean="0">
                <a:latin typeface="Century Gothic" pitchFamily="34" charset="0"/>
              </a:rPr>
              <a:t>Il paese è stato guidato da un Consiglio Rivoluzionario composto da militari fino alla promulgazione della Costituzione nel 1978. La costituzione stabilisce che: l'Algeria è una </a:t>
            </a:r>
            <a:r>
              <a:rPr lang="it-IT" b="1" dirty="0" smtClean="0">
                <a:latin typeface="Century Gothic" pitchFamily="34" charset="0"/>
              </a:rPr>
              <a:t>Repubblica presidenziale democratica</a:t>
            </a:r>
            <a:r>
              <a:rPr lang="it-IT" dirty="0" smtClean="0">
                <a:latin typeface="Century Gothic" pitchFamily="34" charset="0"/>
              </a:rPr>
              <a:t>, sebbene di fatto i militari esercitino ancora una grande influenza</a:t>
            </a:r>
          </a:p>
          <a:p>
            <a:pPr>
              <a:defRPr/>
            </a:pPr>
            <a:endParaRPr lang="it-IT" dirty="0" smtClean="0">
              <a:latin typeface="Century Gothic" pitchFamily="34" charset="0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it-IT" b="1" u="sng" dirty="0" smtClean="0">
                <a:solidFill>
                  <a:srgbClr val="0070C0"/>
                </a:solidFill>
                <a:latin typeface="Century Gothic" pitchFamily="34" charset="0"/>
              </a:rPr>
              <a:t>Situazione economica</a:t>
            </a:r>
            <a:r>
              <a:rPr lang="it-IT" b="1" dirty="0" smtClean="0">
                <a:solidFill>
                  <a:srgbClr val="0070C0"/>
                </a:solidFill>
                <a:latin typeface="Century Gothic" pitchFamily="34" charset="0"/>
              </a:rPr>
              <a:t>: Paese esportatore di petrolio </a:t>
            </a:r>
          </a:p>
          <a:p>
            <a:pPr marL="72000" algn="just">
              <a:buFont typeface="Wingdings" pitchFamily="2" charset="2"/>
              <a:buChar char="Ø"/>
              <a:defRPr/>
            </a:pPr>
            <a:r>
              <a:rPr lang="it-IT" dirty="0" smtClean="0">
                <a:latin typeface="Century Gothic" pitchFamily="34" charset="0"/>
              </a:rPr>
              <a:t>I proventi derivati dalla vendita delle risorse sul mercato internazionale sono stati in parte utilizzati per placare le tensioni sociali e le istanze di modernizzazione presenti all'interno del paese.</a:t>
            </a:r>
          </a:p>
          <a:p>
            <a:pPr marL="72000" algn="just">
              <a:buFont typeface="Wingdings" pitchFamily="2" charset="2"/>
              <a:buChar char="Ø"/>
              <a:defRPr/>
            </a:pPr>
            <a:r>
              <a:rPr lang="it-IT" dirty="0" smtClean="0">
                <a:latin typeface="Century Gothic" pitchFamily="34" charset="0"/>
              </a:rPr>
              <a:t>Le problematiche emerse nel paese soprattutto dagli anni ’60 in poi  - ovvero l'urbanizzazione di massa, la crescita demografica e la disoccupazione giovanile -  sono state affrontate con investimenti in infrastrutture di base, reti viarie, costruzione di alloggi, etc. Ciò non ha saputo evitare numerose crisi interne e proteste sfociate nel sangue </a:t>
            </a:r>
            <a:endParaRPr lang="it-IT" dirty="0">
              <a:latin typeface="Century Gothic" pitchFamily="34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115616" y="0"/>
            <a:ext cx="72154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dirty="0" smtClean="0">
                <a:solidFill>
                  <a:srgbClr val="0070C0"/>
                </a:solidFill>
                <a:latin typeface="Century Gothic" pitchFamily="34" charset="0"/>
              </a:rPr>
              <a:t>Focus: le caratteristiche dell’Algeria</a:t>
            </a:r>
            <a:endParaRPr lang="it-IT" sz="3200" dirty="0">
              <a:solidFill>
                <a:srgbClr val="0070C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467544" y="692696"/>
            <a:ext cx="828092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Century Gothic" pitchFamily="34" charset="0"/>
              </a:rPr>
              <a:t>L'impennata dei prezzi di prima necessità, provoca all’inizio del gennaio 2011 una scia di proteste in diverse città algerine</a:t>
            </a:r>
          </a:p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Century Gothic" pitchFamily="34" charset="0"/>
              </a:rPr>
              <a:t>Anche l’aumento della disoccupazione e la corruzione del governo diventano oggetto delle proteste</a:t>
            </a:r>
          </a:p>
          <a:p>
            <a:pPr>
              <a:buFont typeface="Wingdings" pitchFamily="2" charset="2"/>
              <a:buChar char="Ø"/>
            </a:pPr>
            <a:endParaRPr lang="it-IT" sz="2000" dirty="0" smtClean="0">
              <a:latin typeface="Century Gothic" pitchFamily="34" charset="0"/>
            </a:endParaRPr>
          </a:p>
          <a:p>
            <a:endParaRPr lang="it-IT" sz="2000" dirty="0" smtClean="0">
              <a:latin typeface="Century Gothic" pitchFamily="34" charset="0"/>
            </a:endParaRPr>
          </a:p>
          <a:p>
            <a:r>
              <a:rPr lang="it-IT" sz="2000" b="1" dirty="0" smtClean="0">
                <a:solidFill>
                  <a:srgbClr val="0070C0"/>
                </a:solidFill>
                <a:latin typeface="Century Gothic" pitchFamily="34" charset="0"/>
              </a:rPr>
              <a:t>Nonostante ciò in Algeria non c’è stato un cambio di leadership perché:</a:t>
            </a:r>
          </a:p>
          <a:p>
            <a:endParaRPr lang="it-IT" sz="2000" dirty="0" smtClean="0">
              <a:latin typeface="Century Gothic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Century Gothic" pitchFamily="34" charset="0"/>
              </a:rPr>
              <a:t>Rispetto agli altri paesi della primavera araba le proteste riguardano soprattutto “le libertà politiche” e non una diretta richiesta di cambio di leadership</a:t>
            </a:r>
          </a:p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Century Gothic" pitchFamily="34" charset="0"/>
              </a:rPr>
              <a:t> In Algeria, inoltre, a differenza di Egitto e Tunisia il ruolo dell’islam è spesso relegato, nell’immaginario collettivo, alle possibili derive fondamentaliste, il ruolo dell’islam “moderato” nella società, dopo “l’annullamento “ del FIS è molto marginale</a:t>
            </a:r>
          </a:p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Century Gothic" pitchFamily="34" charset="0"/>
              </a:rPr>
              <a:t>L’Algeria, a differenza di Egitto e Tunisia, è uno stato “petrolifero” e  ciò conferisce al governo maggiore possibilità di contrattare con la popolazione attraverso una politica economica maggiormente espansiva</a:t>
            </a: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323528" y="260648"/>
            <a:ext cx="8183562" cy="504825"/>
          </a:xfrm>
          <a:prstGeom prst="rect">
            <a:avLst/>
          </a:prstGeom>
        </p:spPr>
        <p:txBody>
          <a:bodyPr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 smtClean="0">
                <a:solidFill>
                  <a:srgbClr val="0070C0"/>
                </a:solidFill>
                <a:latin typeface="Century Gothic" pitchFamily="34" charset="0"/>
                <a:ea typeface="+mj-ea"/>
                <a:cs typeface="+mj-cs"/>
              </a:rPr>
              <a:t>6</a:t>
            </a: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rPr>
              <a:t>. Le rivolte in Algeria</a:t>
            </a: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5" name="Freccia in giù 4"/>
          <p:cNvSpPr/>
          <p:nvPr/>
        </p:nvSpPr>
        <p:spPr>
          <a:xfrm>
            <a:off x="3635896" y="1988840"/>
            <a:ext cx="28803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555</Words>
  <Application>Microsoft Office PowerPoint</Application>
  <PresentationFormat>Presentazione su schermo (4:3)</PresentationFormat>
  <Paragraphs>52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Utente</dc:creator>
  <cp:lastModifiedBy>Utente</cp:lastModifiedBy>
  <cp:revision>61</cp:revision>
  <dcterms:created xsi:type="dcterms:W3CDTF">2013-03-17T08:20:05Z</dcterms:created>
  <dcterms:modified xsi:type="dcterms:W3CDTF">2014-04-23T10:11:48Z</dcterms:modified>
</cp:coreProperties>
</file>