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84" r:id="rId3"/>
    <p:sldId id="285" r:id="rId4"/>
    <p:sldId id="259" r:id="rId5"/>
    <p:sldId id="260" r:id="rId6"/>
    <p:sldId id="261" r:id="rId7"/>
    <p:sldId id="263" r:id="rId8"/>
    <p:sldId id="287" r:id="rId9"/>
    <p:sldId id="264" r:id="rId10"/>
    <p:sldId id="265" r:id="rId11"/>
    <p:sldId id="267" r:id="rId12"/>
    <p:sldId id="281" r:id="rId13"/>
    <p:sldId id="288" r:id="rId14"/>
    <p:sldId id="289" r:id="rId15"/>
    <p:sldId id="286" r:id="rId16"/>
    <p:sldId id="283" r:id="rId17"/>
    <p:sldId id="270" r:id="rId18"/>
    <p:sldId id="282" r:id="rId19"/>
    <p:sldId id="272" r:id="rId20"/>
    <p:sldId id="273" r:id="rId21"/>
    <p:sldId id="276" r:id="rId22"/>
    <p:sldId id="290" r:id="rId23"/>
    <p:sldId id="275" r:id="rId24"/>
    <p:sldId id="280" r:id="rId25"/>
    <p:sldId id="292" r:id="rId26"/>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varScale="1">
        <p:scale>
          <a:sx n="68" d="100"/>
          <a:sy n="68" d="100"/>
        </p:scale>
        <p:origin x="-145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arrotondato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ttangolo arrotondato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ol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it-IT" smtClean="0"/>
              <a:t>Fare clic per modificare lo stile del titolo</a:t>
            </a:r>
            <a:endParaRPr lang="en-US"/>
          </a:p>
        </p:txBody>
      </p:sp>
      <p:sp>
        <p:nvSpPr>
          <p:cNvPr id="20" name="Sottotitolo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it-IT" smtClean="0"/>
              <a:t>Fare clic per modificare lo stile del sottotitolo dello schema</a:t>
            </a:r>
            <a:endParaRPr lang="en-US"/>
          </a:p>
        </p:txBody>
      </p:sp>
      <p:sp>
        <p:nvSpPr>
          <p:cNvPr id="7" name="Segnaposto data 18"/>
          <p:cNvSpPr>
            <a:spLocks noGrp="1"/>
          </p:cNvSpPr>
          <p:nvPr>
            <p:ph type="dt" sz="half" idx="10"/>
          </p:nvPr>
        </p:nvSpPr>
        <p:spPr/>
        <p:txBody>
          <a:bodyPr/>
          <a:lstStyle>
            <a:lvl1pPr>
              <a:defRPr/>
            </a:lvl1pPr>
            <a:extLst/>
          </a:lstStyle>
          <a:p>
            <a:pPr>
              <a:defRPr/>
            </a:pPr>
            <a:fld id="{402EBB15-D135-48E6-9052-6A52EA136E2B}" type="datetimeFigureOut">
              <a:rPr lang="it-IT"/>
              <a:pPr>
                <a:defRPr/>
              </a:pPr>
              <a:t>06/05/2014</a:t>
            </a:fld>
            <a:endParaRPr lang="it-IT"/>
          </a:p>
        </p:txBody>
      </p:sp>
      <p:sp>
        <p:nvSpPr>
          <p:cNvPr id="8" name="Segnaposto piè di pagina 7"/>
          <p:cNvSpPr>
            <a:spLocks noGrp="1"/>
          </p:cNvSpPr>
          <p:nvPr>
            <p:ph type="ftr" sz="quarter" idx="11"/>
          </p:nvPr>
        </p:nvSpPr>
        <p:spPr/>
        <p:txBody>
          <a:bodyPr/>
          <a:lstStyle>
            <a:lvl1pPr>
              <a:defRPr/>
            </a:lvl1pPr>
            <a:extLst/>
          </a:lstStyle>
          <a:p>
            <a:pPr>
              <a:defRPr/>
            </a:pPr>
            <a:endParaRPr lang="it-IT"/>
          </a:p>
        </p:txBody>
      </p:sp>
      <p:sp>
        <p:nvSpPr>
          <p:cNvPr id="9" name="Segnaposto numero diapositiva 10"/>
          <p:cNvSpPr>
            <a:spLocks noGrp="1"/>
          </p:cNvSpPr>
          <p:nvPr>
            <p:ph type="sldNum" sz="quarter" idx="12"/>
          </p:nvPr>
        </p:nvSpPr>
        <p:spPr/>
        <p:txBody>
          <a:bodyPr/>
          <a:lstStyle>
            <a:lvl1pPr>
              <a:defRPr/>
            </a:lvl1pPr>
            <a:extLst/>
          </a:lstStyle>
          <a:p>
            <a:pPr>
              <a:defRPr/>
            </a:pPr>
            <a:fld id="{E17A0901-6008-4DCB-8951-C5422444281B}"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lang="it-IT" smtClean="0"/>
              <a:t>Fare clic per modificare lo stile del titolo</a:t>
            </a:r>
            <a:endParaRPr lang="en-US"/>
          </a:p>
        </p:txBody>
      </p:sp>
      <p:sp>
        <p:nvSpPr>
          <p:cNvPr id="3" name="Segnaposto contenuto 2"/>
          <p:cNvSpPr>
            <a:spLocks noGrp="1"/>
          </p:cNvSpPr>
          <p:nvPr>
            <p:ph idx="1"/>
          </p:nvPr>
        </p:nvSpPr>
        <p:spPr>
          <a:xfrm>
            <a:off x="502920" y="530352"/>
            <a:ext cx="8183880" cy="4187952"/>
          </a:xfrm>
        </p:spPr>
        <p:txBody>
          <a:bodyPr/>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fld id="{08199BA3-D7A7-4590-9138-E307C3115DC6}" type="datetimeFigureOut">
              <a:rPr lang="it-IT"/>
              <a:pPr>
                <a:defRPr/>
              </a:pPr>
              <a:t>06/05/2014</a:t>
            </a:fld>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105D008C-3430-4D70-8990-628077B07EAC}"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Rettangolo arrotondato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ttangolo arrotondato 4"/>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it-IT" smtClean="0"/>
              <a:t>Fare clic per modificare stili del testo dello schema</a:t>
            </a:r>
          </a:p>
        </p:txBody>
      </p:sp>
      <p:sp>
        <p:nvSpPr>
          <p:cNvPr id="6" name="Segnaposto data 3"/>
          <p:cNvSpPr>
            <a:spLocks noGrp="1"/>
          </p:cNvSpPr>
          <p:nvPr>
            <p:ph type="dt" sz="half" idx="10"/>
          </p:nvPr>
        </p:nvSpPr>
        <p:spPr/>
        <p:txBody>
          <a:bodyPr/>
          <a:lstStyle>
            <a:lvl1pPr>
              <a:defRPr/>
            </a:lvl1pPr>
            <a:extLst/>
          </a:lstStyle>
          <a:p>
            <a:pPr>
              <a:defRPr/>
            </a:pPr>
            <a:fld id="{39B85D1F-4296-4397-8E48-C84656F1E473}" type="datetimeFigureOut">
              <a:rPr lang="it-IT"/>
              <a:pPr>
                <a:defRPr/>
              </a:pPr>
              <a:t>06/05/2014</a:t>
            </a:fld>
            <a:endParaRPr lang="it-IT"/>
          </a:p>
        </p:txBody>
      </p:sp>
      <p:sp>
        <p:nvSpPr>
          <p:cNvPr id="7" name="Segnaposto piè di pagina 4"/>
          <p:cNvSpPr>
            <a:spLocks noGrp="1"/>
          </p:cNvSpPr>
          <p:nvPr>
            <p:ph type="ftr" sz="quarter" idx="11"/>
          </p:nvPr>
        </p:nvSpPr>
        <p:spPr/>
        <p:txBody>
          <a:bodyPr/>
          <a:lstStyle>
            <a:lvl1pPr>
              <a:defRPr/>
            </a:lvl1pPr>
            <a:extLst/>
          </a:lstStyle>
          <a:p>
            <a:pPr>
              <a:defRPr/>
            </a:pPr>
            <a:endParaRPr lang="it-IT"/>
          </a:p>
        </p:txBody>
      </p:sp>
      <p:sp>
        <p:nvSpPr>
          <p:cNvPr id="8" name="Segnaposto numero diapositiva 5"/>
          <p:cNvSpPr>
            <a:spLocks noGrp="1"/>
          </p:cNvSpPr>
          <p:nvPr>
            <p:ph type="sldNum" sz="quarter" idx="12"/>
          </p:nvPr>
        </p:nvSpPr>
        <p:spPr/>
        <p:txBody>
          <a:bodyPr/>
          <a:lstStyle>
            <a:lvl1pPr>
              <a:defRPr/>
            </a:lvl1pPr>
            <a:extLst/>
          </a:lstStyle>
          <a:p>
            <a:pPr>
              <a:defRPr/>
            </a:pPr>
            <a:fld id="{305BF9FB-9A5C-4595-A947-ABE08DB8FF99}"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contenuto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4"/>
          <p:cNvSpPr>
            <a:spLocks noGrp="1"/>
          </p:cNvSpPr>
          <p:nvPr>
            <p:ph type="dt" sz="half" idx="10"/>
          </p:nvPr>
        </p:nvSpPr>
        <p:spPr/>
        <p:txBody>
          <a:bodyPr/>
          <a:lstStyle>
            <a:lvl1pPr>
              <a:defRPr/>
            </a:lvl1pPr>
          </a:lstStyle>
          <a:p>
            <a:pPr>
              <a:defRPr/>
            </a:pPr>
            <a:fld id="{C678BCB7-0747-46EA-82B5-223CA360E2AF}" type="datetimeFigureOut">
              <a:rPr lang="it-IT"/>
              <a:pPr>
                <a:defRPr/>
              </a:pPr>
              <a:t>06/05/2014</a:t>
            </a:fld>
            <a:endParaRPr lang="it-IT"/>
          </a:p>
        </p:txBody>
      </p:sp>
      <p:sp>
        <p:nvSpPr>
          <p:cNvPr id="6" name="Segnaposto piè di pagina 17"/>
          <p:cNvSpPr>
            <a:spLocks noGrp="1"/>
          </p:cNvSpPr>
          <p:nvPr>
            <p:ph type="ftr" sz="quarter" idx="11"/>
          </p:nvPr>
        </p:nvSpPr>
        <p:spPr/>
        <p:txBody>
          <a:bodyPr/>
          <a:lstStyle>
            <a:lvl1pPr>
              <a:defRPr/>
            </a:lvl1pPr>
          </a:lstStyle>
          <a:p>
            <a:pPr>
              <a:defRPr/>
            </a:pPr>
            <a:endParaRPr lang="it-IT"/>
          </a:p>
        </p:txBody>
      </p:sp>
      <p:sp>
        <p:nvSpPr>
          <p:cNvPr id="7" name="Segnaposto numero diapositiva 4"/>
          <p:cNvSpPr>
            <a:spLocks noGrp="1"/>
          </p:cNvSpPr>
          <p:nvPr>
            <p:ph type="sldNum" sz="quarter" idx="12"/>
          </p:nvPr>
        </p:nvSpPr>
        <p:spPr/>
        <p:txBody>
          <a:bodyPr/>
          <a:lstStyle>
            <a:lvl1pPr>
              <a:defRPr/>
            </a:lvl1pPr>
          </a:lstStyle>
          <a:p>
            <a:pPr>
              <a:defRPr/>
            </a:pPr>
            <a:fld id="{A31BEAF6-1840-4A51-A984-514170D20762}"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lvl1pPr>
              <a:defRPr b="1"/>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4" name="Segnaposto testo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5" name="Segnaposto contenuto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24"/>
          <p:cNvSpPr>
            <a:spLocks noGrp="1"/>
          </p:cNvSpPr>
          <p:nvPr>
            <p:ph type="dt" sz="half" idx="10"/>
          </p:nvPr>
        </p:nvSpPr>
        <p:spPr/>
        <p:txBody>
          <a:bodyPr/>
          <a:lstStyle>
            <a:lvl1pPr>
              <a:defRPr/>
            </a:lvl1pPr>
          </a:lstStyle>
          <a:p>
            <a:pPr>
              <a:defRPr/>
            </a:pPr>
            <a:fld id="{67C79DFC-80AE-4D59-B0BB-08E78D2A69EB}" type="datetimeFigureOut">
              <a:rPr lang="it-IT"/>
              <a:pPr>
                <a:defRPr/>
              </a:pPr>
              <a:t>06/05/2014</a:t>
            </a:fld>
            <a:endParaRPr lang="it-IT"/>
          </a:p>
        </p:txBody>
      </p:sp>
      <p:sp>
        <p:nvSpPr>
          <p:cNvPr id="8" name="Segnaposto piè di pagina 17"/>
          <p:cNvSpPr>
            <a:spLocks noGrp="1"/>
          </p:cNvSpPr>
          <p:nvPr>
            <p:ph type="ftr" sz="quarter" idx="11"/>
          </p:nvPr>
        </p:nvSpPr>
        <p:spPr/>
        <p:txBody>
          <a:bodyPr/>
          <a:lstStyle>
            <a:lvl1pPr>
              <a:defRPr/>
            </a:lvl1pPr>
          </a:lstStyle>
          <a:p>
            <a:pPr>
              <a:defRPr/>
            </a:pPr>
            <a:endParaRPr lang="it-IT"/>
          </a:p>
        </p:txBody>
      </p:sp>
      <p:sp>
        <p:nvSpPr>
          <p:cNvPr id="9" name="Segnaposto numero diapositiva 4"/>
          <p:cNvSpPr>
            <a:spLocks noGrp="1"/>
          </p:cNvSpPr>
          <p:nvPr>
            <p:ph type="sldNum" sz="quarter" idx="12"/>
          </p:nvPr>
        </p:nvSpPr>
        <p:spPr/>
        <p:txBody>
          <a:bodyPr/>
          <a:lstStyle>
            <a:lvl1pPr>
              <a:defRPr/>
            </a:lvl1pPr>
          </a:lstStyle>
          <a:p>
            <a:pPr>
              <a:defRPr/>
            </a:pPr>
            <a:fld id="{2DA5B0B7-DD5B-4BC4-AE88-9F2233C97ABA}"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data 24"/>
          <p:cNvSpPr>
            <a:spLocks noGrp="1"/>
          </p:cNvSpPr>
          <p:nvPr>
            <p:ph type="dt" sz="half" idx="10"/>
          </p:nvPr>
        </p:nvSpPr>
        <p:spPr/>
        <p:txBody>
          <a:bodyPr/>
          <a:lstStyle>
            <a:lvl1pPr>
              <a:defRPr/>
            </a:lvl1pPr>
          </a:lstStyle>
          <a:p>
            <a:pPr>
              <a:defRPr/>
            </a:pPr>
            <a:fld id="{90F48E64-0330-4577-8FE6-57D199AC2404}" type="datetimeFigureOut">
              <a:rPr lang="it-IT"/>
              <a:pPr>
                <a:defRPr/>
              </a:pPr>
              <a:t>06/05/2014</a:t>
            </a:fld>
            <a:endParaRPr lang="it-IT"/>
          </a:p>
        </p:txBody>
      </p:sp>
      <p:sp>
        <p:nvSpPr>
          <p:cNvPr id="4" name="Segnaposto piè di pagina 17"/>
          <p:cNvSpPr>
            <a:spLocks noGrp="1"/>
          </p:cNvSpPr>
          <p:nvPr>
            <p:ph type="ftr" sz="quarter" idx="11"/>
          </p:nvPr>
        </p:nvSpPr>
        <p:spPr/>
        <p:txBody>
          <a:bodyPr/>
          <a:lstStyle>
            <a:lvl1pPr>
              <a:defRPr/>
            </a:lvl1pPr>
          </a:lstStyle>
          <a:p>
            <a:pPr>
              <a:defRPr/>
            </a:pPr>
            <a:endParaRPr lang="it-IT"/>
          </a:p>
        </p:txBody>
      </p:sp>
      <p:sp>
        <p:nvSpPr>
          <p:cNvPr id="5" name="Segnaposto numero diapositiva 4"/>
          <p:cNvSpPr>
            <a:spLocks noGrp="1"/>
          </p:cNvSpPr>
          <p:nvPr>
            <p:ph type="sldNum" sz="quarter" idx="12"/>
          </p:nvPr>
        </p:nvSpPr>
        <p:spPr/>
        <p:txBody>
          <a:bodyPr/>
          <a:lstStyle>
            <a:lvl1pPr>
              <a:defRPr/>
            </a:lvl1pPr>
          </a:lstStyle>
          <a:p>
            <a:pPr>
              <a:defRPr/>
            </a:pPr>
            <a:fld id="{1A60930B-A413-4915-B2E9-8CD2AB4DCF67}"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Rettangolo arrotondato 1"/>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Segnaposto data 1"/>
          <p:cNvSpPr>
            <a:spLocks noGrp="1"/>
          </p:cNvSpPr>
          <p:nvPr>
            <p:ph type="dt" sz="half" idx="10"/>
          </p:nvPr>
        </p:nvSpPr>
        <p:spPr/>
        <p:txBody>
          <a:bodyPr/>
          <a:lstStyle>
            <a:lvl1pPr>
              <a:defRPr/>
            </a:lvl1pPr>
            <a:extLst/>
          </a:lstStyle>
          <a:p>
            <a:pPr>
              <a:defRPr/>
            </a:pPr>
            <a:fld id="{30B50798-D5E3-4BD3-97FB-5D0795F66813}" type="datetimeFigureOut">
              <a:rPr lang="it-IT"/>
              <a:pPr>
                <a:defRPr/>
              </a:pPr>
              <a:t>06/05/2014</a:t>
            </a:fld>
            <a:endParaRPr lang="it-IT"/>
          </a:p>
        </p:txBody>
      </p:sp>
      <p:sp>
        <p:nvSpPr>
          <p:cNvPr id="4" name="Segnaposto piè di pagina 2"/>
          <p:cNvSpPr>
            <a:spLocks noGrp="1"/>
          </p:cNvSpPr>
          <p:nvPr>
            <p:ph type="ftr" sz="quarter" idx="11"/>
          </p:nvPr>
        </p:nvSpPr>
        <p:spPr/>
        <p:txBody>
          <a:bodyPr/>
          <a:lstStyle>
            <a:lvl1pPr>
              <a:defRPr/>
            </a:lvl1pPr>
            <a:extLst/>
          </a:lstStyle>
          <a:p>
            <a:pPr>
              <a:defRPr/>
            </a:pPr>
            <a:endParaRPr lang="it-IT"/>
          </a:p>
        </p:txBody>
      </p:sp>
      <p:sp>
        <p:nvSpPr>
          <p:cNvPr id="5" name="Segnaposto numero diapositiva 3"/>
          <p:cNvSpPr>
            <a:spLocks noGrp="1"/>
          </p:cNvSpPr>
          <p:nvPr>
            <p:ph type="sldNum" sz="quarter" idx="12"/>
          </p:nvPr>
        </p:nvSpPr>
        <p:spPr/>
        <p:txBody>
          <a:bodyPr/>
          <a:lstStyle>
            <a:lvl1pPr>
              <a:defRPr/>
            </a:lvl1pPr>
            <a:extLst/>
          </a:lstStyle>
          <a:p>
            <a:pPr>
              <a:defRPr/>
            </a:pPr>
            <a:fld id="{E73B792D-14DD-49E6-92DA-55C474B7EA19}"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it-IT" smtClean="0"/>
              <a:t>Fare clic per modificare lo stile del titolo</a:t>
            </a:r>
            <a:endParaRPr lang="en-US"/>
          </a:p>
        </p:txBody>
      </p:sp>
      <p:sp>
        <p:nvSpPr>
          <p:cNvPr id="3" name="Segnaposto testo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4"/>
          <p:cNvSpPr>
            <a:spLocks noGrp="1"/>
          </p:cNvSpPr>
          <p:nvPr>
            <p:ph type="dt" sz="half" idx="10"/>
          </p:nvPr>
        </p:nvSpPr>
        <p:spPr/>
        <p:txBody>
          <a:bodyPr/>
          <a:lstStyle>
            <a:lvl1pPr>
              <a:defRPr/>
            </a:lvl1pPr>
          </a:lstStyle>
          <a:p>
            <a:pPr>
              <a:defRPr/>
            </a:pPr>
            <a:fld id="{9A4BE6C3-D6D9-4E9D-90FA-CA03EBC2F069}" type="datetimeFigureOut">
              <a:rPr lang="it-IT"/>
              <a:pPr>
                <a:defRPr/>
              </a:pPr>
              <a:t>06/05/2014</a:t>
            </a:fld>
            <a:endParaRPr lang="it-IT"/>
          </a:p>
        </p:txBody>
      </p:sp>
      <p:sp>
        <p:nvSpPr>
          <p:cNvPr id="6" name="Segnaposto piè di pagina 17"/>
          <p:cNvSpPr>
            <a:spLocks noGrp="1"/>
          </p:cNvSpPr>
          <p:nvPr>
            <p:ph type="ftr" sz="quarter" idx="11"/>
          </p:nvPr>
        </p:nvSpPr>
        <p:spPr/>
        <p:txBody>
          <a:bodyPr/>
          <a:lstStyle>
            <a:lvl1pPr>
              <a:defRPr/>
            </a:lvl1pPr>
          </a:lstStyle>
          <a:p>
            <a:pPr>
              <a:defRPr/>
            </a:pPr>
            <a:endParaRPr lang="it-IT"/>
          </a:p>
        </p:txBody>
      </p:sp>
      <p:sp>
        <p:nvSpPr>
          <p:cNvPr id="7" name="Segnaposto numero diapositiva 4"/>
          <p:cNvSpPr>
            <a:spLocks noGrp="1"/>
          </p:cNvSpPr>
          <p:nvPr>
            <p:ph type="sldNum" sz="quarter" idx="12"/>
          </p:nvPr>
        </p:nvSpPr>
        <p:spPr/>
        <p:txBody>
          <a:bodyPr/>
          <a:lstStyle>
            <a:lvl1pPr>
              <a:defRPr/>
            </a:lvl1pPr>
          </a:lstStyle>
          <a:p>
            <a:pPr>
              <a:defRPr/>
            </a:pPr>
            <a:fld id="{3B5B9963-50DF-4A2B-8796-82D51AC6CCC7}"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ttangolo arrotondato 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Arrotonda singolo angolo rettangolo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it-IT" smtClean="0"/>
              <a:t>Fare clic per modificare lo stile del titolo</a:t>
            </a:r>
            <a:endParaRPr lang="en-US"/>
          </a:p>
        </p:txBody>
      </p:sp>
      <p:sp>
        <p:nvSpPr>
          <p:cNvPr id="4" name="Segnaposto testo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 name="Segnaposto im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it-IT" noProof="0" smtClean="0"/>
              <a:t>Fare clic sull'icona per inserire un'immagine</a:t>
            </a:r>
            <a:endParaRPr lang="en-US" noProof="0"/>
          </a:p>
        </p:txBody>
      </p:sp>
      <p:sp>
        <p:nvSpPr>
          <p:cNvPr id="7" name="Segnaposto data 4"/>
          <p:cNvSpPr>
            <a:spLocks noGrp="1"/>
          </p:cNvSpPr>
          <p:nvPr>
            <p:ph type="dt" sz="half" idx="10"/>
          </p:nvPr>
        </p:nvSpPr>
        <p:spPr/>
        <p:txBody>
          <a:bodyPr/>
          <a:lstStyle>
            <a:lvl1pPr>
              <a:defRPr/>
            </a:lvl1pPr>
            <a:extLst/>
          </a:lstStyle>
          <a:p>
            <a:pPr>
              <a:defRPr/>
            </a:pPr>
            <a:fld id="{61306BF0-2388-4DAC-BF82-B784C52F7DBE}" type="datetimeFigureOut">
              <a:rPr lang="it-IT"/>
              <a:pPr>
                <a:defRPr/>
              </a:pPr>
              <a:t>06/05/2014</a:t>
            </a:fld>
            <a:endParaRPr lang="it-IT"/>
          </a:p>
        </p:txBody>
      </p:sp>
      <p:sp>
        <p:nvSpPr>
          <p:cNvPr id="8" name="Segnaposto piè di pagina 5"/>
          <p:cNvSpPr>
            <a:spLocks noGrp="1"/>
          </p:cNvSpPr>
          <p:nvPr>
            <p:ph type="ftr" sz="quarter" idx="11"/>
          </p:nvPr>
        </p:nvSpPr>
        <p:spPr/>
        <p:txBody>
          <a:bodyPr/>
          <a:lstStyle>
            <a:lvl1pPr>
              <a:defRPr/>
            </a:lvl1pPr>
            <a:extLst/>
          </a:lstStyle>
          <a:p>
            <a:pPr>
              <a:defRPr/>
            </a:pPr>
            <a:endParaRPr lang="it-IT"/>
          </a:p>
        </p:txBody>
      </p:sp>
      <p:sp>
        <p:nvSpPr>
          <p:cNvPr id="9" name="Segnaposto numero diapositiva 6"/>
          <p:cNvSpPr>
            <a:spLocks noGrp="1"/>
          </p:cNvSpPr>
          <p:nvPr>
            <p:ph type="sldNum" sz="quarter" idx="12"/>
          </p:nvPr>
        </p:nvSpPr>
        <p:spPr/>
        <p:txBody>
          <a:bodyPr/>
          <a:lstStyle>
            <a:lvl1pPr>
              <a:defRPr/>
            </a:lvl1pPr>
            <a:extLst/>
          </a:lstStyle>
          <a:p>
            <a:pPr>
              <a:defRPr/>
            </a:pPr>
            <a:fld id="{94EFE755-036B-4677-8433-F3B1D0E1C8E7}"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502920" y="530352"/>
            <a:ext cx="8183880" cy="4187952"/>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fld id="{A420F7F8-FAF1-4081-AE52-ECF9A05DCB76}" type="datetimeFigureOut">
              <a:rPr lang="it-IT"/>
              <a:pPr>
                <a:defRPr/>
              </a:pPr>
              <a:t>06/05/2014</a:t>
            </a:fld>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3101AFC5-0E53-488D-952F-436241ACCF37}"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533404"/>
            <a:ext cx="1981200" cy="5257799"/>
          </a:xfrm>
        </p:spPr>
        <p:txBody>
          <a:bodyPr vert="eaVert"/>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533400" y="533402"/>
            <a:ext cx="5943600" cy="5257801"/>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fld id="{602F27A9-73CC-4B81-99B6-E64F0C8F463A}" type="datetimeFigureOut">
              <a:rPr lang="it-IT"/>
              <a:pPr>
                <a:defRPr/>
              </a:pPr>
              <a:t>06/05/2014</a:t>
            </a:fld>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5B195C21-7CEE-4398-AA84-2E5D68C323C9}"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ttangolo arrotondato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Rettangolo arrotondato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Segnaposto titolo 12"/>
          <p:cNvSpPr>
            <a:spLocks noGrp="1"/>
          </p:cNvSpPr>
          <p:nvPr>
            <p:ph type="title"/>
          </p:nvPr>
        </p:nvSpPr>
        <p:spPr>
          <a:xfrm>
            <a:off x="503238" y="4986338"/>
            <a:ext cx="8183562" cy="1050925"/>
          </a:xfrm>
          <a:prstGeom prst="rect">
            <a:avLst/>
          </a:prstGeom>
        </p:spPr>
        <p:txBody>
          <a:bodyPr vert="horz" anchor="b">
            <a:normAutofit/>
          </a:bodyPr>
          <a:lstStyle>
            <a:extLst/>
          </a:lstStyle>
          <a:p>
            <a:r>
              <a:rPr lang="it-IT" smtClean="0"/>
              <a:t>Fare clic per modificare lo stile del titolo</a:t>
            </a:r>
            <a:endParaRPr lang="en-US"/>
          </a:p>
        </p:txBody>
      </p:sp>
      <p:sp>
        <p:nvSpPr>
          <p:cNvPr id="1031" name="Segnaposto testo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5" name="Segnaposto data 24"/>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0DC4D21A-402E-422F-BE01-77544E4BA0FD}" type="datetimeFigureOut">
              <a:rPr lang="it-IT"/>
              <a:pPr>
                <a:defRPr/>
              </a:pPr>
              <a:t>06/05/2014</a:t>
            </a:fld>
            <a:endParaRPr lang="it-IT"/>
          </a:p>
        </p:txBody>
      </p:sp>
      <p:sp>
        <p:nvSpPr>
          <p:cNvPr id="18" name="Segnaposto piè di pagina 17"/>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endParaRPr lang="it-IT"/>
          </a:p>
        </p:txBody>
      </p:sp>
      <p:sp>
        <p:nvSpPr>
          <p:cNvPr id="5" name="Segnaposto numero diapositiva 4"/>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BBC53FAD-DD61-4011-B2D3-5DF455C67DA0}"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914" r:id="rId1"/>
    <p:sldLayoutId id="2147483907" r:id="rId2"/>
    <p:sldLayoutId id="2147483915" r:id="rId3"/>
    <p:sldLayoutId id="2147483908" r:id="rId4"/>
    <p:sldLayoutId id="2147483909" r:id="rId5"/>
    <p:sldLayoutId id="2147483910" r:id="rId6"/>
    <p:sldLayoutId id="2147483916" r:id="rId7"/>
    <p:sldLayoutId id="2147483911" r:id="rId8"/>
    <p:sldLayoutId id="2147483917" r:id="rId9"/>
    <p:sldLayoutId id="2147483912" r:id="rId10"/>
    <p:sldLayoutId id="2147483913"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hyperlink" Target="http://www.lastampa.it/multimedia/multimedia.asp?IDmsezione=17&amp;IDalbum=20021&amp;tipo=FOTOGALLERY" TargetMode="External"/><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youtube.com/watch?v=x9fbEyPtaXU&amp;feature=related"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5" descr="http://cdn.inquisitr.com/wp-content/2012/01/Iran.gif"/>
          <p:cNvPicPr>
            <a:picLocks noChangeAspect="1" noChangeArrowheads="1"/>
          </p:cNvPicPr>
          <p:nvPr/>
        </p:nvPicPr>
        <p:blipFill>
          <a:blip r:embed="rId2" cstate="print"/>
          <a:srcRect/>
          <a:stretch>
            <a:fillRect/>
          </a:stretch>
        </p:blipFill>
        <p:spPr bwMode="auto">
          <a:xfrm>
            <a:off x="1115616" y="332656"/>
            <a:ext cx="7128792" cy="6264275"/>
          </a:xfrm>
          <a:prstGeom prst="rect">
            <a:avLst/>
          </a:prstGeom>
          <a:noFill/>
          <a:ln w="9525">
            <a:noFill/>
            <a:miter lim="800000"/>
            <a:headEnd/>
            <a:tailEnd/>
          </a:ln>
        </p:spPr>
      </p:pic>
      <p:sp>
        <p:nvSpPr>
          <p:cNvPr id="5" name="CasellaDiTesto 4"/>
          <p:cNvSpPr txBox="1"/>
          <p:nvPr/>
        </p:nvSpPr>
        <p:spPr>
          <a:xfrm>
            <a:off x="2123728" y="5517232"/>
            <a:ext cx="5329237" cy="769938"/>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a:defRPr/>
            </a:pPr>
            <a:r>
              <a:rPr lang="it-IT" sz="4400" b="1" dirty="0">
                <a:solidFill>
                  <a:srgbClr val="002060"/>
                </a:solidFill>
                <a:latin typeface="Century Gothic" pitchFamily="34" charset="0"/>
              </a:rPr>
              <a:t>IRAN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txBox="1">
            <a:spLocks/>
          </p:cNvSpPr>
          <p:nvPr/>
        </p:nvSpPr>
        <p:spPr>
          <a:xfrm>
            <a:off x="827584" y="0"/>
            <a:ext cx="7427912" cy="504056"/>
          </a:xfrm>
          <a:prstGeom prst="rect">
            <a:avLst/>
          </a:prstGeom>
        </p:spPr>
        <p:txBody>
          <a:bodyPr vert="horz" anchor="b">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0070C0"/>
                </a:solidFill>
                <a:effectLst>
                  <a:outerShdw blurRad="53975" dist="22860" dir="5400000" algn="tl" rotWithShape="0">
                    <a:srgbClr val="000000">
                      <a:alpha val="55000"/>
                    </a:srgbClr>
                  </a:outerShdw>
                </a:effectLst>
                <a:latin typeface="+mj-lt"/>
                <a:ea typeface="+mj-ea"/>
                <a:cs typeface="+mj-cs"/>
              </a:rPr>
              <a:t>Introduzione: la religione sciita</a:t>
            </a:r>
            <a:endParaRPr kumimoji="0" lang="it-IT" sz="3200" b="0" i="0" u="none" strike="noStrike" kern="1200" cap="none" spc="0" normalizeH="0" baseline="0" noProof="0" dirty="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endParaRPr>
          </a:p>
        </p:txBody>
      </p:sp>
      <p:sp>
        <p:nvSpPr>
          <p:cNvPr id="3" name="Rettangolo 2"/>
          <p:cNvSpPr/>
          <p:nvPr/>
        </p:nvSpPr>
        <p:spPr>
          <a:xfrm>
            <a:off x="0" y="692696"/>
            <a:ext cx="8640960" cy="1569660"/>
          </a:xfrm>
          <a:prstGeom prst="rect">
            <a:avLst/>
          </a:prstGeom>
        </p:spPr>
        <p:txBody>
          <a:bodyPr wrap="square">
            <a:spAutoFit/>
          </a:bodyPr>
          <a:lstStyle/>
          <a:p>
            <a:pPr marL="400050" indent="-400050">
              <a:buFont typeface="Wingdings" pitchFamily="2" charset="2"/>
              <a:buChar char="ü"/>
            </a:pPr>
            <a:r>
              <a:rPr lang="it-IT" sz="1600" dirty="0" smtClean="0">
                <a:latin typeface="Century Gothic" pitchFamily="34" charset="0"/>
              </a:rPr>
              <a:t>L’Iran è un paese in cui viene praticato l’Islam sciita</a:t>
            </a:r>
          </a:p>
          <a:p>
            <a:pPr marL="400050" indent="-400050">
              <a:buFont typeface="Wingdings" pitchFamily="2" charset="2"/>
              <a:buChar char="ü"/>
            </a:pPr>
            <a:r>
              <a:rPr lang="it-IT" sz="1600" dirty="0" smtClean="0">
                <a:latin typeface="Century Gothic" pitchFamily="34" charset="0"/>
              </a:rPr>
              <a:t>Nella comunità islamica le due più grandi ramificazioni religiose sono costituite dai Sunniti e dagli Sciiti. </a:t>
            </a:r>
          </a:p>
          <a:p>
            <a:pPr marL="400050" indent="-400050">
              <a:buFont typeface="Wingdings" pitchFamily="2" charset="2"/>
              <a:buChar char="ü"/>
            </a:pPr>
            <a:r>
              <a:rPr lang="it-IT" sz="1600" dirty="0" smtClean="0">
                <a:latin typeface="Century Gothic" pitchFamily="34" charset="0"/>
              </a:rPr>
              <a:t>Nei numerosi secoli di storia musulmana i Sunniti sono sempre stati in maggioranza rispetto agli Sciiti: oggi gli Sciiti costituiscono meno  del 15% della popolazione musulmana e i sunniti il restante 85%. </a:t>
            </a:r>
          </a:p>
        </p:txBody>
      </p:sp>
      <p:sp>
        <p:nvSpPr>
          <p:cNvPr id="4" name="CasellaDiTesto 3"/>
          <p:cNvSpPr txBox="1"/>
          <p:nvPr/>
        </p:nvSpPr>
        <p:spPr>
          <a:xfrm>
            <a:off x="3635896" y="2420888"/>
            <a:ext cx="1512168" cy="369332"/>
          </a:xfrm>
          <a:prstGeom prst="rect">
            <a:avLst/>
          </a:prstGeom>
          <a:noFill/>
        </p:spPr>
        <p:txBody>
          <a:bodyPr wrap="square" rtlCol="0">
            <a:spAutoFit/>
          </a:bodyPr>
          <a:lstStyle/>
          <a:p>
            <a:r>
              <a:rPr lang="it-IT" b="1" dirty="0" smtClean="0">
                <a:latin typeface="Century Gothic" pitchFamily="34" charset="0"/>
              </a:rPr>
              <a:t>Differenze</a:t>
            </a:r>
            <a:endParaRPr lang="it-IT" b="1" dirty="0">
              <a:latin typeface="Century Gothic" pitchFamily="34" charset="0"/>
            </a:endParaRPr>
          </a:p>
        </p:txBody>
      </p:sp>
      <p:sp>
        <p:nvSpPr>
          <p:cNvPr id="6" name="CasellaDiTesto 5"/>
          <p:cNvSpPr txBox="1"/>
          <p:nvPr/>
        </p:nvSpPr>
        <p:spPr>
          <a:xfrm>
            <a:off x="5004048" y="4077072"/>
            <a:ext cx="3312368" cy="369332"/>
          </a:xfrm>
          <a:prstGeom prst="rect">
            <a:avLst/>
          </a:prstGeom>
          <a:noFill/>
        </p:spPr>
        <p:txBody>
          <a:bodyPr wrap="square" rtlCol="0">
            <a:spAutoFit/>
          </a:bodyPr>
          <a:lstStyle/>
          <a:p>
            <a:endParaRPr lang="it-IT" dirty="0"/>
          </a:p>
        </p:txBody>
      </p:sp>
      <p:sp>
        <p:nvSpPr>
          <p:cNvPr id="7" name="CasellaDiTesto 6"/>
          <p:cNvSpPr txBox="1"/>
          <p:nvPr/>
        </p:nvSpPr>
        <p:spPr>
          <a:xfrm>
            <a:off x="179512" y="4077072"/>
            <a:ext cx="3312368" cy="369332"/>
          </a:xfrm>
          <a:prstGeom prst="rect">
            <a:avLst/>
          </a:prstGeom>
          <a:noFill/>
        </p:spPr>
        <p:txBody>
          <a:bodyPr wrap="square" rtlCol="0">
            <a:spAutoFit/>
          </a:bodyPr>
          <a:lstStyle/>
          <a:p>
            <a:endParaRPr lang="it-IT" dirty="0"/>
          </a:p>
        </p:txBody>
      </p:sp>
      <p:sp>
        <p:nvSpPr>
          <p:cNvPr id="8" name="CasellaDiTesto 7"/>
          <p:cNvSpPr txBox="1"/>
          <p:nvPr/>
        </p:nvSpPr>
        <p:spPr>
          <a:xfrm>
            <a:off x="179512" y="3140968"/>
            <a:ext cx="3888432" cy="3046988"/>
          </a:xfrm>
          <a:prstGeom prst="rect">
            <a:avLst/>
          </a:prstGeom>
          <a:noFill/>
        </p:spPr>
        <p:txBody>
          <a:bodyPr wrap="square" rtlCol="0">
            <a:spAutoFit/>
          </a:bodyPr>
          <a:lstStyle/>
          <a:p>
            <a:pPr marL="342900" indent="-342900" algn="just">
              <a:buFont typeface="Wingdings" pitchFamily="2" charset="2"/>
              <a:buChar char="ü"/>
            </a:pPr>
            <a:r>
              <a:rPr lang="it-IT" sz="1600" dirty="0" smtClean="0">
                <a:latin typeface="Century Gothic" pitchFamily="34" charset="0"/>
              </a:rPr>
              <a:t>Seguono la sunna “tradizione” </a:t>
            </a:r>
          </a:p>
          <a:p>
            <a:pPr marL="342900" indent="-342900" algn="just">
              <a:buFont typeface="Wingdings" pitchFamily="2" charset="2"/>
              <a:buChar char="ü"/>
            </a:pPr>
            <a:r>
              <a:rPr lang="it-IT" sz="1600" dirty="0" smtClean="0">
                <a:latin typeface="Century Gothic" pitchFamily="34" charset="0"/>
              </a:rPr>
              <a:t>Assenza  di un clero organizzato e gerarchie religiose formali: dalla morte di Maometto il Califfo, figura guida della comunità dei fedeli, è una autorità politica ma non teologica.  Egli interpreta la sunna e la fa applicare correttamente. Ogni buon fedele dunque può essere interprete della sunna.</a:t>
            </a:r>
          </a:p>
          <a:p>
            <a:endParaRPr lang="it-IT" sz="1600" dirty="0">
              <a:latin typeface="Century Gothic" pitchFamily="34" charset="0"/>
            </a:endParaRPr>
          </a:p>
        </p:txBody>
      </p:sp>
      <p:sp>
        <p:nvSpPr>
          <p:cNvPr id="9" name="CasellaDiTesto 8"/>
          <p:cNvSpPr txBox="1"/>
          <p:nvPr/>
        </p:nvSpPr>
        <p:spPr>
          <a:xfrm>
            <a:off x="4283968" y="3068960"/>
            <a:ext cx="4860032" cy="3293209"/>
          </a:xfrm>
          <a:prstGeom prst="rect">
            <a:avLst/>
          </a:prstGeom>
          <a:noFill/>
        </p:spPr>
        <p:txBody>
          <a:bodyPr wrap="square" rtlCol="0">
            <a:spAutoFit/>
          </a:bodyPr>
          <a:lstStyle/>
          <a:p>
            <a:pPr marL="342900" indent="-342900" algn="just">
              <a:buFont typeface="Wingdings" pitchFamily="2" charset="2"/>
              <a:buChar char="ü"/>
            </a:pPr>
            <a:r>
              <a:rPr lang="it-IT" sz="1600" dirty="0" smtClean="0">
                <a:latin typeface="Century Gothic" pitchFamily="34" charset="0"/>
              </a:rPr>
              <a:t>Seguono l’</a:t>
            </a:r>
            <a:r>
              <a:rPr lang="it-IT" sz="1600" i="1" dirty="0" smtClean="0">
                <a:latin typeface="Century Gothic" pitchFamily="34" charset="0"/>
              </a:rPr>
              <a:t>imam</a:t>
            </a:r>
            <a:r>
              <a:rPr lang="it-IT" sz="1600" dirty="0" smtClean="0">
                <a:latin typeface="Century Gothic" pitchFamily="34" charset="0"/>
              </a:rPr>
              <a:t> che ha un valore sacrale</a:t>
            </a:r>
          </a:p>
          <a:p>
            <a:pPr marL="342900" indent="-342900" algn="just">
              <a:buFont typeface="Wingdings" pitchFamily="2" charset="2"/>
              <a:buChar char="ü"/>
            </a:pPr>
            <a:r>
              <a:rPr lang="it-IT" sz="1600" dirty="0" smtClean="0">
                <a:latin typeface="Century Gothic" pitchFamily="34" charset="0"/>
              </a:rPr>
              <a:t>L’</a:t>
            </a:r>
            <a:r>
              <a:rPr lang="it-IT" sz="1600" i="1" dirty="0" smtClean="0">
                <a:latin typeface="Century Gothic" pitchFamily="34" charset="0"/>
              </a:rPr>
              <a:t>imam</a:t>
            </a:r>
            <a:r>
              <a:rPr lang="it-IT" sz="1600" dirty="0" smtClean="0">
                <a:latin typeface="Century Gothic" pitchFamily="34" charset="0"/>
              </a:rPr>
              <a:t> è colui che deve guidare la religione in assenza del Profeta. </a:t>
            </a:r>
          </a:p>
          <a:p>
            <a:pPr marL="342900" indent="-342900" algn="just">
              <a:buFont typeface="Wingdings" pitchFamily="2" charset="2"/>
              <a:buChar char="ü"/>
            </a:pPr>
            <a:r>
              <a:rPr lang="it-IT" sz="1600" dirty="0" smtClean="0">
                <a:latin typeface="Century Gothic" pitchFamily="34" charset="0"/>
              </a:rPr>
              <a:t>Indipendenza dei leader religiosi rispetto a quelli politici. Tuttavia, lo stato è soggetto al clero, il quale monitora e decide se un governante è degno di governare e se rispetta le linee guida islamiche </a:t>
            </a:r>
          </a:p>
          <a:p>
            <a:pPr marL="342900" indent="-342900" algn="just">
              <a:buFont typeface="Wingdings" pitchFamily="2" charset="2"/>
              <a:buChar char="ü"/>
            </a:pPr>
            <a:r>
              <a:rPr lang="it-IT" sz="1600" dirty="0" smtClean="0">
                <a:latin typeface="Century Gothic" pitchFamily="34" charset="0"/>
              </a:rPr>
              <a:t>In Iran l'autorità religiosa di maggior rilievo è l'</a:t>
            </a:r>
            <a:r>
              <a:rPr lang="it-IT" sz="1600" i="1" dirty="0" smtClean="0">
                <a:latin typeface="Century Gothic" pitchFamily="34" charset="0"/>
              </a:rPr>
              <a:t>ayatollah</a:t>
            </a:r>
            <a:r>
              <a:rPr lang="it-IT" sz="1600" dirty="0" smtClean="0">
                <a:latin typeface="Century Gothic" pitchFamily="34" charset="0"/>
              </a:rPr>
              <a:t>, guida spirituale e politica della società. Questo titolo (viene conferito agli esperti sciiti di scienze teologiche, giuridiche e filosofiche)</a:t>
            </a:r>
            <a:endParaRPr lang="it-IT" sz="1600" dirty="0">
              <a:latin typeface="Century Gothic" pitchFamily="34" charset="0"/>
            </a:endParaRPr>
          </a:p>
        </p:txBody>
      </p:sp>
      <p:sp>
        <p:nvSpPr>
          <p:cNvPr id="10" name="CasellaDiTesto 9"/>
          <p:cNvSpPr txBox="1"/>
          <p:nvPr/>
        </p:nvSpPr>
        <p:spPr>
          <a:xfrm>
            <a:off x="1187624" y="2708920"/>
            <a:ext cx="1728192"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t>SUNNITI</a:t>
            </a:r>
            <a:endParaRPr lang="it-IT" dirty="0"/>
          </a:p>
        </p:txBody>
      </p:sp>
      <p:sp>
        <p:nvSpPr>
          <p:cNvPr id="11" name="CasellaDiTesto 10"/>
          <p:cNvSpPr txBox="1"/>
          <p:nvPr/>
        </p:nvSpPr>
        <p:spPr>
          <a:xfrm>
            <a:off x="5724128" y="2708920"/>
            <a:ext cx="1728192"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t>SCIITI</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descr="http://saragio.files.wordpress.com/2013/07/muslim.jpg?w=850&amp;h=436"/>
          <p:cNvPicPr>
            <a:picLocks noChangeAspect="1" noChangeArrowheads="1"/>
          </p:cNvPicPr>
          <p:nvPr/>
        </p:nvPicPr>
        <p:blipFill>
          <a:blip r:embed="rId2" cstate="print"/>
          <a:srcRect/>
          <a:stretch>
            <a:fillRect/>
          </a:stretch>
        </p:blipFill>
        <p:spPr bwMode="auto">
          <a:xfrm>
            <a:off x="467544" y="1916832"/>
            <a:ext cx="8424936" cy="4152901"/>
          </a:xfrm>
          <a:prstGeom prst="rect">
            <a:avLst/>
          </a:prstGeom>
          <a:noFill/>
        </p:spPr>
      </p:pic>
      <p:sp>
        <p:nvSpPr>
          <p:cNvPr id="4" name="Titolo 1"/>
          <p:cNvSpPr txBox="1">
            <a:spLocks/>
          </p:cNvSpPr>
          <p:nvPr/>
        </p:nvSpPr>
        <p:spPr>
          <a:xfrm>
            <a:off x="827584" y="188640"/>
            <a:ext cx="7427912" cy="504056"/>
          </a:xfrm>
          <a:prstGeom prst="rect">
            <a:avLst/>
          </a:prstGeom>
        </p:spPr>
        <p:txBody>
          <a:bodyPr vert="horz" anchor="b">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0070C0"/>
                </a:solidFill>
                <a:effectLst>
                  <a:outerShdw blurRad="53975" dist="22860" dir="5400000" algn="tl" rotWithShape="0">
                    <a:srgbClr val="000000">
                      <a:alpha val="55000"/>
                    </a:srgbClr>
                  </a:outerShdw>
                </a:effectLst>
                <a:latin typeface="+mj-lt"/>
                <a:ea typeface="+mj-ea"/>
                <a:cs typeface="+mj-cs"/>
              </a:rPr>
              <a:t>Introduzione: la religione sciita</a:t>
            </a:r>
            <a:endParaRPr kumimoji="0" lang="it-IT" sz="3200" b="0" i="0" u="none" strike="noStrike" kern="1200" cap="none" spc="0" normalizeH="0" baseline="0" noProof="0" dirty="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endParaRPr>
          </a:p>
        </p:txBody>
      </p:sp>
      <p:sp>
        <p:nvSpPr>
          <p:cNvPr id="5" name="CasellaDiTesto 4"/>
          <p:cNvSpPr txBox="1"/>
          <p:nvPr/>
        </p:nvSpPr>
        <p:spPr>
          <a:xfrm>
            <a:off x="395536" y="836712"/>
            <a:ext cx="6264696"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latin typeface="Century Gothic" pitchFamily="34" charset="0"/>
              </a:rPr>
              <a:t>Lo sciismo è diffuso soprattutto in Iran, ma è è maggioritario in </a:t>
            </a:r>
            <a:r>
              <a:rPr lang="it-IT" dirty="0" err="1" smtClean="0">
                <a:latin typeface="Century Gothic" pitchFamily="34" charset="0"/>
              </a:rPr>
              <a:t>Azerbaijan</a:t>
            </a:r>
            <a:r>
              <a:rPr lang="it-IT" dirty="0" smtClean="0">
                <a:latin typeface="Century Gothic" pitchFamily="34" charset="0"/>
              </a:rPr>
              <a:t> in Iraq e nel Bahrain; alte percentuali di sciiti si trovano in Libano nello Yemen in Kuwait</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1248544" y="188640"/>
            <a:ext cx="7427912" cy="504056"/>
          </a:xfrm>
        </p:spPr>
        <p:txBody>
          <a:bodyPr>
            <a:normAutofit fontScale="90000"/>
          </a:bodyPr>
          <a:lstStyle/>
          <a:p>
            <a:pPr eaLnBrk="1" fontAlgn="auto" hangingPunct="1">
              <a:spcAft>
                <a:spcPts val="0"/>
              </a:spcAft>
              <a:defRPr/>
            </a:pPr>
            <a:r>
              <a:rPr lang="it-IT" sz="3200" b="0" dirty="0" smtClean="0">
                <a:solidFill>
                  <a:srgbClr val="0070C0"/>
                </a:solidFill>
              </a:rPr>
              <a:t>1</a:t>
            </a:r>
            <a:r>
              <a:rPr lang="it-IT" sz="3200" b="0" dirty="0" smtClean="0">
                <a:solidFill>
                  <a:srgbClr val="0070C0"/>
                </a:solidFill>
                <a:latin typeface="Century Gothic" pitchFamily="34" charset="0"/>
              </a:rPr>
              <a:t>. La rivoluzione costituzionale del 1906</a:t>
            </a:r>
            <a:endParaRPr lang="it-IT" sz="3200" b="0" dirty="0">
              <a:solidFill>
                <a:srgbClr val="0070C0"/>
              </a:solidFill>
              <a:latin typeface="Century Gothic" pitchFamily="34" charset="0"/>
            </a:endParaRPr>
          </a:p>
        </p:txBody>
      </p:sp>
      <p:sp>
        <p:nvSpPr>
          <p:cNvPr id="7171" name="Segnaposto contenuto 2"/>
          <p:cNvSpPr>
            <a:spLocks noGrp="1"/>
          </p:cNvSpPr>
          <p:nvPr>
            <p:ph idx="4294967295"/>
          </p:nvPr>
        </p:nvSpPr>
        <p:spPr>
          <a:xfrm>
            <a:off x="395536" y="764704"/>
            <a:ext cx="8183562" cy="5257006"/>
          </a:xfrm>
        </p:spPr>
        <p:txBody>
          <a:bodyPr/>
          <a:lstStyle/>
          <a:p>
            <a:pPr algn="just" eaLnBrk="1" hangingPunct="1">
              <a:buClr>
                <a:srgbClr val="002060"/>
              </a:buClr>
              <a:buFont typeface="Wingdings" pitchFamily="2" charset="2"/>
              <a:buChar char="Ø"/>
            </a:pPr>
            <a:r>
              <a:rPr lang="it-IT" sz="1600" dirty="0" smtClean="0">
                <a:latin typeface="Century Gothic" pitchFamily="34" charset="0"/>
              </a:rPr>
              <a:t>Durante gli anni dell’affermazione coloniale la </a:t>
            </a:r>
            <a:r>
              <a:rPr lang="it-IT" sz="1600" dirty="0" err="1" smtClean="0">
                <a:latin typeface="Century Gothic" pitchFamily="34" charset="0"/>
              </a:rPr>
              <a:t>Persia</a:t>
            </a:r>
            <a:r>
              <a:rPr lang="it-IT" sz="1600" dirty="0" smtClean="0">
                <a:latin typeface="Century Gothic" pitchFamily="34" charset="0"/>
              </a:rPr>
              <a:t> (non ancora Iran) era controllata dalla debole dinastia </a:t>
            </a:r>
            <a:r>
              <a:rPr lang="it-IT" sz="1600" dirty="0" err="1" smtClean="0">
                <a:latin typeface="Century Gothic" pitchFamily="34" charset="0"/>
              </a:rPr>
              <a:t>Qajar</a:t>
            </a:r>
            <a:r>
              <a:rPr lang="it-IT" sz="1600" dirty="0" smtClean="0">
                <a:latin typeface="Century Gothic" pitchFamily="34" charset="0"/>
              </a:rPr>
              <a:t> (di origine turca) ma Russia e Gran Bretagna si contendevano il dominio su queste terre</a:t>
            </a:r>
          </a:p>
          <a:p>
            <a:pPr algn="just" eaLnBrk="1" hangingPunct="1">
              <a:buClr>
                <a:srgbClr val="002060"/>
              </a:buClr>
              <a:buFont typeface="Wingdings" pitchFamily="2" charset="2"/>
              <a:buChar char="Ø"/>
            </a:pPr>
            <a:r>
              <a:rPr lang="it-IT" sz="1600" dirty="0" smtClean="0">
                <a:latin typeface="Century Gothic" pitchFamily="34" charset="0"/>
              </a:rPr>
              <a:t>Tali mire espansionistiche, all’inizio, non si concretizzarono mai in una vera e propria colonizzazione quanto piuttosto in tentativi di condizionamento politico, perlopiù negoziati attraverso sovvenzioni economiche  ai regnanti  (soprattutto da parte della Gran Bretagna) che non erano, però, ben accolte dal popolo e dal ceto medio che vedeva nell’ingerenza straniera soltanto uno sfruttamento delle risorse del paese, causa dell’arretratezza economica</a:t>
            </a:r>
          </a:p>
          <a:p>
            <a:pPr algn="just" eaLnBrk="1" hangingPunct="1">
              <a:buClr>
                <a:srgbClr val="002060"/>
              </a:buClr>
              <a:buFont typeface="Wingdings" pitchFamily="2" charset="2"/>
              <a:buChar char="Ø"/>
            </a:pPr>
            <a:r>
              <a:rPr lang="it-IT" sz="1600" dirty="0" smtClean="0">
                <a:latin typeface="Century Gothic" pitchFamily="34" charset="0"/>
              </a:rPr>
              <a:t>Tale malcontento sfociò in numerose proteste guidate soprattutto dal ceto medio e dal clero sciita, </a:t>
            </a:r>
            <a:r>
              <a:rPr lang="it-IT" sz="1600" dirty="0" err="1" smtClean="0">
                <a:latin typeface="Century Gothic" pitchFamily="34" charset="0"/>
              </a:rPr>
              <a:t>finchè</a:t>
            </a:r>
            <a:r>
              <a:rPr lang="it-IT" sz="1600" dirty="0" smtClean="0">
                <a:latin typeface="Century Gothic" pitchFamily="34" charset="0"/>
              </a:rPr>
              <a:t>, nel 1906, si ebbe una vera e propria “rivoluzione costituzionale” che costrinse il sovrano a nuove aperture politiche, alla concessione della Costituzione del 6 agosto 1906, alla creazione di un organo rappresentativo (parlamento o </a:t>
            </a:r>
            <a:r>
              <a:rPr lang="it-IT" sz="1600" dirty="0" err="1" smtClean="0">
                <a:latin typeface="Century Gothic" pitchFamily="34" charset="0"/>
              </a:rPr>
              <a:t>majlis</a:t>
            </a:r>
            <a:r>
              <a:rPr lang="it-IT" sz="1600" dirty="0" smtClean="0">
                <a:latin typeface="Century Gothic" pitchFamily="34" charset="0"/>
              </a:rPr>
              <a:t>)</a:t>
            </a:r>
          </a:p>
          <a:p>
            <a:pPr algn="just" eaLnBrk="1" hangingPunct="1">
              <a:buClr>
                <a:srgbClr val="002060"/>
              </a:buClr>
              <a:buFont typeface="Wingdings" pitchFamily="2" charset="2"/>
              <a:buChar char="Ø"/>
            </a:pPr>
            <a:r>
              <a:rPr lang="it-IT" sz="1600" dirty="0" smtClean="0">
                <a:latin typeface="Century Gothic" pitchFamily="34" charset="0"/>
              </a:rPr>
              <a:t>La rivoluzione diede il via anche a una nuova “vivacità culturale” e ad un clima di grande fermento politico che però non portò ai risultati sperati, a causa della frammentarietà delle forze di opposizione, tanto che nel 1908 il parlamento (</a:t>
            </a:r>
            <a:r>
              <a:rPr lang="it-IT" sz="1600" dirty="0" err="1" smtClean="0">
                <a:latin typeface="Century Gothic" pitchFamily="34" charset="0"/>
              </a:rPr>
              <a:t>majlis</a:t>
            </a:r>
            <a:r>
              <a:rPr lang="it-IT" sz="1600" dirty="0" smtClean="0">
                <a:latin typeface="Century Gothic" pitchFamily="34" charset="0"/>
              </a:rPr>
              <a:t>) venne sciolto e la costituzione sospesa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755576" y="0"/>
            <a:ext cx="7215188" cy="663575"/>
          </a:xfrm>
        </p:spPr>
        <p:txBody>
          <a:bodyPr>
            <a:normAutofit/>
          </a:bodyPr>
          <a:lstStyle/>
          <a:p>
            <a:pPr algn="ctr" eaLnBrk="1" fontAlgn="auto" hangingPunct="1">
              <a:spcAft>
                <a:spcPts val="0"/>
              </a:spcAft>
              <a:defRPr/>
            </a:pPr>
            <a:r>
              <a:rPr lang="it-IT" sz="2800" b="0" dirty="0" smtClean="0">
                <a:solidFill>
                  <a:srgbClr val="0070C0"/>
                </a:solidFill>
                <a:latin typeface="Century Gothic" pitchFamily="34" charset="0"/>
              </a:rPr>
              <a:t>2. L’avvento dei </a:t>
            </a:r>
            <a:r>
              <a:rPr lang="it-IT" sz="2800" b="0" dirty="0" err="1" smtClean="0">
                <a:solidFill>
                  <a:srgbClr val="0070C0"/>
                </a:solidFill>
                <a:latin typeface="Century Gothic" pitchFamily="34" charset="0"/>
              </a:rPr>
              <a:t>Phalavi</a:t>
            </a:r>
            <a:endParaRPr lang="it-IT" sz="2800" b="0" dirty="0">
              <a:solidFill>
                <a:srgbClr val="0070C0"/>
              </a:solidFill>
              <a:latin typeface="Century Gothic" pitchFamily="34" charset="0"/>
            </a:endParaRPr>
          </a:p>
        </p:txBody>
      </p:sp>
      <p:sp>
        <p:nvSpPr>
          <p:cNvPr id="3" name="Segnaposto contenuto 2"/>
          <p:cNvSpPr>
            <a:spLocks noGrp="1"/>
          </p:cNvSpPr>
          <p:nvPr>
            <p:ph sz="half" idx="4294967295"/>
          </p:nvPr>
        </p:nvSpPr>
        <p:spPr>
          <a:xfrm>
            <a:off x="0" y="692696"/>
            <a:ext cx="6228184" cy="6165304"/>
          </a:xfrm>
        </p:spPr>
        <p:txBody>
          <a:bodyPr>
            <a:normAutofit fontScale="85000" lnSpcReduction="20000"/>
          </a:bodyPr>
          <a:lstStyle/>
          <a:p>
            <a:pPr marL="36000" indent="0" algn="just" eaLnBrk="1" fontAlgn="auto" hangingPunct="1">
              <a:spcAft>
                <a:spcPts val="0"/>
              </a:spcAft>
              <a:buFont typeface="Wingdings 2" pitchFamily="18" charset="2"/>
              <a:buNone/>
              <a:defRPr/>
            </a:pPr>
            <a:r>
              <a:rPr lang="it-IT" sz="2100" dirty="0" smtClean="0">
                <a:latin typeface="Century Gothic" pitchFamily="34" charset="0"/>
              </a:rPr>
              <a:t>Nel 1921 l'ufficiale dell'esercito </a:t>
            </a:r>
            <a:r>
              <a:rPr lang="it-IT" sz="2100" dirty="0" err="1" smtClean="0">
                <a:latin typeface="Century Gothic" pitchFamily="34" charset="0"/>
              </a:rPr>
              <a:t>Reza</a:t>
            </a:r>
            <a:r>
              <a:rPr lang="it-IT" sz="2100" dirty="0" smtClean="0">
                <a:latin typeface="Century Gothic" pitchFamily="34" charset="0"/>
              </a:rPr>
              <a:t> Khan mise in atto un colpo di Stato contro il sovrano </a:t>
            </a:r>
            <a:r>
              <a:rPr lang="it-IT" sz="2100" dirty="0" err="1" smtClean="0">
                <a:latin typeface="Century Gothic" pitchFamily="34" charset="0"/>
              </a:rPr>
              <a:t>Ahmad</a:t>
            </a:r>
            <a:r>
              <a:rPr lang="it-IT" sz="2100" dirty="0" smtClean="0">
                <a:latin typeface="Century Gothic" pitchFamily="34" charset="0"/>
              </a:rPr>
              <a:t> </a:t>
            </a:r>
            <a:r>
              <a:rPr lang="it-IT" sz="2100" dirty="0" err="1" smtClean="0">
                <a:latin typeface="Century Gothic" pitchFamily="34" charset="0"/>
              </a:rPr>
              <a:t>Qajar</a:t>
            </a:r>
            <a:r>
              <a:rPr lang="it-IT" sz="2100" dirty="0" smtClean="0">
                <a:latin typeface="Century Gothic" pitchFamily="34" charset="0"/>
              </a:rPr>
              <a:t> e nel 1925 il </a:t>
            </a:r>
            <a:r>
              <a:rPr lang="it-IT" sz="2100" dirty="0" err="1" smtClean="0">
                <a:latin typeface="Century Gothic" pitchFamily="34" charset="0"/>
              </a:rPr>
              <a:t>Majlis</a:t>
            </a:r>
            <a:r>
              <a:rPr lang="it-IT" sz="2100" dirty="0" smtClean="0">
                <a:latin typeface="Century Gothic" pitchFamily="34" charset="0"/>
              </a:rPr>
              <a:t> (il Parlamento iraniano) depose l'ultimo rappresentante della dinastia </a:t>
            </a:r>
            <a:r>
              <a:rPr lang="it-IT" sz="2100" dirty="0" err="1" smtClean="0">
                <a:latin typeface="Century Gothic" pitchFamily="34" charset="0"/>
              </a:rPr>
              <a:t>Qajar</a:t>
            </a:r>
            <a:r>
              <a:rPr lang="it-IT" sz="2100" dirty="0" smtClean="0">
                <a:latin typeface="Century Gothic" pitchFamily="34" charset="0"/>
              </a:rPr>
              <a:t> e nominò </a:t>
            </a:r>
            <a:r>
              <a:rPr lang="it-IT" sz="2100" dirty="0" err="1" smtClean="0">
                <a:latin typeface="Century Gothic" pitchFamily="34" charset="0"/>
              </a:rPr>
              <a:t>Reza</a:t>
            </a:r>
            <a:r>
              <a:rPr lang="it-IT" sz="2100" dirty="0" smtClean="0">
                <a:latin typeface="Century Gothic" pitchFamily="34" charset="0"/>
              </a:rPr>
              <a:t> Khan (</a:t>
            </a:r>
            <a:r>
              <a:rPr lang="it-IT" sz="2100" dirty="0" err="1" smtClean="0">
                <a:latin typeface="Century Gothic" pitchFamily="34" charset="0"/>
              </a:rPr>
              <a:t>Pahlavi</a:t>
            </a:r>
            <a:r>
              <a:rPr lang="it-IT" sz="2100" dirty="0" smtClean="0">
                <a:latin typeface="Century Gothic" pitchFamily="34" charset="0"/>
              </a:rPr>
              <a:t>) nuovo </a:t>
            </a:r>
            <a:r>
              <a:rPr lang="it-IT" sz="2100" dirty="0" err="1" smtClean="0">
                <a:latin typeface="Century Gothic" pitchFamily="34" charset="0"/>
              </a:rPr>
              <a:t>shah</a:t>
            </a:r>
            <a:endParaRPr lang="it-IT" sz="2100" dirty="0" smtClean="0">
              <a:latin typeface="Century Gothic" pitchFamily="34" charset="0"/>
            </a:endParaRPr>
          </a:p>
          <a:p>
            <a:pPr marL="36000" indent="0" algn="just" eaLnBrk="1" fontAlgn="auto" hangingPunct="1">
              <a:spcAft>
                <a:spcPts val="0"/>
              </a:spcAft>
              <a:buFont typeface="Wingdings 2" pitchFamily="18" charset="2"/>
              <a:buNone/>
              <a:defRPr/>
            </a:pPr>
            <a:r>
              <a:rPr lang="it-IT" sz="2100" dirty="0" smtClean="0">
                <a:latin typeface="Century Gothic" pitchFamily="34" charset="0"/>
              </a:rPr>
              <a:t>Ha così inizio  la lunga dinastia dei </a:t>
            </a:r>
            <a:r>
              <a:rPr lang="it-IT" sz="2100" dirty="0" err="1" smtClean="0">
                <a:latin typeface="Century Gothic" pitchFamily="34" charset="0"/>
              </a:rPr>
              <a:t>Pahalavi</a:t>
            </a:r>
            <a:r>
              <a:rPr lang="it-IT" sz="2100" dirty="0" smtClean="0">
                <a:latin typeface="Century Gothic" pitchFamily="34" charset="0"/>
              </a:rPr>
              <a:t> che guiderà il paese fino al 1979</a:t>
            </a:r>
          </a:p>
          <a:p>
            <a:pPr marL="36000" indent="0" algn="just" eaLnBrk="1" fontAlgn="auto" hangingPunct="1">
              <a:spcAft>
                <a:spcPts val="0"/>
              </a:spcAft>
              <a:buFont typeface="Wingdings 2" pitchFamily="18" charset="2"/>
              <a:buNone/>
              <a:defRPr/>
            </a:pPr>
            <a:r>
              <a:rPr lang="it-IT" sz="2100" dirty="0" smtClean="0">
                <a:latin typeface="Century Gothic" pitchFamily="34" charset="0"/>
              </a:rPr>
              <a:t>Lo </a:t>
            </a:r>
            <a:r>
              <a:rPr lang="it-IT" sz="2100" dirty="0" err="1" smtClean="0">
                <a:latin typeface="Century Gothic" pitchFamily="34" charset="0"/>
              </a:rPr>
              <a:t>shah</a:t>
            </a:r>
            <a:r>
              <a:rPr lang="it-IT" sz="2100" dirty="0" smtClean="0">
                <a:latin typeface="Century Gothic" pitchFamily="34" charset="0"/>
              </a:rPr>
              <a:t> apporterà molte riforme al paese:</a:t>
            </a:r>
          </a:p>
          <a:p>
            <a:pPr marL="36000" indent="0" algn="just" eaLnBrk="1" fontAlgn="auto" hangingPunct="1">
              <a:spcAft>
                <a:spcPts val="0"/>
              </a:spcAft>
              <a:buFont typeface="Wingdings 2" pitchFamily="18" charset="2"/>
              <a:buNone/>
              <a:defRPr/>
            </a:pPr>
            <a:endParaRPr lang="it-IT" sz="2100" dirty="0" smtClean="0">
              <a:latin typeface="Century Gothic" pitchFamily="34" charset="0"/>
            </a:endParaRPr>
          </a:p>
          <a:p>
            <a:pPr marL="265176" indent="-265176" eaLnBrk="1" fontAlgn="auto" hangingPunct="1">
              <a:spcAft>
                <a:spcPts val="0"/>
              </a:spcAft>
              <a:buFont typeface="Wingdings 2"/>
              <a:buChar char=""/>
              <a:defRPr/>
            </a:pPr>
            <a:endParaRPr lang="it-IT" sz="2100" dirty="0" smtClean="0">
              <a:latin typeface="Century Gothic" pitchFamily="34" charset="0"/>
            </a:endParaRPr>
          </a:p>
          <a:p>
            <a:pPr marL="265176" indent="-265176" eaLnBrk="1" fontAlgn="auto" hangingPunct="1">
              <a:spcAft>
                <a:spcPts val="0"/>
              </a:spcAft>
              <a:buFont typeface="Wingdings 2"/>
              <a:buChar char=""/>
              <a:defRPr/>
            </a:pPr>
            <a:endParaRPr lang="it-IT" sz="2100" dirty="0" smtClean="0">
              <a:latin typeface="Century Gothic" pitchFamily="34" charset="0"/>
            </a:endParaRPr>
          </a:p>
          <a:p>
            <a:pPr marL="265176" indent="-265176" eaLnBrk="1" fontAlgn="auto" hangingPunct="1">
              <a:spcAft>
                <a:spcPts val="0"/>
              </a:spcAft>
              <a:buFont typeface="Wingdings 2"/>
              <a:buChar char=""/>
              <a:defRPr/>
            </a:pPr>
            <a:endParaRPr lang="it-IT" sz="2100" dirty="0" smtClean="0">
              <a:latin typeface="Century Gothic" pitchFamily="34" charset="0"/>
            </a:endParaRPr>
          </a:p>
          <a:p>
            <a:pPr marL="265176" indent="-265176" algn="just" eaLnBrk="1" fontAlgn="auto" hangingPunct="1">
              <a:spcAft>
                <a:spcPts val="0"/>
              </a:spcAft>
              <a:buClr>
                <a:srgbClr val="002060"/>
              </a:buClr>
              <a:buFont typeface="Wingdings" pitchFamily="2" charset="2"/>
              <a:buChar char="Ø"/>
              <a:defRPr/>
            </a:pPr>
            <a:r>
              <a:rPr lang="it-IT" sz="2100" dirty="0" smtClean="0">
                <a:solidFill>
                  <a:srgbClr val="002060"/>
                </a:solidFill>
                <a:latin typeface="Century Gothic" pitchFamily="34" charset="0"/>
              </a:rPr>
              <a:t>Processo di modernizzazione e secolarizzazione “dall’alto” sul modello occidentale: costruzione di strade, ferrovie, infrastrutture; leva obbligatoria anche per i religiosi; riforma dei tribunali civili, riforma nei codici di abbigliamento (abolito il chador), cambiato il nome al paese “Iran” (paese degli ariani) con un evidente richiamo al concetto di popolo </a:t>
            </a:r>
          </a:p>
          <a:p>
            <a:pPr marL="265176" indent="-265176" algn="just" eaLnBrk="1" fontAlgn="auto" hangingPunct="1">
              <a:spcAft>
                <a:spcPts val="0"/>
              </a:spcAft>
              <a:buClr>
                <a:srgbClr val="002060"/>
              </a:buClr>
              <a:buFont typeface="Wingdings" pitchFamily="2" charset="2"/>
              <a:buChar char="Ø"/>
              <a:defRPr/>
            </a:pPr>
            <a:r>
              <a:rPr lang="it-IT" sz="2100" dirty="0" smtClean="0">
                <a:solidFill>
                  <a:srgbClr val="002060"/>
                </a:solidFill>
                <a:latin typeface="Century Gothic" pitchFamily="34" charset="0"/>
              </a:rPr>
              <a:t>Economia  e burocrazia centralizzate</a:t>
            </a:r>
          </a:p>
          <a:p>
            <a:pPr marL="265176" indent="-265176" algn="just" eaLnBrk="1" fontAlgn="auto" hangingPunct="1">
              <a:spcAft>
                <a:spcPts val="0"/>
              </a:spcAft>
              <a:buClr>
                <a:srgbClr val="002060"/>
              </a:buClr>
              <a:buFont typeface="Wingdings" pitchFamily="2" charset="2"/>
              <a:buChar char="Ø"/>
              <a:defRPr/>
            </a:pPr>
            <a:r>
              <a:rPr lang="it-IT" sz="2100" dirty="0" smtClean="0">
                <a:solidFill>
                  <a:srgbClr val="002060"/>
                </a:solidFill>
                <a:latin typeface="Century Gothic" pitchFamily="34" charset="0"/>
              </a:rPr>
              <a:t>Forte potere dell’esercito</a:t>
            </a:r>
          </a:p>
          <a:p>
            <a:pPr marL="265176" indent="-265176" algn="just" eaLnBrk="1" fontAlgn="auto" hangingPunct="1">
              <a:spcAft>
                <a:spcPts val="0"/>
              </a:spcAft>
              <a:buClr>
                <a:srgbClr val="002060"/>
              </a:buClr>
              <a:buFont typeface="Wingdings" pitchFamily="2" charset="2"/>
              <a:buChar char="Ø"/>
              <a:defRPr/>
            </a:pPr>
            <a:r>
              <a:rPr lang="it-IT" sz="2100" dirty="0" smtClean="0">
                <a:solidFill>
                  <a:srgbClr val="002060"/>
                </a:solidFill>
                <a:latin typeface="Century Gothic" pitchFamily="34" charset="0"/>
              </a:rPr>
              <a:t>Marginalizzazione delle élite religiose considerate un intralcio alla modernizzazione</a:t>
            </a:r>
          </a:p>
          <a:p>
            <a:pPr marL="265176" indent="-265176" algn="just" eaLnBrk="1" fontAlgn="auto" hangingPunct="1">
              <a:spcAft>
                <a:spcPts val="0"/>
              </a:spcAft>
              <a:buFont typeface="Wingdings" pitchFamily="2" charset="2"/>
              <a:buNone/>
              <a:defRPr/>
            </a:pPr>
            <a:endParaRPr lang="it-IT" sz="2100" dirty="0" smtClean="0"/>
          </a:p>
          <a:p>
            <a:pPr marL="265176" indent="-265176" eaLnBrk="1" fontAlgn="auto" hangingPunct="1">
              <a:spcAft>
                <a:spcPts val="0"/>
              </a:spcAft>
              <a:buFont typeface="Wingdings 2"/>
              <a:buChar char=""/>
              <a:defRPr/>
            </a:pPr>
            <a:endParaRPr lang="it-IT" dirty="0" smtClean="0"/>
          </a:p>
          <a:p>
            <a:pPr marL="265176" indent="-265176" eaLnBrk="1" fontAlgn="auto" hangingPunct="1">
              <a:spcAft>
                <a:spcPts val="0"/>
              </a:spcAft>
              <a:buFont typeface="Wingdings 2"/>
              <a:buChar char=""/>
              <a:defRPr/>
            </a:pPr>
            <a:endParaRPr lang="it-IT" dirty="0" smtClean="0"/>
          </a:p>
          <a:p>
            <a:pPr marL="265176" indent="-265176" eaLnBrk="1" fontAlgn="auto" hangingPunct="1">
              <a:spcAft>
                <a:spcPts val="0"/>
              </a:spcAft>
              <a:buFont typeface="Wingdings 2"/>
              <a:buChar char=""/>
              <a:defRPr/>
            </a:pPr>
            <a:endParaRPr lang="it-IT" dirty="0"/>
          </a:p>
        </p:txBody>
      </p:sp>
      <p:pic>
        <p:nvPicPr>
          <p:cNvPr id="8196" name="Immagine 3" descr="RW_rezashah.jpg"/>
          <p:cNvPicPr>
            <a:picLocks noChangeAspect="1"/>
          </p:cNvPicPr>
          <p:nvPr/>
        </p:nvPicPr>
        <p:blipFill>
          <a:blip r:embed="rId2" cstate="print"/>
          <a:srcRect/>
          <a:stretch>
            <a:fillRect/>
          </a:stretch>
        </p:blipFill>
        <p:spPr bwMode="auto">
          <a:xfrm>
            <a:off x="7308304" y="620688"/>
            <a:ext cx="1656184" cy="1584176"/>
          </a:xfrm>
          <a:prstGeom prst="rect">
            <a:avLst/>
          </a:prstGeom>
          <a:noFill/>
          <a:ln w="9525">
            <a:noFill/>
            <a:miter lim="800000"/>
            <a:headEnd/>
            <a:tailEnd/>
          </a:ln>
        </p:spPr>
      </p:pic>
      <p:sp>
        <p:nvSpPr>
          <p:cNvPr id="7" name="Freccia in giù 6"/>
          <p:cNvSpPr/>
          <p:nvPr/>
        </p:nvSpPr>
        <p:spPr>
          <a:xfrm>
            <a:off x="2555777" y="2708920"/>
            <a:ext cx="504056" cy="791716"/>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it-IT" dirty="0">
              <a:solidFill>
                <a:srgbClr val="0070C0"/>
              </a:solidFill>
            </a:endParaRPr>
          </a:p>
        </p:txBody>
      </p:sp>
      <p:sp>
        <p:nvSpPr>
          <p:cNvPr id="9223" name="CasellaDiTesto 8"/>
          <p:cNvSpPr txBox="1">
            <a:spLocks noChangeArrowheads="1"/>
          </p:cNvSpPr>
          <p:nvPr/>
        </p:nvSpPr>
        <p:spPr bwMode="auto">
          <a:xfrm>
            <a:off x="7380312" y="2204864"/>
            <a:ext cx="1512168" cy="647700"/>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square">
            <a:spAutoFit/>
          </a:bodyPr>
          <a:lstStyle/>
          <a:p>
            <a:pPr>
              <a:defRPr/>
            </a:pPr>
            <a:r>
              <a:rPr lang="it-IT" dirty="0" err="1">
                <a:latin typeface="Century Gothic" pitchFamily="34" charset="0"/>
              </a:rPr>
              <a:t>Reza</a:t>
            </a:r>
            <a:r>
              <a:rPr lang="it-IT" dirty="0">
                <a:latin typeface="Century Gothic" pitchFamily="34" charset="0"/>
              </a:rPr>
              <a:t> Khan (</a:t>
            </a:r>
            <a:r>
              <a:rPr lang="it-IT" dirty="0" err="1">
                <a:latin typeface="Century Gothic" pitchFamily="34" charset="0"/>
              </a:rPr>
              <a:t>Pahlavi</a:t>
            </a:r>
            <a:r>
              <a:rPr lang="it-IT" dirty="0">
                <a:latin typeface="Century Gothic" pitchFamily="34" charset="0"/>
              </a:rPr>
              <a:t>)</a:t>
            </a:r>
          </a:p>
        </p:txBody>
      </p:sp>
      <p:sp>
        <p:nvSpPr>
          <p:cNvPr id="9" name="CasellaDiTesto 8"/>
          <p:cNvSpPr txBox="1"/>
          <p:nvPr/>
        </p:nvSpPr>
        <p:spPr>
          <a:xfrm>
            <a:off x="6732240" y="5085184"/>
            <a:ext cx="2411760" cy="132343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sz="1600" dirty="0" smtClean="0">
                <a:latin typeface="Century Gothic" pitchFamily="34" charset="0"/>
              </a:rPr>
              <a:t>Il clero inizialmente evita le proteste evidenti adottando un atteggiamento di “quietismo”</a:t>
            </a:r>
            <a:endParaRPr lang="it-IT" sz="1600" dirty="0">
              <a:latin typeface="Century Gothic" pitchFamily="34" charset="0"/>
            </a:endParaRPr>
          </a:p>
        </p:txBody>
      </p:sp>
      <p:cxnSp>
        <p:nvCxnSpPr>
          <p:cNvPr id="11" name="Connettore 2 10"/>
          <p:cNvCxnSpPr/>
          <p:nvPr/>
        </p:nvCxnSpPr>
        <p:spPr>
          <a:xfrm>
            <a:off x="4572000" y="6309320"/>
            <a:ext cx="2016224" cy="0"/>
          </a:xfrm>
          <a:prstGeom prst="straightConnector1">
            <a:avLst/>
          </a:prstGeom>
          <a:ln w="3175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11560" y="620688"/>
            <a:ext cx="8207375" cy="287337"/>
          </a:xfrm>
        </p:spPr>
        <p:txBody>
          <a:bodyPr>
            <a:noAutofit/>
          </a:bodyPr>
          <a:lstStyle/>
          <a:p>
            <a:pPr algn="ctr" eaLnBrk="1" fontAlgn="auto" hangingPunct="1">
              <a:spcAft>
                <a:spcPts val="0"/>
              </a:spcAft>
              <a:defRPr/>
            </a:pPr>
            <a:r>
              <a:rPr lang="it-IT" sz="2800" b="0" dirty="0" smtClean="0">
                <a:solidFill>
                  <a:srgbClr val="0070C0"/>
                </a:solidFill>
                <a:latin typeface="Century Gothic" pitchFamily="34" charset="0"/>
              </a:rPr>
              <a:t>3. L’inizio dell’era dello </a:t>
            </a:r>
            <a:r>
              <a:rPr lang="it-IT" sz="2800" b="0" dirty="0" err="1" smtClean="0">
                <a:solidFill>
                  <a:srgbClr val="0070C0"/>
                </a:solidFill>
                <a:latin typeface="Century Gothic" pitchFamily="34" charset="0"/>
              </a:rPr>
              <a:t>Shah</a:t>
            </a:r>
            <a:r>
              <a:rPr lang="it-IT" sz="2800" b="0" dirty="0" smtClean="0">
                <a:solidFill>
                  <a:srgbClr val="0070C0"/>
                </a:solidFill>
                <a:latin typeface="Century Gothic" pitchFamily="34" charset="0"/>
              </a:rPr>
              <a:t> Mohamed </a:t>
            </a:r>
            <a:r>
              <a:rPr lang="it-IT" sz="2800" b="0" dirty="0" err="1" smtClean="0">
                <a:solidFill>
                  <a:srgbClr val="0070C0"/>
                </a:solidFill>
                <a:latin typeface="Century Gothic" pitchFamily="34" charset="0"/>
              </a:rPr>
              <a:t>Reza</a:t>
            </a:r>
            <a:r>
              <a:rPr lang="it-IT" sz="2800" b="0" dirty="0" smtClean="0">
                <a:solidFill>
                  <a:srgbClr val="0070C0"/>
                </a:solidFill>
                <a:latin typeface="Century Gothic" pitchFamily="34" charset="0"/>
              </a:rPr>
              <a:t> </a:t>
            </a:r>
            <a:r>
              <a:rPr lang="it-IT" sz="2800" b="0" dirty="0" err="1" smtClean="0">
                <a:solidFill>
                  <a:srgbClr val="0070C0"/>
                </a:solidFill>
                <a:latin typeface="Century Gothic" pitchFamily="34" charset="0"/>
              </a:rPr>
              <a:t>Pahalavi</a:t>
            </a:r>
            <a:endParaRPr lang="it-IT" sz="2800" b="0" dirty="0">
              <a:solidFill>
                <a:srgbClr val="0070C0"/>
              </a:solidFill>
              <a:latin typeface="Century Gothic" pitchFamily="34" charset="0"/>
            </a:endParaRPr>
          </a:p>
        </p:txBody>
      </p:sp>
      <p:sp>
        <p:nvSpPr>
          <p:cNvPr id="9219" name="Segnaposto contenuto 2"/>
          <p:cNvSpPr>
            <a:spLocks noGrp="1"/>
          </p:cNvSpPr>
          <p:nvPr>
            <p:ph idx="4294967295"/>
          </p:nvPr>
        </p:nvSpPr>
        <p:spPr>
          <a:xfrm>
            <a:off x="0" y="908720"/>
            <a:ext cx="7163817" cy="4104456"/>
          </a:xfrm>
        </p:spPr>
        <p:txBody>
          <a:bodyPr/>
          <a:lstStyle/>
          <a:p>
            <a:pPr algn="just" eaLnBrk="1" hangingPunct="1">
              <a:buClrTx/>
              <a:buFont typeface="Wingdings" pitchFamily="2" charset="2"/>
              <a:buChar char="Ø"/>
            </a:pPr>
            <a:r>
              <a:rPr lang="it-IT" sz="1600" dirty="0" smtClean="0">
                <a:latin typeface="Century Gothic" pitchFamily="34" charset="0"/>
              </a:rPr>
              <a:t>La seconda guerra mondiale comportò l’invasione del Paese da parte degli alleati, in particolare della Russia che vedeva nell’Iran una fonte di approvvigionamento energetico di primaria importanza, occupando il nord </a:t>
            </a:r>
            <a:r>
              <a:rPr lang="it-IT" sz="1600" smtClean="0">
                <a:latin typeface="Century Gothic" pitchFamily="34" charset="0"/>
              </a:rPr>
              <a:t>del paese</a:t>
            </a:r>
            <a:endParaRPr lang="it-IT" sz="1600" dirty="0" smtClean="0">
              <a:latin typeface="Century Gothic" pitchFamily="34" charset="0"/>
            </a:endParaRPr>
          </a:p>
          <a:p>
            <a:pPr algn="just" eaLnBrk="1" hangingPunct="1">
              <a:buClrTx/>
              <a:buFont typeface="Wingdings" pitchFamily="2" charset="2"/>
              <a:buChar char="Ø"/>
            </a:pPr>
            <a:r>
              <a:rPr lang="it-IT" sz="1600" dirty="0" smtClean="0">
                <a:latin typeface="Century Gothic" pitchFamily="34" charset="0"/>
              </a:rPr>
              <a:t>Ciò portò alla deposizione dello </a:t>
            </a:r>
            <a:r>
              <a:rPr lang="it-IT" sz="1600" dirty="0" err="1" smtClean="0">
                <a:latin typeface="Century Gothic" pitchFamily="34" charset="0"/>
              </a:rPr>
              <a:t>shah</a:t>
            </a:r>
            <a:r>
              <a:rPr lang="it-IT" sz="1600" dirty="0" smtClean="0">
                <a:latin typeface="Century Gothic" pitchFamily="34" charset="0"/>
              </a:rPr>
              <a:t>  </a:t>
            </a:r>
            <a:r>
              <a:rPr lang="it-IT" sz="1600" dirty="0" err="1" smtClean="0">
                <a:latin typeface="Century Gothic" pitchFamily="34" charset="0"/>
              </a:rPr>
              <a:t>Reza</a:t>
            </a:r>
            <a:r>
              <a:rPr lang="it-IT" sz="1600" dirty="0" smtClean="0">
                <a:latin typeface="Century Gothic" pitchFamily="34" charset="0"/>
              </a:rPr>
              <a:t> Khan </a:t>
            </a:r>
            <a:r>
              <a:rPr lang="it-IT" sz="1600" dirty="0" err="1" smtClean="0">
                <a:latin typeface="Century Gothic" pitchFamily="34" charset="0"/>
              </a:rPr>
              <a:t>Pahalavi</a:t>
            </a:r>
            <a:r>
              <a:rPr lang="it-IT" sz="1600" dirty="0" smtClean="0">
                <a:latin typeface="Century Gothic" pitchFamily="34" charset="0"/>
              </a:rPr>
              <a:t>  (ritenuto troppo vicino alla Germania) e al suo posto viene incoronato il figlio Mohammad </a:t>
            </a:r>
            <a:r>
              <a:rPr lang="it-IT" sz="1600" dirty="0" err="1" smtClean="0">
                <a:latin typeface="Century Gothic" pitchFamily="34" charset="0"/>
              </a:rPr>
              <a:t>Reza</a:t>
            </a:r>
            <a:r>
              <a:rPr lang="it-IT" sz="1600" dirty="0" smtClean="0">
                <a:latin typeface="Century Gothic" pitchFamily="34" charset="0"/>
              </a:rPr>
              <a:t>  </a:t>
            </a:r>
            <a:r>
              <a:rPr lang="it-IT" sz="1600" dirty="0" err="1" smtClean="0">
                <a:latin typeface="Century Gothic" pitchFamily="34" charset="0"/>
              </a:rPr>
              <a:t>Pahalavi</a:t>
            </a:r>
            <a:r>
              <a:rPr lang="it-IT" sz="1600" dirty="0" smtClean="0">
                <a:latin typeface="Century Gothic" pitchFamily="34" charset="0"/>
              </a:rPr>
              <a:t> nel 1941</a:t>
            </a:r>
          </a:p>
          <a:p>
            <a:pPr algn="just" eaLnBrk="1" hangingPunct="1">
              <a:buClrTx/>
              <a:buFont typeface="Wingdings" pitchFamily="2" charset="2"/>
              <a:buChar char="Ø"/>
            </a:pPr>
            <a:r>
              <a:rPr lang="it-IT" sz="1600" dirty="0" smtClean="0">
                <a:latin typeface="Century Gothic" pitchFamily="34" charset="0"/>
              </a:rPr>
              <a:t>All’interno dell’Iran vivevano “due anime”: lo </a:t>
            </a:r>
            <a:r>
              <a:rPr lang="it-IT" sz="1600" dirty="0" err="1" smtClean="0">
                <a:latin typeface="Century Gothic" pitchFamily="34" charset="0"/>
              </a:rPr>
              <a:t>shah</a:t>
            </a:r>
            <a:r>
              <a:rPr lang="it-IT" sz="1600" dirty="0" smtClean="0">
                <a:latin typeface="Century Gothic" pitchFamily="34" charset="0"/>
              </a:rPr>
              <a:t> intendeva mantenere in maniera accentrata il potere, mentre le correnti costituzionaliste guidate da </a:t>
            </a:r>
            <a:r>
              <a:rPr lang="it-IT" sz="1600" dirty="0" err="1" smtClean="0">
                <a:latin typeface="Century Gothic" pitchFamily="34" charset="0"/>
              </a:rPr>
              <a:t>Mossadeq</a:t>
            </a:r>
            <a:r>
              <a:rPr lang="it-IT" sz="1600" dirty="0" smtClean="0">
                <a:latin typeface="Century Gothic" pitchFamily="34" charset="0"/>
              </a:rPr>
              <a:t> erano più orientati a una “statalizzazione e democratizzazione del potere” (soprattutto attraverso la nazionalizzazione delle industrie petrolifere).  Oltre a questi vi erano gruppi sciiti più intransigenti in senso religioso</a:t>
            </a:r>
          </a:p>
          <a:p>
            <a:pPr algn="just" eaLnBrk="1" hangingPunct="1">
              <a:buClrTx/>
              <a:buFont typeface="Wingdings" pitchFamily="2" charset="2"/>
              <a:buChar char="Ø"/>
            </a:pPr>
            <a:r>
              <a:rPr lang="it-IT" sz="1600" dirty="0" smtClean="0">
                <a:latin typeface="Century Gothic" pitchFamily="34" charset="0"/>
              </a:rPr>
              <a:t>Nel 1953 lo </a:t>
            </a:r>
            <a:r>
              <a:rPr lang="it-IT" sz="1600" dirty="0" err="1" smtClean="0">
                <a:latin typeface="Century Gothic" pitchFamily="34" charset="0"/>
              </a:rPr>
              <a:t>shah</a:t>
            </a:r>
            <a:r>
              <a:rPr lang="it-IT" sz="1600" dirty="0" smtClean="0">
                <a:latin typeface="Century Gothic" pitchFamily="34" charset="0"/>
              </a:rPr>
              <a:t> tentò di rovesciare </a:t>
            </a:r>
            <a:r>
              <a:rPr lang="it-IT" sz="1600" dirty="0" err="1" smtClean="0">
                <a:latin typeface="Century Gothic" pitchFamily="34" charset="0"/>
              </a:rPr>
              <a:t>Mossadeq</a:t>
            </a:r>
            <a:r>
              <a:rPr lang="it-IT" sz="1600" dirty="0" smtClean="0">
                <a:latin typeface="Century Gothic" pitchFamily="34" charset="0"/>
              </a:rPr>
              <a:t>  ma fu costretto a fuggire. La situazione fu ripristinata dai servizi segreti americani con l’Operazione Ajax, che portò con un putsch militare, all’arresto di </a:t>
            </a:r>
            <a:r>
              <a:rPr lang="it-IT" sz="1600" dirty="0" err="1" smtClean="0">
                <a:latin typeface="Century Gothic" pitchFamily="34" charset="0"/>
              </a:rPr>
              <a:t>Mossadeq</a:t>
            </a:r>
            <a:r>
              <a:rPr lang="it-IT" sz="1600" dirty="0" smtClean="0">
                <a:latin typeface="Century Gothic" pitchFamily="34" charset="0"/>
              </a:rPr>
              <a:t> e al ritorno dello </a:t>
            </a:r>
            <a:r>
              <a:rPr lang="it-IT" sz="1600" dirty="0" err="1" smtClean="0">
                <a:latin typeface="Century Gothic" pitchFamily="34" charset="0"/>
              </a:rPr>
              <a:t>shah</a:t>
            </a:r>
            <a:endParaRPr lang="it-IT" sz="1600" dirty="0" smtClean="0">
              <a:latin typeface="Century Gothic" pitchFamily="34" charset="0"/>
            </a:endParaRPr>
          </a:p>
          <a:p>
            <a:pPr algn="just" eaLnBrk="1" hangingPunct="1"/>
            <a:endParaRPr lang="it-IT" sz="1600" dirty="0" smtClean="0"/>
          </a:p>
          <a:p>
            <a:pPr eaLnBrk="1" hangingPunct="1"/>
            <a:endParaRPr lang="it-IT" sz="1600" dirty="0" smtClean="0"/>
          </a:p>
          <a:p>
            <a:pPr eaLnBrk="1" hangingPunct="1">
              <a:buFont typeface="Wingdings" pitchFamily="2" charset="2"/>
              <a:buNone/>
            </a:pPr>
            <a:endParaRPr lang="it-IT" sz="1800" dirty="0" smtClean="0"/>
          </a:p>
          <a:p>
            <a:pPr algn="ctr" eaLnBrk="1" hangingPunct="1">
              <a:buFont typeface="Wingdings" pitchFamily="2" charset="2"/>
              <a:buNone/>
            </a:pPr>
            <a:endParaRPr lang="it-IT" sz="1800" dirty="0" smtClean="0">
              <a:solidFill>
                <a:srgbClr val="00B0F0"/>
              </a:solidFill>
            </a:endParaRPr>
          </a:p>
          <a:p>
            <a:pPr eaLnBrk="1" hangingPunct="1"/>
            <a:endParaRPr lang="it-IT" sz="1800" dirty="0" smtClean="0"/>
          </a:p>
        </p:txBody>
      </p:sp>
      <p:sp>
        <p:nvSpPr>
          <p:cNvPr id="4" name="Rettangolo 3"/>
          <p:cNvSpPr/>
          <p:nvPr/>
        </p:nvSpPr>
        <p:spPr>
          <a:xfrm>
            <a:off x="467544" y="5705872"/>
            <a:ext cx="6696744" cy="11521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it-IT" sz="1600" dirty="0">
                <a:solidFill>
                  <a:schemeClr val="bg1"/>
                </a:solidFill>
                <a:effectLst>
                  <a:outerShdw blurRad="38100" dist="38100" dir="2700000" algn="tl">
                    <a:srgbClr val="000000">
                      <a:alpha val="43137"/>
                    </a:srgbClr>
                  </a:outerShdw>
                </a:effectLst>
                <a:latin typeface="Century Gothic" pitchFamily="34" charset="0"/>
              </a:rPr>
              <a:t>Washington diventa la potenza regionale di riferimento per l’Iran dei </a:t>
            </a:r>
            <a:r>
              <a:rPr lang="it-IT" sz="1600" dirty="0" err="1">
                <a:solidFill>
                  <a:schemeClr val="bg1"/>
                </a:solidFill>
                <a:effectLst>
                  <a:outerShdw blurRad="38100" dist="38100" dir="2700000" algn="tl">
                    <a:srgbClr val="000000">
                      <a:alpha val="43137"/>
                    </a:srgbClr>
                  </a:outerShdw>
                </a:effectLst>
                <a:latin typeface="Century Gothic" pitchFamily="34" charset="0"/>
              </a:rPr>
              <a:t>Pahlavi</a:t>
            </a:r>
            <a:r>
              <a:rPr lang="it-IT" sz="1600" dirty="0">
                <a:solidFill>
                  <a:schemeClr val="bg1"/>
                </a:solidFill>
                <a:effectLst>
                  <a:outerShdw blurRad="38100" dist="38100" dir="2700000" algn="tl">
                    <a:srgbClr val="000000">
                      <a:alpha val="43137"/>
                    </a:srgbClr>
                  </a:outerShdw>
                </a:effectLst>
                <a:latin typeface="Century Gothic" pitchFamily="34" charset="0"/>
              </a:rPr>
              <a:t>  e l’Iran (assieme a Arabia Saudita, Israele e Turchia) diventa per Washington il pilastro mediorientale del contenimento comunista. In cambio gli USA fornirono armi, addestramento del personale e sostegno politico </a:t>
            </a:r>
          </a:p>
        </p:txBody>
      </p:sp>
      <p:pic>
        <p:nvPicPr>
          <p:cNvPr id="9221" name="Picture 6" descr="http://www.realclearworld.com/blog/Mossadeq.jpg"/>
          <p:cNvPicPr>
            <a:picLocks noChangeAspect="1" noChangeArrowheads="1"/>
          </p:cNvPicPr>
          <p:nvPr/>
        </p:nvPicPr>
        <p:blipFill>
          <a:blip r:embed="rId2" cstate="print"/>
          <a:srcRect/>
          <a:stretch>
            <a:fillRect/>
          </a:stretch>
        </p:blipFill>
        <p:spPr bwMode="auto">
          <a:xfrm>
            <a:off x="7596336" y="1052736"/>
            <a:ext cx="1224136" cy="1584176"/>
          </a:xfrm>
          <a:prstGeom prst="rect">
            <a:avLst/>
          </a:prstGeom>
          <a:noFill/>
          <a:ln w="9525">
            <a:noFill/>
            <a:miter lim="800000"/>
            <a:headEnd/>
            <a:tailEnd/>
          </a:ln>
        </p:spPr>
      </p:pic>
      <p:sp>
        <p:nvSpPr>
          <p:cNvPr id="6" name="CasellaDiTesto 5"/>
          <p:cNvSpPr txBox="1"/>
          <p:nvPr/>
        </p:nvSpPr>
        <p:spPr>
          <a:xfrm>
            <a:off x="7524328" y="2636912"/>
            <a:ext cx="1368425" cy="3693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defRPr/>
            </a:pPr>
            <a:r>
              <a:rPr lang="it-IT" dirty="0" err="1">
                <a:latin typeface="Century Gothic" pitchFamily="34" charset="0"/>
              </a:rPr>
              <a:t>Mossadeq</a:t>
            </a:r>
            <a:endParaRPr lang="it-IT" dirty="0">
              <a:latin typeface="Century Gothic" pitchFamily="34" charset="0"/>
            </a:endParaRPr>
          </a:p>
        </p:txBody>
      </p:sp>
      <p:pic>
        <p:nvPicPr>
          <p:cNvPr id="9224" name="Picture 8" descr="http://iranpoliticsclub.net/history/reza-shah-MRP2/images/Mohammad%20Reza%20Shah%20Pahlavi%20pose%201950s.jpg"/>
          <p:cNvPicPr>
            <a:picLocks noChangeAspect="1" noChangeArrowheads="1"/>
          </p:cNvPicPr>
          <p:nvPr/>
        </p:nvPicPr>
        <p:blipFill>
          <a:blip r:embed="rId3" cstate="print"/>
          <a:srcRect/>
          <a:stretch>
            <a:fillRect/>
          </a:stretch>
        </p:blipFill>
        <p:spPr bwMode="auto">
          <a:xfrm>
            <a:off x="7668344" y="3284984"/>
            <a:ext cx="1176065" cy="1518916"/>
          </a:xfrm>
          <a:prstGeom prst="rect">
            <a:avLst/>
          </a:prstGeom>
          <a:noFill/>
        </p:spPr>
      </p:pic>
      <p:sp>
        <p:nvSpPr>
          <p:cNvPr id="8" name="CasellaDiTesto 7"/>
          <p:cNvSpPr txBox="1"/>
          <p:nvPr/>
        </p:nvSpPr>
        <p:spPr>
          <a:xfrm>
            <a:off x="7524328" y="4797152"/>
            <a:ext cx="1368425"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defRPr/>
            </a:pPr>
            <a:r>
              <a:rPr lang="it-IT" dirty="0" smtClean="0">
                <a:latin typeface="Century Gothic" pitchFamily="34" charset="0"/>
              </a:rPr>
              <a:t>Mohamed </a:t>
            </a:r>
            <a:r>
              <a:rPr lang="it-IT" dirty="0" err="1" smtClean="0">
                <a:latin typeface="Century Gothic" pitchFamily="34" charset="0"/>
              </a:rPr>
              <a:t>Reza</a:t>
            </a:r>
            <a:r>
              <a:rPr lang="it-IT" dirty="0" smtClean="0">
                <a:latin typeface="Century Gothic" pitchFamily="34" charset="0"/>
              </a:rPr>
              <a:t> </a:t>
            </a:r>
            <a:endParaRPr lang="it-IT" dirty="0">
              <a:latin typeface="Century Gothic" pitchFamily="34" charset="0"/>
            </a:endParaRPr>
          </a:p>
        </p:txBody>
      </p:sp>
      <p:sp>
        <p:nvSpPr>
          <p:cNvPr id="9" name="Freccia in giù 8"/>
          <p:cNvSpPr/>
          <p:nvPr/>
        </p:nvSpPr>
        <p:spPr>
          <a:xfrm>
            <a:off x="6084168" y="5157192"/>
            <a:ext cx="288032" cy="57569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it-IT" dirty="0">
              <a:solidFill>
                <a:srgbClr val="0070C0"/>
              </a:solidFill>
            </a:endParaRPr>
          </a:p>
        </p:txBody>
      </p:sp>
      <p:sp>
        <p:nvSpPr>
          <p:cNvPr id="10" name="Freccia in giù 9"/>
          <p:cNvSpPr/>
          <p:nvPr/>
        </p:nvSpPr>
        <p:spPr>
          <a:xfrm>
            <a:off x="4860032" y="5157564"/>
            <a:ext cx="288032" cy="57569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it-IT" dirty="0">
              <a:solidFill>
                <a:srgbClr val="0070C0"/>
              </a:solidFill>
            </a:endParaRPr>
          </a:p>
        </p:txBody>
      </p:sp>
      <p:sp>
        <p:nvSpPr>
          <p:cNvPr id="11" name="Freccia in giù 10"/>
          <p:cNvSpPr/>
          <p:nvPr/>
        </p:nvSpPr>
        <p:spPr>
          <a:xfrm>
            <a:off x="3707904" y="5157192"/>
            <a:ext cx="288032" cy="57569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it-IT" dirty="0">
              <a:solidFill>
                <a:srgbClr val="0070C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51520" y="0"/>
            <a:ext cx="8497888" cy="647700"/>
          </a:xfrm>
        </p:spPr>
        <p:txBody>
          <a:bodyPr/>
          <a:lstStyle/>
          <a:p>
            <a:pPr algn="ctr" eaLnBrk="1" fontAlgn="auto" hangingPunct="1">
              <a:spcAft>
                <a:spcPts val="0"/>
              </a:spcAft>
              <a:defRPr/>
            </a:pPr>
            <a:r>
              <a:rPr lang="it-IT" sz="3200" b="0" dirty="0" smtClean="0">
                <a:solidFill>
                  <a:srgbClr val="0070C0"/>
                </a:solidFill>
                <a:latin typeface="Century Gothic" pitchFamily="34" charset="0"/>
              </a:rPr>
              <a:t>Focus: Il modello sociale dello </a:t>
            </a:r>
            <a:r>
              <a:rPr lang="it-IT" sz="3200" b="0" dirty="0" err="1" smtClean="0">
                <a:solidFill>
                  <a:srgbClr val="0070C0"/>
                </a:solidFill>
                <a:latin typeface="Century Gothic" pitchFamily="34" charset="0"/>
              </a:rPr>
              <a:t>shah</a:t>
            </a:r>
            <a:r>
              <a:rPr lang="it-IT" sz="3200" b="0" dirty="0" smtClean="0">
                <a:solidFill>
                  <a:srgbClr val="0070C0"/>
                </a:solidFill>
                <a:latin typeface="Century Gothic" pitchFamily="34" charset="0"/>
              </a:rPr>
              <a:t> </a:t>
            </a:r>
            <a:endParaRPr lang="it-IT" sz="3200" b="0" dirty="0">
              <a:solidFill>
                <a:srgbClr val="0070C0"/>
              </a:solidFill>
              <a:latin typeface="Century Gothic" pitchFamily="34" charset="0"/>
            </a:endParaRPr>
          </a:p>
        </p:txBody>
      </p:sp>
      <p:pic>
        <p:nvPicPr>
          <p:cNvPr id="10243" name="Picture 4" descr="shah-reza-pahlavi-last-shah-iran1"/>
          <p:cNvPicPr>
            <a:picLocks noGrp="1" noChangeAspect="1" noChangeArrowheads="1"/>
          </p:cNvPicPr>
          <p:nvPr>
            <p:ph sz="half" idx="4294967295"/>
          </p:nvPr>
        </p:nvPicPr>
        <p:blipFill>
          <a:blip r:embed="rId2" cstate="print"/>
          <a:srcRect/>
          <a:stretch>
            <a:fillRect/>
          </a:stretch>
        </p:blipFill>
        <p:spPr>
          <a:xfrm>
            <a:off x="323528" y="692696"/>
            <a:ext cx="1872208" cy="2016224"/>
          </a:xfrm>
        </p:spPr>
      </p:pic>
      <p:sp>
        <p:nvSpPr>
          <p:cNvPr id="10244" name="Segnaposto contenuto 10"/>
          <p:cNvSpPr>
            <a:spLocks noGrp="1"/>
          </p:cNvSpPr>
          <p:nvPr>
            <p:ph sz="half" idx="4294967295"/>
          </p:nvPr>
        </p:nvSpPr>
        <p:spPr>
          <a:xfrm>
            <a:off x="3131840" y="620688"/>
            <a:ext cx="5761335" cy="6049070"/>
          </a:xfrm>
        </p:spPr>
        <p:txBody>
          <a:bodyPr/>
          <a:lstStyle/>
          <a:p>
            <a:pPr eaLnBrk="1" hangingPunct="1">
              <a:buClr>
                <a:srgbClr val="002060"/>
              </a:buClr>
              <a:buFont typeface="Wingdings" pitchFamily="2" charset="2"/>
              <a:buChar char="Ø"/>
            </a:pPr>
            <a:r>
              <a:rPr lang="it-IT" sz="1600" dirty="0" smtClean="0">
                <a:latin typeface="Century Gothic" pitchFamily="34" charset="0"/>
              </a:rPr>
              <a:t>Trasformazione dall’alto della società iraniana sul modello americano, attuata, però, con massiccio uso delle forze di polizia (SAVAK)</a:t>
            </a:r>
          </a:p>
          <a:p>
            <a:pPr eaLnBrk="1" hangingPunct="1">
              <a:buClr>
                <a:srgbClr val="002060"/>
              </a:buClr>
              <a:buFont typeface="Wingdings" pitchFamily="2" charset="2"/>
              <a:buChar char="Ø"/>
            </a:pPr>
            <a:r>
              <a:rPr lang="it-IT" sz="1600" dirty="0" smtClean="0">
                <a:latin typeface="Century Gothic" pitchFamily="34" charset="0"/>
              </a:rPr>
              <a:t>Una delle riforme più importanti fu quella della cosiddetta "rivoluzione bianca", una sorta di riforma agraria (approvata con referendum) con cui erano stati espropriati molti beni controllati dalle gerarchie religiose ma con cui furono anche apportate numerose aperture alla società iraniana , soprattutto per quanto concerne la libertà delle donne nei settori dell’istruzione e della vita sociale più in generale</a:t>
            </a:r>
          </a:p>
          <a:p>
            <a:pPr eaLnBrk="1" hangingPunct="1">
              <a:buClr>
                <a:srgbClr val="002060"/>
              </a:buClr>
              <a:buFont typeface="Wingdings" pitchFamily="2" charset="2"/>
              <a:buChar char="Ø"/>
            </a:pPr>
            <a:r>
              <a:rPr lang="it-IT" sz="1600" dirty="0" smtClean="0">
                <a:latin typeface="Century Gothic" pitchFamily="34" charset="0"/>
              </a:rPr>
              <a:t>Aperture alle donne (nuovo codice della famiglia): diritto di voto, cariche politiche, </a:t>
            </a:r>
            <a:r>
              <a:rPr lang="it-IT" sz="1600" dirty="0" err="1" smtClean="0">
                <a:latin typeface="Century Gothic" pitchFamily="34" charset="0"/>
              </a:rPr>
              <a:t>etc</a:t>
            </a:r>
            <a:r>
              <a:rPr lang="it-IT" sz="1600" dirty="0" smtClean="0">
                <a:latin typeface="Century Gothic" pitchFamily="34" charset="0"/>
              </a:rPr>
              <a:t>; obbligo dell’istruzione fino ai 14 anni, </a:t>
            </a:r>
          </a:p>
          <a:p>
            <a:pPr eaLnBrk="1" hangingPunct="1"/>
            <a:endParaRPr lang="it-IT" sz="1600" dirty="0" smtClean="0"/>
          </a:p>
          <a:p>
            <a:pPr eaLnBrk="1" hangingPunct="1"/>
            <a:endParaRPr lang="it-IT" dirty="0" smtClean="0"/>
          </a:p>
          <a:p>
            <a:pPr eaLnBrk="1" hangingPunct="1"/>
            <a:endParaRPr lang="it-IT" dirty="0" smtClean="0"/>
          </a:p>
        </p:txBody>
      </p:sp>
      <p:sp>
        <p:nvSpPr>
          <p:cNvPr id="13" name="Rettangolo 12"/>
          <p:cNvSpPr/>
          <p:nvPr/>
        </p:nvSpPr>
        <p:spPr>
          <a:xfrm>
            <a:off x="395536" y="4941168"/>
            <a:ext cx="8462664" cy="1702445"/>
          </a:xfrm>
          <a:prstGeom prst="rect">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r>
              <a:rPr lang="it-IT" sz="1600" dirty="0">
                <a:effectLst>
                  <a:outerShdw blurRad="38100" dist="38100" dir="2700000" algn="tl">
                    <a:srgbClr val="000000">
                      <a:alpha val="43137"/>
                    </a:srgbClr>
                  </a:outerShdw>
                </a:effectLst>
                <a:latin typeface="Century Gothic" pitchFamily="34" charset="0"/>
              </a:rPr>
              <a:t>Questo processo di modernizzazione e di occidentalizzazione  portò l’Iran dello </a:t>
            </a:r>
            <a:r>
              <a:rPr lang="it-IT" sz="1600" dirty="0" err="1">
                <a:effectLst>
                  <a:outerShdw blurRad="38100" dist="38100" dir="2700000" algn="tl">
                    <a:srgbClr val="000000">
                      <a:alpha val="43137"/>
                    </a:srgbClr>
                  </a:outerShdw>
                </a:effectLst>
                <a:latin typeface="Century Gothic" pitchFamily="34" charset="0"/>
              </a:rPr>
              <a:t>shah</a:t>
            </a:r>
            <a:r>
              <a:rPr lang="it-IT" sz="1600" dirty="0">
                <a:effectLst>
                  <a:outerShdw blurRad="38100" dist="38100" dir="2700000" algn="tl">
                    <a:srgbClr val="000000">
                      <a:alpha val="43137"/>
                    </a:srgbClr>
                  </a:outerShdw>
                </a:effectLst>
                <a:latin typeface="Century Gothic" pitchFamily="34" charset="0"/>
              </a:rPr>
              <a:t> sempre più vicino agli USA ma ciò causò l'ostilità degli ambienti religiosi conservatori contrari sia all'espropriazione dei latifondi amministrati dalla gerarchia religiosa, sia alle innovazioni politiche (come il voto alle donne), estranee all'ortodossia islamica, sia, soprattutto, alla vicinanza al blocco occidentale.</a:t>
            </a:r>
            <a:r>
              <a:rPr lang="it-IT" dirty="0">
                <a:effectLst>
                  <a:outerShdw blurRad="38100" dist="38100" dir="2700000" algn="tl">
                    <a:srgbClr val="000000">
                      <a:alpha val="43137"/>
                    </a:srgbClr>
                  </a:outerShdw>
                </a:effectLst>
                <a:latin typeface="Century Gothic" pitchFamily="34" charset="0"/>
              </a:rPr>
              <a:t/>
            </a:r>
            <a:br>
              <a:rPr lang="it-IT" dirty="0">
                <a:effectLst>
                  <a:outerShdw blurRad="38100" dist="38100" dir="2700000" algn="tl">
                    <a:srgbClr val="000000">
                      <a:alpha val="43137"/>
                    </a:srgbClr>
                  </a:outerShdw>
                </a:effectLst>
                <a:latin typeface="Century Gothic" pitchFamily="34" charset="0"/>
              </a:rPr>
            </a:br>
            <a:endParaRPr lang="it-IT" dirty="0">
              <a:effectLst>
                <a:outerShdw blurRad="38100" dist="38100" dir="2700000" algn="tl">
                  <a:srgbClr val="000000">
                    <a:alpha val="43137"/>
                  </a:srgbClr>
                </a:outerShdw>
              </a:effectLst>
              <a:latin typeface="Century Gothic" pitchFamily="34" charset="0"/>
            </a:endParaRPr>
          </a:p>
        </p:txBody>
      </p:sp>
      <p:sp>
        <p:nvSpPr>
          <p:cNvPr id="6" name="Freccia in giù 5"/>
          <p:cNvSpPr/>
          <p:nvPr/>
        </p:nvSpPr>
        <p:spPr>
          <a:xfrm>
            <a:off x="4139952" y="4509120"/>
            <a:ext cx="288032" cy="57569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it-IT" dirty="0">
              <a:solidFill>
                <a:srgbClr val="0070C0"/>
              </a:solidFill>
            </a:endParaRPr>
          </a:p>
        </p:txBody>
      </p:sp>
      <p:sp>
        <p:nvSpPr>
          <p:cNvPr id="7" name="Freccia in giù 6"/>
          <p:cNvSpPr/>
          <p:nvPr/>
        </p:nvSpPr>
        <p:spPr>
          <a:xfrm>
            <a:off x="6012160" y="4437112"/>
            <a:ext cx="288032" cy="57569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it-IT" dirty="0">
              <a:solidFill>
                <a:srgbClr val="0070C0"/>
              </a:solidFill>
            </a:endParaRPr>
          </a:p>
        </p:txBody>
      </p:sp>
      <p:pic>
        <p:nvPicPr>
          <p:cNvPr id="15362" name="Picture 2" descr="File:Meeting with the Shah of Iran. Mohammad Reza Shah Pahlavi, President Kennedy, Secretary of Defense Robert McNamara.... - NARA - 194206.jpg"/>
          <p:cNvPicPr>
            <a:picLocks noChangeAspect="1" noChangeArrowheads="1"/>
          </p:cNvPicPr>
          <p:nvPr/>
        </p:nvPicPr>
        <p:blipFill>
          <a:blip r:embed="rId3" cstate="print"/>
          <a:srcRect/>
          <a:stretch>
            <a:fillRect/>
          </a:stretch>
        </p:blipFill>
        <p:spPr bwMode="auto">
          <a:xfrm>
            <a:off x="0" y="2996952"/>
            <a:ext cx="3203848" cy="187220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txBox="1">
            <a:spLocks/>
          </p:cNvSpPr>
          <p:nvPr/>
        </p:nvSpPr>
        <p:spPr>
          <a:xfrm>
            <a:off x="251520" y="0"/>
            <a:ext cx="8497888" cy="64770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200" b="0"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Focus: Il modello</a:t>
            </a:r>
            <a:r>
              <a:rPr kumimoji="0" lang="it-IT" sz="3200" b="0" i="0" u="none" strike="noStrike" kern="1200" cap="none" spc="0" normalizeH="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 femminile</a:t>
            </a:r>
            <a:endParaRPr kumimoji="0" lang="it-IT" sz="3200" b="0" i="0" u="none" strike="noStrike" kern="1200" cap="none" spc="0" normalizeH="0" baseline="0" noProof="0" dirty="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endParaRPr>
          </a:p>
        </p:txBody>
      </p:sp>
      <p:pic>
        <p:nvPicPr>
          <p:cNvPr id="1026" name="Picture 2" descr="http://i269.photobucket.com/albums/jj56/Sina-Tehranchi/4-%20Nostalgie%20by%20Sina/Iran%20Before%201979/PAR210148.jpg"/>
          <p:cNvPicPr>
            <a:picLocks noChangeAspect="1" noChangeArrowheads="1"/>
          </p:cNvPicPr>
          <p:nvPr/>
        </p:nvPicPr>
        <p:blipFill>
          <a:blip r:embed="rId2" cstate="print"/>
          <a:srcRect/>
          <a:stretch>
            <a:fillRect/>
          </a:stretch>
        </p:blipFill>
        <p:spPr bwMode="auto">
          <a:xfrm>
            <a:off x="4644008" y="908720"/>
            <a:ext cx="4032448" cy="2232248"/>
          </a:xfrm>
          <a:prstGeom prst="rect">
            <a:avLst/>
          </a:prstGeom>
          <a:noFill/>
          <a:ln>
            <a:solidFill>
              <a:srgbClr val="0070C0"/>
            </a:solidFill>
          </a:ln>
        </p:spPr>
      </p:pic>
      <p:pic>
        <p:nvPicPr>
          <p:cNvPr id="1028" name="Picture 4" descr="http://i269.photobucket.com/albums/jj56/Sina-Tehranchi/4-%20Nostalgie%20by%20Sina/Iran%20Before%201979/PAR232569.jpg"/>
          <p:cNvPicPr>
            <a:picLocks noChangeAspect="1" noChangeArrowheads="1"/>
          </p:cNvPicPr>
          <p:nvPr/>
        </p:nvPicPr>
        <p:blipFill>
          <a:blip r:embed="rId3" cstate="print"/>
          <a:srcRect/>
          <a:stretch>
            <a:fillRect/>
          </a:stretch>
        </p:blipFill>
        <p:spPr bwMode="auto">
          <a:xfrm>
            <a:off x="4716016" y="3573016"/>
            <a:ext cx="4176464" cy="2915370"/>
          </a:xfrm>
          <a:prstGeom prst="rect">
            <a:avLst/>
          </a:prstGeom>
          <a:noFill/>
          <a:ln>
            <a:solidFill>
              <a:srgbClr val="0070C0"/>
            </a:solidFill>
          </a:ln>
        </p:spPr>
      </p:pic>
      <p:pic>
        <p:nvPicPr>
          <p:cNvPr id="1030" name="Picture 6" descr="http://i269.photobucket.com/albums/jj56/Sina-Tehranchi/4-%20Nostalgie%20by%20Sina/Iran%20Before%201979/Women112.jpg"/>
          <p:cNvPicPr>
            <a:picLocks noChangeAspect="1" noChangeArrowheads="1"/>
          </p:cNvPicPr>
          <p:nvPr/>
        </p:nvPicPr>
        <p:blipFill>
          <a:blip r:embed="rId4" cstate="print"/>
          <a:srcRect/>
          <a:stretch>
            <a:fillRect/>
          </a:stretch>
        </p:blipFill>
        <p:spPr bwMode="auto">
          <a:xfrm>
            <a:off x="179512" y="764704"/>
            <a:ext cx="2808312" cy="2808311"/>
          </a:xfrm>
          <a:prstGeom prst="rect">
            <a:avLst/>
          </a:prstGeom>
          <a:noFill/>
          <a:ln>
            <a:solidFill>
              <a:srgbClr val="0070C0"/>
            </a:solidFill>
          </a:ln>
        </p:spPr>
      </p:pic>
      <p:pic>
        <p:nvPicPr>
          <p:cNvPr id="1032" name="Picture 8" descr="http://themuslimissue.files.wordpress.com/2013/01/br10.jpg?w=287"/>
          <p:cNvPicPr>
            <a:picLocks noChangeAspect="1" noChangeArrowheads="1"/>
          </p:cNvPicPr>
          <p:nvPr/>
        </p:nvPicPr>
        <p:blipFill>
          <a:blip r:embed="rId5" cstate="print"/>
          <a:srcRect/>
          <a:stretch>
            <a:fillRect/>
          </a:stretch>
        </p:blipFill>
        <p:spPr bwMode="auto">
          <a:xfrm>
            <a:off x="251520" y="3789040"/>
            <a:ext cx="2733675" cy="2847976"/>
          </a:xfrm>
          <a:prstGeom prst="rect">
            <a:avLst/>
          </a:prstGeom>
          <a:noFill/>
          <a:ln>
            <a:solidFill>
              <a:srgbClr val="0070C0"/>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olo 5"/>
          <p:cNvSpPr>
            <a:spLocks noGrp="1"/>
          </p:cNvSpPr>
          <p:nvPr>
            <p:ph type="title" idx="4294967295"/>
          </p:nvPr>
        </p:nvSpPr>
        <p:spPr>
          <a:xfrm>
            <a:off x="-180528" y="260647"/>
            <a:ext cx="9072860" cy="648073"/>
          </a:xfrm>
        </p:spPr>
        <p:txBody>
          <a:bodyPr>
            <a:normAutofit fontScale="90000"/>
          </a:bodyPr>
          <a:lstStyle/>
          <a:p>
            <a:pPr algn="ctr" eaLnBrk="1" fontAlgn="auto" hangingPunct="1">
              <a:spcAft>
                <a:spcPts val="0"/>
              </a:spcAft>
              <a:defRPr/>
            </a:pPr>
            <a:r>
              <a:rPr lang="it-IT" sz="2800" b="0" dirty="0" smtClean="0">
                <a:solidFill>
                  <a:srgbClr val="0070C0"/>
                </a:solidFill>
                <a:latin typeface="Century Gothic" pitchFamily="34" charset="0"/>
              </a:rPr>
              <a:t>4.Le prime avvisaglie della crisi e la nascita del pensiero </a:t>
            </a:r>
            <a:r>
              <a:rPr lang="it-IT" sz="2800" b="0" dirty="0" err="1" smtClean="0">
                <a:solidFill>
                  <a:srgbClr val="0070C0"/>
                </a:solidFill>
                <a:latin typeface="Century Gothic" pitchFamily="34" charset="0"/>
              </a:rPr>
              <a:t>Khomeinista</a:t>
            </a:r>
            <a:endParaRPr lang="it-IT" sz="2800" b="0" dirty="0">
              <a:solidFill>
                <a:srgbClr val="0070C0"/>
              </a:solidFill>
              <a:latin typeface="Century Gothic" pitchFamily="34" charset="0"/>
            </a:endParaRPr>
          </a:p>
        </p:txBody>
      </p:sp>
      <p:sp>
        <p:nvSpPr>
          <p:cNvPr id="11267" name="Segnaposto testo 6"/>
          <p:cNvSpPr>
            <a:spLocks noGrp="1"/>
          </p:cNvSpPr>
          <p:nvPr>
            <p:ph type="body" idx="4294967295"/>
          </p:nvPr>
        </p:nvSpPr>
        <p:spPr>
          <a:xfrm>
            <a:off x="0" y="836712"/>
            <a:ext cx="6732240" cy="5327650"/>
          </a:xfrm>
        </p:spPr>
        <p:txBody>
          <a:bodyPr/>
          <a:lstStyle/>
          <a:p>
            <a:pPr eaLnBrk="1" hangingPunct="1">
              <a:buClr>
                <a:schemeClr val="tx1"/>
              </a:buClr>
              <a:buFont typeface="Wingdings" pitchFamily="2" charset="2"/>
              <a:buChar char="Ø"/>
            </a:pPr>
            <a:r>
              <a:rPr lang="it-IT" sz="1600" dirty="0" smtClean="0">
                <a:latin typeface="Century Gothic" pitchFamily="34" charset="0"/>
              </a:rPr>
              <a:t>L’Iran dei </a:t>
            </a:r>
            <a:r>
              <a:rPr lang="it-IT" sz="1600" dirty="0" err="1" smtClean="0">
                <a:latin typeface="Century Gothic" pitchFamily="34" charset="0"/>
              </a:rPr>
              <a:t>Pahalavi</a:t>
            </a:r>
            <a:r>
              <a:rPr lang="it-IT" sz="1600" dirty="0" smtClean="0">
                <a:latin typeface="Century Gothic" pitchFamily="34" charset="0"/>
              </a:rPr>
              <a:t> era diventato un </a:t>
            </a:r>
            <a:r>
              <a:rPr lang="it-IT" sz="1600" i="1" dirty="0" smtClean="0">
                <a:latin typeface="Century Gothic" pitchFamily="34" charset="0"/>
              </a:rPr>
              <a:t>rentier state</a:t>
            </a:r>
            <a:r>
              <a:rPr lang="it-IT" sz="1600" dirty="0" smtClean="0">
                <a:latin typeface="Century Gothic" pitchFamily="34" charset="0"/>
              </a:rPr>
              <a:t>: dipendente in massima parte non dalle proprie attività produttive ma dalle rendite derivanti dall’esportazione del petrolio</a:t>
            </a:r>
          </a:p>
          <a:p>
            <a:pPr eaLnBrk="1" hangingPunct="1">
              <a:buClr>
                <a:schemeClr val="tx1"/>
              </a:buClr>
              <a:buFont typeface="Wingdings" pitchFamily="2" charset="2"/>
              <a:buChar char="Ø"/>
            </a:pPr>
            <a:r>
              <a:rPr lang="it-IT" sz="1600" dirty="0" smtClean="0">
                <a:latin typeface="Century Gothic" pitchFamily="34" charset="0"/>
              </a:rPr>
              <a:t>Tali rendite,che sarebbero dovute servire a mantenere l’economia interna,vennero dilapidate dallo </a:t>
            </a:r>
            <a:r>
              <a:rPr lang="it-IT" sz="1600" dirty="0" err="1" smtClean="0">
                <a:latin typeface="Century Gothic" pitchFamily="34" charset="0"/>
              </a:rPr>
              <a:t>shah</a:t>
            </a:r>
            <a:r>
              <a:rPr lang="it-IT" sz="1600" dirty="0" smtClean="0">
                <a:latin typeface="Century Gothic" pitchFamily="34" charset="0"/>
              </a:rPr>
              <a:t> per il mantenimento del suo costoso apparato (esercito etc.) Questo causò una forte crisi sia economica che politica, rafforzando il fronte degli oppositori, soprattutto dei religiosi sciiti tra cui era emersa la figura “carismatica” di Khomeini</a:t>
            </a:r>
          </a:p>
          <a:p>
            <a:pPr eaLnBrk="1" hangingPunct="1">
              <a:buClr>
                <a:schemeClr val="tx1"/>
              </a:buClr>
              <a:buFont typeface="Wingdings" pitchFamily="2" charset="2"/>
              <a:buChar char="Ø"/>
            </a:pPr>
            <a:r>
              <a:rPr lang="it-IT" sz="1600" dirty="0" smtClean="0">
                <a:latin typeface="Century Gothic" pitchFamily="34" charset="0"/>
              </a:rPr>
              <a:t>Khomeini  fece proprie le tematiche di tutto coloro che si opponevano allo </a:t>
            </a:r>
            <a:r>
              <a:rPr lang="it-IT" sz="1600" dirty="0" err="1" smtClean="0">
                <a:latin typeface="Century Gothic" pitchFamily="34" charset="0"/>
              </a:rPr>
              <a:t>shah</a:t>
            </a:r>
            <a:r>
              <a:rPr lang="it-IT" sz="1600" dirty="0" smtClean="0">
                <a:latin typeface="Century Gothic" pitchFamily="34" charset="0"/>
              </a:rPr>
              <a:t>: sperequazione sociale, strapotere della polizia, ingerenza americana,  ingerenza della cultura occidentale: unica soluzione a questo era  la cacciata dello </a:t>
            </a:r>
            <a:r>
              <a:rPr lang="it-IT" sz="1600" dirty="0" err="1" smtClean="0">
                <a:latin typeface="Century Gothic" pitchFamily="34" charset="0"/>
              </a:rPr>
              <a:t>shah</a:t>
            </a:r>
            <a:r>
              <a:rPr lang="it-IT" sz="1600" dirty="0" smtClean="0">
                <a:latin typeface="Century Gothic" pitchFamily="34" charset="0"/>
              </a:rPr>
              <a:t> e la completa riforma della società iraniana</a:t>
            </a:r>
          </a:p>
          <a:p>
            <a:pPr marL="265176" indent="-265176" eaLnBrk="1" fontAlgn="auto" hangingPunct="1">
              <a:lnSpc>
                <a:spcPts val="2100"/>
              </a:lnSpc>
              <a:spcAft>
                <a:spcPts val="0"/>
              </a:spcAft>
              <a:buClr>
                <a:srgbClr val="002060"/>
              </a:buClr>
              <a:buFont typeface="Wingdings" pitchFamily="2" charset="2"/>
              <a:buChar char="Ø"/>
              <a:defRPr/>
            </a:pPr>
            <a:r>
              <a:rPr lang="it-IT" sz="1600" dirty="0" smtClean="0">
                <a:latin typeface="Century Gothic" pitchFamily="34" charset="0"/>
              </a:rPr>
              <a:t>Nel 1963 Khomeini organizzò una congiura contro la </a:t>
            </a:r>
            <a:r>
              <a:rPr lang="it-IT" sz="1600" dirty="0" err="1" smtClean="0">
                <a:latin typeface="Century Gothic" pitchFamily="34" charset="0"/>
              </a:rPr>
              <a:t>shah</a:t>
            </a:r>
            <a:r>
              <a:rPr lang="it-IT" sz="1600" dirty="0" smtClean="0">
                <a:latin typeface="Century Gothic" pitchFamily="34" charset="0"/>
              </a:rPr>
              <a:t>  che però fu scoperta e </a:t>
            </a:r>
            <a:r>
              <a:rPr lang="it-IT" sz="1600" dirty="0" err="1" smtClean="0">
                <a:latin typeface="Century Gothic" pitchFamily="34" charset="0"/>
              </a:rPr>
              <a:t>Reza</a:t>
            </a:r>
            <a:r>
              <a:rPr lang="it-IT" sz="1600" dirty="0" smtClean="0">
                <a:latin typeface="Century Gothic" pitchFamily="34" charset="0"/>
              </a:rPr>
              <a:t> </a:t>
            </a:r>
            <a:r>
              <a:rPr lang="it-IT" sz="1600" dirty="0" err="1" smtClean="0">
                <a:latin typeface="Century Gothic" pitchFamily="34" charset="0"/>
              </a:rPr>
              <a:t>Pahlavi</a:t>
            </a:r>
            <a:r>
              <a:rPr lang="it-IT" sz="1600" dirty="0" smtClean="0">
                <a:latin typeface="Century Gothic" pitchFamily="34" charset="0"/>
              </a:rPr>
              <a:t> ne decretò l'esilio che durò per 16 anni  prima in Turchia, poi in Iraq e infine in Francia</a:t>
            </a:r>
          </a:p>
          <a:p>
            <a:pPr eaLnBrk="1" hangingPunct="1">
              <a:buClr>
                <a:schemeClr val="tx1"/>
              </a:buClr>
              <a:buFont typeface="Wingdings" pitchFamily="2" charset="2"/>
              <a:buChar char="Ø"/>
            </a:pPr>
            <a:r>
              <a:rPr lang="it-IT" sz="1600" dirty="0" smtClean="0">
                <a:latin typeface="Century Gothic" pitchFamily="34" charset="0"/>
              </a:rPr>
              <a:t>Intanto e proteste contro lo </a:t>
            </a:r>
            <a:r>
              <a:rPr lang="it-IT" sz="1600" dirty="0" err="1" smtClean="0">
                <a:latin typeface="Century Gothic" pitchFamily="34" charset="0"/>
              </a:rPr>
              <a:t>shah</a:t>
            </a:r>
            <a:r>
              <a:rPr lang="it-IT" sz="1600" dirty="0" smtClean="0">
                <a:latin typeface="Century Gothic" pitchFamily="34" charset="0"/>
              </a:rPr>
              <a:t> e le conseguenti repressioni violente si susseguivano nel paese e che vedevano coinvolti numerosi attori: piccola borghesia, commercianti, religiosi </a:t>
            </a:r>
            <a:r>
              <a:rPr lang="it-IT" sz="1600" dirty="0" err="1" smtClean="0">
                <a:latin typeface="Century Gothic" pitchFamily="34" charset="0"/>
              </a:rPr>
              <a:t>etc</a:t>
            </a:r>
            <a:r>
              <a:rPr lang="it-IT" sz="1600" dirty="0" smtClean="0">
                <a:latin typeface="Century Gothic" pitchFamily="34" charset="0"/>
              </a:rPr>
              <a:t>,</a:t>
            </a:r>
          </a:p>
          <a:p>
            <a:pPr eaLnBrk="1" hangingPunct="1">
              <a:buClr>
                <a:schemeClr val="tx1"/>
              </a:buClr>
              <a:buFont typeface="Wingdings" pitchFamily="2" charset="2"/>
              <a:buChar char="Ø"/>
            </a:pPr>
            <a:r>
              <a:rPr lang="it-IT" sz="1600" dirty="0" smtClean="0">
                <a:latin typeface="Century Gothic" pitchFamily="34" charset="0"/>
              </a:rPr>
              <a:t>Gli Stati Uniti non sostennero appieno l’alleato sia per problemi interni, sia per delle problematiche sorte con L’Iran a causa dell’aumento del prezzo del greggio</a:t>
            </a:r>
          </a:p>
        </p:txBody>
      </p:sp>
      <p:sp>
        <p:nvSpPr>
          <p:cNvPr id="11268" name="AutoShape 5" descr="data:image/jpeg;base64,/9j/4AAQSkZJRgABAQAAAQABAAD/2wCEAAkGBxQTEhUUExQVFRUXGBoaGBgYGBgdHBoaHB8YHBcdHBcYHCggGBwmHB0XITEiJSkrLjAuGh8zODMsNygtLisBCgoKBQUFDgUFDisZExkrKysrKysrKysrKysrKysrKysrKysrKysrKysrKysrKysrKysrKysrKysrKysrKysrK//AABEIAL8BCAMBIgACEQEDEQH/xAAcAAAABwEBAAAAAAAAAAAAAAAAAQIEBQYHAwj/xABEEAABAgMFBAUJBgUEAwEBAAABAhEAAyEEBRIxQQZRYXETIoGx8AcyUpGhssHR4SNCU3OT8SQzNGJyFEOCkhWi0mMW/8QAFAEBAAAAAAAAAAAAAAAAAAAAAP/EABQRAQAAAAAAAAAAAAAAAAAAAAD/2gAMAwEAAhEDEQA/AM+kS04U9UZDQRonkssEpZmFUtCss0pPeIzuQeonkO6NR8k6GlrO8wF3/wDEyPwJP6aPlAN0SH/kSv00fKHeKAlcA2/8VI/Ak/po+UEq6ZH4Mn9NHyh5AEAxF0yPwJP6aPlChdVn/Ak/po+UPA+cEkQGXeV6wS0mRgRLSESLVMOFCQ5HRIRkKtiLRk19ENIYBugQSzZusF21pG5eVOyqVJBSH+xnpfR/s1t2hKqatGBWmY6QMwl25H4QAW2LIUp2UftjktQ8eOcB8zF78n3k+NrSLRaCUWck4Ep86axY1+6h6PmdN8BS7uu2bPVhky1zVbkJJbiWokcTuiwy/J9bBVSZaOClOfUkGN1sV1S5Evo5EtEtAGSQz8Sc1HiXMR9tAdzAYdbtjrVLGIoChvTX1hohZtnUksRG/FFX+MR147MyLQ/SIwrI89FFPvOh7YDDTLgygZRb9p9iJ9l66R0sn00g0/yQPNyzyMVMnfnAEAOEdkIG6vZHBMdkK3inD5QHcgZKFN4Hy7frCQgY2LEKBqO0uPG+Oktt/P2aQi0SywIyFeRplwOvKAXZwHIIG407QeTPG6+TOdJtNjAXKkqmyFdGsmWjrBnlKy1SWPFJjB0zOsFCv1qPa47Y0HyS3wJVtCCepaE9HX8QdaV20Uj/AJCA2P8A8VI/Ak/po+UA3VI/Ak/po+UO8UGlUA1F0SPwJP6aPlBKuqQP9iT+mj5Q8eBAMRdUj8CT+mj5QZuqR+BJ/TR8oeQoGAZC6JH4En9NHygG6ZH4En9NHyh2uCTARN8XXIEicRJlA9Ev/bQ46p4QIdXz/TzvypnuqgQHneQeqOQ7o1ryVo+wUeJ+MZLJT1U8hGw+S5LWXtMBcsMKEEIJoA3gxBQbQCCswoKg2giYBlf9i6azzEZ0KgN5ANO0OI8sW2T0a1IIyJDcNI9byzGA+VnZpdltHSM8qaomWtqNn0aty0ZB/OS24wFJuW7lWm0SZCc5sxCKB2xEAluAc9kerpV0y5EtEpA6stKUJG4AACMK8hViTNvRBIfopcyaOB6ssc/P7t0ehbVMdRSz90BDWgN4poYgFsvEcmUAzMWIBHZviVtlqZTZ8PWYhsRILBgD1iVDi2Vcm9sAgS29j8/FI72OXXe5ji7pPtDnewryh3Z8hvJp4GmUBKSZdMmp+8Z9tn5KxNKptjKUrNTJNAfSwKyHI0zqI0WyzKVZ3ZvUNePfD6UK13ePHOA8k2yyzJS1S5iVIWkspKgxB3EaRzTMZ49JeUnYtFvs5UhIFqlh5avTAr0ajuOhORbRxHnG12JcpWCYhSVCrEMWch/WDAdZa97Of3jsqWRVLA+w8xpDFMxuUPZS38CAbzzhyDDQeiRVvG+Ht3T1IUCjzklK0E6FKgfYoA9scLXLofp8NIOxrHVO44T2incID1JdVvTaJMucnzZqAttzio7C47IdANFB8jV447HMknORNIH+MwYhy62OL8YACARAaATACBB5wQgDeCJgKMEDTSAY3yXs8/8AKme6YELvr+nnflTPdVAgPO0g9Uch3CNo8m6GsiYxWSeqP8R3RuWwKWscvkICxpVBiEoDQoGAAMG8IWC8KgAVVg2gmaFQCkUhpfF2SbVKVItCAuWrMbiMlJOYI3w6eFAvnAZbsFspMuu+UpWvFInypqJMz0z1V4FD7qwElXFqaxqVucLJox8fCDS2JGIAsoEO1DUPwLKI7TEZbL7kzVKTKmJJDih3EeuAhrevDPdRLFgOdW+DREJm4pnRpJOJLlQyFWqRziSvy2JxysiozA3Ihn7D3REXPfLlSSesJJbj0Swkt2EQEnarKEjBiOTaQ+skgjASTQFv7Q+7jFeTe4CwpZeofcMn51hc3aWVKPWmA0pUPmaOOYrAWySjrZ13UbNuyndEigFqNu7ootg2+szsQv1ZduR1i4WG85U0Do1Pk3Cmva9DAPy5yiqbU7KyLYhpiBjAwpW1UkvhL/5N6+MW+SXrEfbFsrD/AMvVn26wHmnarZidY5pRNFM0qqyknIjdrThEKkqSHYtxFI9N7WXMJ0iaMBmqwqKEgVKipJYPuAOcYBtJcs6QpRWiYEuxdCgOALhhAR8i0Pn6h8o4IGAkcUndrxjhJU3AQ4tCnUGzYD490BqfkPtX8TapfpS0KAH9iiD78bE0ZL5DboLT7YoUV9jL4scUw8gcI9cauFQC1QTwZhIGsAIURCWgjlAGWg45tujrAMr5P8PO/Kme6qBBXz/TzvypnuqgQHnGSrqjc3wjfNipbWSX/iPhGAS8gOA7o9DbLIIssv8AxHdASwTCgRBEPBJRAKaCgzAEAShASIUDCgYAKTAgQTPAN7ws/SIKTUHzgKEiuShkYxrbDZqbYiJsudhClKSgKmFwQ9AnM8uTPG2EQ3v671TRMAmGWso6ik1UkUEwJfKoQ5Fe4h54XtROQoYziKABUKSWd9YlbtXOmolT7OFApUtBLOCXOJJbMFKoK/NhVS1KUtRSipK1LK3zyGEF8s40fZK5VWSxWSUrzlFcwhqjGolIPJLPAZTtki0WVctE8MZgK01JAD6VABHsiAFr6Qh83qp6n/s7CPQm3GyCLemVizlk4Q5S5VhBcjRhGLXxsoqx2rop9EmqVgUUDxOoLjPTjAT1zXdJCQJktwdUrllQcaMoE6VAeLhdC5UhMuYCoyyyFDCUqSrIFiBmQRkKRB7K3TKQkKGBCdVMH4t7fbFvmWTpyhOEhCACAc3fXsanEwFtsagQCMtCfgNI5W+R9olWrKHYQGp/k0dLGMKWfLKCmh1pOlXHq9sByt8mYqSsSVBM3D1FKyBBevClecQF235/qlTLLa5KQopwrQR1SRlQ9hBizz5uGWVByQHYBycywGp0aIm7bMZ0xFpWjo1YMCUNVnoVE7qdjwHnHbK7E2a32qSgYUJmqwDchXWQOxJAgtk9mZ9unCVITuxrI6stJ+8o+thmdI0m0+Ti0W+8bRaLR/D2dU1TVBmLQlkowoFEOlI6yt+RjVbsu6VZ5SZMiWmXLTklIbmSc1K3k1gON0XZLs0iVZ5Q6kpISMq71Kajkuo8TDvBAMG0ATwIAgEQCUvCkiCeDEAHgoODwwDG+k/w878qZ7qoEHfQ/h5/5Uz3TAgPN1kD4ez4fWPRdwhrPLH9o7oyWw7ErKZasVCEKy5GNisErDKSNwgHIgQQygSxAGBChzgJMIMAt4VCR49kGRAG8BoSIEAYhV6SSsICSQoChG+jjlCTD6wqcV+78X+DQFQtd2IWvpbR1kywVBKj1XFcTNUZMDrElfCmtEsbkhuMQt8WtFptsmyLVhlqWSoAtjISpQTTe3fD2/LWg2tICg4DdvxgJtyNctBx4mM/2hvOVaFTJNMcteFSVgEcxxqC/GLjedqlukzJiUpZw5Z2bfnSM38oyE/6iVarO6pZliXNWkdUqCupUUxBLj/qICT2e2bwKxAYgMknTV2ypT1Ra0IUglwQe8mILYS9gsMS5i52qUFCme6A4WeY4cvXjHcGr+Bm/shuhLCukdZopx10gO8kviGgLPXPPOFrYZa/T6w2nywqWpL+c4z5PXszhcmVhGZPNsuyA7QhS4MwSqwBAwGgmg3gCMCDgGkAkQCfVBgwTCAHxhRMERSAQ8AyvhT2ef8AlTPdVAgr4H8PP/Kme6YEBFXTZx0Mn8uWf/VMT8ugiEuc/YSfy5fuiJxKe6AGKFprCMELAgA0EDAeDMAkiFDcILFBvAKMJeFQGgBDqwZK4/Iw1TDywwGe3JdHS26dOW7SQQgjRaqA0OYD/wDaO183UTNTMCwJuIAqGgJKUlSfNORJO4PXOLBeL2RE+ahqrBYgkVGfd/1jL7z2wkk1M2YtQAUUhSgnCXBdID7/AKQErKsZStalzVTCsgKUXBIdOMIGWH7oSAM97xLzbajo8CgMJHXSRqpiUga0PraMzVtbZ0E9easKfLMOACKs3DthzbdqEKQhctM/qkFAMpk4g5qoUIJzgLbYbtNlmY5bmSpWEPXCp2A3nhF+k2h0g5HL4v3Rnmw97m0S1S1P1yQX9MjE9dHY8+UXKwEsEsaFlas1O0U10IgJGTMfPsHjWHEwOHJevxYQ1lDExGoz+TcX9Qh7LT1dXBfdTwYBCwGbX4fDOFSjSAhOpzP0isbW3lbrNim2dMmZJSgKmCYC6FYgBVJBKS7kucLE5UgLTAIjO7n8q8hazKtUmbZZiVFKj56ElNFYiOslt+EjjF9slpRMQFy1pmIOS0KCgeSgWMB174AEIUmFIygOghBRAeA+UAQFYUEiCMGIAPBKMBSYASGgGd9H+HnflTPdMHCb6/p535Uz3VQICMuX+TI3dGj3RE8SySfRS8ViTa+hsaZuHEUypbDmAK8PpEDN2/8A9RZ5iJacEwBOIguyXLsNCSG5QFnl7QdcpOXJuTa5ROSJwUHBjD7BtO6/tCSrN2JIbf7I1LZS3onIxIW5GY1HAiAsYDn5w1sdsTNBVLUCBkPSFag/CK7t1esxEuXLkKwrmYio7kjqpBP3cSnEZtsrtWqyrMmdiBBokinDrPQQGu2+/JUuYiViGNbljmACB7X9kPE2oBnUFA5HI8QRvHtilzAi3SsM1krCnlzAKoUcmO52BGoiAsN7WizzxItnVWg9XcpLjrJc1B3wGvpIIcZQGiHuq8AtLg1OYOv1yrErKnBWWeogOhh/ZqB/FKHuiPMcr8t3RWYqGZJEBCbR7QFUxCJamGJhvJq59UCcJLr6qRUFWEDzm6xZs29cV7ZWQZ9qClZOwG4P8fjFvtt1gTSpKR1iSrmQkUHr9UBn9olWMTAsISqZkOoO8jjziUvK1SpUoFISpRySKhIqMTZFXdFpm2BOFiENTFTUElJcbjUnhFRv67sRlliXJcMzpJAL7uspucA42QsiDhLHEcZ0YYQQ4q/3wA/Exa7HZihJOaia9jkB+AJA5RXNj7EuW5mHEcSddXIW2gcYRplwi7ql07fHbxgG0hDMBlVhw+H1hygMmtd/dn6oKWli7j5EfSOc1bqCB1laDlm5Aolnr2QCXJISKqOWbczwH0iK2rvKVIldAV9ZZBX1cSlZHCEfeKmAb7qakgNA2k2gTY0iVKaZal78kj0lAZJGifqYy6/r9FnKlYultSndaqpRkTudR4UplQCAr220vo7TMnLU020pmGbLBxdGlYAQ5DOSzsW9VTHXBtHOscwqssxSASCpB60teXnS+I1Fc2IaIi8J6llS1EqKiSVEmpOZLwzlzKvAegtnPKnZJ4CZ/wDDTP7i8s5ZTW6vJQHMxd5c4KGJJCkn7ySCD2gsY8nUJzO/94f3PfFpsqsdnmrlf4kYTnRSfNV2iA9TJg2jGbh8ss1LJtklMwOxXK6iwOKCcKuwiNKuHa2x2xv9PPSpX4aurMH/AAVU8w4gJwwBBPBwBwWGAYOAZ3wn+HnflTPdVAhV8/0878qZ7pgQFdskorsYSkOoyEsDqyUlu1iO2MkuZbTbYoIZkggGtAogg5Zv7I2fZw/ZyPy5fuiM8Xd3R3hbpQTnJKuTKSR6w0BnNkvAptAWOrUs1WD0qc4umzm0C0zETgQFKxJUAAxwtpxpFAtBaY5GSsu3KHU6cpHmlsJJA1DsfhAbhfE9Nssyp0opRaZCSSlZAStFMaVPkDodC2+KBfNil3hJE6UOjnoHm1JU2aVOc3ZorUy/ZqpakCYQiYGWH84BlAPuxAQi5L6VZ5upS9RATOyW05SoJmMCAkA60zfxnGp2+VIt9nCJ4qKomBguWrIEfI0MZjtndsuZKTbZDJUCOkSBRTsyqavQw62Evqat8TFMtsyxKiGSM8hVUBMyLxm2E9FaXzIQtNRMCS1NRUinGLzd1vLpxApJCSTxIchuG6IaRYpVsRNkzfSeUo1UhQSkU1YM3GGlmtC5SzJnOmYijuWIyBG9JgNIs80KHLPxuip+Ue3KZEhJbqueZrD+7lYkkKctQiocDRwxip7ZWa0rtK5hQejJBSpNQBkzCoI1gLB5OLIU4FanFi4GrEeyLxaE8K+Pg8V7YiyFIBPoUZiC5FXEWK0ocQEXbA5wjXu48OEMrbZcZCTUYn4EhwkHeAGOdSddJVMjU6U8fKFLlVp6+RJFN8BG2KyYSQBqDXhTXe0SswMk8j6/BhUpIHjnBkYsmbUnLx8oBi5BIAdywHHRt1decRe09/JsSClGE2maBxwirEjcK4U6l4c3/fkuxpJLKnKH2aN39x9EP8t8Y1eN5TJ61TlEqKiak6ZYnyD5AaJZs4Bd430ZeIglUxRJWssS545fB9+cUK3WwqXmTV6nfviatgOBa1q6gySH6x0BPojgIrcpJJfXM74DpMQ6S40OemX1hgkRKBIbsp8M+6I4pY7oAwpodS5pI5fWGMwx3squ4/CANVPjHMKrxHsjtODPz7+6GhgLhcHlAt1lCUy5+OWn/bmgLS24E9YcgRGkXD5YbOsAWqSuSrIrR15fNvOSPXGEAx3lpOcB60u68Zc9CZklaZiDkpBBHI7jwNYdGPL9w31aLKrpLPNKFOxAqlXBaTRWnwjYdjvKdJtShKtAEicWCS5MuYTuJ8w5MDvoYC53wP4ed+VM91UCCvn+nn/lTPdMHARezQ+ykn/8ke6IXftwCbMRPlgdKEqlrNAVS1Bw51ZQHrMFsyPsZX5aPdET8s14QHlnamwKkzlAsXU4I3PqN8N7ZMxF96QfYxi3+VfZ6ZIndKx6Gb5odygurqq45EHIxU7ZZEpkyFhSiVpJO4EEgjmDvgI+z6gvHRaH4H4+GjnJWyi0dpxyNa5/CAntk70A+zmrAl6pUKKGoc05DUx3mbM2hKTPsysZBxFCAMTFyMIGYAOQ45tFTKdX+sWfYnaNUiaAolidTlwgJvZLaMrUASy+We+mhjTJ6ZdrlgKpNlnqqGY3h2qDujJ7bZJa7WufZyAQsKmStz+cU73zIG+Ltd9v+0QQamhrQs3c8Ba7FY1S0kAu2WVOW94euFJKSHSoVByhgm8gkYlIY0FDnvpoc4fpmhQo47IB7s2gJKkpcAJ1rqNYkpyiTuP1ER9xzOupz90N64O2WjCpzQVFdCae090A5nqD4eXZkHjqkNTf4BiItduA6xJALOwcZ6tpWJLpqP4+kB3SHd6AZ8t/DfFT2h2tSkYZLFL9TcpQzXxQDl6ShuFe21V5Do1IxESU0WQazFeiNw0/aM3tdtzUWy6qRkGolI4ZQCLznKmrOMlRVVZJqRkx59zxE21b0eg3afGHc1wCKFRqfHDKIu1uThDUz568oCGvm1P1fuhw3qJ56dsRKFnVu71eNY629bqU3IcRWscJaoB1KGb7vXn7YYT/ANoeoNS1PjrDO3mu/wAeyAakw4s6flT16Q3jvLLD2+PZAHal7o4JS8GS5jugeKwCZSW7Y6pA+HyfxrCKezxyjqk1Onb4fSAcJyGj6ad9YVMSKvw9RqYHo8q8N1PjCgQ2WueW6A2DYDa02mxWizT1kz5UmYUk5zJWEgEnVSTQ8CDAjJbDbpkhfSyiykpUG3pUClQI1BSTAgPROy6fsZX5aPdETiYh9mR9hK4y0e6ImQICp7f3T0spZKSpBAxNoA4Vy+6oHeFRhl5WZMhJklz1nc/dVoQPRUkhxvEeoqcG1fL9owfbW5JVqmzplhJJkKwmWc1JYEqln7wS6qGrNwgKddlukyCFTbNLtAKvtBMxjCHBGApUGdL1INTEjtLZrFLJTZ1LmKJJIJxIlO7JCqFShx3ViMtKuql04J0pRCt+gBPEEN6jDCSK8c6+13gAgHLMjWF2GyqmLCUNjLsDR9QA+8Awc2jK9frhC0aihGoMBc5t2otCUzpLybQmk9AcLSr7q+jP3S3nA8xHS555mKQDNEi0oV/LXRE1T1IJGahoCzwx2a2kZSEWmUia3VTOxTETUJoCAuWk4gM2UNItUi50zAyZrpxOgGpL1cFQz4QFxs6gsEAJcKBL55B6EZv2RK2OXhS1SNH9lYrdz2iciZhmqxJoCTJSWanngD1l4sgmg5ecpmr7eDeN0AuYtjTccm4MI4TJnSI6ynqCcj8KR2tUshBY1A7HhoQQwZs+FBmfDwFW26tKpMjFipwLex2z8Zxatm76FosQUmsxKUgjUvRJA8ViieVGaMCRvUl+w1ENdkbWuTKm1KQtPRhX9rgkpHpFgBzUdBASF7TFLKg/Ulk4iKgqq4G/9zuhrZbApasRIwpLAOc9MhUDvMcP9eZizKligZKRUgGoU+/UnlxifsIDBAyAAHHJzzJPtgIw3calyd3jXsiE2gsnQyFzHAPVAcn7xalM8z9It1qW6mDsHb4+zxSKFt1bXUiWDSqz3DuPsgKerkW3eKQaSRu7PbBH1wfLLJqQHWUNRX6aHxrDW30U3f4pDgGvj45xxt4qDvEA1EBaoKDAgFypdY7tXMD4fPSCTkw0+mcGFd7/AL74BA7X0jskaN4G/wAaRyG46CO0rTT6P6vrAOlkADs38fXCkh3d8zXXxUxytC6gEsGG7XUDT6x3Sr4HwB4ygOasiRu7dX7IEFaGajnq6/s/ZBwHpfZ1P8PK/KR7oiVVEbs3/TSvyke6I731eSbPJXNWQMIo+ROnxMBT/KntULLI6FBHSzBUZsjUZ5nKMKuW3zJNolzJb4kLxBtc3B3ghweBMP8Aay+l2qetZUVAqOEnLmActPVEXKGAOD4YvAavtPspKtEuXbZInBM1B6SVKQJpxuykpOIAEKdLl3AGdYzO12bCtScKkV81Xnf8uMbxsbdihc8hKyleICYqWQCME0YkjmzKcb9daHtfsyJaSqTIQal1CbiUM6lOEB9MyzZQGepyIzg5VQx0pzGh8boWEVr49UKEly4z8ezKAKzSuulhV9FYT/20jStnrTMQkdaZQecZyCfX0bxn02z4SxFaHPJ6iLRs3bXASSSRwB9sBeDbVH0WzdSlr450AiQsVsKwzhwK4Q5YcqJGcVe9b0lyUAzArhicnsHgRKbD3ZNvD7aaFS7Ek9VDkG0KHpMf5YOfpGlQ8BoF12LGEqLFGg0PHiIlrXLSpLKSFbgQ4f4R0lENRm3bhERZJ/SzFTX6hOGWN4TQr44i7cADAVHyh7BzLUEqsyk0NUKLZmpSrLXI7ool+SzJWmQElJlFm1ds2yqO8RvMtXjx3GKnf9mlWi1TETEIWhKEJIIyUXJZQYpOEtQwGaXNZwkFWqgTxYv3kDsCd5ixWJWFKjupy39xyiQt+y4UpS5KwkqA6pyYBgyhVOQzeGV4yTKRgUGJ8FjyGmsAwU9eINeP715xl20NpEyfNUNFYU/4p6r9p740C3W/BKmzDoD2lh8SPVzjL5hpVube0wHNKR88ufjlCwzePD/Mb45ePm3shYPjdq8AYVuhFrPVHM9mWkLbdu8CEWzzRwMA1JjpLA4RzAjqjnr45QHYc2+NYLV2/cjduzMB9fGkJ07P2gFer1+Hg06eN/shA3R1Q3GkA4nkBQ5fOrnsgJW55EcM8+ccrRmNeqNdxLco7S1CtWpTn2Z/WA6TAGPL56QITOTQ5ezcfnAgPSmz01rPK/LR7ojLvKrtIqcrokKZKSWAIfc+dMQIL7g0WS1bVWaXYUpC8SjJCSMK6AIGLQP64x687wC1KUDQvo1Ro3DjuEBHMPZnwHw4RI7M3Oq2WmVZ0/7iwknQCpVy6oUeyIuasN4fT5xo/kLEmVaptqnTAgS0GWgMskqWxJ6oIAADf8oDU70vEWe3GzFkomyZRlbipGNJTwOEBuUVfbKyomBhJlz5gUaKCnFK0OemkI8sl6WacizzJcx1oUpJ6qxQjEM0jVPthhcW3EqbIUJ/8xIYnCpl7iw1pV+yAoN7XUuUetL6MaAqSfYKiDuyzOoPCb3vRM2aVUZ2DA0EObrtssGqsuB+UA1vJX2kxQ9Ij1U+EdbFaFoTjQcJasOpQlT57qUAhkrWGVUlIcUGqn7IsNk/0IU4UUFjTCspI5EQDLY7ZKdeC1T5rrlSy5SVHFNIIdCD90UYni2ZptF0XrLmpSizshcsN0Chh6o+6Bo2hjOLtvqXIUVy5zBAFMK2I1T5tIVfO2cuavGgiWfSAVicAhwcPUoWIGcBpN6XqFqTIlFpkwEzN8pA85wPvHJuLw6QgJASkMAAAM6AMKfeHEVijbGX3ZpaFTZk55s1WZTMdgcioJdyXL8RFj//AKmyfja+hMz4jD7R6oCWvK8EyJMycvzUJJ34tAKec5YbxFPuGerDjm/zZqipZ4nTkNOcRu3u1Eiaqz2dEx0lZmTDhXmjzAXTWpfEN1YEjaOzthMzl1F5V4QFqSrvPyg7RZkTElC0hSeO/eNQanKIFG0dmyE2mfmr/wDnn64cp2ns34v/AKL/APmAzryoWQWVMuWlTpmuQD54CSl34EkVjPJh5ZN48aRbfKne6J1udBxJRLloBYjetWYB+8kdkU+Yob9YBBA8CAD9YC1Dw8JpvgOravr45QLT5gpkeOr/ABjmZo7YWuYMPaPZ+8BxasKUPHjxWCUscOyB0ggFpPjugiqEK04+KwpK6N2/KAMEiOssV4xxKhz8VjrKmjF++UB1tmYb0e+FWZXGvt+kcLSsFmOkIRNFPhAP5hdDtkDl3+2DhBmpwl29vKBAf//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p>
        </p:txBody>
      </p:sp>
      <p:sp>
        <p:nvSpPr>
          <p:cNvPr id="11269" name="AutoShape 7" descr="data:image/jpeg;base64,/9j/4AAQSkZJRgABAQAAAQABAAD/2wCEAAkGBhQSEBUUEhQUFRQUFxUUGBcUFBUXFxcXFRQVFxcUFBcXHCYeFxkjGhQUHy8gIycpLCwsFR4xNTAqNSYrLCkBCQoKDgwOFw8PFykcHBwpLCwpLCwsLCwpLCwsLCwsLCwsLCwsKSwpKSwpKSksKSkpLCwsKSksLCksKSkpKSksKf/AABEIALYBFAMBIgACEQEDEQH/xAAcAAACAgMBAQAAAAAAAAAAAAAAAQUGAgMEBwj/xAA6EAACAQIDBgMGBQMEAwEAAAAAAQIDEQQhMQUGEkFRYXGBkQcTIqGxwTJS0eHwI0JyFGKC8SWSoiT/xAAaAQEAAwEBAQAAAAAAAAAAAAAAAQQFAwIG/8QAJhEBAAICAQQCAgIDAAAAAAAAAAECAxEhBBIxQSJREzIzYRRC0f/aAAwDAQACEQMRAD8A7RDsDPpWOQAMJADEAxqDZ1bPwEqs+GNlk228kks22ZPav+no15UnGUk4x41nZXabXnYr5c8Y4n3MenfDgtkmPUfbhsM49nYt1Ityd3f6knhMFKo2o2yTbbdkktW2zpXJE17vEPFsc1vNfMtAwcddH4aeQHSJ25zGuJAhgEEADASQIYWCSGFgsEBAMQAMQ0EgLBYAgAAMBAMABAAMAEMEAAMAaYIGAAIYBYBIdho27Wx1GlClFJuclxSlfS7asl5HLJlrj13e3bHitkmYr6ZUqrVKsk2m6UtOzT9MmRO7UFVhXpPnTk/NK915xRNbJadWPSV0/CUWvuVGdaeGrTirp2nDplKLV16pmZ1fGTj3H/Wl0nOPU+pbtg1bScev2JTam0Z0qD4clUag3zy+Ky+RWtm4i1SMurXz1+p27wYhuShyir+ctX8l6HqL7wTH9omus8W/pJ7IlendvmdxwbEX9JeP6Hfc0cP8cM7P/JYIEFwOriAFYYSBgAQQ7ACAAYwAxGAWCRcYAArjFcYQSAbCwAA7CaASHYASAVhisMDEVhgAgGASDi2xhXUp3WsM13T1Xlr6nYjbQq8Mk7KVne0ldO3JrocsuPvpMOuLJOO0SithbQbah/cmuHx6G7f/AGVKnUhUeXvY6c045Z+VvQ1bbwPBJ4ijBxg5WS4rqErJ5c2tbfsQ2P2nUqpKc5S4cldt28DEyzadVt/q2McV5tHtHU42RtnVc3eTbeWb7GmdQwdV8jzEpnS37Fl/T8Gd5C7BxycGnlw5u/Q59pbbcnwwyj10b/RGxTLWmOJll3xWvknSxJjK3spTlJcN7J5vkvPqWSx1xZO+N605Zcf451vZWAEOx1ciGAAAAADAGACGAXAAAAAaEMAEOwIIAMBtAYhYdhgYgZIZA12AAuSEOwCAEZJGI0Etywzq0alJNK641frDO3mrooeIptNp8nb0L7g6vDOL75+DyfyuVLeLAujXnCVtW8nfXOzfUx+sprJv7avSW3j19IWQorMzmCKkLEs6UbNkls7ZTqyu3aK179jRs3AurPLTm+xbKGHUIqMdEXunw987t4Vs+aKRqPIo0VFJRSSXI2ABq+GXMgaQkNAAAc+LxcacXKTy+bfRETOk6233OWttSlHWcfJ3+hWdrbwyl8MVZPktX49iEnOWrfD/AI2v4XfMq36iI/V3rh+14lvJQX93pFhDeSg8uO3imihqF025O3XifqcrrZ/DKVu7uc/8m309/hq9Wo4mM1eElJdnc2HlNHHVKclKMmn1WTLXsXfNStGvk9ONaf8AJcvE7U6iLcTw52wzHMLXYAhJPNZrt9RlhwAAgJDQWCwWIQAC4AIYCAdxmIAYgMRIAAGEgLgMgdOAhepBdZR+qIz2lWeKsla0fLNtk1sON69NP8y+pze0/DJTpy/ud15ZfuZHXW+dYafRR8ZeeTpm7BYCVSSWg4Uc/Jk3sWCTfW3/AH9vU44Kd94h3y27azKQwGBVONln1Z0ggublaxWNQxrTNp3IGJjPSAFwC5A1YrEKEHJ6L+WKbtLarqO9/Bcl3JPe7aPDFQWv4n9Eip1JNNX1td9uxR6jJz2wt4acbbZVUvF8+poqVs7dMv1NFO8pHoW6XslqV0qmIbpU3mlb+pJdk/wru/Qo2yRVarSZec4qu5ZK9l831NUXy0XzZ9DUvZfgIRt7ni5XnObfyaRC7X9kuDkm4OpSfK0uJeks/mcfzx7e/wAW/EvFuPorLwzD3/X7E7vDulPCyd58ceUo5f8Asnp8yu1E/E71tuNw52rNZ1K3bpbw8MlSm/geUW/7W+X+L+Rd0eN0almenbs7V99QV38cLRl36S8180zR6fJv4yp5qa+UJcAQy0rEAwAEgYJAwECHcQCGMAMAQIYCCwBYJCQA0YzlZXAz2XtFRx2Hi9OON/GV4r6j9qGI/rQXRfVlKxG0pe994nne6fTheX2JLeXeaOMdOolaXDacekr527atGF1W7ZN+mx08RWukfCrbMjKu3HHEQlHSGXinqv50DGYiyIl0W6bn0lb5fqRintncJy8xp6tQrKcVJZppNeDRsK9uXj+Ohwc4O3k819ywm7W3dESyLRqdC4AgSJeQDAGBR98H/wDoS6RU35afYr7qNvu7E5vc7YifeNNELgKTc0ud0jIzzq0tHFG4h6l7KNyIyX+qrRuk7U4tZOS1m1zSeS7rserzyRAT2lTwOHp07X93CMVFZXsld35Z5+ZA432pQtKMKclK1rvS9+XkZs7nlc7fS8vXsVrefbSpvgSbm7WSjJ5eRF7T3vrLDRr06UnBxknKzsmpWi1Lnpn4nnGM34rynJubs8rXeXg1zFa9z3+nMpPbtac3ecHG99U1f1SKLtXBuEstH8uxKz2tUnK/G3/tbf31NuOpKdN3Rarw5X+SqRkWfczaHBiFHlU+F+OsX6/UrFWDi7HXgKzjJNapp+mZYx27bRKraNxp7AmBhRqqUVJaSSfqkzYa7OAAAQAsMQAAAgBIASADBhYYmAwAQSGcG2K3DRk10t65HeRO8k7UX3aPN51WZeqczCpTZxqXDNrk8zqkzW4JtNp9MsjHvG2lWdNGKbassybo7ItheF6tN+epzUOC6jGObebebtzJ+nU44tJLL+aHrFTgtZXN0sW6eIUW8p/C/PNHoSPKq1bgxMmv7Z5f8X+x6hha6nCMlpJJ+qL3TW3WY+lPPXU7bQAZaVyQwGwKDvzC1ZP8yi/S6+xt3C2ZGtjKcZZrOVuvAr2+Ru3/AMPd0p/5R+af3Z1eyuP/AJCkrX/GvD4JXfpcx+qjVpaWCfjD03ejZNSq+GllKbjFN6Rym5Sfl9etip1PZZVVRJS4k3nLTK+tm76HrNNI5MZiZKahBcUrNu7skkna78bGbuYXotvhBbzbOhS2c6UfwwgoxzV3b63zZ53uluLSxNSfFO3Cr8K1s+ab5Xy05k/vhgcZJcU50s+K0VN/ClnpJWbsVDZm1auHqqXvEpReTy7Xi+sczpSJ1OiZr7TG8u4UKC4o1M+ScfuV10fga5lx3g27HFUYTjk1lOP5ZduqfIq0ny7nWm/aLxCnbVw9rS65M58M8y0bbwV6Wmd7/JFWoanf2qTD1nYVS+GpP/Yvll9jvRFbryvhKfg16SZKmxTmsM23mQADPTwAACAmgQDJCAdxAYgAAFgGIBEHvRL+nHvL7E4ys701fijHor+v/RyzTqkuuKPlCAZjUeQzGf66GXK82bNesn4fqTOAxvApN8k5emZD0J2Vkadp4zhoyX5vh/U6ROoQhJVrzb6u/qz0bc7G8eHUXrB8PlqjzFSzLduPtJQquEnlNJL/ACTyXzZ66a2r6+3jNXdV/AQzTUQMRkgInePZXv6No/ii+KPfqvNHB7M8O1tCm3lwt3utXwyTVuupZrGzd3AqntCNVLKeT7TaaUrd1lfqyh1ePde6Fvp76ntl6RDVkftHGKlFzk7cclG/bRff1JSKOfFYRSnTbV+CXF4OzSfjmYumhEq9iqFeorpxoxecVwcdW35pN/hfnl2PNN49gVYzbvKpe/xTjwyuuju7/se4ypZMrG8myJTsopNvrm1Z3y5dD1Xh77+7h5zsjYWI93xuD4UlrfNN2SXXNPudeJ2I4yWWqc7eeS8bW7nqOwsG4UlCSSaXpfkRe2NiQcnJfiV7N3eqvn1v3O9b7nlymfTznaOBvFPXNJpcla+fJaHnuIw/DWlFaKTXzPUtubTjCN6nBBOTd1ra3q3mee7MwzxOLX++bb7LV/Isa3ZztMRVf9gYdww1OL14bv8A5Ny+6JESXyA1ojUaZczudmCQASgMBhcIIAYAIBgBjYTYwJSQwADCTKXtnEcVaT5aemRbsZW4ISl0T/nqUms8u5U6m3EQsYI8y5pgo3FJhcoytsZQeq5ehD7RrSlZvJcrE7xaryIvaGH+HL+ZnmREXOjDV3Fqz0OeSCLPMSl6fsDeiFWCVSSjUWTvpLo0yfizxeliHFk1sveipSyUsvyyzRfx9V6srXwfT1AaK3s3fKnOyqLgfXWP7E/RxEZK8WmuzLdb1t4lWms18t8Tt2dWcZprK38scCZtpVLMWjcaKzqXplB3in2NhFbA2iqlNLnFK/6koz569e20xLUrO42JGqNHO71FVxKWrMP9Qjy9NlV2RXtrV7w1tf8AisSO0NpRjEpuN2q23drNtrwX73O2Km5RKh77Pinw6u9lbNt219Wd26W7sqCc6itOSsl+Vc793l6EpQ2XH3jqySc27p/lT6d+53mvjxanulQyZN8QBAMsK5IYhgMABhAExiAaYCADELABKTMRmutUUYtvRK5Aht4sbaPAtXm/ArTd8zftDFOpJy5v5Lkjlg8uRmZb91tr+OvbGmEkEWE1/LhBHGXQ48jnxEeJM6o6fzoc8zylAV6ZoJHE082cEkeUkxNgxMhLbTrtcyRwO2503eMmn2f1Ia5kpExaY8ImIlcqW9tSWs2vDI66e8FTlUk/Mo0aljqoY23Y6/mt9vHZH09K2Lv5XoPJqXaS7rpYvOw/aZRqq1b+nJc07xfPTVfM8Mo4/qdSxLtdaHO8d3MvUcPX99N9qUaEvdSUpaLh5d+xRaftOqJ5rvZdLLLN6fqVTEvi5nBUwrPMV09dy8r2hKp+NuL62uvOxsobRc1xKSlyunc85nCUTbhsdKDvFtffx6nuLaHseGqXhF9UvobTzKOLr1KbnSqStBfFCM5Xivzpc4+GnMsW6W3pSXDVk3yTk7u/RvoaePNFpiNKF8UxuVquAAWHAwFcYAMQ0gAAAIIBoAlgAIAAht5MVwwUFrJ5+C/nyJllV3oi/eR/x+7OWadUl0xRuyHnK/8APoCS6itkNLxMyV9qqCTsZVFmLiPIbZpxMrK3X7M2yka5QyuQlwYmN8yOq0yVqrLpbscFRHlLilEwZvcTTONjzKYYMQMLkJO5kpGCYXA6KdZo6KWJ6M4EzJSJ2jSXhi0x8ZGQqm2Fdo9bRp1TZz1KV3fQ2xqp9glAkZbOxsqNRSTs1z8cmn1TRMbOmlxWyV7rzS+5ASZ0YPFtZXt0f2fY90v2y8zG1uq7yV4xXDwSt1jm/O5xv2g1dHCH/wBfqcmHxSllpJar+anLtLA8SuspfUtTkvrdZceyvuFgwXtBu17ymrc3F5+jLfhMZGrBTg7xf8s+jPFoyaZO7vbwSw876xf4o9V1XcnH1M71d5vhjXxepjuc2Dx8KsFKEk0+nLxXJnQi8qaO4AFwC4BYAhiAAEhorO9kfig+0l80AHHN+kuuL9oQKdzN8l3GBmLzRXWpigAhLFS+o27oAPKXBiJXOaosgAgcqNVSAwIHPJGIwPL0BXAAGCYwALmcZAAGziN0K7QAeoeXQoKS6HPUhYAPQ2U6za4llKNs+qJfCYrjjms1qAHTFPLzZBYuNqkvEwhIAPPtPpObC29OhK8c484vR/oz03A4tVKcZpW4knmAF/prTO4lUzxHEuhjAC2rC4AAH//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p>
        </p:txBody>
      </p:sp>
      <p:pic>
        <p:nvPicPr>
          <p:cNvPr id="11270" name="Picture 9" descr="http://cdn.dissacration.com/wp-content/uploads/2007/09/khomeini.jpg"/>
          <p:cNvPicPr>
            <a:picLocks noChangeAspect="1" noChangeArrowheads="1"/>
          </p:cNvPicPr>
          <p:nvPr/>
        </p:nvPicPr>
        <p:blipFill>
          <a:blip r:embed="rId2" cstate="print"/>
          <a:srcRect/>
          <a:stretch>
            <a:fillRect/>
          </a:stretch>
        </p:blipFill>
        <p:spPr bwMode="auto">
          <a:xfrm>
            <a:off x="6660232" y="908050"/>
            <a:ext cx="1983706" cy="2520950"/>
          </a:xfrm>
          <a:prstGeom prst="rect">
            <a:avLst/>
          </a:prstGeom>
          <a:noFill/>
          <a:ln w="9525">
            <a:noFill/>
            <a:miter lim="800000"/>
            <a:headEnd/>
            <a:tailEnd/>
          </a:ln>
        </p:spPr>
      </p:pic>
      <p:sp>
        <p:nvSpPr>
          <p:cNvPr id="7" name="CasellaDiTesto 7"/>
          <p:cNvSpPr txBox="1">
            <a:spLocks noChangeArrowheads="1"/>
          </p:cNvSpPr>
          <p:nvPr/>
        </p:nvSpPr>
        <p:spPr bwMode="auto">
          <a:xfrm>
            <a:off x="6876256" y="3501008"/>
            <a:ext cx="1584176" cy="369887"/>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square">
            <a:spAutoFit/>
          </a:bodyPr>
          <a:lstStyle/>
          <a:p>
            <a:pPr>
              <a:defRPr/>
            </a:pPr>
            <a:r>
              <a:rPr lang="it-IT" dirty="0" smtClean="0">
                <a:latin typeface="Century Gothic" pitchFamily="34" charset="0"/>
              </a:rPr>
              <a:t>Khomeini</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251520" y="188640"/>
            <a:ext cx="9073008" cy="503238"/>
          </a:xfrm>
        </p:spPr>
        <p:txBody>
          <a:bodyPr>
            <a:noAutofit/>
          </a:bodyPr>
          <a:lstStyle/>
          <a:p>
            <a:pPr algn="ctr" eaLnBrk="1" fontAlgn="auto" hangingPunct="1">
              <a:spcAft>
                <a:spcPts val="0"/>
              </a:spcAft>
              <a:defRPr/>
            </a:pPr>
            <a:r>
              <a:rPr lang="it-IT" sz="2800" b="0" dirty="0" smtClean="0">
                <a:solidFill>
                  <a:srgbClr val="0070C0"/>
                </a:solidFill>
                <a:latin typeface="Century Gothic" pitchFamily="34" charset="0"/>
              </a:rPr>
              <a:t>5</a:t>
            </a:r>
            <a:r>
              <a:rPr lang="it-IT" sz="2400" b="0" dirty="0" smtClean="0">
                <a:solidFill>
                  <a:srgbClr val="0070C0"/>
                </a:solidFill>
                <a:latin typeface="Century Gothic" pitchFamily="34" charset="0"/>
              </a:rPr>
              <a:t>. La fine dell’era dello </a:t>
            </a:r>
            <a:r>
              <a:rPr lang="it-IT" sz="2400" b="0" dirty="0" err="1" smtClean="0">
                <a:solidFill>
                  <a:srgbClr val="0070C0"/>
                </a:solidFill>
                <a:latin typeface="Century Gothic" pitchFamily="34" charset="0"/>
              </a:rPr>
              <a:t>shah</a:t>
            </a:r>
            <a:r>
              <a:rPr lang="it-IT" sz="2400" b="0" dirty="0" smtClean="0">
                <a:solidFill>
                  <a:srgbClr val="0070C0"/>
                </a:solidFill>
                <a:latin typeface="Century Gothic" pitchFamily="34" charset="0"/>
              </a:rPr>
              <a:t> e la rivoluzione </a:t>
            </a:r>
            <a:r>
              <a:rPr lang="it-IT" sz="2400" b="0" dirty="0" err="1" smtClean="0">
                <a:solidFill>
                  <a:srgbClr val="0070C0"/>
                </a:solidFill>
                <a:latin typeface="Century Gothic" pitchFamily="34" charset="0"/>
              </a:rPr>
              <a:t>khomeinista</a:t>
            </a:r>
            <a:endParaRPr lang="it-IT" sz="2400" b="0" dirty="0" smtClean="0">
              <a:solidFill>
                <a:srgbClr val="0070C0"/>
              </a:solidFill>
              <a:latin typeface="Century Gothic" pitchFamily="34" charset="0"/>
            </a:endParaRPr>
          </a:p>
        </p:txBody>
      </p:sp>
      <p:sp>
        <p:nvSpPr>
          <p:cNvPr id="34819" name="Rectangle 3"/>
          <p:cNvSpPr>
            <a:spLocks noGrp="1" noChangeArrowheads="1"/>
          </p:cNvSpPr>
          <p:nvPr>
            <p:ph idx="4294967295"/>
          </p:nvPr>
        </p:nvSpPr>
        <p:spPr>
          <a:xfrm>
            <a:off x="251520" y="692696"/>
            <a:ext cx="8497639" cy="5472112"/>
          </a:xfrm>
        </p:spPr>
        <p:txBody>
          <a:bodyPr>
            <a:normAutofit fontScale="85000" lnSpcReduction="10000"/>
          </a:bodyPr>
          <a:lstStyle/>
          <a:p>
            <a:pPr marL="265176" indent="-265176" algn="just" eaLnBrk="1" fontAlgn="auto" hangingPunct="1">
              <a:lnSpc>
                <a:spcPts val="2100"/>
              </a:lnSpc>
              <a:spcAft>
                <a:spcPts val="0"/>
              </a:spcAft>
              <a:buClr>
                <a:srgbClr val="002060"/>
              </a:buClr>
              <a:buFont typeface="Wingdings" pitchFamily="2" charset="2"/>
              <a:buChar char="Ø"/>
              <a:defRPr/>
            </a:pPr>
            <a:r>
              <a:rPr lang="it-IT" sz="2000" dirty="0" smtClean="0">
                <a:latin typeface="Century Gothic" pitchFamily="34" charset="0"/>
              </a:rPr>
              <a:t>Nell'autunno 1978, nonostante sanguinose repressioni e l'introduzione della  legge marziale, scioperi e manifestazioni  portarono alla progressiva paralisi del Paese</a:t>
            </a:r>
          </a:p>
          <a:p>
            <a:pPr marL="265176" indent="-265176" eaLnBrk="1" fontAlgn="auto" hangingPunct="1">
              <a:lnSpc>
                <a:spcPts val="2100"/>
              </a:lnSpc>
              <a:spcAft>
                <a:spcPts val="0"/>
              </a:spcAft>
              <a:buClr>
                <a:srgbClr val="002060"/>
              </a:buClr>
              <a:buFont typeface="Wingdings" pitchFamily="2" charset="2"/>
              <a:buChar char="Ø"/>
              <a:defRPr/>
            </a:pPr>
            <a:r>
              <a:rPr lang="it-IT" sz="2000" dirty="0" smtClean="0">
                <a:latin typeface="Century Gothic" pitchFamily="34" charset="0"/>
              </a:rPr>
              <a:t>Contro gli oppositori, furono messe in atto torture e numerosi esponenti religiosi furono uccisi o costretti all'esilio. Dal 1970 al 1978 oltre 100.000 persone furono imprigionate e più di 7.500 uccise</a:t>
            </a:r>
          </a:p>
          <a:p>
            <a:pPr marL="265176" indent="-265176" eaLnBrk="1" fontAlgn="auto" hangingPunct="1">
              <a:lnSpc>
                <a:spcPts val="2100"/>
              </a:lnSpc>
              <a:spcAft>
                <a:spcPts val="0"/>
              </a:spcAft>
              <a:buClr>
                <a:srgbClr val="002060"/>
              </a:buClr>
              <a:buFont typeface="Wingdings" pitchFamily="2" charset="2"/>
              <a:buChar char="Ø"/>
              <a:defRPr/>
            </a:pPr>
            <a:r>
              <a:rPr lang="it-IT" sz="2000" dirty="0" smtClean="0">
                <a:latin typeface="Century Gothic" pitchFamily="34" charset="0"/>
              </a:rPr>
              <a:t>Le rivolte continuarono e Washington, troppo indebolita dalla sconfitta in Vietnam, questa volta non sostenne appieno l’alleato</a:t>
            </a:r>
          </a:p>
          <a:p>
            <a:pPr marL="265176" indent="-265176" eaLnBrk="1" fontAlgn="auto" hangingPunct="1">
              <a:lnSpc>
                <a:spcPts val="2100"/>
              </a:lnSpc>
              <a:spcAft>
                <a:spcPts val="0"/>
              </a:spcAft>
              <a:buClr>
                <a:srgbClr val="002060"/>
              </a:buClr>
              <a:buFont typeface="Wingdings" pitchFamily="2" charset="2"/>
              <a:buChar char="Ø"/>
              <a:defRPr/>
            </a:pPr>
            <a:r>
              <a:rPr lang="it-IT" sz="2000" dirty="0" smtClean="0">
                <a:latin typeface="Century Gothic" pitchFamily="34" charset="0"/>
              </a:rPr>
              <a:t>Nonostante le forti repressione interne, sulla scia dell’opposizione guidata (anche dall’esilio) da Khomeini nel gennaio 1979 lo </a:t>
            </a:r>
            <a:r>
              <a:rPr lang="it-IT" sz="2000" dirty="0" err="1" smtClean="0">
                <a:latin typeface="Century Gothic" pitchFamily="34" charset="0"/>
              </a:rPr>
              <a:t>shah</a:t>
            </a:r>
            <a:r>
              <a:rPr lang="it-IT" sz="2000" dirty="0" smtClean="0">
                <a:latin typeface="Century Gothic" pitchFamily="34" charset="0"/>
              </a:rPr>
              <a:t> si vide costretto  a lasciare l'Iran mentre il suo potente impero si disgregava</a:t>
            </a:r>
          </a:p>
          <a:p>
            <a:pPr marL="265176" indent="-265176" eaLnBrk="1" fontAlgn="auto" hangingPunct="1">
              <a:lnSpc>
                <a:spcPts val="2100"/>
              </a:lnSpc>
              <a:spcAft>
                <a:spcPts val="0"/>
              </a:spcAft>
              <a:buClr>
                <a:srgbClr val="002060"/>
              </a:buClr>
              <a:buFont typeface="Wingdings" pitchFamily="2" charset="2"/>
              <a:buChar char="Ø"/>
              <a:defRPr/>
            </a:pPr>
            <a:r>
              <a:rPr lang="it-IT" sz="2000" dirty="0" smtClean="0">
                <a:latin typeface="Century Gothic" pitchFamily="34" charset="0"/>
              </a:rPr>
              <a:t>Lo </a:t>
            </a:r>
            <a:r>
              <a:rPr lang="it-IT" sz="2000" dirty="0" err="1" smtClean="0">
                <a:latin typeface="Century Gothic" pitchFamily="34" charset="0"/>
              </a:rPr>
              <a:t>Shah</a:t>
            </a:r>
            <a:r>
              <a:rPr lang="it-IT" sz="2000" dirty="0" smtClean="0">
                <a:latin typeface="Century Gothic" pitchFamily="34" charset="0"/>
              </a:rPr>
              <a:t>  morirà  un anno dopo in Egitto</a:t>
            </a:r>
            <a:endParaRPr lang="it-IT" sz="1100" dirty="0" smtClean="0">
              <a:latin typeface="Century Gothic" pitchFamily="34" charset="0"/>
            </a:endParaRPr>
          </a:p>
          <a:p>
            <a:pPr marL="265176" indent="-265176" eaLnBrk="1" fontAlgn="auto" hangingPunct="1">
              <a:lnSpc>
                <a:spcPts val="2100"/>
              </a:lnSpc>
              <a:spcAft>
                <a:spcPts val="0"/>
              </a:spcAft>
              <a:buClr>
                <a:srgbClr val="002060"/>
              </a:buClr>
              <a:buFont typeface="Wingdings" pitchFamily="2" charset="2"/>
              <a:buChar char="Ø"/>
              <a:defRPr/>
            </a:pPr>
            <a:endParaRPr lang="it-IT" sz="1100" dirty="0" smtClean="0">
              <a:latin typeface="Century Gothic" pitchFamily="34" charset="0"/>
            </a:endParaRPr>
          </a:p>
          <a:p>
            <a:pPr marL="265176" indent="-265176" eaLnBrk="1" fontAlgn="auto" hangingPunct="1">
              <a:lnSpc>
                <a:spcPct val="90000"/>
              </a:lnSpc>
              <a:spcAft>
                <a:spcPts val="0"/>
              </a:spcAft>
              <a:buFont typeface="Wingdings" pitchFamily="2" charset="2"/>
              <a:buNone/>
              <a:defRPr/>
            </a:pPr>
            <a:endParaRPr lang="it-IT" sz="2000" dirty="0" smtClean="0">
              <a:latin typeface="Century Gothic" pitchFamily="34" charset="0"/>
            </a:endParaRPr>
          </a:p>
          <a:p>
            <a:pPr marL="265176" indent="-265176" eaLnBrk="1" fontAlgn="auto" hangingPunct="1">
              <a:lnSpc>
                <a:spcPct val="90000"/>
              </a:lnSpc>
              <a:spcAft>
                <a:spcPts val="0"/>
              </a:spcAft>
              <a:buFont typeface="Wingdings" pitchFamily="2" charset="2"/>
              <a:buNone/>
              <a:defRPr/>
            </a:pPr>
            <a:endParaRPr lang="it-IT" sz="2000" dirty="0" smtClean="0">
              <a:latin typeface="Century Gothic" pitchFamily="34" charset="0"/>
            </a:endParaRPr>
          </a:p>
          <a:p>
            <a:pPr marL="265176" indent="-265176" eaLnBrk="1" fontAlgn="auto" hangingPunct="1">
              <a:lnSpc>
                <a:spcPct val="90000"/>
              </a:lnSpc>
              <a:spcAft>
                <a:spcPts val="0"/>
              </a:spcAft>
              <a:buFont typeface="Wingdings" pitchFamily="2" charset="2"/>
              <a:buNone/>
              <a:defRPr/>
            </a:pPr>
            <a:endParaRPr lang="it-IT" sz="2000" dirty="0" smtClean="0">
              <a:latin typeface="Century Gothic" pitchFamily="34" charset="0"/>
            </a:endParaRPr>
          </a:p>
          <a:p>
            <a:pPr marL="265176" indent="-265176" eaLnBrk="1" fontAlgn="auto" hangingPunct="1">
              <a:lnSpc>
                <a:spcPct val="90000"/>
              </a:lnSpc>
              <a:spcAft>
                <a:spcPts val="0"/>
              </a:spcAft>
              <a:buFont typeface="Wingdings" pitchFamily="2" charset="2"/>
              <a:buNone/>
              <a:defRPr/>
            </a:pPr>
            <a:endParaRPr lang="it-IT" sz="2000" dirty="0" smtClean="0">
              <a:solidFill>
                <a:srgbClr val="FF0000"/>
              </a:solidFill>
            </a:endParaRPr>
          </a:p>
          <a:p>
            <a:pPr marL="265176" indent="-265176" eaLnBrk="1" fontAlgn="auto" hangingPunct="1">
              <a:lnSpc>
                <a:spcPct val="90000"/>
              </a:lnSpc>
              <a:spcAft>
                <a:spcPts val="0"/>
              </a:spcAft>
              <a:buFont typeface="Wingdings" pitchFamily="2" charset="2"/>
              <a:buNone/>
              <a:defRPr/>
            </a:pPr>
            <a:endParaRPr lang="it-IT" sz="2000" dirty="0" smtClean="0">
              <a:solidFill>
                <a:srgbClr val="FF0000"/>
              </a:solidFill>
            </a:endParaRPr>
          </a:p>
          <a:p>
            <a:pPr marL="265176" indent="-265176" eaLnBrk="1" fontAlgn="auto" hangingPunct="1">
              <a:lnSpc>
                <a:spcPct val="90000"/>
              </a:lnSpc>
              <a:spcAft>
                <a:spcPts val="0"/>
              </a:spcAft>
              <a:buFont typeface="Wingdings" pitchFamily="2" charset="2"/>
              <a:buNone/>
              <a:defRPr/>
            </a:pPr>
            <a:r>
              <a:rPr lang="it-IT" sz="2000" b="1" dirty="0" smtClean="0">
                <a:solidFill>
                  <a:schemeClr val="accent3">
                    <a:lumMod val="75000"/>
                  </a:schemeClr>
                </a:solidFill>
              </a:rPr>
              <a:t>   </a:t>
            </a:r>
          </a:p>
        </p:txBody>
      </p:sp>
      <p:pic>
        <p:nvPicPr>
          <p:cNvPr id="6" name="Picture 2" descr="http://2.bp.blogspot.com/-D1VkuoF4PRk/UBoiRqHzB-I/AAAAAAAABmE/OJFpnp6G-X4/s400/iran_rivoluzione_1979.jpg"/>
          <p:cNvPicPr>
            <a:picLocks noChangeAspect="1" noChangeArrowheads="1"/>
          </p:cNvPicPr>
          <p:nvPr/>
        </p:nvPicPr>
        <p:blipFill>
          <a:blip r:embed="rId2" cstate="print"/>
          <a:srcRect/>
          <a:stretch>
            <a:fillRect/>
          </a:stretch>
        </p:blipFill>
        <p:spPr bwMode="auto">
          <a:xfrm>
            <a:off x="323528" y="4365104"/>
            <a:ext cx="3810000" cy="2132856"/>
          </a:xfrm>
          <a:prstGeom prst="rect">
            <a:avLst/>
          </a:prstGeom>
          <a:noFill/>
          <a:ln>
            <a:solidFill>
              <a:srgbClr val="00B0F0"/>
            </a:solidFill>
          </a:ln>
        </p:spPr>
      </p:pic>
      <p:pic>
        <p:nvPicPr>
          <p:cNvPr id="13314" name="Picture 2" descr="http://upload.wikimedia.org/wikipedia/commons/a/a2/%D8%A7%D8%B9%D8%AA%D8%B1%D8%A7%D8%B6_%D9%85%D8%B1%D8%AF%D9%85_%D8%A7%D9%86%D9%82%D9%84%D8%A7%D8%A8%DB%8C.JPG"/>
          <p:cNvPicPr>
            <a:picLocks noChangeAspect="1" noChangeArrowheads="1"/>
          </p:cNvPicPr>
          <p:nvPr/>
        </p:nvPicPr>
        <p:blipFill>
          <a:blip r:embed="rId3" cstate="print"/>
          <a:srcRect/>
          <a:stretch>
            <a:fillRect/>
          </a:stretch>
        </p:blipFill>
        <p:spPr bwMode="auto">
          <a:xfrm>
            <a:off x="4499992" y="4221088"/>
            <a:ext cx="4104456" cy="2375173"/>
          </a:xfrm>
          <a:prstGeom prst="rect">
            <a:avLst/>
          </a:prstGeom>
          <a:noFill/>
          <a:ln>
            <a:solidFill>
              <a:srgbClr val="00B0F0"/>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467544" y="0"/>
            <a:ext cx="8207375" cy="815975"/>
          </a:xfrm>
        </p:spPr>
        <p:txBody>
          <a:bodyPr/>
          <a:lstStyle/>
          <a:p>
            <a:pPr eaLnBrk="1" fontAlgn="auto" hangingPunct="1">
              <a:spcAft>
                <a:spcPts val="0"/>
              </a:spcAft>
              <a:defRPr/>
            </a:pPr>
            <a:r>
              <a:rPr lang="it-IT" sz="2800" b="0" dirty="0" smtClean="0">
                <a:solidFill>
                  <a:srgbClr val="0070C0"/>
                </a:solidFill>
                <a:latin typeface="Century Gothic" pitchFamily="34" charset="0"/>
              </a:rPr>
              <a:t>6. Il </a:t>
            </a:r>
            <a:r>
              <a:rPr lang="it-IT" sz="3200" b="0" dirty="0" smtClean="0">
                <a:solidFill>
                  <a:srgbClr val="0070C0"/>
                </a:solidFill>
                <a:latin typeface="Century Gothic" pitchFamily="34" charset="0"/>
              </a:rPr>
              <a:t>decennio </a:t>
            </a:r>
            <a:r>
              <a:rPr lang="it-IT" sz="3200" b="0" dirty="0" err="1" smtClean="0">
                <a:solidFill>
                  <a:srgbClr val="0070C0"/>
                </a:solidFill>
                <a:latin typeface="Century Gothic" pitchFamily="34" charset="0"/>
              </a:rPr>
              <a:t>khomeinista</a:t>
            </a:r>
            <a:r>
              <a:rPr lang="it-IT" sz="3200" b="0" dirty="0" smtClean="0">
                <a:solidFill>
                  <a:srgbClr val="0070C0"/>
                </a:solidFill>
                <a:latin typeface="Century Gothic" pitchFamily="34" charset="0"/>
              </a:rPr>
              <a:t> 1979-1989</a:t>
            </a:r>
          </a:p>
        </p:txBody>
      </p:sp>
      <p:sp>
        <p:nvSpPr>
          <p:cNvPr id="13315" name="Rectangle 3"/>
          <p:cNvSpPr>
            <a:spLocks noGrp="1" noChangeArrowheads="1"/>
          </p:cNvSpPr>
          <p:nvPr>
            <p:ph type="body" sz="half" idx="4294967295"/>
          </p:nvPr>
        </p:nvSpPr>
        <p:spPr>
          <a:xfrm>
            <a:off x="0" y="1124744"/>
            <a:ext cx="5580112" cy="3816350"/>
          </a:xfrm>
        </p:spPr>
        <p:txBody>
          <a:bodyPr/>
          <a:lstStyle/>
          <a:p>
            <a:pPr eaLnBrk="1" hangingPunct="1">
              <a:lnSpc>
                <a:spcPct val="80000"/>
              </a:lnSpc>
              <a:buClr>
                <a:srgbClr val="002060"/>
              </a:buClr>
              <a:buFont typeface="Wingdings" pitchFamily="2" charset="2"/>
              <a:buChar char="Ø"/>
            </a:pPr>
            <a:r>
              <a:rPr lang="it-IT" sz="2000" dirty="0" smtClean="0">
                <a:latin typeface="Century Gothic" pitchFamily="34" charset="0"/>
              </a:rPr>
              <a:t>Il 1 </a:t>
            </a:r>
            <a:r>
              <a:rPr lang="it-IT" sz="1800" dirty="0" smtClean="0">
                <a:latin typeface="Century Gothic" pitchFamily="34" charset="0"/>
              </a:rPr>
              <a:t>febbraio 1979, acclamato dalla folla, torna in patria Khomeini che aveva guidato la</a:t>
            </a:r>
            <a:r>
              <a:rPr lang="it-IT" sz="1800" b="1" dirty="0" smtClean="0">
                <a:latin typeface="Century Gothic" pitchFamily="34" charset="0"/>
              </a:rPr>
              <a:t> rivoluzione</a:t>
            </a:r>
            <a:r>
              <a:rPr lang="it-IT" sz="1800" dirty="0" smtClean="0">
                <a:latin typeface="Century Gothic" pitchFamily="34" charset="0"/>
              </a:rPr>
              <a:t> dal suo esilio </a:t>
            </a:r>
          </a:p>
          <a:p>
            <a:pPr eaLnBrk="1" hangingPunct="1">
              <a:lnSpc>
                <a:spcPct val="80000"/>
              </a:lnSpc>
              <a:buClr>
                <a:srgbClr val="002060"/>
              </a:buClr>
              <a:buFont typeface="Wingdings" pitchFamily="2" charset="2"/>
              <a:buChar char="Ø"/>
            </a:pPr>
            <a:r>
              <a:rPr lang="it-IT" sz="1800" dirty="0" smtClean="0">
                <a:latin typeface="Century Gothic" pitchFamily="34" charset="0"/>
              </a:rPr>
              <a:t>A fine marzo con un referendum viene approvata la creazione di una Repubblica islamica con il 98,2% dei voti</a:t>
            </a:r>
          </a:p>
          <a:p>
            <a:pPr eaLnBrk="1" hangingPunct="1">
              <a:lnSpc>
                <a:spcPct val="80000"/>
              </a:lnSpc>
              <a:buClr>
                <a:srgbClr val="002060"/>
              </a:buClr>
              <a:buFont typeface="Wingdings" pitchFamily="2" charset="2"/>
              <a:buChar char="Ø"/>
            </a:pPr>
            <a:r>
              <a:rPr lang="it-IT" sz="1800" dirty="0" smtClean="0">
                <a:latin typeface="Century Gothic" pitchFamily="34" charset="0"/>
              </a:rPr>
              <a:t>Nasce così la </a:t>
            </a:r>
            <a:r>
              <a:rPr lang="it-IT" sz="1800" b="1" dirty="0" smtClean="0">
                <a:latin typeface="Century Gothic" pitchFamily="34" charset="0"/>
              </a:rPr>
              <a:t>Repubblica Islamica dell’Iran</a:t>
            </a:r>
          </a:p>
          <a:p>
            <a:pPr eaLnBrk="1" hangingPunct="1">
              <a:lnSpc>
                <a:spcPct val="80000"/>
              </a:lnSpc>
              <a:buClr>
                <a:srgbClr val="002060"/>
              </a:buClr>
              <a:buFont typeface="Wingdings" pitchFamily="2" charset="2"/>
              <a:buChar char="Ø"/>
            </a:pPr>
            <a:r>
              <a:rPr lang="it-IT" sz="1800" dirty="0" smtClean="0">
                <a:latin typeface="Century Gothic" pitchFamily="34" charset="0"/>
              </a:rPr>
              <a:t>Per la prima volta in Iran l’islam entra nella direzione politica del paese e non  più solo nella sfera religiosa</a:t>
            </a:r>
          </a:p>
          <a:p>
            <a:pPr eaLnBrk="1" hangingPunct="1">
              <a:lnSpc>
                <a:spcPct val="80000"/>
              </a:lnSpc>
              <a:buClr>
                <a:srgbClr val="002060"/>
              </a:buClr>
              <a:buFont typeface="Wingdings" pitchFamily="2" charset="2"/>
              <a:buChar char="Ø"/>
            </a:pPr>
            <a:r>
              <a:rPr lang="it-IT" sz="1800" dirty="0" smtClean="0">
                <a:latin typeface="Century Gothic" pitchFamily="34" charset="0"/>
              </a:rPr>
              <a:t>Khomeini resterà al potere come guida suprema dell’Iran fino al 1989, anno della sua morte, imprimendo all’Iran dei sostanziali cambiamenti sia nella sfera sociale, sia in quella politica e religiosa</a:t>
            </a:r>
          </a:p>
          <a:p>
            <a:pPr eaLnBrk="1" hangingPunct="1">
              <a:lnSpc>
                <a:spcPct val="80000"/>
              </a:lnSpc>
              <a:buClr>
                <a:srgbClr val="002060"/>
              </a:buClr>
              <a:buFont typeface="Wingdings" pitchFamily="2" charset="2"/>
              <a:buChar char="Ø"/>
            </a:pPr>
            <a:r>
              <a:rPr lang="it-IT" sz="1800" dirty="0" smtClean="0">
                <a:latin typeface="Century Gothic" pitchFamily="34" charset="0"/>
              </a:rPr>
              <a:t>Oggi l’Iran è ancora l’unica Repubblica islamica nel mondo</a:t>
            </a:r>
          </a:p>
          <a:p>
            <a:pPr eaLnBrk="1" hangingPunct="1">
              <a:lnSpc>
                <a:spcPct val="80000"/>
              </a:lnSpc>
              <a:buClr>
                <a:srgbClr val="002060"/>
              </a:buClr>
              <a:buFont typeface="Wingdings" pitchFamily="2" charset="2"/>
              <a:buChar char="Ø"/>
            </a:pPr>
            <a:endParaRPr lang="it-IT" sz="1800" dirty="0" smtClean="0">
              <a:latin typeface="Century Gothic" pitchFamily="34" charset="0"/>
            </a:endParaRPr>
          </a:p>
          <a:p>
            <a:pPr eaLnBrk="1" hangingPunct="1">
              <a:lnSpc>
                <a:spcPct val="80000"/>
              </a:lnSpc>
              <a:buClr>
                <a:srgbClr val="002060"/>
              </a:buClr>
              <a:buFont typeface="Wingdings" pitchFamily="2" charset="2"/>
              <a:buChar char="Ø"/>
            </a:pPr>
            <a:endParaRPr lang="it-IT" sz="1200" dirty="0" smtClean="0">
              <a:latin typeface="Century Gothic" pitchFamily="34" charset="0"/>
            </a:endParaRPr>
          </a:p>
        </p:txBody>
      </p:sp>
      <p:pic>
        <p:nvPicPr>
          <p:cNvPr id="13316" name="Picture 9" descr="http://ogginellastoria.files.wordpress.com/2013/01/imam_khomeini_in_mehrabad.jpg?w=227&amp;h=300"/>
          <p:cNvPicPr>
            <a:picLocks noChangeAspect="1" noChangeArrowheads="1"/>
          </p:cNvPicPr>
          <p:nvPr/>
        </p:nvPicPr>
        <p:blipFill>
          <a:blip r:embed="rId2" cstate="print"/>
          <a:srcRect/>
          <a:stretch>
            <a:fillRect/>
          </a:stretch>
        </p:blipFill>
        <p:spPr bwMode="auto">
          <a:xfrm>
            <a:off x="5651500" y="1125538"/>
            <a:ext cx="2881313" cy="2590800"/>
          </a:xfrm>
          <a:prstGeom prst="rect">
            <a:avLst/>
          </a:prstGeom>
          <a:noFill/>
          <a:ln w="9525">
            <a:noFill/>
            <a:miter lim="800000"/>
            <a:headEnd/>
            <a:tailEnd/>
          </a:ln>
        </p:spPr>
      </p:pic>
      <p:pic>
        <p:nvPicPr>
          <p:cNvPr id="13317" name="Picture 11" descr="https://encrypted-tbn1.gstatic.com/images?q=tbn:ANd9GcTOxX371Pu1BMAMgQXgxJ9Jm_KDhEYPIZEj26hB-YSp1HPCe-K_OQ"/>
          <p:cNvPicPr>
            <a:picLocks noChangeAspect="1" noChangeArrowheads="1"/>
          </p:cNvPicPr>
          <p:nvPr/>
        </p:nvPicPr>
        <p:blipFill>
          <a:blip r:embed="rId3" cstate="print"/>
          <a:srcRect/>
          <a:stretch>
            <a:fillRect/>
          </a:stretch>
        </p:blipFill>
        <p:spPr bwMode="auto">
          <a:xfrm>
            <a:off x="5651500" y="3860800"/>
            <a:ext cx="3096964" cy="244792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CasellaDiTesto 1"/>
          <p:cNvSpPr txBox="1">
            <a:spLocks noChangeArrowheads="1"/>
          </p:cNvSpPr>
          <p:nvPr/>
        </p:nvSpPr>
        <p:spPr bwMode="auto">
          <a:xfrm>
            <a:off x="755576" y="0"/>
            <a:ext cx="7777162" cy="954107"/>
          </a:xfrm>
          <a:prstGeom prst="rect">
            <a:avLst/>
          </a:prstGeom>
          <a:noFill/>
          <a:ln w="9525">
            <a:noFill/>
            <a:miter lim="800000"/>
            <a:headEnd/>
            <a:tailEnd/>
          </a:ln>
        </p:spPr>
        <p:txBody>
          <a:bodyPr>
            <a:spAutoFit/>
          </a:bodyPr>
          <a:lstStyle/>
          <a:p>
            <a:pPr algn="ctr"/>
            <a:r>
              <a:rPr lang="it-IT" sz="2800" dirty="0" smtClean="0">
                <a:solidFill>
                  <a:srgbClr val="0070C0"/>
                </a:solidFill>
                <a:latin typeface="Century Gothic" pitchFamily="34" charset="0"/>
              </a:rPr>
              <a:t>Focus la sfera politica e religiosa</a:t>
            </a:r>
          </a:p>
          <a:p>
            <a:pPr algn="ctr"/>
            <a:r>
              <a:rPr lang="it-IT" sz="2800" dirty="0" smtClean="0">
                <a:solidFill>
                  <a:srgbClr val="0070C0"/>
                </a:solidFill>
                <a:latin typeface="Century Gothic" pitchFamily="34" charset="0"/>
              </a:rPr>
              <a:t> La </a:t>
            </a:r>
            <a:r>
              <a:rPr lang="it-IT" sz="2800" dirty="0">
                <a:solidFill>
                  <a:srgbClr val="0070C0"/>
                </a:solidFill>
                <a:latin typeface="Century Gothic" pitchFamily="34" charset="0"/>
              </a:rPr>
              <a:t>Repubblica islamica</a:t>
            </a:r>
          </a:p>
        </p:txBody>
      </p:sp>
      <p:sp>
        <p:nvSpPr>
          <p:cNvPr id="14340" name="CasellaDiTesto 6"/>
          <p:cNvSpPr txBox="1">
            <a:spLocks noChangeArrowheads="1"/>
          </p:cNvSpPr>
          <p:nvPr/>
        </p:nvSpPr>
        <p:spPr bwMode="auto">
          <a:xfrm>
            <a:off x="468313" y="1773238"/>
            <a:ext cx="4032250" cy="233838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it-IT" b="1" dirty="0">
                <a:latin typeface="Century Gothic" pitchFamily="34" charset="0"/>
              </a:rPr>
              <a:t>Organi politici elettivi</a:t>
            </a:r>
          </a:p>
          <a:p>
            <a:pPr>
              <a:defRPr/>
            </a:pPr>
            <a:r>
              <a:rPr lang="it-IT" sz="1600" u="sng" dirty="0">
                <a:latin typeface="Century Gothic" pitchFamily="34" charset="0"/>
              </a:rPr>
              <a:t>Il presidente</a:t>
            </a:r>
            <a:r>
              <a:rPr lang="it-IT" sz="1600" dirty="0">
                <a:latin typeface="Century Gothic" pitchFamily="34" charset="0"/>
              </a:rPr>
              <a:t> è eletto a suffragio universale è a capo dell’esecutivo e viene eletto ogni 4 anni. Anche i membri del  Parlamento (</a:t>
            </a:r>
            <a:r>
              <a:rPr lang="it-IT" sz="1600" dirty="0" err="1">
                <a:latin typeface="Century Gothic" pitchFamily="34" charset="0"/>
              </a:rPr>
              <a:t>Majlis</a:t>
            </a:r>
            <a:r>
              <a:rPr lang="it-IT" sz="1600" dirty="0">
                <a:latin typeface="Century Gothic" pitchFamily="34" charset="0"/>
              </a:rPr>
              <a:t>) sono eletti ogni 4 anni. I poteri “elettivi” possono : redigere progetti di legge; ratificare i trattati internazionali; </a:t>
            </a:r>
          </a:p>
          <a:p>
            <a:pPr>
              <a:defRPr/>
            </a:pPr>
            <a:r>
              <a:rPr lang="it-IT" sz="1600" dirty="0">
                <a:latin typeface="Century Gothic" pitchFamily="34" charset="0"/>
              </a:rPr>
              <a:t>approvare lo stato d’emergenza, etc.</a:t>
            </a:r>
          </a:p>
        </p:txBody>
      </p:sp>
      <p:sp>
        <p:nvSpPr>
          <p:cNvPr id="14341" name="CasellaDiTesto 7"/>
          <p:cNvSpPr txBox="1">
            <a:spLocks noChangeArrowheads="1"/>
          </p:cNvSpPr>
          <p:nvPr/>
        </p:nvSpPr>
        <p:spPr bwMode="auto">
          <a:xfrm>
            <a:off x="4859338" y="1772816"/>
            <a:ext cx="3960812" cy="209288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defRPr/>
            </a:pPr>
            <a:r>
              <a:rPr lang="it-IT" b="1" dirty="0">
                <a:latin typeface="Century Gothic" pitchFamily="34" charset="0"/>
              </a:rPr>
              <a:t>Organi “spirituali” – religiosi </a:t>
            </a:r>
          </a:p>
          <a:p>
            <a:pPr>
              <a:defRPr/>
            </a:pPr>
            <a:r>
              <a:rPr lang="it-IT" sz="1600" u="sng" dirty="0">
                <a:latin typeface="Century Gothic" pitchFamily="34" charset="0"/>
              </a:rPr>
              <a:t>La guida suprema </a:t>
            </a:r>
            <a:r>
              <a:rPr lang="it-IT" sz="1600" dirty="0" smtClean="0">
                <a:latin typeface="Century Gothic" pitchFamily="34" charset="0"/>
              </a:rPr>
              <a:t>è </a:t>
            </a:r>
            <a:r>
              <a:rPr lang="it-IT" sz="1600" dirty="0">
                <a:latin typeface="Century Gothic" pitchFamily="34" charset="0"/>
              </a:rPr>
              <a:t>nominato da un “</a:t>
            </a:r>
            <a:r>
              <a:rPr lang="it-IT" sz="1600" u="sng" dirty="0">
                <a:latin typeface="Century Gothic" pitchFamily="34" charset="0"/>
              </a:rPr>
              <a:t>Consiglio degli esperti”</a:t>
            </a:r>
            <a:r>
              <a:rPr lang="it-IT" sz="1600" dirty="0">
                <a:latin typeface="Century Gothic" pitchFamily="34" charset="0"/>
              </a:rPr>
              <a:t>. Egli  nomina le autorità giudiziarie, i vertici dell’Esercito e dei Pasdaran, può destituire il Presidente, presiede e </a:t>
            </a:r>
            <a:r>
              <a:rPr lang="it-IT" sz="1600" dirty="0" smtClean="0">
                <a:latin typeface="Century Gothic" pitchFamily="34" charset="0"/>
              </a:rPr>
              <a:t>controlla tutte </a:t>
            </a:r>
            <a:r>
              <a:rPr lang="it-IT" sz="1600" dirty="0">
                <a:latin typeface="Century Gothic" pitchFamily="34" charset="0"/>
              </a:rPr>
              <a:t>le fondazioni culturali e sociali. </a:t>
            </a:r>
            <a:endParaRPr lang="it-IT" sz="1600" dirty="0"/>
          </a:p>
        </p:txBody>
      </p:sp>
      <p:cxnSp>
        <p:nvCxnSpPr>
          <p:cNvPr id="7" name="Connettore 2 6"/>
          <p:cNvCxnSpPr/>
          <p:nvPr/>
        </p:nvCxnSpPr>
        <p:spPr>
          <a:xfrm flipH="1">
            <a:off x="2411413" y="1125538"/>
            <a:ext cx="720725" cy="503237"/>
          </a:xfrm>
          <a:prstGeom prst="straightConnector1">
            <a:avLst/>
          </a:prstGeom>
          <a:ln w="317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6227763" y="1052513"/>
            <a:ext cx="720725" cy="576262"/>
          </a:xfrm>
          <a:prstGeom prst="straightConnector1">
            <a:avLst/>
          </a:prstGeom>
          <a:ln w="254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2" name="CasellaDiTesto 11"/>
          <p:cNvSpPr txBox="1"/>
          <p:nvPr/>
        </p:nvSpPr>
        <p:spPr>
          <a:xfrm>
            <a:off x="1763713" y="4519613"/>
            <a:ext cx="6337300" cy="2092325"/>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it-IT" u="sng" dirty="0">
                <a:latin typeface="Century Gothic" pitchFamily="34" charset="0"/>
              </a:rPr>
              <a:t>Il </a:t>
            </a:r>
            <a:r>
              <a:rPr lang="it-IT" sz="1600" u="sng" dirty="0">
                <a:latin typeface="Century Gothic" pitchFamily="34" charset="0"/>
              </a:rPr>
              <a:t>“Consiglio dei guardiani</a:t>
            </a:r>
            <a:r>
              <a:rPr lang="it-IT" sz="1600" dirty="0">
                <a:latin typeface="Century Gothic" pitchFamily="34" charset="0"/>
              </a:rPr>
              <a:t>” composto da 6 religiosi nominati dalla Guida suprema e da 6 giuristi eletti dall’Assemblea legislativa ha il potere di  verificare la corretta applicazione della </a:t>
            </a:r>
            <a:r>
              <a:rPr lang="it-IT" sz="1600" dirty="0" err="1">
                <a:latin typeface="Century Gothic" pitchFamily="34" charset="0"/>
              </a:rPr>
              <a:t>shari</a:t>
            </a:r>
            <a:r>
              <a:rPr lang="it-IT" sz="1600" dirty="0">
                <a:latin typeface="Century Gothic" pitchFamily="34" charset="0"/>
              </a:rPr>
              <a:t>’a e ha anche il potere di veto sulle leggi del Parlamento ma, in caso di disaccordo tra i due poteri, viene convocato il </a:t>
            </a:r>
            <a:r>
              <a:rPr lang="it-IT" sz="1600" u="sng" dirty="0">
                <a:latin typeface="Century Gothic" pitchFamily="34" charset="0"/>
              </a:rPr>
              <a:t>Consiglio per il Discernimento</a:t>
            </a:r>
            <a:r>
              <a:rPr lang="it-IT" sz="1600" dirty="0">
                <a:latin typeface="Century Gothic" pitchFamily="34" charset="0"/>
              </a:rPr>
              <a:t>, le cui decisioni sono insindacabili. Questo organo, è formato da religiosi nominati dalla Guida Suprema</a:t>
            </a:r>
            <a:r>
              <a:rPr lang="it-IT" sz="1600" dirty="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ttangolo 2"/>
          <p:cNvSpPr/>
          <p:nvPr/>
        </p:nvSpPr>
        <p:spPr>
          <a:xfrm>
            <a:off x="694229" y="188640"/>
            <a:ext cx="7463903" cy="523220"/>
          </a:xfrm>
          <a:prstGeom prst="rect">
            <a:avLst/>
          </a:prstGeom>
        </p:spPr>
        <p:txBody>
          <a:bodyPr wrap="none">
            <a:spAutoFit/>
          </a:bodyPr>
          <a:lstStyle/>
          <a:p>
            <a:pPr algn="ctr"/>
            <a:r>
              <a:rPr lang="it-IT" sz="2800" dirty="0" smtClean="0">
                <a:solidFill>
                  <a:srgbClr val="0070C0"/>
                </a:solidFill>
                <a:latin typeface="Century Gothic" pitchFamily="34" charset="0"/>
              </a:rPr>
              <a:t>Focus la sfera sociale: La figura femminile </a:t>
            </a:r>
            <a:endParaRPr lang="it-IT" sz="2800" dirty="0">
              <a:solidFill>
                <a:srgbClr val="0070C0"/>
              </a:solidFill>
              <a:latin typeface="Century Gothic" pitchFamily="34" charset="0"/>
            </a:endParaRPr>
          </a:p>
        </p:txBody>
      </p:sp>
      <p:sp>
        <p:nvSpPr>
          <p:cNvPr id="4" name="Rettangolo 3"/>
          <p:cNvSpPr/>
          <p:nvPr/>
        </p:nvSpPr>
        <p:spPr>
          <a:xfrm>
            <a:off x="395536" y="980728"/>
            <a:ext cx="8424936" cy="4770537"/>
          </a:xfrm>
          <a:prstGeom prst="rect">
            <a:avLst/>
          </a:prstGeom>
        </p:spPr>
        <p:txBody>
          <a:bodyPr wrap="square">
            <a:spAutoFit/>
          </a:bodyPr>
          <a:lstStyle/>
          <a:p>
            <a:r>
              <a:rPr lang="it-IT" sz="1600" dirty="0" smtClean="0">
                <a:latin typeface="Century Gothic" pitchFamily="34" charset="0"/>
              </a:rPr>
              <a:t/>
            </a:r>
            <a:br>
              <a:rPr lang="it-IT" sz="1600" dirty="0" smtClean="0">
                <a:latin typeface="Century Gothic" pitchFamily="34" charset="0"/>
              </a:rPr>
            </a:br>
            <a:r>
              <a:rPr lang="it-IT" sz="1600" i="1" dirty="0" smtClean="0">
                <a:latin typeface="Century Gothic" pitchFamily="34" charset="0"/>
              </a:rPr>
              <a:t>“Le vittime di Khomeini erano soprattutto le donne, alle quali venne confiscata l'esistenza. Su ogni momento, pensiero ed azione, incombeva il tenebroso e barbuto Potere Maschile. Le ragazze erano punite se salivano correndo le scale dell'università per non giungere in ritardo alle lezioni: se ridevano nei corridoi, se parlavano a un ragazzo, se portavano la cipria e il mascara, se nascondevano nella borsa romanzi o minicassette o braccialetti, se avevano le unghie o le ciglia troppo lunghe (ci pensava il Preside a tagliarle), se camminavano con la testa eretta, se i lacci delle scarpe erano colorati, o le calze ostentavano un rosa </a:t>
            </a:r>
            <a:r>
              <a:rPr lang="it-IT" sz="1600" i="1" dirty="0" err="1" smtClean="0">
                <a:latin typeface="Century Gothic" pitchFamily="34" charset="0"/>
              </a:rPr>
              <a:t>peccaminosissimo</a:t>
            </a:r>
            <a:r>
              <a:rPr lang="it-IT" sz="1600" i="1" dirty="0" smtClean="0">
                <a:latin typeface="Century Gothic" pitchFamily="34" charset="0"/>
              </a:rPr>
              <a:t>.</a:t>
            </a:r>
            <a:br>
              <a:rPr lang="it-IT" sz="1600" i="1" dirty="0" smtClean="0">
                <a:latin typeface="Century Gothic" pitchFamily="34" charset="0"/>
              </a:rPr>
            </a:br>
            <a:r>
              <a:rPr lang="it-IT" sz="1600" i="1" dirty="0" smtClean="0">
                <a:latin typeface="Century Gothic" pitchFamily="34" charset="0"/>
              </a:rPr>
              <a:t/>
            </a:r>
            <a:br>
              <a:rPr lang="it-IT" sz="1600" i="1" dirty="0" smtClean="0">
                <a:latin typeface="Century Gothic" pitchFamily="34" charset="0"/>
              </a:rPr>
            </a:br>
            <a:r>
              <a:rPr lang="it-IT" sz="1600" i="1" dirty="0" smtClean="0">
                <a:latin typeface="Century Gothic" pitchFamily="34" charset="0"/>
              </a:rPr>
              <a:t>In autobus, dovevano sedere nelle ultime file. Il chador - che un tempo era stato un segno di discrezione e di grazia - assunse una minacciosa connotazione politica. Sotto le vesti nere fino alle caviglie e i veli neri, le donne avevano l'impressione che i loro corpi diventassero fantasmi. Intanto, le strade erano pattugliate da squadre di miliziani armati, chiamate il Sangue di Dio, che controllavano il colore dei cappotti, la pesantezza del velo, la forma delle scarpe, la misura degli anelli. </a:t>
            </a:r>
          </a:p>
          <a:p>
            <a:endParaRPr lang="it-IT" sz="1600" i="1" dirty="0" smtClean="0">
              <a:latin typeface="Century Gothic" pitchFamily="34" charset="0"/>
            </a:endParaRPr>
          </a:p>
          <a:p>
            <a:endParaRPr lang="it-IT" sz="1600" dirty="0">
              <a:latin typeface="Century Gothic" pitchFamily="34" charset="0"/>
            </a:endParaRPr>
          </a:p>
        </p:txBody>
      </p:sp>
      <p:sp>
        <p:nvSpPr>
          <p:cNvPr id="5" name="Rettangolo 4"/>
          <p:cNvSpPr/>
          <p:nvPr/>
        </p:nvSpPr>
        <p:spPr>
          <a:xfrm>
            <a:off x="0" y="5805264"/>
            <a:ext cx="6408712" cy="369332"/>
          </a:xfrm>
          <a:prstGeom prst="rect">
            <a:avLst/>
          </a:prstGeom>
        </p:spPr>
        <p:txBody>
          <a:bodyPr wrap="square">
            <a:spAutoFit/>
          </a:bodyPr>
          <a:lstStyle/>
          <a:p>
            <a:r>
              <a:rPr lang="it-IT" dirty="0" smtClean="0"/>
              <a:t>	</a:t>
            </a:r>
            <a:r>
              <a:rPr lang="it-IT" sz="1600" dirty="0" smtClean="0">
                <a:latin typeface="Century Gothic" pitchFamily="34" charset="0"/>
              </a:rPr>
              <a:t>Alzar </a:t>
            </a:r>
            <a:r>
              <a:rPr lang="it-IT" sz="1600" dirty="0" err="1" smtClean="0">
                <a:latin typeface="Century Gothic" pitchFamily="34" charset="0"/>
              </a:rPr>
              <a:t>Nafisi</a:t>
            </a:r>
            <a:r>
              <a:rPr lang="it-IT" sz="1600" dirty="0" smtClean="0">
                <a:latin typeface="Century Gothic" pitchFamily="34" charset="0"/>
              </a:rPr>
              <a:t> "Leggere Lolita a Teheran"</a:t>
            </a:r>
            <a:endParaRPr lang="it-IT" sz="1600" dirty="0">
              <a:latin typeface="Century Gothic"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p:cNvSpPr/>
          <p:nvPr/>
        </p:nvSpPr>
        <p:spPr>
          <a:xfrm>
            <a:off x="251520" y="620688"/>
            <a:ext cx="3888432" cy="409342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342900" indent="-342900">
              <a:buFont typeface="Wingdings" pitchFamily="2" charset="2"/>
              <a:buChar char="ü"/>
            </a:pPr>
            <a:r>
              <a:rPr lang="it-IT" sz="1600" dirty="0" smtClean="0">
                <a:latin typeface="Century Gothic" pitchFamily="34" charset="0"/>
              </a:rPr>
              <a:t>Diritto di voto - 1963</a:t>
            </a:r>
          </a:p>
          <a:p>
            <a:pPr marL="342900" indent="-342900">
              <a:buFont typeface="Wingdings" pitchFamily="2" charset="2"/>
              <a:buChar char="ü"/>
            </a:pPr>
            <a:r>
              <a:rPr lang="it-IT" sz="1600" dirty="0" smtClean="0">
                <a:latin typeface="Century Gothic" pitchFamily="34" charset="0"/>
              </a:rPr>
              <a:t>Concessa alla donna la possibilità di divorzio </a:t>
            </a:r>
          </a:p>
          <a:p>
            <a:pPr marL="342900" indent="-342900">
              <a:buFont typeface="Wingdings" pitchFamily="2" charset="2"/>
              <a:buChar char="ü"/>
            </a:pPr>
            <a:r>
              <a:rPr lang="it-IT" sz="1600" dirty="0" smtClean="0">
                <a:latin typeface="Century Gothic" pitchFamily="34" charset="0"/>
              </a:rPr>
              <a:t>Innalzata l'età minima, per le giovani donne, per contrarre il matrimonio, da 13 a 15 anni. Successivamente (tra il 1973 e il 1975) l'età minima verrà alzata ai 18 anni</a:t>
            </a:r>
          </a:p>
          <a:p>
            <a:pPr marL="342900" indent="-342900">
              <a:buFont typeface="Wingdings" pitchFamily="2" charset="2"/>
              <a:buChar char="ü"/>
            </a:pPr>
            <a:r>
              <a:rPr lang="it-IT" sz="1600" dirty="0" smtClean="0">
                <a:latin typeface="Century Gothic" pitchFamily="34" charset="0"/>
              </a:rPr>
              <a:t>Abolizione del Chador </a:t>
            </a:r>
          </a:p>
          <a:p>
            <a:pPr marL="342900" indent="-342900">
              <a:buFont typeface="Wingdings" pitchFamily="2" charset="2"/>
              <a:buChar char="ü"/>
            </a:pPr>
            <a:r>
              <a:rPr lang="it-IT" sz="1600" dirty="0" smtClean="0">
                <a:latin typeface="Century Gothic" pitchFamily="34" charset="0"/>
              </a:rPr>
              <a:t>Accesso alle cariche delle forze armate e della polizia</a:t>
            </a:r>
          </a:p>
          <a:p>
            <a:pPr marL="342900" indent="-342900">
              <a:buFont typeface="Wingdings" pitchFamily="2" charset="2"/>
              <a:buChar char="ü"/>
            </a:pPr>
            <a:r>
              <a:rPr lang="it-IT" sz="1600" dirty="0" smtClean="0">
                <a:latin typeface="Century Gothic" pitchFamily="34" charset="0"/>
              </a:rPr>
              <a:t>Accesso all’insegnamento</a:t>
            </a:r>
          </a:p>
          <a:p>
            <a:pPr marL="342900" indent="-342900">
              <a:buFont typeface="Wingdings" pitchFamily="2" charset="2"/>
              <a:buChar char="ü"/>
            </a:pPr>
            <a:r>
              <a:rPr lang="it-IT" sz="1600" dirty="0" smtClean="0">
                <a:latin typeface="Century Gothic" pitchFamily="34" charset="0"/>
              </a:rPr>
              <a:t>Accesso all’istruzione universitaria</a:t>
            </a:r>
          </a:p>
          <a:p>
            <a:pPr marL="342900" indent="-342900">
              <a:buFont typeface="Wingdings" pitchFamily="2" charset="2"/>
              <a:buChar char="ü"/>
            </a:pPr>
            <a:endParaRPr lang="it-IT" dirty="0" smtClean="0">
              <a:latin typeface="Century Gothic" pitchFamily="34" charset="0"/>
            </a:endParaRPr>
          </a:p>
          <a:p>
            <a:pPr marL="342900" indent="-342900">
              <a:buFont typeface="Wingdings" pitchFamily="2" charset="2"/>
              <a:buChar char="ü"/>
            </a:pPr>
            <a:endParaRPr lang="it-IT" dirty="0">
              <a:latin typeface="Century Gothic" pitchFamily="34" charset="0"/>
            </a:endParaRPr>
          </a:p>
        </p:txBody>
      </p:sp>
      <p:sp>
        <p:nvSpPr>
          <p:cNvPr id="4" name="Rettangolo 3"/>
          <p:cNvSpPr/>
          <p:nvPr/>
        </p:nvSpPr>
        <p:spPr>
          <a:xfrm>
            <a:off x="4427984" y="620689"/>
            <a:ext cx="4427984" cy="504753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342900" indent="-342900">
              <a:buFont typeface="Wingdings" pitchFamily="2" charset="2"/>
              <a:buChar char="ü"/>
            </a:pPr>
            <a:r>
              <a:rPr lang="it-IT" sz="1600" dirty="0" smtClean="0">
                <a:latin typeface="Century Gothic" pitchFamily="34" charset="0"/>
              </a:rPr>
              <a:t>Imposizione del velo</a:t>
            </a:r>
          </a:p>
          <a:p>
            <a:pPr marL="342900" indent="-342900">
              <a:buFont typeface="Wingdings" pitchFamily="2" charset="2"/>
              <a:buChar char="ü"/>
            </a:pPr>
            <a:r>
              <a:rPr lang="it-IT" sz="1600" dirty="0" smtClean="0">
                <a:latin typeface="Century Gothic" pitchFamily="34" charset="0"/>
              </a:rPr>
              <a:t>Abrogato il diritto di famiglia approvato nel 1967 e introdotte alcune restrizioni: limitato il diritto di divorzio per le donne, revocato il diritto di custodia dei figli per le divorziate , etc.</a:t>
            </a:r>
          </a:p>
          <a:p>
            <a:pPr marL="342900" indent="-342900">
              <a:buFont typeface="Wingdings" pitchFamily="2" charset="2"/>
              <a:buChar char="ü"/>
            </a:pPr>
            <a:r>
              <a:rPr lang="it-IT" sz="1600" dirty="0" smtClean="0">
                <a:latin typeface="Century Gothic" pitchFamily="34" charset="0"/>
              </a:rPr>
              <a:t>Abbassata l'età minima per contrarre matrimonio ai 9 anni </a:t>
            </a:r>
          </a:p>
          <a:p>
            <a:pPr marL="342900" indent="-342900">
              <a:buFont typeface="Wingdings" pitchFamily="2" charset="2"/>
              <a:buChar char="ü"/>
            </a:pPr>
            <a:r>
              <a:rPr lang="it-IT" sz="1600" dirty="0" smtClean="0">
                <a:latin typeface="Century Gothic" pitchFamily="34" charset="0"/>
              </a:rPr>
              <a:t>Segregazione sessuale nelle spiagge, nelle piscine, nei parchi, nelle scuole, nelle università e negli ambienti sportivi</a:t>
            </a:r>
          </a:p>
          <a:p>
            <a:pPr marL="342900" indent="-342900">
              <a:buFont typeface="Wingdings" pitchFamily="2" charset="2"/>
              <a:buChar char="ü"/>
            </a:pPr>
            <a:r>
              <a:rPr lang="it-IT" sz="1600" dirty="0" smtClean="0">
                <a:latin typeface="Century Gothic" pitchFamily="34" charset="0"/>
              </a:rPr>
              <a:t>Istituita la “polizia morale”, una forza di polizia di sole donne con il compito di controllare il rispetto dei codici di abbigliamento e di separazione dei sessi (fino a 74 frustate per tutte le donne che non indossavano il velo correttamente o che non rispettavano i codici di separazione)</a:t>
            </a:r>
            <a:endParaRPr lang="it-IT" dirty="0" smtClean="0">
              <a:latin typeface="Century Gothic" pitchFamily="34" charset="0"/>
            </a:endParaRPr>
          </a:p>
          <a:p>
            <a:pPr marL="342900" indent="-342900">
              <a:buFont typeface="Wingdings" pitchFamily="2" charset="2"/>
              <a:buChar char="ü"/>
            </a:pPr>
            <a:endParaRPr lang="it-IT" dirty="0">
              <a:latin typeface="Century Gothic" pitchFamily="34" charset="0"/>
            </a:endParaRPr>
          </a:p>
        </p:txBody>
      </p:sp>
      <p:sp>
        <p:nvSpPr>
          <p:cNvPr id="8" name="CasellaDiTesto 7"/>
          <p:cNvSpPr txBox="1"/>
          <p:nvPr/>
        </p:nvSpPr>
        <p:spPr>
          <a:xfrm>
            <a:off x="467544" y="260648"/>
            <a:ext cx="3600400" cy="369332"/>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latin typeface="Century Gothic" pitchFamily="34" charset="0"/>
              </a:rPr>
              <a:t>Le donne nell’era dello </a:t>
            </a:r>
            <a:r>
              <a:rPr lang="it-IT" dirty="0" err="1" smtClean="0">
                <a:latin typeface="Century Gothic" pitchFamily="34" charset="0"/>
              </a:rPr>
              <a:t>shah</a:t>
            </a:r>
            <a:endParaRPr lang="it-IT" dirty="0">
              <a:latin typeface="Century Gothic" pitchFamily="34" charset="0"/>
            </a:endParaRPr>
          </a:p>
        </p:txBody>
      </p:sp>
      <p:sp>
        <p:nvSpPr>
          <p:cNvPr id="9" name="CasellaDiTesto 8"/>
          <p:cNvSpPr txBox="1"/>
          <p:nvPr/>
        </p:nvSpPr>
        <p:spPr>
          <a:xfrm>
            <a:off x="4716016" y="260648"/>
            <a:ext cx="4104456" cy="369332"/>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latin typeface="Century Gothic" pitchFamily="34" charset="0"/>
              </a:rPr>
              <a:t>Le donne nell’era di Khomeini</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tangolo 3"/>
          <p:cNvSpPr/>
          <p:nvPr/>
        </p:nvSpPr>
        <p:spPr>
          <a:xfrm>
            <a:off x="800024" y="188640"/>
            <a:ext cx="7252306" cy="523220"/>
          </a:xfrm>
          <a:prstGeom prst="rect">
            <a:avLst/>
          </a:prstGeom>
        </p:spPr>
        <p:txBody>
          <a:bodyPr wrap="none">
            <a:spAutoFit/>
          </a:bodyPr>
          <a:lstStyle/>
          <a:p>
            <a:pPr algn="ctr"/>
            <a:r>
              <a:rPr lang="it-IT" sz="2800" dirty="0" smtClean="0">
                <a:solidFill>
                  <a:srgbClr val="0070C0"/>
                </a:solidFill>
                <a:latin typeface="Century Gothic" pitchFamily="34" charset="0"/>
              </a:rPr>
              <a:t>Focus: I  “due Iran” e la figura femminile </a:t>
            </a:r>
            <a:endParaRPr lang="it-IT" sz="2800" dirty="0">
              <a:solidFill>
                <a:srgbClr val="0070C0"/>
              </a:solidFill>
              <a:latin typeface="Century Gothic" pitchFamily="34" charset="0"/>
            </a:endParaRPr>
          </a:p>
        </p:txBody>
      </p:sp>
      <p:pic>
        <p:nvPicPr>
          <p:cNvPr id="9" name="immagini8"/>
          <p:cNvPicPr/>
          <p:nvPr/>
        </p:nvPicPr>
        <p:blipFill>
          <a:blip r:embed="rId2" cstate="print">
            <a:alphaModFix/>
            <a:lum/>
          </a:blip>
          <a:srcRect/>
          <a:stretch>
            <a:fillRect/>
          </a:stretch>
        </p:blipFill>
        <p:spPr>
          <a:xfrm>
            <a:off x="179512" y="4748783"/>
            <a:ext cx="3312368" cy="1848569"/>
          </a:xfrm>
          <a:prstGeom prst="rect">
            <a:avLst/>
          </a:prstGeom>
          <a:noFill/>
          <a:ln>
            <a:solidFill>
              <a:srgbClr val="00B0F0"/>
            </a:solidFill>
            <a:prstDash/>
          </a:ln>
        </p:spPr>
      </p:pic>
      <p:sp>
        <p:nvSpPr>
          <p:cNvPr id="10" name="Rettangolo 9"/>
          <p:cNvSpPr/>
          <p:nvPr/>
        </p:nvSpPr>
        <p:spPr>
          <a:xfrm>
            <a:off x="0" y="6581001"/>
            <a:ext cx="1693092" cy="276999"/>
          </a:xfrm>
          <a:prstGeom prst="rect">
            <a:avLst/>
          </a:prstGeom>
        </p:spPr>
        <p:txBody>
          <a:bodyPr wrap="none">
            <a:spAutoFit/>
          </a:bodyPr>
          <a:lstStyle/>
          <a:p>
            <a:r>
              <a:rPr lang="it-IT" sz="1200" dirty="0" smtClean="0">
                <a:latin typeface="Century Gothic" pitchFamily="34" charset="0"/>
              </a:rPr>
              <a:t>Famiglia era </a:t>
            </a:r>
            <a:r>
              <a:rPr lang="it-IT" sz="1200" dirty="0" err="1" smtClean="0">
                <a:latin typeface="Century Gothic" pitchFamily="34" charset="0"/>
              </a:rPr>
              <a:t>Pahlavi</a:t>
            </a:r>
            <a:endParaRPr lang="it-IT" sz="1200" dirty="0">
              <a:latin typeface="Century Gothic" pitchFamily="34" charset="0"/>
            </a:endParaRPr>
          </a:p>
        </p:txBody>
      </p:sp>
      <p:pic>
        <p:nvPicPr>
          <p:cNvPr id="11" name="immagini9"/>
          <p:cNvPicPr/>
          <p:nvPr/>
        </p:nvPicPr>
        <p:blipFill>
          <a:blip r:embed="rId3" cstate="print">
            <a:alphaModFix/>
            <a:lum/>
          </a:blip>
          <a:srcRect/>
          <a:stretch>
            <a:fillRect/>
          </a:stretch>
        </p:blipFill>
        <p:spPr>
          <a:xfrm>
            <a:off x="4932040" y="4725144"/>
            <a:ext cx="3706763" cy="1656184"/>
          </a:xfrm>
          <a:prstGeom prst="rect">
            <a:avLst/>
          </a:prstGeom>
          <a:noFill/>
          <a:ln>
            <a:solidFill>
              <a:srgbClr val="00B0F0"/>
            </a:solidFill>
            <a:prstDash/>
          </a:ln>
        </p:spPr>
      </p:pic>
      <p:sp>
        <p:nvSpPr>
          <p:cNvPr id="12" name="Rettangolo 11"/>
          <p:cNvSpPr/>
          <p:nvPr/>
        </p:nvSpPr>
        <p:spPr>
          <a:xfrm>
            <a:off x="4932040" y="6381328"/>
            <a:ext cx="2039341" cy="276999"/>
          </a:xfrm>
          <a:prstGeom prst="rect">
            <a:avLst/>
          </a:prstGeom>
        </p:spPr>
        <p:txBody>
          <a:bodyPr wrap="none">
            <a:spAutoFit/>
          </a:bodyPr>
          <a:lstStyle/>
          <a:p>
            <a:r>
              <a:rPr lang="it-IT" sz="1200" dirty="0" smtClean="0">
                <a:latin typeface="Century Gothic" pitchFamily="34" charset="0"/>
              </a:rPr>
              <a:t>Famiglia era </a:t>
            </a:r>
            <a:r>
              <a:rPr lang="it-IT" sz="1200" dirty="0" err="1" smtClean="0">
                <a:latin typeface="Century Gothic" pitchFamily="34" charset="0"/>
              </a:rPr>
              <a:t>khomeinista</a:t>
            </a:r>
            <a:endParaRPr lang="it-IT" sz="1200" dirty="0">
              <a:latin typeface="Century Gothic" pitchFamily="34" charset="0"/>
            </a:endParaRPr>
          </a:p>
        </p:txBody>
      </p:sp>
      <p:pic>
        <p:nvPicPr>
          <p:cNvPr id="13" name="Picture 10" descr="http://the-generation.net/wp-content/uploads/2012/08/iranian-women1.jpg"/>
          <p:cNvPicPr>
            <a:picLocks noChangeAspect="1" noChangeArrowheads="1"/>
          </p:cNvPicPr>
          <p:nvPr/>
        </p:nvPicPr>
        <p:blipFill>
          <a:blip r:embed="rId4" cstate="print"/>
          <a:srcRect/>
          <a:stretch>
            <a:fillRect/>
          </a:stretch>
        </p:blipFill>
        <p:spPr bwMode="auto">
          <a:xfrm>
            <a:off x="179512" y="764704"/>
            <a:ext cx="2304256" cy="2764929"/>
          </a:xfrm>
          <a:prstGeom prst="rect">
            <a:avLst/>
          </a:prstGeom>
          <a:noFill/>
        </p:spPr>
      </p:pic>
      <p:pic>
        <p:nvPicPr>
          <p:cNvPr id="9218" name="Picture 2" descr="http://imnig.org/sites/default/files/styles/large/public/field/image/iran_female_ninjas-1.jpg?itok=lfzve2sh"/>
          <p:cNvPicPr>
            <a:picLocks noChangeAspect="1" noChangeArrowheads="1"/>
          </p:cNvPicPr>
          <p:nvPr/>
        </p:nvPicPr>
        <p:blipFill>
          <a:blip r:embed="rId5" cstate="print"/>
          <a:srcRect/>
          <a:stretch>
            <a:fillRect/>
          </a:stretch>
        </p:blipFill>
        <p:spPr bwMode="auto">
          <a:xfrm>
            <a:off x="4716016" y="836712"/>
            <a:ext cx="3790950" cy="3599309"/>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12" descr="http://farm6.staticflickr.com/5121/5345876240_56ed1127df_z.jpg"/>
          <p:cNvPicPr>
            <a:picLocks noChangeAspect="1" noChangeArrowheads="1"/>
          </p:cNvPicPr>
          <p:nvPr/>
        </p:nvPicPr>
        <p:blipFill>
          <a:blip r:embed="rId2" cstate="print"/>
          <a:srcRect/>
          <a:stretch>
            <a:fillRect/>
          </a:stretch>
        </p:blipFill>
        <p:spPr bwMode="auto">
          <a:xfrm>
            <a:off x="2484438" y="1196975"/>
            <a:ext cx="2159000" cy="2636838"/>
          </a:xfrm>
          <a:prstGeom prst="rect">
            <a:avLst/>
          </a:prstGeom>
          <a:noFill/>
          <a:ln w="9525">
            <a:noFill/>
            <a:miter lim="800000"/>
            <a:headEnd/>
            <a:tailEnd/>
          </a:ln>
        </p:spPr>
      </p:pic>
      <p:sp>
        <p:nvSpPr>
          <p:cNvPr id="16387" name="CasellaDiTesto 3"/>
          <p:cNvSpPr txBox="1">
            <a:spLocks noChangeArrowheads="1"/>
          </p:cNvSpPr>
          <p:nvPr/>
        </p:nvSpPr>
        <p:spPr bwMode="auto">
          <a:xfrm>
            <a:off x="539552" y="0"/>
            <a:ext cx="7777163" cy="646112"/>
          </a:xfrm>
          <a:prstGeom prst="rect">
            <a:avLst/>
          </a:prstGeom>
          <a:noFill/>
          <a:ln w="9525">
            <a:noFill/>
            <a:miter lim="800000"/>
            <a:headEnd/>
            <a:tailEnd/>
          </a:ln>
        </p:spPr>
        <p:txBody>
          <a:bodyPr>
            <a:spAutoFit/>
          </a:bodyPr>
          <a:lstStyle/>
          <a:p>
            <a:pPr algn="ctr"/>
            <a:r>
              <a:rPr lang="it-IT" sz="3600" b="1" dirty="0" smtClean="0">
                <a:solidFill>
                  <a:srgbClr val="0070C0"/>
                </a:solidFill>
                <a:latin typeface="Century Gothic" pitchFamily="34" charset="0"/>
              </a:rPr>
              <a:t>Focus: I  </a:t>
            </a:r>
            <a:r>
              <a:rPr lang="it-IT" sz="3600" b="1" dirty="0">
                <a:solidFill>
                  <a:srgbClr val="0070C0"/>
                </a:solidFill>
                <a:latin typeface="Century Gothic" pitchFamily="34" charset="0"/>
              </a:rPr>
              <a:t>“due Iran”</a:t>
            </a:r>
          </a:p>
        </p:txBody>
      </p:sp>
      <p:pic>
        <p:nvPicPr>
          <p:cNvPr id="16388" name="Picture 4" descr="http://24.media.tumblr.com/428c7e33cd678489c98cd805e51682bc/tumblr_meom07B9ke1rjnkixo1_400.jpg"/>
          <p:cNvPicPr>
            <a:picLocks noChangeAspect="1" noChangeArrowheads="1"/>
          </p:cNvPicPr>
          <p:nvPr/>
        </p:nvPicPr>
        <p:blipFill>
          <a:blip r:embed="rId3" cstate="print"/>
          <a:srcRect/>
          <a:stretch>
            <a:fillRect/>
          </a:stretch>
        </p:blipFill>
        <p:spPr bwMode="auto">
          <a:xfrm>
            <a:off x="0" y="1196975"/>
            <a:ext cx="2592388" cy="2879725"/>
          </a:xfrm>
          <a:prstGeom prst="rect">
            <a:avLst/>
          </a:prstGeom>
          <a:noFill/>
          <a:ln w="9525">
            <a:noFill/>
            <a:miter lim="800000"/>
            <a:headEnd/>
            <a:tailEnd/>
          </a:ln>
        </p:spPr>
      </p:pic>
      <p:pic>
        <p:nvPicPr>
          <p:cNvPr id="16389" name="Picture 10" descr="http://www.historycentral.com/Mideast/Shah.gif"/>
          <p:cNvPicPr>
            <a:picLocks noChangeAspect="1" noChangeArrowheads="1"/>
          </p:cNvPicPr>
          <p:nvPr/>
        </p:nvPicPr>
        <p:blipFill>
          <a:blip r:embed="rId4" cstate="print"/>
          <a:srcRect/>
          <a:stretch>
            <a:fillRect/>
          </a:stretch>
        </p:blipFill>
        <p:spPr bwMode="auto">
          <a:xfrm>
            <a:off x="0" y="4149725"/>
            <a:ext cx="2592388" cy="2333625"/>
          </a:xfrm>
          <a:prstGeom prst="rect">
            <a:avLst/>
          </a:prstGeom>
          <a:noFill/>
          <a:ln w="9525">
            <a:noFill/>
            <a:miter lim="800000"/>
            <a:headEnd/>
            <a:tailEnd/>
          </a:ln>
        </p:spPr>
      </p:pic>
      <p:pic>
        <p:nvPicPr>
          <p:cNvPr id="16390" name="Picture 14" descr="http://1.bp.blogspot.com/--KDI4xfZvkk/UHrC7Wg_7sI/AAAAAAAADoQ/c26Fz4hFDnI/s1600/Empress_Farah.jpg"/>
          <p:cNvPicPr>
            <a:picLocks noChangeAspect="1" noChangeArrowheads="1"/>
          </p:cNvPicPr>
          <p:nvPr/>
        </p:nvPicPr>
        <p:blipFill>
          <a:blip r:embed="rId5" cstate="print"/>
          <a:srcRect/>
          <a:stretch>
            <a:fillRect/>
          </a:stretch>
        </p:blipFill>
        <p:spPr bwMode="auto">
          <a:xfrm>
            <a:off x="2555875" y="4076700"/>
            <a:ext cx="2160588" cy="2532063"/>
          </a:xfrm>
          <a:prstGeom prst="rect">
            <a:avLst/>
          </a:prstGeom>
          <a:noFill/>
          <a:ln w="9525">
            <a:noFill/>
            <a:miter lim="800000"/>
            <a:headEnd/>
            <a:tailEnd/>
          </a:ln>
        </p:spPr>
      </p:pic>
      <p:sp>
        <p:nvSpPr>
          <p:cNvPr id="11" name="CasellaDiTesto 10"/>
          <p:cNvSpPr txBox="1"/>
          <p:nvPr/>
        </p:nvSpPr>
        <p:spPr>
          <a:xfrm rot="20806936">
            <a:off x="-20638" y="3603625"/>
            <a:ext cx="4716463" cy="3683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it-IT" dirty="0">
                <a:latin typeface="Century Gothic" pitchFamily="34" charset="0"/>
              </a:rPr>
              <a:t>L’IRAN DEI  PHALAVI</a:t>
            </a:r>
          </a:p>
        </p:txBody>
      </p:sp>
      <p:pic>
        <p:nvPicPr>
          <p:cNvPr id="16392" name="Picture 16" descr="http://www.leader-khamenei.net/image/khomeini/imam-khomeini-3.jpg"/>
          <p:cNvPicPr>
            <a:picLocks noChangeAspect="1" noChangeArrowheads="1"/>
          </p:cNvPicPr>
          <p:nvPr/>
        </p:nvPicPr>
        <p:blipFill>
          <a:blip r:embed="rId6" cstate="print"/>
          <a:srcRect/>
          <a:stretch>
            <a:fillRect/>
          </a:stretch>
        </p:blipFill>
        <p:spPr bwMode="auto">
          <a:xfrm>
            <a:off x="6875463" y="1196975"/>
            <a:ext cx="1946275" cy="2663825"/>
          </a:xfrm>
          <a:prstGeom prst="rect">
            <a:avLst/>
          </a:prstGeom>
          <a:noFill/>
          <a:ln w="9525">
            <a:noFill/>
            <a:miter lim="800000"/>
            <a:headEnd/>
            <a:tailEnd/>
          </a:ln>
        </p:spPr>
      </p:pic>
      <p:pic>
        <p:nvPicPr>
          <p:cNvPr id="16393" name="Picture 18" descr="http://dalje.com/slike/slike_3/r1/g2012/m02/ox281290830203728808.jpg"/>
          <p:cNvPicPr>
            <a:picLocks noChangeAspect="1" noChangeArrowheads="1"/>
          </p:cNvPicPr>
          <p:nvPr/>
        </p:nvPicPr>
        <p:blipFill>
          <a:blip r:embed="rId7" cstate="print"/>
          <a:srcRect/>
          <a:stretch>
            <a:fillRect/>
          </a:stretch>
        </p:blipFill>
        <p:spPr bwMode="auto">
          <a:xfrm>
            <a:off x="6516688" y="3933825"/>
            <a:ext cx="2376487" cy="2636838"/>
          </a:xfrm>
          <a:prstGeom prst="rect">
            <a:avLst/>
          </a:prstGeom>
          <a:noFill/>
          <a:ln w="9525">
            <a:noFill/>
            <a:miter lim="800000"/>
            <a:headEnd/>
            <a:tailEnd/>
          </a:ln>
        </p:spPr>
      </p:pic>
      <p:sp>
        <p:nvSpPr>
          <p:cNvPr id="16394" name="AutoShape 20" descr="data:image/jpeg;base64,/9j/4AAQSkZJRgABAQAAAQABAAD/2wCEAAkGBhQREBQUExQUFRQWFhkXFBcUFBwcHRcbFR0dGx4XFR4XHyYeGB8lHBcXHy8gIycpLTAsFx8xNTAqNSYrLCkBCQoKDgwOGg8PGi8kHSQrLSkpNS0pLSwpLCkpKik0LCksNSwsLCwsLCksLSwtNCwpLCwsKSwsLCwpKSwpKSwsLP/AABEIAJMAcAMBIgACEQEDEQH/xAAcAAACAwEBAQEAAAAAAAAAAAAEBQADBgcCAQj/xABJEAACAQIDAwYKBgcFCQAAAAABAgMAEQQSIQUGMRMiQVFhsSMyU3Fyc4GTwdIHFkKRodEUFTNSYpLwJENjsuEXNDVEgoTCw+L/xAAaAQACAwEBAAAAAAAAAAAAAAAEBQADBgIB/8QAOREAAQMCAwQGCAQHAAAAAAAAAQACAwQRBRIhBjFhkRMUQVFxwSIjMzRTYnKxgaHR8BUkMjVCUpL/2gAMAwEAAhEDEQA/AMdhMPnYi9gATe1+H3UUNmr++38g+aqtmeO3oN8KOAq3CsOgqYc8g1v3p1tPj9bh9WIoHADKDuuvOE2CJHCK7Zjw5g+eqzshLkco2hI0jHQbH7dNhiDGkbIyIxIW7C92LNwFj0ZPNahomlWVYlMNy7Lfk7AFCQb3HWvGqZoaWKUtLDYab+1W0FdidZAHtqGhx1sW9nJCfqdel3HniHz18/VKeUb3Y+enGy8XyrMzNDJdlGiWN2dQSLgX0J4ULFii8AJVLl2F1UDRVQ207XP4UVBR0kha0sILuPcgavFsWgjklZOxzWWvZv8At+CA/VSeUb3Y+ep+qk8o/ux89M2VSgWwz5TJfpIzEEfyhWHmPXVMcRJAGpJsO0nooxmFUcl8oOhsdUon2nxmDJncPSAcPRGoKFGxUP8AeN7sfPVh3dXyh93/APdMXCsq5ALKWjJH2iljm9ucW7AK9YrFSGWONOTGaPMcyC2l7ngTwFAzUdIxgka0kE23pxRYtjE9Q+nkka1zRmNxpa10Hsja7YKYpcvESMwtY6/aUXNj2dNbL9ZK9wgv1sTYC/RY637q5/PHIcRcEZwy85RlUHSx1Gmtqf4LFlJCLrewutiOUIvdwW4EWAtbo6ANEk0jgHRM5FaWqomTBk5N3Zbkjt03ppikA0JuTYAZQb+24+HClT4RoZDLcCNhZxpxHAixtRU0jXiclLuzEkEWVRYIlic2nOJ04saE2y7M6QkKBfOQpve3SdBYXq2GneyVrmAWtr4rLzStdG5ryb30CzeyvHb1bfCmN/ByADnFDkPUQQdO0gEe2l+yvHb1bfCmArQYMzPSlvFAbaSdHiTHdzR9yhzihiMBLluHjIl9HLZT5tDcH8qHwOILrG5JLMs5J7bPrQu9Oz2ULOLBZDkfL++vWO0a9tjVmxx4GL0J/wD2Uurb59d90dgOXXLuyOtyRW5v2PWr3rRODYcgov8A3kht/wBMVZ3dvaDpPEg4NNHfrHOW9vZWm2bBmijA4mV1HtEVHwTB00QHYDdAOgLcOqi7/JzLKYnOsxdBcQJHm8xABB7DmIPZeiMR4NWZbm4Ah6zyg0PnC39tuyvuFnHhntdXmtbrQBrr9zr91V4WFlc5iSkH7LtMmqkezndmUCh4zMAcm6QkeGv6J7UtonuaJtDStafqGUaf9L1s2Eok0beMki6cfGBB7kr7iZSuIiKoXPJWyroTfNw0PdV2H/3mQH7cKt/LlP8A4mvs8qri4yxCjkSLtoNc3GuHG1OGX3Psu2DPiT6gNuHw5rd9xuS9dp5ZHSRCqPoVY6qbAXuAOjs4cO0rKVCo5ZtbwyoedwvZRxv0a6Gh8TstZZbieEZiAOcTxsOgVZFs6VEy5kK9AYE26OFuo9NKZaOWSQuZrr+ynvXqSGFmc5CQNCCNw4jsR0G08zNonLqGzDQq+UeOGHA+NfotYaaURs3CggyFg7PqW+A6gOqsxPsgodWHsBq/AbTbDPlPORgCQOi/SL9NHMEtOAZRolNRBR4iXdTkDpAL24IPZPjt6tvhR4oHZHjt6tvhR603wL3c+Kym3P8AcG/SPuVbjYmlwU8YF7WkHYU17gaxsW8sqZAoj5gsvg10/O9ze/G5roWGi/smJbh4Jh+H5XrmGFhzyAWGrDh3VTVta6dyGw98kVO0g2NjyWm3XgZXM7IAxuEBXQX4kA8ONh1Vo8PjCgsqxgXvog0NrXHba33DqqvJrXpU1t/Q7adRU0TGjTVZufEKh7nAOIBO6+mm5WxRlkyBUUE5tFtc8L383woTHbVSEBZGuV4KoFxf977unqqveHaxw8YVW8I3ZwGtz576D29VZHAbLmxUuWJWkYam3X1sTwHaaDnqWw+gwDT8kyp6aSpPSzOJvv11PitXFvlEHDmMZgLBii8LWtx6qMwm28Pim1EZcC1mWxsOFug0h2n9HuMhhMjhCo8YI4Lea3wFZVrqTplZTw1uCOulvStcdQOSdjpY7Fr3AgWGp3d3gurphI1IYRR3BBBy8CNQa9O1Jd19s8vBZjeRNG7R0H+uqmWJkyi/XTOGNlrsFrpRV1UzvauJt3m6AxrXc/dSjanjj0Fpk5pbtTxx6C91CY4LU7RxT7YZ2avkPy+YXrY/jt6tvhR8jhVLNoALmg9hLeRh/ht8Kp3rlyKsYPHnN3D4n7qqwmXo6UnirNr6czYmwdmUfco7Z28qnA4xXID25g6SH0sOvL8axOExeRgQLsDcdWlvyrxilIAPX8aqw8lib9VV21ud5QV7NAG4aLp+CxXKwpJbit/69txRGEQ3JrP7kY3PAyH7DaHsbX862GCjAPdT6OS8YKys0FpyFid+UJmRf4NAO1j/AKVr9nbbi2VAsDxuHKEsRxMjC5GosQtwL36OFJN68PnxuFHWVX2Bgb/ca6TtLZeHk5zRI76eOOC9pPAa2854Vn6o+sK1dC31QCx+1N8kSIR4pJQZAkgsb3W3EkG/EEcK5nvBj/0iUuq5QBYC4Jt1k21rX764iRsasrxx2QABQ2YFVJ49up6BWc2w8ck4MS5Fawt7BehWaOCOkN2m5/BU7m4wpilHQ91PePxArbY9rtbqrAbCW2MiH8dbmZrsTWgw/UFZTFTawVTClu1f2g9Fe6mRNLtrftB6K91C497AeK0ewfvsn0eYV+7g8MfVtQG1YZMVizHEjOw5qqvE5ePxq/ZeL5Jnci9o30+6jfo0bNtSJjxOcn2qaVUT7U9uKd7RsvXB3yjzWRxeHOVlIswOo6iOI76VdFdY2vsLCLDh2aOdp8S8gHJG+olAJysdTlNgBpc68KZf7N8EXjZoZY1aHEs0RmBYGDLlOZbgMQTddQD7aIdICs+GLmu5W0BFiOcQAwtrw9v410yGEk3vp0WrC/SLsCHCTQ/o6sqSYeOXKzZrFxqLnjXjdnfhoLJLd0Hi2IBHtPEdlG09VZuUpfUUeZ+cLcYjZInlhJNikyMD2Bhce0CtticAuY3JynLYA2uoB5umtieNYfZu+GFkkTnFDmXx1sOPSeFdKUrIM2mW2hHSOPGhKoBzg4I+jcWNLSsFvzuOZsnIKATfMigAAWFsth0knS/VWb2xuYMJGMxD2F2J0IzWAW47bn8K6pJt3Dm5E0d7fvDr049oNc73420MRIsSWGbKCeOpOnsGvDjVUTNVbNJdqwm7mDMmLuOCXPt4DvrV4iHK1qM2dsyOBcqdA5xtqT1mqMfLma9aKkjMbbLJV0wmdm5IS1LdrftB6K91MjS7a48IPRXupbj3sB4rX7B++yfR5hCKOZJ6tvhRu4ckqY2NoIxJIA2VGbKDob6+ahIhzZPVt8KM3FxPJ7Qwx/xAv8917yKT0I9USnu0p/mwOATDaG8WIjTATmFFWGSXkjmvyhzAuGHFbXtftqTfS4QbLhkUBcQthI3/ADJBY6jiCCe2/RWxxuy4OWjwsqxPIsUjwRzMQjPLOxINvtGNRbz9NcY3mwfJ4qZeTMQEjDk2bMU18W/Tbrq/QrP7kXvbvWcc8TFAnJwpELNe4j+1qBa/VWfvUqV7uURGHxhXjqK0mxd65sPrDIQP3bnL7RwrJ16jkKnSoonWI2pMrtJcNmJJBAI17DV+ytt5p43k1yMGNupTfSgMNMGHwNCS3R7jmkGuwVwQF1LC7SgxTtyLsDxKsLE9q9leZlz36xWL3ftyo5xAJDKRoRf/AFsKZYje54XKyIH7RzTppY6Wv+dOIamzbvSCoogX2jHimkyWNK9rHwg9Fe6jINoLPHyi36mB4j/Sg9q+OPRXupfjTs0DTftWq2IaWV0jSLej5hDxeLJ6tu8UVursSTETAwvEskbKyiR7ZiDcBRxbxdQOihofFk9We8Uz+j7/AIlh/SP+VqW0PsSm+0vvg8AtFtXaGOifE4l/0KVUWFZYxd1BVjksAbh1YEm56eFYLeDeybFxCOVY/wBq0pcJZ2Z76E38UX0FugV0rdki+0Qyq4OPjUq63FmmZeB46GjsdsLBQxSK6xKs0mJFuRZ3LKOYIiikxhDzujvq29ikC5dsv6MsViBhzGY/7Qkjx3bgIiA2fTQ6iku1d25cPHDI+W0ylkAOoCsV5w6NQfurt30d45U2Xh5mteKVoF/7iWMd1HbU2ZBHIfBRyGOTC4YCRAwVMRIXewOgJEtr/wAIry5XVl+dsHgGlkRF4uyqL8LsQBf2mny/R/iDtD9AvHy17Xzc3xc3G3V2V0/bOBw+CjgWPDwsz46SJZGXnIvKAjKRxI0AJva1agYSOPHLKEQyTY10ZyoLBUgJCqTquq306zXlypZfmiaJopGU8VYg26wbUQjCTz9V/wAR+VWbdXw8vrH/AMxpdXYK5ITDCuwBUaOl2Tt6x9wvRu2sWJolkA1Ju38LW1Ht40oGLa4J1I4Hzd9eOWIBAOh4irhJZpCpdFdwcjdj7TML3GoPEdY6q0ePkDMpHAopH3VlMLBmv1i341pZFsqD/DXupfWyOMYZ2XWq2aiaKpzxvy2/MIrZWHzmReuJ7efQ0FgNovhpFljIDobqSAbG1uB0PGm+6w8OfVvSjbuFySuOi9x5jrRWHtvBfihNpzauA+UL1h99MREZcrgcrIs0nMU3dWzg6jTna2Gle2+kjGBZV5XSVmZ+YtwXFmKG3MuNDltWZl4mh5KvLRa6QBxvZPcLvnPHh/0dWAi5VZrZRfOhBBvxtdRpTKH6UcYs8s2dS8uXPeNSt4/FYKRYFegisdUqiwV91osRvviXWJWfMIpTMl1F87NmLMbXa51saZRfSzjldnEi3Z+UN4kIDZcl1uObdRbSsXUqZVLq7E4kuxY8WJJ851qmpUqWUUqVKlerxF7Omyse0VpcQxOW/HIvdWTw7Wb7xWrmOiegvdQNZ/StRs0PXuPDzCZ7rHw59W/DzUzx2x48RzmLIFRicoB0Wxt0ddKN3sQqTEuwUZGFze1yOwGnsePhyOOWjuY3UeNxYC32ew17ST5I8t17j1G+aqDmsJ0G4Fc53g2euHxDxqxYCxBOhOYA6289Kyb1r95dkCfENIksNiF4sw4KB+71ilH1XfysH85+WizUNItdIP4fUA36N3IpNUp19Vn8rB7w/LU+qz+Vg94flrnpmd696jU/DdyKS1KdfVd/Kwe8Py18+q7+Vg/nPy1OmZ3qdRqfhu5FJqlOvqu/lYPeH5an1XfysHvD8tTpmd6nUan4buRSWpTr6rv5SD3h+Wvn1XfykHvD8tTpmd6nUan4buRSiPiK1kvBPQX/ACila7sP5SH3h+Wms62yi4NlUEg3FwBwoKre1zdCtLs9TyxTOMjSNO0cVXUqVKWrZqVKlSoopUqVKiilSpUqKKVKlSoopUqVKiilSpUqKL//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p>
        </p:txBody>
      </p:sp>
      <p:sp>
        <p:nvSpPr>
          <p:cNvPr id="16395" name="AutoShape 22" descr="data:image/jpeg;base64,/9j/4AAQSkZJRgABAQAAAQABAAD/2wCEAAkGBhQREBQUExQUFRQWFhkXFBcUFBwcHRcbFR0dGx4XFR4XHyYeGB8lHBcXHy8gIycpLTAsFx8xNTAqNSYrLCkBCQoKDgwOGg8PGi8kHSQrLSkpNS0pLSwpLCkpKik0LCksNSwsLCwsLCksLSwtNCwpLCwsKSwsLCwpKSwpKSwsLP/AABEIAJMAcAMBIgACEQEDEQH/xAAcAAACAwEBAQEAAAAAAAAAAAAEBQADBgcCAQj/xABJEAACAQIDAwYKBgcFCQAAAAABAgMAEQQSIQUGMRMiQVFhsSMyU3Fyc4GTwdIHFkKRodEUFTNSYpLwJENjsuEXNDVEgoTCw+L/xAAaAQACAwEBAAAAAAAAAAAAAAAEBQADBgIB/8QAOREAAQMCAwQGCAQHAAAAAAAAAQACAwQRBRIhBjFhkRMUQVFxwSIjMzRTYnKxgaHR8BUkMjVCUpL/2gAMAwEAAhEDEQA/AMdhMPnYi9gATe1+H3UUNmr++38g+aqtmeO3oN8KOAq3CsOgqYc8g1v3p1tPj9bh9WIoHADKDuuvOE2CJHCK7Zjw5g+eqzshLkco2hI0jHQbH7dNhiDGkbIyIxIW7C92LNwFj0ZPNahomlWVYlMNy7Lfk7AFCQb3HWvGqZoaWKUtLDYab+1W0FdidZAHtqGhx1sW9nJCfqdel3HniHz18/VKeUb3Y+enGy8XyrMzNDJdlGiWN2dQSLgX0J4ULFii8AJVLl2F1UDRVQ207XP4UVBR0kha0sILuPcgavFsWgjklZOxzWWvZv8At+CA/VSeUb3Y+ep+qk8o/ux89M2VSgWwz5TJfpIzEEfyhWHmPXVMcRJAGpJsO0nooxmFUcl8oOhsdUon2nxmDJncPSAcPRGoKFGxUP8AeN7sfPVh3dXyh93/APdMXCsq5ALKWjJH2iljm9ucW7AK9YrFSGWONOTGaPMcyC2l7ngTwFAzUdIxgka0kE23pxRYtjE9Q+nkka1zRmNxpa10Hsja7YKYpcvESMwtY6/aUXNj2dNbL9ZK9wgv1sTYC/RY637q5/PHIcRcEZwy85RlUHSx1Gmtqf4LFlJCLrewutiOUIvdwW4EWAtbo6ANEk0jgHRM5FaWqomTBk5N3Zbkjt03ppikA0JuTYAZQb+24+HClT4RoZDLcCNhZxpxHAixtRU0jXiclLuzEkEWVRYIlic2nOJ04saE2y7M6QkKBfOQpve3SdBYXq2GneyVrmAWtr4rLzStdG5ryb30CzeyvHb1bfCmN/ByADnFDkPUQQdO0gEe2l+yvHb1bfCmArQYMzPSlvFAbaSdHiTHdzR9yhzihiMBLluHjIl9HLZT5tDcH8qHwOILrG5JLMs5J7bPrQu9Oz2ULOLBZDkfL++vWO0a9tjVmxx4GL0J/wD2Uurb59d90dgOXXLuyOtyRW5v2PWr3rRODYcgov8A3kht/wBMVZ3dvaDpPEg4NNHfrHOW9vZWm2bBmijA4mV1HtEVHwTB00QHYDdAOgLcOqi7/JzLKYnOsxdBcQJHm8xABB7DmIPZeiMR4NWZbm4Ah6zyg0PnC39tuyvuFnHhntdXmtbrQBrr9zr91V4WFlc5iSkH7LtMmqkezndmUCh4zMAcm6QkeGv6J7UtonuaJtDStafqGUaf9L1s2Eok0beMki6cfGBB7kr7iZSuIiKoXPJWyroTfNw0PdV2H/3mQH7cKt/LlP8A4mvs8qri4yxCjkSLtoNc3GuHG1OGX3Psu2DPiT6gNuHw5rd9xuS9dp5ZHSRCqPoVY6qbAXuAOjs4cO0rKVCo5ZtbwyoedwvZRxv0a6Gh8TstZZbieEZiAOcTxsOgVZFs6VEy5kK9AYE26OFuo9NKZaOWSQuZrr+ynvXqSGFmc5CQNCCNw4jsR0G08zNonLqGzDQq+UeOGHA+NfotYaaURs3CggyFg7PqW+A6gOqsxPsgodWHsBq/AbTbDPlPORgCQOi/SL9NHMEtOAZRolNRBR4iXdTkDpAL24IPZPjt6tvhR4oHZHjt6tvhR603wL3c+Kym3P8AcG/SPuVbjYmlwU8YF7WkHYU17gaxsW8sqZAoj5gsvg10/O9ze/G5roWGi/smJbh4Jh+H5XrmGFhzyAWGrDh3VTVta6dyGw98kVO0g2NjyWm3XgZXM7IAxuEBXQX4kA8ONh1Vo8PjCgsqxgXvog0NrXHba33DqqvJrXpU1t/Q7adRU0TGjTVZufEKh7nAOIBO6+mm5WxRlkyBUUE5tFtc8L383woTHbVSEBZGuV4KoFxf977unqqveHaxw8YVW8I3ZwGtz576D29VZHAbLmxUuWJWkYam3X1sTwHaaDnqWw+gwDT8kyp6aSpPSzOJvv11PitXFvlEHDmMZgLBii8LWtx6qMwm28Pim1EZcC1mWxsOFug0h2n9HuMhhMjhCo8YI4Lea3wFZVrqTplZTw1uCOulvStcdQOSdjpY7Fr3AgWGp3d3gurphI1IYRR3BBBy8CNQa9O1Jd19s8vBZjeRNG7R0H+uqmWJkyi/XTOGNlrsFrpRV1UzvauJt3m6AxrXc/dSjanjj0Fpk5pbtTxx6C91CY4LU7RxT7YZ2avkPy+YXrY/jt6tvhR8jhVLNoALmg9hLeRh/ht8Kp3rlyKsYPHnN3D4n7qqwmXo6UnirNr6czYmwdmUfco7Z28qnA4xXID25g6SH0sOvL8axOExeRgQLsDcdWlvyrxilIAPX8aqw8lib9VV21ud5QV7NAG4aLp+CxXKwpJbit/69txRGEQ3JrP7kY3PAyH7DaHsbX862GCjAPdT6OS8YKys0FpyFid+UJmRf4NAO1j/AKVr9nbbi2VAsDxuHKEsRxMjC5GosQtwL36OFJN68PnxuFHWVX2Bgb/ca6TtLZeHk5zRI76eOOC9pPAa2854Vn6o+sK1dC31QCx+1N8kSIR4pJQZAkgsb3W3EkG/EEcK5nvBj/0iUuq5QBYC4Jt1k21rX764iRsasrxx2QABQ2YFVJ49up6BWc2w8ck4MS5Fawt7BehWaOCOkN2m5/BU7m4wpilHQ91PePxArbY9rtbqrAbCW2MiH8dbmZrsTWgw/UFZTFTawVTClu1f2g9Fe6mRNLtrftB6K91C497AeK0ewfvsn0eYV+7g8MfVtQG1YZMVizHEjOw5qqvE5ePxq/ZeL5Jnci9o30+6jfo0bNtSJjxOcn2qaVUT7U9uKd7RsvXB3yjzWRxeHOVlIswOo6iOI76VdFdY2vsLCLDh2aOdp8S8gHJG+olAJysdTlNgBpc68KZf7N8EXjZoZY1aHEs0RmBYGDLlOZbgMQTddQD7aIdICs+GLmu5W0BFiOcQAwtrw9v410yGEk3vp0WrC/SLsCHCTQ/o6sqSYeOXKzZrFxqLnjXjdnfhoLJLd0Hi2IBHtPEdlG09VZuUpfUUeZ+cLcYjZInlhJNikyMD2Bhce0CtticAuY3JynLYA2uoB5umtieNYfZu+GFkkTnFDmXx1sOPSeFdKUrIM2mW2hHSOPGhKoBzg4I+jcWNLSsFvzuOZsnIKATfMigAAWFsth0knS/VWb2xuYMJGMxD2F2J0IzWAW47bn8K6pJt3Dm5E0d7fvDr049oNc73420MRIsSWGbKCeOpOnsGvDjVUTNVbNJdqwm7mDMmLuOCXPt4DvrV4iHK1qM2dsyOBcqdA5xtqT1mqMfLma9aKkjMbbLJV0wmdm5IS1LdrftB6K91MjS7a48IPRXupbj3sB4rX7B++yfR5hCKOZJ6tvhRu4ckqY2NoIxJIA2VGbKDob6+ahIhzZPVt8KM3FxPJ7Qwx/xAv8917yKT0I9USnu0p/mwOATDaG8WIjTATmFFWGSXkjmvyhzAuGHFbXtftqTfS4QbLhkUBcQthI3/ADJBY6jiCCe2/RWxxuy4OWjwsqxPIsUjwRzMQjPLOxINvtGNRbz9NcY3mwfJ4qZeTMQEjDk2bMU18W/Tbrq/QrP7kXvbvWcc8TFAnJwpELNe4j+1qBa/VWfvUqV7uURGHxhXjqK0mxd65sPrDIQP3bnL7RwrJ16jkKnSoonWI2pMrtJcNmJJBAI17DV+ytt5p43k1yMGNupTfSgMNMGHwNCS3R7jmkGuwVwQF1LC7SgxTtyLsDxKsLE9q9leZlz36xWL3ftyo5xAJDKRoRf/AFsKZYje54XKyIH7RzTppY6Wv+dOIamzbvSCoogX2jHimkyWNK9rHwg9Fe6jINoLPHyi36mB4j/Sg9q+OPRXupfjTs0DTftWq2IaWV0jSLej5hDxeLJ6tu8UVursSTETAwvEskbKyiR7ZiDcBRxbxdQOihofFk9We8Uz+j7/AIlh/SP+VqW0PsSm+0vvg8AtFtXaGOifE4l/0KVUWFZYxd1BVjksAbh1YEm56eFYLeDeybFxCOVY/wBq0pcJZ2Z76E38UX0FugV0rdki+0Qyq4OPjUq63FmmZeB46GjsdsLBQxSK6xKs0mJFuRZ3LKOYIiikxhDzujvq29ikC5dsv6MsViBhzGY/7Qkjx3bgIiA2fTQ6iku1d25cPHDI+W0ylkAOoCsV5w6NQfurt30d45U2Xh5mteKVoF/7iWMd1HbU2ZBHIfBRyGOTC4YCRAwVMRIXewOgJEtr/wAIry5XVl+dsHgGlkRF4uyqL8LsQBf2mny/R/iDtD9AvHy17Xzc3xc3G3V2V0/bOBw+CjgWPDwsz46SJZGXnIvKAjKRxI0AJva1agYSOPHLKEQyTY10ZyoLBUgJCqTquq306zXlypZfmiaJopGU8VYg26wbUQjCTz9V/wAR+VWbdXw8vrH/AMxpdXYK5ITDCuwBUaOl2Tt6x9wvRu2sWJolkA1Ju38LW1Ht40oGLa4J1I4Hzd9eOWIBAOh4irhJZpCpdFdwcjdj7TML3GoPEdY6q0ePkDMpHAopH3VlMLBmv1i341pZFsqD/DXupfWyOMYZ2XWq2aiaKpzxvy2/MIrZWHzmReuJ7efQ0FgNovhpFljIDobqSAbG1uB0PGm+6w8OfVvSjbuFySuOi9x5jrRWHtvBfihNpzauA+UL1h99MREZcrgcrIs0nMU3dWzg6jTna2Gle2+kjGBZV5XSVmZ+YtwXFmKG3MuNDltWZl4mh5KvLRa6QBxvZPcLvnPHh/0dWAi5VZrZRfOhBBvxtdRpTKH6UcYs8s2dS8uXPeNSt4/FYKRYFegisdUqiwV91osRvviXWJWfMIpTMl1F87NmLMbXa51saZRfSzjldnEi3Z+UN4kIDZcl1uObdRbSsXUqZVLq7E4kuxY8WJJ851qmpUqWUUqVKlerxF7Omyse0VpcQxOW/HIvdWTw7Wb7xWrmOiegvdQNZ/StRs0PXuPDzCZ7rHw59W/DzUzx2x48RzmLIFRicoB0Wxt0ddKN3sQqTEuwUZGFze1yOwGnsePhyOOWjuY3UeNxYC32ew17ST5I8t17j1G+aqDmsJ0G4Fc53g2euHxDxqxYCxBOhOYA6289Kyb1r95dkCfENIksNiF4sw4KB+71ilH1XfysH85+WizUNItdIP4fUA36N3IpNUp19Vn8rB7w/LU+qz+Vg94flrnpmd696jU/DdyKS1KdfVd/Kwe8Py18+q7+Vg/nPy1OmZ3qdRqfhu5FJqlOvqu/lYPeH5an1XfysHvD8tTpmd6nUan4buRSWpTr6rv5SD3h+Wvn1XfykHvD8tTpmd6nUan4buRSiPiK1kvBPQX/ACila7sP5SH3h+Wms62yi4NlUEg3FwBwoKre1zdCtLs9TyxTOMjSNO0cVXUqVKWrZqVKlSoopUqVKiilSpUqKKVKlSoopUqVKiilSpUqKL//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p>
        </p:txBody>
      </p:sp>
      <p:sp>
        <p:nvSpPr>
          <p:cNvPr id="16396" name="AutoShape 24" descr="data:image/jpeg;base64,/9j/4AAQSkZJRgABAQAAAQABAAD/2wCEAAkGBhQREBQUExQUFRQWFhkXFBcUFBwcHRcbFR0dGx4XFR4XHyYeGB8lHBcXHy8gIycpLTAsFx8xNTAqNSYrLCkBCQoKDgwOGg8PGi8kHSQrLSkpNS0pLSwpLCkpKik0LCksNSwsLCwsLCksLSwtNCwpLCwsKSwsLCwpKSwpKSwsLP/AABEIAJMAcAMBIgACEQEDEQH/xAAcAAACAwEBAQEAAAAAAAAAAAAEBQADBgcCAQj/xABJEAACAQIDAwYKBgcFCQAAAAABAgMAEQQSIQUGMRMiQVFhsSMyU3Fyc4GTwdIHFkKRodEUFTNSYpLwJENjsuEXNDVEgoTCw+L/xAAaAQACAwEBAAAAAAAAAAAAAAAEBQADBgIB/8QAOREAAQMCAwQGCAQHAAAAAAAAAQACAwQRBRIhBjFhkRMUQVFxwSIjMzRTYnKxgaHR8BUkMjVCUpL/2gAMAwEAAhEDEQA/AMdhMPnYi9gATe1+H3UUNmr++38g+aqtmeO3oN8KOAq3CsOgqYc8g1v3p1tPj9bh9WIoHADKDuuvOE2CJHCK7Zjw5g+eqzshLkco2hI0jHQbH7dNhiDGkbIyIxIW7C92LNwFj0ZPNahomlWVYlMNy7Lfk7AFCQb3HWvGqZoaWKUtLDYab+1W0FdidZAHtqGhx1sW9nJCfqdel3HniHz18/VKeUb3Y+enGy8XyrMzNDJdlGiWN2dQSLgX0J4ULFii8AJVLl2F1UDRVQ207XP4UVBR0kha0sILuPcgavFsWgjklZOxzWWvZv8At+CA/VSeUb3Y+ep+qk8o/ux89M2VSgWwz5TJfpIzEEfyhWHmPXVMcRJAGpJsO0nooxmFUcl8oOhsdUon2nxmDJncPSAcPRGoKFGxUP8AeN7sfPVh3dXyh93/APdMXCsq5ALKWjJH2iljm9ucW7AK9YrFSGWONOTGaPMcyC2l7ngTwFAzUdIxgka0kE23pxRYtjE9Q+nkka1zRmNxpa10Hsja7YKYpcvESMwtY6/aUXNj2dNbL9ZK9wgv1sTYC/RY637q5/PHIcRcEZwy85RlUHSx1Gmtqf4LFlJCLrewutiOUIvdwW4EWAtbo6ANEk0jgHRM5FaWqomTBk5N3Zbkjt03ppikA0JuTYAZQb+24+HClT4RoZDLcCNhZxpxHAixtRU0jXiclLuzEkEWVRYIlic2nOJ04saE2y7M6QkKBfOQpve3SdBYXq2GneyVrmAWtr4rLzStdG5ryb30CzeyvHb1bfCmN/ByADnFDkPUQQdO0gEe2l+yvHb1bfCmArQYMzPSlvFAbaSdHiTHdzR9yhzihiMBLluHjIl9HLZT5tDcH8qHwOILrG5JLMs5J7bPrQu9Oz2ULOLBZDkfL++vWO0a9tjVmxx4GL0J/wD2Uurb59d90dgOXXLuyOtyRW5v2PWr3rRODYcgov8A3kht/wBMVZ3dvaDpPEg4NNHfrHOW9vZWm2bBmijA4mV1HtEVHwTB00QHYDdAOgLcOqi7/JzLKYnOsxdBcQJHm8xABB7DmIPZeiMR4NWZbm4Ah6zyg0PnC39tuyvuFnHhntdXmtbrQBrr9zr91V4WFlc5iSkH7LtMmqkezndmUCh4zMAcm6QkeGv6J7UtonuaJtDStafqGUaf9L1s2Eok0beMki6cfGBB7kr7iZSuIiKoXPJWyroTfNw0PdV2H/3mQH7cKt/LlP8A4mvs8qri4yxCjkSLtoNc3GuHG1OGX3Psu2DPiT6gNuHw5rd9xuS9dp5ZHSRCqPoVY6qbAXuAOjs4cO0rKVCo5ZtbwyoedwvZRxv0a6Gh8TstZZbieEZiAOcTxsOgVZFs6VEy5kK9AYE26OFuo9NKZaOWSQuZrr+ynvXqSGFmc5CQNCCNw4jsR0G08zNonLqGzDQq+UeOGHA+NfotYaaURs3CggyFg7PqW+A6gOqsxPsgodWHsBq/AbTbDPlPORgCQOi/SL9NHMEtOAZRolNRBR4iXdTkDpAL24IPZPjt6tvhR4oHZHjt6tvhR603wL3c+Kym3P8AcG/SPuVbjYmlwU8YF7WkHYU17gaxsW8sqZAoj5gsvg10/O9ze/G5roWGi/smJbh4Jh+H5XrmGFhzyAWGrDh3VTVta6dyGw98kVO0g2NjyWm3XgZXM7IAxuEBXQX4kA8ONh1Vo8PjCgsqxgXvog0NrXHba33DqqvJrXpU1t/Q7adRU0TGjTVZufEKh7nAOIBO6+mm5WxRlkyBUUE5tFtc8L383woTHbVSEBZGuV4KoFxf977unqqveHaxw8YVW8I3ZwGtz576D29VZHAbLmxUuWJWkYam3X1sTwHaaDnqWw+gwDT8kyp6aSpPSzOJvv11PitXFvlEHDmMZgLBii8LWtx6qMwm28Pim1EZcC1mWxsOFug0h2n9HuMhhMjhCo8YI4Lea3wFZVrqTplZTw1uCOulvStcdQOSdjpY7Fr3AgWGp3d3gurphI1IYRR3BBBy8CNQa9O1Jd19s8vBZjeRNG7R0H+uqmWJkyi/XTOGNlrsFrpRV1UzvauJt3m6AxrXc/dSjanjj0Fpk5pbtTxx6C91CY4LU7RxT7YZ2avkPy+YXrY/jt6tvhR8jhVLNoALmg9hLeRh/ht8Kp3rlyKsYPHnN3D4n7qqwmXo6UnirNr6czYmwdmUfco7Z28qnA4xXID25g6SH0sOvL8axOExeRgQLsDcdWlvyrxilIAPX8aqw8lib9VV21ud5QV7NAG4aLp+CxXKwpJbit/69txRGEQ3JrP7kY3PAyH7DaHsbX862GCjAPdT6OS8YKys0FpyFid+UJmRf4NAO1j/AKVr9nbbi2VAsDxuHKEsRxMjC5GosQtwL36OFJN68PnxuFHWVX2Bgb/ca6TtLZeHk5zRI76eOOC9pPAa2854Vn6o+sK1dC31QCx+1N8kSIR4pJQZAkgsb3W3EkG/EEcK5nvBj/0iUuq5QBYC4Jt1k21rX764iRsasrxx2QABQ2YFVJ49up6BWc2w8ck4MS5Fawt7BehWaOCOkN2m5/BU7m4wpilHQ91PePxArbY9rtbqrAbCW2MiH8dbmZrsTWgw/UFZTFTawVTClu1f2g9Fe6mRNLtrftB6K91C497AeK0ewfvsn0eYV+7g8MfVtQG1YZMVizHEjOw5qqvE5ePxq/ZeL5Jnci9o30+6jfo0bNtSJjxOcn2qaVUT7U9uKd7RsvXB3yjzWRxeHOVlIswOo6iOI76VdFdY2vsLCLDh2aOdp8S8gHJG+olAJysdTlNgBpc68KZf7N8EXjZoZY1aHEs0RmBYGDLlOZbgMQTddQD7aIdICs+GLmu5W0BFiOcQAwtrw9v410yGEk3vp0WrC/SLsCHCTQ/o6sqSYeOXKzZrFxqLnjXjdnfhoLJLd0Hi2IBHtPEdlG09VZuUpfUUeZ+cLcYjZInlhJNikyMD2Bhce0CtticAuY3JynLYA2uoB5umtieNYfZu+GFkkTnFDmXx1sOPSeFdKUrIM2mW2hHSOPGhKoBzg4I+jcWNLSsFvzuOZsnIKATfMigAAWFsth0knS/VWb2xuYMJGMxD2F2J0IzWAW47bn8K6pJt3Dm5E0d7fvDr049oNc73420MRIsSWGbKCeOpOnsGvDjVUTNVbNJdqwm7mDMmLuOCXPt4DvrV4iHK1qM2dsyOBcqdA5xtqT1mqMfLma9aKkjMbbLJV0wmdm5IS1LdrftB6K91MjS7a48IPRXupbj3sB4rX7B++yfR5hCKOZJ6tvhRu4ckqY2NoIxJIA2VGbKDob6+ahIhzZPVt8KM3FxPJ7Qwx/xAv8917yKT0I9USnu0p/mwOATDaG8WIjTATmFFWGSXkjmvyhzAuGHFbXtftqTfS4QbLhkUBcQthI3/ADJBY6jiCCe2/RWxxuy4OWjwsqxPIsUjwRzMQjPLOxINvtGNRbz9NcY3mwfJ4qZeTMQEjDk2bMU18W/Tbrq/QrP7kXvbvWcc8TFAnJwpELNe4j+1qBa/VWfvUqV7uURGHxhXjqK0mxd65sPrDIQP3bnL7RwrJ16jkKnSoonWI2pMrtJcNmJJBAI17DV+ytt5p43k1yMGNupTfSgMNMGHwNCS3R7jmkGuwVwQF1LC7SgxTtyLsDxKsLE9q9leZlz36xWL3ftyo5xAJDKRoRf/AFsKZYje54XKyIH7RzTppY6Wv+dOIamzbvSCoogX2jHimkyWNK9rHwg9Fe6jINoLPHyi36mB4j/Sg9q+OPRXupfjTs0DTftWq2IaWV0jSLej5hDxeLJ6tu8UVursSTETAwvEskbKyiR7ZiDcBRxbxdQOihofFk9We8Uz+j7/AIlh/SP+VqW0PsSm+0vvg8AtFtXaGOifE4l/0KVUWFZYxd1BVjksAbh1YEm56eFYLeDeybFxCOVY/wBq0pcJZ2Z76E38UX0FugV0rdki+0Qyq4OPjUq63FmmZeB46GjsdsLBQxSK6xKs0mJFuRZ3LKOYIiikxhDzujvq29ikC5dsv6MsViBhzGY/7Qkjx3bgIiA2fTQ6iku1d25cPHDI+W0ylkAOoCsV5w6NQfurt30d45U2Xh5mteKVoF/7iWMd1HbU2ZBHIfBRyGOTC4YCRAwVMRIXewOgJEtr/wAIry5XVl+dsHgGlkRF4uyqL8LsQBf2mny/R/iDtD9AvHy17Xzc3xc3G3V2V0/bOBw+CjgWPDwsz46SJZGXnIvKAjKRxI0AJva1agYSOPHLKEQyTY10ZyoLBUgJCqTquq306zXlypZfmiaJopGU8VYg26wbUQjCTz9V/wAR+VWbdXw8vrH/AMxpdXYK5ITDCuwBUaOl2Tt6x9wvRu2sWJolkA1Ju38LW1Ht40oGLa4J1I4Hzd9eOWIBAOh4irhJZpCpdFdwcjdj7TML3GoPEdY6q0ePkDMpHAopH3VlMLBmv1i341pZFsqD/DXupfWyOMYZ2XWq2aiaKpzxvy2/MIrZWHzmReuJ7efQ0FgNovhpFljIDobqSAbG1uB0PGm+6w8OfVvSjbuFySuOi9x5jrRWHtvBfihNpzauA+UL1h99MREZcrgcrIs0nMU3dWzg6jTna2Gle2+kjGBZV5XSVmZ+YtwXFmKG3MuNDltWZl4mh5KvLRa6QBxvZPcLvnPHh/0dWAi5VZrZRfOhBBvxtdRpTKH6UcYs8s2dS8uXPeNSt4/FYKRYFegisdUqiwV91osRvviXWJWfMIpTMl1F87NmLMbXa51saZRfSzjldnEi3Z+UN4kIDZcl1uObdRbSsXUqZVLq7E4kuxY8WJJ851qmpUqWUUqVKlerxF7Omyse0VpcQxOW/HIvdWTw7Wb7xWrmOiegvdQNZ/StRs0PXuPDzCZ7rHw59W/DzUzx2x48RzmLIFRicoB0Wxt0ddKN3sQqTEuwUZGFze1yOwGnsePhyOOWjuY3UeNxYC32ew17ST5I8t17j1G+aqDmsJ0G4Fc53g2euHxDxqxYCxBOhOYA6289Kyb1r95dkCfENIksNiF4sw4KB+71ilH1XfysH85+WizUNItdIP4fUA36N3IpNUp19Vn8rB7w/LU+qz+Vg94flrnpmd696jU/DdyKS1KdfVd/Kwe8Py18+q7+Vg/nPy1OmZ3qdRqfhu5FJqlOvqu/lYPeH5an1XfysHvD8tTpmd6nUan4buRSWpTr6rv5SD3h+Wvn1XfykHvD8tTpmd6nUan4buRSiPiK1kvBPQX/ACila7sP5SH3h+Wms62yi4NlUEg3FwBwoKre1zdCtLs9TyxTOMjSNO0cVXUqVKWrZqVKlSoopUqVKiilSpUqKKVKlSoopUqVKiilSpUqKL//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p>
        </p:txBody>
      </p:sp>
      <p:sp>
        <p:nvSpPr>
          <p:cNvPr id="16397" name="AutoShape 26" descr="data:image/jpeg;base64,/9j/4AAQSkZJRgABAQAAAQABAAD/2wCEAAkGBhQREBQUExQUFRQWFhkXFBcUFBwcHRcbFR0dGx4XFR4XHyYeGB8lHBcXHy8gIycpLTAsFx8xNTAqNSYrLCkBCQoKDgwOGg8PGi8kHSQrLSkpNS0pLSwpLCkpKik0LCksNSwsLCwsLCksLSwtNCwpLCwsKSwsLCwpKSwpKSwsLP/AABEIAJMAcAMBIgACEQEDEQH/xAAcAAACAwEBAQEAAAAAAAAAAAAEBQADBgcCAQj/xABJEAACAQIDAwYKBgcFCQAAAAABAgMAEQQSIQUGMRMiQVFhsSMyU3Fyc4GTwdIHFkKRodEUFTNSYpLwJENjsuEXNDVEgoTCw+L/xAAaAQACAwEBAAAAAAAAAAAAAAAEBQADBgIB/8QAOREAAQMCAwQGCAQHAAAAAAAAAQACAwQRBRIhBjFhkRMUQVFxwSIjMzRTYnKxgaHR8BUkMjVCUpL/2gAMAwEAAhEDEQA/AMdhMPnYi9gATe1+H3UUNmr++38g+aqtmeO3oN8KOAq3CsOgqYc8g1v3p1tPj9bh9WIoHADKDuuvOE2CJHCK7Zjw5g+eqzshLkco2hI0jHQbH7dNhiDGkbIyIxIW7C92LNwFj0ZPNahomlWVYlMNy7Lfk7AFCQb3HWvGqZoaWKUtLDYab+1W0FdidZAHtqGhx1sW9nJCfqdel3HniHz18/VKeUb3Y+enGy8XyrMzNDJdlGiWN2dQSLgX0J4ULFii8AJVLl2F1UDRVQ207XP4UVBR0kha0sILuPcgavFsWgjklZOxzWWvZv8At+CA/VSeUb3Y+ep+qk8o/ux89M2VSgWwz5TJfpIzEEfyhWHmPXVMcRJAGpJsO0nooxmFUcl8oOhsdUon2nxmDJncPSAcPRGoKFGxUP8AeN7sfPVh3dXyh93/APdMXCsq5ALKWjJH2iljm9ucW7AK9YrFSGWONOTGaPMcyC2l7ngTwFAzUdIxgka0kE23pxRYtjE9Q+nkka1zRmNxpa10Hsja7YKYpcvESMwtY6/aUXNj2dNbL9ZK9wgv1sTYC/RY637q5/PHIcRcEZwy85RlUHSx1Gmtqf4LFlJCLrewutiOUIvdwW4EWAtbo6ANEk0jgHRM5FaWqomTBk5N3Zbkjt03ppikA0JuTYAZQb+24+HClT4RoZDLcCNhZxpxHAixtRU0jXiclLuzEkEWVRYIlic2nOJ04saE2y7M6QkKBfOQpve3SdBYXq2GneyVrmAWtr4rLzStdG5ryb30CzeyvHb1bfCmN/ByADnFDkPUQQdO0gEe2l+yvHb1bfCmArQYMzPSlvFAbaSdHiTHdzR9yhzihiMBLluHjIl9HLZT5tDcH8qHwOILrG5JLMs5J7bPrQu9Oz2ULOLBZDkfL++vWO0a9tjVmxx4GL0J/wD2Uurb59d90dgOXXLuyOtyRW5v2PWr3rRODYcgov8A3kht/wBMVZ3dvaDpPEg4NNHfrHOW9vZWm2bBmijA4mV1HtEVHwTB00QHYDdAOgLcOqi7/JzLKYnOsxdBcQJHm8xABB7DmIPZeiMR4NWZbm4Ah6zyg0PnC39tuyvuFnHhntdXmtbrQBrr9zr91V4WFlc5iSkH7LtMmqkezndmUCh4zMAcm6QkeGv6J7UtonuaJtDStafqGUaf9L1s2Eok0beMki6cfGBB7kr7iZSuIiKoXPJWyroTfNw0PdV2H/3mQH7cKt/LlP8A4mvs8qri4yxCjkSLtoNc3GuHG1OGX3Psu2DPiT6gNuHw5rd9xuS9dp5ZHSRCqPoVY6qbAXuAOjs4cO0rKVCo5ZtbwyoedwvZRxv0a6Gh8TstZZbieEZiAOcTxsOgVZFs6VEy5kK9AYE26OFuo9NKZaOWSQuZrr+ynvXqSGFmc5CQNCCNw4jsR0G08zNonLqGzDQq+UeOGHA+NfotYaaURs3CggyFg7PqW+A6gOqsxPsgodWHsBq/AbTbDPlPORgCQOi/SL9NHMEtOAZRolNRBR4iXdTkDpAL24IPZPjt6tvhR4oHZHjt6tvhR603wL3c+Kym3P8AcG/SPuVbjYmlwU8YF7WkHYU17gaxsW8sqZAoj5gsvg10/O9ze/G5roWGi/smJbh4Jh+H5XrmGFhzyAWGrDh3VTVta6dyGw98kVO0g2NjyWm3XgZXM7IAxuEBXQX4kA8ONh1Vo8PjCgsqxgXvog0NrXHba33DqqvJrXpU1t/Q7adRU0TGjTVZufEKh7nAOIBO6+mm5WxRlkyBUUE5tFtc8L383woTHbVSEBZGuV4KoFxf977unqqveHaxw8YVW8I3ZwGtz576D29VZHAbLmxUuWJWkYam3X1sTwHaaDnqWw+gwDT8kyp6aSpPSzOJvv11PitXFvlEHDmMZgLBii8LWtx6qMwm28Pim1EZcC1mWxsOFug0h2n9HuMhhMjhCo8YI4Lea3wFZVrqTplZTw1uCOulvStcdQOSdjpY7Fr3AgWGp3d3gurphI1IYRR3BBBy8CNQa9O1Jd19s8vBZjeRNG7R0H+uqmWJkyi/XTOGNlrsFrpRV1UzvauJt3m6AxrXc/dSjanjj0Fpk5pbtTxx6C91CY4LU7RxT7YZ2avkPy+YXrY/jt6tvhR8jhVLNoALmg9hLeRh/ht8Kp3rlyKsYPHnN3D4n7qqwmXo6UnirNr6czYmwdmUfco7Z28qnA4xXID25g6SH0sOvL8axOExeRgQLsDcdWlvyrxilIAPX8aqw8lib9VV21ud5QV7NAG4aLp+CxXKwpJbit/69txRGEQ3JrP7kY3PAyH7DaHsbX862GCjAPdT6OS8YKys0FpyFid+UJmRf4NAO1j/AKVr9nbbi2VAsDxuHKEsRxMjC5GosQtwL36OFJN68PnxuFHWVX2Bgb/ca6TtLZeHk5zRI76eOOC9pPAa2854Vn6o+sK1dC31QCx+1N8kSIR4pJQZAkgsb3W3EkG/EEcK5nvBj/0iUuq5QBYC4Jt1k21rX764iRsasrxx2QABQ2YFVJ49up6BWc2w8ck4MS5Fawt7BehWaOCOkN2m5/BU7m4wpilHQ91PePxArbY9rtbqrAbCW2MiH8dbmZrsTWgw/UFZTFTawVTClu1f2g9Fe6mRNLtrftB6K91C497AeK0ewfvsn0eYV+7g8MfVtQG1YZMVizHEjOw5qqvE5ePxq/ZeL5Jnci9o30+6jfo0bNtSJjxOcn2qaVUT7U9uKd7RsvXB3yjzWRxeHOVlIswOo6iOI76VdFdY2vsLCLDh2aOdp8S8gHJG+olAJysdTlNgBpc68KZf7N8EXjZoZY1aHEs0RmBYGDLlOZbgMQTddQD7aIdICs+GLmu5W0BFiOcQAwtrw9v410yGEk3vp0WrC/SLsCHCTQ/o6sqSYeOXKzZrFxqLnjXjdnfhoLJLd0Hi2IBHtPEdlG09VZuUpfUUeZ+cLcYjZInlhJNikyMD2Bhce0CtticAuY3JynLYA2uoB5umtieNYfZu+GFkkTnFDmXx1sOPSeFdKUrIM2mW2hHSOPGhKoBzg4I+jcWNLSsFvzuOZsnIKATfMigAAWFsth0knS/VWb2xuYMJGMxD2F2J0IzWAW47bn8K6pJt3Dm5E0d7fvDr049oNc73420MRIsSWGbKCeOpOnsGvDjVUTNVbNJdqwm7mDMmLuOCXPt4DvrV4iHK1qM2dsyOBcqdA5xtqT1mqMfLma9aKkjMbbLJV0wmdm5IS1LdrftB6K91MjS7a48IPRXupbj3sB4rX7B++yfR5hCKOZJ6tvhRu4ckqY2NoIxJIA2VGbKDob6+ahIhzZPVt8KM3FxPJ7Qwx/xAv8917yKT0I9USnu0p/mwOATDaG8WIjTATmFFWGSXkjmvyhzAuGHFbXtftqTfS4QbLhkUBcQthI3/ADJBY6jiCCe2/RWxxuy4OWjwsqxPIsUjwRzMQjPLOxINvtGNRbz9NcY3mwfJ4qZeTMQEjDk2bMU18W/Tbrq/QrP7kXvbvWcc8TFAnJwpELNe4j+1qBa/VWfvUqV7uURGHxhXjqK0mxd65sPrDIQP3bnL7RwrJ16jkKnSoonWI2pMrtJcNmJJBAI17DV+ytt5p43k1yMGNupTfSgMNMGHwNCS3R7jmkGuwVwQF1LC7SgxTtyLsDxKsLE9q9leZlz36xWL3ftyo5xAJDKRoRf/AFsKZYje54XKyIH7RzTppY6Wv+dOIamzbvSCoogX2jHimkyWNK9rHwg9Fe6jINoLPHyi36mB4j/Sg9q+OPRXupfjTs0DTftWq2IaWV0jSLej5hDxeLJ6tu8UVursSTETAwvEskbKyiR7ZiDcBRxbxdQOihofFk9We8Uz+j7/AIlh/SP+VqW0PsSm+0vvg8AtFtXaGOifE4l/0KVUWFZYxd1BVjksAbh1YEm56eFYLeDeybFxCOVY/wBq0pcJZ2Z76E38UX0FugV0rdki+0Qyq4OPjUq63FmmZeB46GjsdsLBQxSK6xKs0mJFuRZ3LKOYIiikxhDzujvq29ikC5dsv6MsViBhzGY/7Qkjx3bgIiA2fTQ6iku1d25cPHDI+W0ylkAOoCsV5w6NQfurt30d45U2Xh5mteKVoF/7iWMd1HbU2ZBHIfBRyGOTC4YCRAwVMRIXewOgJEtr/wAIry5XVl+dsHgGlkRF4uyqL8LsQBf2mny/R/iDtD9AvHy17Xzc3xc3G3V2V0/bOBw+CjgWPDwsz46SJZGXnIvKAjKRxI0AJva1agYSOPHLKEQyTY10ZyoLBUgJCqTquq306zXlypZfmiaJopGU8VYg26wbUQjCTz9V/wAR+VWbdXw8vrH/AMxpdXYK5ITDCuwBUaOl2Tt6x9wvRu2sWJolkA1Ju38LW1Ht40oGLa4J1I4Hzd9eOWIBAOh4irhJZpCpdFdwcjdj7TML3GoPEdY6q0ePkDMpHAopH3VlMLBmv1i341pZFsqD/DXupfWyOMYZ2XWq2aiaKpzxvy2/MIrZWHzmReuJ7efQ0FgNovhpFljIDobqSAbG1uB0PGm+6w8OfVvSjbuFySuOi9x5jrRWHtvBfihNpzauA+UL1h99MREZcrgcrIs0nMU3dWzg6jTna2Gle2+kjGBZV5XSVmZ+YtwXFmKG3MuNDltWZl4mh5KvLRa6QBxvZPcLvnPHh/0dWAi5VZrZRfOhBBvxtdRpTKH6UcYs8s2dS8uXPeNSt4/FYKRYFegisdUqiwV91osRvviXWJWfMIpTMl1F87NmLMbXa51saZRfSzjldnEi3Z+UN4kIDZcl1uObdRbSsXUqZVLq7E4kuxY8WJJ851qmpUqWUUqVKlerxF7Omyse0VpcQxOW/HIvdWTw7Wb7xWrmOiegvdQNZ/StRs0PXuPDzCZ7rHw59W/DzUzx2x48RzmLIFRicoB0Wxt0ddKN3sQqTEuwUZGFze1yOwGnsePhyOOWjuY3UeNxYC32ew17ST5I8t17j1G+aqDmsJ0G4Fc53g2euHxDxqxYCxBOhOYA6289Kyb1r95dkCfENIksNiF4sw4KB+71ilH1XfysH85+WizUNItdIP4fUA36N3IpNUp19Vn8rB7w/LU+qz+Vg94flrnpmd696jU/DdyKS1KdfVd/Kwe8Py18+q7+Vg/nPy1OmZ3qdRqfhu5FJqlOvqu/lYPeH5an1XfysHvD8tTpmd6nUan4buRSWpTr6rv5SD3h+Wvn1XfykHvD8tTpmd6nUan4buRSiPiK1kvBPQX/ACila7sP5SH3h+Wms62yi4NlUEg3FwBwoKre1zdCtLs9TyxTOMjSNO0cVXUqVKWrZqVKlSoopUqVKiilSpUqKKVKlSoopUqVKiilSpUqKL//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p>
        </p:txBody>
      </p:sp>
      <p:pic>
        <p:nvPicPr>
          <p:cNvPr id="16398" name="Picture 28" descr="http://www.loccidentale.it/files/imagecache/preview/files/khomeini-timecover.jpg"/>
          <p:cNvPicPr>
            <a:picLocks noChangeAspect="1" noChangeArrowheads="1"/>
          </p:cNvPicPr>
          <p:nvPr/>
        </p:nvPicPr>
        <p:blipFill>
          <a:blip r:embed="rId8" cstate="print"/>
          <a:srcRect/>
          <a:stretch>
            <a:fillRect/>
          </a:stretch>
        </p:blipFill>
        <p:spPr bwMode="auto">
          <a:xfrm>
            <a:off x="4932363" y="1196975"/>
            <a:ext cx="1871662" cy="2736850"/>
          </a:xfrm>
          <a:prstGeom prst="rect">
            <a:avLst/>
          </a:prstGeom>
          <a:noFill/>
          <a:ln w="9525">
            <a:noFill/>
            <a:miter lim="800000"/>
            <a:headEnd/>
            <a:tailEnd/>
          </a:ln>
        </p:spPr>
      </p:pic>
      <p:pic>
        <p:nvPicPr>
          <p:cNvPr id="16399" name="Picture 30" descr="http://www.controcampus.it/wp-content/uploads/2012/09/A-Teheran-una-pagella-sul-velo_h_partb1-300x179.jpg"/>
          <p:cNvPicPr>
            <a:picLocks noChangeAspect="1" noChangeArrowheads="1"/>
          </p:cNvPicPr>
          <p:nvPr/>
        </p:nvPicPr>
        <p:blipFill>
          <a:blip r:embed="rId9" cstate="print"/>
          <a:srcRect/>
          <a:stretch>
            <a:fillRect/>
          </a:stretch>
        </p:blipFill>
        <p:spPr bwMode="auto">
          <a:xfrm>
            <a:off x="4932363" y="3933825"/>
            <a:ext cx="1800225" cy="2663825"/>
          </a:xfrm>
          <a:prstGeom prst="rect">
            <a:avLst/>
          </a:prstGeom>
          <a:noFill/>
          <a:ln w="9525">
            <a:noFill/>
            <a:miter lim="800000"/>
            <a:headEnd/>
            <a:tailEnd/>
          </a:ln>
        </p:spPr>
      </p:pic>
      <p:sp>
        <p:nvSpPr>
          <p:cNvPr id="23" name="CasellaDiTesto 22"/>
          <p:cNvSpPr txBox="1"/>
          <p:nvPr/>
        </p:nvSpPr>
        <p:spPr>
          <a:xfrm rot="20508631">
            <a:off x="4859338" y="3644900"/>
            <a:ext cx="4033837" cy="36988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it-IT" dirty="0">
                <a:latin typeface="Century Gothic" pitchFamily="34" charset="0"/>
              </a:rPr>
              <a:t>L’RAN </a:t>
            </a:r>
            <a:r>
              <a:rPr lang="it-IT" dirty="0" err="1">
                <a:latin typeface="Century Gothic" pitchFamily="34" charset="0"/>
              </a:rPr>
              <a:t>DI</a:t>
            </a:r>
            <a:r>
              <a:rPr lang="it-IT" dirty="0">
                <a:latin typeface="Century Gothic" pitchFamily="34" charset="0"/>
              </a:rPr>
              <a:t> KHOMEINI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5" descr="C:\Users\Utente\Downloads\images (3).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sp>
        <p:nvSpPr>
          <p:cNvPr id="7171" name="Rectangle 3"/>
          <p:cNvSpPr>
            <a:spLocks noGrp="1" noChangeArrowheads="1"/>
          </p:cNvSpPr>
          <p:nvPr>
            <p:ph idx="4294967295"/>
          </p:nvPr>
        </p:nvSpPr>
        <p:spPr>
          <a:xfrm>
            <a:off x="0" y="0"/>
            <a:ext cx="6011863" cy="6858000"/>
          </a:xfrm>
        </p:spPr>
        <p:txBody>
          <a:bodyPr>
            <a:normAutofit fontScale="62500" lnSpcReduction="20000"/>
          </a:bodyPr>
          <a:lstStyle/>
          <a:p>
            <a:pPr marL="265176" indent="-265176" eaLnBrk="1" fontAlgn="auto" hangingPunct="1">
              <a:lnSpc>
                <a:spcPct val="110000"/>
              </a:lnSpc>
              <a:spcAft>
                <a:spcPts val="0"/>
              </a:spcAft>
              <a:buFont typeface="Wingdings 2"/>
              <a:buNone/>
              <a:defRPr/>
            </a:pPr>
            <a:r>
              <a:rPr lang="it-IT" sz="1600" i="1" dirty="0" smtClean="0"/>
              <a:t>  “   </a:t>
            </a:r>
            <a:r>
              <a:rPr lang="it-IT" sz="2600" b="1" i="1" dirty="0" smtClean="0"/>
              <a:t>Il </a:t>
            </a:r>
            <a:r>
              <a:rPr lang="it-IT" sz="2600" b="1" i="1" dirty="0">
                <a:latin typeface="Century Gothic" pitchFamily="34" charset="0"/>
              </a:rPr>
              <a:t>suo ritratto è ovunque, come una volta il ritratto dello Scià. Ti insegue nelle strade, nei negozi, negli alberghi, negli uffici, nei cortei, alla televisione, al </a:t>
            </a:r>
            <a:r>
              <a:rPr lang="it-IT" sz="2600" b="1" i="1" dirty="0" err="1">
                <a:latin typeface="Century Gothic" pitchFamily="34" charset="0"/>
              </a:rPr>
              <a:t>bazaar</a:t>
            </a:r>
            <a:r>
              <a:rPr lang="it-IT" sz="2600" b="1" i="1" dirty="0">
                <a:latin typeface="Century Gothic" pitchFamily="34" charset="0"/>
              </a:rPr>
              <a:t>: da qualsiasi parte tu cerchi riparo non sfuggi all’incubo di quel volto severo ed iroso, quei terribili occhi che vegliano ghiacci sull’osservanza di leggi copiate o ispirate da un libro di </a:t>
            </a:r>
            <a:r>
              <a:rPr lang="it-IT" sz="2600" b="1" i="1" dirty="0" smtClean="0">
                <a:latin typeface="Century Gothic" pitchFamily="34" charset="0"/>
              </a:rPr>
              <a:t>millequattrocento </a:t>
            </a:r>
            <a:r>
              <a:rPr lang="it-IT" sz="2600" b="1" i="1" dirty="0">
                <a:latin typeface="Century Gothic" pitchFamily="34" charset="0"/>
              </a:rPr>
              <a:t>anni fa. E l’effetto è indiscutibile, ovvio. Niente bevande alcoliche, per incominciare. Che tu sia straniero o iraniano, non esiste un ristorante che ceda alla richiesta di un bicchiere di birra o di vino; la risposta è che a infrangere il comandamento si buscano trenta frustate e del resto ogni bottiglia di alcool venne distrutta appena lui lo ordinò. Whisky, vodka e champagne per milioni di dollari. Niente musica che ecciti o intenerisca, per continuare. Alle undici di sera la città tace, deserta, e non rimane aperto neanche un caffè; ballare è proibito, visto che per ballare bisogna più o meno abbracciarsi. È proibito anche nuotare, visto che per nuotare bisogna più o meno spogliarsi. E così le piscine son vuote, sono vuote le spiagge dove le coppie devono star separate e le donne possono bagnarsi soltanto vestite dalla testa ai piedi. (</a:t>
            </a:r>
            <a:r>
              <a:rPr lang="it-IT" sz="2600" b="1" i="1" dirty="0" err="1">
                <a:latin typeface="Century Gothic" pitchFamily="34" charset="0"/>
              </a:rPr>
              <a:t>…………</a:t>
            </a:r>
            <a:r>
              <a:rPr lang="it-IT" sz="2600" b="1" i="1" dirty="0">
                <a:latin typeface="Century Gothic" pitchFamily="34" charset="0"/>
              </a:rPr>
              <a:t>.) Si fucilano anche gli omosessuali, le prostitute</a:t>
            </a:r>
            <a:r>
              <a:rPr lang="it-IT" sz="2600" b="1" i="1" dirty="0" smtClean="0">
                <a:latin typeface="Century Gothic" pitchFamily="34" charset="0"/>
              </a:rPr>
              <a:t>” </a:t>
            </a:r>
          </a:p>
          <a:p>
            <a:pPr marL="265176" indent="-265176" eaLnBrk="1" fontAlgn="auto" hangingPunct="1">
              <a:lnSpc>
                <a:spcPct val="110000"/>
              </a:lnSpc>
              <a:spcAft>
                <a:spcPts val="0"/>
              </a:spcAft>
              <a:buFont typeface="Wingdings 2"/>
              <a:buNone/>
              <a:defRPr/>
            </a:pPr>
            <a:r>
              <a:rPr lang="it-IT" sz="2600" b="1" i="1" dirty="0" smtClean="0">
                <a:latin typeface="Century Gothic" pitchFamily="34" charset="0"/>
              </a:rPr>
              <a:t>   </a:t>
            </a:r>
            <a:r>
              <a:rPr lang="it-IT" sz="2600" b="1" dirty="0" smtClean="0">
                <a:latin typeface="Century Gothic" pitchFamily="34" charset="0"/>
              </a:rPr>
              <a:t>«</a:t>
            </a:r>
            <a:r>
              <a:rPr lang="it-IT" sz="2600" b="1" dirty="0">
                <a:latin typeface="Century Gothic" pitchFamily="34" charset="0"/>
              </a:rPr>
              <a:t>Corriere della Sera», 26 settembre </a:t>
            </a:r>
            <a:r>
              <a:rPr lang="it-IT" sz="2600" b="1" dirty="0" smtClean="0">
                <a:latin typeface="Century Gothic" pitchFamily="34" charset="0"/>
              </a:rPr>
              <a:t>1979</a:t>
            </a:r>
          </a:p>
          <a:p>
            <a:pPr marL="265176" indent="-265176" eaLnBrk="1" fontAlgn="auto" hangingPunct="1">
              <a:lnSpc>
                <a:spcPct val="110000"/>
              </a:lnSpc>
              <a:spcAft>
                <a:spcPts val="0"/>
              </a:spcAft>
              <a:buFont typeface="Wingdings 2"/>
              <a:buNone/>
              <a:defRPr/>
            </a:pPr>
            <a:r>
              <a:rPr lang="it-IT" sz="2600" b="1" dirty="0">
                <a:latin typeface="Century Gothic" pitchFamily="34" charset="0"/>
              </a:rPr>
              <a:t/>
            </a:r>
            <a:br>
              <a:rPr lang="it-IT" sz="2600" b="1" dirty="0">
                <a:latin typeface="Century Gothic" pitchFamily="34" charset="0"/>
              </a:rPr>
            </a:br>
            <a:endParaRPr lang="it-IT" sz="2600" b="1" dirty="0">
              <a:latin typeface="Century Gothic" pitchFamily="34" charset="0"/>
            </a:endParaRPr>
          </a:p>
          <a:p>
            <a:pPr marL="265176" indent="-265176" eaLnBrk="1" fontAlgn="auto" hangingPunct="1">
              <a:lnSpc>
                <a:spcPct val="80000"/>
              </a:lnSpc>
              <a:spcAft>
                <a:spcPts val="0"/>
              </a:spcAft>
              <a:buFont typeface="Wingdings" pitchFamily="2" charset="2"/>
              <a:buNone/>
              <a:defRPr/>
            </a:pPr>
            <a:endParaRPr lang="it-IT" sz="2600" b="1" dirty="0">
              <a:latin typeface="Century Gothic" pitchFamily="34" charset="0"/>
            </a:endParaRPr>
          </a:p>
        </p:txBody>
      </p:sp>
      <p:pic>
        <p:nvPicPr>
          <p:cNvPr id="15364" name="Picture 4" descr="maschera">
            <a:hlinkClick r:id="rId3"/>
          </p:cNvPr>
          <p:cNvPicPr>
            <a:picLocks noChangeAspect="1" noChangeArrowheads="1"/>
          </p:cNvPicPr>
          <p:nvPr/>
        </p:nvPicPr>
        <p:blipFill>
          <a:blip r:embed="rId4" cstate="print"/>
          <a:srcRect/>
          <a:stretch>
            <a:fillRect/>
          </a:stretch>
        </p:blipFill>
        <p:spPr bwMode="auto">
          <a:xfrm>
            <a:off x="4119563" y="3086100"/>
            <a:ext cx="904875"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p:cNvSpPr txBox="1"/>
          <p:nvPr/>
        </p:nvSpPr>
        <p:spPr>
          <a:xfrm>
            <a:off x="323528" y="1556792"/>
            <a:ext cx="4680768" cy="3831818"/>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a:spAutoFit/>
          </a:bodyPr>
          <a:lstStyle/>
          <a:p>
            <a:pPr algn="just">
              <a:lnSpc>
                <a:spcPct val="90000"/>
              </a:lnSpc>
              <a:buFont typeface="Wingdings" pitchFamily="2" charset="2"/>
              <a:buChar char="Ø"/>
              <a:defRPr/>
            </a:pPr>
            <a:r>
              <a:rPr lang="it-IT" u="sng" dirty="0">
                <a:latin typeface="Century Gothic" pitchFamily="34" charset="0"/>
              </a:rPr>
              <a:t>4 novembre 1979: </a:t>
            </a:r>
            <a:r>
              <a:rPr lang="it-IT" dirty="0">
                <a:latin typeface="Century Gothic" pitchFamily="34" charset="0"/>
              </a:rPr>
              <a:t>assalto dell’ambasciata statunitense a Teheran (in seguito al blocco dei conti bancari iraniani negli USA e all’ospitalità offerta allo </a:t>
            </a:r>
            <a:r>
              <a:rPr lang="it-IT" dirty="0" err="1">
                <a:latin typeface="Century Gothic" pitchFamily="34" charset="0"/>
              </a:rPr>
              <a:t>shah</a:t>
            </a:r>
            <a:r>
              <a:rPr lang="it-IT" dirty="0">
                <a:latin typeface="Century Gothic" pitchFamily="34" charset="0"/>
              </a:rPr>
              <a:t> in esilio)</a:t>
            </a:r>
          </a:p>
          <a:p>
            <a:pPr algn="just">
              <a:lnSpc>
                <a:spcPct val="90000"/>
              </a:lnSpc>
              <a:buFont typeface="Wingdings" pitchFamily="2" charset="2"/>
              <a:buChar char="Ø"/>
              <a:defRPr/>
            </a:pPr>
            <a:r>
              <a:rPr lang="it-IT" dirty="0">
                <a:latin typeface="Century Gothic" pitchFamily="34" charset="0"/>
              </a:rPr>
              <a:t>Gli ostaggi furono trattenuti per 444 giorni</a:t>
            </a:r>
            <a:r>
              <a:rPr lang="it-IT" dirty="0">
                <a:latin typeface="Century Gothic" pitchFamily="34" charset="0"/>
                <a:hlinkClick r:id="rId2"/>
              </a:rPr>
              <a:t> </a:t>
            </a:r>
            <a:r>
              <a:rPr lang="it-IT" dirty="0" smtClean="0">
                <a:latin typeface="Century Gothic" pitchFamily="34" charset="0"/>
              </a:rPr>
              <a:t> </a:t>
            </a:r>
            <a:endParaRPr lang="it-IT" dirty="0">
              <a:latin typeface="Century Gothic" pitchFamily="34" charset="0"/>
            </a:endParaRPr>
          </a:p>
          <a:p>
            <a:pPr algn="just">
              <a:lnSpc>
                <a:spcPct val="90000"/>
              </a:lnSpc>
              <a:buFont typeface="Wingdings" pitchFamily="2" charset="2"/>
              <a:buChar char="Ø"/>
              <a:defRPr/>
            </a:pPr>
            <a:r>
              <a:rPr lang="it-IT" dirty="0">
                <a:latin typeface="Century Gothic" pitchFamily="34" charset="0"/>
              </a:rPr>
              <a:t>Questo evento crea una totale rottura nei rapporti con gli USA e con l’ Occidente in genere e segna il primo passo per l’isolamento internazionale del paese </a:t>
            </a:r>
          </a:p>
          <a:p>
            <a:pPr algn="just">
              <a:lnSpc>
                <a:spcPct val="90000"/>
              </a:lnSpc>
              <a:buFont typeface="Wingdings" pitchFamily="2" charset="2"/>
              <a:buChar char="Ø"/>
              <a:defRPr/>
            </a:pPr>
            <a:endParaRPr lang="it-IT" dirty="0">
              <a:latin typeface="Century Gothic" pitchFamily="34" charset="0"/>
            </a:endParaRPr>
          </a:p>
          <a:p>
            <a:pPr algn="just">
              <a:lnSpc>
                <a:spcPct val="90000"/>
              </a:lnSpc>
              <a:buFont typeface="Wingdings" pitchFamily="2" charset="2"/>
              <a:buChar char="Ø"/>
              <a:defRPr/>
            </a:pPr>
            <a:endParaRPr lang="it-IT" dirty="0">
              <a:latin typeface="Century Gothic" pitchFamily="34" charset="0"/>
            </a:endParaRPr>
          </a:p>
          <a:p>
            <a:pPr>
              <a:lnSpc>
                <a:spcPct val="90000"/>
              </a:lnSpc>
              <a:defRPr/>
            </a:pPr>
            <a:endParaRPr lang="it-IT" dirty="0">
              <a:latin typeface="Century Gothic" pitchFamily="34" charset="0"/>
            </a:endParaRPr>
          </a:p>
        </p:txBody>
      </p:sp>
      <p:pic>
        <p:nvPicPr>
          <p:cNvPr id="17411" name="Immagine 5" descr="image025.jpg"/>
          <p:cNvPicPr>
            <a:picLocks noChangeAspect="1"/>
          </p:cNvPicPr>
          <p:nvPr/>
        </p:nvPicPr>
        <p:blipFill>
          <a:blip r:embed="rId3" cstate="print"/>
          <a:srcRect/>
          <a:stretch>
            <a:fillRect/>
          </a:stretch>
        </p:blipFill>
        <p:spPr bwMode="auto">
          <a:xfrm>
            <a:off x="5364088" y="980729"/>
            <a:ext cx="3456062" cy="3744416"/>
          </a:xfrm>
          <a:prstGeom prst="rect">
            <a:avLst/>
          </a:prstGeom>
          <a:noFill/>
          <a:ln w="9525">
            <a:noFill/>
            <a:miter lim="800000"/>
            <a:headEnd/>
            <a:tailEnd/>
          </a:ln>
        </p:spPr>
      </p:pic>
      <p:sp>
        <p:nvSpPr>
          <p:cNvPr id="7" name="CasellaDiTesto 6"/>
          <p:cNvSpPr txBox="1"/>
          <p:nvPr/>
        </p:nvSpPr>
        <p:spPr>
          <a:xfrm>
            <a:off x="251520" y="980728"/>
            <a:ext cx="7920037" cy="460375"/>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it-IT" sz="2400" dirty="0">
                <a:latin typeface="Century Gothic" pitchFamily="34" charset="0"/>
              </a:rPr>
              <a:t>Assalto all’ambasciata americana Teheran</a:t>
            </a:r>
          </a:p>
        </p:txBody>
      </p:sp>
      <p:sp>
        <p:nvSpPr>
          <p:cNvPr id="5" name="CasellaDiTesto 3"/>
          <p:cNvSpPr txBox="1">
            <a:spLocks noChangeArrowheads="1"/>
          </p:cNvSpPr>
          <p:nvPr/>
        </p:nvSpPr>
        <p:spPr bwMode="auto">
          <a:xfrm>
            <a:off x="539552" y="260648"/>
            <a:ext cx="7777163" cy="523220"/>
          </a:xfrm>
          <a:prstGeom prst="rect">
            <a:avLst/>
          </a:prstGeom>
          <a:noFill/>
          <a:ln w="9525">
            <a:noFill/>
            <a:miter lim="800000"/>
            <a:headEnd/>
            <a:tailEnd/>
          </a:ln>
        </p:spPr>
        <p:txBody>
          <a:bodyPr>
            <a:spAutoFit/>
          </a:bodyPr>
          <a:lstStyle/>
          <a:p>
            <a:pPr algn="ctr"/>
            <a:r>
              <a:rPr lang="it-IT" sz="2800" dirty="0" smtClean="0">
                <a:solidFill>
                  <a:srgbClr val="0070C0"/>
                </a:solidFill>
                <a:latin typeface="Century Gothic" pitchFamily="34" charset="0"/>
              </a:rPr>
              <a:t>Focus: gli eventi del decennio </a:t>
            </a:r>
            <a:r>
              <a:rPr lang="it-IT" sz="2800" dirty="0" err="1" smtClean="0">
                <a:solidFill>
                  <a:srgbClr val="0070C0"/>
                </a:solidFill>
                <a:latin typeface="Century Gothic" pitchFamily="34" charset="0"/>
              </a:rPr>
              <a:t>Khomeinista</a:t>
            </a:r>
            <a:endParaRPr lang="it-IT" sz="2800" dirty="0">
              <a:solidFill>
                <a:srgbClr val="0070C0"/>
              </a:solidFill>
              <a:latin typeface="Century Gothic" pitchFamily="34" charset="0"/>
            </a:endParaRPr>
          </a:p>
        </p:txBody>
      </p:sp>
      <p:sp>
        <p:nvSpPr>
          <p:cNvPr id="6" name="Rettangolo 5"/>
          <p:cNvSpPr/>
          <p:nvPr/>
        </p:nvSpPr>
        <p:spPr>
          <a:xfrm>
            <a:off x="395536" y="4941168"/>
            <a:ext cx="4572000" cy="307777"/>
          </a:xfrm>
          <a:prstGeom prst="rect">
            <a:avLst/>
          </a:prstGeom>
        </p:spPr>
        <p:txBody>
          <a:bodyPr>
            <a:spAutoFit/>
          </a:bodyPr>
          <a:lstStyle/>
          <a:p>
            <a:r>
              <a:rPr lang="it-IT" sz="1400" dirty="0" smtClean="0"/>
              <a:t>http://www.youtube.com/</a:t>
            </a:r>
            <a:r>
              <a:rPr lang="it-IT" sz="1400" dirty="0" err="1" smtClean="0"/>
              <a:t>watch</a:t>
            </a:r>
            <a:r>
              <a:rPr lang="it-IT" sz="1400" dirty="0" smtClean="0"/>
              <a:t>?v=x9fbEyPtaXU</a:t>
            </a:r>
            <a:endParaRPr lang="it-IT"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body" sz="half" idx="4294967295"/>
          </p:nvPr>
        </p:nvSpPr>
        <p:spPr>
          <a:xfrm>
            <a:off x="250825" y="765175"/>
            <a:ext cx="4897438" cy="5832475"/>
          </a:xfrm>
        </p:spPr>
        <p:txBody>
          <a:bodyPr>
            <a:normAutofit fontScale="85000" lnSpcReduction="10000"/>
          </a:bodyPr>
          <a:lstStyle/>
          <a:p>
            <a:pPr marL="265176" indent="-265176" eaLnBrk="1" fontAlgn="auto" hangingPunct="1">
              <a:lnSpc>
                <a:spcPct val="110000"/>
              </a:lnSpc>
              <a:spcAft>
                <a:spcPts val="0"/>
              </a:spcAft>
              <a:buFont typeface="Wingdings" pitchFamily="2" charset="2"/>
              <a:buNone/>
              <a:defRPr/>
            </a:pPr>
            <a:r>
              <a:rPr lang="it-IT" sz="2000" dirty="0" smtClean="0"/>
              <a:t>   </a:t>
            </a:r>
            <a:r>
              <a:rPr lang="it-IT" sz="2000" u="sng" dirty="0" smtClean="0">
                <a:latin typeface="Century Gothic" pitchFamily="34" charset="0"/>
              </a:rPr>
              <a:t>settembre 1980: </a:t>
            </a:r>
            <a:r>
              <a:rPr lang="it-IT" sz="2000" dirty="0" smtClean="0">
                <a:latin typeface="Century Gothic" pitchFamily="34" charset="0"/>
              </a:rPr>
              <a:t>inizia la guerra </a:t>
            </a:r>
            <a:r>
              <a:rPr lang="it-IT" sz="2000" dirty="0" err="1" smtClean="0">
                <a:latin typeface="Century Gothic" pitchFamily="34" charset="0"/>
              </a:rPr>
              <a:t>Iran-Iraq</a:t>
            </a:r>
            <a:endParaRPr lang="it-IT" sz="2000" dirty="0" smtClean="0">
              <a:latin typeface="Century Gothic" pitchFamily="34" charset="0"/>
            </a:endParaRPr>
          </a:p>
          <a:p>
            <a:pPr marL="265176" indent="-265176" eaLnBrk="1" fontAlgn="auto" hangingPunct="1">
              <a:lnSpc>
                <a:spcPct val="110000"/>
              </a:lnSpc>
              <a:spcAft>
                <a:spcPts val="0"/>
              </a:spcAft>
              <a:buClrTx/>
              <a:buFont typeface="Wingdings" pitchFamily="2" charset="2"/>
              <a:buChar char="Ø"/>
              <a:defRPr/>
            </a:pPr>
            <a:r>
              <a:rPr lang="it-IT" sz="2000" dirty="0" smtClean="0">
                <a:latin typeface="Century Gothic" pitchFamily="34" charset="0"/>
              </a:rPr>
              <a:t>L’Iraq di Saddam Hussein dichiara guerra all’Iran e invade i territorio</a:t>
            </a:r>
          </a:p>
          <a:p>
            <a:pPr marL="265176" indent="-265176" eaLnBrk="1" fontAlgn="auto" hangingPunct="1">
              <a:lnSpc>
                <a:spcPct val="110000"/>
              </a:lnSpc>
              <a:spcAft>
                <a:spcPts val="0"/>
              </a:spcAft>
              <a:buClrTx/>
              <a:buFont typeface="Wingdings" pitchFamily="2" charset="2"/>
              <a:buChar char="Ø"/>
              <a:defRPr/>
            </a:pPr>
            <a:r>
              <a:rPr lang="it-IT" sz="2000" dirty="0" smtClean="0">
                <a:latin typeface="Century Gothic" pitchFamily="34" charset="0"/>
              </a:rPr>
              <a:t> La causa scatenante fu una disputa sui confini dello sullo </a:t>
            </a:r>
            <a:r>
              <a:rPr lang="it-IT" sz="2000" dirty="0" err="1" smtClean="0">
                <a:latin typeface="Century Gothic" pitchFamily="34" charset="0"/>
              </a:rPr>
              <a:t>Shaṭṭ</a:t>
            </a:r>
            <a:r>
              <a:rPr lang="it-IT" sz="2000" dirty="0" smtClean="0">
                <a:latin typeface="Century Gothic" pitchFamily="34" charset="0"/>
              </a:rPr>
              <a:t> al-ʿ</a:t>
            </a:r>
            <a:r>
              <a:rPr lang="it-IT" sz="2000" dirty="0" err="1" smtClean="0">
                <a:latin typeface="Century Gothic" pitchFamily="34" charset="0"/>
              </a:rPr>
              <a:t>Arab</a:t>
            </a:r>
            <a:r>
              <a:rPr lang="it-IT" sz="2000" dirty="0" smtClean="0">
                <a:latin typeface="Century Gothic" pitchFamily="34" charset="0"/>
              </a:rPr>
              <a:t>  (un canale che costituisce il solo sbocco dell’Iraq verso il mare, sul Golfo Persico) ma celava in realtà la necessità di controllare le zone maggiormente ricche di petrolio</a:t>
            </a:r>
          </a:p>
          <a:p>
            <a:pPr marL="265176" indent="-265176" eaLnBrk="1" fontAlgn="auto" hangingPunct="1">
              <a:lnSpc>
                <a:spcPct val="110000"/>
              </a:lnSpc>
              <a:spcAft>
                <a:spcPts val="0"/>
              </a:spcAft>
              <a:buClrTx/>
              <a:buFont typeface="Wingdings" pitchFamily="2" charset="2"/>
              <a:buChar char="Ø"/>
              <a:defRPr/>
            </a:pPr>
            <a:r>
              <a:rPr lang="it-IT" sz="2000" dirty="0" smtClean="0">
                <a:latin typeface="Century Gothic" pitchFamily="34" charset="0"/>
              </a:rPr>
              <a:t>La guerra fu finanziata anche da USA e URRS (strategia della guerra fredda- guerra di sfinimento finanziata dalle superpotenze per indebolire entrambi i regimi considerati pericolosi)</a:t>
            </a:r>
          </a:p>
          <a:p>
            <a:pPr marL="265176" indent="-265176" eaLnBrk="1" fontAlgn="auto" hangingPunct="1">
              <a:lnSpc>
                <a:spcPct val="110000"/>
              </a:lnSpc>
              <a:spcAft>
                <a:spcPts val="0"/>
              </a:spcAft>
              <a:buClrTx/>
              <a:buFont typeface="Wingdings" pitchFamily="2" charset="2"/>
              <a:buChar char="Ø"/>
              <a:defRPr/>
            </a:pPr>
            <a:r>
              <a:rPr lang="it-IT" sz="2000" dirty="0" smtClean="0">
                <a:latin typeface="Century Gothic" pitchFamily="34" charset="0"/>
              </a:rPr>
              <a:t>La guerra si protrarrà fino al 1988 e fu interrotta solo con la risoluzione 598 dell’ONU, inaspettatamente accettata dalle parti,ma con strascichi fino al 2003 (anno della restituzione dei prigionieri di guerra)</a:t>
            </a:r>
          </a:p>
          <a:p>
            <a:pPr marL="265176" indent="-265176" eaLnBrk="1" fontAlgn="auto" hangingPunct="1">
              <a:lnSpc>
                <a:spcPct val="110000"/>
              </a:lnSpc>
              <a:spcAft>
                <a:spcPts val="0"/>
              </a:spcAft>
              <a:buFont typeface="Wingdings 2"/>
              <a:buChar char=""/>
              <a:defRPr/>
            </a:pPr>
            <a:endParaRPr lang="it-IT" sz="2000" dirty="0" smtClean="0">
              <a:latin typeface="Century Gothic" pitchFamily="34" charset="0"/>
            </a:endParaRPr>
          </a:p>
          <a:p>
            <a:pPr marL="265176" indent="-265176" eaLnBrk="1" fontAlgn="auto" hangingPunct="1">
              <a:lnSpc>
                <a:spcPct val="110000"/>
              </a:lnSpc>
              <a:spcAft>
                <a:spcPts val="0"/>
              </a:spcAft>
              <a:buFont typeface="Wingdings 2"/>
              <a:buChar char=""/>
              <a:defRPr/>
            </a:pPr>
            <a:endParaRPr lang="it-IT" sz="2000" dirty="0" smtClean="0">
              <a:latin typeface="Century Gothic" pitchFamily="34" charset="0"/>
            </a:endParaRPr>
          </a:p>
        </p:txBody>
      </p:sp>
      <p:pic>
        <p:nvPicPr>
          <p:cNvPr id="18435" name="Picture 3" descr="iraq_iran"/>
          <p:cNvPicPr>
            <a:picLocks noChangeAspect="1" noChangeArrowheads="1"/>
          </p:cNvPicPr>
          <p:nvPr/>
        </p:nvPicPr>
        <p:blipFill>
          <a:blip r:embed="rId2" cstate="print"/>
          <a:srcRect/>
          <a:stretch>
            <a:fillRect/>
          </a:stretch>
        </p:blipFill>
        <p:spPr bwMode="auto">
          <a:xfrm>
            <a:off x="5219700" y="476250"/>
            <a:ext cx="3600450" cy="3097213"/>
          </a:xfrm>
          <a:prstGeom prst="rect">
            <a:avLst/>
          </a:prstGeom>
          <a:noFill/>
          <a:ln w="9525">
            <a:noFill/>
            <a:miter lim="800000"/>
            <a:headEnd/>
            <a:tailEnd/>
          </a:ln>
        </p:spPr>
      </p:pic>
      <p:sp>
        <p:nvSpPr>
          <p:cNvPr id="5" name="CasellaDiTesto 4"/>
          <p:cNvSpPr txBox="1"/>
          <p:nvPr/>
        </p:nvSpPr>
        <p:spPr>
          <a:xfrm>
            <a:off x="5435600" y="4581525"/>
            <a:ext cx="3313113" cy="1754188"/>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it-IT" dirty="0">
                <a:latin typeface="Century Gothic" pitchFamily="34" charset="0"/>
              </a:rPr>
              <a:t>Anche  questi eventi contribuirono a isolare l’Iran dall’occidente rendendolo sempre più il “primo nemico mediorientale” dell’asse occidentale </a:t>
            </a:r>
          </a:p>
        </p:txBody>
      </p:sp>
      <p:cxnSp>
        <p:nvCxnSpPr>
          <p:cNvPr id="7" name="Connettore 2 6"/>
          <p:cNvCxnSpPr/>
          <p:nvPr/>
        </p:nvCxnSpPr>
        <p:spPr>
          <a:xfrm flipH="1" flipV="1">
            <a:off x="5292725" y="3860800"/>
            <a:ext cx="1727200" cy="647700"/>
          </a:xfrm>
          <a:prstGeom prst="straightConnector1">
            <a:avLst/>
          </a:prstGeom>
          <a:ln w="3492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 name="CasellaDiTesto 5"/>
          <p:cNvSpPr txBox="1"/>
          <p:nvPr/>
        </p:nvSpPr>
        <p:spPr>
          <a:xfrm>
            <a:off x="323850" y="188913"/>
            <a:ext cx="4752975" cy="400050"/>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defRPr/>
            </a:pPr>
            <a:r>
              <a:rPr lang="it-IT" sz="2000" dirty="0">
                <a:latin typeface="Century Gothic" pitchFamily="34" charset="0"/>
              </a:rPr>
              <a:t>Guerra </a:t>
            </a:r>
            <a:r>
              <a:rPr lang="it-IT" sz="2000" dirty="0" smtClean="0">
                <a:latin typeface="Century Gothic" pitchFamily="34" charset="0"/>
              </a:rPr>
              <a:t>Iran -  </a:t>
            </a:r>
            <a:r>
              <a:rPr lang="it-IT" sz="2000" dirty="0">
                <a:latin typeface="Century Gothic" pitchFamily="34" charset="0"/>
              </a:rPr>
              <a:t>Iraq</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1332656" y="0"/>
            <a:ext cx="9144000" cy="576262"/>
          </a:xfrm>
        </p:spPr>
        <p:txBody>
          <a:bodyPr>
            <a:normAutofit fontScale="90000"/>
          </a:bodyPr>
          <a:lstStyle/>
          <a:p>
            <a:pPr algn="ctr" eaLnBrk="1" fontAlgn="auto" hangingPunct="1">
              <a:spcAft>
                <a:spcPts val="0"/>
              </a:spcAft>
              <a:defRPr/>
            </a:pPr>
            <a:r>
              <a:rPr lang="it-IT" b="0" dirty="0" smtClean="0">
                <a:solidFill>
                  <a:srgbClr val="0070C0"/>
                </a:solidFill>
                <a:latin typeface="Century Gothic" pitchFamily="34" charset="0"/>
              </a:rPr>
              <a:t>7. Il dopo Khomeini</a:t>
            </a:r>
          </a:p>
        </p:txBody>
      </p:sp>
      <p:sp>
        <p:nvSpPr>
          <p:cNvPr id="19459" name="Rectangle 3"/>
          <p:cNvSpPr>
            <a:spLocks noGrp="1" noChangeArrowheads="1"/>
          </p:cNvSpPr>
          <p:nvPr>
            <p:ph type="body" sz="half" idx="4294967295"/>
          </p:nvPr>
        </p:nvSpPr>
        <p:spPr>
          <a:xfrm>
            <a:off x="0" y="548680"/>
            <a:ext cx="6876256" cy="5471666"/>
          </a:xfrm>
        </p:spPr>
        <p:txBody>
          <a:bodyPr/>
          <a:lstStyle/>
          <a:p>
            <a:pPr algn="just" eaLnBrk="1" hangingPunct="1">
              <a:lnSpc>
                <a:spcPct val="90000"/>
              </a:lnSpc>
              <a:buClr>
                <a:schemeClr val="tx1"/>
              </a:buClr>
              <a:buNone/>
            </a:pPr>
            <a:r>
              <a:rPr lang="it-IT" sz="1800" dirty="0" smtClean="0">
                <a:latin typeface="Century Gothic" pitchFamily="34" charset="0"/>
              </a:rPr>
              <a:t>   A Khomeini (morto il 3 giugno 1989) succede (come guida suprema) Khamenei . Con Khamenei i Presidenti della Repubblica islamica iraniana furono  prima </a:t>
            </a:r>
            <a:r>
              <a:rPr lang="it-IT" sz="1800" dirty="0" err="1" smtClean="0">
                <a:latin typeface="Century Gothic" pitchFamily="34" charset="0"/>
              </a:rPr>
              <a:t>Rafsanjani</a:t>
            </a:r>
            <a:r>
              <a:rPr lang="it-IT" sz="1800" dirty="0" smtClean="0">
                <a:latin typeface="Century Gothic" pitchFamily="34" charset="0"/>
              </a:rPr>
              <a:t> (fino al 1997), poi </a:t>
            </a:r>
            <a:r>
              <a:rPr lang="it-IT" sz="1800" dirty="0" err="1" smtClean="0">
                <a:latin typeface="Century Gothic" pitchFamily="34" charset="0"/>
              </a:rPr>
              <a:t>Khatami</a:t>
            </a:r>
            <a:r>
              <a:rPr lang="it-IT" sz="1800" dirty="0" smtClean="0">
                <a:latin typeface="Century Gothic" pitchFamily="34" charset="0"/>
              </a:rPr>
              <a:t> (fino al 2005) e quindi </a:t>
            </a:r>
            <a:r>
              <a:rPr lang="it-IT" sz="1800" dirty="0" err="1" smtClean="0">
                <a:latin typeface="Century Gothic" pitchFamily="34" charset="0"/>
              </a:rPr>
              <a:t>Ahmadinejad</a:t>
            </a:r>
            <a:endParaRPr lang="it-IT" sz="1800" dirty="0" smtClean="0">
              <a:latin typeface="Century Gothic" pitchFamily="34" charset="0"/>
            </a:endParaRPr>
          </a:p>
          <a:p>
            <a:pPr eaLnBrk="1" hangingPunct="1">
              <a:lnSpc>
                <a:spcPct val="90000"/>
              </a:lnSpc>
              <a:buClr>
                <a:schemeClr val="tx1"/>
              </a:buClr>
              <a:buFont typeface="Wingdings" pitchFamily="2" charset="2"/>
              <a:buChar char="Ø"/>
            </a:pPr>
            <a:endParaRPr lang="it-IT" sz="2000" dirty="0" smtClean="0">
              <a:latin typeface="Century Gothic" pitchFamily="34" charset="0"/>
            </a:endParaRPr>
          </a:p>
          <a:p>
            <a:pPr eaLnBrk="1" hangingPunct="1">
              <a:lnSpc>
                <a:spcPct val="90000"/>
              </a:lnSpc>
              <a:buClr>
                <a:schemeClr val="tx1"/>
              </a:buClr>
              <a:buFont typeface="Wingdings" pitchFamily="2" charset="2"/>
              <a:buChar char="Ø"/>
            </a:pPr>
            <a:endParaRPr lang="it-IT" sz="2000" dirty="0" smtClean="0">
              <a:latin typeface="Century Gothic" pitchFamily="34" charset="0"/>
            </a:endParaRPr>
          </a:p>
          <a:p>
            <a:pPr eaLnBrk="1" hangingPunct="1">
              <a:lnSpc>
                <a:spcPct val="90000"/>
              </a:lnSpc>
              <a:buClr>
                <a:schemeClr val="tx1"/>
              </a:buClr>
              <a:buNone/>
            </a:pPr>
            <a:r>
              <a:rPr lang="it-IT" sz="1800" dirty="0" err="1" smtClean="0">
                <a:latin typeface="Century Gothic" pitchFamily="34" charset="0"/>
              </a:rPr>
              <a:t>Khatami</a:t>
            </a:r>
            <a:r>
              <a:rPr lang="it-IT" sz="1800" dirty="0" smtClean="0">
                <a:latin typeface="Century Gothic" pitchFamily="34" charset="0"/>
              </a:rPr>
              <a:t> è considerato un </a:t>
            </a:r>
            <a:r>
              <a:rPr lang="it-IT" sz="1800" b="1" dirty="0" smtClean="0">
                <a:latin typeface="Century Gothic" pitchFamily="34" charset="0"/>
              </a:rPr>
              <a:t>riformista:</a:t>
            </a:r>
          </a:p>
          <a:p>
            <a:pPr eaLnBrk="1" hangingPunct="1">
              <a:lnSpc>
                <a:spcPct val="90000"/>
              </a:lnSpc>
              <a:buClr>
                <a:schemeClr val="tx1"/>
              </a:buClr>
              <a:buNone/>
            </a:pPr>
            <a:endParaRPr lang="it-IT" sz="1800" dirty="0" smtClean="0">
              <a:latin typeface="Century Gothic" pitchFamily="34" charset="0"/>
            </a:endParaRPr>
          </a:p>
          <a:p>
            <a:pPr eaLnBrk="1" hangingPunct="1">
              <a:lnSpc>
                <a:spcPct val="90000"/>
              </a:lnSpc>
              <a:buClr>
                <a:schemeClr val="tx1"/>
              </a:buClr>
              <a:buFont typeface="Wingdings" pitchFamily="2" charset="2"/>
              <a:buChar char="Ø"/>
            </a:pPr>
            <a:r>
              <a:rPr lang="it-IT" sz="1600" dirty="0" smtClean="0">
                <a:latin typeface="Century Gothic" pitchFamily="34" charset="0"/>
              </a:rPr>
              <a:t>rapporto bilanciato tra legge religiosa e libertà dei cittadini; </a:t>
            </a:r>
          </a:p>
          <a:p>
            <a:pPr eaLnBrk="1" hangingPunct="1">
              <a:lnSpc>
                <a:spcPct val="90000"/>
              </a:lnSpc>
              <a:buClr>
                <a:schemeClr val="tx1"/>
              </a:buClr>
              <a:buFont typeface="Wingdings" pitchFamily="2" charset="2"/>
              <a:buChar char="Ø"/>
            </a:pPr>
            <a:r>
              <a:rPr lang="it-IT" sz="1600" dirty="0" smtClean="0">
                <a:latin typeface="Century Gothic" pitchFamily="34" charset="0"/>
              </a:rPr>
              <a:t>miglioramento delle relazioni estere (soprattutto con l’Europa); </a:t>
            </a:r>
          </a:p>
          <a:p>
            <a:pPr eaLnBrk="1" hangingPunct="1">
              <a:lnSpc>
                <a:spcPct val="90000"/>
              </a:lnSpc>
              <a:buClr>
                <a:schemeClr val="tx1"/>
              </a:buClr>
              <a:buFont typeface="Wingdings" pitchFamily="2" charset="2"/>
              <a:buChar char="Ø"/>
            </a:pPr>
            <a:r>
              <a:rPr lang="it-IT" sz="1600" dirty="0" smtClean="0">
                <a:latin typeface="Century Gothic" pitchFamily="34" charset="0"/>
              </a:rPr>
              <a:t>libertà di stampa con ammissione di nuove testate giornalistiche  che porta a un nuovo dibattito culturale e politico , etc.</a:t>
            </a:r>
          </a:p>
          <a:p>
            <a:pPr eaLnBrk="1" hangingPunct="1">
              <a:lnSpc>
                <a:spcPct val="90000"/>
              </a:lnSpc>
              <a:buClr>
                <a:schemeClr val="tx1"/>
              </a:buClr>
              <a:buFont typeface="Wingdings" pitchFamily="2" charset="2"/>
              <a:buChar char="Ø"/>
            </a:pPr>
            <a:r>
              <a:rPr lang="it-IT" sz="1600" dirty="0" smtClean="0">
                <a:latin typeface="Century Gothic" pitchFamily="34" charset="0"/>
              </a:rPr>
              <a:t>Maggiori libertà per le donne (modificato il “vecchio codice di abbigliamento, abolita la segregazione sessuale, etc.)</a:t>
            </a:r>
          </a:p>
          <a:p>
            <a:pPr eaLnBrk="1" hangingPunct="1">
              <a:lnSpc>
                <a:spcPct val="90000"/>
              </a:lnSpc>
              <a:buClr>
                <a:schemeClr val="tx1"/>
              </a:buClr>
              <a:buFont typeface="Wingdings" pitchFamily="2" charset="2"/>
              <a:buChar char="Ø"/>
            </a:pPr>
            <a:endParaRPr lang="it-IT" sz="1800" dirty="0" smtClean="0">
              <a:latin typeface="Century Gothic" pitchFamily="34" charset="0"/>
            </a:endParaRPr>
          </a:p>
          <a:p>
            <a:pPr eaLnBrk="1" hangingPunct="1">
              <a:lnSpc>
                <a:spcPct val="90000"/>
              </a:lnSpc>
              <a:buClr>
                <a:schemeClr val="tx1"/>
              </a:buClr>
              <a:buNone/>
            </a:pPr>
            <a:r>
              <a:rPr lang="it-IT" sz="1800" dirty="0" smtClean="0">
                <a:latin typeface="Century Gothic" pitchFamily="34" charset="0"/>
              </a:rPr>
              <a:t>    </a:t>
            </a:r>
          </a:p>
          <a:p>
            <a:pPr eaLnBrk="1" hangingPunct="1">
              <a:lnSpc>
                <a:spcPct val="90000"/>
              </a:lnSpc>
              <a:buClr>
                <a:schemeClr val="tx1"/>
              </a:buClr>
              <a:buNone/>
            </a:pPr>
            <a:r>
              <a:rPr lang="it-IT" sz="1800" dirty="0" smtClean="0">
                <a:latin typeface="Century Gothic" pitchFamily="34" charset="0"/>
              </a:rPr>
              <a:t>    Il potere di Khatami veniva sostenuto da ampie fasce della popolazione, soprattutto giovani  studenti e donne ma avversato dai religiosi e dai ceti più tradizionalisti che di fatto gli impedirono di portare avanti molte delle riforme promesse</a:t>
            </a:r>
          </a:p>
          <a:p>
            <a:pPr eaLnBrk="1" hangingPunct="1">
              <a:lnSpc>
                <a:spcPct val="90000"/>
              </a:lnSpc>
              <a:buClr>
                <a:schemeClr val="tx1"/>
              </a:buClr>
              <a:buNone/>
            </a:pPr>
            <a:endParaRPr lang="it-IT" sz="1800" dirty="0" smtClean="0">
              <a:latin typeface="Century Gothic" pitchFamily="34" charset="0"/>
            </a:endParaRPr>
          </a:p>
          <a:p>
            <a:pPr eaLnBrk="1" hangingPunct="1">
              <a:lnSpc>
                <a:spcPct val="90000"/>
              </a:lnSpc>
              <a:buFont typeface="Wingdings" pitchFamily="2" charset="2"/>
              <a:buNone/>
            </a:pPr>
            <a:endParaRPr lang="it-IT" sz="2000" dirty="0" smtClean="0"/>
          </a:p>
          <a:p>
            <a:pPr eaLnBrk="1" hangingPunct="1">
              <a:lnSpc>
                <a:spcPct val="90000"/>
              </a:lnSpc>
              <a:buFont typeface="Wingdings" pitchFamily="2" charset="2"/>
              <a:buNone/>
            </a:pPr>
            <a:endParaRPr lang="it-IT" sz="2000" dirty="0" smtClean="0"/>
          </a:p>
          <a:p>
            <a:pPr eaLnBrk="1" hangingPunct="1">
              <a:lnSpc>
                <a:spcPct val="90000"/>
              </a:lnSpc>
              <a:buFont typeface="Wingdings" pitchFamily="2" charset="2"/>
              <a:buNone/>
            </a:pPr>
            <a:endParaRPr lang="it-IT" sz="2000" dirty="0" smtClean="0"/>
          </a:p>
        </p:txBody>
      </p:sp>
      <p:pic>
        <p:nvPicPr>
          <p:cNvPr id="19460" name="Picture 4" descr="Ali-Khamenei"/>
          <p:cNvPicPr>
            <a:picLocks noChangeAspect="1" noChangeArrowheads="1"/>
          </p:cNvPicPr>
          <p:nvPr/>
        </p:nvPicPr>
        <p:blipFill>
          <a:blip r:embed="rId2" cstate="print"/>
          <a:srcRect/>
          <a:stretch>
            <a:fillRect/>
          </a:stretch>
        </p:blipFill>
        <p:spPr bwMode="auto">
          <a:xfrm>
            <a:off x="6948264" y="188640"/>
            <a:ext cx="2016224" cy="2015902"/>
          </a:xfrm>
          <a:prstGeom prst="rect">
            <a:avLst/>
          </a:prstGeom>
          <a:noFill/>
          <a:ln w="9525">
            <a:noFill/>
            <a:miter lim="800000"/>
            <a:headEnd/>
            <a:tailEnd/>
          </a:ln>
        </p:spPr>
      </p:pic>
      <p:sp>
        <p:nvSpPr>
          <p:cNvPr id="18438" name="CasellaDiTesto 6"/>
          <p:cNvSpPr txBox="1">
            <a:spLocks noChangeArrowheads="1"/>
          </p:cNvSpPr>
          <p:nvPr/>
        </p:nvSpPr>
        <p:spPr bwMode="auto">
          <a:xfrm>
            <a:off x="7164288" y="2276872"/>
            <a:ext cx="1693242" cy="646331"/>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square">
            <a:spAutoFit/>
          </a:bodyPr>
          <a:lstStyle/>
          <a:p>
            <a:pPr>
              <a:defRPr/>
            </a:pPr>
            <a:r>
              <a:rPr lang="it-IT" dirty="0" smtClean="0">
                <a:latin typeface="Century Gothic" pitchFamily="34" charset="0"/>
              </a:rPr>
              <a:t>L’ayatollah</a:t>
            </a:r>
          </a:p>
          <a:p>
            <a:pPr>
              <a:defRPr/>
            </a:pPr>
            <a:r>
              <a:rPr lang="it-IT" dirty="0" smtClean="0">
                <a:latin typeface="Century Gothic" pitchFamily="34" charset="0"/>
              </a:rPr>
              <a:t> </a:t>
            </a:r>
            <a:r>
              <a:rPr lang="it-IT" dirty="0">
                <a:latin typeface="Century Gothic" pitchFamily="34" charset="0"/>
              </a:rPr>
              <a:t>Khamenei</a:t>
            </a:r>
          </a:p>
        </p:txBody>
      </p:sp>
      <p:sp>
        <p:nvSpPr>
          <p:cNvPr id="18439" name="CasellaDiTesto 7"/>
          <p:cNvSpPr txBox="1">
            <a:spLocks noChangeArrowheads="1"/>
          </p:cNvSpPr>
          <p:nvPr/>
        </p:nvSpPr>
        <p:spPr bwMode="auto">
          <a:xfrm>
            <a:off x="7415808" y="6211669"/>
            <a:ext cx="1728192" cy="646331"/>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square">
            <a:spAutoFit/>
          </a:bodyPr>
          <a:lstStyle/>
          <a:p>
            <a:pPr>
              <a:defRPr/>
            </a:pPr>
            <a:r>
              <a:rPr lang="it-IT" dirty="0">
                <a:latin typeface="Century Gothic" pitchFamily="34" charset="0"/>
              </a:rPr>
              <a:t>Il </a:t>
            </a:r>
            <a:r>
              <a:rPr lang="it-IT" dirty="0" smtClean="0">
                <a:latin typeface="Century Gothic" pitchFamily="34" charset="0"/>
              </a:rPr>
              <a:t>presidente</a:t>
            </a:r>
          </a:p>
          <a:p>
            <a:pPr>
              <a:defRPr/>
            </a:pPr>
            <a:r>
              <a:rPr lang="it-IT" dirty="0" smtClean="0">
                <a:latin typeface="Century Gothic" pitchFamily="34" charset="0"/>
              </a:rPr>
              <a:t> </a:t>
            </a:r>
            <a:r>
              <a:rPr lang="it-IT" dirty="0" err="1">
                <a:latin typeface="Century Gothic" pitchFamily="34" charset="0"/>
              </a:rPr>
              <a:t>Khatami</a:t>
            </a:r>
            <a:endParaRPr lang="it-IT" dirty="0">
              <a:latin typeface="Century Gothic" pitchFamily="34" charset="0"/>
            </a:endParaRPr>
          </a:p>
        </p:txBody>
      </p:sp>
      <p:sp>
        <p:nvSpPr>
          <p:cNvPr id="8" name="Freccia in giù 7"/>
          <p:cNvSpPr/>
          <p:nvPr/>
        </p:nvSpPr>
        <p:spPr>
          <a:xfrm>
            <a:off x="3275856" y="1700808"/>
            <a:ext cx="360362" cy="576263"/>
          </a:xfrm>
          <a:prstGeom prst="down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it-IT"/>
          </a:p>
        </p:txBody>
      </p:sp>
      <p:pic>
        <p:nvPicPr>
          <p:cNvPr id="9" name="Picture 4" descr="IRAN_-_0417_-_Khatami"/>
          <p:cNvPicPr>
            <a:picLocks noChangeAspect="1" noChangeArrowheads="1"/>
          </p:cNvPicPr>
          <p:nvPr/>
        </p:nvPicPr>
        <p:blipFill>
          <a:blip r:embed="rId3" cstate="print"/>
          <a:srcRect/>
          <a:stretch>
            <a:fillRect/>
          </a:stretch>
        </p:blipFill>
        <p:spPr bwMode="auto">
          <a:xfrm>
            <a:off x="6876256" y="3140968"/>
            <a:ext cx="2267744" cy="1584176"/>
          </a:xfrm>
          <a:prstGeom prst="rect">
            <a:avLst/>
          </a:prstGeom>
          <a:noFill/>
          <a:ln w="9525">
            <a:noFill/>
            <a:miter lim="800000"/>
            <a:headEnd/>
            <a:tailEnd/>
          </a:ln>
        </p:spPr>
      </p:pic>
      <p:pic>
        <p:nvPicPr>
          <p:cNvPr id="10" name="Picture 5" descr="prodikhatami1"/>
          <p:cNvPicPr>
            <a:picLocks noChangeAspect="1" noChangeArrowheads="1"/>
          </p:cNvPicPr>
          <p:nvPr/>
        </p:nvPicPr>
        <p:blipFill>
          <a:blip r:embed="rId4" cstate="print"/>
          <a:srcRect/>
          <a:stretch>
            <a:fillRect/>
          </a:stretch>
        </p:blipFill>
        <p:spPr bwMode="auto">
          <a:xfrm>
            <a:off x="6983760" y="4869160"/>
            <a:ext cx="2160240" cy="13407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323850" y="333375"/>
            <a:ext cx="8820150" cy="575345"/>
          </a:xfrm>
        </p:spPr>
        <p:txBody>
          <a:bodyPr>
            <a:normAutofit fontScale="90000"/>
          </a:bodyPr>
          <a:lstStyle/>
          <a:p>
            <a:pPr eaLnBrk="1" fontAlgn="auto" hangingPunct="1">
              <a:spcAft>
                <a:spcPts val="0"/>
              </a:spcAft>
              <a:defRPr/>
            </a:pPr>
            <a:r>
              <a:rPr lang="it-IT" sz="2800" b="0" dirty="0" smtClean="0">
                <a:solidFill>
                  <a:srgbClr val="0070C0"/>
                </a:solidFill>
                <a:latin typeface="Century Gothic" pitchFamily="34" charset="0"/>
              </a:rPr>
              <a:t>8. 2005: </a:t>
            </a:r>
            <a:r>
              <a:rPr lang="it-IT" sz="2800" b="0" dirty="0" err="1" smtClean="0">
                <a:solidFill>
                  <a:srgbClr val="0070C0"/>
                </a:solidFill>
                <a:latin typeface="Century Gothic" pitchFamily="34" charset="0"/>
              </a:rPr>
              <a:t>Ahmadinejad</a:t>
            </a:r>
            <a:r>
              <a:rPr lang="it-IT" sz="2800" b="0" dirty="0" smtClean="0">
                <a:solidFill>
                  <a:srgbClr val="0070C0"/>
                </a:solidFill>
                <a:latin typeface="Century Gothic" pitchFamily="34" charset="0"/>
              </a:rPr>
              <a:t> e il ritorno del radicalismo</a:t>
            </a:r>
            <a:r>
              <a:rPr lang="it-IT" b="0" dirty="0" smtClean="0">
                <a:solidFill>
                  <a:srgbClr val="0070C0"/>
                </a:solidFill>
                <a:latin typeface="Century Gothic" pitchFamily="34" charset="0"/>
              </a:rPr>
              <a:t/>
            </a:r>
            <a:br>
              <a:rPr lang="it-IT" b="0" dirty="0" smtClean="0">
                <a:solidFill>
                  <a:srgbClr val="0070C0"/>
                </a:solidFill>
                <a:latin typeface="Century Gothic" pitchFamily="34" charset="0"/>
              </a:rPr>
            </a:br>
            <a:endParaRPr lang="it-IT" b="0" dirty="0" smtClean="0">
              <a:solidFill>
                <a:srgbClr val="0070C0"/>
              </a:solidFill>
              <a:latin typeface="Century Gothic" pitchFamily="34" charset="0"/>
            </a:endParaRPr>
          </a:p>
        </p:txBody>
      </p:sp>
      <p:sp>
        <p:nvSpPr>
          <p:cNvPr id="20483" name="Rectangle 3"/>
          <p:cNvSpPr>
            <a:spLocks noGrp="1" noChangeArrowheads="1"/>
          </p:cNvSpPr>
          <p:nvPr>
            <p:ph type="body" sz="half" idx="4294967295"/>
          </p:nvPr>
        </p:nvSpPr>
        <p:spPr>
          <a:xfrm>
            <a:off x="0" y="1412875"/>
            <a:ext cx="6443663" cy="5184775"/>
          </a:xfrm>
        </p:spPr>
        <p:txBody>
          <a:bodyPr/>
          <a:lstStyle/>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endParaRPr lang="it-IT" sz="1600" dirty="0" smtClean="0">
              <a:solidFill>
                <a:schemeClr val="hlink"/>
              </a:solidFill>
            </a:endParaRPr>
          </a:p>
          <a:p>
            <a:pPr eaLnBrk="1" hangingPunct="1">
              <a:lnSpc>
                <a:spcPct val="80000"/>
              </a:lnSpc>
              <a:buFont typeface="Wingdings" pitchFamily="2" charset="2"/>
              <a:buNone/>
            </a:pPr>
            <a:r>
              <a:rPr lang="it-IT" sz="1200" dirty="0" smtClean="0">
                <a:solidFill>
                  <a:schemeClr val="hlink"/>
                </a:solidFill>
              </a:rPr>
              <a:t>	</a:t>
            </a:r>
          </a:p>
          <a:p>
            <a:pPr eaLnBrk="1" hangingPunct="1">
              <a:lnSpc>
                <a:spcPct val="80000"/>
              </a:lnSpc>
              <a:buFont typeface="Wingdings" pitchFamily="2" charset="2"/>
              <a:buNone/>
            </a:pPr>
            <a:r>
              <a:rPr lang="it-IT" sz="2000" dirty="0" smtClean="0">
                <a:solidFill>
                  <a:schemeClr val="folHlink"/>
                </a:solidFill>
              </a:rPr>
              <a:t>   </a:t>
            </a:r>
          </a:p>
          <a:p>
            <a:pPr eaLnBrk="1" hangingPunct="1">
              <a:lnSpc>
                <a:spcPct val="80000"/>
              </a:lnSpc>
              <a:buFont typeface="Wingdings" pitchFamily="2" charset="2"/>
              <a:buNone/>
            </a:pPr>
            <a:endParaRPr lang="it-IT" sz="2000" dirty="0" smtClean="0">
              <a:solidFill>
                <a:schemeClr val="folHlink"/>
              </a:solidFill>
            </a:endParaRPr>
          </a:p>
          <a:p>
            <a:pPr eaLnBrk="1" hangingPunct="1">
              <a:lnSpc>
                <a:spcPct val="80000"/>
              </a:lnSpc>
              <a:buFont typeface="Wingdings" pitchFamily="2" charset="2"/>
              <a:buNone/>
            </a:pPr>
            <a:endParaRPr lang="it-IT" sz="2000" dirty="0" smtClean="0">
              <a:solidFill>
                <a:schemeClr val="hlink"/>
              </a:solidFill>
            </a:endParaRPr>
          </a:p>
          <a:p>
            <a:pPr eaLnBrk="1" hangingPunct="1">
              <a:lnSpc>
                <a:spcPct val="80000"/>
              </a:lnSpc>
              <a:buFont typeface="Wingdings" pitchFamily="2" charset="2"/>
              <a:buNone/>
            </a:pPr>
            <a:endParaRPr lang="it-IT" sz="1800" dirty="0" smtClean="0">
              <a:solidFill>
                <a:schemeClr val="folHlink"/>
              </a:solidFill>
            </a:endParaRPr>
          </a:p>
        </p:txBody>
      </p:sp>
      <p:pic>
        <p:nvPicPr>
          <p:cNvPr id="20484" name="Picture 4" descr="Mahmoud-Ahmadinejad-un-speech"/>
          <p:cNvPicPr>
            <a:picLocks noChangeAspect="1" noChangeArrowheads="1"/>
          </p:cNvPicPr>
          <p:nvPr/>
        </p:nvPicPr>
        <p:blipFill>
          <a:blip r:embed="rId2" cstate="print"/>
          <a:srcRect/>
          <a:stretch>
            <a:fillRect/>
          </a:stretch>
        </p:blipFill>
        <p:spPr bwMode="auto">
          <a:xfrm>
            <a:off x="7236296" y="404664"/>
            <a:ext cx="1907704" cy="2160240"/>
          </a:xfrm>
          <a:prstGeom prst="rect">
            <a:avLst/>
          </a:prstGeom>
          <a:noFill/>
          <a:ln w="9525">
            <a:noFill/>
            <a:miter lim="800000"/>
            <a:headEnd/>
            <a:tailEnd/>
          </a:ln>
        </p:spPr>
      </p:pic>
      <p:sp>
        <p:nvSpPr>
          <p:cNvPr id="7" name="Rettangolo 6"/>
          <p:cNvSpPr/>
          <p:nvPr/>
        </p:nvSpPr>
        <p:spPr>
          <a:xfrm>
            <a:off x="0" y="548680"/>
            <a:ext cx="7164288" cy="6510500"/>
          </a:xfrm>
          <a:prstGeom prst="rect">
            <a:avLst/>
          </a:prstGeom>
        </p:spPr>
        <p:txBody>
          <a:bodyPr wrap="square">
            <a:spAutoFit/>
          </a:bodyPr>
          <a:lstStyle/>
          <a:p>
            <a:pPr fontAlgn="auto">
              <a:lnSpc>
                <a:spcPts val="2200"/>
              </a:lnSpc>
              <a:spcBef>
                <a:spcPts val="0"/>
              </a:spcBef>
              <a:spcAft>
                <a:spcPts val="0"/>
              </a:spcAft>
              <a:buClr>
                <a:schemeClr val="tx1"/>
              </a:buClr>
              <a:buFont typeface="Wingdings" pitchFamily="2" charset="2"/>
              <a:buChar char="Ø"/>
              <a:defRPr/>
            </a:pPr>
            <a:r>
              <a:rPr lang="it-IT" dirty="0" smtClean="0">
                <a:latin typeface="Century Gothic" pitchFamily="34" charset="0"/>
                <a:cs typeface="+mn-cs"/>
              </a:rPr>
              <a:t>Le elezioni del 2005 vedono la </a:t>
            </a:r>
            <a:r>
              <a:rPr lang="it-IT" dirty="0">
                <a:latin typeface="Century Gothic" pitchFamily="34" charset="0"/>
                <a:cs typeface="+mn-cs"/>
              </a:rPr>
              <a:t>vittoria di </a:t>
            </a:r>
            <a:r>
              <a:rPr lang="it-IT" dirty="0" err="1" smtClean="0">
                <a:latin typeface="Century Gothic" pitchFamily="34" charset="0"/>
                <a:cs typeface="+mn-cs"/>
              </a:rPr>
              <a:t>Ahmadinejad</a:t>
            </a:r>
            <a:r>
              <a:rPr lang="it-IT" dirty="0" smtClean="0">
                <a:latin typeface="Century Gothic" pitchFamily="34" charset="0"/>
                <a:cs typeface="+mn-cs"/>
              </a:rPr>
              <a:t>, ultraconservatore, ex sindaco di Teheran</a:t>
            </a:r>
          </a:p>
          <a:p>
            <a:pPr fontAlgn="auto">
              <a:lnSpc>
                <a:spcPts val="2200"/>
              </a:lnSpc>
              <a:spcBef>
                <a:spcPts val="0"/>
              </a:spcBef>
              <a:spcAft>
                <a:spcPts val="0"/>
              </a:spcAft>
              <a:buClr>
                <a:schemeClr val="tx1"/>
              </a:buClr>
              <a:buFont typeface="Wingdings" pitchFamily="2" charset="2"/>
              <a:buChar char="Ø"/>
              <a:defRPr/>
            </a:pPr>
            <a:endParaRPr lang="it-IT" dirty="0" smtClean="0">
              <a:latin typeface="Century Gothic" pitchFamily="34" charset="0"/>
              <a:cs typeface="+mn-cs"/>
            </a:endParaRPr>
          </a:p>
          <a:p>
            <a:pPr fontAlgn="auto">
              <a:lnSpc>
                <a:spcPts val="2200"/>
              </a:lnSpc>
              <a:spcBef>
                <a:spcPts val="0"/>
              </a:spcBef>
              <a:spcAft>
                <a:spcPts val="0"/>
              </a:spcAft>
              <a:buClr>
                <a:schemeClr val="tx1"/>
              </a:buClr>
              <a:buFont typeface="Wingdings" pitchFamily="2" charset="2"/>
              <a:buChar char="Ø"/>
              <a:defRPr/>
            </a:pPr>
            <a:r>
              <a:rPr lang="it-IT" dirty="0" err="1" smtClean="0">
                <a:latin typeface="Century Gothic" pitchFamily="34" charset="0"/>
              </a:rPr>
              <a:t>Ahmadinejad</a:t>
            </a:r>
            <a:r>
              <a:rPr lang="it-IT" dirty="0" smtClean="0">
                <a:latin typeface="Century Gothic" pitchFamily="34" charset="0"/>
              </a:rPr>
              <a:t> ,per la popolazione, dopo il fallimento del riformismo di </a:t>
            </a:r>
            <a:r>
              <a:rPr lang="it-IT" dirty="0" err="1" smtClean="0">
                <a:latin typeface="Century Gothic" pitchFamily="34" charset="0"/>
              </a:rPr>
              <a:t>Khatami</a:t>
            </a:r>
            <a:r>
              <a:rPr lang="it-IT" dirty="0" smtClean="0">
                <a:latin typeface="Century Gothic" pitchFamily="34" charset="0"/>
              </a:rPr>
              <a:t> e gli episodi di corruzione di molti leader religiosi, rappresenta “il nuovo”, il “simbolo dell’uomo islamico”, slegato dalla rivoluzione islamica e figlio della Repubblica islamica</a:t>
            </a:r>
            <a:endParaRPr lang="it-IT" dirty="0" smtClean="0">
              <a:latin typeface="Century Gothic" pitchFamily="34" charset="0"/>
              <a:cs typeface="+mn-cs"/>
            </a:endParaRPr>
          </a:p>
          <a:p>
            <a:pPr fontAlgn="auto">
              <a:lnSpc>
                <a:spcPct val="80000"/>
              </a:lnSpc>
              <a:spcBef>
                <a:spcPts val="0"/>
              </a:spcBef>
              <a:spcAft>
                <a:spcPts val="0"/>
              </a:spcAft>
              <a:buClr>
                <a:schemeClr val="tx1"/>
              </a:buClr>
              <a:buFont typeface="Wingdings" pitchFamily="2" charset="2"/>
              <a:buChar char="Ø"/>
              <a:defRPr/>
            </a:pPr>
            <a:endParaRPr lang="it-IT" b="1" dirty="0" smtClean="0">
              <a:solidFill>
                <a:srgbClr val="0070C0"/>
              </a:solidFill>
              <a:latin typeface="Century Gothic" pitchFamily="34" charset="0"/>
              <a:cs typeface="+mn-cs"/>
            </a:endParaRPr>
          </a:p>
          <a:p>
            <a:pPr fontAlgn="auto">
              <a:lnSpc>
                <a:spcPct val="80000"/>
              </a:lnSpc>
              <a:spcBef>
                <a:spcPts val="0"/>
              </a:spcBef>
              <a:spcAft>
                <a:spcPts val="0"/>
              </a:spcAft>
              <a:buClr>
                <a:schemeClr val="tx1"/>
              </a:buClr>
              <a:defRPr/>
            </a:pPr>
            <a:r>
              <a:rPr lang="it-IT" b="1" dirty="0" smtClean="0">
                <a:solidFill>
                  <a:srgbClr val="0070C0"/>
                </a:solidFill>
                <a:latin typeface="Century Gothic" pitchFamily="34" charset="0"/>
                <a:cs typeface="+mn-cs"/>
              </a:rPr>
              <a:t>Politica estera:</a:t>
            </a:r>
          </a:p>
          <a:p>
            <a:pPr fontAlgn="auto">
              <a:lnSpc>
                <a:spcPct val="80000"/>
              </a:lnSpc>
              <a:spcBef>
                <a:spcPts val="0"/>
              </a:spcBef>
              <a:spcAft>
                <a:spcPts val="0"/>
              </a:spcAft>
              <a:buClr>
                <a:schemeClr val="tx1"/>
              </a:buClr>
              <a:defRPr/>
            </a:pPr>
            <a:endParaRPr lang="it-IT" dirty="0" smtClean="0">
              <a:latin typeface="Century Gothic" pitchFamily="34" charset="0"/>
              <a:cs typeface="+mn-cs"/>
            </a:endParaRPr>
          </a:p>
          <a:p>
            <a:pPr marL="342900" indent="-342900" fontAlgn="auto">
              <a:lnSpc>
                <a:spcPct val="80000"/>
              </a:lnSpc>
              <a:spcBef>
                <a:spcPts val="0"/>
              </a:spcBef>
              <a:spcAft>
                <a:spcPts val="0"/>
              </a:spcAft>
              <a:buClr>
                <a:schemeClr val="tx1"/>
              </a:buClr>
              <a:buFont typeface="Wingdings" pitchFamily="2" charset="2"/>
              <a:buChar char="Ø"/>
              <a:defRPr/>
            </a:pPr>
            <a:r>
              <a:rPr lang="it-IT" dirty="0" smtClean="0">
                <a:latin typeface="Century Gothic" pitchFamily="34" charset="0"/>
                <a:cs typeface="+mn-cs"/>
              </a:rPr>
              <a:t>Ritorno </a:t>
            </a:r>
            <a:r>
              <a:rPr lang="it-IT" dirty="0">
                <a:latin typeface="Century Gothic" pitchFamily="34" charset="0"/>
                <a:cs typeface="+mn-cs"/>
              </a:rPr>
              <a:t>del radicalismo </a:t>
            </a:r>
            <a:r>
              <a:rPr lang="it-IT" dirty="0" smtClean="0">
                <a:latin typeface="Century Gothic" pitchFamily="34" charset="0"/>
                <a:cs typeface="+mn-cs"/>
              </a:rPr>
              <a:t>politico</a:t>
            </a:r>
            <a:endParaRPr lang="it-IT" dirty="0">
              <a:latin typeface="Century Gothic" pitchFamily="34" charset="0"/>
              <a:cs typeface="+mn-cs"/>
            </a:endParaRPr>
          </a:p>
          <a:p>
            <a:pPr marL="342900" indent="-342900" fontAlgn="auto">
              <a:lnSpc>
                <a:spcPct val="80000"/>
              </a:lnSpc>
              <a:spcBef>
                <a:spcPts val="0"/>
              </a:spcBef>
              <a:spcAft>
                <a:spcPts val="0"/>
              </a:spcAft>
              <a:buClr>
                <a:schemeClr val="tx1"/>
              </a:buClr>
              <a:buFont typeface="Wingdings" pitchFamily="2" charset="2"/>
              <a:buChar char="Ø"/>
              <a:defRPr/>
            </a:pPr>
            <a:r>
              <a:rPr lang="it-IT" dirty="0" smtClean="0">
                <a:latin typeface="Century Gothic" pitchFamily="34" charset="0"/>
                <a:cs typeface="+mn-cs"/>
              </a:rPr>
              <a:t>populista </a:t>
            </a:r>
            <a:r>
              <a:rPr lang="it-IT" dirty="0">
                <a:latin typeface="Century Gothic" pitchFamily="34" charset="0"/>
                <a:cs typeface="+mn-cs"/>
              </a:rPr>
              <a:t>e fortemente antiamericano</a:t>
            </a:r>
          </a:p>
          <a:p>
            <a:pPr marL="342900" indent="-342900" fontAlgn="auto">
              <a:lnSpc>
                <a:spcPct val="80000"/>
              </a:lnSpc>
              <a:spcBef>
                <a:spcPts val="0"/>
              </a:spcBef>
              <a:spcAft>
                <a:spcPts val="0"/>
              </a:spcAft>
              <a:buClr>
                <a:schemeClr val="tx1"/>
              </a:buClr>
              <a:buFont typeface="Wingdings" pitchFamily="2" charset="2"/>
              <a:buChar char="Ø"/>
              <a:defRPr/>
            </a:pPr>
            <a:r>
              <a:rPr lang="it-IT" dirty="0" smtClean="0">
                <a:latin typeface="Century Gothic" pitchFamily="34" charset="0"/>
                <a:cs typeface="+mn-cs"/>
              </a:rPr>
              <a:t>Posizioni </a:t>
            </a:r>
            <a:r>
              <a:rPr lang="it-IT" dirty="0">
                <a:latin typeface="Century Gothic" pitchFamily="34" charset="0"/>
                <a:cs typeface="+mn-cs"/>
              </a:rPr>
              <a:t>di opposizione nei confronti degli USA e di </a:t>
            </a:r>
            <a:r>
              <a:rPr lang="it-IT" dirty="0" smtClean="0">
                <a:latin typeface="Century Gothic" pitchFamily="34" charset="0"/>
                <a:cs typeface="+mn-cs"/>
              </a:rPr>
              <a:t>Israele che  </a:t>
            </a:r>
            <a:r>
              <a:rPr lang="it-IT" dirty="0">
                <a:latin typeface="Century Gothic" pitchFamily="34" charset="0"/>
                <a:cs typeface="+mn-cs"/>
              </a:rPr>
              <a:t>ne hanno fatto – per alcuni stati del Medio Oriente -  un simbolo della lotta “anti – imperialista”</a:t>
            </a:r>
          </a:p>
          <a:p>
            <a:pPr marL="342900" indent="-342900" fontAlgn="auto">
              <a:lnSpc>
                <a:spcPct val="80000"/>
              </a:lnSpc>
              <a:spcBef>
                <a:spcPts val="0"/>
              </a:spcBef>
              <a:spcAft>
                <a:spcPts val="0"/>
              </a:spcAft>
              <a:buClr>
                <a:schemeClr val="tx1"/>
              </a:buClr>
              <a:buFont typeface="Wingdings" pitchFamily="2" charset="2"/>
              <a:buChar char="Ø"/>
              <a:defRPr/>
            </a:pPr>
            <a:r>
              <a:rPr lang="it-IT" dirty="0">
                <a:latin typeface="Century Gothic" pitchFamily="34" charset="0"/>
                <a:cs typeface="+mn-cs"/>
              </a:rPr>
              <a:t>Programma di arricchimento dell’uranio e contrasti con </a:t>
            </a:r>
            <a:r>
              <a:rPr lang="it-IT" dirty="0" smtClean="0">
                <a:latin typeface="Century Gothic" pitchFamily="34" charset="0"/>
                <a:cs typeface="+mn-cs"/>
              </a:rPr>
              <a:t>l’ONU</a:t>
            </a:r>
            <a:endParaRPr lang="it-IT" b="1" baseline="-25000" dirty="0" smtClean="0">
              <a:solidFill>
                <a:srgbClr val="0070C0"/>
              </a:solidFill>
              <a:latin typeface="Century Gothic" pitchFamily="34" charset="0"/>
              <a:cs typeface="+mn-cs"/>
            </a:endParaRPr>
          </a:p>
          <a:p>
            <a:pPr fontAlgn="auto">
              <a:lnSpc>
                <a:spcPct val="80000"/>
              </a:lnSpc>
              <a:spcBef>
                <a:spcPts val="0"/>
              </a:spcBef>
              <a:spcAft>
                <a:spcPts val="0"/>
              </a:spcAft>
              <a:buClr>
                <a:schemeClr val="tx1"/>
              </a:buClr>
              <a:defRPr/>
            </a:pPr>
            <a:r>
              <a:rPr lang="it-IT" b="1" dirty="0" smtClean="0">
                <a:solidFill>
                  <a:srgbClr val="0070C0"/>
                </a:solidFill>
                <a:latin typeface="Century Gothic" pitchFamily="34" charset="0"/>
                <a:cs typeface="+mn-cs"/>
              </a:rPr>
              <a:t>Politica interna</a:t>
            </a:r>
          </a:p>
          <a:p>
            <a:pPr fontAlgn="auto">
              <a:lnSpc>
                <a:spcPct val="80000"/>
              </a:lnSpc>
              <a:spcBef>
                <a:spcPts val="0"/>
              </a:spcBef>
              <a:spcAft>
                <a:spcPts val="0"/>
              </a:spcAft>
              <a:buClr>
                <a:schemeClr val="tx1"/>
              </a:buClr>
              <a:defRPr/>
            </a:pPr>
            <a:endParaRPr lang="it-IT" b="1" dirty="0" smtClean="0">
              <a:solidFill>
                <a:srgbClr val="0070C0"/>
              </a:solidFill>
              <a:latin typeface="Century Gothic" pitchFamily="34" charset="0"/>
              <a:cs typeface="+mn-cs"/>
            </a:endParaRPr>
          </a:p>
          <a:p>
            <a:pPr marL="342900" indent="-342900" fontAlgn="auto">
              <a:lnSpc>
                <a:spcPct val="80000"/>
              </a:lnSpc>
              <a:spcBef>
                <a:spcPts val="0"/>
              </a:spcBef>
              <a:spcAft>
                <a:spcPts val="0"/>
              </a:spcAft>
              <a:buClr>
                <a:schemeClr val="tx1"/>
              </a:buClr>
              <a:buFont typeface="Wingdings" pitchFamily="2" charset="2"/>
              <a:buChar char="Ø"/>
              <a:defRPr/>
            </a:pPr>
            <a:r>
              <a:rPr lang="it-IT" dirty="0" smtClean="0">
                <a:latin typeface="Century Gothic" pitchFamily="34" charset="0"/>
                <a:cs typeface="+mn-cs"/>
              </a:rPr>
              <a:t>Sostituzione di funzionari, amministratori e diplomatici con uomini provenienti da gruppi militari e paramilitari</a:t>
            </a:r>
          </a:p>
          <a:p>
            <a:pPr marL="342900" indent="-342900" fontAlgn="auto">
              <a:lnSpc>
                <a:spcPct val="80000"/>
              </a:lnSpc>
              <a:spcBef>
                <a:spcPts val="0"/>
              </a:spcBef>
              <a:spcAft>
                <a:spcPts val="0"/>
              </a:spcAft>
              <a:buClr>
                <a:schemeClr val="tx1"/>
              </a:buClr>
              <a:buFont typeface="Wingdings" pitchFamily="2" charset="2"/>
              <a:buChar char="Ø"/>
              <a:defRPr/>
            </a:pPr>
            <a:r>
              <a:rPr lang="it-IT" dirty="0" smtClean="0">
                <a:latin typeface="Century Gothic" pitchFamily="34" charset="0"/>
                <a:cs typeface="+mn-cs"/>
              </a:rPr>
              <a:t>Repressione nei confronti della stampa</a:t>
            </a:r>
          </a:p>
          <a:p>
            <a:pPr marL="342900" indent="-342900" fontAlgn="auto">
              <a:lnSpc>
                <a:spcPct val="80000"/>
              </a:lnSpc>
              <a:spcBef>
                <a:spcPts val="0"/>
              </a:spcBef>
              <a:spcAft>
                <a:spcPts val="0"/>
              </a:spcAft>
              <a:buClr>
                <a:schemeClr val="tx1"/>
              </a:buClr>
              <a:buFont typeface="Wingdings" pitchFamily="2" charset="2"/>
              <a:buChar char="Ø"/>
              <a:defRPr/>
            </a:pPr>
            <a:r>
              <a:rPr lang="it-IT" dirty="0" smtClean="0">
                <a:latin typeface="Century Gothic" pitchFamily="34" charset="0"/>
                <a:cs typeface="+mn-cs"/>
              </a:rPr>
              <a:t>Limitazioni alle libertà delle donne</a:t>
            </a:r>
            <a:endParaRPr lang="it-IT" dirty="0">
              <a:latin typeface="Century Gothic" pitchFamily="34" charset="0"/>
              <a:cs typeface="+mn-cs"/>
            </a:endParaRPr>
          </a:p>
          <a:p>
            <a:pPr marL="265176" indent="-265176" fontAlgn="auto">
              <a:lnSpc>
                <a:spcPct val="80000"/>
              </a:lnSpc>
              <a:spcBef>
                <a:spcPts val="0"/>
              </a:spcBef>
              <a:spcAft>
                <a:spcPts val="0"/>
              </a:spcAft>
              <a:buClr>
                <a:schemeClr val="tx1"/>
              </a:buClr>
              <a:buFont typeface="Wingdings" pitchFamily="2" charset="2"/>
              <a:buChar char="Ø"/>
              <a:defRPr/>
            </a:pPr>
            <a:endParaRPr lang="it-IT" sz="1600" dirty="0">
              <a:solidFill>
                <a:schemeClr val="hlink"/>
              </a:solidFill>
              <a:latin typeface="Century Gothic" pitchFamily="34" charset="0"/>
              <a:cs typeface="+mn-cs"/>
            </a:endParaRPr>
          </a:p>
          <a:p>
            <a:pPr fontAlgn="auto">
              <a:lnSpc>
                <a:spcPct val="80000"/>
              </a:lnSpc>
              <a:spcBef>
                <a:spcPts val="0"/>
              </a:spcBef>
              <a:spcAft>
                <a:spcPts val="0"/>
              </a:spcAft>
              <a:buClr>
                <a:schemeClr val="tx1"/>
              </a:buClr>
              <a:buFont typeface="Wingdings" pitchFamily="2" charset="2"/>
              <a:buChar char="Ø"/>
              <a:defRPr/>
            </a:pPr>
            <a:endParaRPr lang="it-IT" sz="1600" dirty="0">
              <a:latin typeface="Century Gothic" pitchFamily="34" charset="0"/>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
          <p:cNvSpPr txBox="1">
            <a:spLocks noChangeArrowheads="1"/>
          </p:cNvSpPr>
          <p:nvPr/>
        </p:nvSpPr>
        <p:spPr>
          <a:xfrm>
            <a:off x="323528" y="0"/>
            <a:ext cx="8569325" cy="671513"/>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2800" dirty="0" smtClean="0">
                <a:solidFill>
                  <a:srgbClr val="0070C0"/>
                </a:solidFill>
                <a:effectLst>
                  <a:outerShdw blurRad="53975" dist="22860" dir="5400000" algn="tl" rotWithShape="0">
                    <a:srgbClr val="000000">
                      <a:alpha val="55000"/>
                    </a:srgbClr>
                  </a:outerShdw>
                </a:effectLst>
                <a:latin typeface="Century Gothic" pitchFamily="34" charset="0"/>
                <a:ea typeface="+mj-ea"/>
                <a:cs typeface="+mj-cs"/>
              </a:rPr>
              <a:t>Focus: la questione del nucleare iraniano</a:t>
            </a:r>
            <a:endParaRPr kumimoji="0" lang="it-IT" sz="2800" b="0"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mj-lt"/>
              <a:ea typeface="+mj-ea"/>
              <a:cs typeface="+mj-cs"/>
            </a:endParaRPr>
          </a:p>
        </p:txBody>
      </p:sp>
      <p:sp>
        <p:nvSpPr>
          <p:cNvPr id="3" name="Rettangolo 2"/>
          <p:cNvSpPr/>
          <p:nvPr/>
        </p:nvSpPr>
        <p:spPr>
          <a:xfrm>
            <a:off x="251520" y="692696"/>
            <a:ext cx="8892480" cy="7294305"/>
          </a:xfrm>
          <a:prstGeom prst="rect">
            <a:avLst/>
          </a:prstGeom>
        </p:spPr>
        <p:txBody>
          <a:bodyPr wrap="square">
            <a:spAutoFit/>
          </a:bodyPr>
          <a:lstStyle/>
          <a:p>
            <a:r>
              <a:rPr lang="it-IT" sz="1600" i="1" dirty="0" smtClean="0">
                <a:latin typeface="Century Gothic" pitchFamily="34" charset="0"/>
              </a:rPr>
              <a:t>“Il programma nucleare iraniano ha rappresentato uno dei maggiori elementi di preoccupazione della comunità internazionale negli ultimi anni. Nonostante accordi temporanei, incontri diplomatici, pressioni, sanzioni del Consiglio di sicurezza delle Nazioni Unite e minacce di interventi militari preventivi, i timori occidentali non sono stati fugati, ed anzi l’Iran progredisce continuamente nel raffinare la propria capacità tecnologica, tanto che diversi analisti ritengono che Teheran sia ormai in possesso di una capacità nucleare militare latente” (R. </a:t>
            </a:r>
            <a:r>
              <a:rPr lang="it-IT" sz="1600" i="1" dirty="0" err="1" smtClean="0">
                <a:latin typeface="Century Gothic" pitchFamily="34" charset="0"/>
              </a:rPr>
              <a:t>Redaelli</a:t>
            </a:r>
            <a:r>
              <a:rPr lang="it-IT" sz="1600" i="1" dirty="0" smtClean="0">
                <a:latin typeface="Century Gothic" pitchFamily="34" charset="0"/>
              </a:rPr>
              <a:t> ) </a:t>
            </a:r>
          </a:p>
          <a:p>
            <a:r>
              <a:rPr lang="it-IT" sz="1600" dirty="0" smtClean="0">
                <a:latin typeface="Century Gothic" pitchFamily="34" charset="0"/>
              </a:rPr>
              <a:t>Le principali tappe storiche:</a:t>
            </a:r>
          </a:p>
          <a:p>
            <a:endParaRPr lang="it-IT" sz="1600" dirty="0" smtClean="0">
              <a:latin typeface="Century Gothic" pitchFamily="34" charset="0"/>
            </a:endParaRPr>
          </a:p>
          <a:p>
            <a:pPr marL="400050" indent="-400050">
              <a:buFont typeface="Wingdings" pitchFamily="2" charset="2"/>
              <a:buChar char="Ø"/>
            </a:pPr>
            <a:r>
              <a:rPr lang="it-IT" sz="1400" dirty="0" smtClean="0">
                <a:latin typeface="Century Gothic" pitchFamily="34" charset="0"/>
              </a:rPr>
              <a:t>Negli anni sessanta gli Usa fornirono al paese un reattore di ricerca e  il programma nucleare iraniano  ebbe inizio, con la firma del Trattato di non proliferazione nucleare (TNP)</a:t>
            </a:r>
          </a:p>
          <a:p>
            <a:pPr marL="400050" indent="-400050">
              <a:buFont typeface="Wingdings" pitchFamily="2" charset="2"/>
              <a:buChar char="Ø"/>
            </a:pPr>
            <a:r>
              <a:rPr lang="it-IT" sz="1400" dirty="0" smtClean="0">
                <a:latin typeface="Century Gothic" pitchFamily="34" charset="0"/>
              </a:rPr>
              <a:t> Con la rivoluzione del 1979 il programma nucleare iraniano subì una lunga interruzione. Fu solo alla fine degli anni Ottanta che Teheran ritornò a riavviarlo</a:t>
            </a:r>
          </a:p>
          <a:p>
            <a:pPr marL="400050" indent="-400050">
              <a:buFont typeface="Wingdings" pitchFamily="2" charset="2"/>
              <a:buChar char="Ø"/>
            </a:pPr>
            <a:r>
              <a:rPr lang="it-IT" sz="1400" dirty="0" smtClean="0">
                <a:latin typeface="Century Gothic" pitchFamily="34" charset="0"/>
              </a:rPr>
              <a:t>Il dibattito sulle reali finalità del programma nucleare iraniano tornò alla ribalta nella metà </a:t>
            </a:r>
            <a:r>
              <a:rPr lang="it-IT" sz="1400" smtClean="0">
                <a:latin typeface="Century Gothic" pitchFamily="34" charset="0"/>
              </a:rPr>
              <a:t>del 2005 </a:t>
            </a:r>
            <a:r>
              <a:rPr lang="it-IT" sz="1400" dirty="0" smtClean="0">
                <a:latin typeface="Century Gothic" pitchFamily="34" charset="0"/>
              </a:rPr>
              <a:t>quando esponenti di un gruppo di opposizione iraniana rivelarono l’esistenza di due impianti fino ad allora sconosciuti (le istallazioni di </a:t>
            </a:r>
            <a:r>
              <a:rPr lang="it-IT" sz="1400" dirty="0" err="1" smtClean="0">
                <a:latin typeface="Century Gothic" pitchFamily="34" charset="0"/>
              </a:rPr>
              <a:t>Arak</a:t>
            </a:r>
            <a:r>
              <a:rPr lang="it-IT" sz="1400" dirty="0" smtClean="0">
                <a:latin typeface="Century Gothic" pitchFamily="34" charset="0"/>
              </a:rPr>
              <a:t> e </a:t>
            </a:r>
            <a:r>
              <a:rPr lang="it-IT" sz="1400" dirty="0" err="1" smtClean="0">
                <a:latin typeface="Century Gothic" pitchFamily="34" charset="0"/>
              </a:rPr>
              <a:t>Natanz</a:t>
            </a:r>
            <a:r>
              <a:rPr lang="it-IT" sz="1400" dirty="0" smtClean="0">
                <a:latin typeface="Century Gothic" pitchFamily="34" charset="0"/>
              </a:rPr>
              <a:t>, quest’ultimo per l’arricchimento dell’uranio).</a:t>
            </a:r>
          </a:p>
          <a:p>
            <a:pPr marL="400050" indent="-400050">
              <a:buFont typeface="Wingdings" pitchFamily="2" charset="2"/>
              <a:buChar char="Ø"/>
            </a:pPr>
            <a:r>
              <a:rPr lang="it-IT" sz="1400" dirty="0" smtClean="0">
                <a:latin typeface="Century Gothic" pitchFamily="34" charset="0"/>
              </a:rPr>
              <a:t>Tra il 2003 e il 2005 vi furono alcuni  tentativi di accordo con l’Europa per fermare i processi di arricchimento dell’uranio ma con la presidenza </a:t>
            </a:r>
            <a:r>
              <a:rPr lang="it-IT" sz="1400" dirty="0" err="1" smtClean="0">
                <a:latin typeface="Century Gothic" pitchFamily="34" charset="0"/>
              </a:rPr>
              <a:t>Ahmadinejad</a:t>
            </a:r>
            <a:r>
              <a:rPr lang="it-IT" sz="1400" dirty="0" smtClean="0">
                <a:latin typeface="Century Gothic" pitchFamily="34" charset="0"/>
              </a:rPr>
              <a:t> del 2005  e il suo rifiuto ad ogni tipo di dialogo le trattative si sono bloccate </a:t>
            </a:r>
          </a:p>
          <a:p>
            <a:pPr marL="400050" indent="-400050">
              <a:buFont typeface="Wingdings" pitchFamily="2" charset="2"/>
              <a:buChar char="Ø"/>
            </a:pPr>
            <a:r>
              <a:rPr lang="it-IT" sz="1400" dirty="0" smtClean="0">
                <a:latin typeface="Century Gothic" pitchFamily="34" charset="0"/>
              </a:rPr>
              <a:t>Dal 2006 ad oggi sono state imposte diverse risoluzioni che intimavano la sospensione del programma di arricchimento (non in linea con il TNP) e imponevano sanzioni finanziarie e tecnologiche e minacce di azioni militari aeree preventive da parte israeliana o statunitense contro i siti del programma nucleare iraniano. Sono stati realizzati alcuni attacchi informatici.</a:t>
            </a:r>
          </a:p>
          <a:p>
            <a:pPr marL="400050" indent="-400050">
              <a:buFont typeface="Wingdings" pitchFamily="2" charset="2"/>
              <a:buChar char="Ø"/>
            </a:pPr>
            <a:r>
              <a:rPr lang="it-IT" sz="1400" dirty="0" smtClean="0">
                <a:latin typeface="Century Gothic" pitchFamily="34" charset="0"/>
              </a:rPr>
              <a:t>Oggi l’Iran è vicinissimo alla potenzialità nucleare militare, ma è sempre più isolato politicamente sulla scena internazionale e sta pagando costi economici  gravosi per questa sua ambizione.</a:t>
            </a:r>
          </a:p>
          <a:p>
            <a:pPr marL="400050" indent="-400050">
              <a:buFont typeface="Wingdings" pitchFamily="2" charset="2"/>
              <a:buChar char="Ø"/>
            </a:pPr>
            <a:endParaRPr lang="it-IT" sz="1400" i="1" dirty="0" smtClean="0"/>
          </a:p>
          <a:p>
            <a:pPr marL="400050" indent="-400050">
              <a:buFont typeface="Wingdings" pitchFamily="2" charset="2"/>
              <a:buChar char="Ø"/>
            </a:pPr>
            <a:endParaRPr lang="it-IT" sz="1400" dirty="0" smtClean="0">
              <a:latin typeface="Century Gothic" pitchFamily="34" charset="0"/>
            </a:endParaRPr>
          </a:p>
          <a:p>
            <a:endParaRPr lang="it-IT" sz="1400" dirty="0" smtClean="0"/>
          </a:p>
          <a:p>
            <a:endParaRPr lang="it-IT" sz="1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323528" y="0"/>
            <a:ext cx="8569325" cy="671513"/>
          </a:xfrm>
        </p:spPr>
        <p:txBody>
          <a:bodyPr/>
          <a:lstStyle/>
          <a:p>
            <a:pPr eaLnBrk="1" fontAlgn="auto" hangingPunct="1">
              <a:spcAft>
                <a:spcPts val="0"/>
              </a:spcAft>
              <a:defRPr/>
            </a:pPr>
            <a:r>
              <a:rPr lang="it-IT" sz="2800" b="0" dirty="0" smtClean="0">
                <a:solidFill>
                  <a:srgbClr val="0070C0"/>
                </a:solidFill>
                <a:latin typeface="Century Gothic" pitchFamily="34" charset="0"/>
              </a:rPr>
              <a:t>9. 2009: nuove elezioni ma “vecchio leader</a:t>
            </a:r>
            <a:r>
              <a:rPr lang="it-IT" sz="2800" b="0" dirty="0" smtClean="0">
                <a:solidFill>
                  <a:srgbClr val="0070C0"/>
                </a:solidFill>
              </a:rPr>
              <a:t>”</a:t>
            </a:r>
          </a:p>
        </p:txBody>
      </p:sp>
      <p:sp>
        <p:nvSpPr>
          <p:cNvPr id="21507" name="Rectangle 3"/>
          <p:cNvSpPr>
            <a:spLocks noGrp="1" noChangeArrowheads="1"/>
          </p:cNvSpPr>
          <p:nvPr>
            <p:ph type="body" sz="half" idx="4294967295"/>
          </p:nvPr>
        </p:nvSpPr>
        <p:spPr>
          <a:xfrm>
            <a:off x="323528" y="980728"/>
            <a:ext cx="5113338" cy="6165304"/>
          </a:xfrm>
        </p:spPr>
        <p:txBody>
          <a:bodyPr/>
          <a:lstStyle/>
          <a:p>
            <a:pPr eaLnBrk="1" hangingPunct="1">
              <a:lnSpc>
                <a:spcPct val="80000"/>
              </a:lnSpc>
              <a:buClr>
                <a:schemeClr val="tx1"/>
              </a:buClr>
              <a:buFont typeface="Wingdings" pitchFamily="2" charset="2"/>
              <a:buChar char="Ø"/>
            </a:pPr>
            <a:r>
              <a:rPr lang="it-IT" sz="2000" dirty="0" smtClean="0">
                <a:latin typeface="Century Gothic" pitchFamily="34" charset="0"/>
              </a:rPr>
              <a:t>Le elezioni presidenziali del giugno 2009 vedono ancora </a:t>
            </a:r>
            <a:r>
              <a:rPr lang="it-IT" sz="2000" dirty="0" err="1" smtClean="0">
                <a:latin typeface="Century Gothic" pitchFamily="34" charset="0"/>
              </a:rPr>
              <a:t>Ahmadinejad</a:t>
            </a:r>
            <a:r>
              <a:rPr lang="it-IT" sz="2000" dirty="0" smtClean="0">
                <a:latin typeface="Century Gothic" pitchFamily="34" charset="0"/>
              </a:rPr>
              <a:t> al potere (62% dei voti)</a:t>
            </a:r>
          </a:p>
          <a:p>
            <a:pPr eaLnBrk="1" hangingPunct="1">
              <a:lnSpc>
                <a:spcPct val="80000"/>
              </a:lnSpc>
              <a:buClr>
                <a:schemeClr val="tx1"/>
              </a:buClr>
              <a:buFont typeface="Wingdings" pitchFamily="2" charset="2"/>
              <a:buChar char="Ø"/>
            </a:pPr>
            <a:r>
              <a:rPr lang="it-IT" sz="2000" dirty="0" smtClean="0">
                <a:latin typeface="Century Gothic" pitchFamily="34" charset="0"/>
              </a:rPr>
              <a:t>Numerose proteste di piazza  da parte del “movimento verde”, perlopiù formato da giovani che, come per le successive proteste della primavera araba, hanno fatto un largo utilizzo dei social network e di internet</a:t>
            </a:r>
          </a:p>
          <a:p>
            <a:pPr eaLnBrk="1" hangingPunct="1">
              <a:lnSpc>
                <a:spcPct val="80000"/>
              </a:lnSpc>
              <a:buClr>
                <a:schemeClr val="tx1"/>
              </a:buClr>
              <a:buFont typeface="Wingdings" pitchFamily="2" charset="2"/>
              <a:buChar char="Ø"/>
            </a:pPr>
            <a:r>
              <a:rPr lang="it-IT" sz="2000" dirty="0" smtClean="0">
                <a:latin typeface="Century Gothic" pitchFamily="34" charset="0"/>
              </a:rPr>
              <a:t>Le proteste vengono represse in maniera violenta </a:t>
            </a:r>
          </a:p>
          <a:p>
            <a:pPr eaLnBrk="1" hangingPunct="1">
              <a:lnSpc>
                <a:spcPct val="80000"/>
              </a:lnSpc>
              <a:buClr>
                <a:schemeClr val="tx1"/>
              </a:buClr>
              <a:buFont typeface="Wingdings" pitchFamily="2" charset="2"/>
              <a:buChar char="Ø"/>
            </a:pPr>
            <a:r>
              <a:rPr lang="it-IT" sz="2000" dirty="0" smtClean="0">
                <a:latin typeface="Century Gothic" pitchFamily="34" charset="0"/>
              </a:rPr>
              <a:t>Viene arrestato il leader dell’opposizione moderata Mousavi che aveva denunciato brogli elettorali e molti altri leader dell’opposizione</a:t>
            </a:r>
          </a:p>
          <a:p>
            <a:pPr eaLnBrk="1" hangingPunct="1">
              <a:lnSpc>
                <a:spcPct val="80000"/>
              </a:lnSpc>
              <a:buClr>
                <a:schemeClr val="tx1"/>
              </a:buClr>
              <a:buFont typeface="Wingdings" pitchFamily="2" charset="2"/>
              <a:buChar char="Ø"/>
            </a:pPr>
            <a:endParaRPr lang="it-IT" sz="2000" dirty="0" smtClean="0">
              <a:latin typeface="Century Gothic" pitchFamily="34" charset="0"/>
            </a:endParaRPr>
          </a:p>
          <a:p>
            <a:pPr eaLnBrk="1" hangingPunct="1">
              <a:lnSpc>
                <a:spcPct val="80000"/>
              </a:lnSpc>
              <a:buClr>
                <a:schemeClr val="tx1"/>
              </a:buClr>
              <a:buFont typeface="Wingdings" pitchFamily="2" charset="2"/>
              <a:buChar char="Ø"/>
            </a:pPr>
            <a:endParaRPr lang="it-IT" dirty="0" smtClean="0">
              <a:solidFill>
                <a:schemeClr val="folHlink"/>
              </a:solidFill>
              <a:latin typeface="Century Gothic" pitchFamily="34" charset="0"/>
            </a:endParaRPr>
          </a:p>
          <a:p>
            <a:pPr eaLnBrk="1" hangingPunct="1">
              <a:lnSpc>
                <a:spcPct val="80000"/>
              </a:lnSpc>
              <a:buClr>
                <a:schemeClr val="tx1"/>
              </a:buClr>
              <a:buFont typeface="Wingdings" pitchFamily="2" charset="2"/>
              <a:buChar char="Ø"/>
            </a:pPr>
            <a:endParaRPr lang="it-IT" dirty="0" smtClean="0">
              <a:solidFill>
                <a:schemeClr val="folHlink"/>
              </a:solidFill>
              <a:latin typeface="Century Gothic" pitchFamily="34" charset="0"/>
            </a:endParaRPr>
          </a:p>
          <a:p>
            <a:pPr eaLnBrk="1" hangingPunct="1">
              <a:lnSpc>
                <a:spcPct val="80000"/>
              </a:lnSpc>
              <a:buClr>
                <a:schemeClr val="tx1"/>
              </a:buClr>
              <a:buNone/>
            </a:pPr>
            <a:endParaRPr lang="it-IT" dirty="0" smtClean="0">
              <a:solidFill>
                <a:schemeClr val="folHlink"/>
              </a:solidFill>
              <a:latin typeface="Century Gothic" pitchFamily="34" charset="0"/>
            </a:endParaRPr>
          </a:p>
        </p:txBody>
      </p:sp>
      <p:pic>
        <p:nvPicPr>
          <p:cNvPr id="21508" name="Picture 4" descr="090615_mousavi2"/>
          <p:cNvPicPr>
            <a:picLocks noChangeAspect="1" noChangeArrowheads="1"/>
          </p:cNvPicPr>
          <p:nvPr/>
        </p:nvPicPr>
        <p:blipFill>
          <a:blip r:embed="rId2" cstate="print"/>
          <a:srcRect/>
          <a:stretch>
            <a:fillRect/>
          </a:stretch>
        </p:blipFill>
        <p:spPr bwMode="auto">
          <a:xfrm>
            <a:off x="6732240" y="1052513"/>
            <a:ext cx="1945035" cy="1728415"/>
          </a:xfrm>
          <a:prstGeom prst="rect">
            <a:avLst/>
          </a:prstGeom>
          <a:noFill/>
          <a:ln w="9525">
            <a:noFill/>
            <a:miter lim="800000"/>
            <a:headEnd/>
            <a:tailEnd/>
          </a:ln>
        </p:spPr>
      </p:pic>
      <p:sp>
        <p:nvSpPr>
          <p:cNvPr id="21509" name="AutoShape 7" descr="data:image/jpg;base64,/9j/4AAQSkZJRgABAQAAAQABAAD/2wCEAAkGBhQQEBQUEBQSFRQQEBAUFBQQFBQUFBQUFBQVFBQUFRQXHCYeFxkjGRQUHy8gJCcpLCwsFR4xNTAqNSYrLCkBCQoKDgwOFw8PFykcHBwpKSkpKSkpKSkpKSkpKSkpKSkpKSkpKSkpKSwpKSkpKSkpKSkpKTUpKSwsKSkpKSkpLP/AABEIAPsAyQMBIgACEQEDEQH/xAAcAAACAgMBAQAAAAAAAAAAAAAAAQIHAwUGBAj/xABBEAACAQIDBQUFBAcHBQAAAAAAAQIDEQQSIQUGBzFBE1FhcYEiMpGhsRRSwfAjQ2KCkrLxFzNCU3LR4RUkJaKz/8QAGQEAAwEBAQAAAAAAAAAAAAAAAAECAwQF/8QAIhEBAQACAgICAgMAAAAAAAAAAAECEQMhEjFBUROBBBQi/9oADAMBAAIRAxEAPwC8QAABISTvz07v+SQAAJKwxXEDEQlUt6Gm25vZh8HHNXqRj4c5PyjzY9HJb6buUjw4/bVKgr1akILvnJRXzKe3o4zVKl44Rdmvvzs5vxiuUStcbtKdWTlUnKcn1m7+fPkPUjSYSe6vvavGLBUtISlVav8A3UW1/E2kaWvx1p29jD1L90pwVvO1ylHML9w/0fX0t6px2nb2cNG+nvVXb5I92D46UnpWo1I+NNqafktCknP8oFL0+ofobn0+jcHxdwE7J1cl/wDNjKOvd11Ol2bvHQxH9zVpz0T9iSbS8VzR8mut3N+mhnwu0505KVOUoTT0lGTi/ig0WsX16pjKI3Y4z1qWWGMSqQVrzhpUXjK+ki2t3d78PjoZsPUjK1rrlKPhKL5fQVxsTcL8N8BGMh3JQYAAwAAAAsAAAAAAgAAABXMVStZEqlRJFI8S+JUpzqYbCycacG4TqRd3OS96MX0j0HIrGbbzfzi1Gg3SwbU6mqlUu8sH+z96XyKZx206lebqVZynKXOUm2/TuPNKTbuRkUq34nRuQJkJR8QyJBok2rkbEmLKMGrCJWEBI5Qty/EkJsQKEtefee3Zm1qmFqxq0ZShOL96L5ruafNeB4ZWY4yGcti/dwuKsMZaliMtKv52hUffBvr4PuLHp1Ez4+hLu779en0Lc4X8SZKSw2MndOyo1JvXwpzfXwfoKzarrJdCGY6dS5kIZAAAYAAAAhgAgBSGRkwDiuKO8zweBm4O1Wr+jp25pyV5S9I3+J84xXzLN447U7TFUaP+TSc3/qqu38sPmVlFDaegQlck2JyKJDKxqVgcrmPL+UVCrPGQGOncytCEIQ5chAYCSE0LURBxCKCxJsZgnGT6ef8AQgpAxbEX1wk33eKpuhXlerQimpPnUp8k/NNpP0LMiz5M3Y25LBYunXh+rks6X+Km3acX5r6H1LszHKtThUg7xnGMovvjJXTJoy+3vAAEgAAgBgAAAY6j0Mhire6wOPmbiVic+1MS73tUUPLLCOnxucs5G43uxTqY/Ey11xNbn4TaX0NM2VF5eyHcTQ2ik7RfgOC1J0qd3Y3mxthSrVEknpbp8TPLkmMXjjt691d2JV2m07ddDo94twlKlmpK1SCvazWfw8ztd39hKjCKVuhtMThrxPPvLlcvKOmYY60+b6tNptNWabWvgY2tSxOIG6dr1qUe91Eu77yK/UTv4+SZzbmzx8ax94XJkbGqEbhLkTSISiIHEc1oKBPMLQYuvzLv4I7yudGWFqP2sP7VO717KT93913+KKSWjOi3H2z9kxtGryjnUZ/6J2jK/gtH6BpT6kixmGjO6T7/AJ+JlIZmFgFcYMAAADFW5GUxVlp8BB8ob1L/AL3EeGJr/wD0kaxI229yax2KT5/aq9/42aiL0Lx9Lz9m0CIJ+HzM1GnmaSGnW212Hgc8vFlv7qbsqklKS1dn5HMbhbvZpKclpHlfqy1sPSstDzM755OyTwhxoqxGdI9CQ2itJ20G09nKas+qfkU1vnus8NN1KafZyeqt7jfTyL+qU01qcrvNhISpzU0nGcZKSfLw9biwt48trs85pQbgQt+We7H4PspuKaau7NHkZ6My25LLLpFL8oTfcOQkyiJDuAJCCSY41On5d+gRZAZz2+lOGO31itn0m3edJdlUvzzU0lr5qzOyTKH4Hbd7PFVMPJ2jWhnir6KcPeS724/yl702RYM/aYWABIAAAwCFVaExMVD5h4n4Ps9qYlWspVIzVuueEZfVs5a1izOOuAyY2lUSdqtCzffKnK30kisc48fS8gmbTYmya1aX6GEpW52XI1SmWPuft+hgqCzyvOXtNJNt9ysZ81ymP+V8WO3rwe9GJwSUZ4eeWK52a5eR0+xOI9Kq8s04S00d7a+JpKvEalV0jRqzTeS6jo5PkvN9x5qe0cPWbcYZZJvp18Ti7nt1VaeExyqK65M9LOP3ZxN7JPS2iOvUdB7Z5TTU7UxE0moczhNobvV8TJudVpPlFXsl5Fh42Nl0Ocx21ezv06tvkvIm2/ap6ca+GkYK85Slp5erRwu19lyw9Vwl0ej710LK2pvjVhltTvGopWlN5ItRV73aOE3i28sTleVJuOa6d7N9H5cjfhuXl76TnjNb+WiZC4IJRO1yi13zJXMcWTfMAaZDtCMnYiwDZbF2u8JiaNePOjVhPzSftL1jmPrDZ2LVSnGUWmpxjJNcnFq6Z8e3Pofgxt/7Rs+NOTbnhpOk7/dWtP0yu37orB7ixkxkYsdyEmAAMAGAAFVcetnZsHSqr9TiEn5VYuP1SKJkz6F43z/8Y1316Pd0bZ88zQ8VX1Dpwu9NTtd0the2p1btK1lrYfD3dD7RLtai9hO0b3s7c36MtvAbBjFaJHFzc3lfHF08eHW6rvG7iyq1L0KjjBzzWeeOWXR6aNrozsaG6dONGEYRSlTXvu+aTercn111OlhgIroZHTMO77W5/AYTs6i056Pu9Dq6b0NG1erFePib1LQssoxVKV9DSY3d+M55nZ2ate9l6HQD7O4rNhx+8WwIYmkqdSF8rvFx0afh4GkwvDyjClJZW5TWrnq/JW5FlOghdgv6k+NG58vn/bnD6tQk3BNwbbWjuvBnI1oNNxaaadmfVNbBxlo0rMp/iduHKEpYmglkSvUiua6ZkuqOri5bL45M88Je4rBLUnceXUjKR2sEZRuJjzEWAKTO/wCDW8Cw2P7Obahio9ne+iqLWm/5o+pwOUy4erKE1KDyyjKLjJdJJ3T9GByPsWnK5ksc3uVvFHG4KjWjzlBKSfNTj7M18V8zocxnYmsgAINkYmApSAKv47TtgqS+9iF8osodxLq49Yxdlh4Jq7qzla+ukUr/APsUtJC01vw+g90cGqdCnGKSywh8cquzqaMDh9ztrKpQpP8AZin6Kx2VCtc8ydXt2ZPU0ePFzsjO6hp9u4u0XZ9DREebZ1ZzrvuV/kdNGWhzW7VPq3qzo5TVhETqJGanO/I11bXl8iGArO9n0A7G3zCIxGPadFKJ5MZSUk00nddeTPVJnjxlayFl3FYzt897+bCWExcsitTn7UbclfmjmZM7XijjlPEqK5QitPM4g7+G7xm3Py4yZdG5C5ksglA2QnawOOgSBASz+CW9HZVpYWpK0a3t0k+XaR9+K7rx1/dLw+0+XxPkSjWlCUZQbi4yUk1e6a1TVjt/7ZMf96H8ERWKuq+kBMYmZsyTPJtDGxpwlKbUYxTcm+iS1Z6ZsqDjRvhZLCU376zVmuajf2afrzY9Kxm1cb7bySx+LnVb9lScaa+7BNper5+pz7FN6mNsuHbuu+4d7ayt0pS63j/sW5gsVdI+dNh4rs69N9MyV/PQu3ZOOvFd55/NjrLp14XyxdVOuaXasMydu49DxN0YHUv+WZG5jZm2qtGclKLsndWvr4G4q7xupF5NZW0TdtTYUsBCfNK/d+Opkp7u0Y1M6jZ9bX19OQbo20WzNrY3OlVoezLk4PkvE6vZlCV3Ka1fQ9dOlFdDNm8Ry35SyZglUIxmQnMYFSrZGi21tBRg/BGzxFTQ4rfbHulh6j/Za9XoT7sVj9qf2/jXWr1Jt85O3l0R4Mji7NNeZKo+7qQlK/O78z1McfGaceV3dm2CIjUyilTykbidQWYDZk/MZGnIyCG32MRGzDWnZXIQ029u8cMFhqlWbXsx9mPWUn7sV5s+XtqbTlXqTqVHeVSTlJvnd/hayO44ub5fasT2NOV6eHk07PSc+TfkuhXU5XKkaXqaiLmRzisNMvTNOnVs0+4t3dnaanShLvSv56J/iU+zr9xtsZW6cuXON/HmvxOb+RhvHcdX8fLvS1VXvyOf2hvV2U2rNvlydrrmbLB1016HmxWCTd1rfU4JW9jy4Te2beqkvBRk/wADaYPexyvpLTvT1+Q9mVoxftI39PEU+6PzK7LtpI7xSk9I1OT5KRD/AK3ilrGk5Lx9nT1OheIj0Su+tyVOlfmG6NvDsvbNWVu1pOF2+t/LkbuMiMMNHu+ZN6B2W3mxTKx4o4xKnGC5znfrySf4lkYuoralJcQNpqtiml+rWX/crix3mL1i5aTIsGRPUcNNgAyiK4DETsJRZPOQQxB9lSZwnFHe9YLCyjB/paycYLTRPRz9DsNo41UoSnJpRgm23poldnzJvxvM8fi51P8AB7tNd0I8vqZxphJ7rnK87u7+ZjbCfncTNIi93aLFEkyJZG2Twtd05xlG6cWjHYTjqKzrQl12tLd7bqqQVn05dTpqEnLQpTZe1JUJJx5dV+epZ+6+8ca0Ur6ro27/ADR5vLxXC7k6ehhyTKOohsnP1sSW7Tv70viz34HFx70bSOKRhKK1OF2NKHNtm1o0bIyrEIf2hd5UBxWh5sRWsY8XtOEI6tfE4rb2+9Omn7V3qlYqS3qCY/bZbxbdjRpSk2tE+pRmLxbqVJTfOTb+LubPeDemeJbXKN+XeaPtLnZw8Xh3WHNyb6ibERUibOmRzESsRHcDgYrEW2OwaJJMlmIxMhIXZxo3wyQWFptqU0pVLdI30j68/QpGbNjtrak8VXqVar9qpNyf4L0RrZExrl11EAY72FJlM9ixG4+4GVCK47CyjGCZ6MHjp0pKVNtNHnbBMVmzl07LB8QpxSzLVdV1Pf8A2nSa5O/mV8/AEjnvBhv03/PVhLidNLv9WEuKErcnz72V7lBIPwYz4P8AsV1G1d+a1bRPKvB3ZzeJxLk7ybbfeyKRBxNMcMcfSMuS5e0YjRFoEzViyJDTIXC4BkzBchEACSY0yMYklEAdxiuKwqGSUzE0DJERdRy3EyYL6jJFIkgEmP0kpCRlaIyWgbDGojYPkCZQOLHJhGQ0hUFl0JKBHMFyTiRjuNyEBkyKiTlcSKiWOTG2PKNRAJISHYEMHcYrhcnYNCuNMA2CaGiTQnoTF1BkriuDK0mpEcwmxINEzRYzHFkhGjlGoMkoA1Yco0SjYSYxZQ0ZNgJocYi0ljkSkuQ5xEkANkWyUhDgRuOwNAigaYuRITQrdAXAaQNEnoBYEFx2kyJilEEPmTF1Bg4jQFbKxCELO45Idw1QbSjclmDp9BOIgakPPpYx5QsVqGk5oFVIJBlAk85FyDIDQBCVQnmF2Y7BqAOQSkJxFKPxAEpDbYowMiQBGMgYNA0AGYaZBMl1FpUTFlDMGYQ0yNDsJoGKKpZrADRF6chkfUkyC1J2ABCkguJMAaQh3GARuAwAqQrEpIQJQsSsY5slCQaCTQrkhACaBMx5jI9fkGgdxCQIDh5LiykwaEpDIP0BErDJ/9k="/>
          <p:cNvSpPr>
            <a:spLocks noChangeAspect="1" noChangeArrowheads="1"/>
          </p:cNvSpPr>
          <p:nvPr/>
        </p:nvSpPr>
        <p:spPr bwMode="auto">
          <a:xfrm>
            <a:off x="77788" y="-808038"/>
            <a:ext cx="1362075" cy="1695451"/>
          </a:xfrm>
          <a:prstGeom prst="rect">
            <a:avLst/>
          </a:prstGeom>
          <a:noFill/>
          <a:ln w="9525">
            <a:noFill/>
            <a:miter lim="800000"/>
            <a:headEnd/>
            <a:tailEnd/>
          </a:ln>
        </p:spPr>
        <p:txBody>
          <a:bodyPr/>
          <a:lstStyle/>
          <a:p>
            <a:endParaRPr lang="it-IT">
              <a:latin typeface="Verdana" pitchFamily="34" charset="0"/>
            </a:endParaRPr>
          </a:p>
        </p:txBody>
      </p:sp>
      <p:pic>
        <p:nvPicPr>
          <p:cNvPr id="21510" name="Picture 7" descr="http://idvmilano.it/wp-content/blogs.dir/8/files/iran_where_0001_280xfree.jpg"/>
          <p:cNvPicPr>
            <a:picLocks noChangeAspect="1" noChangeArrowheads="1"/>
          </p:cNvPicPr>
          <p:nvPr/>
        </p:nvPicPr>
        <p:blipFill>
          <a:blip r:embed="rId3" cstate="print"/>
          <a:srcRect/>
          <a:stretch>
            <a:fillRect/>
          </a:stretch>
        </p:blipFill>
        <p:spPr bwMode="auto">
          <a:xfrm>
            <a:off x="6660232" y="2996952"/>
            <a:ext cx="2160489" cy="2160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251520" y="1"/>
            <a:ext cx="8569325" cy="692696"/>
          </a:xfrm>
        </p:spPr>
        <p:txBody>
          <a:bodyPr/>
          <a:lstStyle/>
          <a:p>
            <a:pPr algn="ctr" eaLnBrk="1" fontAlgn="auto" hangingPunct="1">
              <a:spcAft>
                <a:spcPts val="0"/>
              </a:spcAft>
              <a:defRPr/>
            </a:pPr>
            <a:r>
              <a:rPr lang="it-IT" sz="3200" b="0" dirty="0" smtClean="0">
                <a:solidFill>
                  <a:srgbClr val="0070C0"/>
                </a:solidFill>
                <a:latin typeface="Century Gothic" pitchFamily="34" charset="0"/>
              </a:rPr>
              <a:t>11. L’Iran oggi”</a:t>
            </a:r>
          </a:p>
        </p:txBody>
      </p:sp>
      <p:sp>
        <p:nvSpPr>
          <p:cNvPr id="23555" name="Rectangle 3"/>
          <p:cNvSpPr>
            <a:spLocks noGrp="1" noChangeArrowheads="1"/>
          </p:cNvSpPr>
          <p:nvPr>
            <p:ph type="body" sz="half" idx="4294967295"/>
          </p:nvPr>
        </p:nvSpPr>
        <p:spPr>
          <a:xfrm>
            <a:off x="611188" y="1412875"/>
            <a:ext cx="7848600" cy="5445125"/>
          </a:xfrm>
        </p:spPr>
        <p:txBody>
          <a:bodyPr/>
          <a:lstStyle/>
          <a:p>
            <a:pPr eaLnBrk="1" hangingPunct="1">
              <a:lnSpc>
                <a:spcPct val="80000"/>
              </a:lnSpc>
            </a:pPr>
            <a:endParaRPr lang="it-IT" sz="2000" dirty="0" smtClean="0"/>
          </a:p>
          <a:p>
            <a:pPr eaLnBrk="1" hangingPunct="1">
              <a:lnSpc>
                <a:spcPct val="80000"/>
              </a:lnSpc>
              <a:buFont typeface="Wingdings" pitchFamily="2" charset="2"/>
              <a:buNone/>
            </a:pPr>
            <a:endParaRPr lang="it-IT" dirty="0" smtClean="0">
              <a:solidFill>
                <a:schemeClr val="folHlink"/>
              </a:solidFill>
            </a:endParaRPr>
          </a:p>
          <a:p>
            <a:pPr eaLnBrk="1" hangingPunct="1">
              <a:lnSpc>
                <a:spcPct val="80000"/>
              </a:lnSpc>
              <a:buFont typeface="Wingdings" pitchFamily="2" charset="2"/>
              <a:buNone/>
            </a:pPr>
            <a:r>
              <a:rPr lang="it-IT" dirty="0" smtClean="0">
                <a:solidFill>
                  <a:schemeClr val="folHlink"/>
                </a:solidFill>
              </a:rPr>
              <a:t>  </a:t>
            </a:r>
          </a:p>
        </p:txBody>
      </p:sp>
      <p:sp>
        <p:nvSpPr>
          <p:cNvPr id="23556" name="AutoShape 7" descr="data:image/jpg;base64,/9j/4AAQSkZJRgABAQAAAQABAAD/2wCEAAkGBhQQEBQUEBQSFRQQEBAUFBQQFBQUFBQUFBQVFBQUFRQXHCYeFxkjGRQUHy8gJCcpLCwsFR4xNTAqNSYrLCkBCQoKDgwOFw8PFykcHBwpKSkpKSkpKSkpKSkpKSkpKSkpKSkpKSkpKSwpKSkpKSkpKSkpKTUpKSwsKSkpKSkpLP/AABEIAPsAyQMBIgACEQEDEQH/xAAcAAACAgMBAQAAAAAAAAAAAAAAAQIHAwUGBAj/xABBEAACAQIDBQUFBAcHBQAAAAAAAQIDEQQSIQUGBzFBE1FhcYEiMpGhsRRSwfAjQ2KCkrLxFzNCU3LR4RUkJaKz/8QAGQEAAwEBAQAAAAAAAAAAAAAAAAECAwQF/8QAIhEBAQACAgICAgMAAAAAAAAAAAECEQMhEjFBUROBBBQi/9oADAMBAAIRAxEAPwC8QAABISTvz07v+SQAAJKwxXEDEQlUt6Gm25vZh8HHNXqRj4c5PyjzY9HJb6buUjw4/bVKgr1akILvnJRXzKe3o4zVKl44Rdmvvzs5vxiuUStcbtKdWTlUnKcn1m7+fPkPUjSYSe6vvavGLBUtISlVav8A3UW1/E2kaWvx1p29jD1L90pwVvO1ylHML9w/0fX0t6px2nb2cNG+nvVXb5I92D46UnpWo1I+NNqafktCknP8oFL0+ofobn0+jcHxdwE7J1cl/wDNjKOvd11Ol2bvHQxH9zVpz0T9iSbS8VzR8mut3N+mhnwu0505KVOUoTT0lGTi/ig0WsX16pjKI3Y4z1qWWGMSqQVrzhpUXjK+ki2t3d78PjoZsPUjK1rrlKPhKL5fQVxsTcL8N8BGMh3JQYAAwAAAAsAAAAAAgAAABXMVStZEqlRJFI8S+JUpzqYbCycacG4TqRd3OS96MX0j0HIrGbbzfzi1Gg3SwbU6mqlUu8sH+z96XyKZx206lebqVZynKXOUm2/TuPNKTbuRkUq34nRuQJkJR8QyJBok2rkbEmLKMGrCJWEBI5Qty/EkJsQKEtefee3Zm1qmFqxq0ZShOL96L5ruafNeB4ZWY4yGcti/dwuKsMZaliMtKv52hUffBvr4PuLHp1Ez4+hLu779en0Lc4X8SZKSw2MndOyo1JvXwpzfXwfoKzarrJdCGY6dS5kIZAAAYAAAAhgAgBSGRkwDiuKO8zweBm4O1Wr+jp25pyV5S9I3+J84xXzLN447U7TFUaP+TSc3/qqu38sPmVlFDaegQlck2JyKJDKxqVgcrmPL+UVCrPGQGOncytCEIQ5chAYCSE0LURBxCKCxJsZgnGT6ef8AQgpAxbEX1wk33eKpuhXlerQimpPnUp8k/NNpP0LMiz5M3Y25LBYunXh+rks6X+Km3acX5r6H1LszHKtThUg7xnGMovvjJXTJoy+3vAAEgAAgBgAAAY6j0Mhire6wOPmbiVic+1MS73tUUPLLCOnxucs5G43uxTqY/Ey11xNbn4TaX0NM2VF5eyHcTQ2ik7RfgOC1J0qd3Y3mxthSrVEknpbp8TPLkmMXjjt691d2JV2m07ddDo94twlKlmpK1SCvazWfw8ztd39hKjCKVuhtMThrxPPvLlcvKOmYY60+b6tNptNWabWvgY2tSxOIG6dr1qUe91Eu77yK/UTv4+SZzbmzx8ax94XJkbGqEbhLkTSISiIHEc1oKBPMLQYuvzLv4I7yudGWFqP2sP7VO717KT93913+KKSWjOi3H2z9kxtGryjnUZ/6J2jK/gtH6BpT6kixmGjO6T7/AJ+JlIZmFgFcYMAAADFW5GUxVlp8BB8ob1L/AL3EeGJr/wD0kaxI229yax2KT5/aq9/42aiL0Lx9Lz9m0CIJ+HzM1GnmaSGnW212Hgc8vFlv7qbsqklKS1dn5HMbhbvZpKclpHlfqy1sPSstDzM755OyTwhxoqxGdI9CQ2itJ20G09nKas+qfkU1vnus8NN1KafZyeqt7jfTyL+qU01qcrvNhISpzU0nGcZKSfLw9biwt48trs85pQbgQt+We7H4PspuKaau7NHkZ6My25LLLpFL8oTfcOQkyiJDuAJCCSY41On5d+gRZAZz2+lOGO31itn0m3edJdlUvzzU0lr5qzOyTKH4Hbd7PFVMPJ2jWhnir6KcPeS724/yl702RYM/aYWABIAAAwCFVaExMVD5h4n4Ps9qYlWspVIzVuueEZfVs5a1izOOuAyY2lUSdqtCzffKnK30kisc48fS8gmbTYmya1aX6GEpW52XI1SmWPuft+hgqCzyvOXtNJNt9ysZ81ymP+V8WO3rwe9GJwSUZ4eeWK52a5eR0+xOI9Kq8s04S00d7a+JpKvEalV0jRqzTeS6jo5PkvN9x5qe0cPWbcYZZJvp18Ti7nt1VaeExyqK65M9LOP3ZxN7JPS2iOvUdB7Z5TTU7UxE0moczhNobvV8TJudVpPlFXsl5Fh42Nl0Ocx21ezv06tvkvIm2/ap6ca+GkYK85Slp5erRwu19lyw9Vwl0ej710LK2pvjVhltTvGopWlN5ItRV73aOE3i28sTleVJuOa6d7N9H5cjfhuXl76TnjNb+WiZC4IJRO1yi13zJXMcWTfMAaZDtCMnYiwDZbF2u8JiaNePOjVhPzSftL1jmPrDZ2LVSnGUWmpxjJNcnFq6Z8e3Pofgxt/7Rs+NOTbnhpOk7/dWtP0yu37orB7ixkxkYsdyEmAAMAGAAFVcetnZsHSqr9TiEn5VYuP1SKJkz6F43z/8Y1316Pd0bZ88zQ8VX1Dpwu9NTtd0the2p1btK1lrYfD3dD7RLtai9hO0b3s7c36MtvAbBjFaJHFzc3lfHF08eHW6rvG7iyq1L0KjjBzzWeeOWXR6aNrozsaG6dONGEYRSlTXvu+aTercn111OlhgIroZHTMO77W5/AYTs6i056Pu9Dq6b0NG1erFePib1LQssoxVKV9DSY3d+M55nZ2ate9l6HQD7O4rNhx+8WwIYmkqdSF8rvFx0afh4GkwvDyjClJZW5TWrnq/JW5FlOghdgv6k+NG58vn/bnD6tQk3BNwbbWjuvBnI1oNNxaaadmfVNbBxlo0rMp/iduHKEpYmglkSvUiua6ZkuqOri5bL45M88Je4rBLUnceXUjKR2sEZRuJjzEWAKTO/wCDW8Cw2P7Obahio9ne+iqLWm/5o+pwOUy4erKE1KDyyjKLjJdJJ3T9GByPsWnK5ksc3uVvFHG4KjWjzlBKSfNTj7M18V8zocxnYmsgAINkYmApSAKv47TtgqS+9iF8osodxLq49Yxdlh4Jq7qzla+ukUr/APsUtJC01vw+g90cGqdCnGKSywh8cquzqaMDh9ztrKpQpP8AZin6Kx2VCtc8ydXt2ZPU0ePFzsjO6hp9u4u0XZ9DREebZ1ZzrvuV/kdNGWhzW7VPq3qzo5TVhETqJGanO/I11bXl8iGArO9n0A7G3zCIxGPadFKJ5MZSUk00nddeTPVJnjxlayFl3FYzt897+bCWExcsitTn7UbclfmjmZM7XijjlPEqK5QitPM4g7+G7xm3Py4yZdG5C5ksglA2QnawOOgSBASz+CW9HZVpYWpK0a3t0k+XaR9+K7rx1/dLw+0+XxPkSjWlCUZQbi4yUk1e6a1TVjt/7ZMf96H8ERWKuq+kBMYmZsyTPJtDGxpwlKbUYxTcm+iS1Z6ZsqDjRvhZLCU376zVmuajf2afrzY9Kxm1cb7bySx+LnVb9lScaa+7BNper5+pz7FN6mNsuHbuu+4d7ayt0pS63j/sW5gsVdI+dNh4rs69N9MyV/PQu3ZOOvFd55/NjrLp14XyxdVOuaXasMydu49DxN0YHUv+WZG5jZm2qtGclKLsndWvr4G4q7xupF5NZW0TdtTYUsBCfNK/d+Opkp7u0Y1M6jZ9bX19OQbo20WzNrY3OlVoezLk4PkvE6vZlCV3Ka1fQ9dOlFdDNm8Ry35SyZglUIxmQnMYFSrZGi21tBRg/BGzxFTQ4rfbHulh6j/Za9XoT7sVj9qf2/jXWr1Jt85O3l0R4Mji7NNeZKo+7qQlK/O78z1McfGaceV3dm2CIjUyilTykbidQWYDZk/MZGnIyCG32MRGzDWnZXIQ029u8cMFhqlWbXsx9mPWUn7sV5s+XtqbTlXqTqVHeVSTlJvnd/hayO44ub5fasT2NOV6eHk07PSc+TfkuhXU5XKkaXqaiLmRzisNMvTNOnVs0+4t3dnaanShLvSv56J/iU+zr9xtsZW6cuXON/HmvxOb+RhvHcdX8fLvS1VXvyOf2hvV2U2rNvlydrrmbLB1016HmxWCTd1rfU4JW9jy4Te2beqkvBRk/wADaYPexyvpLTvT1+Q9mVoxftI39PEU+6PzK7LtpI7xSk9I1OT5KRD/AK3ilrGk5Lx9nT1OheIj0Su+tyVOlfmG6NvDsvbNWVu1pOF2+t/LkbuMiMMNHu+ZN6B2W3mxTKx4o4xKnGC5znfrySf4lkYuoralJcQNpqtiml+rWX/crix3mL1i5aTIsGRPUcNNgAyiK4DETsJRZPOQQxB9lSZwnFHe9YLCyjB/paycYLTRPRz9DsNo41UoSnJpRgm23poldnzJvxvM8fi51P8AB7tNd0I8vqZxphJ7rnK87u7+ZjbCfncTNIi93aLFEkyJZG2Twtd05xlG6cWjHYTjqKzrQl12tLd7bqqQVn05dTpqEnLQpTZe1JUJJx5dV+epZ+6+8ca0Ur6ro27/ADR5vLxXC7k6ehhyTKOohsnP1sSW7Tv70viz34HFx70bSOKRhKK1OF2NKHNtm1o0bIyrEIf2hd5UBxWh5sRWsY8XtOEI6tfE4rb2+9Omn7V3qlYqS3qCY/bZbxbdjRpSk2tE+pRmLxbqVJTfOTb+LubPeDemeJbXKN+XeaPtLnZw8Xh3WHNyb6ibERUibOmRzESsRHcDgYrEW2OwaJJMlmIxMhIXZxo3wyQWFptqU0pVLdI30j68/QpGbNjtrak8VXqVar9qpNyf4L0RrZExrl11EAY72FJlM9ixG4+4GVCK47CyjGCZ6MHjp0pKVNtNHnbBMVmzl07LB8QpxSzLVdV1Pf8A2nSa5O/mV8/AEjnvBhv03/PVhLidNLv9WEuKErcnz72V7lBIPwYz4P8AsV1G1d+a1bRPKvB3ZzeJxLk7ybbfeyKRBxNMcMcfSMuS5e0YjRFoEzViyJDTIXC4BkzBchEACSY0yMYklEAdxiuKwqGSUzE0DJERdRy3EyYL6jJFIkgEmP0kpCRlaIyWgbDGojYPkCZQOLHJhGQ0hUFl0JKBHMFyTiRjuNyEBkyKiTlcSKiWOTG2PKNRAJISHYEMHcYrhcnYNCuNMA2CaGiTQnoTF1BkriuDK0mpEcwmxINEzRYzHFkhGjlGoMkoA1Yco0SjYSYxZQ0ZNgJocYi0ljkSkuQ5xEkANkWyUhDgRuOwNAigaYuRITQrdAXAaQNEnoBYEFx2kyJilEEPmTF1Bg4jQFbKxCELO45Idw1QbSjclmDp9BOIgakPPpYx5QsVqGk5oFVIJBlAk85FyDIDQBCVQnmF2Y7BqAOQSkJxFKPxAEpDbYowMiQBGMgYNA0AGYaZBMl1FpUTFlDMGYQ0yNDsJoGKKpZrADRF6chkfUkyC1J2ABCkguJMAaQh3GARuAwAqQrEpIQJQsSsY5slCQaCTQrkhACaBMx5jI9fkGgdxCQIDh5LiykwaEpDIP0BErDJ/9k="/>
          <p:cNvSpPr>
            <a:spLocks noChangeAspect="1" noChangeArrowheads="1"/>
          </p:cNvSpPr>
          <p:nvPr/>
        </p:nvSpPr>
        <p:spPr bwMode="auto">
          <a:xfrm>
            <a:off x="2051050" y="-315913"/>
            <a:ext cx="1362075" cy="1695451"/>
          </a:xfrm>
          <a:prstGeom prst="rect">
            <a:avLst/>
          </a:prstGeom>
          <a:noFill/>
          <a:ln w="9525">
            <a:noFill/>
            <a:miter lim="800000"/>
            <a:headEnd/>
            <a:tailEnd/>
          </a:ln>
        </p:spPr>
        <p:txBody>
          <a:bodyPr/>
          <a:lstStyle/>
          <a:p>
            <a:endParaRPr lang="it-IT">
              <a:latin typeface="Verdana" pitchFamily="34" charset="0"/>
            </a:endParaRPr>
          </a:p>
        </p:txBody>
      </p:sp>
      <p:sp>
        <p:nvSpPr>
          <p:cNvPr id="7" name="Rettangolo 6"/>
          <p:cNvSpPr/>
          <p:nvPr/>
        </p:nvSpPr>
        <p:spPr>
          <a:xfrm>
            <a:off x="323528" y="1268760"/>
            <a:ext cx="8352928" cy="3139321"/>
          </a:xfrm>
          <a:prstGeom prst="rect">
            <a:avLst/>
          </a:prstGeom>
        </p:spPr>
        <p:txBody>
          <a:bodyPr wrap="square">
            <a:spAutoFit/>
          </a:bodyPr>
          <a:lstStyle/>
          <a:p>
            <a:pPr marL="342900" indent="-342900" algn="just">
              <a:buFont typeface="Wingdings" pitchFamily="2" charset="2"/>
              <a:buChar char="Ø"/>
            </a:pPr>
            <a:r>
              <a:rPr lang="it-IT" dirty="0" smtClean="0">
                <a:latin typeface="Century Gothic" pitchFamily="34" charset="0"/>
              </a:rPr>
              <a:t>Le elezioni presidenziali dello scorso giugno 2013 hanno visto la proclamazione di </a:t>
            </a:r>
            <a:r>
              <a:rPr lang="it-IT" dirty="0" err="1" smtClean="0">
                <a:latin typeface="Century Gothic" pitchFamily="34" charset="0"/>
              </a:rPr>
              <a:t>Hassan</a:t>
            </a:r>
            <a:r>
              <a:rPr lang="it-IT" dirty="0" smtClean="0">
                <a:latin typeface="Century Gothic" pitchFamily="34" charset="0"/>
              </a:rPr>
              <a:t> </a:t>
            </a:r>
            <a:r>
              <a:rPr lang="it-IT" dirty="0" err="1" smtClean="0">
                <a:latin typeface="Century Gothic" pitchFamily="34" charset="0"/>
              </a:rPr>
              <a:t>Rohani</a:t>
            </a:r>
            <a:r>
              <a:rPr lang="it-IT" dirty="0" smtClean="0">
                <a:latin typeface="Century Gothic" pitchFamily="34" charset="0"/>
              </a:rPr>
              <a:t>. Moderato e apparentemente pro riforme</a:t>
            </a:r>
          </a:p>
          <a:p>
            <a:pPr marL="342900" indent="-342900" algn="just">
              <a:buFont typeface="Wingdings" pitchFamily="2" charset="2"/>
              <a:buChar char="Ø"/>
            </a:pPr>
            <a:r>
              <a:rPr lang="it-IT" dirty="0" smtClean="0">
                <a:latin typeface="Century Gothic" pitchFamily="34" charset="0"/>
              </a:rPr>
              <a:t>Durante la campagna elettorale, </a:t>
            </a:r>
            <a:r>
              <a:rPr lang="it-IT" dirty="0" err="1" smtClean="0">
                <a:latin typeface="Century Gothic" pitchFamily="34" charset="0"/>
              </a:rPr>
              <a:t>Rohani</a:t>
            </a:r>
            <a:r>
              <a:rPr lang="it-IT" dirty="0" smtClean="0">
                <a:latin typeface="Century Gothic" pitchFamily="34" charset="0"/>
              </a:rPr>
              <a:t> ha dichiarato di voler apportare diversi cambiamenti per migliorare la situazione dell'Iran: costituzione di una “Carta dei diritti civili” con lo scopo di garantire a tutti i cittadini l'uguaglianza indipendentemente dal sesso, dalla religione e dalla razza; maggiore equità nei processi legali; più autonomia per la formazione dei partiti politici e nei confronti delle minoranze; limitazione della censura; sostegno  alla libertà di espressione; no alla segregazione sessuale </a:t>
            </a:r>
            <a:endParaRPr lang="it-IT" dirty="0">
              <a:latin typeface="Century Gothic" pitchFamily="34" charset="0"/>
            </a:endParaRPr>
          </a:p>
        </p:txBody>
      </p:sp>
      <p:pic>
        <p:nvPicPr>
          <p:cNvPr id="1026" name="Picture 2" descr="http://www.gadlerner.it/wp-content/uploads/2013/09/rohani.jpg"/>
          <p:cNvPicPr>
            <a:picLocks noChangeAspect="1" noChangeArrowheads="1"/>
          </p:cNvPicPr>
          <p:nvPr/>
        </p:nvPicPr>
        <p:blipFill>
          <a:blip r:embed="rId2" cstate="print"/>
          <a:srcRect/>
          <a:stretch>
            <a:fillRect/>
          </a:stretch>
        </p:blipFill>
        <p:spPr bwMode="auto">
          <a:xfrm>
            <a:off x="539552" y="4509120"/>
            <a:ext cx="2448272" cy="1950369"/>
          </a:xfrm>
          <a:prstGeom prst="rect">
            <a:avLst/>
          </a:prstGeom>
          <a:noFill/>
        </p:spPr>
      </p:pic>
      <p:sp>
        <p:nvSpPr>
          <p:cNvPr id="8" name="CasellaDiTesto 7"/>
          <p:cNvSpPr txBox="1"/>
          <p:nvPr/>
        </p:nvSpPr>
        <p:spPr>
          <a:xfrm>
            <a:off x="3203848" y="5949280"/>
            <a:ext cx="1008112"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dirty="0" err="1" smtClean="0"/>
              <a:t>Rohani</a:t>
            </a:r>
            <a:r>
              <a:rPr lang="it-IT" dirty="0" smtClean="0"/>
              <a:t> </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
          <p:cNvSpPr txBox="1">
            <a:spLocks noChangeArrowheads="1"/>
          </p:cNvSpPr>
          <p:nvPr/>
        </p:nvSpPr>
        <p:spPr>
          <a:xfrm>
            <a:off x="323528" y="0"/>
            <a:ext cx="8569325" cy="671513"/>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it-IT" sz="2800" dirty="0" smtClean="0">
                <a:solidFill>
                  <a:srgbClr val="0070C0"/>
                </a:solidFill>
                <a:effectLst>
                  <a:outerShdw blurRad="53975" dist="22860" dir="5400000" algn="tl" rotWithShape="0">
                    <a:srgbClr val="000000">
                      <a:alpha val="55000"/>
                    </a:srgbClr>
                  </a:outerShdw>
                </a:effectLst>
                <a:latin typeface="Century Gothic" pitchFamily="34" charset="0"/>
                <a:ea typeface="+mj-ea"/>
                <a:cs typeface="+mj-cs"/>
              </a:rPr>
              <a:t>Focus: i costumi della donna in Iran</a:t>
            </a:r>
            <a:endParaRPr kumimoji="0" lang="it-IT" sz="2800" b="0"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mj-lt"/>
              <a:ea typeface="+mj-ea"/>
              <a:cs typeface="+mj-cs"/>
            </a:endParaRPr>
          </a:p>
        </p:txBody>
      </p:sp>
      <p:pic>
        <p:nvPicPr>
          <p:cNvPr id="3" name="Picture 10" descr="http://the-generation.net/wp-content/uploads/2012/08/iranian-women1.jpg"/>
          <p:cNvPicPr>
            <a:picLocks noChangeAspect="1" noChangeArrowheads="1"/>
          </p:cNvPicPr>
          <p:nvPr/>
        </p:nvPicPr>
        <p:blipFill>
          <a:blip r:embed="rId2" cstate="print"/>
          <a:srcRect/>
          <a:stretch>
            <a:fillRect/>
          </a:stretch>
        </p:blipFill>
        <p:spPr bwMode="auto">
          <a:xfrm>
            <a:off x="539552" y="692696"/>
            <a:ext cx="2664296" cy="2764929"/>
          </a:xfrm>
          <a:prstGeom prst="rect">
            <a:avLst/>
          </a:prstGeom>
          <a:noFill/>
        </p:spPr>
      </p:pic>
      <p:pic>
        <p:nvPicPr>
          <p:cNvPr id="5" name="immagini21"/>
          <p:cNvPicPr/>
          <p:nvPr/>
        </p:nvPicPr>
        <p:blipFill>
          <a:blip r:embed="rId3" cstate="print">
            <a:alphaModFix/>
            <a:lum/>
          </a:blip>
          <a:srcRect/>
          <a:stretch>
            <a:fillRect/>
          </a:stretch>
        </p:blipFill>
        <p:spPr>
          <a:xfrm>
            <a:off x="467544" y="4077072"/>
            <a:ext cx="2736304" cy="2247043"/>
          </a:xfrm>
          <a:prstGeom prst="rect">
            <a:avLst/>
          </a:prstGeom>
          <a:noFill/>
          <a:ln>
            <a:noFill/>
            <a:prstDash/>
          </a:ln>
        </p:spPr>
      </p:pic>
      <p:sp>
        <p:nvSpPr>
          <p:cNvPr id="6" name="CasellaDiTesto 5"/>
          <p:cNvSpPr txBox="1"/>
          <p:nvPr/>
        </p:nvSpPr>
        <p:spPr>
          <a:xfrm>
            <a:off x="611560" y="3573016"/>
            <a:ext cx="2376264"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dirty="0" smtClean="0"/>
              <a:t>Era dello </a:t>
            </a:r>
            <a:r>
              <a:rPr lang="it-IT" dirty="0" err="1" smtClean="0"/>
              <a:t>shah</a:t>
            </a:r>
            <a:endParaRPr lang="it-IT" dirty="0"/>
          </a:p>
        </p:txBody>
      </p:sp>
      <p:sp>
        <p:nvSpPr>
          <p:cNvPr id="7" name="CasellaDiTesto 6"/>
          <p:cNvSpPr txBox="1"/>
          <p:nvPr/>
        </p:nvSpPr>
        <p:spPr>
          <a:xfrm>
            <a:off x="5580112" y="3284984"/>
            <a:ext cx="2376264"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dirty="0" smtClean="0"/>
              <a:t>Era di Khomeini</a:t>
            </a:r>
            <a:endParaRPr lang="it-IT" dirty="0"/>
          </a:p>
        </p:txBody>
      </p:sp>
      <p:sp>
        <p:nvSpPr>
          <p:cNvPr id="8" name="CasellaDiTesto 7"/>
          <p:cNvSpPr txBox="1"/>
          <p:nvPr/>
        </p:nvSpPr>
        <p:spPr>
          <a:xfrm>
            <a:off x="3419872" y="6309320"/>
            <a:ext cx="2376264"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dirty="0" smtClean="0"/>
              <a:t>Oggi</a:t>
            </a:r>
            <a:endParaRPr lang="it-IT" dirty="0"/>
          </a:p>
        </p:txBody>
      </p:sp>
      <p:pic>
        <p:nvPicPr>
          <p:cNvPr id="1026" name="Picture 2" descr="https://encrypted-tbn2.gstatic.com/images?q=tbn:ANd9GcTEGTzXYCmhfAt41LzR5dFUEin0xU7gyxRZ8RcLK908Pq9V9y7V"/>
          <p:cNvPicPr>
            <a:picLocks noChangeAspect="1" noChangeArrowheads="1"/>
          </p:cNvPicPr>
          <p:nvPr/>
        </p:nvPicPr>
        <p:blipFill>
          <a:blip r:embed="rId4" cstate="print"/>
          <a:srcRect/>
          <a:stretch>
            <a:fillRect/>
          </a:stretch>
        </p:blipFill>
        <p:spPr bwMode="auto">
          <a:xfrm>
            <a:off x="3491880" y="4077072"/>
            <a:ext cx="2390775" cy="1914525"/>
          </a:xfrm>
          <a:prstGeom prst="rect">
            <a:avLst/>
          </a:prstGeom>
          <a:noFill/>
        </p:spPr>
      </p:pic>
      <p:pic>
        <p:nvPicPr>
          <p:cNvPr id="1028" name="Picture 4" descr="http://www.psicologiaradio.it/wp-content/uploads/2013/04/Ragazza-con-il-velo.jpg"/>
          <p:cNvPicPr>
            <a:picLocks noChangeAspect="1" noChangeArrowheads="1"/>
          </p:cNvPicPr>
          <p:nvPr/>
        </p:nvPicPr>
        <p:blipFill>
          <a:blip r:embed="rId5" cstate="print"/>
          <a:srcRect/>
          <a:stretch>
            <a:fillRect/>
          </a:stretch>
        </p:blipFill>
        <p:spPr bwMode="auto">
          <a:xfrm>
            <a:off x="6588224" y="4077072"/>
            <a:ext cx="2305819" cy="2519189"/>
          </a:xfrm>
          <a:prstGeom prst="rect">
            <a:avLst/>
          </a:prstGeom>
          <a:noFill/>
        </p:spPr>
      </p:pic>
      <p:pic>
        <p:nvPicPr>
          <p:cNvPr id="1030" name="Picture 6" descr="http://storiadigitale.zanichellipro.it/media/images/20291.jpg"/>
          <p:cNvPicPr>
            <a:picLocks noChangeAspect="1" noChangeArrowheads="1"/>
          </p:cNvPicPr>
          <p:nvPr/>
        </p:nvPicPr>
        <p:blipFill>
          <a:blip r:embed="rId6" cstate="print"/>
          <a:srcRect/>
          <a:stretch>
            <a:fillRect/>
          </a:stretch>
        </p:blipFill>
        <p:spPr bwMode="auto">
          <a:xfrm>
            <a:off x="5796136" y="836712"/>
            <a:ext cx="1944216" cy="2376264"/>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tro">
  <a:themeElements>
    <a:clrScheme name="Astr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tr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tr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1799</TotalTime>
  <Words>2920</Words>
  <Application>Microsoft Office PowerPoint</Application>
  <PresentationFormat>Presentazione su schermo (4:3)</PresentationFormat>
  <Paragraphs>216</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Astro</vt:lpstr>
      <vt:lpstr>Diapositiva 1</vt:lpstr>
      <vt:lpstr>Diapositiva 2</vt:lpstr>
      <vt:lpstr>Diapositiva 3</vt:lpstr>
      <vt:lpstr>1. La rivoluzione costituzionale del 1906</vt:lpstr>
      <vt:lpstr>2. L’avvento dei Phalavi</vt:lpstr>
      <vt:lpstr>3. L’inizio dell’era dello Shah Mohamed Reza Pahalavi</vt:lpstr>
      <vt:lpstr>Focus: Il modello sociale dello shah </vt:lpstr>
      <vt:lpstr>Diapositiva 8</vt:lpstr>
      <vt:lpstr>4.Le prime avvisaglie della crisi e la nascita del pensiero Khomeinista</vt:lpstr>
      <vt:lpstr>5. La fine dell’era dello shah e la rivoluzione khomeinista</vt:lpstr>
      <vt:lpstr>6. Il decennio khomeinista 1979-1989</vt:lpstr>
      <vt:lpstr>Diapositiva 12</vt:lpstr>
      <vt:lpstr>Diapositiva 13</vt:lpstr>
      <vt:lpstr>Diapositiva 14</vt:lpstr>
      <vt:lpstr>Diapositiva 15</vt:lpstr>
      <vt:lpstr>Diapositiva 16</vt:lpstr>
      <vt:lpstr>Diapositiva 17</vt:lpstr>
      <vt:lpstr>Diapositiva 18</vt:lpstr>
      <vt:lpstr>Diapositiva 19</vt:lpstr>
      <vt:lpstr>7. Il dopo Khomeini</vt:lpstr>
      <vt:lpstr>8. 2005: Ahmadinejad e il ritorno del radicalismo </vt:lpstr>
      <vt:lpstr>Diapositiva 22</vt:lpstr>
      <vt:lpstr>9. 2009: nuove elezioni ma “vecchio leader”</vt:lpstr>
      <vt:lpstr>11. L’Iran oggi”</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Iran</dc:title>
  <dc:creator>Michela</dc:creator>
  <cp:lastModifiedBy>Utente</cp:lastModifiedBy>
  <cp:revision>95</cp:revision>
  <dcterms:created xsi:type="dcterms:W3CDTF">2012-05-03T09:37:54Z</dcterms:created>
  <dcterms:modified xsi:type="dcterms:W3CDTF">2014-05-06T07:55:38Z</dcterms:modified>
</cp:coreProperties>
</file>