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6" r:id="rId1"/>
  </p:sldMasterIdLst>
  <p:notesMasterIdLst>
    <p:notesMasterId r:id="rId49"/>
  </p:notesMasterIdLst>
  <p:sldIdLst>
    <p:sldId id="256" r:id="rId2"/>
    <p:sldId id="333" r:id="rId3"/>
    <p:sldId id="349" r:id="rId4"/>
    <p:sldId id="318" r:id="rId5"/>
    <p:sldId id="310" r:id="rId6"/>
    <p:sldId id="321" r:id="rId7"/>
    <p:sldId id="311" r:id="rId8"/>
    <p:sldId id="334" r:id="rId9"/>
    <p:sldId id="298" r:id="rId10"/>
    <p:sldId id="335" r:id="rId11"/>
    <p:sldId id="266" r:id="rId12"/>
    <p:sldId id="330" r:id="rId13"/>
    <p:sldId id="337" r:id="rId14"/>
    <p:sldId id="348" r:id="rId15"/>
    <p:sldId id="322" r:id="rId16"/>
    <p:sldId id="263" r:id="rId17"/>
    <p:sldId id="265" r:id="rId18"/>
    <p:sldId id="262" r:id="rId19"/>
    <p:sldId id="332" r:id="rId20"/>
    <p:sldId id="338" r:id="rId21"/>
    <p:sldId id="273" r:id="rId22"/>
    <p:sldId id="313" r:id="rId23"/>
    <p:sldId id="269" r:id="rId24"/>
    <p:sldId id="355" r:id="rId25"/>
    <p:sldId id="275" r:id="rId26"/>
    <p:sldId id="314" r:id="rId27"/>
    <p:sldId id="302" r:id="rId28"/>
    <p:sldId id="300" r:id="rId29"/>
    <p:sldId id="276" r:id="rId30"/>
    <p:sldId id="278" r:id="rId31"/>
    <p:sldId id="280" r:id="rId32"/>
    <p:sldId id="282" r:id="rId33"/>
    <p:sldId id="305" r:id="rId34"/>
    <p:sldId id="353" r:id="rId35"/>
    <p:sldId id="341" r:id="rId36"/>
    <p:sldId id="342" r:id="rId37"/>
    <p:sldId id="345" r:id="rId38"/>
    <p:sldId id="344" r:id="rId39"/>
    <p:sldId id="347" r:id="rId40"/>
    <p:sldId id="358" r:id="rId41"/>
    <p:sldId id="306" r:id="rId42"/>
    <p:sldId id="359" r:id="rId43"/>
    <p:sldId id="308" r:id="rId44"/>
    <p:sldId id="360" r:id="rId45"/>
    <p:sldId id="288" r:id="rId46"/>
    <p:sldId id="317" r:id="rId47"/>
    <p:sldId id="312" r:id="rId48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56" autoAdjust="0"/>
    <p:restoredTop sz="98029" autoAdjust="0"/>
  </p:normalViewPr>
  <p:slideViewPr>
    <p:cSldViewPr>
      <p:cViewPr>
        <p:scale>
          <a:sx n="66" d="100"/>
          <a:sy n="66" d="100"/>
        </p:scale>
        <p:origin x="-1284" y="-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1594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D7694D08-0218-41E3-B850-745D1EC8B582}" type="datetimeFigureOut">
              <a:rPr lang="it-IT"/>
              <a:pPr>
                <a:defRPr/>
              </a:pPr>
              <a:t>23/03/2014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8A3AC5F6-2B86-4A42-8C45-68E7BB1F0C5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ttangolo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ttangolo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ttangolo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10" name="Segnaposto data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1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2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39693-5AB4-42B4-9A40-FDB613D89DB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130BD-5629-4E36-AA7C-6AF8D66FA4E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ttangolo 4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DA90B-0408-41A9-AE70-FA455DA16F0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F255E-B25B-431E-85C2-77786FFD0E6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B9356-3192-4860-8A75-5C7ECBD8172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iangolo isosce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0FFE8-9D91-4314-B817-717806AC923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nettore 1 1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Triangolo isosce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B4170-95E1-4D22-A7F2-9AE8B5F862E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ttore 1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Connettore 1 5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Triangolo isoscele 6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Segnaposto contenuto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8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34529-CF67-46F2-8D67-98A2C9C212F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ttore 1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Triangolo isoscele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ttangolo 6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2E4BA-A72D-4F43-83EA-2E2EAEDFB52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A6C37-2D77-4D4B-A599-520BF30D7A0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nettore 1 3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Triangolo isoscele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Connettore 1 5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859AD-7A96-4298-AE40-C898C1532B5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  <a:endParaRPr lang="en-US" smtClean="0"/>
          </a:p>
        </p:txBody>
      </p:sp>
      <p:sp>
        <p:nvSpPr>
          <p:cNvPr id="1027" name="Segnaposto testo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smtClean="0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  <a:cs typeface="Arial" charset="0"/>
              </a:defRPr>
            </a:lvl1pPr>
          </a:lstStyle>
          <a:p>
            <a:pPr>
              <a:defRPr/>
            </a:pPr>
            <a:fld id="{A622B472-BC37-4E56-BEBC-EAA98167B01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28" name="Connettore 1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Connettore 1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Triangolo isoscele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3" r:id="rId1"/>
    <p:sldLayoutId id="2147484439" r:id="rId2"/>
    <p:sldLayoutId id="2147484444" r:id="rId3"/>
    <p:sldLayoutId id="2147484440" r:id="rId4"/>
    <p:sldLayoutId id="2147484441" r:id="rId5"/>
    <p:sldLayoutId id="2147484445" r:id="rId6"/>
    <p:sldLayoutId id="2147484446" r:id="rId7"/>
    <p:sldLayoutId id="2147484447" r:id="rId8"/>
    <p:sldLayoutId id="2147484448" r:id="rId9"/>
    <p:sldLayoutId id="2147484442" r:id="rId10"/>
    <p:sldLayoutId id="214748444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://basch.altervista.org/_altervista_ht/immagini/monte-tempio_panorama_grande.jp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pace-israele-e-palestina.jpg"/>
          <p:cNvPicPr>
            <a:picLocks noChangeAspect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11188" y="3933825"/>
            <a:ext cx="7772400" cy="18700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rgbClr val="FFC000"/>
                </a:solidFill>
              </a:rPr>
              <a:t/>
            </a:r>
            <a:br>
              <a:rPr lang="it-IT" dirty="0" smtClean="0">
                <a:solidFill>
                  <a:srgbClr val="FFC000"/>
                </a:solidFill>
              </a:rPr>
            </a:br>
            <a:r>
              <a:rPr lang="it-IT" dirty="0" smtClean="0">
                <a:solidFill>
                  <a:srgbClr val="FFC000"/>
                </a:solidFill>
              </a:rPr>
              <a:t/>
            </a:r>
            <a:br>
              <a:rPr lang="it-IT" dirty="0" smtClean="0">
                <a:solidFill>
                  <a:srgbClr val="FFC000"/>
                </a:solidFill>
              </a:rPr>
            </a:br>
            <a:r>
              <a:rPr lang="it-IT" dirty="0" smtClean="0">
                <a:solidFill>
                  <a:srgbClr val="FFC000"/>
                </a:solidFill>
              </a:rPr>
              <a:t/>
            </a:r>
            <a:br>
              <a:rPr lang="it-IT" dirty="0" smtClean="0">
                <a:solidFill>
                  <a:srgbClr val="FFC000"/>
                </a:solidFill>
              </a:rPr>
            </a:br>
            <a:r>
              <a:rPr lang="it-I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Il conflitto arabo israeliano e le prospettive di pace in Medio Oriente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contenuto 3" descr="pace-israele-e-palestina.jpg"/>
          <p:cNvPicPr>
            <a:picLocks noChangeAspect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395536" y="404664"/>
            <a:ext cx="4248472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CasellaDiTesto 2"/>
          <p:cNvSpPr txBox="1"/>
          <p:nvPr/>
        </p:nvSpPr>
        <p:spPr>
          <a:xfrm>
            <a:off x="0" y="2997200"/>
            <a:ext cx="8820150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sz="2400" b="1" dirty="0">
                <a:solidFill>
                  <a:srgbClr val="0070C0"/>
                </a:solidFill>
                <a:latin typeface="Century Gothic" pitchFamily="34" charset="0"/>
              </a:rPr>
              <a:t>I TEMI AFFRONTATI</a:t>
            </a:r>
          </a:p>
          <a:p>
            <a:pPr>
              <a:defRPr/>
            </a:pPr>
            <a:endParaRPr lang="it-IT" sz="2400" dirty="0">
              <a:latin typeface="Century Gothic" pitchFamily="34" charset="0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it-IT" sz="2400" dirty="0">
                <a:latin typeface="Century Gothic" pitchFamily="34" charset="0"/>
              </a:rPr>
              <a:t>La ricostruzione storica della questione palestinese </a:t>
            </a:r>
          </a:p>
          <a:p>
            <a:pPr marL="342900" indent="-342900">
              <a:buFontTx/>
              <a:buAutoNum type="arabicPeriod"/>
              <a:defRPr/>
            </a:pPr>
            <a:r>
              <a:rPr lang="it-IT" sz="2400" dirty="0">
                <a:latin typeface="Century Gothic" pitchFamily="34" charset="0"/>
              </a:rPr>
              <a:t>Le guerre arabo israeliane</a:t>
            </a:r>
          </a:p>
          <a:p>
            <a:pPr marL="342900" indent="-342900">
              <a:buFontTx/>
              <a:buAutoNum type="arabicPeriod"/>
              <a:defRPr/>
            </a:pPr>
            <a:r>
              <a:rPr lang="it-IT" sz="2400" dirty="0">
                <a:latin typeface="Century Gothic" pitchFamily="34" charset="0"/>
              </a:rPr>
              <a:t>Gli accordi e i tentativi di pace</a:t>
            </a:r>
          </a:p>
          <a:p>
            <a:pPr marL="342900" indent="-342900">
              <a:buFontTx/>
              <a:buAutoNum type="arabicPeriod"/>
              <a:defRPr/>
            </a:pPr>
            <a:r>
              <a:rPr lang="it-IT" sz="2400" dirty="0">
                <a:latin typeface="Century Gothic" pitchFamily="34" charset="0"/>
              </a:rPr>
              <a:t>La questione dei profughi e la vita nei territori occupati</a:t>
            </a:r>
          </a:p>
          <a:p>
            <a:pPr marL="342900" indent="-342900">
              <a:buFontTx/>
              <a:buAutoNum type="arabicPeriod"/>
              <a:defRPr/>
            </a:pPr>
            <a:r>
              <a:rPr lang="it-IT" sz="2400" dirty="0">
                <a:latin typeface="Century Gothic" pitchFamily="34" charset="0"/>
              </a:rPr>
              <a:t>I problemi irrisolti e le prospettive future tra arabi e israeliani</a:t>
            </a:r>
          </a:p>
          <a:p>
            <a:pPr marL="342900" indent="-342900">
              <a:buFontTx/>
              <a:buAutoNum type="arabicPeriod"/>
              <a:defRPr/>
            </a:pPr>
            <a:endParaRPr lang="it-IT" sz="2400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ile:Arab Israeli Conflict 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765175"/>
            <a:ext cx="8353425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CasellaDiTesto 2"/>
          <p:cNvSpPr txBox="1">
            <a:spLocks noChangeArrowheads="1"/>
          </p:cNvSpPr>
          <p:nvPr/>
        </p:nvSpPr>
        <p:spPr bwMode="auto">
          <a:xfrm>
            <a:off x="5508625" y="1341438"/>
            <a:ext cx="287338" cy="574675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268" name="Titolo 3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8229600" cy="323850"/>
          </a:xfrm>
        </p:spPr>
        <p:txBody>
          <a:bodyPr/>
          <a:lstStyle/>
          <a:p>
            <a:pPr algn="ctr"/>
            <a:r>
              <a:rPr lang="it-IT" smtClean="0">
                <a:solidFill>
                  <a:srgbClr val="0070C0"/>
                </a:solidFill>
                <a:latin typeface="Century Gothic" pitchFamily="34" charset="0"/>
              </a:rPr>
              <a:t>La collocazione geopolitica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pace-israele-e-palestina.jpg"/>
          <p:cNvPicPr>
            <a:picLocks noChangeAspect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395536" y="404664"/>
            <a:ext cx="4248472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371600" y="3933825"/>
            <a:ext cx="7772400" cy="1870075"/>
          </a:xfrm>
          <a:ln>
            <a:solidFill>
              <a:schemeClr val="bg2"/>
            </a:solidFill>
          </a:ln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rgbClr val="FFC000"/>
                </a:solidFill>
              </a:rPr>
              <a:t/>
            </a:r>
            <a:br>
              <a:rPr lang="it-IT" dirty="0" smtClean="0">
                <a:solidFill>
                  <a:srgbClr val="FFC000"/>
                </a:solidFill>
              </a:rPr>
            </a:br>
            <a:r>
              <a:rPr lang="it-IT" dirty="0" smtClean="0">
                <a:solidFill>
                  <a:srgbClr val="FFC000"/>
                </a:solidFill>
              </a:rPr>
              <a:t/>
            </a:r>
            <a:br>
              <a:rPr lang="it-IT" dirty="0" smtClean="0">
                <a:solidFill>
                  <a:srgbClr val="FFC000"/>
                </a:solidFill>
              </a:rPr>
            </a:br>
            <a:r>
              <a:rPr lang="it-IT" dirty="0" smtClean="0">
                <a:solidFill>
                  <a:srgbClr val="FFC000"/>
                </a:solidFill>
              </a:rPr>
              <a:t/>
            </a:r>
            <a:br>
              <a:rPr lang="it-IT" dirty="0" smtClean="0">
                <a:solidFill>
                  <a:srgbClr val="FFC000"/>
                </a:solidFill>
              </a:rPr>
            </a:br>
            <a:endParaRPr lang="it-IT" sz="4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763713" y="3105150"/>
            <a:ext cx="6624637" cy="19399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it-IT" sz="4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1. Ricostruzione storica della questione palestinese</a:t>
            </a:r>
            <a:endParaRPr lang="it-IT" sz="4000" dirty="0">
              <a:solidFill>
                <a:srgbClr val="0070C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1"/>
          <p:cNvSpPr>
            <a:spLocks noGrp="1"/>
          </p:cNvSpPr>
          <p:nvPr>
            <p:ph type="title"/>
          </p:nvPr>
        </p:nvSpPr>
        <p:spPr>
          <a:xfrm>
            <a:off x="395288" y="188913"/>
            <a:ext cx="8291512" cy="360362"/>
          </a:xfrm>
        </p:spPr>
        <p:txBody>
          <a:bodyPr/>
          <a:lstStyle/>
          <a:p>
            <a:pPr algn="ctr" eaLnBrk="1" hangingPunct="1"/>
            <a:r>
              <a:rPr lang="it-IT" sz="2800" smtClean="0">
                <a:solidFill>
                  <a:srgbClr val="0070C0"/>
                </a:solidFill>
                <a:latin typeface="Century Gothic" pitchFamily="34" charset="0"/>
              </a:rPr>
              <a:t>1. Gli accordi</a:t>
            </a:r>
          </a:p>
        </p:txBody>
      </p:sp>
      <p:sp>
        <p:nvSpPr>
          <p:cNvPr id="13315" name="Segnaposto contenuto 2"/>
          <p:cNvSpPr>
            <a:spLocks noGrp="1"/>
          </p:cNvSpPr>
          <p:nvPr>
            <p:ph sz="quarter" idx="1"/>
          </p:nvPr>
        </p:nvSpPr>
        <p:spPr>
          <a:xfrm>
            <a:off x="539750" y="476250"/>
            <a:ext cx="5437188" cy="59055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it-IT" sz="2000" b="1" smtClean="0">
              <a:solidFill>
                <a:srgbClr val="0070C0"/>
              </a:solidFill>
            </a:endParaRPr>
          </a:p>
          <a:p>
            <a:pPr eaLnBrk="1" hangingPunct="1"/>
            <a:r>
              <a:rPr lang="it-IT" sz="1800" b="1" smtClean="0">
                <a:solidFill>
                  <a:srgbClr val="0070C0"/>
                </a:solidFill>
                <a:latin typeface="Century Gothic" pitchFamily="34" charset="0"/>
              </a:rPr>
              <a:t>1915-1916:</a:t>
            </a:r>
            <a:r>
              <a:rPr lang="it-IT" sz="1800" smtClean="0">
                <a:latin typeface="Century Gothic" pitchFamily="34" charset="0"/>
              </a:rPr>
              <a:t> corrispondenza tra Hussein della Mecca e Mac Mahon (alto commissario britannico in Egitto) che prevedeva la sovranità araba sui territori arabi</a:t>
            </a:r>
            <a:endParaRPr lang="it-IT" sz="1800" b="1" smtClean="0">
              <a:solidFill>
                <a:srgbClr val="0070C0"/>
              </a:solidFill>
              <a:latin typeface="Century Gothic" pitchFamily="34" charset="0"/>
            </a:endParaRPr>
          </a:p>
          <a:p>
            <a:pPr eaLnBrk="1" hangingPunct="1"/>
            <a:endParaRPr lang="it-IT" sz="1800" b="1" smtClean="0">
              <a:solidFill>
                <a:srgbClr val="0070C0"/>
              </a:solidFill>
              <a:latin typeface="Century Gothic" pitchFamily="34" charset="0"/>
            </a:endParaRPr>
          </a:p>
          <a:p>
            <a:pPr eaLnBrk="1" hangingPunct="1"/>
            <a:r>
              <a:rPr lang="it-IT" sz="1800" b="1" smtClean="0">
                <a:solidFill>
                  <a:srgbClr val="0070C0"/>
                </a:solidFill>
                <a:latin typeface="Century Gothic" pitchFamily="34" charset="0"/>
              </a:rPr>
              <a:t>Gli accordi di Sikes- Pikot </a:t>
            </a:r>
            <a:r>
              <a:rPr lang="it-IT" sz="1800" smtClean="0">
                <a:latin typeface="Century Gothic" pitchFamily="34" charset="0"/>
              </a:rPr>
              <a:t>del 1916 dividono il Medio Oriente in zone di influenza inglesi e francesi</a:t>
            </a:r>
          </a:p>
          <a:p>
            <a:pPr eaLnBrk="1" hangingPunct="1"/>
            <a:endParaRPr lang="it-IT" sz="1800" smtClean="0">
              <a:solidFill>
                <a:srgbClr val="FF0000"/>
              </a:solidFill>
            </a:endParaRPr>
          </a:p>
          <a:p>
            <a:pPr eaLnBrk="1" hangingPunct="1"/>
            <a:r>
              <a:rPr lang="it-IT" sz="1800" b="1" smtClean="0">
                <a:solidFill>
                  <a:srgbClr val="0070C0"/>
                </a:solidFill>
                <a:latin typeface="Century Gothic" pitchFamily="34" charset="0"/>
              </a:rPr>
              <a:t>La dichiarazione di Balfour </a:t>
            </a:r>
            <a:r>
              <a:rPr lang="it-IT" sz="1800" smtClean="0">
                <a:latin typeface="Century Gothic" pitchFamily="34" charset="0"/>
              </a:rPr>
              <a:t>del 1917</a:t>
            </a:r>
            <a:r>
              <a:rPr lang="it-IT" sz="1800" b="1" smtClean="0">
                <a:solidFill>
                  <a:srgbClr val="0070C0"/>
                </a:solidFill>
                <a:latin typeface="Century Gothic" pitchFamily="34" charset="0"/>
              </a:rPr>
              <a:t> </a:t>
            </a:r>
            <a:r>
              <a:rPr lang="it-IT" sz="1800" smtClean="0">
                <a:latin typeface="Century Gothic" pitchFamily="34" charset="0"/>
              </a:rPr>
              <a:t>stabilisce che il governo inglese vede con favore l’instaurazione di un focolare ebraico in Palestina, favorendo dunque l’immigrazione ebraica in Palestina</a:t>
            </a:r>
            <a:endParaRPr lang="it-IT" sz="1800" smtClean="0"/>
          </a:p>
          <a:p>
            <a:pPr eaLnBrk="1" hangingPunct="1"/>
            <a:endParaRPr lang="it-IT" sz="1800" b="1" smtClean="0">
              <a:solidFill>
                <a:srgbClr val="0070C0"/>
              </a:solidFill>
              <a:latin typeface="Century Gothic" pitchFamily="34" charset="0"/>
            </a:endParaRPr>
          </a:p>
          <a:p>
            <a:pPr eaLnBrk="1" hangingPunct="1"/>
            <a:r>
              <a:rPr lang="it-IT" sz="1800" b="1" smtClean="0">
                <a:solidFill>
                  <a:srgbClr val="0070C0"/>
                </a:solidFill>
                <a:latin typeface="Century Gothic" pitchFamily="34" charset="0"/>
              </a:rPr>
              <a:t>ll mandato britannico sulla Palestina </a:t>
            </a:r>
            <a:r>
              <a:rPr lang="it-IT" sz="1800" smtClean="0">
                <a:latin typeface="Century Gothic" pitchFamily="34" charset="0"/>
              </a:rPr>
              <a:t>è riconosciuto dalla Società delle Nazioni nel 1922</a:t>
            </a:r>
          </a:p>
          <a:p>
            <a:pPr eaLnBrk="1" hangingPunct="1"/>
            <a:r>
              <a:rPr lang="it-IT" sz="1800" b="1" smtClean="0">
                <a:solidFill>
                  <a:srgbClr val="FF0000"/>
                </a:solidFill>
                <a:latin typeface="Century Gothic" pitchFamily="34" charset="0"/>
              </a:rPr>
              <a:t>(RIF. LEZ 1 E 2 PER APPROFONDIMENTI</a:t>
            </a:r>
            <a:r>
              <a:rPr lang="it-IT" sz="1800" smtClean="0">
                <a:latin typeface="Century Gothic" pitchFamily="34" charset="0"/>
              </a:rPr>
              <a:t>)</a:t>
            </a:r>
          </a:p>
          <a:p>
            <a:pPr eaLnBrk="1" hangingPunct="1">
              <a:buFont typeface="Wingdings 2" pitchFamily="18" charset="2"/>
              <a:buNone/>
            </a:pPr>
            <a:endParaRPr lang="it-IT" sz="2000" smtClean="0"/>
          </a:p>
        </p:txBody>
      </p:sp>
      <p:pic>
        <p:nvPicPr>
          <p:cNvPr id="13316" name="Picture 2" descr="http://upload.wikimedia.org/wikipedia/commons/thumb/6/6b/Gws_balfour_01.jpg/170px-Gws_balfour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788" y="3573463"/>
            <a:ext cx="1512887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Segnaposto contenuto 5" descr="2_BritishMandate_Palestine1914-18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788" y="5300663"/>
            <a:ext cx="1584325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Segnaposto contenuto 5" descr="sykespico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788" y="1989138"/>
            <a:ext cx="15113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7" descr="C:\Users\Utente\Downloads\husayn-macmahon2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25" y="404813"/>
            <a:ext cx="1512888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contenuto 2"/>
          <p:cNvSpPr>
            <a:spLocks noGrp="1"/>
          </p:cNvSpPr>
          <p:nvPr>
            <p:ph sz="quarter" idx="4294967295"/>
          </p:nvPr>
        </p:nvSpPr>
        <p:spPr>
          <a:xfrm>
            <a:off x="0" y="188913"/>
            <a:ext cx="9144000" cy="792162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it-IT" smtClean="0">
                <a:solidFill>
                  <a:srgbClr val="0070C0"/>
                </a:solidFill>
                <a:latin typeface="Century Gothic" pitchFamily="34" charset="0"/>
              </a:rPr>
              <a:t>  Già nei primi del 900 tutti gli attori del “dramma palestinese” sono al loro posto……</a:t>
            </a:r>
          </a:p>
          <a:p>
            <a:pPr eaLnBrk="1" hangingPunct="1"/>
            <a:endParaRPr lang="it-IT" smtClean="0"/>
          </a:p>
          <a:p>
            <a:pPr eaLnBrk="1" hangingPunct="1"/>
            <a:endParaRPr lang="it-IT" smtClean="0"/>
          </a:p>
          <a:p>
            <a:pPr eaLnBrk="1" hangingPunct="1"/>
            <a:endParaRPr lang="it-IT" smtClean="0"/>
          </a:p>
        </p:txBody>
      </p:sp>
      <p:sp>
        <p:nvSpPr>
          <p:cNvPr id="6" name="Rettangolo 5"/>
          <p:cNvSpPr/>
          <p:nvPr/>
        </p:nvSpPr>
        <p:spPr>
          <a:xfrm>
            <a:off x="179388" y="1700213"/>
            <a:ext cx="3887787" cy="13239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1600" b="1" dirty="0">
                <a:latin typeface="Century Gothic" pitchFamily="34" charset="0"/>
              </a:rPr>
              <a:t>Gli arabi </a:t>
            </a:r>
            <a:r>
              <a:rPr lang="it-IT" sz="1600" dirty="0">
                <a:latin typeface="Century Gothic" pitchFamily="34" charset="0"/>
              </a:rPr>
              <a:t>guidati da </a:t>
            </a:r>
            <a:r>
              <a:rPr lang="it-IT" sz="1600" dirty="0" err="1">
                <a:latin typeface="Century Gothic" pitchFamily="34" charset="0"/>
              </a:rPr>
              <a:t>Husseyn</a:t>
            </a:r>
            <a:r>
              <a:rPr lang="it-IT" sz="1600" dirty="0">
                <a:latin typeface="Century Gothic" pitchFamily="34" charset="0"/>
              </a:rPr>
              <a:t> e suo figlio </a:t>
            </a:r>
            <a:r>
              <a:rPr lang="it-IT" sz="1600" dirty="0" err="1">
                <a:latin typeface="Century Gothic" pitchFamily="34" charset="0"/>
              </a:rPr>
              <a:t>Faysal</a:t>
            </a:r>
            <a:r>
              <a:rPr lang="it-IT" sz="1600" dirty="0">
                <a:latin typeface="Century Gothic" pitchFamily="34" charset="0"/>
              </a:rPr>
              <a:t> che chiedono di avere le terre loro promesse dai franco-britannici dopo la cacciata dei turchi-ottomani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79388" y="3284538"/>
            <a:ext cx="3960812" cy="10779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1600" b="1" dirty="0">
                <a:latin typeface="Century Gothic" pitchFamily="34" charset="0"/>
              </a:rPr>
              <a:t>Gli ebrei </a:t>
            </a:r>
            <a:r>
              <a:rPr lang="it-IT" sz="1600" dirty="0">
                <a:latin typeface="Century Gothic" pitchFamily="34" charset="0"/>
              </a:rPr>
              <a:t>che hanno avuto l’assicurazione dal governo britannico di poter far ritorno nella terra promessa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79388" y="4652963"/>
            <a:ext cx="3887787" cy="584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1600" b="1" dirty="0">
                <a:latin typeface="Century Gothic" pitchFamily="34" charset="0"/>
              </a:rPr>
              <a:t>Il governo britannico </a:t>
            </a:r>
            <a:r>
              <a:rPr lang="it-IT" sz="1600" dirty="0">
                <a:latin typeface="Century Gothic" pitchFamily="34" charset="0"/>
              </a:rPr>
              <a:t>che possiede il mandato sulla Palestina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219700" y="1628775"/>
            <a:ext cx="3529013" cy="13239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1600" b="1" dirty="0">
                <a:latin typeface="Century Gothic" pitchFamily="34" charset="0"/>
              </a:rPr>
              <a:t>L’Europa</a:t>
            </a:r>
            <a:r>
              <a:rPr lang="it-IT" sz="1600" dirty="0">
                <a:latin typeface="Century Gothic" pitchFamily="34" charset="0"/>
              </a:rPr>
              <a:t> si sta avvicinando alla seconda guerra mondiale e si affaccia già lo spettro del nazismo e del massacro degli ebrei 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23850" y="1125538"/>
            <a:ext cx="3743325" cy="5222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2800" b="1" dirty="0">
                <a:latin typeface="Century Gothic" pitchFamily="34" charset="0"/>
              </a:rPr>
              <a:t>GLI ATTORI</a:t>
            </a:r>
          </a:p>
        </p:txBody>
      </p:sp>
      <p:sp>
        <p:nvSpPr>
          <p:cNvPr id="14344" name="CasellaDiTesto 11"/>
          <p:cNvSpPr txBox="1">
            <a:spLocks noChangeArrowheads="1"/>
          </p:cNvSpPr>
          <p:nvPr/>
        </p:nvSpPr>
        <p:spPr bwMode="auto">
          <a:xfrm>
            <a:off x="5076825" y="1052513"/>
            <a:ext cx="34559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800" b="1">
                <a:latin typeface="Century Gothic" pitchFamily="34" charset="0"/>
              </a:rPr>
              <a:t>LO SCENARIO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5219700" y="3284538"/>
            <a:ext cx="3529013" cy="157003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1600" b="1" dirty="0">
                <a:latin typeface="Century Gothic" pitchFamily="34" charset="0"/>
              </a:rPr>
              <a:t>Il mondo arabo </a:t>
            </a:r>
            <a:r>
              <a:rPr lang="it-IT" sz="1600" dirty="0">
                <a:latin typeface="Century Gothic" pitchFamily="34" charset="0"/>
              </a:rPr>
              <a:t>inizia a vivere i primi “fermenti nazionalistici”. Si affermano nell’area del Mediterraneo numerosi movimenti a favore dell’indipendenza araba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468313" y="5445125"/>
            <a:ext cx="8351837" cy="12001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dirty="0">
                <a:latin typeface="Century Gothic" pitchFamily="34" charset="0"/>
              </a:rPr>
              <a:t>Dalla politica di spartizione dell’area da parte delle grandi potenze e dalle contemporanee  evoluzioni  del contesto internazionale post-prima guerra mondiale germoglierà IL </a:t>
            </a:r>
            <a:r>
              <a:rPr lang="it-IT" b="1" dirty="0">
                <a:latin typeface="Century Gothic" pitchFamily="34" charset="0"/>
              </a:rPr>
              <a:t>SEME DELLA DISCORDIA che contrapporrà per sempre ARABI e ISRAELIANI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/>
          <p:cNvSpPr>
            <a:spLocks noGrp="1"/>
          </p:cNvSpPr>
          <p:nvPr>
            <p:ph type="title"/>
          </p:nvPr>
        </p:nvSpPr>
        <p:spPr>
          <a:xfrm>
            <a:off x="503238" y="620713"/>
            <a:ext cx="8183562" cy="504825"/>
          </a:xfrm>
        </p:spPr>
        <p:txBody>
          <a:bodyPr/>
          <a:lstStyle/>
          <a:p>
            <a:pPr algn="ctr" eaLnBrk="1" hangingPunct="1"/>
            <a:r>
              <a:rPr lang="it-IT" smtClean="0">
                <a:solidFill>
                  <a:srgbClr val="0070C0"/>
                </a:solidFill>
                <a:latin typeface="Century Gothic" pitchFamily="34" charset="0"/>
              </a:rPr>
              <a:t>2. Le prime conseguenze della Dichiarazione Balfour</a:t>
            </a:r>
          </a:p>
        </p:txBody>
      </p:sp>
      <p:sp>
        <p:nvSpPr>
          <p:cNvPr id="15363" name="Segnaposto contenuto 2"/>
          <p:cNvSpPr>
            <a:spLocks noGrp="1"/>
          </p:cNvSpPr>
          <p:nvPr>
            <p:ph sz="quarter" idx="1"/>
          </p:nvPr>
        </p:nvSpPr>
        <p:spPr>
          <a:xfrm>
            <a:off x="0" y="981075"/>
            <a:ext cx="4716463" cy="511175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it-IT" sz="2000" smtClean="0">
                <a:latin typeface="Century Gothic" pitchFamily="34" charset="0"/>
              </a:rPr>
              <a:t>In Palestina si insedia una amministrazione sionista - Agenzia ebraica - accanto a quella britannica (governo parallelo) che inizia a gestire l’immigrazione degli ebrei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it-IT" sz="2000" smtClean="0">
                <a:latin typeface="Century Gothic" pitchFamily="34" charset="0"/>
              </a:rPr>
              <a:t>l'Agenzia Ebraica opera alacremente per l'acquisto di terreni in cui insediare i nuovi coloni con politiche di assegnazione di numerose terre fertili ai coloni ebrei, spesso effettuata con vincoli che non permettevano l'ulteriore  vendita , affitto o la semplice lavorazione da parte di non-ebrei, facendo in modo che a poco a poco per i palestinesi non esistessero più terre</a:t>
            </a:r>
          </a:p>
        </p:txBody>
      </p:sp>
      <p:sp>
        <p:nvSpPr>
          <p:cNvPr id="15364" name="CasellaDiTesto 3"/>
          <p:cNvSpPr txBox="1">
            <a:spLocks noChangeArrowheads="1"/>
          </p:cNvSpPr>
          <p:nvPr/>
        </p:nvSpPr>
        <p:spPr bwMode="auto">
          <a:xfrm>
            <a:off x="4859338" y="3284538"/>
            <a:ext cx="4284662" cy="369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latin typeface="Segoe Print" pitchFamily="2" charset="0"/>
              </a:rPr>
              <a:t>I proprietari terrieri verranno dalla nostra parte», «Sia il processo di esproprio che la rimozione devono avvenire con circospezione e discrezione. (...) L’esproprio volontario sarà compiuto da nostri agenti segreti. La Compagnia pagherà prezzi eccessivi» per le terre. «Lasciamo che i proprietari credano di starci ingannando, vendendoci le cose a più del loro valore. Ma noi non rivenderemo loro più niente»</a:t>
            </a:r>
          </a:p>
        </p:txBody>
      </p:sp>
      <p:pic>
        <p:nvPicPr>
          <p:cNvPr id="15365" name="Picture 7" descr="http://upload.wikimedia.org/wikipedia/commons/thumb/9/95/Theodor_Herzl.jpg/220px-Theodor_Herz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588" y="1196975"/>
            <a:ext cx="1800225" cy="205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5435600" y="1341438"/>
            <a:ext cx="1008063" cy="3683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dirty="0"/>
              <a:t>T. Herzl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1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8820150" cy="990600"/>
          </a:xfrm>
        </p:spPr>
        <p:txBody>
          <a:bodyPr/>
          <a:lstStyle/>
          <a:p>
            <a:pPr algn="ctr"/>
            <a:r>
              <a:rPr lang="it-IT" smtClean="0">
                <a:solidFill>
                  <a:srgbClr val="0070C0"/>
                </a:solidFill>
                <a:latin typeface="Century Gothic" pitchFamily="34" charset="0"/>
              </a:rPr>
              <a:t>Le prime conseguenze della Dichiarazione Balfour (in cifre)</a:t>
            </a:r>
            <a:endParaRPr lang="it-IT" smtClean="0"/>
          </a:p>
        </p:txBody>
      </p:sp>
      <p:sp>
        <p:nvSpPr>
          <p:cNvPr id="16387" name="Rettangolo 3"/>
          <p:cNvSpPr>
            <a:spLocks noChangeArrowheads="1"/>
          </p:cNvSpPr>
          <p:nvPr/>
        </p:nvSpPr>
        <p:spPr bwMode="auto">
          <a:xfrm>
            <a:off x="250825" y="1196975"/>
            <a:ext cx="8066088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buFont typeface="Wingdings" pitchFamily="2" charset="2"/>
              <a:buChar char="ü"/>
            </a:pPr>
            <a:r>
              <a:rPr lang="it-IT" sz="2400">
                <a:latin typeface="Century Gothic" pitchFamily="34" charset="0"/>
              </a:rPr>
              <a:t>Nel 1920, la Palestina è abitata da circa 600.000 musulmani e 80.000 ebrei </a:t>
            </a:r>
          </a:p>
          <a:p>
            <a:pPr marL="457200" indent="-457200" algn="just">
              <a:buFont typeface="Wingdings" pitchFamily="2" charset="2"/>
              <a:buChar char="ü"/>
            </a:pPr>
            <a:r>
              <a:rPr lang="it-IT" sz="2400">
                <a:latin typeface="Century Gothic" pitchFamily="34" charset="0"/>
              </a:rPr>
              <a:t>Tra il 1919 e il 1930 solo 35.000 ebrei si recano stabilmente in queste terre</a:t>
            </a:r>
          </a:p>
          <a:p>
            <a:pPr marL="457200" indent="-457200" algn="just">
              <a:buFont typeface="Wingdings" pitchFamily="2" charset="2"/>
              <a:buChar char="ü"/>
            </a:pPr>
            <a:r>
              <a:rPr lang="it-IT" sz="2400">
                <a:latin typeface="Century Gothic" pitchFamily="34" charset="0"/>
              </a:rPr>
              <a:t>I numeri aumentano dal 1936 con le prime avvisaglie di nazismo in Europa: in soli 3 anni si contano 50.000 nuovi “arrivi”</a:t>
            </a:r>
          </a:p>
          <a:p>
            <a:pPr marL="457200" indent="-457200" algn="just">
              <a:buFont typeface="Wingdings" pitchFamily="2" charset="2"/>
              <a:buChar char="ü"/>
            </a:pPr>
            <a:r>
              <a:rPr lang="it-IT" sz="2400">
                <a:latin typeface="Century Gothic" pitchFamily="34" charset="0"/>
              </a:rPr>
              <a:t>Le proteste dei palestinesi (a cui si uniscono i popoli arabi di nuova indipendenza) si fanno sempre più accese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3238" y="476250"/>
            <a:ext cx="8183562" cy="57626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rgbClr val="0070C0"/>
                </a:solidFill>
                <a:latin typeface="Century Gothic" pitchFamily="34" charset="0"/>
              </a:rPr>
              <a:t>Il libro bianco. Un primo passo indietro della Gran Bretagna</a:t>
            </a:r>
            <a:endParaRPr lang="it-IT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sp>
        <p:nvSpPr>
          <p:cNvPr id="12291" name="Segnaposto contenuto 4"/>
          <p:cNvSpPr>
            <a:spLocks noGrp="1"/>
          </p:cNvSpPr>
          <p:nvPr>
            <p:ph sz="quarter" idx="1"/>
          </p:nvPr>
        </p:nvSpPr>
        <p:spPr>
          <a:xfrm>
            <a:off x="503238" y="1125538"/>
            <a:ext cx="8183562" cy="4032250"/>
          </a:xfrm>
        </p:spPr>
        <p:txBody>
          <a:bodyPr>
            <a:norm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it-IT" sz="1800" dirty="0" smtClean="0">
                <a:latin typeface="Century Gothic" pitchFamily="34" charset="0"/>
              </a:rPr>
              <a:t>Viste le crescenti proteste del mondo arabo, e per non perdere completamente l’appoggio dei popoli arabi (anche in conseguenza della campagna nazista antibritannica che stava facendo proseliti tra i popoli arabi), la Gran Bretagna comincia a negare al sionismo parte di quell'appoggio politico che aveva garantito a partire dalla dichiarazione di </a:t>
            </a:r>
            <a:r>
              <a:rPr lang="it-IT" sz="1800" dirty="0" err="1" smtClean="0">
                <a:latin typeface="Century Gothic" pitchFamily="34" charset="0"/>
              </a:rPr>
              <a:t>Balfour</a:t>
            </a:r>
            <a:r>
              <a:rPr lang="it-IT" sz="1800" dirty="0" smtClean="0">
                <a:latin typeface="Century Gothic" pitchFamily="34" charset="0"/>
              </a:rPr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it-IT" sz="1800" dirty="0" smtClean="0">
                <a:latin typeface="Century Gothic" pitchFamily="34" charset="0"/>
              </a:rPr>
              <a:t>L’emblema di questa nuova direzione politica fu il </a:t>
            </a:r>
            <a:r>
              <a:rPr lang="it-IT" sz="1800" b="1" dirty="0" smtClean="0">
                <a:latin typeface="Century Gothic" pitchFamily="34" charset="0"/>
              </a:rPr>
              <a:t>Libro Bianco</a:t>
            </a:r>
            <a:r>
              <a:rPr lang="it-IT" sz="1800" dirty="0" smtClean="0">
                <a:latin typeface="Century Gothic" pitchFamily="34" charset="0"/>
              </a:rPr>
              <a:t> del 1939 con cui: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t-IT" sz="1800" b="1" dirty="0" smtClean="0">
                <a:latin typeface="Century Gothic" pitchFamily="34" charset="0"/>
              </a:rPr>
              <a:t>venivano posti dei limiti all'immigrazione ebraica in Palestina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t-IT" sz="1800" b="1" dirty="0" smtClean="0">
                <a:latin typeface="Century Gothic" pitchFamily="34" charset="0"/>
              </a:rPr>
              <a:t>si consideravano esauriti gli impegni presi con la dichiarazione di </a:t>
            </a:r>
            <a:r>
              <a:rPr lang="it-IT" sz="1800" b="1" dirty="0" err="1" smtClean="0">
                <a:latin typeface="Century Gothic" pitchFamily="34" charset="0"/>
              </a:rPr>
              <a:t>Balfour</a:t>
            </a:r>
            <a:r>
              <a:rPr lang="it-IT" sz="1800" b="1" dirty="0" smtClean="0">
                <a:latin typeface="Century Gothic" pitchFamily="34" charset="0"/>
              </a:rPr>
              <a:t> del 1917 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t-IT" sz="1800" b="1" dirty="0" smtClean="0">
                <a:latin typeface="Century Gothic" pitchFamily="34" charset="0"/>
              </a:rPr>
              <a:t>si prevedeva la creazione di un unico stato misto arabo-ebraico entro 10 anni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611188" y="5300663"/>
            <a:ext cx="7921625" cy="12001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dirty="0">
                <a:latin typeface="Century Gothic" pitchFamily="34" charset="0"/>
              </a:rPr>
              <a:t>Ciò non fu sufficiente a placare l’immigrazione della popolazione ebraica (anche in forme clandestine) che stava sfuggendo a uno dei più grandi massacri della storia né le conseguenti proteste, sempre più violente, dei popoli arabi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olo 1"/>
          <p:cNvSpPr>
            <a:spLocks noGrp="1"/>
          </p:cNvSpPr>
          <p:nvPr>
            <p:ph type="title"/>
          </p:nvPr>
        </p:nvSpPr>
        <p:spPr>
          <a:xfrm>
            <a:off x="323850" y="0"/>
            <a:ext cx="8229600" cy="620713"/>
          </a:xfrm>
        </p:spPr>
        <p:txBody>
          <a:bodyPr/>
          <a:lstStyle/>
          <a:p>
            <a:pPr algn="ctr"/>
            <a:r>
              <a:rPr lang="it-IT" smtClean="0">
                <a:solidFill>
                  <a:srgbClr val="0070C0"/>
                </a:solidFill>
                <a:latin typeface="Century Gothic" pitchFamily="34" charset="0"/>
              </a:rPr>
              <a:t>3</a:t>
            </a:r>
            <a:r>
              <a:rPr lang="it-IT" sz="2800" smtClean="0">
                <a:solidFill>
                  <a:srgbClr val="0070C0"/>
                </a:solidFill>
                <a:latin typeface="Century Gothic" pitchFamily="34" charset="0"/>
              </a:rPr>
              <a:t>. La definitiva rottura dei rapporti con Londra</a:t>
            </a:r>
          </a:p>
        </p:txBody>
      </p:sp>
      <p:sp>
        <p:nvSpPr>
          <p:cNvPr id="18435" name="Segnaposto contenuto 2"/>
          <p:cNvSpPr>
            <a:spLocks noGrp="1"/>
          </p:cNvSpPr>
          <p:nvPr>
            <p:ph sz="quarter" idx="1"/>
          </p:nvPr>
        </p:nvSpPr>
        <p:spPr>
          <a:xfrm>
            <a:off x="0" y="692150"/>
            <a:ext cx="6875463" cy="5248275"/>
          </a:xfrm>
        </p:spPr>
        <p:txBody>
          <a:bodyPr/>
          <a:lstStyle/>
          <a:p>
            <a:r>
              <a:rPr lang="it-IT" sz="2000" smtClean="0">
                <a:latin typeface="Century Gothic" pitchFamily="34" charset="0"/>
              </a:rPr>
              <a:t>Dopo il 1945, nonostante il libro bianco, aumentano gli sbarchi di ebrei in Palestina – circa 70.000 tra il 1945 e il 1948. L’agenzia ebraica guidata da Ben Gurion guiderà queste azioni clandestine anche con l’uso dell’Haganah  (organizzazione paramilitare nata con l’obiettivo di sostenere l’immigrazione ebraica in Palestina)</a:t>
            </a:r>
          </a:p>
          <a:p>
            <a:r>
              <a:rPr lang="it-IT" sz="2000" smtClean="0">
                <a:latin typeface="Century Gothic" pitchFamily="34" charset="0"/>
              </a:rPr>
              <a:t>Aumenta la guerriglia interna da parte dei palestinesi e la rabbia degli altri Stati arabi</a:t>
            </a:r>
          </a:p>
          <a:p>
            <a:r>
              <a:rPr lang="it-IT" sz="2000" smtClean="0">
                <a:latin typeface="Century Gothic" pitchFamily="34" charset="0"/>
              </a:rPr>
              <a:t>Aumentano anche gli attriti con il governo di Londra</a:t>
            </a:r>
          </a:p>
          <a:p>
            <a:r>
              <a:rPr lang="it-IT" sz="2000" smtClean="0">
                <a:latin typeface="Century Gothic" pitchFamily="34" charset="0"/>
              </a:rPr>
              <a:t>Il 1 febbraio 1944 l’Irgun, organizzazione paramilitare nata dalla scissione con l’Haganah (ma più intransigente e violenta) che aveva tra i suoi obiettivi la “cacciata” della Gran Bretagna dai territori, rompe definitivamente la tregua con la Gran Bretagna che culmina nell’attentato all’hotel King Davide, quartier generale britannico: è la fine dei rapporti tra ebrei e britannici</a:t>
            </a:r>
          </a:p>
        </p:txBody>
      </p:sp>
      <p:pic>
        <p:nvPicPr>
          <p:cNvPr id="18436" name="Picture 2" descr="http://jewishcurrents.org/wp-content/uploads/2010/10/David_Ben_Gur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5000" y="692150"/>
            <a:ext cx="215900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/>
          <p:nvPr/>
        </p:nvSpPr>
        <p:spPr>
          <a:xfrm>
            <a:off x="6948488" y="3500438"/>
            <a:ext cx="1944687" cy="369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dirty="0"/>
              <a:t>Ben </a:t>
            </a:r>
            <a:r>
              <a:rPr lang="it-IT" dirty="0" err="1"/>
              <a:t>Gurion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960438" y="0"/>
            <a:ext cx="8183562" cy="476250"/>
          </a:xfrm>
        </p:spPr>
        <p:txBody>
          <a:bodyPr/>
          <a:lstStyle/>
          <a:p>
            <a:pPr eaLnBrk="1" hangingPunct="1"/>
            <a:r>
              <a:rPr lang="it-IT" sz="2800" smtClean="0">
                <a:solidFill>
                  <a:srgbClr val="0070C0"/>
                </a:solidFill>
                <a:latin typeface="Century Gothic" pitchFamily="34" charset="0"/>
              </a:rPr>
              <a:t>4.  1947: l’intervento delle Nazioni Unite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sz="quarter" idx="4294967295"/>
          </p:nvPr>
        </p:nvSpPr>
        <p:spPr>
          <a:xfrm>
            <a:off x="0" y="476250"/>
            <a:ext cx="5292725" cy="6597650"/>
          </a:xfrm>
        </p:spPr>
        <p:txBody>
          <a:bodyPr>
            <a:normAutofit fontScale="25000" lnSpcReduction="20000"/>
          </a:bodyPr>
          <a:lstStyle/>
          <a:p>
            <a:pPr marL="265176" indent="-265176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it-IT" sz="2000" dirty="0" smtClean="0"/>
          </a:p>
          <a:p>
            <a:pPr marL="265176" indent="-265176" eaLnBrk="1" fontAlgn="auto" hangingPunct="1">
              <a:lnSpc>
                <a:spcPct val="12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it-IT" sz="7200" dirty="0" smtClean="0">
                <a:latin typeface="Century Gothic" pitchFamily="34" charset="0"/>
              </a:rPr>
              <a:t>Nel 1947 la Gran Bretagna, che non è più in grado di gestire la situazione dei territori, decide di portare la “questione palestinese“ davanti alle Nazioni Unite</a:t>
            </a:r>
          </a:p>
          <a:p>
            <a:pPr marL="265176" indent="-265176" eaLnBrk="1" fontAlgn="auto" hangingPunct="1">
              <a:lnSpc>
                <a:spcPct val="12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it-IT" sz="7200" dirty="0" smtClean="0">
                <a:latin typeface="Century Gothic" pitchFamily="34" charset="0"/>
              </a:rPr>
              <a:t>Viene costituito il"Comitato speciale per la Palestina" (UNSCOP) per “studiare” la situazione e cercare una soluzione</a:t>
            </a:r>
          </a:p>
          <a:p>
            <a:pPr marL="265176" indent="-265176" eaLnBrk="1" fontAlgn="auto" hangingPunct="1">
              <a:lnSpc>
                <a:spcPct val="12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it-IT" sz="7200" dirty="0" smtClean="0">
              <a:solidFill>
                <a:srgbClr val="FF0000"/>
              </a:solidFill>
              <a:latin typeface="Century Gothic" pitchFamily="34" charset="0"/>
            </a:endParaRPr>
          </a:p>
          <a:p>
            <a:pPr marL="265176" indent="-265176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7200" dirty="0" smtClean="0">
                <a:solidFill>
                  <a:srgbClr val="FF0000"/>
                </a:solidFill>
                <a:latin typeface="Century Gothic" pitchFamily="34" charset="0"/>
              </a:rPr>
              <a:t>    </a:t>
            </a:r>
            <a:r>
              <a:rPr lang="it-IT" sz="7200" b="1" dirty="0" smtClean="0">
                <a:solidFill>
                  <a:srgbClr val="FF0000"/>
                </a:solidFill>
                <a:latin typeface="Century Gothic" pitchFamily="34" charset="0"/>
              </a:rPr>
              <a:t>Soluzione: </a:t>
            </a:r>
            <a:r>
              <a:rPr lang="it-IT" sz="7200" b="1" u="sng" dirty="0" smtClean="0">
                <a:solidFill>
                  <a:srgbClr val="FF0000"/>
                </a:solidFill>
                <a:latin typeface="Century Gothic" pitchFamily="34" charset="0"/>
              </a:rPr>
              <a:t>due popoli due stati</a:t>
            </a:r>
            <a:endParaRPr lang="it-IT" sz="7200" b="1" u="sng" dirty="0" smtClean="0">
              <a:latin typeface="Century Gothic" pitchFamily="34" charset="0"/>
            </a:endParaRPr>
          </a:p>
          <a:p>
            <a:pPr marL="265176" indent="-265176" eaLnBrk="1" fontAlgn="auto" hangingPunct="1">
              <a:lnSpc>
                <a:spcPct val="12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it-IT" sz="7200" dirty="0" smtClean="0">
                <a:latin typeface="Century Gothic" pitchFamily="34" charset="0"/>
              </a:rPr>
              <a:t>Partizione tra uno Stato palestinese, uno Stato ebraico e una terza zona di regime internazionale per la città di Gerusalemme</a:t>
            </a:r>
          </a:p>
          <a:p>
            <a:pPr marL="265176" indent="-265176" eaLnBrk="1" fontAlgn="auto" hangingPunct="1">
              <a:lnSpc>
                <a:spcPct val="12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it-IT" sz="7200" dirty="0" smtClean="0">
                <a:latin typeface="Century Gothic" pitchFamily="34" charset="0"/>
              </a:rPr>
              <a:t>Radunare sotto il futuro stato ebraico tutte le zone dove i coloni erano presenti in numero significativo . A questi territori venivano aggiunte zone disabitate in previsione di una massiccia immigrazione dall'Europa (abolite le limitazioni del Libro Bianco)</a:t>
            </a:r>
          </a:p>
          <a:p>
            <a:pPr marL="265176" indent="-265176" eaLnBrk="1" fontAlgn="auto" hangingPunct="1">
              <a:lnSpc>
                <a:spcPct val="12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it-IT" sz="7200" b="1" dirty="0" smtClean="0">
                <a:latin typeface="Century Gothic" pitchFamily="34" charset="0"/>
              </a:rPr>
              <a:t>Il piano fu approvato nel novembre 1947, con la risoluzione 181</a:t>
            </a:r>
          </a:p>
          <a:p>
            <a:pPr marL="265176" indent="-265176" eaLnBrk="1" fontAlgn="auto" hangingPunct="1">
              <a:lnSpc>
                <a:spcPct val="12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it-IT" sz="6400" dirty="0" smtClean="0">
              <a:latin typeface="Century Gothic" pitchFamily="34" charset="0"/>
            </a:endParaRPr>
          </a:p>
        </p:txBody>
      </p:sp>
      <p:pic>
        <p:nvPicPr>
          <p:cNvPr id="13318" name="Picture 6" descr="C:\Users\Michela\Downloads\200px-Map_of_Jewish_settlements_in_Palestine_in_1947.pn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64163" y="2133600"/>
            <a:ext cx="1871662" cy="4103688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9" name="Picture 7" descr="C:\Users\Michela\Downloads\327px-UN_Partition_Plan_For_Palestine_194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9313" y="2133600"/>
            <a:ext cx="1944687" cy="4103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414" name="CasellaDiTesto 8"/>
          <p:cNvSpPr txBox="1">
            <a:spLocks noChangeArrowheads="1"/>
          </p:cNvSpPr>
          <p:nvPr/>
        </p:nvSpPr>
        <p:spPr bwMode="auto">
          <a:xfrm>
            <a:off x="5580063" y="1268413"/>
            <a:ext cx="1584325" cy="8318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1600" dirty="0">
                <a:latin typeface="Century Gothic" pitchFamily="34" charset="0"/>
              </a:rPr>
              <a:t>Prima del piano UNSCOP</a:t>
            </a:r>
          </a:p>
        </p:txBody>
      </p:sp>
      <p:sp>
        <p:nvSpPr>
          <p:cNvPr id="17415" name="CasellaDiTesto 9"/>
          <p:cNvSpPr txBox="1">
            <a:spLocks noChangeArrowheads="1"/>
          </p:cNvSpPr>
          <p:nvPr/>
        </p:nvSpPr>
        <p:spPr bwMode="auto">
          <a:xfrm>
            <a:off x="7380288" y="1268413"/>
            <a:ext cx="1368425" cy="8318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1600" dirty="0">
                <a:latin typeface="Century Gothic" pitchFamily="34" charset="0"/>
              </a:rPr>
              <a:t>Dopo il piano UNSCOP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asellaDiTesto 1"/>
          <p:cNvSpPr txBox="1">
            <a:spLocks noChangeArrowheads="1"/>
          </p:cNvSpPr>
          <p:nvPr/>
        </p:nvSpPr>
        <p:spPr bwMode="auto">
          <a:xfrm>
            <a:off x="395288" y="260350"/>
            <a:ext cx="7848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/>
              <a:t>…</a:t>
            </a:r>
            <a:r>
              <a:rPr lang="it-IT" sz="2800">
                <a:solidFill>
                  <a:srgbClr val="0070C0"/>
                </a:solidFill>
                <a:latin typeface="Century Gothic" pitchFamily="34" charset="0"/>
              </a:rPr>
              <a:t>nel dettaglio “due popoli, due stati, due territori”</a:t>
            </a:r>
          </a:p>
        </p:txBody>
      </p:sp>
      <p:pic>
        <p:nvPicPr>
          <p:cNvPr id="3" name="Picture 7" descr="C:\Users\Michela\Downloads\327px-UN_Partition_Plan_For_Palestine_194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5963" y="1268413"/>
            <a:ext cx="2808287" cy="4392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sellaDiTesto 5"/>
          <p:cNvSpPr txBox="1"/>
          <p:nvPr/>
        </p:nvSpPr>
        <p:spPr>
          <a:xfrm>
            <a:off x="323850" y="1628775"/>
            <a:ext cx="4679950" cy="1016000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45000"/>
                  <a:satMod val="200000"/>
                </a:schemeClr>
              </a:gs>
              <a:gs pos="30000">
                <a:schemeClr val="accent5">
                  <a:tint val="61000"/>
                  <a:satMod val="200000"/>
                </a:schemeClr>
              </a:gs>
              <a:gs pos="45000">
                <a:schemeClr val="accent5">
                  <a:tint val="66000"/>
                  <a:satMod val="200000"/>
                </a:schemeClr>
              </a:gs>
              <a:gs pos="55000">
                <a:schemeClr val="accent5">
                  <a:tint val="66000"/>
                  <a:satMod val="200000"/>
                </a:schemeClr>
              </a:gs>
              <a:gs pos="73000">
                <a:schemeClr val="accent5">
                  <a:tint val="61000"/>
                  <a:satMod val="200000"/>
                </a:schemeClr>
              </a:gs>
              <a:gs pos="100000">
                <a:schemeClr val="accent5">
                  <a:tint val="45000"/>
                  <a:satMod val="200000"/>
                </a:schemeClr>
              </a:gs>
            </a:gsLst>
            <a:lin ang="2700000" scaled="1"/>
            <a:tileRect/>
          </a:gra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2000" dirty="0">
                <a:latin typeface="Century Gothic" pitchFamily="34" charset="0"/>
              </a:rPr>
              <a:t>Stato arabo - sul 42,8% del territorio e con una popolazione di 800.000 arabi e 10.000 ebrei </a:t>
            </a:r>
          </a:p>
        </p:txBody>
      </p:sp>
      <p:cxnSp>
        <p:nvCxnSpPr>
          <p:cNvPr id="8" name="Connettore 2 7"/>
          <p:cNvCxnSpPr>
            <a:stCxn id="6" idx="3"/>
          </p:cNvCxnSpPr>
          <p:nvPr/>
        </p:nvCxnSpPr>
        <p:spPr>
          <a:xfrm flipV="1">
            <a:off x="5003800" y="1844675"/>
            <a:ext cx="2305050" cy="2921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>
            <a:stCxn id="6" idx="3"/>
          </p:cNvCxnSpPr>
          <p:nvPr/>
        </p:nvCxnSpPr>
        <p:spPr>
          <a:xfrm>
            <a:off x="5003800" y="2136775"/>
            <a:ext cx="2305050" cy="860425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>
            <a:stCxn id="6" idx="3"/>
          </p:cNvCxnSpPr>
          <p:nvPr/>
        </p:nvCxnSpPr>
        <p:spPr>
          <a:xfrm>
            <a:off x="5003800" y="2136775"/>
            <a:ext cx="1655763" cy="2155825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323850" y="2781300"/>
            <a:ext cx="4679950" cy="1016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2000" dirty="0">
                <a:latin typeface="Century Gothic" pitchFamily="34" charset="0"/>
              </a:rPr>
              <a:t>Stato ebraico (sul 56,4% del territorio e con una popolazione di 500.000 ebrei e 400.000 arabi).</a:t>
            </a:r>
          </a:p>
        </p:txBody>
      </p:sp>
      <p:cxnSp>
        <p:nvCxnSpPr>
          <p:cNvPr id="15" name="Connettore 2 14"/>
          <p:cNvCxnSpPr/>
          <p:nvPr/>
        </p:nvCxnSpPr>
        <p:spPr>
          <a:xfrm>
            <a:off x="5076825" y="3357563"/>
            <a:ext cx="2087563" cy="647700"/>
          </a:xfrm>
          <a:prstGeom prst="straightConnector1">
            <a:avLst/>
          </a:prstGeom>
          <a:ln w="317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stCxn id="13" idx="3"/>
          </p:cNvCxnSpPr>
          <p:nvPr/>
        </p:nvCxnSpPr>
        <p:spPr>
          <a:xfrm flipV="1">
            <a:off x="5003800" y="2276475"/>
            <a:ext cx="2016125" cy="1012825"/>
          </a:xfrm>
          <a:prstGeom prst="straightConnector1">
            <a:avLst/>
          </a:prstGeom>
          <a:ln w="317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13" idx="3"/>
          </p:cNvCxnSpPr>
          <p:nvPr/>
        </p:nvCxnSpPr>
        <p:spPr>
          <a:xfrm flipV="1">
            <a:off x="5003800" y="2205038"/>
            <a:ext cx="2520950" cy="1084262"/>
          </a:xfrm>
          <a:prstGeom prst="straightConnector1">
            <a:avLst/>
          </a:prstGeom>
          <a:ln w="317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323850" y="4076700"/>
            <a:ext cx="4535488" cy="12001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dirty="0">
                <a:latin typeface="Century Gothic" pitchFamily="34" charset="0"/>
              </a:rPr>
              <a:t>La città di Gerusalemme e i suoi dintorni (il rimanente 0,8% del territorio) zona separata sotto l'amministrazione dell'ONU. </a:t>
            </a:r>
          </a:p>
        </p:txBody>
      </p:sp>
      <p:cxnSp>
        <p:nvCxnSpPr>
          <p:cNvPr id="22" name="Connettore 2 21"/>
          <p:cNvCxnSpPr>
            <a:stCxn id="20" idx="3"/>
          </p:cNvCxnSpPr>
          <p:nvPr/>
        </p:nvCxnSpPr>
        <p:spPr>
          <a:xfrm flipV="1">
            <a:off x="4859338" y="3141663"/>
            <a:ext cx="2449512" cy="1535112"/>
          </a:xfrm>
          <a:prstGeom prst="straightConnector1">
            <a:avLst/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asellaDiTesto 1"/>
          <p:cNvSpPr txBox="1">
            <a:spLocks noChangeArrowheads="1"/>
          </p:cNvSpPr>
          <p:nvPr/>
        </p:nvSpPr>
        <p:spPr bwMode="auto">
          <a:xfrm>
            <a:off x="971550" y="692150"/>
            <a:ext cx="7272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800">
                <a:solidFill>
                  <a:srgbClr val="0070C0"/>
                </a:solidFill>
                <a:latin typeface="Century Gothic" pitchFamily="34" charset="0"/>
              </a:rPr>
              <a:t>Focus: Le motivazioni dell’UNSCOP</a:t>
            </a:r>
          </a:p>
        </p:txBody>
      </p:sp>
      <p:sp>
        <p:nvSpPr>
          <p:cNvPr id="21507" name="CasellaDiTesto 2"/>
          <p:cNvSpPr txBox="1">
            <a:spLocks noChangeArrowheads="1"/>
          </p:cNvSpPr>
          <p:nvPr/>
        </p:nvSpPr>
        <p:spPr bwMode="auto">
          <a:xfrm>
            <a:off x="250825" y="1268413"/>
            <a:ext cx="7777163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it-IT" sz="2400">
                <a:latin typeface="Century Gothic" pitchFamily="34" charset="0"/>
              </a:rPr>
              <a:t>La tragedia dei “popoli” ebraici</a:t>
            </a:r>
          </a:p>
          <a:p>
            <a:pPr marL="342900" indent="-342900">
              <a:buFontTx/>
              <a:buAutoNum type="arabicPeriod"/>
            </a:pPr>
            <a:r>
              <a:rPr lang="it-IT" sz="2400">
                <a:latin typeface="Century Gothic" pitchFamily="34" charset="0"/>
              </a:rPr>
              <a:t>La coscienza dei massacri nazisti</a:t>
            </a:r>
          </a:p>
          <a:p>
            <a:pPr marL="342900" indent="-342900">
              <a:buFontTx/>
              <a:buAutoNum type="arabicPeriod"/>
            </a:pPr>
            <a:r>
              <a:rPr lang="it-IT" sz="2400">
                <a:latin typeface="Century Gothic" pitchFamily="34" charset="0"/>
              </a:rPr>
              <a:t>La persistenza del concetto coloniale della “civiltà contro la barbarie”</a:t>
            </a:r>
          </a:p>
          <a:p>
            <a:pPr marL="342900" indent="-342900">
              <a:buFontTx/>
              <a:buAutoNum type="arabicPeriod"/>
            </a:pPr>
            <a:r>
              <a:rPr lang="it-IT" sz="2400">
                <a:latin typeface="Century Gothic" pitchFamily="34" charset="0"/>
              </a:rPr>
              <a:t>Il boicottaggio (o non riconoscimento) arabo dell’UNSCOP</a:t>
            </a:r>
          </a:p>
          <a:p>
            <a:pPr marL="342900" indent="-342900">
              <a:buFontTx/>
              <a:buAutoNum type="arabicPeriod"/>
            </a:pPr>
            <a:r>
              <a:rPr lang="it-IT" sz="2400">
                <a:latin typeface="Century Gothic" pitchFamily="34" charset="0"/>
              </a:rPr>
              <a:t>La propaganda dell’agenzia ebraica  e l’assenza di capacità di mediazione degli arabi</a:t>
            </a:r>
          </a:p>
          <a:p>
            <a:pPr marL="342900" indent="-342900">
              <a:buFontTx/>
              <a:buAutoNum type="arabicPeriod"/>
            </a:pPr>
            <a:endParaRPr lang="it-IT" sz="2400">
              <a:latin typeface="Century Gothic" pitchFamily="34" charset="0"/>
            </a:endParaRPr>
          </a:p>
          <a:p>
            <a:pPr marL="342900" indent="-342900">
              <a:buFontTx/>
              <a:buAutoNum type="arabicPeriod"/>
            </a:pPr>
            <a:endParaRPr lang="it-IT" sz="240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0" descr="C:\Users\Utente\Downloads\38619201204271230pol386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2924175"/>
            <a:ext cx="4103687" cy="223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olo 3"/>
          <p:cNvSpPr>
            <a:spLocks noGrp="1"/>
          </p:cNvSpPr>
          <p:nvPr>
            <p:ph type="title" idx="4294967295"/>
          </p:nvPr>
        </p:nvSpPr>
        <p:spPr>
          <a:xfrm>
            <a:off x="684213" y="333375"/>
            <a:ext cx="8183562" cy="5032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rgbClr val="0070C0"/>
                </a:solidFill>
                <a:latin typeface="Century Gothic" pitchFamily="34" charset="0"/>
              </a:rPr>
              <a:t>   Focus: le ragioni delle due parti</a:t>
            </a:r>
            <a:endParaRPr lang="it-IT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sp>
        <p:nvSpPr>
          <p:cNvPr id="22532" name="Segnaposto contenuto 4"/>
          <p:cNvSpPr>
            <a:spLocks noGrp="1"/>
          </p:cNvSpPr>
          <p:nvPr>
            <p:ph sz="quarter" idx="4294967295"/>
          </p:nvPr>
        </p:nvSpPr>
        <p:spPr>
          <a:xfrm>
            <a:off x="0" y="836613"/>
            <a:ext cx="4248150" cy="2590800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buClr>
                <a:schemeClr val="tx1"/>
              </a:buClr>
              <a:buFont typeface="Wingdings 2" pitchFamily="18" charset="2"/>
              <a:buNone/>
            </a:pPr>
            <a:r>
              <a:rPr lang="it-IT" sz="2400" smtClean="0"/>
              <a:t>   </a:t>
            </a:r>
            <a:r>
              <a:rPr lang="it-IT" sz="1800" b="1" smtClean="0">
                <a:latin typeface="Century Gothic" pitchFamily="34" charset="0"/>
              </a:rPr>
              <a:t>Gli  Ebrei</a:t>
            </a:r>
            <a:r>
              <a:rPr lang="it-IT" sz="1800" smtClean="0">
                <a:latin typeface="Century Gothic" pitchFamily="34" charset="0"/>
              </a:rPr>
              <a:t>, scampati a uno dei più gravi massacri della storia,  chiedevano come risarcimento alla comunità internazionale di poter esercitare il proprio diritto a tornare in quella che un tempo era stata la loro patria.</a:t>
            </a:r>
          </a:p>
          <a:p>
            <a:pPr algn="just" eaLnBrk="1" hangingPunct="1"/>
            <a:endParaRPr lang="it-IT" smtClean="0"/>
          </a:p>
        </p:txBody>
      </p:sp>
      <p:sp>
        <p:nvSpPr>
          <p:cNvPr id="22533" name="Segnaposto contenuto 5"/>
          <p:cNvSpPr>
            <a:spLocks noGrp="1"/>
          </p:cNvSpPr>
          <p:nvPr>
            <p:ph sz="quarter" idx="4294967295"/>
          </p:nvPr>
        </p:nvSpPr>
        <p:spPr>
          <a:xfrm>
            <a:off x="4967288" y="836613"/>
            <a:ext cx="3852862" cy="2735262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it-IT" sz="2400" smtClean="0"/>
              <a:t>  </a:t>
            </a:r>
            <a:r>
              <a:rPr lang="it-IT" sz="2400" b="1" smtClean="0"/>
              <a:t> </a:t>
            </a:r>
            <a:r>
              <a:rPr lang="it-IT" sz="1800" b="1" smtClean="0">
                <a:latin typeface="Century Gothic" pitchFamily="34" charset="0"/>
              </a:rPr>
              <a:t>I Palestinesi </a:t>
            </a:r>
            <a:r>
              <a:rPr lang="it-IT" sz="1800" smtClean="0">
                <a:latin typeface="Century Gothic" pitchFamily="34" charset="0"/>
              </a:rPr>
              <a:t>chiedevano di rimanere in quella che da tempo immemorabile era la loro terra che era stata data per il 56% ad un altro popolo (che costituiva, nel 1948, il 30% dell’intera popolazione)</a:t>
            </a:r>
          </a:p>
        </p:txBody>
      </p:sp>
      <p:sp>
        <p:nvSpPr>
          <p:cNvPr id="15365" name="Rettangolo 8"/>
          <p:cNvSpPr>
            <a:spLocks noChangeArrowheads="1"/>
          </p:cNvSpPr>
          <p:nvPr/>
        </p:nvSpPr>
        <p:spPr bwMode="auto">
          <a:xfrm>
            <a:off x="684213" y="5373688"/>
            <a:ext cx="7991475" cy="12922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buClr>
                <a:schemeClr val="tx1"/>
              </a:buClr>
              <a:defRPr/>
            </a:pPr>
            <a:r>
              <a:rPr lang="it-IT" b="1" dirty="0">
                <a:solidFill>
                  <a:schemeClr val="tx1"/>
                </a:solidFill>
                <a:latin typeface="Century Gothic" pitchFamily="34" charset="0"/>
              </a:rPr>
              <a:t>Nessuna delle due comunità era disposta ad essere governata dall’altra, né  a condividere lo stesso spazio. Gli ebrei erano degli ex oppressi che, nel contesto specifico, diventavano degli oppressori</a:t>
            </a:r>
          </a:p>
          <a:p>
            <a:pPr>
              <a:buClr>
                <a:schemeClr val="tx1"/>
              </a:buClr>
              <a:buFont typeface="Wingdings" pitchFamily="2" charset="2"/>
              <a:buNone/>
              <a:defRPr/>
            </a:pPr>
            <a:endParaRPr lang="it-IT" sz="24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22535" name="Picture 4" descr="http://www.lapulceonline.it/wp-content/uploads/2010/10/campo-concentramen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3068638"/>
            <a:ext cx="3635375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pace-israele-e-palestina.jpg"/>
          <p:cNvPicPr>
            <a:picLocks noChangeAspect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395536" y="404664"/>
            <a:ext cx="4248472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371600" y="3933825"/>
            <a:ext cx="7772400" cy="1870075"/>
          </a:xfrm>
          <a:ln>
            <a:solidFill>
              <a:schemeClr val="bg2"/>
            </a:solidFill>
          </a:ln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rgbClr val="FFC000"/>
                </a:solidFill>
              </a:rPr>
              <a:t/>
            </a:r>
            <a:br>
              <a:rPr lang="it-IT" dirty="0" smtClean="0">
                <a:solidFill>
                  <a:srgbClr val="FFC000"/>
                </a:solidFill>
              </a:rPr>
            </a:br>
            <a:r>
              <a:rPr lang="it-IT" dirty="0" smtClean="0">
                <a:solidFill>
                  <a:srgbClr val="FFC000"/>
                </a:solidFill>
              </a:rPr>
              <a:t/>
            </a:r>
            <a:br>
              <a:rPr lang="it-IT" dirty="0" smtClean="0">
                <a:solidFill>
                  <a:srgbClr val="FFC000"/>
                </a:solidFill>
              </a:rPr>
            </a:br>
            <a:r>
              <a:rPr lang="it-IT" dirty="0" smtClean="0">
                <a:solidFill>
                  <a:srgbClr val="FFC000"/>
                </a:solidFill>
              </a:rPr>
              <a:t/>
            </a:r>
            <a:br>
              <a:rPr lang="it-IT" dirty="0" smtClean="0">
                <a:solidFill>
                  <a:srgbClr val="FFC000"/>
                </a:solidFill>
              </a:rPr>
            </a:br>
            <a:endParaRPr lang="it-IT" sz="4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763713" y="3105150"/>
            <a:ext cx="6624637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it-IT" sz="4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2. Le guerre</a:t>
            </a:r>
            <a:endParaRPr lang="it-IT" sz="4000" dirty="0">
              <a:solidFill>
                <a:srgbClr val="0070C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30213" y="333375"/>
            <a:ext cx="8713787" cy="504825"/>
          </a:xfrm>
        </p:spPr>
        <p:txBody>
          <a:bodyPr/>
          <a:lstStyle/>
          <a:p>
            <a:pPr algn="ctr" eaLnBrk="1" hangingPunct="1"/>
            <a:r>
              <a:rPr lang="it-IT" sz="2800" smtClean="0">
                <a:solidFill>
                  <a:srgbClr val="0070C0"/>
                </a:solidFill>
                <a:latin typeface="Century Gothic" pitchFamily="34" charset="0"/>
              </a:rPr>
              <a:t>1. La prima guerra arabo-israeliana 1948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9750" y="692150"/>
            <a:ext cx="8183563" cy="5876925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 2" pitchFamily="18" charset="2"/>
              <a:buNone/>
            </a:pPr>
            <a:endParaRPr lang="it-IT" sz="1600" smtClean="0"/>
          </a:p>
          <a:p>
            <a:pPr algn="just" eaLnBrk="1" hangingPunct="1">
              <a:buClr>
                <a:schemeClr val="tx1"/>
              </a:buClr>
            </a:pPr>
            <a:r>
              <a:rPr lang="it-IT" sz="1800" smtClean="0">
                <a:latin typeface="Century Gothic" pitchFamily="34" charset="0"/>
              </a:rPr>
              <a:t>Il </a:t>
            </a:r>
            <a:r>
              <a:rPr lang="it-IT" sz="1800" smtClean="0">
                <a:solidFill>
                  <a:srgbClr val="FF0000"/>
                </a:solidFill>
                <a:latin typeface="Century Gothic" pitchFamily="34" charset="0"/>
              </a:rPr>
              <a:t> </a:t>
            </a:r>
            <a:r>
              <a:rPr lang="it-IT" sz="2000" smtClean="0">
                <a:latin typeface="Century Gothic" pitchFamily="34" charset="0"/>
              </a:rPr>
              <a:t>14 maggio 1948 </a:t>
            </a:r>
            <a:r>
              <a:rPr lang="it-IT" sz="2000" i="1" smtClean="0">
                <a:latin typeface="Century Gothic" pitchFamily="34" charset="0"/>
              </a:rPr>
              <a:t>Ben Gurion </a:t>
            </a:r>
            <a:r>
              <a:rPr lang="it-IT" sz="2000" smtClean="0">
                <a:latin typeface="Century Gothic" pitchFamily="34" charset="0"/>
              </a:rPr>
              <a:t>(leader dell’immigrazione ebraica in Palestina e poi primo ministro del futuro stato di Israele) proclama l’indipendenza di Israele che  si costituisce come Stato sovrano.</a:t>
            </a:r>
            <a:r>
              <a:rPr lang="it-IT" sz="2000" b="1" smtClean="0">
                <a:latin typeface="Century Gothic" pitchFamily="34" charset="0"/>
              </a:rPr>
              <a:t> Nasce lo stato di Israele</a:t>
            </a:r>
            <a:endParaRPr lang="it-IT" sz="2000" smtClean="0">
              <a:latin typeface="Century Gothic" pitchFamily="34" charset="0"/>
            </a:endParaRPr>
          </a:p>
          <a:p>
            <a:pPr algn="just" eaLnBrk="1" hangingPunct="1">
              <a:buClr>
                <a:schemeClr val="tx1"/>
              </a:buClr>
            </a:pPr>
            <a:r>
              <a:rPr lang="it-IT" sz="2000" smtClean="0">
                <a:latin typeface="Century Gothic" pitchFamily="34" charset="0"/>
              </a:rPr>
              <a:t> Sarà questo, per il palestinesi, il “giorno della Nakba” - disastro.</a:t>
            </a:r>
          </a:p>
          <a:p>
            <a:pPr algn="just" eaLnBrk="1" hangingPunct="1">
              <a:buClr>
                <a:schemeClr val="tx1"/>
              </a:buClr>
            </a:pPr>
            <a:r>
              <a:rPr lang="it-IT" sz="2000" smtClean="0">
                <a:latin typeface="Century Gothic" pitchFamily="34" charset="0"/>
              </a:rPr>
              <a:t>Gli arabi </a:t>
            </a:r>
            <a:r>
              <a:rPr lang="it-IT" sz="2000" u="sng" smtClean="0">
                <a:latin typeface="Century Gothic" pitchFamily="34" charset="0"/>
              </a:rPr>
              <a:t>non</a:t>
            </a:r>
            <a:r>
              <a:rPr lang="it-IT" sz="2000" smtClean="0">
                <a:latin typeface="Century Gothic" pitchFamily="34" charset="0"/>
              </a:rPr>
              <a:t> riconoscono l’applicazione della risoluzione e  negano il riconoscimento allo stato di Israele</a:t>
            </a:r>
          </a:p>
          <a:p>
            <a:pPr algn="just" eaLnBrk="1" hangingPunct="1">
              <a:buClr>
                <a:schemeClr val="tx1"/>
              </a:buClr>
            </a:pPr>
            <a:r>
              <a:rPr lang="it-IT" sz="2000" smtClean="0">
                <a:latin typeface="Century Gothic" pitchFamily="34" charset="0"/>
              </a:rPr>
              <a:t>La reazione dei paesi arabi confinanti è immediata: il giorno successivo tra Israele e paesi arabi scoppia la prima delle quattro guerre che contrapporranno il nuovo stato ebraico ai paesi confinanti (Egitto, Giordania, Siria, Libano) e limitrofi (Iraq).</a:t>
            </a:r>
          </a:p>
          <a:p>
            <a:pPr algn="just" eaLnBrk="1" hangingPunct="1">
              <a:buClr>
                <a:schemeClr val="tx1"/>
              </a:buClr>
            </a:pPr>
            <a:r>
              <a:rPr lang="it-IT" sz="2000" smtClean="0">
                <a:latin typeface="Century Gothic" pitchFamily="34" charset="0"/>
              </a:rPr>
              <a:t>Israele batte sul campo le forze arabe – territorialmente più “grandi” ma meno forti militarmente - e occupa anche terre non incluse dalla risoluzione delle Nazioni Unite</a:t>
            </a:r>
          </a:p>
          <a:p>
            <a:pPr algn="just" eaLnBrk="1" hangingPunct="1">
              <a:buClr>
                <a:schemeClr val="tx1"/>
              </a:buClr>
            </a:pPr>
            <a:endParaRPr lang="it-IT" sz="2000" smtClean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36613"/>
          </a:xfrm>
        </p:spPr>
        <p:txBody>
          <a:bodyPr/>
          <a:lstStyle/>
          <a:p>
            <a:pPr eaLnBrk="1" hangingPunct="1"/>
            <a:r>
              <a:rPr lang="it-IT" sz="2800" smtClean="0">
                <a:solidFill>
                  <a:srgbClr val="0070C0"/>
                </a:solidFill>
                <a:latin typeface="Century Gothic" pitchFamily="34" charset="0"/>
              </a:rPr>
              <a:t>Armistizio del 1948</a:t>
            </a:r>
          </a:p>
        </p:txBody>
      </p:sp>
      <p:pic>
        <p:nvPicPr>
          <p:cNvPr id="23555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981075"/>
            <a:ext cx="3960812" cy="540067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556" name="Rectangle 8"/>
          <p:cNvSpPr>
            <a:spLocks noGrp="1" noChangeArrowheads="1"/>
          </p:cNvSpPr>
          <p:nvPr>
            <p:ph sz="quarter" idx="2"/>
          </p:nvPr>
        </p:nvSpPr>
        <p:spPr>
          <a:xfrm>
            <a:off x="4211638" y="188913"/>
            <a:ext cx="4932362" cy="6553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it-IT" sz="2000" dirty="0" smtClean="0">
                <a:latin typeface="Century Gothic" pitchFamily="34" charset="0"/>
              </a:rPr>
              <a:t>Nel 1948, Israele firmò armistizi separati con l'Egitto il 24 febbraio, col Libano il 23 marzo, con la Transgiordania il 3 aprile e con la Siria il 20 luglio.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it-IT" sz="2000" dirty="0" smtClean="0">
                <a:latin typeface="Century Gothic" pitchFamily="34" charset="0"/>
              </a:rPr>
              <a:t>Israele fu in grado di tracciare i propri confini, che comprendevano il 78 % della Palestina, molto di più di quanto le concedeva il Piano di partizione dell'ONU.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it-IT" sz="2000" dirty="0" smtClean="0">
                <a:latin typeface="Century Gothic" pitchFamily="34" charset="0"/>
              </a:rPr>
              <a:t>Restano agli arabi la striscia di Gaza, sotto il controllo degli egiziani, e la </a:t>
            </a:r>
            <a:r>
              <a:rPr lang="it-IT" sz="2000" dirty="0" err="1" smtClean="0">
                <a:latin typeface="Century Gothic" pitchFamily="34" charset="0"/>
              </a:rPr>
              <a:t>Cisgisgiordania</a:t>
            </a:r>
            <a:r>
              <a:rPr lang="it-IT" sz="2000" dirty="0" smtClean="0">
                <a:latin typeface="Century Gothic" pitchFamily="34" charset="0"/>
              </a:rPr>
              <a:t> (West </a:t>
            </a:r>
            <a:r>
              <a:rPr lang="it-IT" sz="2000" dirty="0" err="1" smtClean="0">
                <a:latin typeface="Century Gothic" pitchFamily="34" charset="0"/>
              </a:rPr>
              <a:t>Bank</a:t>
            </a:r>
            <a:r>
              <a:rPr lang="it-IT" sz="2000" dirty="0" smtClean="0">
                <a:latin typeface="Century Gothic" pitchFamily="34" charset="0"/>
              </a:rPr>
              <a:t>) con Gerusalemme Est sotto il controllo della Giordania.</a:t>
            </a:r>
            <a:endParaRPr lang="it-IT" sz="2000" dirty="0" smtClean="0">
              <a:solidFill>
                <a:srgbClr val="FF0000"/>
              </a:solidFill>
              <a:latin typeface="Century Gothic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it-IT" sz="1800" dirty="0" smtClean="0">
              <a:solidFill>
                <a:srgbClr val="FF0000"/>
              </a:solidFill>
              <a:latin typeface="Century Gothic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it-IT" sz="1800" dirty="0" smtClean="0">
              <a:solidFill>
                <a:srgbClr val="FF0000"/>
              </a:solidFill>
              <a:latin typeface="Century Gothic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it-IT" sz="20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it-IT" sz="20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it-IT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Israele conquista  il controllo dell'intero territorio palestinese, fatte salve le zone di  Gaza, Cisgiordania e Gerusalemme Est - che avrebbe poi invaso in seguito.</a:t>
            </a:r>
          </a:p>
          <a:p>
            <a:pPr eaLnBrk="1" hangingPunct="1">
              <a:lnSpc>
                <a:spcPct val="80000"/>
              </a:lnSpc>
              <a:defRPr/>
            </a:pPr>
            <a:endParaRPr lang="it-IT" sz="20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5" name="Freccia in giù 4"/>
          <p:cNvSpPr/>
          <p:nvPr/>
        </p:nvSpPr>
        <p:spPr>
          <a:xfrm>
            <a:off x="6300788" y="4005263"/>
            <a:ext cx="431800" cy="7191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sz="quarter" idx="4294967295"/>
          </p:nvPr>
        </p:nvSpPr>
        <p:spPr>
          <a:xfrm>
            <a:off x="0" y="1219200"/>
            <a:ext cx="2987675" cy="4937125"/>
          </a:xfrm>
        </p:spPr>
        <p:txBody>
          <a:bodyPr/>
          <a:lstStyle/>
          <a:p>
            <a:pPr eaLnBrk="1" hangingPunct="1"/>
            <a:r>
              <a:rPr lang="it-IT" sz="2000" b="1" smtClean="0">
                <a:latin typeface="Century Gothic" pitchFamily="34" charset="0"/>
              </a:rPr>
              <a:t>Tra il 1948 e il 1949, più di 700.000 arabi lasciano la Palestina</a:t>
            </a:r>
          </a:p>
          <a:p>
            <a:pPr eaLnBrk="1" hangingPunct="1"/>
            <a:r>
              <a:rPr lang="it-IT" sz="2000" b="1" smtClean="0">
                <a:latin typeface="Century Gothic" pitchFamily="34" charset="0"/>
              </a:rPr>
              <a:t>Durante e dopo la guerra dei 6 giorni (1967)  vi  fu un’altra ondata di  circa 300.000 profughi </a:t>
            </a: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463550"/>
          </a:xfrm>
        </p:spPr>
        <p:txBody>
          <a:bodyPr/>
          <a:lstStyle/>
          <a:p>
            <a:pPr algn="ctr" eaLnBrk="1" hangingPunct="1"/>
            <a:r>
              <a:rPr lang="it-IT" sz="2400" smtClean="0">
                <a:solidFill>
                  <a:srgbClr val="0070C0"/>
                </a:solidFill>
                <a:latin typeface="Century Gothic" pitchFamily="34" charset="0"/>
              </a:rPr>
              <a:t>Focus: I profughi palestinesi: e’ fuga o espulsione?</a:t>
            </a:r>
          </a:p>
        </p:txBody>
      </p:sp>
      <p:pic>
        <p:nvPicPr>
          <p:cNvPr id="2048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933825"/>
            <a:ext cx="2735263" cy="2663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asellaDiTesto 6"/>
          <p:cNvSpPr txBox="1"/>
          <p:nvPr/>
        </p:nvSpPr>
        <p:spPr>
          <a:xfrm>
            <a:off x="3419475" y="836613"/>
            <a:ext cx="5256213" cy="10160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2000" b="1" dirty="0">
                <a:latin typeface="Century Gothic" pitchFamily="34" charset="0"/>
              </a:rPr>
              <a:t>Teoria dell’allontanamento volontario. </a:t>
            </a:r>
            <a:r>
              <a:rPr lang="it-IT" sz="2000" dirty="0">
                <a:latin typeface="Century Gothic" pitchFamily="34" charset="0"/>
              </a:rPr>
              <a:t>Secondo alcuni storici  in molti casi l’allontanamento fu volontario 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419475" y="2149475"/>
            <a:ext cx="5724525" cy="440055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2000" b="1" dirty="0">
                <a:latin typeface="Century Gothic" pitchFamily="34" charset="0"/>
              </a:rPr>
              <a:t>Teorie dell’espulsione coatta</a:t>
            </a:r>
            <a:r>
              <a:rPr lang="it-IT" sz="2000" dirty="0">
                <a:latin typeface="Century Gothic" pitchFamily="34" charset="0"/>
              </a:rPr>
              <a:t>. Secondo la maggioranza dei rapporti storici non si è trattato di allontanamento volontario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it-IT" sz="2000" dirty="0">
                <a:latin typeface="Century Gothic" pitchFamily="34" charset="0"/>
              </a:rPr>
              <a:t>su 369 villaggi e città arabe che rimarranno all'interno dei confini israeliani del 1949, 228 furono “svuotate “ con attacchi armati guidati dall’</a:t>
            </a:r>
            <a:r>
              <a:rPr lang="it-IT" sz="2000" dirty="0" err="1">
                <a:latin typeface="Century Gothic" pitchFamily="34" charset="0"/>
              </a:rPr>
              <a:t>Haganah</a:t>
            </a:r>
            <a:r>
              <a:rPr lang="it-IT" sz="2000" dirty="0">
                <a:latin typeface="Century Gothic" pitchFamily="34" charset="0"/>
              </a:rPr>
              <a:t> israeliana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it-IT" sz="2000" dirty="0">
                <a:latin typeface="Century Gothic" pitchFamily="34" charset="0"/>
              </a:rPr>
              <a:t>solo in 6 casi i villaggi furono abbandonati per iniziativa delle autorità arabe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it-IT" sz="2000" dirty="0">
                <a:latin typeface="Century Gothic" pitchFamily="34" charset="0"/>
              </a:rPr>
              <a:t> l"emigrazione" dei palestinesi tra il 1947 e il 1948 fu causata , per il 73% dei casi, da azioni armate dirette degli israeliani e per il 20% da paura di massacri, solo nel 5% dei casi  fu volontaria</a:t>
            </a:r>
          </a:p>
        </p:txBody>
      </p:sp>
      <p:cxnSp>
        <p:nvCxnSpPr>
          <p:cNvPr id="13" name="Connettore 2 12"/>
          <p:cNvCxnSpPr/>
          <p:nvPr/>
        </p:nvCxnSpPr>
        <p:spPr>
          <a:xfrm flipV="1">
            <a:off x="2843213" y="1916113"/>
            <a:ext cx="504825" cy="504825"/>
          </a:xfrm>
          <a:prstGeom prst="straightConnector1">
            <a:avLst/>
          </a:prstGeom>
          <a:ln w="349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>
            <a:off x="2843213" y="2492375"/>
            <a:ext cx="504825" cy="576263"/>
          </a:xfrm>
          <a:prstGeom prst="straightConnector1">
            <a:avLst/>
          </a:prstGeom>
          <a:ln w="317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Immagine 4" descr="palestinarifugiati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908050"/>
            <a:ext cx="2951163" cy="537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itolo 1"/>
          <p:cNvSpPr>
            <a:spLocks noGrp="1"/>
          </p:cNvSpPr>
          <p:nvPr>
            <p:ph type="title"/>
          </p:nvPr>
        </p:nvSpPr>
        <p:spPr>
          <a:xfrm>
            <a:off x="0" y="476250"/>
            <a:ext cx="8964613" cy="360363"/>
          </a:xfrm>
        </p:spPr>
        <p:txBody>
          <a:bodyPr/>
          <a:lstStyle/>
          <a:p>
            <a:pPr eaLnBrk="1" hangingPunct="1"/>
            <a:r>
              <a:rPr lang="it-IT" sz="2800" smtClean="0">
                <a:solidFill>
                  <a:srgbClr val="0070C0"/>
                </a:solidFill>
                <a:latin typeface="Century Gothic" pitchFamily="34" charset="0"/>
              </a:rPr>
              <a:t>Focus: 1948: il riconoscimento del status di rifugiato</a:t>
            </a:r>
          </a:p>
        </p:txBody>
      </p:sp>
      <p:sp>
        <p:nvSpPr>
          <p:cNvPr id="28676" name="Segnaposto contenuto 2"/>
          <p:cNvSpPr>
            <a:spLocks noGrp="1"/>
          </p:cNvSpPr>
          <p:nvPr>
            <p:ph sz="quarter" idx="1"/>
          </p:nvPr>
        </p:nvSpPr>
        <p:spPr>
          <a:xfrm>
            <a:off x="0" y="765175"/>
            <a:ext cx="5867400" cy="5759450"/>
          </a:xfrm>
        </p:spPr>
        <p:txBody>
          <a:bodyPr/>
          <a:lstStyle/>
          <a:p>
            <a:pPr eaLnBrk="1" hangingPunct="1"/>
            <a:r>
              <a:rPr lang="it-IT" sz="1800" smtClean="0"/>
              <a:t>I </a:t>
            </a:r>
            <a:r>
              <a:rPr lang="it-IT" sz="1800" smtClean="0">
                <a:latin typeface="Century Gothic" pitchFamily="34" charset="0"/>
              </a:rPr>
              <a:t>primi </a:t>
            </a:r>
            <a:r>
              <a:rPr lang="it-IT" sz="1800" b="1" smtClean="0">
                <a:latin typeface="Century Gothic" pitchFamily="34" charset="0"/>
              </a:rPr>
              <a:t>campi-profughi palestinesi</a:t>
            </a:r>
            <a:r>
              <a:rPr lang="it-IT" sz="1800" smtClean="0">
                <a:latin typeface="Century Gothic" pitchFamily="34" charset="0"/>
              </a:rPr>
              <a:t>  creati dopo il 1948 per accogliere i rifugiati palestinesi in fuga dal conflitto. Prima non esistevano “ufficialmente” campi profughi</a:t>
            </a:r>
          </a:p>
          <a:p>
            <a:pPr eaLnBrk="1" hangingPunct="1"/>
            <a:r>
              <a:rPr lang="it-IT" sz="1800" smtClean="0">
                <a:latin typeface="Century Gothic" pitchFamily="34" charset="0"/>
              </a:rPr>
              <a:t>L'UNRWA (</a:t>
            </a:r>
            <a:r>
              <a:rPr lang="en-US" sz="1800" smtClean="0">
                <a:latin typeface="Century Gothic" pitchFamily="34" charset="0"/>
              </a:rPr>
              <a:t>United Nations Relief and Works Agency-for Palestine Refugees) </a:t>
            </a:r>
            <a:r>
              <a:rPr lang="it-IT" sz="1800" smtClean="0">
                <a:latin typeface="Century Gothic" pitchFamily="34" charset="0"/>
              </a:rPr>
              <a:t>definisce i rifugiati palestinese come “persone il cui normale luogo di residenza era la Palestina tra il giugno 1946 e il maggio 1948, che hanno perso tanto le loro abitazioni quanto i loro mezzi di sussistenza come risultato della Guerra arabo-israeliana del 1948”</a:t>
            </a:r>
          </a:p>
          <a:p>
            <a:pPr eaLnBrk="1" hangingPunct="1"/>
            <a:r>
              <a:rPr lang="it-IT" sz="1800" smtClean="0">
                <a:latin typeface="Century Gothic" pitchFamily="34" charset="0"/>
              </a:rPr>
              <a:t>Oggi l’UNRWA controlla 59 campi profughi in  Giordania, Libano, Siria, Cisgiordania, Striscia di Gaza</a:t>
            </a:r>
          </a:p>
          <a:p>
            <a:pPr eaLnBrk="1" hangingPunct="1"/>
            <a:r>
              <a:rPr lang="it-IT" sz="1800" smtClean="0">
                <a:latin typeface="Century Gothic" pitchFamily="34" charset="0"/>
              </a:rPr>
              <a:t>I rifugiati, oggi, sono circa  4,5 milioni (con percentuali maggiori in Libano e Gaza)</a:t>
            </a:r>
            <a:endParaRPr lang="it-IT" sz="1100" smtClean="0">
              <a:latin typeface="Century Gothic" pitchFamily="34" charset="0"/>
            </a:endParaRPr>
          </a:p>
          <a:p>
            <a:pPr eaLnBrk="1" hangingPunct="1"/>
            <a:r>
              <a:rPr lang="it-IT" sz="1800" smtClean="0">
                <a:latin typeface="Century Gothic" pitchFamily="34" charset="0"/>
              </a:rPr>
              <a:t>Molti altri rifugiati (più di 1.500.000) non vivono in campi profughi</a:t>
            </a:r>
          </a:p>
          <a:p>
            <a:pPr eaLnBrk="1" hangingPunct="1"/>
            <a:endParaRPr lang="it-IT" sz="1800" smtClean="0">
              <a:latin typeface="Century Gothic" pitchFamily="34" charset="0"/>
            </a:endParaRPr>
          </a:p>
          <a:p>
            <a:pPr eaLnBrk="1" hangingPunct="1"/>
            <a:endParaRPr lang="it-IT" sz="1800" smtClean="0"/>
          </a:p>
          <a:p>
            <a:pPr eaLnBrk="1" hangingPunct="1"/>
            <a:endParaRPr lang="it-IT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mtClean="0">
                <a:solidFill>
                  <a:srgbClr val="0070C0"/>
                </a:solidFill>
                <a:latin typeface="Century Gothic" pitchFamily="34" charset="0"/>
              </a:rPr>
              <a:t>2</a:t>
            </a:r>
            <a:r>
              <a:rPr lang="it-IT" sz="2800" smtClean="0">
                <a:solidFill>
                  <a:srgbClr val="0070C0"/>
                </a:solidFill>
                <a:latin typeface="Century Gothic" pitchFamily="34" charset="0"/>
              </a:rPr>
              <a:t>. La seconda guerra arabo-israeliana 1956 (detta guerra del Sinai)</a:t>
            </a:r>
          </a:p>
        </p:txBody>
      </p:sp>
      <p:sp>
        <p:nvSpPr>
          <p:cNvPr id="29699" name="CasellaDiTesto 5"/>
          <p:cNvSpPr txBox="1">
            <a:spLocks noChangeArrowheads="1"/>
          </p:cNvSpPr>
          <p:nvPr/>
        </p:nvSpPr>
        <p:spPr bwMode="auto">
          <a:xfrm>
            <a:off x="395288" y="1268413"/>
            <a:ext cx="5040312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000">
                <a:latin typeface="Century Gothic" pitchFamily="34" charset="0"/>
              </a:rPr>
              <a:t>Il </a:t>
            </a:r>
            <a:r>
              <a:rPr lang="it-IT" sz="2400">
                <a:latin typeface="Century Gothic" pitchFamily="34" charset="0"/>
              </a:rPr>
              <a:t>governo egiziano guidato da Nasser decide di nazionalizzare il canale di Suez. Francia e Inghilterra concordano  con Israele un’azione armata</a:t>
            </a:r>
          </a:p>
          <a:p>
            <a:pPr>
              <a:buFont typeface="Wingdings" pitchFamily="2" charset="2"/>
              <a:buChar char="Ø"/>
            </a:pPr>
            <a:r>
              <a:rPr lang="it-IT" sz="2400">
                <a:latin typeface="Century Gothic" pitchFamily="34" charset="0"/>
              </a:rPr>
              <a:t>Israele conquista Gaza e il Sinai</a:t>
            </a:r>
          </a:p>
          <a:p>
            <a:pPr>
              <a:buFont typeface="Wingdings" pitchFamily="2" charset="2"/>
              <a:buChar char="Ø"/>
            </a:pPr>
            <a:r>
              <a:rPr lang="it-IT" sz="2400">
                <a:latin typeface="Century Gothic" pitchFamily="34" charset="0"/>
              </a:rPr>
              <a:t>Francia e Inghilterra occupano il canale di Suez</a:t>
            </a:r>
          </a:p>
          <a:p>
            <a:pPr>
              <a:buFont typeface="Wingdings" pitchFamily="2" charset="2"/>
              <a:buChar char="Ø"/>
            </a:pPr>
            <a:r>
              <a:rPr lang="it-IT" sz="2400">
                <a:latin typeface="Century Gothic" pitchFamily="34" charset="0"/>
              </a:rPr>
              <a:t>La minaccia dell’intervento URSS a fianco dell’Egitto e la contrarietà degli USA costringe Israele a ritirarsi entro i confini precedenti</a:t>
            </a:r>
          </a:p>
          <a:p>
            <a:pPr>
              <a:buFont typeface="Wingdings" pitchFamily="2" charset="2"/>
              <a:buChar char="Ø"/>
            </a:pPr>
            <a:endParaRPr lang="it-IT" sz="2400">
              <a:latin typeface="Century Gothic" pitchFamily="34" charset="0"/>
            </a:endParaRPr>
          </a:p>
          <a:p>
            <a:pPr>
              <a:buFont typeface="Wingdings" pitchFamily="2" charset="2"/>
              <a:buChar char="Ø"/>
            </a:pPr>
            <a:endParaRPr lang="it-IT" sz="2400">
              <a:latin typeface="Century Gothic" pitchFamily="34" charset="0"/>
            </a:endParaRPr>
          </a:p>
          <a:p>
            <a:pPr>
              <a:buFont typeface="Wingdings" pitchFamily="2" charset="2"/>
              <a:buChar char="Ø"/>
            </a:pPr>
            <a:endParaRPr lang="it-IT" sz="2400">
              <a:latin typeface="Century Gothic" pitchFamily="34" charset="0"/>
            </a:endParaRPr>
          </a:p>
          <a:p>
            <a:endParaRPr lang="it-IT"/>
          </a:p>
          <a:p>
            <a:endParaRPr lang="it-IT"/>
          </a:p>
        </p:txBody>
      </p:sp>
      <p:pic>
        <p:nvPicPr>
          <p:cNvPr id="29700" name="Picture 6" descr="http://upload.wikimedia.org/wikipedia/commons/thumb/9/96/1956_Suez_war_-_conquest_of_Sinai.jpg/300px-1956_Suez_war_-_conquest_of_Sina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341438"/>
            <a:ext cx="2857500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74625"/>
            <a:ext cx="7899400" cy="37465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400" b="0" dirty="0" smtClean="0">
                <a:solidFill>
                  <a:srgbClr val="0070C0"/>
                </a:solidFill>
                <a:latin typeface="Century Gothic" pitchFamily="34" charset="0"/>
              </a:rPr>
              <a:t>Arafat e l’OLP</a:t>
            </a:r>
          </a:p>
        </p:txBody>
      </p:sp>
      <p:sp>
        <p:nvSpPr>
          <p:cNvPr id="28675" name="Segnaposto testo 9"/>
          <p:cNvSpPr>
            <a:spLocks noGrp="1"/>
          </p:cNvSpPr>
          <p:nvPr>
            <p:ph type="body" idx="2"/>
          </p:nvPr>
        </p:nvSpPr>
        <p:spPr>
          <a:xfrm>
            <a:off x="2124075" y="549275"/>
            <a:ext cx="6696075" cy="6048375"/>
          </a:xfrm>
        </p:spPr>
        <p:txBody>
          <a:bodyPr/>
          <a:lstStyle/>
          <a:p>
            <a:pPr marL="474663" indent="-457200" algn="just" eaLnBrk="1" hangingPunct="1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it-IT" sz="1900" dirty="0" smtClean="0">
                <a:solidFill>
                  <a:schemeClr val="tx1"/>
                </a:solidFill>
                <a:latin typeface="Century Gothic" pitchFamily="34" charset="0"/>
              </a:rPr>
              <a:t>Nel 1959 </a:t>
            </a:r>
            <a:r>
              <a:rPr lang="it-IT" sz="1900" dirty="0" err="1" smtClean="0">
                <a:solidFill>
                  <a:schemeClr val="tx1"/>
                </a:solidFill>
                <a:latin typeface="Century Gothic" pitchFamily="34" charset="0"/>
              </a:rPr>
              <a:t>Yassir</a:t>
            </a:r>
            <a:r>
              <a:rPr lang="it-IT" sz="1900" dirty="0" smtClean="0">
                <a:solidFill>
                  <a:schemeClr val="tx1"/>
                </a:solidFill>
                <a:latin typeface="Century Gothic" pitchFamily="34" charset="0"/>
              </a:rPr>
              <a:t> Arafat fondava in Kuwait  un'organizzazione segreta chiamata Al </a:t>
            </a:r>
            <a:r>
              <a:rPr lang="it-IT" sz="1900" dirty="0" err="1" smtClean="0">
                <a:solidFill>
                  <a:schemeClr val="tx1"/>
                </a:solidFill>
                <a:latin typeface="Century Gothic" pitchFamily="34" charset="0"/>
              </a:rPr>
              <a:t>Fatah</a:t>
            </a:r>
            <a:r>
              <a:rPr lang="it-IT" sz="1900" dirty="0" smtClean="0">
                <a:solidFill>
                  <a:schemeClr val="tx1"/>
                </a:solidFill>
                <a:latin typeface="Century Gothic" pitchFamily="34" charset="0"/>
              </a:rPr>
              <a:t>,  a nome della quale, nel 1964, dichiarava la lotta armata  contro Israele e la distruzione dello Stato di Israele </a:t>
            </a:r>
          </a:p>
          <a:p>
            <a:pPr marL="474663" indent="-457200" algn="just" eaLnBrk="1" hangingPunct="1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it-IT" sz="1900" dirty="0" smtClean="0">
                <a:solidFill>
                  <a:schemeClr val="tx1"/>
                </a:solidFill>
                <a:latin typeface="Century Gothic" pitchFamily="34" charset="0"/>
              </a:rPr>
              <a:t>Nello stesso anno i paesi arabi creavano il PLO  (</a:t>
            </a:r>
            <a:r>
              <a:rPr lang="it-IT" sz="1900" dirty="0" err="1" smtClean="0">
                <a:solidFill>
                  <a:schemeClr val="tx1"/>
                </a:solidFill>
                <a:latin typeface="Century Gothic" pitchFamily="34" charset="0"/>
              </a:rPr>
              <a:t>Palestinian</a:t>
            </a:r>
            <a:r>
              <a:rPr lang="it-IT" sz="19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it-IT" sz="1900" dirty="0" err="1" smtClean="0">
                <a:solidFill>
                  <a:schemeClr val="tx1"/>
                </a:solidFill>
                <a:latin typeface="Century Gothic" pitchFamily="34" charset="0"/>
              </a:rPr>
              <a:t>Liberation</a:t>
            </a:r>
            <a:r>
              <a:rPr lang="it-IT" sz="19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it-IT" sz="1900" dirty="0" err="1" smtClean="0">
                <a:solidFill>
                  <a:schemeClr val="tx1"/>
                </a:solidFill>
                <a:latin typeface="Century Gothic" pitchFamily="34" charset="0"/>
              </a:rPr>
              <a:t>Organization</a:t>
            </a:r>
            <a:r>
              <a:rPr lang="it-IT" sz="1900" dirty="0" smtClean="0">
                <a:solidFill>
                  <a:schemeClr val="tx1"/>
                </a:solidFill>
                <a:latin typeface="Century Gothic" pitchFamily="34" charset="0"/>
              </a:rPr>
              <a:t>) o OLP</a:t>
            </a:r>
          </a:p>
          <a:p>
            <a:pPr marL="474663" indent="-457200" algn="just" eaLnBrk="1" hangingPunct="1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it-IT" sz="1900" dirty="0" smtClean="0">
                <a:solidFill>
                  <a:schemeClr val="tx1"/>
                </a:solidFill>
                <a:latin typeface="Century Gothic" pitchFamily="34" charset="0"/>
              </a:rPr>
              <a:t>Nel 1969 Arafat diventa presidente dell’OLP</a:t>
            </a:r>
          </a:p>
          <a:p>
            <a:pPr marL="17463" eaLnBrk="1" hangingPunct="1">
              <a:spcBef>
                <a:spcPct val="0"/>
              </a:spcBef>
              <a:defRPr/>
            </a:pPr>
            <a:endParaRPr lang="it-IT" sz="2100" dirty="0" smtClean="0"/>
          </a:p>
          <a:p>
            <a:pPr marL="474663" indent="-457200" algn="just" eaLnBrk="1" hangingPunct="1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it-IT" sz="2100" b="1" dirty="0" smtClean="0">
                <a:solidFill>
                  <a:schemeClr val="tx1"/>
                </a:solidFill>
              </a:rPr>
              <a:t>I </a:t>
            </a:r>
            <a:r>
              <a:rPr lang="it-IT" sz="2100" b="1" dirty="0" smtClean="0">
                <a:solidFill>
                  <a:schemeClr val="tx1"/>
                </a:solidFill>
                <a:latin typeface="Century Gothic" pitchFamily="34" charset="0"/>
              </a:rPr>
              <a:t>palestinesi, che fino ad allora erano stati spettatori passivi degli scontri fra arabi ed israeliani, sotto la guida di Arafat, ambiscono ad agire indipendentemente per la “causa palestinese”</a:t>
            </a:r>
          </a:p>
          <a:p>
            <a:pPr marL="474663" indent="-457200" algn="just" eaLnBrk="1" hangingPunct="1">
              <a:spcBef>
                <a:spcPct val="0"/>
              </a:spcBef>
              <a:buFont typeface="Wingdings" pitchFamily="2" charset="2"/>
              <a:buChar char="Ø"/>
              <a:defRPr/>
            </a:pPr>
            <a:endParaRPr lang="it-IT" sz="2100" b="1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474663" indent="-457200" algn="just" eaLnBrk="1" hangingPunct="1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it-IT" sz="2100" b="1" dirty="0" smtClean="0">
                <a:solidFill>
                  <a:schemeClr val="tx1"/>
                </a:solidFill>
                <a:latin typeface="Century Gothic" pitchFamily="34" charset="0"/>
              </a:rPr>
              <a:t>Da questo momento per Israele si aprono 2 fronti di guerra: 1. Fronte esterno con i paesi arabi; 2. Fronte interno con i palestinesi </a:t>
            </a:r>
          </a:p>
          <a:p>
            <a:pPr marL="17463" algn="just" eaLnBrk="1" hangingPunct="1">
              <a:spcBef>
                <a:spcPct val="0"/>
              </a:spcBef>
              <a:defRPr/>
            </a:pPr>
            <a:endParaRPr lang="it-IT" b="1" dirty="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930275"/>
            <a:ext cx="1722438" cy="523557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it-IT" sz="2400" dirty="0" smtClean="0">
              <a:solidFill>
                <a:srgbClr val="FF0000"/>
              </a:solidFill>
            </a:endParaRPr>
          </a:p>
          <a:p>
            <a:pPr marL="265176" indent="-265176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it-IT" sz="1600" dirty="0" smtClean="0">
              <a:solidFill>
                <a:srgbClr val="FF0000"/>
              </a:solidFill>
            </a:endParaRPr>
          </a:p>
          <a:p>
            <a:pPr marL="265176" indent="-265176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it-IT" sz="2400" dirty="0" smtClean="0"/>
          </a:p>
          <a:p>
            <a:pPr marL="265176" indent="-265176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it-IT" sz="2400" dirty="0" smtClean="0"/>
          </a:p>
          <a:p>
            <a:pPr marL="265176" indent="-265176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it-IT" sz="2400" dirty="0" smtClean="0"/>
          </a:p>
          <a:p>
            <a:pPr marL="265176" indent="-265176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it-IT" sz="2400" dirty="0" smtClean="0"/>
          </a:p>
          <a:p>
            <a:pPr marL="265176" indent="-265176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it-IT" sz="2400" dirty="0" smtClean="0"/>
          </a:p>
        </p:txBody>
      </p:sp>
      <p:sp>
        <p:nvSpPr>
          <p:cNvPr id="4" name="Freccia in giù 3"/>
          <p:cNvSpPr/>
          <p:nvPr/>
        </p:nvSpPr>
        <p:spPr>
          <a:xfrm>
            <a:off x="4932363" y="3068638"/>
            <a:ext cx="576262" cy="50323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pic>
        <p:nvPicPr>
          <p:cNvPr id="30726" name="Picture 4" descr="C:\Users\Michela\Pictures\arafat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412875"/>
            <a:ext cx="18002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7" name="CasellaDiTesto 6"/>
          <p:cNvSpPr txBox="1">
            <a:spLocks noChangeArrowheads="1"/>
          </p:cNvSpPr>
          <p:nvPr/>
        </p:nvSpPr>
        <p:spPr bwMode="auto">
          <a:xfrm>
            <a:off x="323850" y="3860800"/>
            <a:ext cx="1584325" cy="3683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dirty="0" err="1">
                <a:latin typeface="Century Gothic" pitchFamily="34" charset="0"/>
              </a:rPr>
              <a:t>Yassir</a:t>
            </a:r>
            <a:r>
              <a:rPr lang="it-IT" dirty="0">
                <a:latin typeface="Century Gothic" pitchFamily="34" charset="0"/>
              </a:rPr>
              <a:t> Arafat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olo 4"/>
          <p:cNvSpPr>
            <a:spLocks noGrp="1"/>
          </p:cNvSpPr>
          <p:nvPr>
            <p:ph type="title"/>
          </p:nvPr>
        </p:nvSpPr>
        <p:spPr>
          <a:xfrm>
            <a:off x="503238" y="0"/>
            <a:ext cx="8183562" cy="476250"/>
          </a:xfrm>
        </p:spPr>
        <p:txBody>
          <a:bodyPr/>
          <a:lstStyle/>
          <a:p>
            <a:pPr eaLnBrk="1" hangingPunct="1"/>
            <a:r>
              <a:rPr lang="it-IT" sz="2800" smtClean="0">
                <a:solidFill>
                  <a:srgbClr val="0070C0"/>
                </a:solidFill>
                <a:latin typeface="Century Gothic" pitchFamily="34" charset="0"/>
              </a:rPr>
              <a:t>3.  La guerra  dei sei giorni (5-11 giugno 1967)</a:t>
            </a:r>
          </a:p>
        </p:txBody>
      </p:sp>
      <p:sp>
        <p:nvSpPr>
          <p:cNvPr id="26627" name="Segnaposto contenuto 5"/>
          <p:cNvSpPr>
            <a:spLocks noGrp="1"/>
          </p:cNvSpPr>
          <p:nvPr>
            <p:ph sz="quarter" idx="1"/>
          </p:nvPr>
        </p:nvSpPr>
        <p:spPr>
          <a:xfrm>
            <a:off x="0" y="765175"/>
            <a:ext cx="6875463" cy="6092825"/>
          </a:xfrm>
        </p:spPr>
        <p:txBody>
          <a:bodyPr/>
          <a:lstStyle/>
          <a:p>
            <a:pPr eaLnBrk="1" hangingPunct="1">
              <a:defRPr/>
            </a:pPr>
            <a:r>
              <a:rPr lang="it-IT" sz="2000" dirty="0" smtClean="0">
                <a:latin typeface="Century Gothic" pitchFamily="34" charset="0"/>
              </a:rPr>
              <a:t>Il  5 giugno 1967 il governo  israeliano annuncia lo scoppio delle ostilità tra Israele e paesi arabi </a:t>
            </a:r>
          </a:p>
          <a:p>
            <a:pPr eaLnBrk="1" hangingPunct="1">
              <a:defRPr/>
            </a:pPr>
            <a:r>
              <a:rPr lang="it-IT" sz="2000" dirty="0" smtClean="0">
                <a:latin typeface="Century Gothic" pitchFamily="34" charset="0"/>
              </a:rPr>
              <a:t>In poche ore l’esercito israeliano guidato dal generale </a:t>
            </a:r>
            <a:r>
              <a:rPr lang="it-IT" sz="2000" dirty="0" err="1" smtClean="0">
                <a:latin typeface="Century Gothic" pitchFamily="34" charset="0"/>
              </a:rPr>
              <a:t>Moshe</a:t>
            </a:r>
            <a:r>
              <a:rPr lang="it-IT" sz="2000" dirty="0" smtClean="0">
                <a:latin typeface="Century Gothic" pitchFamily="34" charset="0"/>
              </a:rPr>
              <a:t> </a:t>
            </a:r>
            <a:r>
              <a:rPr lang="it-IT" sz="2000" dirty="0" err="1" smtClean="0">
                <a:latin typeface="Century Gothic" pitchFamily="34" charset="0"/>
              </a:rPr>
              <a:t>Dayan</a:t>
            </a:r>
            <a:r>
              <a:rPr lang="it-IT" sz="2000" dirty="0" smtClean="0">
                <a:latin typeface="Century Gothic" pitchFamily="34" charset="0"/>
              </a:rPr>
              <a:t> e dal  capo di stato maggiore Isaac Rabin distrugge la quasi totalità dei mezzi aero-militari di Egitto, Giordania, Siria e Iraq. </a:t>
            </a:r>
          </a:p>
          <a:p>
            <a:pPr eaLnBrk="1" hangingPunct="1">
              <a:defRPr/>
            </a:pPr>
            <a:r>
              <a:rPr lang="it-IT" sz="2000" dirty="0" smtClean="0">
                <a:latin typeface="Century Gothic" pitchFamily="34" charset="0"/>
              </a:rPr>
              <a:t>Israele batte le truppe egiziane e conquista il </a:t>
            </a:r>
            <a:r>
              <a:rPr lang="it-IT" sz="2000" b="1" dirty="0" smtClean="0">
                <a:latin typeface="Century Gothic" pitchFamily="34" charset="0"/>
              </a:rPr>
              <a:t>Sinai, </a:t>
            </a:r>
            <a:r>
              <a:rPr lang="it-IT" sz="2000" dirty="0" smtClean="0">
                <a:latin typeface="Century Gothic" pitchFamily="34" charset="0"/>
              </a:rPr>
              <a:t>poi</a:t>
            </a:r>
            <a:r>
              <a:rPr lang="it-IT" sz="2000" b="1" dirty="0" smtClean="0">
                <a:latin typeface="Century Gothic" pitchFamily="34" charset="0"/>
              </a:rPr>
              <a:t> </a:t>
            </a:r>
            <a:r>
              <a:rPr lang="it-IT" sz="2000" dirty="0" smtClean="0">
                <a:latin typeface="Century Gothic" pitchFamily="34" charset="0"/>
              </a:rPr>
              <a:t>inizia l'offensiva in Cisgiordania e occupa </a:t>
            </a:r>
            <a:r>
              <a:rPr lang="it-IT" sz="2000" b="1" dirty="0" smtClean="0">
                <a:latin typeface="Century Gothic" pitchFamily="34" charset="0"/>
              </a:rPr>
              <a:t>Gerusalemme</a:t>
            </a:r>
            <a:r>
              <a:rPr lang="it-IT" sz="2000" dirty="0" smtClean="0">
                <a:latin typeface="Century Gothic" pitchFamily="34" charset="0"/>
              </a:rPr>
              <a:t>.</a:t>
            </a:r>
          </a:p>
          <a:p>
            <a:pPr eaLnBrk="1" hangingPunct="1">
              <a:defRPr/>
            </a:pPr>
            <a:r>
              <a:rPr lang="it-IT" sz="2000" dirty="0" smtClean="0">
                <a:latin typeface="Century Gothic" pitchFamily="34" charset="0"/>
              </a:rPr>
              <a:t>Tra il 9 e il 10 giugno l'esercito israeliano  occupa le </a:t>
            </a:r>
            <a:r>
              <a:rPr lang="it-IT" sz="2000" b="1" dirty="0" smtClean="0">
                <a:latin typeface="Century Gothic" pitchFamily="34" charset="0"/>
              </a:rPr>
              <a:t>alture del Golan</a:t>
            </a:r>
            <a:r>
              <a:rPr lang="it-IT" sz="2000" dirty="0" smtClean="0">
                <a:latin typeface="Century Gothic" pitchFamily="34" charset="0"/>
              </a:rPr>
              <a:t>. </a:t>
            </a:r>
          </a:p>
          <a:p>
            <a:pPr eaLnBrk="1" hangingPunct="1">
              <a:defRPr/>
            </a:pPr>
            <a:r>
              <a:rPr lang="it-IT" sz="2000" dirty="0" smtClean="0">
                <a:latin typeface="Century Gothic" pitchFamily="34" charset="0"/>
              </a:rPr>
              <a:t>Il 10 giugno l'offensiva israeliana si blocca a seguito del richiamo del Consiglio di Sicurezza dell'Onu che con la </a:t>
            </a:r>
            <a:r>
              <a:rPr lang="it-IT" sz="2000" dirty="0" err="1" smtClean="0">
                <a:latin typeface="Century Gothic" pitchFamily="34" charset="0"/>
              </a:rPr>
              <a:t>ris</a:t>
            </a:r>
            <a:r>
              <a:rPr lang="it-IT" sz="2000" dirty="0" smtClean="0">
                <a:latin typeface="Century Gothic" pitchFamily="34" charset="0"/>
              </a:rPr>
              <a:t>. </a:t>
            </a:r>
            <a:r>
              <a:rPr lang="it-IT" sz="2000" b="1" dirty="0" smtClean="0">
                <a:latin typeface="Century Gothic" pitchFamily="34" charset="0"/>
              </a:rPr>
              <a:t>242 </a:t>
            </a:r>
            <a:r>
              <a:rPr lang="it-IT" sz="2000" dirty="0" smtClean="0">
                <a:latin typeface="Century Gothic" pitchFamily="34" charset="0"/>
              </a:rPr>
              <a:t> chiedeva </a:t>
            </a:r>
            <a:r>
              <a:rPr lang="it-IT" sz="2000" u="sng" dirty="0" smtClean="0">
                <a:latin typeface="Century Gothic" pitchFamily="34" charset="0"/>
              </a:rPr>
              <a:t>“il ritiro delle forze armate israeliane dai territori occupati nel recente conflitto</a:t>
            </a:r>
            <a:r>
              <a:rPr lang="it-IT" sz="2000" dirty="0" smtClean="0">
                <a:latin typeface="Century Gothic" pitchFamily="34" charset="0"/>
              </a:rPr>
              <a:t>”</a:t>
            </a:r>
          </a:p>
          <a:p>
            <a:pPr eaLnBrk="1" hangingPunct="1">
              <a:defRPr/>
            </a:pPr>
            <a:r>
              <a:rPr lang="it-IT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Nel frattempo quasi mezzo milione di palestinesi si  riversa nei campi profughi dei vicini paesi arabi</a:t>
            </a:r>
          </a:p>
          <a:p>
            <a:pPr eaLnBrk="1" hangingPunct="1">
              <a:defRPr/>
            </a:pPr>
            <a:endParaRPr lang="it-IT" sz="2000" dirty="0" smtClean="0"/>
          </a:p>
        </p:txBody>
      </p:sp>
      <p:pic>
        <p:nvPicPr>
          <p:cNvPr id="31748" name="Picture 5" descr="http://www.historama.com/online-resources/history-collecting-resources/militaria/israeli_army_idf_chief_staff_moshe_dayan_19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3413" y="3213100"/>
            <a:ext cx="2160587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9" descr="http://www.nobelprize.org/nobel_prizes/peace/laureates/1994/rab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488" y="908050"/>
            <a:ext cx="1944687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404813"/>
            <a:ext cx="8183562" cy="431800"/>
          </a:xfrm>
        </p:spPr>
        <p:txBody>
          <a:bodyPr/>
          <a:lstStyle/>
          <a:p>
            <a:pPr eaLnBrk="1" hangingPunct="1"/>
            <a:r>
              <a:rPr lang="it-IT" sz="2800" smtClean="0">
                <a:solidFill>
                  <a:srgbClr val="0070C0"/>
                </a:solidFill>
                <a:latin typeface="Century Gothic" pitchFamily="34" charset="0"/>
              </a:rPr>
              <a:t>1967:Massima espansione di Israele</a:t>
            </a:r>
          </a:p>
        </p:txBody>
      </p:sp>
      <p:pic>
        <p:nvPicPr>
          <p:cNvPr id="32771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1844675"/>
            <a:ext cx="3024187" cy="4608513"/>
          </a:xfrm>
          <a:noFill/>
        </p:spPr>
      </p:pic>
      <p:sp>
        <p:nvSpPr>
          <p:cNvPr id="32772" name="Rectangle 5"/>
          <p:cNvSpPr>
            <a:spLocks noGrp="1" noChangeArrowheads="1"/>
          </p:cNvSpPr>
          <p:nvPr>
            <p:ph sz="quarter" idx="2"/>
          </p:nvPr>
        </p:nvSpPr>
        <p:spPr>
          <a:xfrm>
            <a:off x="3995738" y="981075"/>
            <a:ext cx="4691062" cy="30956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it-IT" sz="1800" smtClean="0"/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it-IT" sz="1800" smtClean="0"/>
              <a:t>    </a:t>
            </a:r>
            <a:r>
              <a:rPr lang="it-IT" sz="2000" smtClean="0">
                <a:latin typeface="Century Gothic" pitchFamily="34" charset="0"/>
              </a:rPr>
              <a:t>Con questa  vittoria Israele occupa l'intera  </a:t>
            </a:r>
            <a:r>
              <a:rPr lang="it-IT" sz="2000" b="1" smtClean="0">
                <a:latin typeface="Century Gothic" pitchFamily="34" charset="0"/>
              </a:rPr>
              <a:t>penisola del Sinai </a:t>
            </a:r>
            <a:r>
              <a:rPr lang="it-IT" sz="2000" smtClean="0">
                <a:latin typeface="Century Gothic" pitchFamily="34" charset="0"/>
              </a:rPr>
              <a:t>e la </a:t>
            </a:r>
            <a:r>
              <a:rPr lang="it-IT" sz="2000" b="1" smtClean="0">
                <a:latin typeface="Century Gothic" pitchFamily="34" charset="0"/>
              </a:rPr>
              <a:t>striscia di Gaza </a:t>
            </a:r>
            <a:r>
              <a:rPr lang="it-IT" sz="2000" smtClean="0">
                <a:latin typeface="Century Gothic" pitchFamily="34" charset="0"/>
              </a:rPr>
              <a:t>che fino ad allora era rimasta sotto </a:t>
            </a:r>
            <a:r>
              <a:rPr lang="it-IT" sz="2000" b="1" smtClean="0">
                <a:latin typeface="Century Gothic" pitchFamily="34" charset="0"/>
              </a:rPr>
              <a:t>amministrazione militare egiziana, l'intera Cisgiordania (Gerusalemme compresa) </a:t>
            </a:r>
            <a:r>
              <a:rPr lang="it-IT" sz="2000" smtClean="0">
                <a:latin typeface="Century Gothic" pitchFamily="34" charset="0"/>
              </a:rPr>
              <a:t>e le alture del Golan a nord-est, sottratte invece alla Siria.</a:t>
            </a:r>
          </a:p>
        </p:txBody>
      </p:sp>
      <p:sp>
        <p:nvSpPr>
          <p:cNvPr id="27653" name="CasellaDiTesto 4"/>
          <p:cNvSpPr txBox="1">
            <a:spLocks noChangeArrowheads="1"/>
          </p:cNvSpPr>
          <p:nvPr/>
        </p:nvSpPr>
        <p:spPr bwMode="auto">
          <a:xfrm>
            <a:off x="0" y="1125538"/>
            <a:ext cx="3168650" cy="6445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dirty="0">
                <a:latin typeface="Century Gothic" pitchFamily="34" charset="0"/>
              </a:rPr>
              <a:t>I nuovi confini di Israele dopo la guerra dei 6 giorni</a:t>
            </a:r>
          </a:p>
        </p:txBody>
      </p:sp>
      <p:sp>
        <p:nvSpPr>
          <p:cNvPr id="7" name="Rettangolo 6"/>
          <p:cNvSpPr/>
          <p:nvPr/>
        </p:nvSpPr>
        <p:spPr>
          <a:xfrm>
            <a:off x="4356100" y="4221163"/>
            <a:ext cx="4572000" cy="13239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it-IT" sz="2000" dirty="0">
                <a:latin typeface="Century Gothic" pitchFamily="34" charset="0"/>
              </a:rPr>
              <a:t>Sono questi i cosiddetti "Territori Occupati" nei confronti dei quali una parte degli israeliani cominciò a nutrire propositi di definitiva annessione</a:t>
            </a:r>
          </a:p>
        </p:txBody>
      </p:sp>
      <p:cxnSp>
        <p:nvCxnSpPr>
          <p:cNvPr id="9" name="Connettore 2 8"/>
          <p:cNvCxnSpPr>
            <a:stCxn id="7" idx="1"/>
          </p:cNvCxnSpPr>
          <p:nvPr/>
        </p:nvCxnSpPr>
        <p:spPr>
          <a:xfrm flipH="1" flipV="1">
            <a:off x="1692275" y="4437063"/>
            <a:ext cx="2663825" cy="446087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>
            <a:stCxn id="7" idx="1"/>
          </p:cNvCxnSpPr>
          <p:nvPr/>
        </p:nvCxnSpPr>
        <p:spPr>
          <a:xfrm flipH="1" flipV="1">
            <a:off x="2339975" y="2924175"/>
            <a:ext cx="2016125" cy="195897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/>
          <p:nvPr/>
        </p:nvCxnSpPr>
        <p:spPr>
          <a:xfrm flipH="1" flipV="1">
            <a:off x="2555875" y="2276475"/>
            <a:ext cx="1871663" cy="243363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1.bp.blogspot.com/_LGtPIWdvrPY/TOwJx12jYII/AAAAAAAABGk/oxgoH4pW5wg/s400/durant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1052513"/>
            <a:ext cx="4176712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CasellaDiTesto 5"/>
          <p:cNvSpPr txBox="1">
            <a:spLocks noChangeArrowheads="1"/>
          </p:cNvSpPr>
          <p:nvPr/>
        </p:nvSpPr>
        <p:spPr bwMode="auto">
          <a:xfrm>
            <a:off x="1547813" y="260350"/>
            <a:ext cx="5040312" cy="5238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800">
                <a:latin typeface="Century Gothic" pitchFamily="34" charset="0"/>
              </a:rPr>
              <a:t>Strategia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260350"/>
            <a:ext cx="8183563" cy="503238"/>
          </a:xfrm>
        </p:spPr>
        <p:txBody>
          <a:bodyPr/>
          <a:lstStyle/>
          <a:p>
            <a:pPr eaLnBrk="1" hangingPunct="1"/>
            <a:r>
              <a:rPr lang="it-IT" sz="2800" smtClean="0">
                <a:solidFill>
                  <a:srgbClr val="0070C0"/>
                </a:solidFill>
                <a:latin typeface="Century Gothic" pitchFamily="34" charset="0"/>
              </a:rPr>
              <a:t>4. La guerra del </a:t>
            </a:r>
            <a:r>
              <a:rPr lang="it-IT" sz="2800" i="1" smtClean="0">
                <a:solidFill>
                  <a:srgbClr val="0070C0"/>
                </a:solidFill>
                <a:latin typeface="Century Gothic" pitchFamily="34" charset="0"/>
              </a:rPr>
              <a:t>Kippur</a:t>
            </a:r>
            <a:r>
              <a:rPr lang="it-IT" sz="2800" smtClean="0">
                <a:solidFill>
                  <a:srgbClr val="0070C0"/>
                </a:solidFill>
                <a:latin typeface="Century Gothic" pitchFamily="34" charset="0"/>
              </a:rPr>
              <a:t> (6-22 ottobre 1973)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0" y="836613"/>
            <a:ext cx="6084888" cy="5761037"/>
          </a:xfrm>
        </p:spPr>
        <p:txBody>
          <a:bodyPr/>
          <a:lstStyle/>
          <a:p>
            <a:pPr algn="just" eaLnBrk="1" hangingPunct="1"/>
            <a:r>
              <a:rPr lang="it-IT" sz="1800" smtClean="0">
                <a:latin typeface="Century Gothic" pitchFamily="34" charset="0"/>
              </a:rPr>
              <a:t>Il 6 ottobre il giorno della festa del Kippur (“espiazione”) Israele viene attaccato contemporaneamente dall’Egitto del nuovo “rais” Sadat e dalla Siria. Si tratta di un attacco “improvviso” (né il Mossad né gli americani lo avevano veramente previsto)</a:t>
            </a:r>
          </a:p>
          <a:p>
            <a:pPr algn="just" eaLnBrk="1" hangingPunct="1"/>
            <a:r>
              <a:rPr lang="it-IT" sz="1800" smtClean="0">
                <a:latin typeface="Century Gothic" pitchFamily="34" charset="0"/>
              </a:rPr>
              <a:t>L’esercito egiziano attraversa il Canale di Suez e supera quasi tutti gli avamposti militari israeliani. Nel frattempo l’esercito siriano si muove verso ovest attraverso le Alture del Golan.</a:t>
            </a:r>
          </a:p>
          <a:p>
            <a:pPr algn="just" eaLnBrk="1" hangingPunct="1"/>
            <a:r>
              <a:rPr lang="it-IT" sz="1800" smtClean="0">
                <a:latin typeface="Century Gothic" pitchFamily="34" charset="0"/>
              </a:rPr>
              <a:t>Nonostante le prime evidenti difficoltà le forze egiziane e siriane furono respinte da Israele ma con evidenti perdite umane da parte israeliana: 2.522 soldati israeliani rimasti uccisi nei combattimenti </a:t>
            </a:r>
          </a:p>
          <a:p>
            <a:pPr algn="just" eaLnBrk="1" hangingPunct="1"/>
            <a:r>
              <a:rPr lang="it-IT" sz="1800" smtClean="0">
                <a:latin typeface="Century Gothic" pitchFamily="34" charset="0"/>
              </a:rPr>
              <a:t>In termini territoriali Egitto e Siria non guadagnano nulla ma le conseguenze “morali” e diplomatiche del conflitto furono importanti poichè Egitto e Siria acquistano maggior prestigio nella regione,mentre  Israele vede incrinato il mito della propria invincibilità.</a:t>
            </a:r>
          </a:p>
        </p:txBody>
      </p:sp>
      <p:pic>
        <p:nvPicPr>
          <p:cNvPr id="34820" name="Picture 5" descr="http://www.presentepassato.it/Foto/Medioriente/Arafat%20eSadat-19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663" y="1125538"/>
            <a:ext cx="223202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olo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389937" cy="503238"/>
          </a:xfrm>
        </p:spPr>
        <p:txBody>
          <a:bodyPr/>
          <a:lstStyle/>
          <a:p>
            <a:pPr eaLnBrk="1" hangingPunct="1"/>
            <a:r>
              <a:rPr lang="it-IT" sz="2400" smtClean="0">
                <a:solidFill>
                  <a:srgbClr val="0070C0"/>
                </a:solidFill>
                <a:latin typeface="Century Gothic" pitchFamily="34" charset="0"/>
              </a:rPr>
              <a:t>La situazione dell’area dopo la guerra del Kippur</a:t>
            </a:r>
          </a:p>
        </p:txBody>
      </p:sp>
      <p:sp>
        <p:nvSpPr>
          <p:cNvPr id="35843" name="Segnaposto contenuto 2"/>
          <p:cNvSpPr>
            <a:spLocks noGrp="1"/>
          </p:cNvSpPr>
          <p:nvPr>
            <p:ph sz="quarter" idx="1"/>
          </p:nvPr>
        </p:nvSpPr>
        <p:spPr>
          <a:xfrm>
            <a:off x="0" y="836613"/>
            <a:ext cx="6264275" cy="5472112"/>
          </a:xfrm>
        </p:spPr>
        <p:txBody>
          <a:bodyPr/>
          <a:lstStyle/>
          <a:p>
            <a:pPr eaLnBrk="1" hangingPunct="1"/>
            <a:r>
              <a:rPr lang="it-IT" sz="2000" smtClean="0">
                <a:latin typeface="Century Gothic" pitchFamily="34" charset="0"/>
              </a:rPr>
              <a:t>Emanata Ris.n. 338 che invita ad applicare la precedente risoluzione n. 242</a:t>
            </a:r>
          </a:p>
          <a:p>
            <a:pPr eaLnBrk="1" hangingPunct="1"/>
            <a:r>
              <a:rPr lang="it-IT" sz="2000" smtClean="0">
                <a:latin typeface="Century Gothic" pitchFamily="34" charset="0"/>
              </a:rPr>
              <a:t>Nel frattempo gli Stati arabi produttori di petrolio (OPEC) dichiarano l'embargo verso i paesi “troppo tiepidi” nei confronti di Israele. Il rischio di una vertiginosa crescita dei prezzi del petrolio spinge numerose organizzazioni sovranazionali, ad adottare mozioni contrarie alla politica di Israele</a:t>
            </a:r>
          </a:p>
          <a:p>
            <a:pPr eaLnBrk="1" hangingPunct="1"/>
            <a:endParaRPr lang="it-IT" sz="2000" smtClean="0">
              <a:latin typeface="Century Gothic" pitchFamily="34" charset="0"/>
            </a:endParaRPr>
          </a:p>
          <a:p>
            <a:pPr eaLnBrk="1" hangingPunct="1"/>
            <a:endParaRPr lang="it-IT" sz="1800" smtClean="0"/>
          </a:p>
          <a:p>
            <a:pPr eaLnBrk="1" hangingPunct="1"/>
            <a:endParaRPr lang="it-IT" sz="1800" smtClean="0"/>
          </a:p>
          <a:p>
            <a:pPr eaLnBrk="1" hangingPunct="1"/>
            <a:endParaRPr lang="it-IT" sz="1800" smtClean="0"/>
          </a:p>
          <a:p>
            <a:pPr eaLnBrk="1" hangingPunct="1"/>
            <a:endParaRPr lang="it-IT" sz="1800" smtClean="0"/>
          </a:p>
          <a:p>
            <a:pPr eaLnBrk="1" hangingPunct="1"/>
            <a:endParaRPr lang="it-IT" sz="1800" smtClean="0"/>
          </a:p>
        </p:txBody>
      </p:sp>
      <p:sp>
        <p:nvSpPr>
          <p:cNvPr id="4" name="Rettangolo 3"/>
          <p:cNvSpPr/>
          <p:nvPr/>
        </p:nvSpPr>
        <p:spPr>
          <a:xfrm>
            <a:off x="0" y="4508500"/>
            <a:ext cx="9144000" cy="23495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it-IT" b="1" dirty="0" err="1">
                <a:latin typeface="Century Gothic" pitchFamily="34" charset="0"/>
              </a:rPr>
              <a:t>SITUA</a:t>
            </a:r>
            <a:r>
              <a:rPr lang="it-IT" sz="2400" dirty="0" err="1">
                <a:latin typeface="Century Gothic" pitchFamily="34" charset="0"/>
              </a:rPr>
              <a:t>z</a:t>
            </a:r>
            <a:r>
              <a:rPr lang="it-IT" b="1" dirty="0" err="1">
                <a:latin typeface="Century Gothic" pitchFamily="34" charset="0"/>
              </a:rPr>
              <a:t>IONE</a:t>
            </a:r>
            <a:r>
              <a:rPr lang="it-IT" b="1" dirty="0">
                <a:latin typeface="Century Gothic" pitchFamily="34" charset="0"/>
              </a:rPr>
              <a:t> POLITICA INTERNA</a:t>
            </a:r>
          </a:p>
          <a:p>
            <a:pPr>
              <a:defRPr/>
            </a:pPr>
            <a:r>
              <a:rPr lang="it-IT" sz="2000" dirty="0">
                <a:latin typeface="Century Gothic" pitchFamily="34" charset="0"/>
              </a:rPr>
              <a:t>Per la prima volta Israele si trova isolato e anche la leadership politica interna sembra traballare. Il primo ministro </a:t>
            </a:r>
            <a:r>
              <a:rPr lang="it-IT" sz="2000" b="1" dirty="0" err="1">
                <a:latin typeface="Century Gothic" pitchFamily="34" charset="0"/>
              </a:rPr>
              <a:t>Golda</a:t>
            </a:r>
            <a:r>
              <a:rPr lang="it-IT" sz="2000" b="1" dirty="0">
                <a:latin typeface="Century Gothic" pitchFamily="34" charset="0"/>
              </a:rPr>
              <a:t> </a:t>
            </a:r>
            <a:r>
              <a:rPr lang="it-IT" sz="2000" b="1" dirty="0" err="1">
                <a:latin typeface="Century Gothic" pitchFamily="34" charset="0"/>
              </a:rPr>
              <a:t>Meir</a:t>
            </a:r>
            <a:r>
              <a:rPr lang="it-IT" sz="2000" b="1" dirty="0">
                <a:latin typeface="Century Gothic" pitchFamily="34" charset="0"/>
              </a:rPr>
              <a:t> </a:t>
            </a:r>
            <a:r>
              <a:rPr lang="it-IT" sz="2000" dirty="0">
                <a:latin typeface="Century Gothic" pitchFamily="34" charset="0"/>
              </a:rPr>
              <a:t>si dimette. A succedergli sarà </a:t>
            </a:r>
            <a:r>
              <a:rPr lang="it-IT" sz="2000" b="1" dirty="0">
                <a:latin typeface="Century Gothic" pitchFamily="34" charset="0"/>
              </a:rPr>
              <a:t>Yitzhak Rabin </a:t>
            </a:r>
            <a:r>
              <a:rPr lang="it-IT" sz="2000" dirty="0">
                <a:latin typeface="Century Gothic" pitchFamily="34" charset="0"/>
              </a:rPr>
              <a:t>mentre il nuovo ministro della difesa è </a:t>
            </a:r>
            <a:r>
              <a:rPr lang="it-IT" sz="2000" b="1" dirty="0">
                <a:latin typeface="Century Gothic" pitchFamily="34" charset="0"/>
              </a:rPr>
              <a:t>Shimon Peres</a:t>
            </a:r>
            <a:r>
              <a:rPr lang="it-IT" sz="2000" dirty="0">
                <a:latin typeface="Century Gothic" pitchFamily="34" charset="0"/>
              </a:rPr>
              <a:t>. Nel 1977, le nuove elezioni vedranno vincitrice la nuova formazione di destra, il </a:t>
            </a:r>
            <a:r>
              <a:rPr lang="it-IT" sz="2000" i="1" dirty="0" err="1">
                <a:latin typeface="Century Gothic" pitchFamily="34" charset="0"/>
              </a:rPr>
              <a:t>Likud</a:t>
            </a:r>
            <a:r>
              <a:rPr lang="it-IT" sz="2000" dirty="0">
                <a:latin typeface="Century Gothic" pitchFamily="34" charset="0"/>
              </a:rPr>
              <a:t>, che formerà un governo presieduto da </a:t>
            </a:r>
            <a:r>
              <a:rPr lang="it-IT" sz="2000" b="1" dirty="0" err="1">
                <a:latin typeface="Century Gothic" pitchFamily="34" charset="0"/>
              </a:rPr>
              <a:t>Menachem</a:t>
            </a:r>
            <a:r>
              <a:rPr lang="it-IT" sz="2000" b="1" dirty="0">
                <a:latin typeface="Century Gothic" pitchFamily="34" charset="0"/>
              </a:rPr>
              <a:t> </a:t>
            </a:r>
            <a:r>
              <a:rPr lang="it-IT" sz="2000" b="1" dirty="0" err="1">
                <a:latin typeface="Century Gothic" pitchFamily="34" charset="0"/>
              </a:rPr>
              <a:t>Begin</a:t>
            </a:r>
            <a:endParaRPr lang="it-IT" sz="2000" b="1" dirty="0">
              <a:latin typeface="Century Gothic" pitchFamily="34" charset="0"/>
            </a:endParaRPr>
          </a:p>
        </p:txBody>
      </p:sp>
      <p:pic>
        <p:nvPicPr>
          <p:cNvPr id="35845" name="Picture 5" descr="Ritratto di Golda Mei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5825" y="692150"/>
            <a:ext cx="1624013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7" descr="Menachem Beg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5825" y="2420938"/>
            <a:ext cx="16573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 idx="4294967295"/>
          </p:nvPr>
        </p:nvSpPr>
        <p:spPr>
          <a:xfrm>
            <a:off x="960438" y="476250"/>
            <a:ext cx="8183562" cy="86518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400" dirty="0" smtClean="0">
                <a:solidFill>
                  <a:srgbClr val="0070C0"/>
                </a:solidFill>
                <a:latin typeface="Century Gothic" pitchFamily="34" charset="0"/>
              </a:rPr>
              <a:t>Riassunto.  territori palestinesi e Stato di Israele: evolu</a:t>
            </a:r>
            <a:r>
              <a:rPr lang="it-IT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z</a:t>
            </a:r>
            <a:r>
              <a:rPr lang="it-IT" sz="2400" dirty="0" smtClean="0">
                <a:solidFill>
                  <a:srgbClr val="0070C0"/>
                </a:solidFill>
                <a:latin typeface="Century Gothic" pitchFamily="34" charset="0"/>
              </a:rPr>
              <a:t>ione territoriale</a:t>
            </a:r>
            <a:r>
              <a:rPr lang="it-IT" sz="1300" dirty="0" smtClean="0"/>
              <a:t>; </a:t>
            </a:r>
            <a:endParaRPr lang="it-IT" sz="1300" dirty="0">
              <a:solidFill>
                <a:srgbClr val="FFC000"/>
              </a:solidFill>
            </a:endParaRPr>
          </a:p>
        </p:txBody>
      </p:sp>
      <p:pic>
        <p:nvPicPr>
          <p:cNvPr id="36867" name="Segnaposto contenuto 3" descr="Palestine-Map-Big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57338"/>
            <a:ext cx="8496300" cy="45354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olo 1"/>
          <p:cNvSpPr>
            <a:spLocks noGrp="1"/>
          </p:cNvSpPr>
          <p:nvPr>
            <p:ph type="ctrTitle" idx="4294967295"/>
          </p:nvPr>
        </p:nvSpPr>
        <p:spPr>
          <a:xfrm>
            <a:off x="1187450" y="3886200"/>
            <a:ext cx="7200900" cy="990600"/>
          </a:xfrm>
        </p:spPr>
        <p:txBody>
          <a:bodyPr/>
          <a:lstStyle/>
          <a:p>
            <a:pPr eaLnBrk="1" hangingPunct="1"/>
            <a:r>
              <a:rPr lang="it-IT" smtClean="0">
                <a:solidFill>
                  <a:srgbClr val="0070C0"/>
                </a:solidFill>
              </a:rPr>
              <a:t>3</a:t>
            </a:r>
            <a:r>
              <a:rPr lang="it-IT" smtClean="0">
                <a:solidFill>
                  <a:srgbClr val="0070C0"/>
                </a:solidFill>
                <a:latin typeface="Century Gothic" pitchFamily="34" charset="0"/>
              </a:rPr>
              <a:t>. Gli accordi e i tentativi di pace</a:t>
            </a:r>
          </a:p>
        </p:txBody>
      </p:sp>
      <p:sp>
        <p:nvSpPr>
          <p:cNvPr id="28675" name="Segnaposto contenuto 2"/>
          <p:cNvSpPr>
            <a:spLocks noGrp="1"/>
          </p:cNvSpPr>
          <p:nvPr>
            <p:ph type="subTitle" idx="4294967295"/>
          </p:nvPr>
        </p:nvSpPr>
        <p:spPr>
          <a:xfrm>
            <a:off x="2286000" y="5124450"/>
            <a:ext cx="6858000" cy="533400"/>
          </a:xfrm>
        </p:spPr>
        <p:txBody>
          <a:bodyPr>
            <a:normAutofit fontScale="32500" lnSpcReduction="20000"/>
          </a:bodyPr>
          <a:lstStyle/>
          <a:p>
            <a:pPr marL="36513" eaLnBrk="1" fontAlgn="auto" hangingPunct="1"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9600" smtClean="0">
                <a:solidFill>
                  <a:srgbClr val="FFFF00"/>
                </a:solidFill>
              </a:rPr>
              <a:t>    </a:t>
            </a:r>
          </a:p>
        </p:txBody>
      </p:sp>
      <p:pic>
        <p:nvPicPr>
          <p:cNvPr id="4" name="Segnaposto contenuto 3" descr="pace-israele-e-palestina.jpg"/>
          <p:cNvPicPr>
            <a:picLocks noChangeAspect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395536" y="404664"/>
            <a:ext cx="4248472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5175"/>
          </a:xfrm>
        </p:spPr>
        <p:txBody>
          <a:bodyPr/>
          <a:lstStyle/>
          <a:p>
            <a:pPr eaLnBrk="1" hangingPunct="1"/>
            <a:r>
              <a:rPr lang="it-IT" sz="2800" smtClean="0">
                <a:solidFill>
                  <a:srgbClr val="0070C0"/>
                </a:solidFill>
                <a:latin typeface="Century Gothic" pitchFamily="34" charset="0"/>
              </a:rPr>
              <a:t>1. Gli accordi di Camp David - 1978</a:t>
            </a:r>
          </a:p>
        </p:txBody>
      </p:sp>
      <p:pic>
        <p:nvPicPr>
          <p:cNvPr id="39939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t="26318"/>
          <a:stretch>
            <a:fillRect/>
          </a:stretch>
        </p:blipFill>
        <p:spPr>
          <a:xfrm>
            <a:off x="611188" y="1341438"/>
            <a:ext cx="2592387" cy="2735262"/>
          </a:xfrm>
          <a:noFill/>
        </p:spPr>
      </p:pic>
      <p:sp>
        <p:nvSpPr>
          <p:cNvPr id="31749" name="Rectangle 5"/>
          <p:cNvSpPr>
            <a:spLocks noGrp="1" noChangeArrowheads="1"/>
          </p:cNvSpPr>
          <p:nvPr>
            <p:ph sz="quarter" idx="2"/>
          </p:nvPr>
        </p:nvSpPr>
        <p:spPr>
          <a:xfrm>
            <a:off x="3419475" y="765175"/>
            <a:ext cx="5724525" cy="6092825"/>
          </a:xfrm>
        </p:spPr>
        <p:txBody>
          <a:bodyPr>
            <a:normAutofit fontScale="47500" lnSpcReduction="200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it-IT" sz="4500" dirty="0" smtClean="0"/>
              <a:t>I </a:t>
            </a:r>
            <a:r>
              <a:rPr lang="it-IT" sz="4500" dirty="0" smtClean="0">
                <a:latin typeface="Century Gothic" pitchFamily="34" charset="0"/>
              </a:rPr>
              <a:t>diversi tentativi di accordi di pace iniziano per “mano americana”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it-IT" sz="4500" dirty="0" smtClean="0">
                <a:latin typeface="Century Gothic" pitchFamily="34" charset="0"/>
              </a:rPr>
              <a:t>Gli Stati Uniti cambiano la loro strategia nel contesto internazionale e dunque anche in Medio Oriente, passando dal “</a:t>
            </a:r>
            <a:r>
              <a:rPr lang="it-IT" sz="4500" dirty="0" err="1" smtClean="0">
                <a:latin typeface="Century Gothic" pitchFamily="34" charset="0"/>
              </a:rPr>
              <a:t>containment</a:t>
            </a:r>
            <a:r>
              <a:rPr lang="it-IT" sz="4500" dirty="0" smtClean="0">
                <a:latin typeface="Century Gothic" pitchFamily="34" charset="0"/>
              </a:rPr>
              <a:t>” alla “distensione”, teoria secondo cui “la forza militare non è più una condizione necessaria per sconfiggere il nemico”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it-IT" sz="4500" dirty="0" smtClean="0">
                <a:latin typeface="Century Gothic" pitchFamily="34" charset="0"/>
              </a:rPr>
              <a:t>Gli accordi di </a:t>
            </a:r>
            <a:r>
              <a:rPr lang="it-IT" sz="4500" dirty="0" err="1" smtClean="0">
                <a:latin typeface="Century Gothic" pitchFamily="34" charset="0"/>
              </a:rPr>
              <a:t>Camp</a:t>
            </a:r>
            <a:r>
              <a:rPr lang="it-IT" sz="4500" dirty="0" smtClean="0">
                <a:latin typeface="Century Gothic" pitchFamily="34" charset="0"/>
              </a:rPr>
              <a:t> David vedono gli USA in prima linea per mediare la pace tra </a:t>
            </a:r>
            <a:r>
              <a:rPr lang="it-IT" sz="4500" b="1" dirty="0" smtClean="0">
                <a:latin typeface="Century Gothic" pitchFamily="34" charset="0"/>
              </a:rPr>
              <a:t>Egitto e Israele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it-IT" sz="4500" dirty="0" smtClean="0">
                <a:latin typeface="Century Gothic" pitchFamily="34" charset="0"/>
              </a:rPr>
              <a:t>L'accordo comporta la restituzione del Sinai da parte israeliana e l'impegno americano a elargire sovvenzioni annuali per i governi di Israele ed Egitto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it-IT" sz="4500" dirty="0" smtClean="0">
                <a:latin typeface="Century Gothic" pitchFamily="34" charset="0"/>
              </a:rPr>
              <a:t>Dal 1979 fino a pochi anni fa, l'Egitto ha ricevuto 1,3 miliardi di $ l'anno. Israele ha ricevuto 3 miliardi di $ l'anno dal 1985 </a:t>
            </a:r>
          </a:p>
        </p:txBody>
      </p:sp>
      <p:sp>
        <p:nvSpPr>
          <p:cNvPr id="7" name="Rettangolo 6"/>
          <p:cNvSpPr/>
          <p:nvPr/>
        </p:nvSpPr>
        <p:spPr>
          <a:xfrm>
            <a:off x="323850" y="4652963"/>
            <a:ext cx="3095625" cy="175418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it-IT" dirty="0">
                <a:solidFill>
                  <a:schemeClr val="tx1"/>
                </a:solidFill>
                <a:latin typeface="Century Gothic" pitchFamily="34" charset="0"/>
              </a:rPr>
              <a:t>protagonisti di </a:t>
            </a:r>
            <a:r>
              <a:rPr lang="it-IT" dirty="0" err="1">
                <a:solidFill>
                  <a:schemeClr val="tx1"/>
                </a:solidFill>
                <a:latin typeface="Century Gothic" pitchFamily="34" charset="0"/>
              </a:rPr>
              <a:t>Camp</a:t>
            </a:r>
            <a:r>
              <a:rPr lang="it-IT" dirty="0">
                <a:solidFill>
                  <a:schemeClr val="tx1"/>
                </a:solidFill>
                <a:latin typeface="Century Gothic" pitchFamily="34" charset="0"/>
              </a:rPr>
              <a:t> David: il presidente egiziano Sadat, il presidente degli U.S.A.  Carter, il primo ministro israeliano </a:t>
            </a:r>
            <a:r>
              <a:rPr lang="it-IT" dirty="0" err="1">
                <a:solidFill>
                  <a:schemeClr val="tx1"/>
                </a:solidFill>
                <a:latin typeface="Century Gothic" pitchFamily="34" charset="0"/>
              </a:rPr>
              <a:t>Begin</a:t>
            </a:r>
            <a:r>
              <a:rPr lang="it-IT" dirty="0">
                <a:solidFill>
                  <a:schemeClr val="tx1"/>
                </a:solidFill>
                <a:latin typeface="Century Gothic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250825" y="333375"/>
            <a:ext cx="8259763" cy="5746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2800" dirty="0" smtClean="0">
                <a:solidFill>
                  <a:srgbClr val="FFC000"/>
                </a:solidFill>
              </a:rPr>
              <a:t>     </a:t>
            </a:r>
            <a:r>
              <a:rPr lang="it-IT" sz="2800" b="0" dirty="0" smtClean="0">
                <a:solidFill>
                  <a:srgbClr val="0070C0"/>
                </a:solidFill>
                <a:latin typeface="Century Gothic" pitchFamily="34" charset="0"/>
              </a:rPr>
              <a:t>Il contenuto degli accordi</a:t>
            </a:r>
            <a:endParaRPr lang="it-IT" sz="2800" b="0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sp>
        <p:nvSpPr>
          <p:cNvPr id="40963" name="Rectangle 6"/>
          <p:cNvSpPr>
            <a:spLocks noGrp="1" noChangeArrowheads="1"/>
          </p:cNvSpPr>
          <p:nvPr>
            <p:ph type="body" idx="2"/>
          </p:nvPr>
        </p:nvSpPr>
        <p:spPr>
          <a:xfrm>
            <a:off x="4932363" y="765175"/>
            <a:ext cx="4211637" cy="5616575"/>
          </a:xfrm>
        </p:spPr>
        <p:txBody>
          <a:bodyPr/>
          <a:lstStyle/>
          <a:p>
            <a:pPr marL="17463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it-IT" sz="2000" b="1" smtClean="0">
                <a:solidFill>
                  <a:schemeClr val="tx1"/>
                </a:solidFill>
                <a:latin typeface="Century Gothic" pitchFamily="34" charset="0"/>
              </a:rPr>
              <a:t>PRINCIPI </a:t>
            </a:r>
          </a:p>
          <a:p>
            <a:pPr marL="17463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it-IT" sz="2000" b="1" smtClean="0">
                <a:solidFill>
                  <a:schemeClr val="tx1"/>
                </a:solidFill>
                <a:latin typeface="Century Gothic" pitchFamily="34" charset="0"/>
              </a:rPr>
              <a:t>a)Accordi tra Egitto e Israele</a:t>
            </a:r>
            <a:r>
              <a:rPr lang="it-IT" sz="2000" smtClean="0">
                <a:solidFill>
                  <a:schemeClr val="tx1"/>
                </a:solidFill>
                <a:latin typeface="Century Gothic" pitchFamily="34" charset="0"/>
              </a:rPr>
              <a:t>. Restituzione all’ Egitto della Penisola del Sinai e riconoscimento dello Stato di Israele </a:t>
            </a:r>
          </a:p>
          <a:p>
            <a:pPr marL="17463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it-IT" sz="200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it-IT" sz="2000" b="1" smtClean="0">
                <a:solidFill>
                  <a:schemeClr val="tx1"/>
                </a:solidFill>
                <a:latin typeface="Century Gothic" pitchFamily="34" charset="0"/>
              </a:rPr>
              <a:t>b) Accordi per la pace in Medio Oriente</a:t>
            </a:r>
            <a:r>
              <a:rPr lang="it-IT" sz="2000" smtClean="0">
                <a:solidFill>
                  <a:schemeClr val="tx1"/>
                </a:solidFill>
                <a:latin typeface="Century Gothic" pitchFamily="34" charset="0"/>
              </a:rPr>
              <a:t>. </a:t>
            </a:r>
          </a:p>
          <a:p>
            <a:pPr marL="17463" eaLnBrk="1" hangingPunct="1">
              <a:spcBef>
                <a:spcPct val="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2000" smtClean="0">
                <a:solidFill>
                  <a:schemeClr val="tx1"/>
                </a:solidFill>
                <a:latin typeface="Century Gothic" pitchFamily="34" charset="0"/>
              </a:rPr>
              <a:t>Impegno per i negoziati per istituire una autonoma autorità in Cisgiordania e nella Striscia di Gaza (entro 5 anni), ed attuare pienamente la Risoluzione 242 del Consiglio di Sicurezza</a:t>
            </a:r>
          </a:p>
          <a:p>
            <a:pPr marL="17463" eaLnBrk="1" hangingPunct="1">
              <a:spcBef>
                <a:spcPct val="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2000" smtClean="0">
                <a:solidFill>
                  <a:schemeClr val="tx1"/>
                </a:solidFill>
                <a:latin typeface="Century Gothic" pitchFamily="34" charset="0"/>
              </a:rPr>
              <a:t>Gerusalemme è stata esclusa dagli accordi</a:t>
            </a:r>
          </a:p>
          <a:p>
            <a:pPr marL="17463" eaLnBrk="1" hangingPunct="1">
              <a:spcBef>
                <a:spcPct val="0"/>
              </a:spcBef>
              <a:buClr>
                <a:schemeClr val="tx1"/>
              </a:buClr>
            </a:pPr>
            <a:endParaRPr lang="it-IT" sz="2000" smtClean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40964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11413" y="981075"/>
            <a:ext cx="2376487" cy="4608513"/>
          </a:xfrm>
          <a:noFill/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08050"/>
            <a:ext cx="230505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8" name="CasellaDiTesto 9"/>
          <p:cNvSpPr txBox="1">
            <a:spLocks noChangeArrowheads="1"/>
          </p:cNvSpPr>
          <p:nvPr/>
        </p:nvSpPr>
        <p:spPr bwMode="auto">
          <a:xfrm>
            <a:off x="395288" y="5805488"/>
            <a:ext cx="4321175" cy="64611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dirty="0">
                <a:latin typeface="Century Gothic" pitchFamily="34" charset="0"/>
              </a:rPr>
              <a:t>Israele: prima e dopo gli accordi di </a:t>
            </a:r>
            <a:r>
              <a:rPr lang="it-IT" dirty="0" err="1">
                <a:latin typeface="Century Gothic" pitchFamily="34" charset="0"/>
              </a:rPr>
              <a:t>Camp</a:t>
            </a:r>
            <a:r>
              <a:rPr lang="it-IT" dirty="0">
                <a:latin typeface="Century Gothic" pitchFamily="34" charset="0"/>
              </a:rPr>
              <a:t> David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60438" y="0"/>
            <a:ext cx="8183562" cy="620713"/>
          </a:xfrm>
        </p:spPr>
        <p:txBody>
          <a:bodyPr/>
          <a:lstStyle/>
          <a:p>
            <a:pPr eaLnBrk="1" hangingPunct="1"/>
            <a:r>
              <a:rPr lang="it-IT" smtClean="0">
                <a:solidFill>
                  <a:srgbClr val="0070C0"/>
                </a:solidFill>
              </a:rPr>
              <a:t>… </a:t>
            </a:r>
            <a:r>
              <a:rPr lang="it-IT" smtClean="0">
                <a:solidFill>
                  <a:srgbClr val="0070C0"/>
                </a:solidFill>
                <a:latin typeface="Century Gothic" pitchFamily="34" charset="0"/>
              </a:rPr>
              <a:t>Ma la pace è ancora Lontana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323850" y="4221163"/>
            <a:ext cx="5219700" cy="2303462"/>
          </a:xfrm>
          <a:ln w="38100"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pPr marL="0" indent="-265113" eaLnBrk="1" hangingPunct="1">
              <a:buClrTx/>
              <a:buFont typeface="Wingdings 3" pitchFamily="18" charset="2"/>
              <a:buNone/>
              <a:defRPr/>
            </a:pPr>
            <a:r>
              <a:rPr lang="it-IT" sz="2000" dirty="0" smtClean="0">
                <a:latin typeface="Century Gothic" pitchFamily="34" charset="0"/>
              </a:rPr>
              <a:t>1987:  </a:t>
            </a:r>
            <a:r>
              <a:rPr lang="it-IT" sz="2000" b="1" dirty="0" smtClean="0">
                <a:latin typeface="Century Gothic" pitchFamily="34" charset="0"/>
              </a:rPr>
              <a:t>prima Intifada</a:t>
            </a:r>
            <a:r>
              <a:rPr lang="it-IT" sz="2000" b="1" dirty="0" smtClean="0">
                <a:solidFill>
                  <a:srgbClr val="0070C0"/>
                </a:solidFill>
                <a:latin typeface="Century Gothic" pitchFamily="34" charset="0"/>
              </a:rPr>
              <a:t>,</a:t>
            </a:r>
            <a:r>
              <a:rPr lang="it-IT" sz="2000" dirty="0" smtClean="0">
                <a:latin typeface="Century Gothic" pitchFamily="34" charset="0"/>
              </a:rPr>
              <a:t> con lo scopo di combattere l'occupazione israeliana dei Territori Occupati per mezzo  azioni  di disobbedienza </a:t>
            </a:r>
            <a:r>
              <a:rPr lang="it-IT" sz="2000" dirty="0" err="1" smtClean="0">
                <a:latin typeface="Century Gothic" pitchFamily="34" charset="0"/>
              </a:rPr>
              <a:t>civile.L</a:t>
            </a:r>
            <a:r>
              <a:rPr lang="it-IT" sz="2000" dirty="0" smtClean="0">
                <a:latin typeface="Century Gothic" pitchFamily="34" charset="0"/>
              </a:rPr>
              <a:t>’Intifada in tre anni ha causato 800 morti</a:t>
            </a:r>
          </a:p>
        </p:txBody>
      </p:sp>
      <p:pic>
        <p:nvPicPr>
          <p:cNvPr id="41988" name="Picture 6" descr="intifa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4149725"/>
            <a:ext cx="2754313" cy="242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250825" y="765175"/>
            <a:ext cx="5257800" cy="3170238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2000" dirty="0">
                <a:latin typeface="Century Gothic" pitchFamily="34" charset="0"/>
              </a:rPr>
              <a:t>1982: </a:t>
            </a:r>
            <a:r>
              <a:rPr lang="it-IT" sz="2000" b="1" dirty="0">
                <a:latin typeface="Century Gothic" pitchFamily="34" charset="0"/>
              </a:rPr>
              <a:t>invasione israeliane del Libano. </a:t>
            </a:r>
            <a:r>
              <a:rPr lang="it-IT" sz="2000" dirty="0">
                <a:latin typeface="Century Gothic" pitchFamily="34" charset="0"/>
              </a:rPr>
              <a:t>Le Forze di Difesa Israeliane invadono il sud del Libano come risposta ad attacchi dell’OLP che dal Libano interessavano alcune zone israeliane. Israele vuole punire gli attivisti dell’OLP insediati in Libano</a:t>
            </a:r>
          </a:p>
          <a:p>
            <a:pPr>
              <a:defRPr/>
            </a:pPr>
            <a:r>
              <a:rPr lang="it-IT" sz="2000" dirty="0">
                <a:latin typeface="Century Gothic" pitchFamily="34" charset="0"/>
              </a:rPr>
              <a:t>La guerra si conclude con  l’abbandono del Libano da parte dell’OLP e con forti perdite tra i civili palestinesi</a:t>
            </a:r>
          </a:p>
        </p:txBody>
      </p:sp>
      <p:pic>
        <p:nvPicPr>
          <p:cNvPr id="41990" name="Picture 9" descr="http://www.stpauls.it/jesus06/0403je/images/0403j66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836613"/>
            <a:ext cx="287655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183562" cy="935038"/>
          </a:xfrm>
        </p:spPr>
        <p:txBody>
          <a:bodyPr/>
          <a:lstStyle/>
          <a:p>
            <a:pPr algn="ctr" eaLnBrk="1" hangingPunct="1"/>
            <a:r>
              <a:rPr lang="it-IT" smtClean="0">
                <a:solidFill>
                  <a:srgbClr val="0070C0"/>
                </a:solidFill>
                <a:latin typeface="Century Gothic" pitchFamily="34" charset="0"/>
              </a:rPr>
              <a:t>2. Gli accordi di Oslo-1993</a:t>
            </a:r>
            <a:br>
              <a:rPr lang="it-IT" smtClean="0">
                <a:solidFill>
                  <a:srgbClr val="0070C0"/>
                </a:solidFill>
                <a:latin typeface="Century Gothic" pitchFamily="34" charset="0"/>
              </a:rPr>
            </a:br>
            <a:endParaRPr lang="it-IT" smtClean="0">
              <a:solidFill>
                <a:srgbClr val="0070C0"/>
              </a:solidFill>
              <a:latin typeface="Century Gothic" pitchFamily="34" charset="0"/>
            </a:endParaRPr>
          </a:p>
        </p:txBody>
      </p:sp>
      <p:pic>
        <p:nvPicPr>
          <p:cNvPr id="43011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940425" y="908050"/>
            <a:ext cx="2952750" cy="2376488"/>
          </a:xfrm>
          <a:noFill/>
        </p:spPr>
      </p:pic>
      <p:sp>
        <p:nvSpPr>
          <p:cNvPr id="43012" name="Rectangle 5"/>
          <p:cNvSpPr>
            <a:spLocks noChangeArrowheads="1"/>
          </p:cNvSpPr>
          <p:nvPr/>
        </p:nvSpPr>
        <p:spPr bwMode="auto">
          <a:xfrm>
            <a:off x="0" y="549275"/>
            <a:ext cx="5867400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sz="2000" b="1">
              <a:latin typeface="Century Gothic" pitchFamily="34" charset="0"/>
            </a:endParaRPr>
          </a:p>
          <a:p>
            <a:r>
              <a:rPr lang="it-IT" sz="2000" b="1">
                <a:latin typeface="Century Gothic" pitchFamily="34" charset="0"/>
              </a:rPr>
              <a:t>PRINCIPI</a:t>
            </a:r>
          </a:p>
          <a:p>
            <a:pPr>
              <a:buFont typeface="Wingdings" pitchFamily="2" charset="2"/>
              <a:buChar char="§"/>
            </a:pPr>
            <a:r>
              <a:rPr lang="it-IT" sz="2000">
                <a:latin typeface="Century Gothic" pitchFamily="34" charset="0"/>
              </a:rPr>
              <a:t>l’OLP riconosce il diritto di Israele di vivere in pace e sicurezza;</a:t>
            </a:r>
          </a:p>
          <a:p>
            <a:pPr>
              <a:buFont typeface="Wingdings" pitchFamily="2" charset="2"/>
              <a:buChar char="§"/>
            </a:pPr>
            <a:r>
              <a:rPr lang="it-IT" sz="2000">
                <a:latin typeface="Century Gothic" pitchFamily="34" charset="0"/>
              </a:rPr>
              <a:t>Israele riconosce l’OLP come “rappresentante del popolo palestinese”;</a:t>
            </a:r>
          </a:p>
          <a:p>
            <a:pPr>
              <a:buFont typeface="Wingdings" pitchFamily="2" charset="2"/>
              <a:buChar char="§"/>
            </a:pPr>
            <a:r>
              <a:rPr lang="it-IT" sz="2000">
                <a:latin typeface="Century Gothic" pitchFamily="34" charset="0"/>
              </a:rPr>
              <a:t>Ritiro delle forze israeliane da alcune aree della Striscia di Gaza e della Cisgiordania e diritto palestinese all'autogoverno in tali aree, attraverso la creazione dell'Autorità Nazionale Palestinese (entro 5 anni)</a:t>
            </a:r>
          </a:p>
          <a:p>
            <a:pPr>
              <a:buFont typeface="Wingdings" pitchFamily="2" charset="2"/>
              <a:buChar char="§"/>
            </a:pPr>
            <a:r>
              <a:rPr lang="it-IT" sz="2000">
                <a:latin typeface="Century Gothic" pitchFamily="34" charset="0"/>
              </a:rPr>
              <a:t>Questioni annose come Gerusalemme, rifugiati palestinesi e insediamenti israeliani nell'area vengono tralasciate</a:t>
            </a:r>
          </a:p>
          <a:p>
            <a:pPr>
              <a:buFont typeface="Wingdings" pitchFamily="2" charset="2"/>
              <a:buChar char="§"/>
            </a:pPr>
            <a:r>
              <a:rPr lang="it-IT" sz="2000" b="1">
                <a:latin typeface="Century Gothic" pitchFamily="34" charset="0"/>
              </a:rPr>
              <a:t>Ytzhak Rabin viene ucciso nel 1995 da un terrorista israeliano che disse “</a:t>
            </a:r>
            <a:r>
              <a:rPr lang="it-IT" sz="2000" i="1">
                <a:latin typeface="Century Gothic" pitchFamily="34" charset="0"/>
              </a:rPr>
              <a:t>voleva regalare la nostra terra agli arabi”</a:t>
            </a:r>
            <a:endParaRPr lang="it-IT" sz="2000" b="1"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it-IT" sz="2000">
              <a:latin typeface="Century Gothic" pitchFamily="34" charset="0"/>
            </a:endParaRPr>
          </a:p>
        </p:txBody>
      </p:sp>
      <p:sp>
        <p:nvSpPr>
          <p:cNvPr id="47109" name="CasellaDiTesto 4"/>
          <p:cNvSpPr txBox="1">
            <a:spLocks noChangeArrowheads="1"/>
          </p:cNvSpPr>
          <p:nvPr/>
        </p:nvSpPr>
        <p:spPr bwMode="auto">
          <a:xfrm>
            <a:off x="5940425" y="5373688"/>
            <a:ext cx="2879725" cy="9223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dirty="0">
                <a:latin typeface="Century Gothic" pitchFamily="34" charset="0"/>
              </a:rPr>
              <a:t>Rabin, Arafat, Peres ricevono il Nobel per la pace</a:t>
            </a:r>
          </a:p>
        </p:txBody>
      </p:sp>
      <p:pic>
        <p:nvPicPr>
          <p:cNvPr id="43014" name="Picture 8" descr="http://www.presentepassato.it/Foto/Medioriente/Nobe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357563"/>
            <a:ext cx="30257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olo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183562" cy="865188"/>
          </a:xfrm>
        </p:spPr>
        <p:txBody>
          <a:bodyPr/>
          <a:lstStyle/>
          <a:p>
            <a:pPr algn="ctr" eaLnBrk="1" hangingPunct="1"/>
            <a:r>
              <a:rPr lang="it-IT" sz="2800" smtClean="0">
                <a:solidFill>
                  <a:srgbClr val="0070C0"/>
                </a:solidFill>
                <a:latin typeface="Century Gothic" pitchFamily="34" charset="0"/>
              </a:rPr>
              <a:t>Gli accordi di Oslo: il piano territoriale “ad interim”</a:t>
            </a:r>
          </a:p>
        </p:txBody>
      </p:sp>
      <p:sp>
        <p:nvSpPr>
          <p:cNvPr id="44035" name="Segnaposto contenuto 2"/>
          <p:cNvSpPr>
            <a:spLocks noGrp="1"/>
          </p:cNvSpPr>
          <p:nvPr>
            <p:ph sz="quarter" idx="1"/>
          </p:nvPr>
        </p:nvSpPr>
        <p:spPr>
          <a:xfrm>
            <a:off x="0" y="981075"/>
            <a:ext cx="4897438" cy="5256213"/>
          </a:xfrm>
        </p:spPr>
        <p:txBody>
          <a:bodyPr/>
          <a:lstStyle/>
          <a:p>
            <a:pPr eaLnBrk="1" hangingPunct="1"/>
            <a:endParaRPr lang="it-IT" sz="1800" smtClean="0"/>
          </a:p>
          <a:p>
            <a:pPr eaLnBrk="1" hangingPunct="1"/>
            <a:r>
              <a:rPr lang="it-IT" sz="2400" smtClean="0">
                <a:latin typeface="Century Gothic" pitchFamily="34" charset="0"/>
              </a:rPr>
              <a:t>Fino allo stabilimento di un accordo finale, Cisgiordania e Striscia di Gaza sarebbero state divise in tre zone(A, B, e C)</a:t>
            </a:r>
          </a:p>
          <a:p>
            <a:pPr eaLnBrk="1" hangingPunct="1"/>
            <a:r>
              <a:rPr lang="it-IT" sz="2400" smtClean="0">
                <a:latin typeface="Century Gothic" pitchFamily="34" charset="0"/>
              </a:rPr>
              <a:t>Area A è l'area sotto il controllo civile e di sicurezza dell'ANP.</a:t>
            </a:r>
          </a:p>
          <a:p>
            <a:pPr eaLnBrk="1" hangingPunct="1"/>
            <a:r>
              <a:rPr lang="it-IT" sz="2400" smtClean="0">
                <a:latin typeface="Century Gothic" pitchFamily="34" charset="0"/>
              </a:rPr>
              <a:t>Area B è l'area sotto il controllo civile dell'ANP e di Israele per quanto riguarda la sicurezza.</a:t>
            </a:r>
          </a:p>
          <a:p>
            <a:pPr eaLnBrk="1" hangingPunct="1"/>
            <a:r>
              <a:rPr lang="it-IT" sz="2400" smtClean="0">
                <a:latin typeface="Century Gothic" pitchFamily="34" charset="0"/>
              </a:rPr>
              <a:t>Area C è l'area sotto il controllo integrale di Israele.</a:t>
            </a:r>
          </a:p>
          <a:p>
            <a:pPr eaLnBrk="1" hangingPunct="1"/>
            <a:endParaRPr lang="it-IT" sz="2400" smtClean="0">
              <a:latin typeface="Century Gothic" pitchFamily="34" charset="0"/>
            </a:endParaRPr>
          </a:p>
          <a:p>
            <a:pPr eaLnBrk="1" hangingPunct="1"/>
            <a:endParaRPr lang="it-IT" sz="2400" smtClean="0">
              <a:latin typeface="Century Gothic" pitchFamily="34" charset="0"/>
            </a:endParaRPr>
          </a:p>
        </p:txBody>
      </p:sp>
      <p:pic>
        <p:nvPicPr>
          <p:cNvPr id="44036" name="Picture 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19700" y="908050"/>
            <a:ext cx="3924300" cy="55451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olo 8"/>
          <p:cNvSpPr>
            <a:spLocks noGrp="1"/>
          </p:cNvSpPr>
          <p:nvPr>
            <p:ph type="title"/>
          </p:nvPr>
        </p:nvSpPr>
        <p:spPr>
          <a:xfrm>
            <a:off x="323850" y="260350"/>
            <a:ext cx="8183563" cy="720725"/>
          </a:xfrm>
        </p:spPr>
        <p:txBody>
          <a:bodyPr/>
          <a:lstStyle/>
          <a:p>
            <a:pPr algn="ctr" eaLnBrk="1" hangingPunct="1"/>
            <a:r>
              <a:rPr lang="it-IT" smtClean="0">
                <a:solidFill>
                  <a:srgbClr val="0070C0"/>
                </a:solidFill>
                <a:latin typeface="Century Gothic" pitchFamily="34" charset="0"/>
              </a:rPr>
              <a:t>Altri eventi. La nascita di HAMAS</a:t>
            </a:r>
          </a:p>
        </p:txBody>
      </p:sp>
      <p:sp>
        <p:nvSpPr>
          <p:cNvPr id="45059" name="Segnaposto contenuto 9"/>
          <p:cNvSpPr>
            <a:spLocks noGrp="1"/>
          </p:cNvSpPr>
          <p:nvPr>
            <p:ph sz="quarter" idx="1"/>
          </p:nvPr>
        </p:nvSpPr>
        <p:spPr>
          <a:xfrm>
            <a:off x="0" y="1125538"/>
            <a:ext cx="6156325" cy="5327650"/>
          </a:xfrm>
        </p:spPr>
        <p:txBody>
          <a:bodyPr/>
          <a:lstStyle/>
          <a:p>
            <a:pPr eaLnBrk="1" hangingPunct="1"/>
            <a:r>
              <a:rPr lang="it-IT" sz="2000" smtClean="0">
                <a:latin typeface="Century Gothic" pitchFamily="34" charset="0"/>
              </a:rPr>
              <a:t>In questo periodo, gruppi estremistici di matrice islamica tradizionalista che non si riconoscevano nell'OLP si organizzarono trovando come punto di riferimento il movimento Hamas (nato a Gaza nel 1987) che, pur limitando la sua azione al quadro strettamente palestinese, con l'impiego di tecniche di lotta terroristica, è riuscito a erodere parte del consenso fin qui goduto dall’ OLP.</a:t>
            </a:r>
          </a:p>
          <a:p>
            <a:pPr eaLnBrk="1" hangingPunct="1"/>
            <a:r>
              <a:rPr lang="it-IT" sz="2000" smtClean="0">
                <a:latin typeface="Century Gothic" pitchFamily="34" charset="0"/>
              </a:rPr>
              <a:t>Lo </a:t>
            </a:r>
            <a:r>
              <a:rPr lang="it-IT" sz="2000" i="1" smtClean="0">
                <a:latin typeface="Century Gothic" pitchFamily="34" charset="0"/>
              </a:rPr>
              <a:t>Statuto di Hamas</a:t>
            </a:r>
            <a:r>
              <a:rPr lang="it-IT" sz="2000" smtClean="0">
                <a:latin typeface="Century Gothic" pitchFamily="34" charset="0"/>
              </a:rPr>
              <a:t> richiede la distruzione di Israele e la sua sostituzione con un Stato islamico palestinese nella zona che ora è Israele, in Cisgiordania e nella Striscia di Gaza.</a:t>
            </a:r>
          </a:p>
        </p:txBody>
      </p:sp>
      <p:pic>
        <p:nvPicPr>
          <p:cNvPr id="45060" name="Picture 2" descr="C:\Users\Michela\Downloads\200px-Flag_of_Hamas.svg.pn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659563" y="1484313"/>
            <a:ext cx="1978025" cy="1439862"/>
          </a:xfrm>
          <a:noFill/>
        </p:spPr>
      </p:pic>
      <p:pic>
        <p:nvPicPr>
          <p:cNvPr id="45061" name="Picture 7" descr="http://vkb.isvg.org/@api/deki/files/688/=hamas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3500438"/>
            <a:ext cx="3132137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CasellaDiTesto 4"/>
          <p:cNvSpPr txBox="1">
            <a:spLocks noChangeArrowheads="1"/>
          </p:cNvSpPr>
          <p:nvPr/>
        </p:nvSpPr>
        <p:spPr bwMode="auto">
          <a:xfrm>
            <a:off x="468313" y="333375"/>
            <a:ext cx="867568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800">
                <a:solidFill>
                  <a:srgbClr val="0070C0"/>
                </a:solidFill>
                <a:latin typeface="Century Gothic" pitchFamily="34" charset="0"/>
              </a:rPr>
              <a:t>3. Altri tentativi di pace (Oslo e Wye Plantation)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50825" y="1125538"/>
            <a:ext cx="5616575" cy="2554287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2000" b="1" dirty="0">
                <a:latin typeface="Century Gothic" pitchFamily="34" charset="0"/>
              </a:rPr>
              <a:t>Accordi di Oslo II - </a:t>
            </a:r>
            <a:r>
              <a:rPr lang="it-IT" sz="2000" dirty="0">
                <a:latin typeface="Century Gothic" pitchFamily="34" charset="0"/>
              </a:rPr>
              <a:t> </a:t>
            </a:r>
            <a:r>
              <a:rPr lang="it-IT" sz="2000" dirty="0" err="1">
                <a:latin typeface="Century Gothic" pitchFamily="34" charset="0"/>
              </a:rPr>
              <a:t>Taba</a:t>
            </a:r>
            <a:r>
              <a:rPr lang="it-IT" sz="2000" dirty="0">
                <a:latin typeface="Century Gothic" pitchFamily="34" charset="0"/>
              </a:rPr>
              <a:t> settembre 1995 (Penisola del Sinai, Egitto) da parte di Israele (Rabin) e OLP (Arafat) </a:t>
            </a:r>
            <a:r>
              <a:rPr lang="it-IT" sz="2000" u="sng" dirty="0">
                <a:latin typeface="Century Gothic" pitchFamily="34" charset="0"/>
              </a:rPr>
              <a:t>Obiettivo: </a:t>
            </a:r>
            <a:r>
              <a:rPr lang="it-IT" sz="2000" dirty="0">
                <a:latin typeface="Century Gothic" pitchFamily="34" charset="0"/>
              </a:rPr>
              <a:t>risolvere la questione dei territori occupati riconoscendo e sostenendo la creazione di una Autorità Nazionale Palestinese e di un governo ad Interim nei territori di Gaza e Cisgiordania</a:t>
            </a:r>
          </a:p>
        </p:txBody>
      </p:sp>
      <p:sp>
        <p:nvSpPr>
          <p:cNvPr id="46084" name="Rettangolo 7"/>
          <p:cNvSpPr>
            <a:spLocks noChangeArrowheads="1"/>
          </p:cNvSpPr>
          <p:nvPr/>
        </p:nvSpPr>
        <p:spPr bwMode="auto">
          <a:xfrm>
            <a:off x="323850" y="4076700"/>
            <a:ext cx="5472113" cy="2062163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it-IT" sz="2000" b="1">
                <a:latin typeface="Century Gothic" pitchFamily="34" charset="0"/>
              </a:rPr>
              <a:t>Memorandum di Wye Plantation – </a:t>
            </a:r>
            <a:r>
              <a:rPr lang="it-IT" sz="2000">
                <a:latin typeface="Century Gothic" pitchFamily="34" charset="0"/>
              </a:rPr>
              <a:t>1998 tra Arafat e Netanyhau </a:t>
            </a:r>
            <a:r>
              <a:rPr lang="it-IT" sz="2000" u="sng">
                <a:latin typeface="Century Gothic" pitchFamily="34" charset="0"/>
              </a:rPr>
              <a:t>Obiettivi: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it-IT" sz="2000">
                <a:latin typeface="Century Gothic" pitchFamily="34" charset="0"/>
              </a:rPr>
              <a:t>Ripiegamento israeliano in Cisgiordania (- 13% subito, - 14% in seguito);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it-IT" sz="2000">
                <a:latin typeface="Century Gothic" pitchFamily="34" charset="0"/>
              </a:rPr>
              <a:t>Impegno reciproco a contrastare violenza e terrorismo;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it-IT" sz="2000">
                <a:latin typeface="Century Gothic" pitchFamily="34" charset="0"/>
              </a:rPr>
              <a:t>Obbligo di disarmo da parte dell’ANP di gruppi o soggetti sospettati di terrorismo;</a:t>
            </a:r>
          </a:p>
        </p:txBody>
      </p:sp>
      <p:pic>
        <p:nvPicPr>
          <p:cNvPr id="9" name="Picture 9" descr="IMG00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4005263"/>
            <a:ext cx="3203575" cy="243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086" name="Picture 2" descr="https://encrypted-tbn2.gstatic.com/images?q=tbn:ANd9GcRSAYlDnK6Amhvqvb-No12AxKuxyPE02-g2cmnPZtHl5pVH8wT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1052513"/>
            <a:ext cx="3059112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CasellaDiTesto 1"/>
          <p:cNvSpPr txBox="1">
            <a:spLocks noChangeArrowheads="1"/>
          </p:cNvSpPr>
          <p:nvPr/>
        </p:nvSpPr>
        <p:spPr bwMode="auto">
          <a:xfrm>
            <a:off x="0" y="0"/>
            <a:ext cx="84597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>
                <a:solidFill>
                  <a:srgbClr val="0070C0"/>
                </a:solidFill>
                <a:latin typeface="Century Gothic" pitchFamily="34" charset="0"/>
              </a:rPr>
              <a:t>4. Altri tentativi di pace (Sharm el Sheik e la road map)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0" y="692150"/>
            <a:ext cx="6732588" cy="2247900"/>
          </a:xfrm>
          <a:prstGeom prst="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2000" b="1" dirty="0">
                <a:latin typeface="Century Gothic" pitchFamily="34" charset="0"/>
              </a:rPr>
              <a:t>Vertice di </a:t>
            </a:r>
            <a:r>
              <a:rPr lang="it-IT" sz="2000" b="1" dirty="0" err="1">
                <a:latin typeface="Century Gothic" pitchFamily="34" charset="0"/>
              </a:rPr>
              <a:t>Sharm</a:t>
            </a:r>
            <a:r>
              <a:rPr lang="it-IT" sz="2000" b="1" dirty="0">
                <a:latin typeface="Century Gothic" pitchFamily="34" charset="0"/>
              </a:rPr>
              <a:t> </a:t>
            </a:r>
            <a:r>
              <a:rPr lang="it-IT" sz="2000" b="1" dirty="0" err="1">
                <a:latin typeface="Century Gothic" pitchFamily="34" charset="0"/>
              </a:rPr>
              <a:t>el</a:t>
            </a:r>
            <a:r>
              <a:rPr lang="it-IT" sz="2000" b="1" dirty="0">
                <a:latin typeface="Century Gothic" pitchFamily="34" charset="0"/>
              </a:rPr>
              <a:t> </a:t>
            </a:r>
            <a:r>
              <a:rPr lang="it-IT" sz="2000" b="1" dirty="0" err="1">
                <a:latin typeface="Century Gothic" pitchFamily="34" charset="0"/>
              </a:rPr>
              <a:t>Sheik</a:t>
            </a:r>
            <a:r>
              <a:rPr lang="it-IT" sz="2000" b="1" dirty="0">
                <a:latin typeface="Century Gothic" pitchFamily="34" charset="0"/>
              </a:rPr>
              <a:t>: </a:t>
            </a:r>
            <a:r>
              <a:rPr lang="it-IT" sz="2000" dirty="0">
                <a:latin typeface="Century Gothic" pitchFamily="34" charset="0"/>
              </a:rPr>
              <a:t>settembre 1999. Accordi siglati da Ehud </a:t>
            </a:r>
            <a:r>
              <a:rPr lang="it-IT" sz="2000" dirty="0" err="1">
                <a:latin typeface="Century Gothic" pitchFamily="34" charset="0"/>
              </a:rPr>
              <a:t>Barak</a:t>
            </a:r>
            <a:r>
              <a:rPr lang="it-IT" sz="2000" dirty="0">
                <a:latin typeface="Century Gothic" pitchFamily="34" charset="0"/>
              </a:rPr>
              <a:t> e Arafat.</a:t>
            </a:r>
          </a:p>
          <a:p>
            <a:pPr>
              <a:defRPr/>
            </a:pPr>
            <a:r>
              <a:rPr lang="it-IT" sz="2000" dirty="0">
                <a:latin typeface="Century Gothic" pitchFamily="34" charset="0"/>
              </a:rPr>
              <a:t>Israele si è impegna per il 5 settembre 1999 a trasferire il 7% da Area C a Area B; il 15 novembre 1999 di trasferire il 2% da Area B ad Area A, e 3 % da zona C a zona B; il 20 gennaio 2000, di trasferire l'1% da zona C a zona A, e 5,1%, da Area B a Area A.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0" y="3122613"/>
            <a:ext cx="6732588" cy="3735387"/>
          </a:xfrm>
          <a:prstGeom prst="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609600" indent="-609600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it-IT" sz="2000" b="1" dirty="0">
                <a:solidFill>
                  <a:schemeClr val="tx1"/>
                </a:solidFill>
                <a:latin typeface="Century Gothic" pitchFamily="34" charset="0"/>
              </a:rPr>
              <a:t>  Road </a:t>
            </a:r>
            <a:r>
              <a:rPr lang="it-IT" sz="2000" b="1" dirty="0" err="1">
                <a:solidFill>
                  <a:schemeClr val="tx1"/>
                </a:solidFill>
                <a:latin typeface="Century Gothic" pitchFamily="34" charset="0"/>
              </a:rPr>
              <a:t>map</a:t>
            </a:r>
            <a:r>
              <a:rPr lang="it-IT" sz="2000" b="1" dirty="0">
                <a:solidFill>
                  <a:schemeClr val="tx1"/>
                </a:solidFill>
                <a:latin typeface="Century Gothic" pitchFamily="34" charset="0"/>
              </a:rPr>
              <a:t> del 2003  </a:t>
            </a:r>
          </a:p>
          <a:p>
            <a:pPr marL="609600" indent="-609600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it-IT" dirty="0">
                <a:solidFill>
                  <a:srgbClr val="FF0000"/>
                </a:solidFill>
              </a:rPr>
              <a:t>   1</a:t>
            </a:r>
            <a:r>
              <a:rPr lang="it-IT" dirty="0">
                <a:solidFill>
                  <a:srgbClr val="FF0000"/>
                </a:solidFill>
                <a:latin typeface="Century Gothic" pitchFamily="34" charset="0"/>
              </a:rPr>
              <a:t>) Entro giugno 2003: </a:t>
            </a:r>
          </a:p>
          <a:p>
            <a:pPr marL="2880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latin typeface="Century Gothic" pitchFamily="34" charset="0"/>
              </a:rPr>
              <a:t>- </a:t>
            </a:r>
            <a:r>
              <a:rPr lang="it-IT" sz="2000" dirty="0">
                <a:latin typeface="Century Gothic" pitchFamily="34" charset="0"/>
              </a:rPr>
              <a:t>riconoscimento del diritto di Israele a esistere in pace e sicurezza;</a:t>
            </a:r>
          </a:p>
          <a:p>
            <a:pPr marL="2880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latin typeface="Century Gothic" pitchFamily="34" charset="0"/>
              </a:rPr>
              <a:t>- impegno dei palestinesi a combattere il terrorismo;</a:t>
            </a:r>
          </a:p>
          <a:p>
            <a:pPr marL="2880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it-IT" sz="2000" dirty="0">
                <a:latin typeface="Century Gothic" pitchFamily="34" charset="0"/>
              </a:rPr>
              <a:t>- elezioni libere in Cisgiordania e Gaza;</a:t>
            </a:r>
          </a:p>
          <a:p>
            <a:pPr marL="2880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rgbClr val="FF0000"/>
                </a:solidFill>
                <a:latin typeface="Century Gothic" pitchFamily="34" charset="0"/>
              </a:rPr>
              <a:t>2) Entro dicembre 2003:</a:t>
            </a:r>
          </a:p>
          <a:p>
            <a:pPr marL="2880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it-IT" sz="2000" dirty="0">
                <a:latin typeface="Century Gothic" pitchFamily="34" charset="0"/>
              </a:rPr>
              <a:t>-costituzione di uno stato di Palestina con confini provvisori e basato su una nuova Costituzione;</a:t>
            </a:r>
          </a:p>
          <a:p>
            <a:pPr marL="2880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it-IT" sz="2000" dirty="0">
                <a:solidFill>
                  <a:srgbClr val="FF0000"/>
                </a:solidFill>
                <a:latin typeface="Century Gothic" pitchFamily="34" charset="0"/>
              </a:rPr>
              <a:t>3) Entro il 2005:</a:t>
            </a:r>
          </a:p>
          <a:p>
            <a:pPr marL="745200" indent="-4572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it-IT" sz="2000" dirty="0">
                <a:latin typeface="Century Gothic" pitchFamily="34" charset="0"/>
              </a:rPr>
              <a:t>- consolidamento delle istituzioni palestinesi;</a:t>
            </a:r>
          </a:p>
          <a:p>
            <a:pPr marL="2160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it-IT" sz="2000" dirty="0">
                <a:latin typeface="Century Gothic" pitchFamily="34" charset="0"/>
              </a:rPr>
              <a:t>- conferenza internazionale su confini e Gerusalemme.</a:t>
            </a:r>
          </a:p>
          <a:p>
            <a:pPr marL="609600" indent="-609600" fontAlgn="auto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it-IT" sz="2000" dirty="0">
              <a:latin typeface="Century Gothic" pitchFamily="34" charset="0"/>
            </a:endParaRPr>
          </a:p>
        </p:txBody>
      </p:sp>
      <p:pic>
        <p:nvPicPr>
          <p:cNvPr id="47109" name="Picture 6" descr="mideast_bus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4554538"/>
            <a:ext cx="2089150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0" name="Picture 2" descr="http://www.steffen-jensen.dk/data/img/20100915134123085069_bpagema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5463" y="836613"/>
            <a:ext cx="2268537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6732588" y="2924175"/>
            <a:ext cx="2411412" cy="1477963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dirty="0">
                <a:latin typeface="Century Gothic" pitchFamily="34" charset="0"/>
              </a:rPr>
              <a:t>La Road </a:t>
            </a:r>
            <a:r>
              <a:rPr lang="it-IT" dirty="0" err="1">
                <a:latin typeface="Century Gothic" pitchFamily="34" charset="0"/>
              </a:rPr>
              <a:t>map</a:t>
            </a:r>
            <a:r>
              <a:rPr lang="it-IT" dirty="0">
                <a:latin typeface="Century Gothic" pitchFamily="34" charset="0"/>
              </a:rPr>
              <a:t> fu predisposta dagli Stati Uniti e poi accolta da Abu Mazen e Sharon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183562" cy="865188"/>
          </a:xfrm>
        </p:spPr>
        <p:txBody>
          <a:bodyPr/>
          <a:lstStyle/>
          <a:p>
            <a:pPr algn="ctr" eaLnBrk="1" hangingPunct="1"/>
            <a:r>
              <a:rPr lang="it-IT" sz="2800" smtClean="0">
                <a:solidFill>
                  <a:srgbClr val="0070C0"/>
                </a:solidFill>
                <a:latin typeface="Century Gothic" pitchFamily="34" charset="0"/>
              </a:rPr>
              <a:t>Altri eventi che mettono in crisi i negoziati: la seconda intifada </a:t>
            </a:r>
          </a:p>
        </p:txBody>
      </p:sp>
      <p:sp>
        <p:nvSpPr>
          <p:cNvPr id="48131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0" y="1341438"/>
            <a:ext cx="5508625" cy="5111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sz="2000" smtClean="0">
                <a:latin typeface="Century Gothic" pitchFamily="34" charset="0"/>
              </a:rPr>
              <a:t>Nel 2000 ha inizio la Seconda Intifada (nel settembre 2000 il leader del Likud, A.Sharon, si reca alla Spianata delle moschee rivendicando simbolicamente la sovranità israeliana sul sito religioso)</a:t>
            </a:r>
          </a:p>
          <a:p>
            <a:pPr eaLnBrk="1" hangingPunct="1">
              <a:lnSpc>
                <a:spcPct val="90000"/>
              </a:lnSpc>
            </a:pPr>
            <a:r>
              <a:rPr lang="it-IT" sz="2000" smtClean="0">
                <a:latin typeface="Century Gothic" pitchFamily="34" charset="0"/>
              </a:rPr>
              <a:t>L’Intifada è stata anche la risposta allo stallo diplomatico nei negoziati di pace acuito dagli attentati palestinesi da un lato e dalla massiccia nuova politica di insediamenti israeliani nei territori occupati dall’altro</a:t>
            </a:r>
          </a:p>
          <a:p>
            <a:pPr eaLnBrk="1" hangingPunct="1">
              <a:lnSpc>
                <a:spcPct val="90000"/>
              </a:lnSpc>
            </a:pPr>
            <a:r>
              <a:rPr lang="it-IT" sz="2000" smtClean="0">
                <a:latin typeface="Century Gothic" pitchFamily="34" charset="0"/>
              </a:rPr>
              <a:t>2002: l'aumento degli attentati terroristici da parte di kamikaze palestinesi fa riemergere in Israele la proposta di un Muro che separi gli insediamenti israeliani da quelli palestinesi in Cisgiordania. Iniziano i lavori ad una vera e propria "barriera difensiva“.</a:t>
            </a:r>
          </a:p>
        </p:txBody>
      </p:sp>
      <p:pic>
        <p:nvPicPr>
          <p:cNvPr id="48132" name="Picture 6" descr="monte-tempio_panorama">
            <a:hlinkClick r:id="rId2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35600" y="1341438"/>
            <a:ext cx="3311525" cy="2376487"/>
          </a:xfrm>
        </p:spPr>
      </p:pic>
      <p:pic>
        <p:nvPicPr>
          <p:cNvPr id="48133" name="Picture 2" descr="http://www.palaestina.org/uploads/pics/First_Intifada_3_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3789363"/>
            <a:ext cx="333375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183563" cy="865188"/>
          </a:xfrm>
        </p:spPr>
        <p:txBody>
          <a:bodyPr/>
          <a:lstStyle/>
          <a:p>
            <a:pPr algn="ctr" eaLnBrk="1" hangingPunct="1"/>
            <a:r>
              <a:rPr lang="it-IT" sz="4000" smtClean="0">
                <a:solidFill>
                  <a:srgbClr val="0070C0"/>
                </a:solidFill>
                <a:latin typeface="Century Gothic" pitchFamily="34" charset="0"/>
              </a:rPr>
              <a:t>5. Il vertice di Annapolis 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50825" y="1125538"/>
            <a:ext cx="5400675" cy="54721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it-IT" sz="2000" b="1" smtClean="0">
                <a:latin typeface="Century Gothic" pitchFamily="34" charset="0"/>
              </a:rPr>
              <a:t>Vertice di Annapolis, novembre 2007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it-IT" sz="2000" smtClean="0">
                <a:latin typeface="Century Gothic" pitchFamily="34" charset="0"/>
              </a:rPr>
              <a:t>52 delegazioni partecipanti (Siria inclusa, Iran escluso), fortemente voluto da Bush prima della fine del suo mandato. </a:t>
            </a:r>
          </a:p>
          <a:p>
            <a:pPr eaLnBrk="1" hangingPunct="1">
              <a:lnSpc>
                <a:spcPct val="80000"/>
              </a:lnSpc>
            </a:pPr>
            <a:r>
              <a:rPr lang="it-IT" sz="2000" smtClean="0">
                <a:latin typeface="Century Gothic" pitchFamily="34" charset="0"/>
              </a:rPr>
              <a:t>Sei i temi in oggetto: </a:t>
            </a:r>
          </a:p>
          <a:p>
            <a:pPr lvl="1" eaLnBrk="1" hangingPunct="1">
              <a:lnSpc>
                <a:spcPct val="80000"/>
              </a:lnSpc>
              <a:buFont typeface="Verdana" pitchFamily="34" charset="0"/>
              <a:buNone/>
            </a:pPr>
            <a:r>
              <a:rPr lang="it-IT" sz="2000" smtClean="0">
                <a:solidFill>
                  <a:schemeClr val="tx1"/>
                </a:solidFill>
                <a:latin typeface="Century Gothic" pitchFamily="34" charset="0"/>
              </a:rPr>
              <a:t>1- La creazione di uno Stato palestinese; </a:t>
            </a:r>
          </a:p>
          <a:p>
            <a:pPr lvl="1" eaLnBrk="1" hangingPunct="1">
              <a:lnSpc>
                <a:spcPct val="80000"/>
              </a:lnSpc>
              <a:buFont typeface="Verdana" pitchFamily="34" charset="0"/>
              <a:buNone/>
            </a:pPr>
            <a:r>
              <a:rPr lang="it-IT" sz="2000" smtClean="0">
                <a:solidFill>
                  <a:schemeClr val="tx1"/>
                </a:solidFill>
                <a:latin typeface="Century Gothic" pitchFamily="34" charset="0"/>
              </a:rPr>
              <a:t>2- La definizione delle frontiere tra Israele e Territori Palestinesi; </a:t>
            </a:r>
          </a:p>
          <a:p>
            <a:pPr lvl="1" eaLnBrk="1" hangingPunct="1">
              <a:lnSpc>
                <a:spcPct val="80000"/>
              </a:lnSpc>
              <a:buFont typeface="Verdana" pitchFamily="34" charset="0"/>
              <a:buNone/>
            </a:pPr>
            <a:r>
              <a:rPr lang="it-IT" sz="2000" smtClean="0">
                <a:solidFill>
                  <a:schemeClr val="tx1"/>
                </a:solidFill>
                <a:latin typeface="Century Gothic" pitchFamily="34" charset="0"/>
              </a:rPr>
              <a:t>3- Lo status di Gerusalemme; </a:t>
            </a:r>
          </a:p>
          <a:p>
            <a:pPr lvl="1" eaLnBrk="1" hangingPunct="1">
              <a:lnSpc>
                <a:spcPct val="80000"/>
              </a:lnSpc>
              <a:buFont typeface="Verdana" pitchFamily="34" charset="0"/>
              <a:buNone/>
            </a:pPr>
            <a:r>
              <a:rPr lang="it-IT" sz="2000" smtClean="0">
                <a:solidFill>
                  <a:schemeClr val="tx1"/>
                </a:solidFill>
                <a:latin typeface="Century Gothic" pitchFamily="34" charset="0"/>
              </a:rPr>
              <a:t>4- La condizione dei profughi palestinesi; </a:t>
            </a:r>
          </a:p>
          <a:p>
            <a:pPr lvl="1" eaLnBrk="1" hangingPunct="1">
              <a:lnSpc>
                <a:spcPct val="80000"/>
              </a:lnSpc>
              <a:buFont typeface="Verdana" pitchFamily="34" charset="0"/>
              <a:buNone/>
            </a:pPr>
            <a:r>
              <a:rPr lang="it-IT" sz="2000" smtClean="0">
                <a:solidFill>
                  <a:schemeClr val="tx1"/>
                </a:solidFill>
                <a:latin typeface="Century Gothic" pitchFamily="34" charset="0"/>
              </a:rPr>
              <a:t>5- La condizione degli insediamenti israeliani; </a:t>
            </a:r>
          </a:p>
          <a:p>
            <a:pPr lvl="1" eaLnBrk="1" hangingPunct="1">
              <a:lnSpc>
                <a:spcPct val="80000"/>
              </a:lnSpc>
              <a:buFont typeface="Verdana" pitchFamily="34" charset="0"/>
              <a:buNone/>
            </a:pPr>
            <a:r>
              <a:rPr lang="it-IT" sz="2000" smtClean="0">
                <a:solidFill>
                  <a:schemeClr val="tx1"/>
                </a:solidFill>
                <a:latin typeface="Century Gothic" pitchFamily="34" charset="0"/>
              </a:rPr>
              <a:t>6- Il controllo delle risorse idriche sfruttate dalle due popolazioni.</a:t>
            </a:r>
          </a:p>
          <a:p>
            <a:pPr lvl="1"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z="2000" smtClean="0">
                <a:solidFill>
                  <a:schemeClr val="tx1"/>
                </a:solidFill>
                <a:latin typeface="Century Gothic" pitchFamily="34" charset="0"/>
              </a:rPr>
              <a:t>   </a:t>
            </a:r>
          </a:p>
        </p:txBody>
      </p:sp>
      <p:pic>
        <p:nvPicPr>
          <p:cNvPr id="49156" name="Picture 2" descr="http://upload.wikimedia.org/wikipedia/commons/thumb/8/8e/20071126-Bush_Rice_Annapolis_conference.jpg/300px-20071126-Bush_Rice_Annapolis_conferen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163" y="2060575"/>
            <a:ext cx="3529012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C:\Users\Utente\Desktop\Smoke-rises-from-building-008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620713"/>
            <a:ext cx="9144000" cy="623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Tito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68313"/>
          </a:xfrm>
        </p:spPr>
        <p:txBody>
          <a:bodyPr/>
          <a:lstStyle/>
          <a:p>
            <a:r>
              <a:rPr lang="it-IT" sz="4000" smtClean="0">
                <a:solidFill>
                  <a:srgbClr val="0070C0"/>
                </a:solidFill>
                <a:latin typeface="Century Gothic" pitchFamily="34" charset="0"/>
              </a:rPr>
              <a:t>Ma la guerra continua….</a:t>
            </a:r>
          </a:p>
        </p:txBody>
      </p:sp>
      <p:sp>
        <p:nvSpPr>
          <p:cNvPr id="50180" name="Segnaposto contenuto 2"/>
          <p:cNvSpPr>
            <a:spLocks noGrp="1"/>
          </p:cNvSpPr>
          <p:nvPr>
            <p:ph sz="quarter" idx="1"/>
          </p:nvPr>
        </p:nvSpPr>
        <p:spPr>
          <a:xfrm>
            <a:off x="0" y="549275"/>
            <a:ext cx="9144000" cy="4175125"/>
          </a:xfrm>
        </p:spPr>
        <p:txBody>
          <a:bodyPr/>
          <a:lstStyle/>
          <a:p>
            <a:r>
              <a:rPr lang="it-IT" sz="2400" b="1" smtClean="0">
                <a:latin typeface="Century Gothic" pitchFamily="34" charset="0"/>
              </a:rPr>
              <a:t>2008: Operazione Biombo Fuso</a:t>
            </a:r>
          </a:p>
          <a:p>
            <a:r>
              <a:rPr lang="it-IT" sz="2400" b="1" smtClean="0">
                <a:latin typeface="Century Gothic" pitchFamily="34" charset="0"/>
              </a:rPr>
              <a:t>27 dicembre 2008: Israele dà il via all’Operazione Piombo Fuso nella Striscia di Gaza.</a:t>
            </a:r>
          </a:p>
          <a:p>
            <a:r>
              <a:rPr lang="it-IT" sz="2400" b="1" smtClean="0">
                <a:latin typeface="Century Gothic" pitchFamily="34" charset="0"/>
              </a:rPr>
              <a:t>Obiettivo dell’attacco israeliano: colpire Hamas, partito al potere dal 2007 e responsabile di lanci di razzi sul Sud di Israele</a:t>
            </a:r>
          </a:p>
          <a:p>
            <a:r>
              <a:rPr lang="it-IT" sz="2400" b="1" smtClean="0">
                <a:latin typeface="Century Gothic" pitchFamily="34" charset="0"/>
              </a:rPr>
              <a:t>L’Operazione dura 22 giorni. I bombardamenti israeliani da terra e cielo portano alla distruzione di abitazioni di 325.000 persone.</a:t>
            </a:r>
          </a:p>
          <a:p>
            <a:r>
              <a:rPr lang="it-IT" sz="2400" b="1" smtClean="0">
                <a:latin typeface="Century Gothic" pitchFamily="34" charset="0"/>
              </a:rPr>
              <a:t>Il bilancio finale è di più di 1400 palestinesi uccisi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olo 1"/>
          <p:cNvSpPr>
            <a:spLocks noGrp="1"/>
          </p:cNvSpPr>
          <p:nvPr>
            <p:ph type="ctrTitle" idx="4294967295"/>
          </p:nvPr>
        </p:nvSpPr>
        <p:spPr>
          <a:xfrm>
            <a:off x="1187450" y="3886200"/>
            <a:ext cx="7200900" cy="990600"/>
          </a:xfrm>
        </p:spPr>
        <p:txBody>
          <a:bodyPr/>
          <a:lstStyle/>
          <a:p>
            <a:pPr eaLnBrk="1" hangingPunct="1"/>
            <a:r>
              <a:rPr lang="it-IT" smtClean="0">
                <a:solidFill>
                  <a:srgbClr val="0070C0"/>
                </a:solidFill>
                <a:latin typeface="Century Gothic" pitchFamily="34" charset="0"/>
              </a:rPr>
              <a:t>4. La questione dei profughi e la vita nei territori occupati</a:t>
            </a:r>
            <a:br>
              <a:rPr lang="it-IT" smtClean="0">
                <a:solidFill>
                  <a:srgbClr val="0070C0"/>
                </a:solidFill>
                <a:latin typeface="Century Gothic" pitchFamily="34" charset="0"/>
              </a:rPr>
            </a:br>
            <a:endParaRPr lang="it-IT" smtClean="0">
              <a:solidFill>
                <a:srgbClr val="0070C0"/>
              </a:solidFill>
              <a:latin typeface="Century Gothic" pitchFamily="34" charset="0"/>
            </a:endParaRPr>
          </a:p>
        </p:txBody>
      </p:sp>
      <p:sp>
        <p:nvSpPr>
          <p:cNvPr id="28675" name="Segnaposto contenuto 2"/>
          <p:cNvSpPr>
            <a:spLocks noGrp="1"/>
          </p:cNvSpPr>
          <p:nvPr>
            <p:ph type="subTitle" idx="4294967295"/>
          </p:nvPr>
        </p:nvSpPr>
        <p:spPr>
          <a:xfrm>
            <a:off x="2286000" y="5124450"/>
            <a:ext cx="6858000" cy="533400"/>
          </a:xfrm>
        </p:spPr>
        <p:txBody>
          <a:bodyPr>
            <a:normAutofit fontScale="32500" lnSpcReduction="20000"/>
          </a:bodyPr>
          <a:lstStyle/>
          <a:p>
            <a:pPr marL="36513" eaLnBrk="1" fontAlgn="auto" hangingPunct="1"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9600" smtClean="0">
                <a:solidFill>
                  <a:srgbClr val="FFFF00"/>
                </a:solidFill>
              </a:rPr>
              <a:t>    </a:t>
            </a:r>
          </a:p>
        </p:txBody>
      </p:sp>
      <p:pic>
        <p:nvPicPr>
          <p:cNvPr id="4" name="Segnaposto contenuto 3" descr="pace-israele-e-palestina.jpg"/>
          <p:cNvPicPr>
            <a:picLocks noChangeAspect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395536" y="404664"/>
            <a:ext cx="4248472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olo 1"/>
          <p:cNvSpPr>
            <a:spLocks noGrp="1"/>
          </p:cNvSpPr>
          <p:nvPr>
            <p:ph type="title" idx="4294967295"/>
          </p:nvPr>
        </p:nvSpPr>
        <p:spPr>
          <a:xfrm>
            <a:off x="539750" y="549275"/>
            <a:ext cx="8604250" cy="71438"/>
          </a:xfrm>
        </p:spPr>
        <p:txBody>
          <a:bodyPr/>
          <a:lstStyle/>
          <a:p>
            <a:pPr eaLnBrk="1" hangingPunct="1"/>
            <a:r>
              <a:rPr lang="it-IT" smtClean="0">
                <a:solidFill>
                  <a:srgbClr val="0070C0"/>
                </a:solidFill>
                <a:latin typeface="Century Gothic" pitchFamily="34" charset="0"/>
              </a:rPr>
              <a:t>I palestinesi in Cisgiordania e Gaza</a:t>
            </a:r>
          </a:p>
        </p:txBody>
      </p:sp>
      <p:sp>
        <p:nvSpPr>
          <p:cNvPr id="53251" name="Segnaposto contenuto 2"/>
          <p:cNvSpPr>
            <a:spLocks noGrp="1"/>
          </p:cNvSpPr>
          <p:nvPr>
            <p:ph sz="quarter" idx="4294967295"/>
          </p:nvPr>
        </p:nvSpPr>
        <p:spPr>
          <a:xfrm>
            <a:off x="0" y="620713"/>
            <a:ext cx="5545138" cy="5761037"/>
          </a:xfrm>
        </p:spPr>
        <p:txBody>
          <a:bodyPr/>
          <a:lstStyle/>
          <a:p>
            <a:pPr marL="265113" indent="-265113" eaLnBrk="1" hangingPunct="1">
              <a:buFont typeface="Wingdings 2" pitchFamily="18" charset="2"/>
              <a:buChar char=""/>
            </a:pPr>
            <a:r>
              <a:rPr lang="it-IT" sz="2000" smtClean="0">
                <a:latin typeface="Century Gothic" pitchFamily="34" charset="0"/>
              </a:rPr>
              <a:t>Il 59% della Cisgiordania è sotto il controllo civile e militare di Israele; il 23% è sotto il controllo civile palestinese ma sotto il controllo di Israele per quanto attiene alla sicurezza. Il restante 8% è controllato pienamente dall’ANP, ma ci sono state alcune aree che sono state soggetto di incursioni israeliane nel corso dell’ultima intifada. Circa 2.3 milioni di palestinesi vivono nella Cisgiordania, insieme a circa 400.000 israeliani (compresi  quelli che vivono a Gerusalemme Est)</a:t>
            </a:r>
          </a:p>
          <a:p>
            <a:pPr marL="265113" indent="-265113" eaLnBrk="1" hangingPunct="1">
              <a:buFont typeface="Wingdings 2" pitchFamily="18" charset="2"/>
              <a:buChar char=""/>
            </a:pPr>
            <a:r>
              <a:rPr lang="it-IT" sz="2000" smtClean="0">
                <a:latin typeface="Century Gothic" pitchFamily="34" charset="0"/>
              </a:rPr>
              <a:t>1,3 milioni di palestinesi, il 33% dei quali vive in campi profughi delle Nazioni Unite, vive nella striscia di Gaza. </a:t>
            </a:r>
          </a:p>
        </p:txBody>
      </p:sp>
      <p:pic>
        <p:nvPicPr>
          <p:cNvPr id="53252" name="Segnaposto contenuto 4" descr="image00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0" y="692150"/>
            <a:ext cx="295275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9" descr="Map showing major population centres in the Gaza Stri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4005263"/>
            <a:ext cx="2951163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CasellaDiTesto 1"/>
          <p:cNvSpPr txBox="1">
            <a:spLocks noChangeArrowheads="1"/>
          </p:cNvSpPr>
          <p:nvPr/>
        </p:nvSpPr>
        <p:spPr bwMode="auto">
          <a:xfrm>
            <a:off x="1116013" y="0"/>
            <a:ext cx="72723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>
                <a:solidFill>
                  <a:srgbClr val="0070C0"/>
                </a:solidFill>
                <a:latin typeface="Century Gothic" pitchFamily="34" charset="0"/>
              </a:rPr>
              <a:t>Gli insediamenti israeliani nei territori occupati</a:t>
            </a:r>
          </a:p>
        </p:txBody>
      </p:sp>
      <p:sp>
        <p:nvSpPr>
          <p:cNvPr id="54275" name="Rettangolo 2"/>
          <p:cNvSpPr>
            <a:spLocks noChangeArrowheads="1"/>
          </p:cNvSpPr>
          <p:nvPr/>
        </p:nvSpPr>
        <p:spPr bwMode="auto">
          <a:xfrm>
            <a:off x="0" y="671513"/>
            <a:ext cx="91440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ü"/>
            </a:pPr>
            <a:r>
              <a:rPr lang="it-IT">
                <a:latin typeface="Century Gothic" pitchFamily="34" charset="0"/>
              </a:rPr>
              <a:t>Gli insediamenti sono comunità abitate da civili israeliani e costruite nei territori conquistati da Israele dopo la Guerra dei sei giorni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it-IT">
                <a:latin typeface="Century Gothic" pitchFamily="34" charset="0"/>
              </a:rPr>
              <a:t>Nel 1979 Israele si ritirò dagli insediamenti in Sinai dopo aver firmato l’accordo di pace con l’Egitto, e nel 2005 l’allora primo ministro israeliano Ariel Sharon ordinò di smantellare  17 colonie israeliane nella Striscia di Gaza, allontanando circa ottomila persone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it-IT">
                <a:latin typeface="Century Gothic" pitchFamily="34" charset="0"/>
              </a:rPr>
              <a:t>Al momento le colonie si trovano a Gerusalemme Est, in Cisgiordania e sulle Alture del Golan.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it-IT">
                <a:latin typeface="Century Gothic" pitchFamily="34" charset="0"/>
              </a:rPr>
              <a:t>Gli insediamenti riconosciuti in Cisgiordania sono 121 con circa 350 mila persone, mentre a Gerusalemme Est vivono circa 300 mila israeliani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it-IT">
                <a:latin typeface="Century Gothic" pitchFamily="34" charset="0"/>
              </a:rPr>
              <a:t>Ultimamente è stata annunciata la costruzione di 1.200 nuove unità abitative nei territori palestinesi occupati</a:t>
            </a:r>
          </a:p>
        </p:txBody>
      </p:sp>
      <p:pic>
        <p:nvPicPr>
          <p:cNvPr id="54276" name="Picture 6" descr="http://nena-news.it/wp-content/uploads/2014/02/colonie-Israe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4149725"/>
            <a:ext cx="65532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olo 1"/>
          <p:cNvSpPr>
            <a:spLocks noGrp="1"/>
          </p:cNvSpPr>
          <p:nvPr>
            <p:ph type="title"/>
          </p:nvPr>
        </p:nvSpPr>
        <p:spPr>
          <a:xfrm>
            <a:off x="539750" y="0"/>
            <a:ext cx="8183563" cy="647700"/>
          </a:xfrm>
        </p:spPr>
        <p:txBody>
          <a:bodyPr/>
          <a:lstStyle/>
          <a:p>
            <a:pPr algn="ctr" eaLnBrk="1" hangingPunct="1"/>
            <a:r>
              <a:rPr lang="it-IT" smtClean="0">
                <a:solidFill>
                  <a:srgbClr val="0070C0"/>
                </a:solidFill>
                <a:latin typeface="Century Gothic" pitchFamily="34" charset="0"/>
              </a:rPr>
              <a:t>Focus: i checkpoint</a:t>
            </a:r>
          </a:p>
        </p:txBody>
      </p:sp>
      <p:sp>
        <p:nvSpPr>
          <p:cNvPr id="55299" name="Segnaposto contenuto 2"/>
          <p:cNvSpPr>
            <a:spLocks noGrp="1"/>
          </p:cNvSpPr>
          <p:nvPr>
            <p:ph sz="quarter" idx="1"/>
          </p:nvPr>
        </p:nvSpPr>
        <p:spPr>
          <a:xfrm>
            <a:off x="0" y="765175"/>
            <a:ext cx="5724525" cy="53467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it-IT" sz="2000" dirty="0" smtClean="0"/>
              <a:t> </a:t>
            </a:r>
            <a:r>
              <a:rPr lang="it-IT" sz="2000" dirty="0" smtClean="0">
                <a:latin typeface="Century Gothic" pitchFamily="34" charset="0"/>
              </a:rPr>
              <a:t>I checkpoint israeliani delimitano zone israeliane e non nei territori occupati e pongono dei limiti alla circolazione dei palestinesi all’interno della Cisgiordania.</a:t>
            </a:r>
          </a:p>
          <a:p>
            <a:pPr eaLnBrk="1" hangingPunct="1"/>
            <a:r>
              <a:rPr lang="it-IT" sz="2000" dirty="0" smtClean="0">
                <a:latin typeface="Century Gothic" pitchFamily="34" charset="0"/>
              </a:rPr>
              <a:t>Ci sono più di 500 checkpoint in Cisgiordania </a:t>
            </a:r>
          </a:p>
          <a:p>
            <a:pPr eaLnBrk="1" hangingPunct="1"/>
            <a:r>
              <a:rPr lang="it-IT" sz="2000" dirty="0" smtClean="0">
                <a:latin typeface="Century Gothic" pitchFamily="34" charset="0"/>
              </a:rPr>
              <a:t>I palestinesi per muoversi da un villaggio all’altro spesso devono superare numerosi checkpoint</a:t>
            </a:r>
          </a:p>
          <a:p>
            <a:pPr eaLnBrk="1" hangingPunct="1"/>
            <a:r>
              <a:rPr lang="it-IT" sz="2000" dirty="0" smtClean="0">
                <a:latin typeface="Century Gothic" pitchFamily="34" charset="0"/>
              </a:rPr>
              <a:t>Non sono solo ubicati lungo il confine tra West </a:t>
            </a:r>
            <a:r>
              <a:rPr lang="it-IT" sz="2000" dirty="0" err="1" smtClean="0">
                <a:latin typeface="Century Gothic" pitchFamily="34" charset="0"/>
              </a:rPr>
              <a:t>Bank</a:t>
            </a:r>
            <a:r>
              <a:rPr lang="it-IT" sz="2000" dirty="0" smtClean="0">
                <a:latin typeface="Century Gothic" pitchFamily="34" charset="0"/>
              </a:rPr>
              <a:t> e Israele ma anche all’interno della stessa</a:t>
            </a:r>
          </a:p>
          <a:p>
            <a:pPr eaLnBrk="1" hangingPunct="1"/>
            <a:endParaRPr lang="it-IT" sz="2400" dirty="0" smtClean="0"/>
          </a:p>
        </p:txBody>
      </p:sp>
      <p:pic>
        <p:nvPicPr>
          <p:cNvPr id="55300" name="Segnaposto contenuto 4" descr="image013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56325" y="836613"/>
            <a:ext cx="2592388" cy="2952750"/>
          </a:xfrm>
        </p:spPr>
      </p:pic>
      <p:pic>
        <p:nvPicPr>
          <p:cNvPr id="55301" name="Picture 2" descr="http://1.bp.blogspot.com/-VunLi66sjk0/T2J1Dug2vuI/AAAAAAAAA8I/exParIMC3Ec/s320/12%2BBambini%2Bpalestinesi%2Bfermati%2Bad%2Bun%2BCheck%2Bpoi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4005263"/>
            <a:ext cx="3132137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olo 1"/>
          <p:cNvSpPr>
            <a:spLocks noGrp="1"/>
          </p:cNvSpPr>
          <p:nvPr>
            <p:ph type="ctrTitle" idx="4294967295"/>
          </p:nvPr>
        </p:nvSpPr>
        <p:spPr>
          <a:xfrm>
            <a:off x="1187450" y="3886200"/>
            <a:ext cx="7200900" cy="990600"/>
          </a:xfrm>
        </p:spPr>
        <p:txBody>
          <a:bodyPr/>
          <a:lstStyle/>
          <a:p>
            <a:pPr eaLnBrk="1" hangingPunct="1"/>
            <a:r>
              <a:rPr lang="it-IT" smtClean="0">
                <a:solidFill>
                  <a:srgbClr val="0070C0"/>
                </a:solidFill>
                <a:latin typeface="Century Gothic" pitchFamily="34" charset="0"/>
              </a:rPr>
              <a:t>5. Problemi aperti</a:t>
            </a:r>
          </a:p>
        </p:txBody>
      </p:sp>
      <p:sp>
        <p:nvSpPr>
          <p:cNvPr id="28675" name="Segnaposto contenuto 2"/>
          <p:cNvSpPr>
            <a:spLocks noGrp="1"/>
          </p:cNvSpPr>
          <p:nvPr>
            <p:ph type="subTitle" idx="4294967295"/>
          </p:nvPr>
        </p:nvSpPr>
        <p:spPr>
          <a:xfrm>
            <a:off x="2286000" y="5124450"/>
            <a:ext cx="6858000" cy="533400"/>
          </a:xfrm>
        </p:spPr>
        <p:txBody>
          <a:bodyPr>
            <a:normAutofit fontScale="32500" lnSpcReduction="20000"/>
          </a:bodyPr>
          <a:lstStyle/>
          <a:p>
            <a:pPr marL="36513" eaLnBrk="1" fontAlgn="auto" hangingPunct="1"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9600" smtClean="0">
                <a:solidFill>
                  <a:srgbClr val="FFFF00"/>
                </a:solidFill>
              </a:rPr>
              <a:t>    </a:t>
            </a:r>
          </a:p>
        </p:txBody>
      </p:sp>
      <p:pic>
        <p:nvPicPr>
          <p:cNvPr id="4" name="Segnaposto contenuto 3" descr="pace-israele-e-palestina.jpg"/>
          <p:cNvPicPr>
            <a:picLocks noChangeAspect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395536" y="404664"/>
            <a:ext cx="4248472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404813"/>
            <a:ext cx="8183563" cy="57626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rgbClr val="0070C0"/>
                </a:solidFill>
                <a:latin typeface="Century Gothic" pitchFamily="34" charset="0"/>
              </a:rPr>
              <a:t>Problemi (ancora) aperti</a:t>
            </a: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-252413" y="1268413"/>
            <a:ext cx="9072563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defRPr/>
            </a:pPr>
            <a:endParaRPr lang="it-IT" dirty="0"/>
          </a:p>
          <a:p>
            <a:pPr marL="971550" lvl="1" indent="-514350">
              <a:buFont typeface="Wingdings" pitchFamily="2" charset="2"/>
              <a:buChar char="ü"/>
              <a:defRPr/>
            </a:pPr>
            <a:r>
              <a:rPr lang="it-IT" sz="2000" u="sng" dirty="0">
                <a:latin typeface="Century Gothic" pitchFamily="34" charset="0"/>
              </a:rPr>
              <a:t>La creazione di uno Stato palestinese. </a:t>
            </a:r>
            <a:r>
              <a:rPr lang="it-IT" sz="2000" dirty="0">
                <a:latin typeface="Century Gothic" pitchFamily="34" charset="0"/>
              </a:rPr>
              <a:t>I palestinesi vogliono proclamare in Cisgiordania e nella Striscia di Gaza uno Stato dotato di tutti gli attributi della sovranità. Israele pone limiti a tale opzione </a:t>
            </a:r>
          </a:p>
          <a:p>
            <a:pPr marL="971550" lvl="1" indent="-514350">
              <a:buFont typeface="Wingdings" pitchFamily="2" charset="2"/>
              <a:buChar char="ü"/>
              <a:defRPr/>
            </a:pPr>
            <a:r>
              <a:rPr lang="it-IT" sz="2000" u="sng" dirty="0">
                <a:latin typeface="Century Gothic" pitchFamily="34" charset="0"/>
              </a:rPr>
              <a:t>2)La definizione delle frontiere tra Israele e Territori palestinesi. </a:t>
            </a:r>
            <a:r>
              <a:rPr lang="it-IT" sz="2000" dirty="0">
                <a:latin typeface="Century Gothic" pitchFamily="34" charset="0"/>
              </a:rPr>
              <a:t>Ufficialmente, i Palestinesi chiedono il ritiro israeliano da tutti i territori occupati dal giugno 1967. Israele esclude tale possibilità</a:t>
            </a:r>
          </a:p>
          <a:p>
            <a:pPr marL="971550" lvl="1" indent="-514350">
              <a:buFont typeface="Wingdings" pitchFamily="2" charset="2"/>
              <a:buChar char="ü"/>
              <a:defRPr/>
            </a:pPr>
            <a:r>
              <a:rPr lang="it-IT" sz="2000" u="sng" dirty="0">
                <a:latin typeface="Century Gothic" pitchFamily="34" charset="0"/>
              </a:rPr>
              <a:t>3)Lo status di Gerusalemme. </a:t>
            </a:r>
            <a:r>
              <a:rPr lang="it-IT" sz="2000" dirty="0">
                <a:latin typeface="Century Gothic" pitchFamily="34" charset="0"/>
              </a:rPr>
              <a:t>Nel 1967, Israele ha conquistato e annesso la parte orientale di Gerusalemme e ha sempre considerato la città la sua capitale “indivisibile”.  L’ANP vuole fare di </a:t>
            </a:r>
            <a:r>
              <a:rPr lang="it-IT" sz="2000" dirty="0" err="1">
                <a:latin typeface="Century Gothic" pitchFamily="34" charset="0"/>
              </a:rPr>
              <a:t>Gerusalemme-est</a:t>
            </a:r>
            <a:r>
              <a:rPr lang="it-IT" sz="2000" dirty="0">
                <a:latin typeface="Century Gothic" pitchFamily="34" charset="0"/>
              </a:rPr>
              <a:t> la capitale di uno Stato palestinese</a:t>
            </a:r>
          </a:p>
          <a:p>
            <a:pPr marL="971550" lvl="1" indent="-514350">
              <a:buFont typeface="Wingdings" pitchFamily="2" charset="2"/>
              <a:buChar char="ü"/>
              <a:defRPr/>
            </a:pPr>
            <a:r>
              <a:rPr lang="it-IT" sz="2000" u="sng" dirty="0">
                <a:latin typeface="Century Gothic" pitchFamily="34" charset="0"/>
              </a:rPr>
              <a:t>4)La condizione dei profughi palestinesi. </a:t>
            </a:r>
            <a:r>
              <a:rPr lang="it-IT" sz="2000" dirty="0">
                <a:latin typeface="Century Gothic" pitchFamily="34" charset="0"/>
              </a:rPr>
              <a:t>Ci sono più di quattro milioni di rifugiati . Questi hanno sempre chiesto il riconoscimento del diritto al ritorno e il reintegro delle proprietà perdute. </a:t>
            </a:r>
          </a:p>
          <a:p>
            <a:pPr marL="971550" lvl="1" indent="-514350">
              <a:buFont typeface="Wingdings" pitchFamily="2" charset="2"/>
              <a:buChar char="ü"/>
              <a:defRPr/>
            </a:pPr>
            <a:endParaRPr lang="it-IT" sz="2000" dirty="0">
              <a:latin typeface="Century Gothic" pitchFamily="34" charset="0"/>
            </a:endParaRPr>
          </a:p>
          <a:p>
            <a:pPr marL="800100" lvl="1" indent="-342900" algn="just">
              <a:defRPr/>
            </a:pPr>
            <a:endParaRPr lang="it-IT" sz="2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800100" lvl="1" indent="-342900" algn="just">
              <a:defRPr/>
            </a:pPr>
            <a:endParaRPr lang="it-IT" sz="2000" dirty="0"/>
          </a:p>
          <a:p>
            <a:pPr marL="800100" lvl="1" indent="-342900">
              <a:defRPr/>
            </a:pPr>
            <a:endParaRPr lang="it-IT" dirty="0"/>
          </a:p>
          <a:p>
            <a:pPr marL="800100" lvl="1" indent="-342900">
              <a:defRPr/>
            </a:pPr>
            <a:endParaRPr lang="it-IT" dirty="0"/>
          </a:p>
          <a:p>
            <a:pPr marL="800100" lvl="1" indent="-342900">
              <a:buFontTx/>
              <a:buAutoNum type="arabicParenR"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egnaposto contenuto 2"/>
          <p:cNvSpPr>
            <a:spLocks noGrp="1"/>
          </p:cNvSpPr>
          <p:nvPr>
            <p:ph sz="quarter" idx="1"/>
          </p:nvPr>
        </p:nvSpPr>
        <p:spPr>
          <a:xfrm>
            <a:off x="0" y="333375"/>
            <a:ext cx="9144000" cy="5688013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it-IT" sz="2000" smtClean="0">
                <a:solidFill>
                  <a:srgbClr val="0070C0"/>
                </a:solidFill>
                <a:latin typeface="Century Gothic" pitchFamily="34" charset="0"/>
              </a:rPr>
              <a:t>Problemi interni alle varie fazioni palestinesi</a:t>
            </a:r>
          </a:p>
          <a:p>
            <a:pPr eaLnBrk="1" hangingPunct="1">
              <a:buFont typeface="Wingdings 2" pitchFamily="18" charset="2"/>
              <a:buNone/>
            </a:pPr>
            <a:r>
              <a:rPr lang="it-IT" sz="1800" smtClean="0"/>
              <a:t>A</a:t>
            </a:r>
            <a:r>
              <a:rPr lang="it-IT" sz="1600" smtClean="0"/>
              <a:t>) </a:t>
            </a:r>
            <a:r>
              <a:rPr lang="it-IT" sz="1600" b="1" smtClean="0">
                <a:latin typeface="Century Gothic" pitchFamily="34" charset="0"/>
              </a:rPr>
              <a:t>OLP.</a:t>
            </a:r>
            <a:r>
              <a:rPr lang="it-IT" sz="1600" smtClean="0">
                <a:latin typeface="Century Gothic" pitchFamily="34" charset="0"/>
              </a:rPr>
              <a:t> In origine era l'unica entità politica a rappresentare il popolo palestinese. L'OLP gode di riconoscimento internazionale come l'organizzazione che rappresenta il popolo palestinese. L’OLP ha ottenuto già dal 1974 lo status di </a:t>
            </a:r>
            <a:r>
              <a:rPr lang="it-IT" sz="1600" b="1" smtClean="0">
                <a:latin typeface="Century Gothic" pitchFamily="34" charset="0"/>
              </a:rPr>
              <a:t>Ente </a:t>
            </a:r>
            <a:r>
              <a:rPr lang="it-IT" sz="1600" smtClean="0">
                <a:latin typeface="Century Gothic" pitchFamily="34" charset="0"/>
              </a:rPr>
              <a:t>osservatore permanente nell’Assemblea generale dell’ONU. Dal 1998, l’Assemblea generale ha poi accordato all’OLP anche il potere di sottoporre proposte di risoluzione su questioni di interesse specifico per l’osservatore</a:t>
            </a:r>
          </a:p>
          <a:p>
            <a:pPr eaLnBrk="1" hangingPunct="1">
              <a:buFont typeface="Wingdings 2" pitchFamily="18" charset="2"/>
              <a:buNone/>
            </a:pPr>
            <a:r>
              <a:rPr lang="it-IT" sz="1600" smtClean="0">
                <a:latin typeface="Century Gothic" pitchFamily="34" charset="0"/>
              </a:rPr>
              <a:t>B)</a:t>
            </a:r>
            <a:r>
              <a:rPr lang="it-IT" sz="1600" b="1" smtClean="0">
                <a:latin typeface="Century Gothic" pitchFamily="34" charset="0"/>
              </a:rPr>
              <a:t> ANP</a:t>
            </a:r>
            <a:r>
              <a:rPr lang="it-IT" sz="1600" smtClean="0">
                <a:latin typeface="Century Gothic" pitchFamily="34" charset="0"/>
              </a:rPr>
              <a:t>. E’ una filiale dell’OLP</a:t>
            </a:r>
            <a:r>
              <a:rPr lang="it-IT" sz="1600" b="1" smtClean="0">
                <a:latin typeface="Century Gothic" pitchFamily="34" charset="0"/>
              </a:rPr>
              <a:t>. </a:t>
            </a:r>
            <a:r>
              <a:rPr lang="it-IT" sz="1600" smtClean="0">
                <a:latin typeface="Century Gothic" pitchFamily="34" charset="0"/>
              </a:rPr>
              <a:t>Nasce nel 1994 in applicazione degli accordi di Oslo per controllare le future aree destinate alla Palestina.Ha organi legislativi con poteri sovrani, in particolare il Consiglio Legislativo Palestinese (con sede a Ramallah, i cui membri sono eletti dai cittadini. Il suo presidente (dopo Arafat) è Abu Mazen del Partito Fatah . Dal 2012 è “ </a:t>
            </a:r>
            <a:r>
              <a:rPr lang="it-IT" sz="1600" b="1" smtClean="0">
                <a:latin typeface="Century Gothic" pitchFamily="34" charset="0"/>
              </a:rPr>
              <a:t>stato </a:t>
            </a:r>
            <a:r>
              <a:rPr lang="it-IT" sz="1600" smtClean="0">
                <a:latin typeface="Century Gothic" pitchFamily="34" charset="0"/>
              </a:rPr>
              <a:t>osservatore – non membro” presso l’ONU </a:t>
            </a:r>
          </a:p>
          <a:p>
            <a:pPr eaLnBrk="1" hangingPunct="1">
              <a:buFont typeface="Wingdings 2" pitchFamily="18" charset="2"/>
              <a:buNone/>
            </a:pPr>
            <a:r>
              <a:rPr lang="it-IT" sz="1600" smtClean="0">
                <a:latin typeface="Century Gothic" pitchFamily="34" charset="0"/>
              </a:rPr>
              <a:t>C) </a:t>
            </a:r>
            <a:r>
              <a:rPr lang="it-IT" sz="1600" b="1" smtClean="0">
                <a:latin typeface="Century Gothic" pitchFamily="34" charset="0"/>
              </a:rPr>
              <a:t>al-Fatah.</a:t>
            </a:r>
            <a:r>
              <a:rPr lang="it-IT" sz="1600" smtClean="0">
                <a:latin typeface="Century Gothic" pitchFamily="34" charset="0"/>
              </a:rPr>
              <a:t> Fondato nel 1959 da Yasser ʿArafat, ha rappresentato per decenni il vero e proprio partito combattente - la spina dorsale della lotta armata palestinese allo Stato di Israele. E’ stata fino la maggior organizzazione palestinese, fin quando, a partire dalla fine degli anni novanta, la sua popolarità è stata insidiata dall'organizzazione radicale islamica chiamata </a:t>
            </a:r>
            <a:r>
              <a:rPr lang="it-IT" sz="1600" b="1" smtClean="0">
                <a:latin typeface="Century Gothic" pitchFamily="34" charset="0"/>
              </a:rPr>
              <a:t>Ḥamas</a:t>
            </a:r>
            <a:r>
              <a:rPr lang="it-IT" sz="1600" smtClean="0">
                <a:latin typeface="Century Gothic" pitchFamily="34" charset="0"/>
              </a:rPr>
              <a:t> </a:t>
            </a:r>
          </a:p>
          <a:p>
            <a:pPr eaLnBrk="1" hangingPunct="1">
              <a:buFont typeface="Wingdings 2" pitchFamily="18" charset="2"/>
              <a:buNone/>
            </a:pPr>
            <a:r>
              <a:rPr lang="it-IT" sz="1600" smtClean="0">
                <a:latin typeface="Century Gothic" pitchFamily="34" charset="0"/>
              </a:rPr>
              <a:t>D) </a:t>
            </a:r>
            <a:r>
              <a:rPr lang="it-IT" sz="1600" b="1" smtClean="0">
                <a:latin typeface="Century Gothic" pitchFamily="34" charset="0"/>
              </a:rPr>
              <a:t>Hamas. </a:t>
            </a:r>
            <a:r>
              <a:rPr lang="it-IT" sz="1600" smtClean="0">
                <a:latin typeface="Century Gothic" pitchFamily="34" charset="0"/>
              </a:rPr>
              <a:t>Nasce nel 1987 e chiede la distruzione dello stato di Israele. A livello internazionale viene considerata una delle più cruente organizzazioni terroristiche. Gode, però, di un grande seguito all’interno dei territori palestinesi. Non ha riconoscimenti internazionali. </a:t>
            </a:r>
          </a:p>
          <a:p>
            <a:pPr algn="ctr" eaLnBrk="1" hangingPunct="1">
              <a:buFont typeface="Wingdings 2" pitchFamily="18" charset="2"/>
              <a:buNone/>
            </a:pPr>
            <a:endParaRPr lang="it-IT" sz="1400" b="1" smtClean="0">
              <a:solidFill>
                <a:srgbClr val="FF0000"/>
              </a:solidFill>
              <a:latin typeface="Century Gothic" pitchFamily="34" charset="0"/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it-IT" sz="1600" b="1" smtClean="0">
                <a:latin typeface="Century Gothic" pitchFamily="34" charset="0"/>
              </a:rPr>
              <a:t>Tra Hamas e al-Fatah ci sono costanti scontri che mettono a rischio la sicurezza dei territori occupati dai palestinesi. </a:t>
            </a:r>
            <a:endParaRPr lang="it-IT" sz="1400" b="1" smtClean="0"/>
          </a:p>
          <a:p>
            <a:pPr eaLnBrk="1" hangingPunct="1">
              <a:buFont typeface="Wingdings 2" pitchFamily="18" charset="2"/>
              <a:buNone/>
            </a:pPr>
            <a:endParaRPr lang="it-IT" b="1" smtClean="0"/>
          </a:p>
        </p:txBody>
      </p:sp>
      <p:sp>
        <p:nvSpPr>
          <p:cNvPr id="5" name="Freccia in giù 4"/>
          <p:cNvSpPr/>
          <p:nvPr/>
        </p:nvSpPr>
        <p:spPr>
          <a:xfrm>
            <a:off x="4211638" y="5661025"/>
            <a:ext cx="431800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olo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692275"/>
          </a:xfrm>
        </p:spPr>
        <p:txBody>
          <a:bodyPr/>
          <a:lstStyle/>
          <a:p>
            <a:pPr algn="ctr" eaLnBrk="1" hangingPunct="1"/>
            <a:r>
              <a:rPr lang="it-IT" smtClean="0">
                <a:solidFill>
                  <a:srgbClr val="0070C0"/>
                </a:solidFill>
                <a:latin typeface="Century Gothic" pitchFamily="34" charset="0"/>
              </a:rPr>
              <a:t>Quale futuro per la pace in Medio Oriente?</a:t>
            </a:r>
          </a:p>
        </p:txBody>
      </p:sp>
      <p:pic>
        <p:nvPicPr>
          <p:cNvPr id="59395" name="Segnaposto contenuto 3" descr="pace-israele-e-palestin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05138" y="2254250"/>
            <a:ext cx="3133725" cy="28670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tellite">
  <a:themeElements>
    <a:clrScheme name="Satellit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Satellit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atellit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atellite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Satellite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3621</TotalTime>
  <Words>3607</Words>
  <Application>Microsoft Office PowerPoint</Application>
  <PresentationFormat>Presentazione su schermo (4:3)</PresentationFormat>
  <Paragraphs>277</Paragraphs>
  <Slides>47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47</vt:i4>
      </vt:variant>
    </vt:vector>
  </HeadingPairs>
  <TitlesOfParts>
    <vt:vector size="59" baseType="lpstr">
      <vt:lpstr>Tahoma</vt:lpstr>
      <vt:lpstr>Arial</vt:lpstr>
      <vt:lpstr>Bookman Old Style</vt:lpstr>
      <vt:lpstr>Gill Sans MT</vt:lpstr>
      <vt:lpstr>Wingdings 3</vt:lpstr>
      <vt:lpstr>Wingdings</vt:lpstr>
      <vt:lpstr>Calibri</vt:lpstr>
      <vt:lpstr>Century Gothic</vt:lpstr>
      <vt:lpstr>Wingdings 2</vt:lpstr>
      <vt:lpstr>Segoe Print</vt:lpstr>
      <vt:lpstr>Verdana</vt:lpstr>
      <vt:lpstr>Satellite</vt:lpstr>
      <vt:lpstr>   Il conflitto arabo israeliano e le prospettive di pace in Medio Oriente </vt:lpstr>
      <vt:lpstr>Diapositiva 2</vt:lpstr>
      <vt:lpstr>La collocazione geopolitica</vt:lpstr>
      <vt:lpstr>   </vt:lpstr>
      <vt:lpstr>1. Gli accordi</vt:lpstr>
      <vt:lpstr>Diapositiva 6</vt:lpstr>
      <vt:lpstr>2. Le prime conseguenze della Dichiarazione Balfour</vt:lpstr>
      <vt:lpstr>Le prime conseguenze della Dichiarazione Balfour (in cifre)</vt:lpstr>
      <vt:lpstr>Il libro bianco. Un primo passo indietro della Gran Bretagna</vt:lpstr>
      <vt:lpstr>3. La definitiva rottura dei rapporti con Londra</vt:lpstr>
      <vt:lpstr>4.  1947: l’intervento delle Nazioni Unite</vt:lpstr>
      <vt:lpstr>Diapositiva 12</vt:lpstr>
      <vt:lpstr>Diapositiva 13</vt:lpstr>
      <vt:lpstr>   Focus: le ragioni delle due parti</vt:lpstr>
      <vt:lpstr>   </vt:lpstr>
      <vt:lpstr>1. La prima guerra arabo-israeliana 1948</vt:lpstr>
      <vt:lpstr>Armistizio del 1948</vt:lpstr>
      <vt:lpstr>Focus: I profughi palestinesi: e’ fuga o espulsione?</vt:lpstr>
      <vt:lpstr>Focus: 1948: il riconoscimento del status di rifugiato</vt:lpstr>
      <vt:lpstr>2. La seconda guerra arabo-israeliana 1956 (detta guerra del Sinai)</vt:lpstr>
      <vt:lpstr>Arafat e l’OLP</vt:lpstr>
      <vt:lpstr>3.  La guerra  dei sei giorni (5-11 giugno 1967)</vt:lpstr>
      <vt:lpstr>1967:Massima espansione di Israele</vt:lpstr>
      <vt:lpstr>Diapositiva 24</vt:lpstr>
      <vt:lpstr>4. La guerra del Kippur (6-22 ottobre 1973)</vt:lpstr>
      <vt:lpstr>La situazione dell’area dopo la guerra del Kippur</vt:lpstr>
      <vt:lpstr>Riassunto.  territori palestinesi e Stato di Israele: evoluzione territoriale; </vt:lpstr>
      <vt:lpstr>3. Gli accordi e i tentativi di pace</vt:lpstr>
      <vt:lpstr>1. Gli accordi di Camp David - 1978</vt:lpstr>
      <vt:lpstr>     Il contenuto degli accordi</vt:lpstr>
      <vt:lpstr>… Ma la pace è ancora Lontana</vt:lpstr>
      <vt:lpstr>2. Gli accordi di Oslo-1993 </vt:lpstr>
      <vt:lpstr>Gli accordi di Oslo: il piano territoriale “ad interim”</vt:lpstr>
      <vt:lpstr>Altri eventi. La nascita di HAMAS</vt:lpstr>
      <vt:lpstr>Diapositiva 35</vt:lpstr>
      <vt:lpstr>Diapositiva 36</vt:lpstr>
      <vt:lpstr>Altri eventi che mettono in crisi i negoziati: la seconda intifada </vt:lpstr>
      <vt:lpstr>5. Il vertice di Annapolis </vt:lpstr>
      <vt:lpstr>Ma la guerra continua….</vt:lpstr>
      <vt:lpstr>4. La questione dei profughi e la vita nei territori occupati </vt:lpstr>
      <vt:lpstr>I palestinesi in Cisgiordania e Gaza</vt:lpstr>
      <vt:lpstr>Diapositiva 42</vt:lpstr>
      <vt:lpstr>Focus: i checkpoint</vt:lpstr>
      <vt:lpstr>5. Problemi aperti</vt:lpstr>
      <vt:lpstr>Problemi (ancora) aperti</vt:lpstr>
      <vt:lpstr>Diapositiva 46</vt:lpstr>
      <vt:lpstr>Quale futuro per la pace in Medio Oriente?</vt:lpstr>
    </vt:vector>
  </TitlesOfParts>
  <Company>irer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pace in Medio Oriente</dc:title>
  <dc:creator>irer</dc:creator>
  <cp:lastModifiedBy>Utente</cp:lastModifiedBy>
  <cp:revision>296</cp:revision>
  <dcterms:created xsi:type="dcterms:W3CDTF">2009-11-01T17:53:34Z</dcterms:created>
  <dcterms:modified xsi:type="dcterms:W3CDTF">2014-03-23T09:52:05Z</dcterms:modified>
</cp:coreProperties>
</file>