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sldIdLst>
    <p:sldId id="256" r:id="rId2"/>
    <p:sldId id="257" r:id="rId3"/>
    <p:sldId id="261" r:id="rId4"/>
    <p:sldId id="293" r:id="rId5"/>
    <p:sldId id="258" r:id="rId6"/>
    <p:sldId id="259" r:id="rId7"/>
    <p:sldId id="262" r:id="rId8"/>
    <p:sldId id="29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9" r:id="rId24"/>
    <p:sldId id="277" r:id="rId25"/>
    <p:sldId id="317" r:id="rId26"/>
    <p:sldId id="281" r:id="rId27"/>
    <p:sldId id="284" r:id="rId28"/>
    <p:sldId id="286" r:id="rId29"/>
    <p:sldId id="282" r:id="rId30"/>
    <p:sldId id="283" r:id="rId31"/>
    <p:sldId id="318" r:id="rId32"/>
    <p:sldId id="319" r:id="rId33"/>
    <p:sldId id="285" r:id="rId34"/>
    <p:sldId id="287" r:id="rId35"/>
    <p:sldId id="288" r:id="rId36"/>
    <p:sldId id="289" r:id="rId37"/>
    <p:sldId id="290" r:id="rId38"/>
    <p:sldId id="291" r:id="rId39"/>
    <p:sldId id="301" r:id="rId40"/>
    <p:sldId id="295" r:id="rId41"/>
    <p:sldId id="296" r:id="rId42"/>
    <p:sldId id="297" r:id="rId43"/>
    <p:sldId id="298" r:id="rId44"/>
    <p:sldId id="299" r:id="rId45"/>
    <p:sldId id="300" r:id="rId46"/>
    <p:sldId id="302" r:id="rId47"/>
    <p:sldId id="303" r:id="rId48"/>
    <p:sldId id="305" r:id="rId49"/>
    <p:sldId id="307" r:id="rId50"/>
    <p:sldId id="308" r:id="rId51"/>
    <p:sldId id="309" r:id="rId52"/>
    <p:sldId id="310" r:id="rId53"/>
    <p:sldId id="311" r:id="rId54"/>
    <p:sldId id="313" r:id="rId55"/>
    <p:sldId id="312" r:id="rId56"/>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Comic Sans MS" pitchFamily="66" charset="0"/>
        <a:ea typeface="+mn-ea"/>
        <a:cs typeface="Arial" charset="0"/>
      </a:defRPr>
    </a:lvl1pPr>
    <a:lvl2pPr marL="457200" algn="l" rtl="0" fontAlgn="base">
      <a:spcBef>
        <a:spcPct val="0"/>
      </a:spcBef>
      <a:spcAft>
        <a:spcPct val="0"/>
      </a:spcAft>
      <a:defRPr kern="1200">
        <a:solidFill>
          <a:schemeClr val="tx1"/>
        </a:solidFill>
        <a:latin typeface="Comic Sans MS" pitchFamily="66" charset="0"/>
        <a:ea typeface="+mn-ea"/>
        <a:cs typeface="Arial" charset="0"/>
      </a:defRPr>
    </a:lvl2pPr>
    <a:lvl3pPr marL="914400" algn="l" rtl="0" fontAlgn="base">
      <a:spcBef>
        <a:spcPct val="0"/>
      </a:spcBef>
      <a:spcAft>
        <a:spcPct val="0"/>
      </a:spcAft>
      <a:defRPr kern="1200">
        <a:solidFill>
          <a:schemeClr val="tx1"/>
        </a:solidFill>
        <a:latin typeface="Comic Sans MS" pitchFamily="66" charset="0"/>
        <a:ea typeface="+mn-ea"/>
        <a:cs typeface="Arial" charset="0"/>
      </a:defRPr>
    </a:lvl3pPr>
    <a:lvl4pPr marL="1371600" algn="l" rtl="0" fontAlgn="base">
      <a:spcBef>
        <a:spcPct val="0"/>
      </a:spcBef>
      <a:spcAft>
        <a:spcPct val="0"/>
      </a:spcAft>
      <a:defRPr kern="1200">
        <a:solidFill>
          <a:schemeClr val="tx1"/>
        </a:solidFill>
        <a:latin typeface="Comic Sans MS" pitchFamily="66" charset="0"/>
        <a:ea typeface="+mn-ea"/>
        <a:cs typeface="Arial" charset="0"/>
      </a:defRPr>
    </a:lvl4pPr>
    <a:lvl5pPr marL="1828800" algn="l" rtl="0" fontAlgn="base">
      <a:spcBef>
        <a:spcPct val="0"/>
      </a:spcBef>
      <a:spcAft>
        <a:spcPct val="0"/>
      </a:spcAft>
      <a:defRPr kern="1200">
        <a:solidFill>
          <a:schemeClr val="tx1"/>
        </a:solidFill>
        <a:latin typeface="Comic Sans MS" pitchFamily="66" charset="0"/>
        <a:ea typeface="+mn-ea"/>
        <a:cs typeface="Arial" charset="0"/>
      </a:defRPr>
    </a:lvl5pPr>
    <a:lvl6pPr marL="2286000" algn="l" defTabSz="914400" rtl="0" eaLnBrk="1" latinLnBrk="0" hangingPunct="1">
      <a:defRPr kern="1200">
        <a:solidFill>
          <a:schemeClr val="tx1"/>
        </a:solidFill>
        <a:latin typeface="Comic Sans MS" pitchFamily="66" charset="0"/>
        <a:ea typeface="+mn-ea"/>
        <a:cs typeface="Arial" charset="0"/>
      </a:defRPr>
    </a:lvl6pPr>
    <a:lvl7pPr marL="2743200" algn="l" defTabSz="914400" rtl="0" eaLnBrk="1" latinLnBrk="0" hangingPunct="1">
      <a:defRPr kern="1200">
        <a:solidFill>
          <a:schemeClr val="tx1"/>
        </a:solidFill>
        <a:latin typeface="Comic Sans MS" pitchFamily="66" charset="0"/>
        <a:ea typeface="+mn-ea"/>
        <a:cs typeface="Arial" charset="0"/>
      </a:defRPr>
    </a:lvl7pPr>
    <a:lvl8pPr marL="3200400" algn="l" defTabSz="914400" rtl="0" eaLnBrk="1" latinLnBrk="0" hangingPunct="1">
      <a:defRPr kern="1200">
        <a:solidFill>
          <a:schemeClr val="tx1"/>
        </a:solidFill>
        <a:latin typeface="Comic Sans MS" pitchFamily="66" charset="0"/>
        <a:ea typeface="+mn-ea"/>
        <a:cs typeface="Arial" charset="0"/>
      </a:defRPr>
    </a:lvl8pPr>
    <a:lvl9pPr marL="3657600" algn="l" defTabSz="914400" rtl="0" eaLnBrk="1" latinLnBrk="0" hangingPunct="1">
      <a:defRPr kern="1200">
        <a:solidFill>
          <a:schemeClr val="tx1"/>
        </a:solidFill>
        <a:latin typeface="Comic Sans MS" pitchFamily="66"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36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82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06/relationships/legacyDocTextInfo" Target="legacyDocTextInfo.bin"/><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5" Type="http://schemas.microsoft.com/office/2006/relationships/legacyDiagramText" Target="legacyDiagramText5.bin"/><Relationship Id="rId4" Type="http://schemas.microsoft.com/office/2006/relationships/legacyDiagramText" Target="legacyDiagramText4.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pPr>
              <a:defRPr/>
            </a:pPr>
            <a:endParaRPr lang="it-IT"/>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it-IT"/>
            </a:p>
          </p:txBody>
        </p:sp>
        <p:sp>
          <p:nvSpPr>
            <p:cNvPr id="7"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it-IT"/>
            </a:p>
          </p:txBody>
        </p:sp>
        <p:sp>
          <p:nvSpPr>
            <p:cNvPr id="8"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it-IT"/>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it-IT"/>
              </a:p>
            </p:txBody>
          </p:sp>
          <p:sp>
            <p:nvSpPr>
              <p:cNvPr id="11"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it-IT"/>
              </a:p>
            </p:txBody>
          </p:sp>
          <p:sp>
            <p:nvSpPr>
              <p:cNvPr id="12"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it-IT"/>
              </a:p>
            </p:txBody>
          </p:sp>
          <p:sp>
            <p:nvSpPr>
              <p:cNvPr id="13"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it-IT"/>
              </a:p>
            </p:txBody>
          </p:sp>
          <p:sp>
            <p:nvSpPr>
              <p:cNvPr id="14"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it-IT"/>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pPr>
                <a:defRPr/>
              </a:pPr>
              <a:endParaRPr lang="it-IT"/>
            </a:p>
          </p:txBody>
        </p:sp>
        <p:sp>
          <p:nvSpPr>
            <p:cNvPr id="17"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pPr>
                <a:defRPr/>
              </a:pPr>
              <a:endParaRPr lang="it-IT"/>
            </a:p>
          </p:txBody>
        </p:sp>
        <p:sp>
          <p:nvSpPr>
            <p:cNvPr id="18" name="Freeform 21"/>
            <p:cNvSpPr>
              <a:spLocks/>
            </p:cNvSpPr>
            <p:nvPr userDrawn="1"/>
          </p:nvSpPr>
          <p:spPr bwMode="auto">
            <a:xfrm rot="7320404">
              <a:off x="5000" y="2913"/>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it-IT"/>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it-IT"/>
              </a:p>
            </p:txBody>
          </p:sp>
          <p:sp>
            <p:nvSpPr>
              <p:cNvPr id="21"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it-IT"/>
              </a:p>
            </p:txBody>
          </p:sp>
          <p:sp>
            <p:nvSpPr>
              <p:cNvPr id="22"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it-IT"/>
              </a:p>
            </p:txBody>
          </p:sp>
          <p:sp>
            <p:nvSpPr>
              <p:cNvPr id="23" name="Freeform 26"/>
              <p:cNvSpPr>
                <a:spLocks/>
              </p:cNvSpPr>
              <p:nvPr userDrawn="1"/>
            </p:nvSpPr>
            <p:spPr bwMode="auto">
              <a:xfrm rot="7320404">
                <a:off x="5364" y="2873"/>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it-IT"/>
              </a:p>
            </p:txBody>
          </p:sp>
          <p:sp>
            <p:nvSpPr>
              <p:cNvPr id="24" name="Freeform 27"/>
              <p:cNvSpPr>
                <a:spLocks/>
              </p:cNvSpPr>
              <p:nvPr userDrawn="1"/>
            </p:nvSpPr>
            <p:spPr bwMode="auto">
              <a:xfrm rot="7320404">
                <a:off x="5137"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it-IT"/>
              </a:p>
            </p:txBody>
          </p:sp>
        </p:grpSp>
      </p:grpSp>
      <p:sp>
        <p:nvSpPr>
          <p:cNvPr id="25"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pPr>
              <a:defRPr/>
            </a:pPr>
            <a:endParaRPr lang="it-IT"/>
          </a:p>
        </p:txBody>
      </p:sp>
      <p:sp>
        <p:nvSpPr>
          <p:cNvPr id="26"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pPr>
              <a:defRPr/>
            </a:pPr>
            <a:endParaRPr lang="it-IT"/>
          </a:p>
        </p:txBody>
      </p:sp>
      <p:sp>
        <p:nvSpPr>
          <p:cNvPr id="120835" name="Rectangle 3"/>
          <p:cNvSpPr>
            <a:spLocks noGrp="1" noChangeArrowheads="1"/>
          </p:cNvSpPr>
          <p:nvPr>
            <p:ph type="ctrTitle"/>
          </p:nvPr>
        </p:nvSpPr>
        <p:spPr>
          <a:xfrm>
            <a:off x="1371600" y="1511300"/>
            <a:ext cx="6400800" cy="2273300"/>
          </a:xfrm>
          <a:effectLst>
            <a:outerShdw dist="45791" dir="2021404" algn="ctr" rotWithShape="0">
              <a:schemeClr val="bg2"/>
            </a:outerShdw>
          </a:effectLst>
        </p:spPr>
        <p:txBody>
          <a:bodyPr/>
          <a:lstStyle>
            <a:lvl1pPr>
              <a:defRPr>
                <a:solidFill>
                  <a:schemeClr val="tx2"/>
                </a:solidFill>
                <a:effectLst>
                  <a:outerShdw blurRad="38100" dist="38100" dir="2700000" algn="tl">
                    <a:srgbClr val="C0C0C0"/>
                  </a:outerShdw>
                </a:effectLst>
              </a:defRPr>
            </a:lvl1pPr>
          </a:lstStyle>
          <a:p>
            <a:r>
              <a:rPr lang="it-IT"/>
              <a:t>Fare clic per modificare lo stile del titolo</a:t>
            </a:r>
          </a:p>
        </p:txBody>
      </p:sp>
      <p:sp>
        <p:nvSpPr>
          <p:cNvPr id="120836"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it-IT"/>
              <a:t>Fare clic per modificare lo stile del sottotitolo dello schema</a:t>
            </a:r>
          </a:p>
        </p:txBody>
      </p:sp>
      <p:sp>
        <p:nvSpPr>
          <p:cNvPr id="27" name="Rectangle 5"/>
          <p:cNvSpPr>
            <a:spLocks noGrp="1" noChangeArrowheads="1"/>
          </p:cNvSpPr>
          <p:nvPr>
            <p:ph type="dt" sz="half" idx="10"/>
          </p:nvPr>
        </p:nvSpPr>
        <p:spPr>
          <a:xfrm>
            <a:off x="685800" y="6248400"/>
            <a:ext cx="1905000" cy="457200"/>
          </a:xfrm>
        </p:spPr>
        <p:txBody>
          <a:bodyPr/>
          <a:lstStyle>
            <a:lvl1pPr>
              <a:defRPr/>
            </a:lvl1pPr>
          </a:lstStyle>
          <a:p>
            <a:pPr>
              <a:defRPr/>
            </a:pPr>
            <a:endParaRPr lang="it-IT"/>
          </a:p>
        </p:txBody>
      </p:sp>
      <p:sp>
        <p:nvSpPr>
          <p:cNvPr id="28" name="Rectangle 6"/>
          <p:cNvSpPr>
            <a:spLocks noGrp="1" noChangeArrowheads="1"/>
          </p:cNvSpPr>
          <p:nvPr>
            <p:ph type="ftr" sz="quarter" idx="11"/>
          </p:nvPr>
        </p:nvSpPr>
        <p:spPr>
          <a:xfrm>
            <a:off x="3124200" y="6248400"/>
            <a:ext cx="2895600" cy="457200"/>
          </a:xfrm>
        </p:spPr>
        <p:txBody>
          <a:bodyPr/>
          <a:lstStyle>
            <a:lvl1pPr>
              <a:defRPr/>
            </a:lvl1pPr>
          </a:lstStyle>
          <a:p>
            <a:pPr>
              <a:defRPr/>
            </a:pPr>
            <a:endParaRPr lang="it-IT"/>
          </a:p>
        </p:txBody>
      </p:sp>
      <p:sp>
        <p:nvSpPr>
          <p:cNvPr id="29" name="Rectangle 7"/>
          <p:cNvSpPr>
            <a:spLocks noGrp="1" noChangeArrowheads="1"/>
          </p:cNvSpPr>
          <p:nvPr>
            <p:ph type="sldNum" sz="quarter" idx="12"/>
          </p:nvPr>
        </p:nvSpPr>
        <p:spPr>
          <a:xfrm>
            <a:off x="6553200" y="6248400"/>
            <a:ext cx="1905000" cy="457200"/>
          </a:xfrm>
        </p:spPr>
        <p:txBody>
          <a:bodyPr/>
          <a:lstStyle>
            <a:lvl1pPr>
              <a:defRPr/>
            </a:lvl1pPr>
          </a:lstStyle>
          <a:p>
            <a:pPr>
              <a:defRPr/>
            </a:pPr>
            <a:fld id="{1702C63E-BD55-4E6F-901A-5AC45479A70C}" type="slidenum">
              <a:rPr lang="it-IT"/>
              <a:pPr>
                <a:defRPr/>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it-IT"/>
          </a:p>
        </p:txBody>
      </p:sp>
      <p:sp>
        <p:nvSpPr>
          <p:cNvPr id="5" name="Rectangle 6"/>
          <p:cNvSpPr>
            <a:spLocks noGrp="1" noChangeArrowheads="1"/>
          </p:cNvSpPr>
          <p:nvPr>
            <p:ph type="ftr" sz="quarter" idx="11"/>
          </p:nvPr>
        </p:nvSpPr>
        <p:spPr>
          <a:ln/>
        </p:spPr>
        <p:txBody>
          <a:bodyPr/>
          <a:lstStyle>
            <a:lvl1pPr>
              <a:defRPr/>
            </a:lvl1pPr>
          </a:lstStyle>
          <a:p>
            <a:pPr>
              <a:defRPr/>
            </a:pPr>
            <a:endParaRPr lang="it-IT"/>
          </a:p>
        </p:txBody>
      </p:sp>
      <p:sp>
        <p:nvSpPr>
          <p:cNvPr id="6" name="Rectangle 7"/>
          <p:cNvSpPr>
            <a:spLocks noGrp="1" noChangeArrowheads="1"/>
          </p:cNvSpPr>
          <p:nvPr>
            <p:ph type="sldNum" sz="quarter" idx="12"/>
          </p:nvPr>
        </p:nvSpPr>
        <p:spPr>
          <a:ln/>
        </p:spPr>
        <p:txBody>
          <a:bodyPr/>
          <a:lstStyle>
            <a:lvl1pPr>
              <a:defRPr/>
            </a:lvl1pPr>
          </a:lstStyle>
          <a:p>
            <a:pPr>
              <a:defRPr/>
            </a:pPr>
            <a:fld id="{57BFC404-B976-4F6B-A63D-52B8BB5CFBF0}" type="slidenum">
              <a:rPr lang="it-IT"/>
              <a:pPr>
                <a:defRPr/>
              </a:pPr>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5"/>
          <p:cNvSpPr>
            <a:spLocks noGrp="1" noChangeArrowheads="1"/>
          </p:cNvSpPr>
          <p:nvPr>
            <p:ph type="dt" sz="half" idx="10"/>
          </p:nvPr>
        </p:nvSpPr>
        <p:spPr>
          <a:ln/>
        </p:spPr>
        <p:txBody>
          <a:bodyPr/>
          <a:lstStyle>
            <a:lvl1pPr>
              <a:defRPr/>
            </a:lvl1pPr>
          </a:lstStyle>
          <a:p>
            <a:pPr>
              <a:defRPr/>
            </a:pPr>
            <a:endParaRPr lang="it-IT"/>
          </a:p>
        </p:txBody>
      </p:sp>
      <p:sp>
        <p:nvSpPr>
          <p:cNvPr id="5" name="Rectangle 6"/>
          <p:cNvSpPr>
            <a:spLocks noGrp="1" noChangeArrowheads="1"/>
          </p:cNvSpPr>
          <p:nvPr>
            <p:ph type="ftr" sz="quarter" idx="11"/>
          </p:nvPr>
        </p:nvSpPr>
        <p:spPr>
          <a:ln/>
        </p:spPr>
        <p:txBody>
          <a:bodyPr/>
          <a:lstStyle>
            <a:lvl1pPr>
              <a:defRPr/>
            </a:lvl1pPr>
          </a:lstStyle>
          <a:p>
            <a:pPr>
              <a:defRPr/>
            </a:pPr>
            <a:endParaRPr lang="it-IT"/>
          </a:p>
        </p:txBody>
      </p:sp>
      <p:sp>
        <p:nvSpPr>
          <p:cNvPr id="6" name="Rectangle 7"/>
          <p:cNvSpPr>
            <a:spLocks noGrp="1" noChangeArrowheads="1"/>
          </p:cNvSpPr>
          <p:nvPr>
            <p:ph type="sldNum" sz="quarter" idx="12"/>
          </p:nvPr>
        </p:nvSpPr>
        <p:spPr>
          <a:ln/>
        </p:spPr>
        <p:txBody>
          <a:bodyPr/>
          <a:lstStyle>
            <a:lvl1pPr>
              <a:defRPr/>
            </a:lvl1pPr>
          </a:lstStyle>
          <a:p>
            <a:pPr>
              <a:defRPr/>
            </a:pPr>
            <a:fld id="{04F34281-A0C9-44CE-AA86-17F5792DE53B}" type="slidenum">
              <a:rPr lang="it-IT"/>
              <a:pPr>
                <a:defRPr/>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5"/>
          <p:cNvSpPr>
            <a:spLocks noGrp="1" noChangeArrowheads="1"/>
          </p:cNvSpPr>
          <p:nvPr>
            <p:ph type="dt" sz="half" idx="10"/>
          </p:nvPr>
        </p:nvSpPr>
        <p:spPr>
          <a:ln/>
        </p:spPr>
        <p:txBody>
          <a:bodyPr/>
          <a:lstStyle>
            <a:lvl1pPr>
              <a:defRPr/>
            </a:lvl1pPr>
          </a:lstStyle>
          <a:p>
            <a:pPr>
              <a:defRPr/>
            </a:pPr>
            <a:endParaRPr lang="it-IT"/>
          </a:p>
        </p:txBody>
      </p:sp>
      <p:sp>
        <p:nvSpPr>
          <p:cNvPr id="6" name="Rectangle 6"/>
          <p:cNvSpPr>
            <a:spLocks noGrp="1" noChangeArrowheads="1"/>
          </p:cNvSpPr>
          <p:nvPr>
            <p:ph type="ftr" sz="quarter" idx="11"/>
          </p:nvPr>
        </p:nvSpPr>
        <p:spPr>
          <a:ln/>
        </p:spPr>
        <p:txBody>
          <a:bodyPr/>
          <a:lstStyle>
            <a:lvl1pPr>
              <a:defRPr/>
            </a:lvl1pPr>
          </a:lstStyle>
          <a:p>
            <a:pPr>
              <a:defRPr/>
            </a:pPr>
            <a:endParaRPr lang="it-IT"/>
          </a:p>
        </p:txBody>
      </p:sp>
      <p:sp>
        <p:nvSpPr>
          <p:cNvPr id="7" name="Rectangle 7"/>
          <p:cNvSpPr>
            <a:spLocks noGrp="1" noChangeArrowheads="1"/>
          </p:cNvSpPr>
          <p:nvPr>
            <p:ph type="sldNum" sz="quarter" idx="12"/>
          </p:nvPr>
        </p:nvSpPr>
        <p:spPr>
          <a:ln/>
        </p:spPr>
        <p:txBody>
          <a:bodyPr/>
          <a:lstStyle>
            <a:lvl1pPr>
              <a:defRPr/>
            </a:lvl1pPr>
          </a:lstStyle>
          <a:p>
            <a:pPr>
              <a:defRPr/>
            </a:pPr>
            <a:fld id="{55ADB886-96FF-4EFA-BE74-FFA2758E38A7}" type="slidenum">
              <a:rPr lang="it-IT"/>
              <a:pPr>
                <a:defRPr/>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5"/>
          <p:cNvSpPr>
            <a:spLocks noGrp="1" noChangeArrowheads="1"/>
          </p:cNvSpPr>
          <p:nvPr>
            <p:ph type="dt" sz="half" idx="10"/>
          </p:nvPr>
        </p:nvSpPr>
        <p:spPr>
          <a:ln/>
        </p:spPr>
        <p:txBody>
          <a:bodyPr/>
          <a:lstStyle>
            <a:lvl1pPr>
              <a:defRPr/>
            </a:lvl1pPr>
          </a:lstStyle>
          <a:p>
            <a:pPr>
              <a:defRPr/>
            </a:pPr>
            <a:endParaRPr lang="it-IT"/>
          </a:p>
        </p:txBody>
      </p:sp>
      <p:sp>
        <p:nvSpPr>
          <p:cNvPr id="8" name="Rectangle 6"/>
          <p:cNvSpPr>
            <a:spLocks noGrp="1" noChangeArrowheads="1"/>
          </p:cNvSpPr>
          <p:nvPr>
            <p:ph type="ftr" sz="quarter" idx="11"/>
          </p:nvPr>
        </p:nvSpPr>
        <p:spPr>
          <a:ln/>
        </p:spPr>
        <p:txBody>
          <a:bodyPr/>
          <a:lstStyle>
            <a:lvl1pPr>
              <a:defRPr/>
            </a:lvl1pPr>
          </a:lstStyle>
          <a:p>
            <a:pPr>
              <a:defRPr/>
            </a:pPr>
            <a:endParaRPr lang="it-IT"/>
          </a:p>
        </p:txBody>
      </p:sp>
      <p:sp>
        <p:nvSpPr>
          <p:cNvPr id="9" name="Rectangle 7"/>
          <p:cNvSpPr>
            <a:spLocks noGrp="1" noChangeArrowheads="1"/>
          </p:cNvSpPr>
          <p:nvPr>
            <p:ph type="sldNum" sz="quarter" idx="12"/>
          </p:nvPr>
        </p:nvSpPr>
        <p:spPr>
          <a:ln/>
        </p:spPr>
        <p:txBody>
          <a:bodyPr/>
          <a:lstStyle>
            <a:lvl1pPr>
              <a:defRPr/>
            </a:lvl1pPr>
          </a:lstStyle>
          <a:p>
            <a:pPr>
              <a:defRPr/>
            </a:pPr>
            <a:fld id="{8A6F3E5D-F74A-4596-811C-4892ECF7E7EF}" type="slidenum">
              <a:rPr lang="it-IT"/>
              <a:pPr>
                <a:defRPr/>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5"/>
          <p:cNvSpPr>
            <a:spLocks noGrp="1" noChangeArrowheads="1"/>
          </p:cNvSpPr>
          <p:nvPr>
            <p:ph type="dt" sz="half" idx="10"/>
          </p:nvPr>
        </p:nvSpPr>
        <p:spPr>
          <a:ln/>
        </p:spPr>
        <p:txBody>
          <a:bodyPr/>
          <a:lstStyle>
            <a:lvl1pPr>
              <a:defRPr/>
            </a:lvl1pPr>
          </a:lstStyle>
          <a:p>
            <a:pPr>
              <a:defRPr/>
            </a:pPr>
            <a:endParaRPr lang="it-IT"/>
          </a:p>
        </p:txBody>
      </p:sp>
      <p:sp>
        <p:nvSpPr>
          <p:cNvPr id="4" name="Rectangle 6"/>
          <p:cNvSpPr>
            <a:spLocks noGrp="1" noChangeArrowheads="1"/>
          </p:cNvSpPr>
          <p:nvPr>
            <p:ph type="ftr" sz="quarter" idx="11"/>
          </p:nvPr>
        </p:nvSpPr>
        <p:spPr>
          <a:ln/>
        </p:spPr>
        <p:txBody>
          <a:bodyPr/>
          <a:lstStyle>
            <a:lvl1pPr>
              <a:defRPr/>
            </a:lvl1pPr>
          </a:lstStyle>
          <a:p>
            <a:pPr>
              <a:defRPr/>
            </a:pPr>
            <a:endParaRPr lang="it-IT"/>
          </a:p>
        </p:txBody>
      </p:sp>
      <p:sp>
        <p:nvSpPr>
          <p:cNvPr id="5" name="Rectangle 7"/>
          <p:cNvSpPr>
            <a:spLocks noGrp="1" noChangeArrowheads="1"/>
          </p:cNvSpPr>
          <p:nvPr>
            <p:ph type="sldNum" sz="quarter" idx="12"/>
          </p:nvPr>
        </p:nvSpPr>
        <p:spPr>
          <a:ln/>
        </p:spPr>
        <p:txBody>
          <a:bodyPr/>
          <a:lstStyle>
            <a:lvl1pPr>
              <a:defRPr/>
            </a:lvl1pPr>
          </a:lstStyle>
          <a:p>
            <a:pPr>
              <a:defRPr/>
            </a:pPr>
            <a:fld id="{E5A0377C-BDF8-4D9C-BC4D-1466B3ED0BAC}" type="slidenum">
              <a:rPr lang="it-IT"/>
              <a:pPr>
                <a:defRPr/>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it-IT"/>
          </a:p>
        </p:txBody>
      </p:sp>
      <p:sp>
        <p:nvSpPr>
          <p:cNvPr id="3" name="Rectangle 6"/>
          <p:cNvSpPr>
            <a:spLocks noGrp="1" noChangeArrowheads="1"/>
          </p:cNvSpPr>
          <p:nvPr>
            <p:ph type="ftr" sz="quarter" idx="11"/>
          </p:nvPr>
        </p:nvSpPr>
        <p:spPr>
          <a:ln/>
        </p:spPr>
        <p:txBody>
          <a:bodyPr/>
          <a:lstStyle>
            <a:lvl1pPr>
              <a:defRPr/>
            </a:lvl1pPr>
          </a:lstStyle>
          <a:p>
            <a:pPr>
              <a:defRPr/>
            </a:pPr>
            <a:endParaRPr lang="it-IT"/>
          </a:p>
        </p:txBody>
      </p:sp>
      <p:sp>
        <p:nvSpPr>
          <p:cNvPr id="4" name="Rectangle 7"/>
          <p:cNvSpPr>
            <a:spLocks noGrp="1" noChangeArrowheads="1"/>
          </p:cNvSpPr>
          <p:nvPr>
            <p:ph type="sldNum" sz="quarter" idx="12"/>
          </p:nvPr>
        </p:nvSpPr>
        <p:spPr>
          <a:ln/>
        </p:spPr>
        <p:txBody>
          <a:bodyPr/>
          <a:lstStyle>
            <a:lvl1pPr>
              <a:defRPr/>
            </a:lvl1pPr>
          </a:lstStyle>
          <a:p>
            <a:pPr>
              <a:defRPr/>
            </a:pPr>
            <a:fld id="{DA32E426-3873-49E5-9BB0-0A3F0F735229}" type="slidenum">
              <a:rPr lang="it-IT"/>
              <a:pPr>
                <a:defRPr/>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dt" sz="half" idx="10"/>
          </p:nvPr>
        </p:nvSpPr>
        <p:spPr>
          <a:ln/>
        </p:spPr>
        <p:txBody>
          <a:bodyPr/>
          <a:lstStyle>
            <a:lvl1pPr>
              <a:defRPr/>
            </a:lvl1pPr>
          </a:lstStyle>
          <a:p>
            <a:pPr>
              <a:defRPr/>
            </a:pPr>
            <a:endParaRPr lang="it-IT"/>
          </a:p>
        </p:txBody>
      </p:sp>
      <p:sp>
        <p:nvSpPr>
          <p:cNvPr id="6" name="Rectangle 6"/>
          <p:cNvSpPr>
            <a:spLocks noGrp="1" noChangeArrowheads="1"/>
          </p:cNvSpPr>
          <p:nvPr>
            <p:ph type="ftr" sz="quarter" idx="11"/>
          </p:nvPr>
        </p:nvSpPr>
        <p:spPr>
          <a:ln/>
        </p:spPr>
        <p:txBody>
          <a:bodyPr/>
          <a:lstStyle>
            <a:lvl1pPr>
              <a:defRPr/>
            </a:lvl1pPr>
          </a:lstStyle>
          <a:p>
            <a:pPr>
              <a:defRPr/>
            </a:pPr>
            <a:endParaRPr lang="it-IT"/>
          </a:p>
        </p:txBody>
      </p:sp>
      <p:sp>
        <p:nvSpPr>
          <p:cNvPr id="7" name="Rectangle 7"/>
          <p:cNvSpPr>
            <a:spLocks noGrp="1" noChangeArrowheads="1"/>
          </p:cNvSpPr>
          <p:nvPr>
            <p:ph type="sldNum" sz="quarter" idx="12"/>
          </p:nvPr>
        </p:nvSpPr>
        <p:spPr>
          <a:ln/>
        </p:spPr>
        <p:txBody>
          <a:bodyPr/>
          <a:lstStyle>
            <a:lvl1pPr>
              <a:defRPr/>
            </a:lvl1pPr>
          </a:lstStyle>
          <a:p>
            <a:pPr>
              <a:defRPr/>
            </a:pPr>
            <a:fld id="{39E60428-FD9D-49AB-8F70-CF0068C9B40D}" type="slidenum">
              <a:rPr lang="it-IT"/>
              <a:pPr>
                <a:defRPr/>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dt" sz="half" idx="10"/>
          </p:nvPr>
        </p:nvSpPr>
        <p:spPr>
          <a:ln/>
        </p:spPr>
        <p:txBody>
          <a:bodyPr/>
          <a:lstStyle>
            <a:lvl1pPr>
              <a:defRPr/>
            </a:lvl1pPr>
          </a:lstStyle>
          <a:p>
            <a:pPr>
              <a:defRPr/>
            </a:pPr>
            <a:endParaRPr lang="it-IT"/>
          </a:p>
        </p:txBody>
      </p:sp>
      <p:sp>
        <p:nvSpPr>
          <p:cNvPr id="6" name="Rectangle 6"/>
          <p:cNvSpPr>
            <a:spLocks noGrp="1" noChangeArrowheads="1"/>
          </p:cNvSpPr>
          <p:nvPr>
            <p:ph type="ftr" sz="quarter" idx="11"/>
          </p:nvPr>
        </p:nvSpPr>
        <p:spPr>
          <a:ln/>
        </p:spPr>
        <p:txBody>
          <a:bodyPr/>
          <a:lstStyle>
            <a:lvl1pPr>
              <a:defRPr/>
            </a:lvl1pPr>
          </a:lstStyle>
          <a:p>
            <a:pPr>
              <a:defRPr/>
            </a:pPr>
            <a:endParaRPr lang="it-IT"/>
          </a:p>
        </p:txBody>
      </p:sp>
      <p:sp>
        <p:nvSpPr>
          <p:cNvPr id="7" name="Rectangle 7"/>
          <p:cNvSpPr>
            <a:spLocks noGrp="1" noChangeArrowheads="1"/>
          </p:cNvSpPr>
          <p:nvPr>
            <p:ph type="sldNum" sz="quarter" idx="12"/>
          </p:nvPr>
        </p:nvSpPr>
        <p:spPr>
          <a:ln/>
        </p:spPr>
        <p:txBody>
          <a:bodyPr/>
          <a:lstStyle>
            <a:lvl1pPr>
              <a:defRPr/>
            </a:lvl1pPr>
          </a:lstStyle>
          <a:p>
            <a:pPr>
              <a:defRPr/>
            </a:pPr>
            <a:fld id="{F26D7204-0289-47AC-86F5-A6639EC00F05}" type="slidenum">
              <a:rPr lang="it-IT"/>
              <a:pPr>
                <a:defRPr/>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it-IT"/>
          </a:p>
        </p:txBody>
      </p:sp>
      <p:sp>
        <p:nvSpPr>
          <p:cNvPr id="5" name="Rectangle 6"/>
          <p:cNvSpPr>
            <a:spLocks noGrp="1" noChangeArrowheads="1"/>
          </p:cNvSpPr>
          <p:nvPr>
            <p:ph type="ftr" sz="quarter" idx="11"/>
          </p:nvPr>
        </p:nvSpPr>
        <p:spPr>
          <a:ln/>
        </p:spPr>
        <p:txBody>
          <a:bodyPr/>
          <a:lstStyle>
            <a:lvl1pPr>
              <a:defRPr/>
            </a:lvl1pPr>
          </a:lstStyle>
          <a:p>
            <a:pPr>
              <a:defRPr/>
            </a:pPr>
            <a:endParaRPr lang="it-IT"/>
          </a:p>
        </p:txBody>
      </p:sp>
      <p:sp>
        <p:nvSpPr>
          <p:cNvPr id="6" name="Rectangle 7"/>
          <p:cNvSpPr>
            <a:spLocks noGrp="1" noChangeArrowheads="1"/>
          </p:cNvSpPr>
          <p:nvPr>
            <p:ph type="sldNum" sz="quarter" idx="12"/>
          </p:nvPr>
        </p:nvSpPr>
        <p:spPr>
          <a:ln/>
        </p:spPr>
        <p:txBody>
          <a:bodyPr/>
          <a:lstStyle>
            <a:lvl1pPr>
              <a:defRPr/>
            </a:lvl1pPr>
          </a:lstStyle>
          <a:p>
            <a:pPr>
              <a:defRPr/>
            </a:pPr>
            <a:fld id="{8D6A99B5-7871-48FC-B9A7-FB79630AE74A}" type="slidenum">
              <a:rPr lang="it-IT"/>
              <a:pPr>
                <a:defRPr/>
              </a:pPr>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57950" y="152400"/>
            <a:ext cx="1924050" cy="53340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152400"/>
            <a:ext cx="5619750" cy="53340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dt" sz="half" idx="10"/>
          </p:nvPr>
        </p:nvSpPr>
        <p:spPr>
          <a:ln/>
        </p:spPr>
        <p:txBody>
          <a:bodyPr/>
          <a:lstStyle>
            <a:lvl1pPr>
              <a:defRPr/>
            </a:lvl1pPr>
          </a:lstStyle>
          <a:p>
            <a:pPr>
              <a:defRPr/>
            </a:pPr>
            <a:endParaRPr lang="it-IT"/>
          </a:p>
        </p:txBody>
      </p:sp>
      <p:sp>
        <p:nvSpPr>
          <p:cNvPr id="5" name="Rectangle 6"/>
          <p:cNvSpPr>
            <a:spLocks noGrp="1" noChangeArrowheads="1"/>
          </p:cNvSpPr>
          <p:nvPr>
            <p:ph type="ftr" sz="quarter" idx="11"/>
          </p:nvPr>
        </p:nvSpPr>
        <p:spPr>
          <a:ln/>
        </p:spPr>
        <p:txBody>
          <a:bodyPr/>
          <a:lstStyle>
            <a:lvl1pPr>
              <a:defRPr/>
            </a:lvl1pPr>
          </a:lstStyle>
          <a:p>
            <a:pPr>
              <a:defRPr/>
            </a:pPr>
            <a:endParaRPr lang="it-IT"/>
          </a:p>
        </p:txBody>
      </p:sp>
      <p:sp>
        <p:nvSpPr>
          <p:cNvPr id="6" name="Rectangle 7"/>
          <p:cNvSpPr>
            <a:spLocks noGrp="1" noChangeArrowheads="1"/>
          </p:cNvSpPr>
          <p:nvPr>
            <p:ph type="sldNum" sz="quarter" idx="12"/>
          </p:nvPr>
        </p:nvSpPr>
        <p:spPr>
          <a:ln/>
        </p:spPr>
        <p:txBody>
          <a:bodyPr/>
          <a:lstStyle>
            <a:lvl1pPr>
              <a:defRPr/>
            </a:lvl1pPr>
          </a:lstStyle>
          <a:p>
            <a:pPr>
              <a:defRPr/>
            </a:pPr>
            <a:fld id="{FD8C1B87-8829-49D8-9AB5-2FDD89BFD03C}" type="slidenum">
              <a:rPr lang="it-IT"/>
              <a:pPr>
                <a:defRPr/>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pPr>
              <a:defRPr/>
            </a:pPr>
            <a:endParaRPr lang="it-IT"/>
          </a:p>
        </p:txBody>
      </p:sp>
      <p:sp>
        <p:nvSpPr>
          <p:cNvPr id="53251" name="Rectangle 3"/>
          <p:cNvSpPr>
            <a:spLocks noGrp="1" noChangeArrowheads="1"/>
          </p:cNvSpPr>
          <p:nvPr>
            <p:ph type="title"/>
          </p:nvPr>
        </p:nvSpPr>
        <p:spPr bwMode="auto">
          <a:xfrm>
            <a:off x="685800" y="152400"/>
            <a:ext cx="6870700" cy="1600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it-IT" smtClean="0"/>
              <a:t>Fare clic per modificare lo stile del titolo</a:t>
            </a:r>
          </a:p>
        </p:txBody>
      </p:sp>
      <p:sp>
        <p:nvSpPr>
          <p:cNvPr id="53252"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19813"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19814"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19815"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a:defRPr/>
            </a:pPr>
            <a:fld id="{867C4473-AA6F-4402-A822-3F5FD53C3928}" type="slidenum">
              <a:rPr lang="it-IT"/>
              <a:pPr>
                <a:defRPr/>
              </a:pPr>
              <a:t>‹#›</a:t>
            </a:fld>
            <a:endParaRPr lang="it-IT"/>
          </a:p>
        </p:txBody>
      </p:sp>
      <p:sp>
        <p:nvSpPr>
          <p:cNvPr id="119816"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pPr>
              <a:defRPr/>
            </a:pPr>
            <a:endParaRPr lang="it-IT"/>
          </a:p>
        </p:txBody>
      </p:sp>
      <p:sp>
        <p:nvSpPr>
          <p:cNvPr id="119817"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pPr>
              <a:defRPr/>
            </a:pPr>
            <a:endParaRPr lang="it-IT"/>
          </a:p>
        </p:txBody>
      </p:sp>
      <p:grpSp>
        <p:nvGrpSpPr>
          <p:cNvPr id="53258" name="Group 10"/>
          <p:cNvGrpSpPr>
            <a:grpSpLocks/>
          </p:cNvGrpSpPr>
          <p:nvPr/>
        </p:nvGrpSpPr>
        <p:grpSpPr bwMode="auto">
          <a:xfrm>
            <a:off x="7938" y="5540375"/>
            <a:ext cx="1784350" cy="1246188"/>
            <a:chOff x="5" y="3490"/>
            <a:chExt cx="1124" cy="785"/>
          </a:xfrm>
        </p:grpSpPr>
        <p:sp>
          <p:nvSpPr>
            <p:cNvPr id="119819"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pPr>
                <a:defRPr/>
              </a:pPr>
              <a:endParaRPr lang="it-IT"/>
            </a:p>
          </p:txBody>
        </p:sp>
        <p:sp>
          <p:nvSpPr>
            <p:cNvPr id="119820"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pPr>
                <a:defRPr/>
              </a:pPr>
              <a:endParaRPr lang="it-IT"/>
            </a:p>
          </p:txBody>
        </p:sp>
        <p:sp>
          <p:nvSpPr>
            <p:cNvPr id="119821"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pPr>
                <a:defRPr/>
              </a:pPr>
              <a:endParaRPr lang="it-IT"/>
            </a:p>
          </p:txBody>
        </p:sp>
        <p:sp>
          <p:nvSpPr>
            <p:cNvPr id="119822"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pPr>
                <a:defRPr/>
              </a:pPr>
              <a:endParaRPr lang="it-IT"/>
            </a:p>
          </p:txBody>
        </p:sp>
        <p:sp>
          <p:nvSpPr>
            <p:cNvPr id="119823"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pPr>
                <a:defRPr/>
              </a:pPr>
              <a:endParaRPr lang="it-IT"/>
            </a:p>
          </p:txBody>
        </p:sp>
        <p:sp>
          <p:nvSpPr>
            <p:cNvPr id="119824"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pPr>
                <a:defRPr/>
              </a:pPr>
              <a:endParaRPr lang="it-IT"/>
            </a:p>
          </p:txBody>
        </p:sp>
        <p:sp>
          <p:nvSpPr>
            <p:cNvPr id="119825"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pPr>
                <a:defRPr/>
              </a:pPr>
              <a:endParaRPr lang="it-IT"/>
            </a:p>
          </p:txBody>
        </p:sp>
        <p:sp>
          <p:nvSpPr>
            <p:cNvPr id="119826"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pPr>
                <a:defRPr/>
              </a:pPr>
              <a:endParaRPr lang="it-IT"/>
            </a:p>
          </p:txBody>
        </p:sp>
        <p:sp>
          <p:nvSpPr>
            <p:cNvPr id="119827"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pPr>
                <a:defRPr/>
              </a:pPr>
              <a:endParaRPr lang="it-IT"/>
            </a:p>
          </p:txBody>
        </p:sp>
        <p:grpSp>
          <p:nvGrpSpPr>
            <p:cNvPr id="53284" name="Group 20"/>
            <p:cNvGrpSpPr>
              <a:grpSpLocks/>
            </p:cNvGrpSpPr>
            <p:nvPr userDrawn="1"/>
          </p:nvGrpSpPr>
          <p:grpSpPr bwMode="auto">
            <a:xfrm>
              <a:off x="5" y="3490"/>
              <a:ext cx="1124" cy="780"/>
              <a:chOff x="5" y="3490"/>
              <a:chExt cx="1124" cy="780"/>
            </a:xfrm>
          </p:grpSpPr>
          <p:grpSp>
            <p:nvGrpSpPr>
              <p:cNvPr id="53285" name="Group 21"/>
              <p:cNvGrpSpPr>
                <a:grpSpLocks/>
              </p:cNvGrpSpPr>
              <p:nvPr userDrawn="1"/>
            </p:nvGrpSpPr>
            <p:grpSpPr bwMode="auto">
              <a:xfrm>
                <a:off x="499" y="3562"/>
                <a:ext cx="548" cy="708"/>
                <a:chOff x="499" y="3562"/>
                <a:chExt cx="548" cy="708"/>
              </a:xfrm>
            </p:grpSpPr>
            <p:sp>
              <p:nvSpPr>
                <p:cNvPr id="119830"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pPr>
                    <a:defRPr/>
                  </a:pPr>
                  <a:endParaRPr lang="it-IT"/>
                </a:p>
              </p:txBody>
            </p:sp>
            <p:sp>
              <p:nvSpPr>
                <p:cNvPr id="119831"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pPr>
                    <a:defRPr/>
                  </a:pPr>
                  <a:endParaRPr lang="it-IT"/>
                </a:p>
              </p:txBody>
            </p:sp>
            <p:sp>
              <p:nvSpPr>
                <p:cNvPr id="119832"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pPr>
                    <a:defRPr/>
                  </a:pPr>
                  <a:endParaRPr lang="it-IT"/>
                </a:p>
              </p:txBody>
            </p:sp>
          </p:grpSp>
          <p:sp>
            <p:nvSpPr>
              <p:cNvPr id="119833"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pPr>
                  <a:defRPr/>
                </a:pPr>
                <a:endParaRPr lang="it-IT"/>
              </a:p>
            </p:txBody>
          </p:sp>
          <p:sp>
            <p:nvSpPr>
              <p:cNvPr id="119834"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pPr>
                  <a:defRPr/>
                </a:pPr>
                <a:endParaRPr lang="it-IT"/>
              </a:p>
            </p:txBody>
          </p:sp>
          <p:sp>
            <p:nvSpPr>
              <p:cNvPr id="119835"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pPr>
                  <a:defRPr/>
                </a:pPr>
                <a:endParaRPr lang="it-IT"/>
              </a:p>
            </p:txBody>
          </p:sp>
          <p:grpSp>
            <p:nvGrpSpPr>
              <p:cNvPr id="53289" name="Group 28"/>
              <p:cNvGrpSpPr>
                <a:grpSpLocks/>
              </p:cNvGrpSpPr>
              <p:nvPr userDrawn="1"/>
            </p:nvGrpSpPr>
            <p:grpSpPr bwMode="auto">
              <a:xfrm>
                <a:off x="5" y="3490"/>
                <a:ext cx="1124" cy="678"/>
                <a:chOff x="5" y="3490"/>
                <a:chExt cx="1124" cy="678"/>
              </a:xfrm>
            </p:grpSpPr>
            <p:sp>
              <p:nvSpPr>
                <p:cNvPr id="119837"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pPr>
                    <a:defRPr/>
                  </a:pPr>
                  <a:endParaRPr lang="it-IT"/>
                </a:p>
              </p:txBody>
            </p:sp>
            <p:sp>
              <p:nvSpPr>
                <p:cNvPr id="119838"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pPr>
                    <a:defRPr/>
                  </a:pPr>
                  <a:endParaRPr lang="it-IT"/>
                </a:p>
              </p:txBody>
            </p:sp>
            <p:sp>
              <p:nvSpPr>
                <p:cNvPr id="119839"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pPr>
                    <a:defRPr/>
                  </a:pPr>
                  <a:endParaRPr lang="it-IT"/>
                </a:p>
              </p:txBody>
            </p:sp>
            <p:sp>
              <p:nvSpPr>
                <p:cNvPr id="119840"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pPr>
                    <a:defRPr/>
                  </a:pPr>
                  <a:endParaRPr lang="it-IT"/>
                </a:p>
              </p:txBody>
            </p:sp>
            <p:sp>
              <p:nvSpPr>
                <p:cNvPr id="119841"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pPr>
                    <a:defRPr/>
                  </a:pPr>
                  <a:endParaRPr lang="it-IT"/>
                </a:p>
              </p:txBody>
            </p:sp>
            <p:sp>
              <p:nvSpPr>
                <p:cNvPr id="119842"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pPr>
                    <a:defRPr/>
                  </a:pPr>
                  <a:endParaRPr lang="it-IT"/>
                </a:p>
              </p:txBody>
            </p:sp>
            <p:sp>
              <p:nvSpPr>
                <p:cNvPr id="119843"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pPr>
                    <a:defRPr/>
                  </a:pPr>
                  <a:endParaRPr lang="it-IT"/>
                </a:p>
              </p:txBody>
            </p:sp>
            <p:sp>
              <p:nvSpPr>
                <p:cNvPr id="119844"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pPr>
                    <a:defRPr/>
                  </a:pPr>
                  <a:endParaRPr lang="it-IT"/>
                </a:p>
              </p:txBody>
            </p:sp>
          </p:grpSp>
        </p:grpSp>
      </p:grpSp>
      <p:grpSp>
        <p:nvGrpSpPr>
          <p:cNvPr id="53259" name="Group 37"/>
          <p:cNvGrpSpPr>
            <a:grpSpLocks/>
          </p:cNvGrpSpPr>
          <p:nvPr/>
        </p:nvGrpSpPr>
        <p:grpSpPr bwMode="auto">
          <a:xfrm>
            <a:off x="8680450" y="2116138"/>
            <a:ext cx="385763" cy="4308475"/>
            <a:chOff x="5468" y="1333"/>
            <a:chExt cx="243" cy="2714"/>
          </a:xfrm>
        </p:grpSpPr>
        <p:sp>
          <p:nvSpPr>
            <p:cNvPr id="119846"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it-IT"/>
            </a:p>
          </p:txBody>
        </p:sp>
        <p:sp>
          <p:nvSpPr>
            <p:cNvPr id="119847"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pPr>
                <a:defRPr/>
              </a:pPr>
              <a:endParaRPr lang="it-IT"/>
            </a:p>
          </p:txBody>
        </p:sp>
      </p:grpSp>
      <p:grpSp>
        <p:nvGrpSpPr>
          <p:cNvPr id="53260" name="Group 40"/>
          <p:cNvGrpSpPr>
            <a:grpSpLocks/>
          </p:cNvGrpSpPr>
          <p:nvPr/>
        </p:nvGrpSpPr>
        <p:grpSpPr bwMode="auto">
          <a:xfrm>
            <a:off x="7318375" y="90488"/>
            <a:ext cx="2133600" cy="1911350"/>
            <a:chOff x="4610" y="57"/>
            <a:chExt cx="1344" cy="1204"/>
          </a:xfrm>
        </p:grpSpPr>
        <p:grpSp>
          <p:nvGrpSpPr>
            <p:cNvPr id="53261" name="Group 41"/>
            <p:cNvGrpSpPr>
              <a:grpSpLocks/>
            </p:cNvGrpSpPr>
            <p:nvPr userDrawn="1"/>
          </p:nvGrpSpPr>
          <p:grpSpPr bwMode="auto">
            <a:xfrm>
              <a:off x="4610" y="57"/>
              <a:ext cx="1344" cy="1204"/>
              <a:chOff x="4610" y="57"/>
              <a:chExt cx="1344" cy="1204"/>
            </a:xfrm>
          </p:grpSpPr>
          <p:sp>
            <p:nvSpPr>
              <p:cNvPr id="119850"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pPr>
                  <a:defRPr/>
                </a:pPr>
                <a:endParaRPr lang="it-IT"/>
              </a:p>
            </p:txBody>
          </p:sp>
          <p:grpSp>
            <p:nvGrpSpPr>
              <p:cNvPr id="53264" name="Group 43"/>
              <p:cNvGrpSpPr>
                <a:grpSpLocks/>
              </p:cNvGrpSpPr>
              <p:nvPr userDrawn="1"/>
            </p:nvGrpSpPr>
            <p:grpSpPr bwMode="auto">
              <a:xfrm>
                <a:off x="4610" y="57"/>
                <a:ext cx="1344" cy="985"/>
                <a:chOff x="4610" y="57"/>
                <a:chExt cx="1344" cy="985"/>
              </a:xfrm>
            </p:grpSpPr>
            <p:sp>
              <p:nvSpPr>
                <p:cNvPr id="119852"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pPr>
                    <a:defRPr/>
                  </a:pPr>
                  <a:endParaRPr lang="it-IT"/>
                </a:p>
              </p:txBody>
            </p:sp>
            <p:sp>
              <p:nvSpPr>
                <p:cNvPr id="119853" name="Freeform 45"/>
                <p:cNvSpPr>
                  <a:spLocks/>
                </p:cNvSpPr>
                <p:nvPr userDrawn="1"/>
              </p:nvSpPr>
              <p:spPr bwMode="auto">
                <a:xfrm rot="-3172564">
                  <a:off x="5055" y="325"/>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pPr>
                    <a:defRPr/>
                  </a:pPr>
                  <a:endParaRPr lang="it-IT"/>
                </a:p>
              </p:txBody>
            </p:sp>
            <p:sp>
              <p:nvSpPr>
                <p:cNvPr id="119854" name="Freeform 46"/>
                <p:cNvSpPr>
                  <a:spLocks/>
                </p:cNvSpPr>
                <p:nvPr userDrawn="1"/>
              </p:nvSpPr>
              <p:spPr bwMode="auto">
                <a:xfrm rot="-3172564">
                  <a:off x="4865" y="175"/>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pPr>
                    <a:defRPr/>
                  </a:pPr>
                  <a:endParaRPr lang="it-IT"/>
                </a:p>
              </p:txBody>
            </p:sp>
            <p:sp>
              <p:nvSpPr>
                <p:cNvPr id="119855"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pPr>
                    <a:defRPr/>
                  </a:pPr>
                  <a:endParaRPr lang="it-IT"/>
                </a:p>
              </p:txBody>
            </p:sp>
            <p:sp>
              <p:nvSpPr>
                <p:cNvPr id="119856" name="Freeform 48"/>
                <p:cNvSpPr>
                  <a:spLocks/>
                </p:cNvSpPr>
                <p:nvPr userDrawn="1"/>
              </p:nvSpPr>
              <p:spPr bwMode="auto">
                <a:xfrm rot="-3172564">
                  <a:off x="5304" y="890"/>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pPr>
                    <a:defRPr/>
                  </a:pPr>
                  <a:endParaRPr lang="it-IT"/>
                </a:p>
              </p:txBody>
            </p:sp>
            <p:sp>
              <p:nvSpPr>
                <p:cNvPr id="119857" name="Freeform 49"/>
                <p:cNvSpPr>
                  <a:spLocks/>
                </p:cNvSpPr>
                <p:nvPr userDrawn="1"/>
              </p:nvSpPr>
              <p:spPr bwMode="auto">
                <a:xfrm rot="-3172564">
                  <a:off x="5253" y="799"/>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pPr>
                    <a:defRPr/>
                  </a:pPr>
                  <a:endParaRPr lang="it-IT"/>
                </a:p>
              </p:txBody>
            </p:sp>
            <p:sp>
              <p:nvSpPr>
                <p:cNvPr id="119858"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pPr>
                    <a:defRPr/>
                  </a:pPr>
                  <a:endParaRPr lang="it-IT"/>
                </a:p>
              </p:txBody>
            </p:sp>
            <p:sp>
              <p:nvSpPr>
                <p:cNvPr id="119859" name="Freeform 51"/>
                <p:cNvSpPr>
                  <a:spLocks/>
                </p:cNvSpPr>
                <p:nvPr userDrawn="1"/>
              </p:nvSpPr>
              <p:spPr bwMode="auto">
                <a:xfrm rot="-3172564">
                  <a:off x="4954" y="135"/>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pPr>
                    <a:defRPr/>
                  </a:pPr>
                  <a:endParaRPr lang="it-IT"/>
                </a:p>
              </p:txBody>
            </p:sp>
          </p:grpSp>
        </p:grpSp>
        <p:sp>
          <p:nvSpPr>
            <p:cNvPr id="119860"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pPr>
                <a:defRPr/>
              </a:pPr>
              <a:endParaRPr lang="it-IT"/>
            </a:p>
          </p:txBody>
        </p:sp>
      </p:grpSp>
    </p:spTree>
  </p:cSld>
  <p:clrMap bg1="lt1" tx1="dk1" bg2="lt2" tx2="dk2" accent1="accent1" accent2="accent2" accent3="accent3" accent4="accent4" accent5="accent5" accent6="accent6" hlink="hlink" folHlink="folHlink"/>
  <p:sldLayoutIdLst>
    <p:sldLayoutId id="2147483700"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defRPr>
      </a:lvl2pPr>
      <a:lvl3pPr algn="ctr" rtl="0" eaLnBrk="0" fontAlgn="base" hangingPunct="0">
        <a:spcBef>
          <a:spcPct val="0"/>
        </a:spcBef>
        <a:spcAft>
          <a:spcPct val="0"/>
        </a:spcAft>
        <a:defRPr sz="4400">
          <a:solidFill>
            <a:schemeClr val="tx1"/>
          </a:solidFill>
          <a:latin typeface="Comic Sans MS" pitchFamily="66" charset="0"/>
        </a:defRPr>
      </a:lvl3pPr>
      <a:lvl4pPr algn="ctr" rtl="0" eaLnBrk="0" fontAlgn="base" hangingPunct="0">
        <a:spcBef>
          <a:spcPct val="0"/>
        </a:spcBef>
        <a:spcAft>
          <a:spcPct val="0"/>
        </a:spcAft>
        <a:defRPr sz="4400">
          <a:solidFill>
            <a:schemeClr val="tx1"/>
          </a:solidFill>
          <a:latin typeface="Comic Sans MS" pitchFamily="66" charset="0"/>
        </a:defRPr>
      </a:lvl4pPr>
      <a:lvl5pPr algn="ctr" rtl="0" eaLnBrk="0" fontAlgn="base" hangingPunct="0">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it-IT" dirty="0" smtClean="0"/>
              <a:t>Che cos’è la letteratura comparata?</a:t>
            </a:r>
          </a:p>
        </p:txBody>
      </p:sp>
      <p:sp>
        <p:nvSpPr>
          <p:cNvPr id="2051" name="Rectangle 3"/>
          <p:cNvSpPr>
            <a:spLocks noGrp="1" noChangeArrowheads="1"/>
          </p:cNvSpPr>
          <p:nvPr>
            <p:ph type="subTitle" idx="1"/>
          </p:nvPr>
        </p:nvSpPr>
        <p:spPr>
          <a:xfrm>
            <a:off x="1549400" y="3733800"/>
            <a:ext cx="6032500" cy="1752600"/>
          </a:xfrm>
        </p:spPr>
        <p:txBody>
          <a:bodyPr/>
          <a:lstStyle/>
          <a:p>
            <a:pPr eaLnBrk="1" hangingPunct="1">
              <a:defRPr/>
            </a:pPr>
            <a:r>
              <a:rPr lang="it-IT" smtClean="0"/>
              <a:t>Definizioni</a:t>
            </a:r>
          </a:p>
          <a:p>
            <a:pPr eaLnBrk="1" hangingPunct="1">
              <a:defRPr/>
            </a:pPr>
            <a:r>
              <a:rPr lang="it-IT" smtClean="0"/>
              <a:t>Metodi</a:t>
            </a:r>
          </a:p>
          <a:p>
            <a:pPr eaLnBrk="1" hangingPunct="1">
              <a:defRPr/>
            </a:pPr>
            <a:r>
              <a:rPr lang="it-IT" smtClean="0"/>
              <a:t>Evoluzione</a:t>
            </a:r>
          </a:p>
          <a:p>
            <a:pPr eaLnBrk="1" hangingPunct="1">
              <a:defRPr/>
            </a:pPr>
            <a:endParaRPr lang="it-IT" smtClean="0"/>
          </a:p>
          <a:p>
            <a:pPr eaLnBrk="1" hangingPunct="1">
              <a:defRPr/>
            </a:pPr>
            <a:endParaRPr lang="it-IT"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it-IT" b="1" smtClean="0"/>
              <a:t>Prima definizione generale</a:t>
            </a:r>
          </a:p>
        </p:txBody>
      </p:sp>
      <p:sp>
        <p:nvSpPr>
          <p:cNvPr id="14338" name="Rectangle 3"/>
          <p:cNvSpPr>
            <a:spLocks noGrp="1" noChangeArrowheads="1"/>
          </p:cNvSpPr>
          <p:nvPr>
            <p:ph type="body" idx="1"/>
          </p:nvPr>
        </p:nvSpPr>
        <p:spPr/>
        <p:txBody>
          <a:bodyPr/>
          <a:lstStyle/>
          <a:p>
            <a:pPr algn="ctr" eaLnBrk="1" hangingPunct="1">
              <a:buFontTx/>
              <a:buNone/>
            </a:pPr>
            <a:r>
              <a:rPr lang="it-IT" smtClean="0"/>
              <a:t>1. La letteratura comparata è una disciplina che studia le interrelazioni tra due o più letterature nazionali.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eaLnBrk="1" hangingPunct="1"/>
            <a:r>
              <a:rPr lang="it-IT" smtClean="0"/>
              <a:t>Goethe</a:t>
            </a:r>
          </a:p>
        </p:txBody>
      </p:sp>
      <p:sp>
        <p:nvSpPr>
          <p:cNvPr id="15362" name="Rectangle 3"/>
          <p:cNvSpPr>
            <a:spLocks noGrp="1" noChangeArrowheads="1"/>
          </p:cNvSpPr>
          <p:nvPr>
            <p:ph type="body" idx="1"/>
          </p:nvPr>
        </p:nvSpPr>
        <p:spPr>
          <a:xfrm>
            <a:off x="685800" y="1828800"/>
            <a:ext cx="7696200" cy="4343400"/>
          </a:xfrm>
        </p:spPr>
        <p:txBody>
          <a:bodyPr/>
          <a:lstStyle/>
          <a:p>
            <a:pPr eaLnBrk="1" hangingPunct="1">
              <a:buFontTx/>
              <a:buNone/>
            </a:pPr>
            <a:r>
              <a:rPr lang="it-IT" smtClean="0"/>
              <a:t>  Weltliteratur = letteratura del mondo</a:t>
            </a:r>
          </a:p>
          <a:p>
            <a:pPr eaLnBrk="1" hangingPunct="1"/>
            <a:r>
              <a:rPr lang="it-IT" smtClean="0"/>
              <a:t>universalità del fenomeno letterario</a:t>
            </a:r>
          </a:p>
          <a:p>
            <a:pPr eaLnBrk="1" hangingPunct="1"/>
            <a:r>
              <a:rPr lang="it-IT" smtClean="0"/>
              <a:t> carattere necessariamente sovranazionale e internazionale della letteratura</a:t>
            </a:r>
          </a:p>
          <a:p>
            <a:pPr eaLnBrk="1" hangingPunct="1">
              <a:buFontTx/>
              <a:buNone/>
            </a:pPr>
            <a:endParaRPr lang="it-IT" smtClean="0"/>
          </a:p>
          <a:p>
            <a:pPr eaLnBrk="1" hangingPunct="1">
              <a:buFontTx/>
              <a:buNone/>
            </a:pPr>
            <a:r>
              <a:rPr lang="it-IT" smtClean="0"/>
              <a:t>   idealismo hegeliano – cosmopolitismo di ascendenza illuminista</a:t>
            </a:r>
          </a:p>
          <a:p>
            <a:pPr eaLnBrk="1" hangingPunct="1">
              <a:buFontTx/>
              <a:buNone/>
            </a:pPr>
            <a:endParaRPr lang="it-IT" smtClean="0"/>
          </a:p>
          <a:p>
            <a:pPr eaLnBrk="1" hangingPunct="1">
              <a:buFontTx/>
              <a:buNone/>
            </a:pPr>
            <a:endParaRPr lang="it-IT" smtClean="0"/>
          </a:p>
        </p:txBody>
      </p:sp>
      <p:sp>
        <p:nvSpPr>
          <p:cNvPr id="15363" name="Line 4"/>
          <p:cNvSpPr>
            <a:spLocks noChangeShapeType="1"/>
          </p:cNvSpPr>
          <p:nvPr/>
        </p:nvSpPr>
        <p:spPr bwMode="auto">
          <a:xfrm flipV="1">
            <a:off x="4419600" y="4267200"/>
            <a:ext cx="0" cy="609600"/>
          </a:xfrm>
          <a:prstGeom prst="line">
            <a:avLst/>
          </a:prstGeom>
          <a:noFill/>
          <a:ln w="9525">
            <a:solidFill>
              <a:schemeClr val="tx1"/>
            </a:solidFill>
            <a:round/>
            <a:headEnd/>
            <a:tailEnd type="triangle" w="med" len="med"/>
          </a:ln>
        </p:spPr>
        <p:txBody>
          <a:bodyPr/>
          <a:lstStyle/>
          <a:p>
            <a:endParaRPr lang="it-IT"/>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pPr eaLnBrk="1" hangingPunct="1"/>
            <a:r>
              <a:rPr lang="it-IT" sz="4000" smtClean="0"/>
              <a:t>Pensiero all’origine della comparatistica letteraria</a:t>
            </a:r>
          </a:p>
        </p:txBody>
      </p:sp>
      <p:sp>
        <p:nvSpPr>
          <p:cNvPr id="16386" name="Rectangle 3"/>
          <p:cNvSpPr>
            <a:spLocks noGrp="1" noChangeArrowheads="1"/>
          </p:cNvSpPr>
          <p:nvPr>
            <p:ph type="body" idx="1"/>
          </p:nvPr>
        </p:nvSpPr>
        <p:spPr/>
        <p:txBody>
          <a:bodyPr/>
          <a:lstStyle/>
          <a:p>
            <a:pPr eaLnBrk="1" hangingPunct="1">
              <a:lnSpc>
                <a:spcPct val="90000"/>
              </a:lnSpc>
            </a:pPr>
            <a:r>
              <a:rPr lang="it-IT" smtClean="0"/>
              <a:t>Nell’accezione goethiana, la Weltliteratur cerca di articolare gli ideali, la sensibilità, la condizione comune a tutte le civiltà.</a:t>
            </a:r>
          </a:p>
          <a:p>
            <a:pPr eaLnBrk="1" hangingPunct="1">
              <a:lnSpc>
                <a:spcPct val="90000"/>
              </a:lnSpc>
            </a:pPr>
            <a:r>
              <a:rPr lang="it-IT" smtClean="0"/>
              <a:t>Lo studio delle tradizioni linguistiche e letterarie diverse dalla propria opera a favore di tale concezione universalistica della letteratura. </a:t>
            </a:r>
          </a:p>
          <a:p>
            <a:pPr eaLnBrk="1" hangingPunct="1">
              <a:lnSpc>
                <a:spcPct val="90000"/>
              </a:lnSpc>
            </a:pPr>
            <a:r>
              <a:rPr lang="it-IT" smtClean="0"/>
              <a:t>Antidoto all’isolazionalismo e al nazionalismo letterario.</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eaLnBrk="1" hangingPunct="1"/>
            <a:r>
              <a:rPr lang="it-IT" sz="4000" smtClean="0"/>
              <a:t>Letteratura comparata come disciplina accademica</a:t>
            </a:r>
          </a:p>
        </p:txBody>
      </p:sp>
      <p:sp>
        <p:nvSpPr>
          <p:cNvPr id="17410" name="Rectangle 3"/>
          <p:cNvSpPr>
            <a:spLocks noGrp="1" noChangeArrowheads="1"/>
          </p:cNvSpPr>
          <p:nvPr>
            <p:ph type="body" idx="1"/>
          </p:nvPr>
        </p:nvSpPr>
        <p:spPr/>
        <p:txBody>
          <a:bodyPr/>
          <a:lstStyle/>
          <a:p>
            <a:pPr eaLnBrk="1" hangingPunct="1"/>
            <a:r>
              <a:rPr lang="it-IT" smtClean="0"/>
              <a:t>Francia, metà XIX sec.</a:t>
            </a:r>
          </a:p>
          <a:p>
            <a:pPr eaLnBrk="1" hangingPunct="1"/>
            <a:r>
              <a:rPr lang="it-IT" smtClean="0"/>
              <a:t>Istituzione dell’insegnamento di letterature comparate</a:t>
            </a:r>
          </a:p>
          <a:p>
            <a:pPr eaLnBrk="1" hangingPunct="1"/>
            <a:r>
              <a:rPr lang="it-IT" smtClean="0"/>
              <a:t>Comparazione tra letterature antiche e moderne</a:t>
            </a:r>
          </a:p>
          <a:p>
            <a:pPr eaLnBrk="1" hangingPunct="1"/>
            <a:r>
              <a:rPr lang="it-IT" smtClean="0"/>
              <a:t>Clima storico-positivista</a:t>
            </a:r>
          </a:p>
        </p:txBody>
      </p:sp>
      <p:sp>
        <p:nvSpPr>
          <p:cNvPr id="17411" name="Line 4"/>
          <p:cNvSpPr>
            <a:spLocks noChangeShapeType="1"/>
          </p:cNvSpPr>
          <p:nvPr/>
        </p:nvSpPr>
        <p:spPr bwMode="auto">
          <a:xfrm>
            <a:off x="4495800" y="4953000"/>
            <a:ext cx="0" cy="838200"/>
          </a:xfrm>
          <a:prstGeom prst="line">
            <a:avLst/>
          </a:prstGeom>
          <a:noFill/>
          <a:ln w="9525">
            <a:solidFill>
              <a:schemeClr val="tx1"/>
            </a:solidFill>
            <a:round/>
            <a:headEnd/>
            <a:tailEnd type="triangle" w="med" len="med"/>
          </a:ln>
        </p:spPr>
        <p:txBody>
          <a:bodyPr/>
          <a:lstStyle/>
          <a:p>
            <a:endParaRPr lang="it-IT"/>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3"/>
          <p:cNvSpPr>
            <a:spLocks noGrp="1" noChangeArrowheads="1"/>
          </p:cNvSpPr>
          <p:nvPr>
            <p:ph type="body" idx="4294967295"/>
          </p:nvPr>
        </p:nvSpPr>
        <p:spPr>
          <a:xfrm>
            <a:off x="533400" y="1066800"/>
            <a:ext cx="7696200" cy="5059363"/>
          </a:xfrm>
        </p:spPr>
        <p:txBody>
          <a:bodyPr/>
          <a:lstStyle/>
          <a:p>
            <a:pPr eaLnBrk="1" hangingPunct="1"/>
            <a:endParaRPr lang="it-IT" smtClean="0"/>
          </a:p>
          <a:p>
            <a:pPr eaLnBrk="1" hangingPunct="1"/>
            <a:r>
              <a:rPr lang="it-IT" smtClean="0"/>
              <a:t>Progressiva identificazione della comparatistica con lo </a:t>
            </a:r>
            <a:r>
              <a:rPr lang="it-IT" u="sng" smtClean="0"/>
              <a:t>studio storico</a:t>
            </a:r>
            <a:r>
              <a:rPr lang="it-IT" smtClean="0"/>
              <a:t> dei rapporti fra le letterature nazionali:</a:t>
            </a:r>
          </a:p>
          <a:p>
            <a:pPr eaLnBrk="1" hangingPunct="1">
              <a:buFontTx/>
              <a:buNone/>
            </a:pPr>
            <a:r>
              <a:rPr lang="it-IT" smtClean="0"/>
              <a:t>  </a:t>
            </a:r>
            <a:r>
              <a:rPr lang="it-IT" u="sng" smtClean="0"/>
              <a:t>letteratura comparata = storia comparata della letteratura</a:t>
            </a:r>
            <a:endParaRPr lang="it-IT" smtClean="0"/>
          </a:p>
          <a:p>
            <a:pPr eaLnBrk="1" hangingPunct="1"/>
            <a:endParaRPr lang="it-IT" smtClean="0"/>
          </a:p>
        </p:txBody>
      </p:sp>
      <p:sp>
        <p:nvSpPr>
          <p:cNvPr id="18434" name="Line 4"/>
          <p:cNvSpPr>
            <a:spLocks noChangeShapeType="1"/>
          </p:cNvSpPr>
          <p:nvPr/>
        </p:nvSpPr>
        <p:spPr bwMode="auto">
          <a:xfrm>
            <a:off x="4343400" y="1066800"/>
            <a:ext cx="0" cy="609600"/>
          </a:xfrm>
          <a:prstGeom prst="line">
            <a:avLst/>
          </a:prstGeom>
          <a:noFill/>
          <a:ln w="9525">
            <a:solidFill>
              <a:schemeClr val="tx1"/>
            </a:solidFill>
            <a:round/>
            <a:headEnd/>
            <a:tailEnd type="triangle" w="med" len="med"/>
          </a:ln>
        </p:spPr>
        <p:txBody>
          <a:bodyPr/>
          <a:lstStyle/>
          <a:p>
            <a:endParaRPr lang="it-IT"/>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it-IT" sz="4000" smtClean="0"/>
              <a:t>Scuola francese</a:t>
            </a:r>
            <a:br>
              <a:rPr lang="it-IT" sz="4000" smtClean="0"/>
            </a:br>
            <a:r>
              <a:rPr lang="it-IT" sz="4000" smtClean="0"/>
              <a:t>impostazione storicistica e fattualistica</a:t>
            </a:r>
          </a:p>
        </p:txBody>
      </p:sp>
      <p:sp>
        <p:nvSpPr>
          <p:cNvPr id="19458" name="Rectangle 3"/>
          <p:cNvSpPr>
            <a:spLocks noGrp="1" noChangeArrowheads="1"/>
          </p:cNvSpPr>
          <p:nvPr>
            <p:ph type="body" idx="1"/>
          </p:nvPr>
        </p:nvSpPr>
        <p:spPr/>
        <p:txBody>
          <a:bodyPr/>
          <a:lstStyle/>
          <a:p>
            <a:pPr eaLnBrk="1" hangingPunct="1"/>
            <a:r>
              <a:rPr lang="it-IT" smtClean="0"/>
              <a:t>Storia delle influenze reciproche tra due o più letterature nazionali tramite l’individuazione oggettiva delle influenze, delle fonti di un autore o di un’opera.</a:t>
            </a:r>
          </a:p>
          <a:p>
            <a:pPr eaLnBrk="1" hangingPunct="1"/>
            <a:r>
              <a:rPr lang="it-IT" smtClean="0"/>
              <a:t>Evoluzione di un determinato genere letterario in diversi contesti nazionali.</a:t>
            </a:r>
          </a:p>
          <a:p>
            <a:pPr eaLnBrk="1" hangingPunct="1">
              <a:buFontTx/>
              <a:buNone/>
            </a:pPr>
            <a:endParaRPr lang="it-IT" smtClean="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3"/>
          <p:cNvSpPr>
            <a:spLocks noGrp="1" noChangeArrowheads="1"/>
          </p:cNvSpPr>
          <p:nvPr>
            <p:ph type="body" idx="4294967295"/>
          </p:nvPr>
        </p:nvSpPr>
        <p:spPr>
          <a:xfrm>
            <a:off x="609600" y="990600"/>
            <a:ext cx="7620000" cy="5135563"/>
          </a:xfrm>
        </p:spPr>
        <p:txBody>
          <a:bodyPr/>
          <a:lstStyle/>
          <a:p>
            <a:pPr eaLnBrk="1" hangingPunct="1">
              <a:lnSpc>
                <a:spcPct val="90000"/>
              </a:lnSpc>
              <a:buFontTx/>
              <a:buNone/>
            </a:pPr>
            <a:r>
              <a:rPr lang="it-IT" smtClean="0"/>
              <a:t>   Nascono i primi manuali e le prime rassegne bibliografiche.</a:t>
            </a:r>
          </a:p>
          <a:p>
            <a:pPr eaLnBrk="1" hangingPunct="1">
              <a:lnSpc>
                <a:spcPct val="90000"/>
              </a:lnSpc>
              <a:buFontTx/>
              <a:buNone/>
            </a:pPr>
            <a:endParaRPr lang="it-IT" smtClean="0"/>
          </a:p>
          <a:p>
            <a:pPr eaLnBrk="1" hangingPunct="1">
              <a:lnSpc>
                <a:spcPct val="90000"/>
              </a:lnSpc>
            </a:pPr>
            <a:r>
              <a:rPr lang="it-IT" smtClean="0"/>
              <a:t>Louis-Paul Betz, </a:t>
            </a:r>
            <a:r>
              <a:rPr lang="it-IT" i="1" smtClean="0"/>
              <a:t>Le littérature comparée. Essai bibliographique, </a:t>
            </a:r>
            <a:r>
              <a:rPr lang="it-IT" smtClean="0"/>
              <a:t>1900.</a:t>
            </a:r>
          </a:p>
          <a:p>
            <a:pPr eaLnBrk="1" hangingPunct="1">
              <a:lnSpc>
                <a:spcPct val="90000"/>
              </a:lnSpc>
            </a:pPr>
            <a:r>
              <a:rPr lang="it-IT" smtClean="0"/>
              <a:t>Fernand Baldensperger, </a:t>
            </a:r>
            <a:r>
              <a:rPr lang="it-IT" i="1" smtClean="0"/>
              <a:t>Goethe en France</a:t>
            </a:r>
            <a:r>
              <a:rPr lang="it-IT" smtClean="0"/>
              <a:t>, 1904.</a:t>
            </a:r>
          </a:p>
          <a:p>
            <a:pPr eaLnBrk="1" hangingPunct="1">
              <a:lnSpc>
                <a:spcPct val="90000"/>
              </a:lnSpc>
            </a:pPr>
            <a:r>
              <a:rPr lang="it-IT" smtClean="0"/>
              <a:t>Paul Van Tieghem, </a:t>
            </a:r>
            <a:r>
              <a:rPr lang="it-IT" i="1" smtClean="0"/>
              <a:t>La Littérature comparée</a:t>
            </a:r>
            <a:r>
              <a:rPr lang="it-IT" smtClean="0"/>
              <a:t>, 1931.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it-IT" smtClean="0"/>
              <a:t>Benedetto Croce</a:t>
            </a:r>
          </a:p>
        </p:txBody>
      </p:sp>
      <p:sp>
        <p:nvSpPr>
          <p:cNvPr id="21506" name="Rectangle 3"/>
          <p:cNvSpPr>
            <a:spLocks noGrp="1" noChangeArrowheads="1"/>
          </p:cNvSpPr>
          <p:nvPr>
            <p:ph type="body" idx="1"/>
          </p:nvPr>
        </p:nvSpPr>
        <p:spPr/>
        <p:txBody>
          <a:bodyPr/>
          <a:lstStyle/>
          <a:p>
            <a:pPr eaLnBrk="1" hangingPunct="1">
              <a:lnSpc>
                <a:spcPct val="90000"/>
              </a:lnSpc>
            </a:pPr>
            <a:r>
              <a:rPr lang="it-IT" smtClean="0"/>
              <a:t>Nel saggio “La letteratura comparata” (1903) Croce si interroga sullo statuto e sui contorni della disciplina.</a:t>
            </a:r>
          </a:p>
          <a:p>
            <a:pPr eaLnBrk="1" hangingPunct="1">
              <a:lnSpc>
                <a:spcPct val="90000"/>
              </a:lnSpc>
              <a:buFontTx/>
              <a:buNone/>
            </a:pPr>
            <a:r>
              <a:rPr lang="it-IT" smtClean="0"/>
              <a:t>   1. Pone il problema del metodo. La letteratura comparata non è definibile a partire dal “metodo comparativo” di cui si avvale, in quanto tale metodo è comune non solo allo studio letterario in generale, ma è proprio di qualsiasi studio.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4294967295"/>
          </p:nvPr>
        </p:nvSpPr>
        <p:spPr>
          <a:xfrm>
            <a:off x="304800" y="838200"/>
            <a:ext cx="7924800" cy="5287963"/>
          </a:xfrm>
        </p:spPr>
        <p:txBody>
          <a:bodyPr/>
          <a:lstStyle/>
          <a:p>
            <a:pPr eaLnBrk="1" hangingPunct="1"/>
            <a:r>
              <a:rPr lang="it-IT" smtClean="0"/>
              <a:t>2. “La letteratura comparata ricerca le idee o temi letterari e ne segue le vicende, le alterazioni, le aggregazioni, gli svolgimenti e gli influssi reciproci presso le varie letterature.”</a:t>
            </a:r>
          </a:p>
          <a:p>
            <a:pPr eaLnBrk="1" hangingPunct="1"/>
            <a:r>
              <a:rPr lang="it-IT" smtClean="0"/>
              <a:t>Sterile erudizione</a:t>
            </a:r>
          </a:p>
          <a:p>
            <a:pPr eaLnBrk="1" hangingPunct="1"/>
            <a:r>
              <a:rPr lang="it-IT" smtClean="0"/>
              <a:t>Catalogo tematico</a:t>
            </a:r>
          </a:p>
          <a:p>
            <a:pPr eaLnBrk="1" hangingPunct="1"/>
            <a:r>
              <a:rPr lang="it-IT" smtClean="0"/>
              <a:t>Tralascia la genesi estetica dell’opera letteraria</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type="body" idx="4294967295"/>
          </p:nvPr>
        </p:nvSpPr>
        <p:spPr>
          <a:xfrm>
            <a:off x="304800" y="838200"/>
            <a:ext cx="7924800" cy="5287963"/>
          </a:xfrm>
        </p:spPr>
        <p:txBody>
          <a:bodyPr/>
          <a:lstStyle/>
          <a:p>
            <a:pPr eaLnBrk="1" hangingPunct="1">
              <a:lnSpc>
                <a:spcPct val="90000"/>
              </a:lnSpc>
            </a:pPr>
            <a:r>
              <a:rPr lang="it-IT" sz="2800" smtClean="0"/>
              <a:t>3. Terza accezione. La letteratura comparata deve dare “attenzione speciale all’intimo legame tra storia politica e storia letteraria e al legame tra storia della letteratura e storia dell’arte, svolgimento letterario e svolgimento filosofico”. </a:t>
            </a:r>
          </a:p>
          <a:p>
            <a:pPr eaLnBrk="1" hangingPunct="1">
              <a:lnSpc>
                <a:spcPct val="90000"/>
              </a:lnSpc>
            </a:pPr>
            <a:r>
              <a:rPr lang="it-IT" sz="2800" smtClean="0"/>
              <a:t>La </a:t>
            </a:r>
            <a:r>
              <a:rPr lang="it-IT" sz="2800" u="sng" smtClean="0"/>
              <a:t>storia comparata della letteratura è la storia letteraria</a:t>
            </a:r>
            <a:r>
              <a:rPr lang="it-IT" sz="2800" smtClean="0"/>
              <a:t> intesa come spiegazione completa dell’opera, indagata in tutte le sue connessioni con la cultura e con la società: letteratura comparata e storia della letteratura coincidono.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Grp="1" noChangeArrowheads="1"/>
          </p:cNvSpPr>
          <p:nvPr>
            <p:ph type="body" idx="4294967295"/>
          </p:nvPr>
        </p:nvSpPr>
        <p:spPr>
          <a:xfrm>
            <a:off x="457200" y="762000"/>
            <a:ext cx="7772400" cy="5364163"/>
          </a:xfrm>
        </p:spPr>
        <p:txBody>
          <a:bodyPr/>
          <a:lstStyle/>
          <a:p>
            <a:pPr eaLnBrk="1" hangingPunct="1"/>
            <a:r>
              <a:rPr lang="it-IT" smtClean="0"/>
              <a:t>Croce auspica che la ricerca dei temi e degli influssi (“da laboratorio erudito”) sia completata dalla sintesi storico-estetica, cioè dalla valutazione integrale dell’opera.</a:t>
            </a:r>
          </a:p>
          <a:p>
            <a:pPr eaLnBrk="1" hangingPunct="1">
              <a:buFontTx/>
              <a:buNone/>
            </a:pPr>
            <a:endParaRPr lang="it-IT" smtClean="0"/>
          </a:p>
        </p:txBody>
      </p:sp>
      <p:sp>
        <p:nvSpPr>
          <p:cNvPr id="24578" name="Line 4"/>
          <p:cNvSpPr>
            <a:spLocks noChangeShapeType="1"/>
          </p:cNvSpPr>
          <p:nvPr/>
        </p:nvSpPr>
        <p:spPr bwMode="auto">
          <a:xfrm>
            <a:off x="4267200" y="3352800"/>
            <a:ext cx="0" cy="838200"/>
          </a:xfrm>
          <a:prstGeom prst="line">
            <a:avLst/>
          </a:prstGeom>
          <a:noFill/>
          <a:ln w="9525">
            <a:solidFill>
              <a:schemeClr val="tx1"/>
            </a:solidFill>
            <a:round/>
            <a:headEnd/>
            <a:tailEnd type="triangle" w="med" len="med"/>
          </a:ln>
        </p:spPr>
        <p:txBody>
          <a:bodyPr/>
          <a:lstStyle/>
          <a:p>
            <a:endParaRPr lang="it-IT"/>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Grp="1" noChangeArrowheads="1"/>
          </p:cNvSpPr>
          <p:nvPr>
            <p:ph type="body" idx="4294967295"/>
          </p:nvPr>
        </p:nvSpPr>
        <p:spPr>
          <a:xfrm>
            <a:off x="685800" y="685800"/>
            <a:ext cx="7543800" cy="5440363"/>
          </a:xfrm>
        </p:spPr>
        <p:txBody>
          <a:bodyPr/>
          <a:lstStyle/>
          <a:p>
            <a:pPr eaLnBrk="1" hangingPunct="1"/>
            <a:r>
              <a:rPr lang="it-IT" smtClean="0"/>
              <a:t>Centralità, individualità e autonomia dell’opera letteraria sono al centro della concezione crociana. </a:t>
            </a:r>
          </a:p>
          <a:p>
            <a:pPr eaLnBrk="1" hangingPunct="1">
              <a:buFontTx/>
              <a:buNone/>
            </a:pPr>
            <a:r>
              <a:rPr lang="it-IT" smtClean="0"/>
              <a:t>                          vs</a:t>
            </a:r>
          </a:p>
          <a:p>
            <a:pPr eaLnBrk="1" hangingPunct="1"/>
            <a:r>
              <a:rPr lang="it-IT" smtClean="0"/>
              <a:t>Per il comparatista la singolarità e unicità dell’opera viene invece  decentrata a favore dei legami di somiglianza e differenza che legano quell’opera ad altre opere o ad altri fenomeni della cultura.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it-IT" smtClean="0"/>
              <a:t>Van Tieghem</a:t>
            </a:r>
          </a:p>
        </p:txBody>
      </p:sp>
      <p:sp>
        <p:nvSpPr>
          <p:cNvPr id="26626" name="Rectangle 3"/>
          <p:cNvSpPr>
            <a:spLocks noGrp="1" noChangeArrowheads="1"/>
          </p:cNvSpPr>
          <p:nvPr>
            <p:ph type="body" idx="1"/>
          </p:nvPr>
        </p:nvSpPr>
        <p:spPr/>
        <p:txBody>
          <a:bodyPr/>
          <a:lstStyle/>
          <a:p>
            <a:pPr eaLnBrk="1" hangingPunct="1"/>
            <a:r>
              <a:rPr lang="it-IT" smtClean="0"/>
              <a:t>Maggior rappresentante della scuola francese</a:t>
            </a:r>
          </a:p>
          <a:p>
            <a:pPr eaLnBrk="1" hangingPunct="1"/>
            <a:r>
              <a:rPr lang="it-IT" smtClean="0"/>
              <a:t>La comparatistica e il concetto di frontiera letteraria</a:t>
            </a:r>
          </a:p>
          <a:p>
            <a:pPr eaLnBrk="1" hangingPunct="1">
              <a:buFontTx/>
              <a:buNone/>
            </a:pPr>
            <a:r>
              <a:rPr lang="it-IT" smtClean="0"/>
              <a:t>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762000" y="-800100"/>
            <a:ext cx="6870700" cy="1714500"/>
          </a:xfrm>
        </p:spPr>
        <p:txBody>
          <a:bodyPr/>
          <a:lstStyle/>
          <a:p>
            <a:pPr eaLnBrk="1" hangingPunct="1"/>
            <a:r>
              <a:rPr lang="it-IT" sz="4000" smtClean="0"/>
              <a:t/>
            </a:r>
            <a:br>
              <a:rPr lang="it-IT" sz="4000" smtClean="0"/>
            </a:br>
            <a:endParaRPr lang="it-IT" sz="4000" smtClean="0"/>
          </a:p>
        </p:txBody>
      </p:sp>
      <p:sp>
        <p:nvSpPr>
          <p:cNvPr id="27650" name="Rectangle 3"/>
          <p:cNvSpPr>
            <a:spLocks noGrp="1" noChangeArrowheads="1"/>
          </p:cNvSpPr>
          <p:nvPr>
            <p:ph type="body" idx="1"/>
          </p:nvPr>
        </p:nvSpPr>
        <p:spPr>
          <a:xfrm>
            <a:off x="685800" y="685800"/>
            <a:ext cx="7696200" cy="5105400"/>
          </a:xfrm>
        </p:spPr>
        <p:txBody>
          <a:bodyPr/>
          <a:lstStyle/>
          <a:p>
            <a:pPr eaLnBrk="1" hangingPunct="1">
              <a:lnSpc>
                <a:spcPct val="90000"/>
              </a:lnSpc>
            </a:pPr>
            <a:r>
              <a:rPr lang="it-IT" sz="2400" smtClean="0"/>
              <a:t>La letteratura comparata è “lo studio delle opere appartenenti a diverse letterature dal punto di vista dei loro rapporti reciproci. Considerata in una prospettiva così generale, tale disciplina comprende – limitandoci al mondo occidentale – lo studio delle relazioni tra la letteratura greca e quella latina, del debito che a partire dal medioevo le letterature moderne hanno contratto nei confronti delle letterature antiche e infine dei rapporti tra le letterature moderne, i quali […] costituiscono di fatto l’argomento specifico della letteratura comparata comunemente intesa”. </a:t>
            </a:r>
            <a:r>
              <a:rPr lang="it-IT" sz="2400" b="1" smtClean="0"/>
              <a:t>Paul Van Tieghem, </a:t>
            </a:r>
            <a:r>
              <a:rPr lang="it-IT" sz="2400" b="1" i="1" smtClean="0"/>
              <a:t>La littérature comparée, </a:t>
            </a:r>
            <a:r>
              <a:rPr lang="it-IT" sz="2400" b="1" smtClean="0"/>
              <a:t>1931</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3"/>
          <p:cNvSpPr>
            <a:spLocks noGrp="1" noChangeArrowheads="1"/>
          </p:cNvSpPr>
          <p:nvPr>
            <p:ph type="body" idx="4294967295"/>
          </p:nvPr>
        </p:nvSpPr>
        <p:spPr>
          <a:xfrm>
            <a:off x="457200" y="685800"/>
            <a:ext cx="7772400" cy="5440363"/>
          </a:xfrm>
        </p:spPr>
        <p:txBody>
          <a:bodyPr/>
          <a:lstStyle/>
          <a:p>
            <a:pPr eaLnBrk="1" hangingPunct="1">
              <a:buFontTx/>
              <a:buNone/>
            </a:pPr>
            <a:r>
              <a:rPr lang="it-IT" smtClean="0"/>
              <a:t>“Una volta stabilita la frontiera tra due letterature il nostro proposito è quello di studiare tutto ciò che, appartenente al dominio letterario, è passato da una parte all’altra </a:t>
            </a:r>
            <a:r>
              <a:rPr lang="it-IT" u="sng" smtClean="0"/>
              <a:t>esercitando un’azione nel contesto di arrivo</a:t>
            </a:r>
            <a:r>
              <a:rPr lang="it-IT" smtClean="0"/>
              <a:t>” (Van Tieghem) </a:t>
            </a:r>
          </a:p>
          <a:p>
            <a:pPr eaLnBrk="1" hangingPunct="1"/>
            <a:endParaRPr lang="it-IT" smtClean="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Grp="1" noChangeArrowheads="1"/>
          </p:cNvSpPr>
          <p:nvPr>
            <p:ph type="body" idx="4294967295"/>
          </p:nvPr>
        </p:nvSpPr>
        <p:spPr>
          <a:xfrm>
            <a:off x="457200" y="457200"/>
            <a:ext cx="7772400" cy="5668963"/>
          </a:xfrm>
        </p:spPr>
        <p:txBody>
          <a:bodyPr/>
          <a:lstStyle/>
          <a:p>
            <a:pPr eaLnBrk="1" hangingPunct="1">
              <a:lnSpc>
                <a:spcPct val="90000"/>
              </a:lnSpc>
              <a:buFontTx/>
              <a:buNone/>
            </a:pPr>
            <a:r>
              <a:rPr lang="it-IT" sz="2800" smtClean="0"/>
              <a:t>Che cos’è che passa da una parte all’altra della frontiera letteraria?</a:t>
            </a:r>
          </a:p>
          <a:p>
            <a:pPr eaLnBrk="1" hangingPunct="1">
              <a:lnSpc>
                <a:spcPct val="90000"/>
              </a:lnSpc>
              <a:buFontTx/>
              <a:buNone/>
            </a:pPr>
            <a:endParaRPr lang="it-IT" sz="2800" smtClean="0"/>
          </a:p>
          <a:p>
            <a:pPr eaLnBrk="1" hangingPunct="1">
              <a:lnSpc>
                <a:spcPct val="90000"/>
              </a:lnSpc>
            </a:pPr>
            <a:r>
              <a:rPr lang="it-IT" sz="2800" smtClean="0"/>
              <a:t>Uno scrittore → le influenze/le fonti</a:t>
            </a:r>
          </a:p>
          <a:p>
            <a:pPr eaLnBrk="1" hangingPunct="1">
              <a:lnSpc>
                <a:spcPct val="90000"/>
              </a:lnSpc>
              <a:buFontTx/>
              <a:buNone/>
            </a:pPr>
            <a:endParaRPr lang="it-IT" sz="2800" smtClean="0"/>
          </a:p>
          <a:p>
            <a:pPr eaLnBrk="1" hangingPunct="1">
              <a:lnSpc>
                <a:spcPct val="90000"/>
              </a:lnSpc>
            </a:pPr>
            <a:r>
              <a:rPr lang="it-IT" sz="2800" smtClean="0"/>
              <a:t>Un’opera → le influenze/le fonti</a:t>
            </a:r>
          </a:p>
          <a:p>
            <a:pPr eaLnBrk="1" hangingPunct="1">
              <a:lnSpc>
                <a:spcPct val="90000"/>
              </a:lnSpc>
            </a:pPr>
            <a:endParaRPr lang="it-IT" sz="2800" smtClean="0"/>
          </a:p>
          <a:p>
            <a:pPr eaLnBrk="1" hangingPunct="1">
              <a:lnSpc>
                <a:spcPct val="90000"/>
              </a:lnSpc>
            </a:pPr>
            <a:r>
              <a:rPr lang="it-IT" sz="2800" smtClean="0"/>
              <a:t>Un genere → le influenze/le fonti</a:t>
            </a:r>
          </a:p>
          <a:p>
            <a:pPr eaLnBrk="1" hangingPunct="1">
              <a:lnSpc>
                <a:spcPct val="90000"/>
              </a:lnSpc>
              <a:buFontTx/>
              <a:buNone/>
            </a:pPr>
            <a:endParaRPr lang="it-IT" sz="2800" smtClean="0"/>
          </a:p>
          <a:p>
            <a:pPr eaLnBrk="1" hangingPunct="1">
              <a:lnSpc>
                <a:spcPct val="90000"/>
              </a:lnSpc>
            </a:pPr>
            <a:r>
              <a:rPr lang="it-IT" sz="2800" smtClean="0"/>
              <a:t>Uno stile → le influenze/le fonti</a:t>
            </a:r>
          </a:p>
          <a:p>
            <a:pPr eaLnBrk="1" hangingPunct="1">
              <a:lnSpc>
                <a:spcPct val="90000"/>
              </a:lnSpc>
              <a:buFontTx/>
              <a:buNone/>
            </a:pPr>
            <a:endParaRPr lang="it-IT" sz="2800" smtClean="0"/>
          </a:p>
          <a:p>
            <a:pPr eaLnBrk="1" hangingPunct="1">
              <a:lnSpc>
                <a:spcPct val="90000"/>
              </a:lnSpc>
            </a:pPr>
            <a:r>
              <a:rPr lang="it-IT" sz="2800" smtClean="0"/>
              <a:t>Un’idea → le influenze/le fonti</a:t>
            </a:r>
          </a:p>
          <a:p>
            <a:pPr eaLnBrk="1" hangingPunct="1">
              <a:lnSpc>
                <a:spcPct val="90000"/>
              </a:lnSpc>
            </a:pPr>
            <a:endParaRPr lang="it-IT" sz="2800" smtClean="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4294967295"/>
          </p:nvPr>
        </p:nvSpPr>
        <p:spPr>
          <a:xfrm>
            <a:off x="762000" y="457200"/>
            <a:ext cx="7467600" cy="5257800"/>
          </a:xfrm>
        </p:spPr>
        <p:txBody>
          <a:bodyPr/>
          <a:lstStyle/>
          <a:p>
            <a:pPr eaLnBrk="1" hangingPunct="1">
              <a:buFontTx/>
              <a:buNone/>
            </a:pPr>
            <a:r>
              <a:rPr lang="it-IT" smtClean="0"/>
              <a:t>   Il passaggio della frontiera letteraria è il più delle volte reso possibile da un </a:t>
            </a:r>
            <a:r>
              <a:rPr lang="it-IT" u="sng" smtClean="0"/>
              <a:t>intermediario</a:t>
            </a:r>
            <a:r>
              <a:rPr lang="it-IT" smtClean="0"/>
              <a:t> o </a:t>
            </a:r>
            <a:r>
              <a:rPr lang="it-IT" u="sng" smtClean="0"/>
              <a:t>mediatore.</a:t>
            </a:r>
          </a:p>
          <a:p>
            <a:pPr eaLnBrk="1" hangingPunct="1">
              <a:buFontTx/>
              <a:buNone/>
            </a:pPr>
            <a:endParaRPr lang="it-IT" u="sng" smtClean="0"/>
          </a:p>
          <a:p>
            <a:pPr eaLnBrk="1" hangingPunct="1"/>
            <a:r>
              <a:rPr lang="it-IT" u="sng" smtClean="0"/>
              <a:t>Il traduttore</a:t>
            </a:r>
          </a:p>
          <a:p>
            <a:pPr eaLnBrk="1" hangingPunct="1"/>
            <a:r>
              <a:rPr lang="it-IT" u="sng" smtClean="0"/>
              <a:t>L’editore</a:t>
            </a:r>
          </a:p>
          <a:p>
            <a:pPr eaLnBrk="1" hangingPunct="1"/>
            <a:r>
              <a:rPr lang="it-IT" u="sng" smtClean="0"/>
              <a:t>Il viaggiatore colto </a:t>
            </a:r>
          </a:p>
          <a:p>
            <a:pPr eaLnBrk="1" hangingPunct="1">
              <a:buFontTx/>
              <a:buNone/>
            </a:pPr>
            <a:endParaRPr lang="it-IT" smtClean="0"/>
          </a:p>
          <a:p>
            <a:pPr eaLnBrk="1" hangingPunct="1"/>
            <a:endParaRPr lang="it-IT" smtClean="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noChangeArrowheads="1"/>
          </p:cNvSpPr>
          <p:nvPr>
            <p:ph type="body" idx="4294967295"/>
          </p:nvPr>
        </p:nvSpPr>
        <p:spPr>
          <a:xfrm>
            <a:off x="457200" y="914400"/>
            <a:ext cx="7772400" cy="5211763"/>
          </a:xfrm>
        </p:spPr>
        <p:txBody>
          <a:bodyPr/>
          <a:lstStyle/>
          <a:p>
            <a:pPr eaLnBrk="1" hangingPunct="1">
              <a:buFontTx/>
              <a:buNone/>
            </a:pPr>
            <a:r>
              <a:rPr lang="it-IT" smtClean="0"/>
              <a:t>   Un ricevente all’interno di una nazione svolge il ruolo di mediatore nei confronti di un’altra nazione: </a:t>
            </a:r>
          </a:p>
          <a:p>
            <a:pPr eaLnBrk="1" hangingPunct="1"/>
            <a:r>
              <a:rPr lang="it-IT" smtClean="0"/>
              <a:t>Es. Ugo Foscolo traduttore di L. Sterne</a:t>
            </a:r>
          </a:p>
          <a:p>
            <a:pPr eaLnBrk="1" hangingPunct="1"/>
            <a:r>
              <a:rPr lang="it-IT" smtClean="0"/>
              <a:t>Es. Le Tourneur traduttore francese dei </a:t>
            </a:r>
            <a:r>
              <a:rPr lang="it-IT" i="1" smtClean="0"/>
              <a:t>Night Thoughts di </a:t>
            </a:r>
            <a:r>
              <a:rPr lang="it-IT" smtClean="0"/>
              <a:t>E. Young</a:t>
            </a:r>
          </a:p>
          <a:p>
            <a:pPr eaLnBrk="1" hangingPunct="1"/>
            <a:r>
              <a:rPr lang="it-IT" smtClean="0"/>
              <a:t>Es. Antonio Tabucchi traduttore italiano di F. Pessoa</a:t>
            </a:r>
          </a:p>
          <a:p>
            <a:pPr eaLnBrk="1" hangingPunct="1"/>
            <a:endParaRPr lang="it-IT" smtClean="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pPr eaLnBrk="1" hangingPunct="1"/>
            <a:r>
              <a:rPr lang="it-IT" sz="4000" smtClean="0"/>
              <a:t>In sintesi per Van Tieghem</a:t>
            </a:r>
            <a:br>
              <a:rPr lang="it-IT" sz="4000" smtClean="0"/>
            </a:br>
            <a:r>
              <a:rPr lang="it-IT" sz="4000" smtClean="0"/>
              <a:t>la letteratura comparata</a:t>
            </a:r>
          </a:p>
        </p:txBody>
      </p:sp>
      <p:sp>
        <p:nvSpPr>
          <p:cNvPr id="32770" name="Rectangle 3"/>
          <p:cNvSpPr>
            <a:spLocks noGrp="1" noChangeArrowheads="1"/>
          </p:cNvSpPr>
          <p:nvPr>
            <p:ph type="body" idx="1"/>
          </p:nvPr>
        </p:nvSpPr>
        <p:spPr/>
        <p:txBody>
          <a:bodyPr/>
          <a:lstStyle/>
          <a:p>
            <a:pPr eaLnBrk="1" hangingPunct="1">
              <a:lnSpc>
                <a:spcPct val="80000"/>
              </a:lnSpc>
              <a:buFontTx/>
              <a:buNone/>
            </a:pPr>
            <a:r>
              <a:rPr lang="it-IT" sz="2800" smtClean="0"/>
              <a:t>    descrive “un passaggio, il fatto cioè che qualcosa di letterario viene trasportato al di là di una frontiera linguistica o nazionale”.</a:t>
            </a:r>
          </a:p>
          <a:p>
            <a:pPr eaLnBrk="1" hangingPunct="1">
              <a:lnSpc>
                <a:spcPct val="80000"/>
              </a:lnSpc>
            </a:pPr>
            <a:r>
              <a:rPr lang="it-IT" sz="2800" smtClean="0"/>
              <a:t>Tale passaggio può essere studiato secondo 4 diversi punti di vista:</a:t>
            </a:r>
          </a:p>
          <a:p>
            <a:pPr eaLnBrk="1" hangingPunct="1">
              <a:lnSpc>
                <a:spcPct val="80000"/>
              </a:lnSpc>
              <a:buFontTx/>
              <a:buNone/>
            </a:pPr>
            <a:r>
              <a:rPr lang="it-IT" sz="2800" smtClean="0"/>
              <a:t>   - dal punto di vista dell’emittente (le influenze)</a:t>
            </a:r>
          </a:p>
          <a:p>
            <a:pPr eaLnBrk="1" hangingPunct="1">
              <a:lnSpc>
                <a:spcPct val="80000"/>
              </a:lnSpc>
              <a:buFontTx/>
              <a:buNone/>
            </a:pPr>
            <a:r>
              <a:rPr lang="it-IT" sz="2800" smtClean="0"/>
              <a:t>   - dal punto di vista del destinatario (le fonti)</a:t>
            </a:r>
          </a:p>
          <a:p>
            <a:pPr eaLnBrk="1" hangingPunct="1">
              <a:lnSpc>
                <a:spcPct val="80000"/>
              </a:lnSpc>
              <a:buFontTx/>
              <a:buNone/>
            </a:pPr>
            <a:r>
              <a:rPr lang="it-IT" sz="2800" smtClean="0"/>
              <a:t>   - dal punto di vista dell’oggetto stesso del passaggio (opera, autore, genere, stile, poetica, idea)</a:t>
            </a:r>
          </a:p>
          <a:p>
            <a:pPr eaLnBrk="1" hangingPunct="1">
              <a:lnSpc>
                <a:spcPct val="80000"/>
              </a:lnSpc>
              <a:buFontTx/>
              <a:buNone/>
            </a:pPr>
            <a:r>
              <a:rPr lang="it-IT" sz="2800" smtClean="0"/>
              <a:t>   - dal punto di vista dell’intermediario</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it-IT" sz="4000" smtClean="0"/>
              <a:t>René Wellek e la crisi della letteratura comparata</a:t>
            </a:r>
          </a:p>
        </p:txBody>
      </p:sp>
      <p:sp>
        <p:nvSpPr>
          <p:cNvPr id="33794" name="Rectangle 3"/>
          <p:cNvSpPr>
            <a:spLocks noGrp="1" noChangeArrowheads="1"/>
          </p:cNvSpPr>
          <p:nvPr>
            <p:ph type="body" idx="1"/>
          </p:nvPr>
        </p:nvSpPr>
        <p:spPr/>
        <p:txBody>
          <a:bodyPr/>
          <a:lstStyle/>
          <a:p>
            <a:pPr eaLnBrk="1" hangingPunct="1"/>
            <a:r>
              <a:rPr lang="it-IT" i="1" smtClean="0"/>
              <a:t>The Crisis of Comparative Literature, </a:t>
            </a:r>
            <a:r>
              <a:rPr lang="it-IT" smtClean="0"/>
              <a:t>1958</a:t>
            </a:r>
          </a:p>
          <a:p>
            <a:pPr eaLnBrk="1" hangingPunct="1">
              <a:buFontTx/>
              <a:buNone/>
            </a:pPr>
            <a:r>
              <a:rPr lang="it-IT" smtClean="0"/>
              <a:t>  spartiacque nell’evoluzione della comparatistica</a:t>
            </a:r>
          </a:p>
          <a:p>
            <a:pPr eaLnBrk="1" hangingPunct="1">
              <a:buFontTx/>
              <a:buNone/>
            </a:pPr>
            <a:endParaRPr lang="it-IT"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p:cNvSpPr>
            <a:spLocks noGrp="1" noChangeArrowheads="1"/>
          </p:cNvSpPr>
          <p:nvPr>
            <p:ph type="body" idx="4294967295"/>
          </p:nvPr>
        </p:nvSpPr>
        <p:spPr>
          <a:xfrm>
            <a:off x="457200" y="1066800"/>
            <a:ext cx="7772400" cy="5059363"/>
          </a:xfrm>
        </p:spPr>
        <p:txBody>
          <a:bodyPr/>
          <a:lstStyle/>
          <a:p>
            <a:pPr eaLnBrk="1" hangingPunct="1">
              <a:lnSpc>
                <a:spcPct val="90000"/>
              </a:lnSpc>
            </a:pPr>
            <a:r>
              <a:rPr lang="it-IT" smtClean="0"/>
              <a:t>Critica dell’impostazione storicistica e fattualistica della scuola francese (in particolare di Van Tieghem):</a:t>
            </a:r>
          </a:p>
          <a:p>
            <a:pPr eaLnBrk="1" hangingPunct="1">
              <a:lnSpc>
                <a:spcPct val="90000"/>
              </a:lnSpc>
              <a:buFontTx/>
              <a:buNone/>
            </a:pPr>
            <a:r>
              <a:rPr lang="it-IT" smtClean="0"/>
              <a:t>   “Molti eminenti studiosi di letteratura, in particolare di letteratura comparata, non sono, in realtà, assolutamente interessati alla letteratura ma alla storia dell’opinione pubblica, alle relazioni dei viaggiatori, alle idee circa i caratteri nazionali, in breve alla cultura storica generale.”</a:t>
            </a:r>
          </a:p>
          <a:p>
            <a:pPr eaLnBrk="1" hangingPunct="1">
              <a:lnSpc>
                <a:spcPct val="90000"/>
              </a:lnSpc>
            </a:pPr>
            <a:endParaRPr lang="it-IT" smtClean="0"/>
          </a:p>
          <a:p>
            <a:pPr eaLnBrk="1" hangingPunct="1">
              <a:lnSpc>
                <a:spcPct val="90000"/>
              </a:lnSpc>
            </a:pPr>
            <a:endParaRPr lang="it-IT"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Grp="1" noChangeArrowheads="1"/>
          </p:cNvSpPr>
          <p:nvPr>
            <p:ph type="body" idx="4294967295"/>
          </p:nvPr>
        </p:nvSpPr>
        <p:spPr>
          <a:xfrm>
            <a:off x="304800" y="838200"/>
            <a:ext cx="7924800" cy="5287963"/>
          </a:xfrm>
        </p:spPr>
        <p:txBody>
          <a:bodyPr/>
          <a:lstStyle/>
          <a:p>
            <a:pPr eaLnBrk="1" hangingPunct="1"/>
            <a:r>
              <a:rPr lang="it-IT" smtClean="0"/>
              <a:t>Di qui per Wellek il problema di recuperare e affrontare la “letterarietà”, cioè “lo specifico letterario”, che è invece trascurato dalla comparatistica francese.</a:t>
            </a:r>
          </a:p>
          <a:p>
            <a:pPr eaLnBrk="1" hangingPunct="1">
              <a:buFontTx/>
              <a:buNone/>
            </a:pPr>
            <a:endParaRPr lang="it-IT" smtClean="0"/>
          </a:p>
          <a:p>
            <a:pPr eaLnBrk="1" hangingPunct="1"/>
            <a:r>
              <a:rPr lang="it-IT" smtClean="0"/>
              <a:t>La letteratura deve essere considerata “un argomento distinto dalle altre attività e dagli altri prodotti dell’uomo”. </a:t>
            </a:r>
          </a:p>
          <a:p>
            <a:pPr eaLnBrk="1" hangingPunct="1">
              <a:buFontTx/>
              <a:buNone/>
            </a:pPr>
            <a:endParaRPr lang="it-IT" smtClean="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3"/>
          <p:cNvSpPr>
            <a:spLocks noGrp="1" noChangeArrowheads="1"/>
          </p:cNvSpPr>
          <p:nvPr>
            <p:ph type="body" idx="4294967295"/>
          </p:nvPr>
        </p:nvSpPr>
        <p:spPr>
          <a:xfrm>
            <a:off x="685800" y="457200"/>
            <a:ext cx="7543800" cy="5668963"/>
          </a:xfrm>
        </p:spPr>
        <p:txBody>
          <a:bodyPr/>
          <a:lstStyle/>
          <a:p>
            <a:pPr eaLnBrk="1" hangingPunct="1"/>
            <a:r>
              <a:rPr lang="it-IT" smtClean="0"/>
              <a:t>La critica di Wellek non conduce ad una ridefinizione della disciplina quanto al tentativo di far rientrare la letteratura comparata nell’ambito di una teoria generale della letteratura:</a:t>
            </a:r>
          </a:p>
          <a:p>
            <a:pPr eaLnBrk="1" hangingPunct="1">
              <a:buFontTx/>
              <a:buNone/>
            </a:pPr>
            <a:r>
              <a:rPr lang="it-IT" smtClean="0"/>
              <a:t>  “Il tentativo di porre steccati artificiali tra la letteratura comparata e quella generale è destinato a fallire perché la storia letteraria e lo studio letterario hanno un solo campo di interesse: la letteratura.”</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egnaposto contenuto 2"/>
          <p:cNvSpPr>
            <a:spLocks noGrp="1"/>
          </p:cNvSpPr>
          <p:nvPr>
            <p:ph idx="4294967295"/>
          </p:nvPr>
        </p:nvSpPr>
        <p:spPr>
          <a:xfrm>
            <a:off x="0" y="0"/>
            <a:ext cx="9144000" cy="5486400"/>
          </a:xfrm>
        </p:spPr>
        <p:txBody>
          <a:bodyPr/>
          <a:lstStyle/>
          <a:p>
            <a:r>
              <a:rPr lang="it-IT" smtClean="0"/>
              <a:t>“Nella riflessione teorica dello studio letterario, critica e storia collaborano per assolvere il loro compito fondamentale: la descrizione, interpretazione e valutazione di un’opera d’arte o di qualsiasi gruppo di opere d’arte. […] L’opera d’arte stessa sarà il necessario punto focale.  [Essa] può essere concepita come una struttura stratificata di segni e significati totalmente distinta dai processi mentali che l’autore mette in opera durante la composizione e di conseguenza dagli influssi che possono aver formato la sua mente.”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pPr eaLnBrk="1" hangingPunct="1"/>
            <a:r>
              <a:rPr lang="it-IT" smtClean="0"/>
              <a:t>Henry Remak</a:t>
            </a:r>
          </a:p>
        </p:txBody>
      </p:sp>
      <p:sp>
        <p:nvSpPr>
          <p:cNvPr id="38914" name="Rectangle 3"/>
          <p:cNvSpPr>
            <a:spLocks noGrp="1" noChangeArrowheads="1"/>
          </p:cNvSpPr>
          <p:nvPr>
            <p:ph type="body" idx="1"/>
          </p:nvPr>
        </p:nvSpPr>
        <p:spPr/>
        <p:txBody>
          <a:bodyPr/>
          <a:lstStyle/>
          <a:p>
            <a:pPr eaLnBrk="1" hangingPunct="1"/>
            <a:r>
              <a:rPr lang="it-IT" i="1" smtClean="0"/>
              <a:t>Comparative Literature: Its Definition and Functions </a:t>
            </a:r>
            <a:r>
              <a:rPr lang="it-IT" smtClean="0"/>
              <a:t>1961 – manifesto delle finalità e delle aree d’indagine della comparatistica letteraria in ambito nordamericano.</a:t>
            </a:r>
          </a:p>
          <a:p>
            <a:pPr eaLnBrk="1" hangingPunct="1">
              <a:buFontTx/>
              <a:buNone/>
            </a:pPr>
            <a:endParaRPr lang="it-IT" smtClean="0"/>
          </a:p>
          <a:p>
            <a:pPr algn="ctr" eaLnBrk="1" hangingPunct="1">
              <a:buFontTx/>
              <a:buNone/>
            </a:pPr>
            <a:r>
              <a:rPr lang="it-IT" smtClean="0"/>
              <a:t>Scuola americana</a:t>
            </a:r>
          </a:p>
        </p:txBody>
      </p:sp>
      <p:sp>
        <p:nvSpPr>
          <p:cNvPr id="38915" name="Line 5"/>
          <p:cNvSpPr>
            <a:spLocks noChangeShapeType="1"/>
          </p:cNvSpPr>
          <p:nvPr/>
        </p:nvSpPr>
        <p:spPr bwMode="auto">
          <a:xfrm>
            <a:off x="4419600" y="4343400"/>
            <a:ext cx="0" cy="685800"/>
          </a:xfrm>
          <a:prstGeom prst="line">
            <a:avLst/>
          </a:prstGeom>
          <a:noFill/>
          <a:ln w="9525">
            <a:solidFill>
              <a:schemeClr val="tx1"/>
            </a:solidFill>
            <a:round/>
            <a:headEnd/>
            <a:tailEnd type="triangle" w="med" len="med"/>
          </a:ln>
        </p:spPr>
        <p:txBody>
          <a:bodyPr/>
          <a:lstStyle/>
          <a:p>
            <a:endParaRPr lang="it-IT"/>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it-IT" smtClean="0"/>
              <a:t>Remak vs Wellek</a:t>
            </a:r>
          </a:p>
        </p:txBody>
      </p:sp>
      <p:sp>
        <p:nvSpPr>
          <p:cNvPr id="39938" name="Rectangle 3"/>
          <p:cNvSpPr>
            <a:spLocks noGrp="1" noChangeArrowheads="1"/>
          </p:cNvSpPr>
          <p:nvPr>
            <p:ph type="body" idx="1"/>
          </p:nvPr>
        </p:nvSpPr>
        <p:spPr/>
        <p:txBody>
          <a:bodyPr/>
          <a:lstStyle/>
          <a:p>
            <a:pPr eaLnBrk="1" hangingPunct="1"/>
            <a:r>
              <a:rPr lang="it-IT" smtClean="0"/>
              <a:t>Rovesciamento della prospettiva di Wellek: la letteratura comparata deve fondarsi non sull’</a:t>
            </a:r>
            <a:r>
              <a:rPr lang="it-IT" b="1" smtClean="0"/>
              <a:t>autonomia</a:t>
            </a:r>
            <a:r>
              <a:rPr lang="it-IT" smtClean="0"/>
              <a:t> e sulla specificità della letteratura quanto sulla sua </a:t>
            </a:r>
            <a:r>
              <a:rPr lang="it-IT" b="1" smtClean="0"/>
              <a:t>eteronomia.</a:t>
            </a:r>
          </a:p>
          <a:p>
            <a:pPr eaLnBrk="1" hangingPunct="1"/>
            <a:endParaRPr lang="it-IT" smtClean="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it-IT" sz="4000" smtClean="0"/>
              <a:t>Natura relazionale del fatto letterario</a:t>
            </a:r>
          </a:p>
        </p:txBody>
      </p:sp>
      <p:sp>
        <p:nvSpPr>
          <p:cNvPr id="40962" name="Rectangle 3"/>
          <p:cNvSpPr>
            <a:spLocks noGrp="1" noChangeArrowheads="1"/>
          </p:cNvSpPr>
          <p:nvPr>
            <p:ph type="body" idx="1"/>
          </p:nvPr>
        </p:nvSpPr>
        <p:spPr/>
        <p:txBody>
          <a:bodyPr/>
          <a:lstStyle/>
          <a:p>
            <a:pPr eaLnBrk="1" hangingPunct="1"/>
            <a:r>
              <a:rPr lang="it-IT" smtClean="0"/>
              <a:t>La letteratura comparata ha una funzione relazionale → tessuto di relazioni, scambi, prestiti, influenze reciproche fra testi, opere, movimenti, autori.</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3" name="Rectangle 3"/>
          <p:cNvSpPr>
            <a:spLocks noGrp="1" noChangeArrowheads="1"/>
          </p:cNvSpPr>
          <p:nvPr>
            <p:ph type="body" idx="4294967295"/>
          </p:nvPr>
        </p:nvSpPr>
        <p:spPr>
          <a:xfrm>
            <a:off x="381000" y="381000"/>
            <a:ext cx="7848600" cy="5257800"/>
          </a:xfrm>
        </p:spPr>
        <p:txBody>
          <a:bodyPr/>
          <a:lstStyle/>
          <a:p>
            <a:pPr eaLnBrk="1" hangingPunct="1">
              <a:lnSpc>
                <a:spcPct val="90000"/>
              </a:lnSpc>
            </a:pPr>
            <a:r>
              <a:rPr lang="it-IT" sz="2800" smtClean="0"/>
              <a:t>SECONDA DEFINIZIONE GENERALE: “La letteratura comparata studia la letteratura </a:t>
            </a:r>
            <a:r>
              <a:rPr lang="it-IT" sz="2800" b="1" smtClean="0"/>
              <a:t>al di là dei confini nazionali e in relazione alle altre aree della conoscenza e della cultura in generale</a:t>
            </a:r>
            <a:r>
              <a:rPr lang="it-IT" sz="2800" smtClean="0"/>
              <a:t>, come le arti (ad esempio la pittura, la scultura, l’architettura e la musica), la filosofia, la storia, le scienze sociali (politica, economia, sociologia), le scienze esatte, la religione e così via. In sintesi, potremmo dire che si tratta del confronto tra due o più letterature e tra la letteratura e le altre sfere della cultura”.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fade">
                                      <p:cBhvr>
                                        <p:cTn id="7" dur="500">
                                          <p:stCondLst>
                                            <p:cond delay="0"/>
                                          </p:stCondLst>
                                        </p:cTn>
                                        <p:tgtEl>
                                          <p:spTgt spid="307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4"/>
          <p:cNvSpPr>
            <a:spLocks noGrp="1" noChangeArrowheads="1"/>
          </p:cNvSpPr>
          <p:nvPr>
            <p:ph type="title"/>
          </p:nvPr>
        </p:nvSpPr>
        <p:spPr>
          <a:xfrm>
            <a:off x="685800" y="152400"/>
            <a:ext cx="6870700" cy="914400"/>
          </a:xfrm>
        </p:spPr>
        <p:txBody>
          <a:bodyPr/>
          <a:lstStyle/>
          <a:p>
            <a:pPr eaLnBrk="1" hangingPunct="1"/>
            <a:r>
              <a:rPr lang="it-IT" smtClean="0"/>
              <a:t>Aperture e novità</a:t>
            </a:r>
          </a:p>
        </p:txBody>
      </p:sp>
      <p:sp>
        <p:nvSpPr>
          <p:cNvPr id="43010" name="Rectangle 3"/>
          <p:cNvSpPr>
            <a:spLocks noGrp="1" noChangeArrowheads="1"/>
          </p:cNvSpPr>
          <p:nvPr>
            <p:ph type="body" idx="1"/>
          </p:nvPr>
        </p:nvSpPr>
        <p:spPr>
          <a:xfrm>
            <a:off x="457200" y="1143000"/>
            <a:ext cx="8229600" cy="5181600"/>
          </a:xfrm>
        </p:spPr>
        <p:txBody>
          <a:bodyPr/>
          <a:lstStyle/>
          <a:p>
            <a:pPr eaLnBrk="1" hangingPunct="1">
              <a:lnSpc>
                <a:spcPct val="80000"/>
              </a:lnSpc>
            </a:pPr>
            <a:r>
              <a:rPr lang="it-IT" sz="2800" u="sng" smtClean="0"/>
              <a:t>1. Comprensività</a:t>
            </a:r>
            <a:r>
              <a:rPr lang="it-IT" sz="2800" smtClean="0"/>
              <a:t> della concezione anglo-americana: all’idea di letteratura comparata come studio della letteratura da un punto di vista sovranazionale si affianca l’idea di letteratura comparata come studio dei rapporti che la letteratura instaura al di là del proprio campo di esistenza.</a:t>
            </a:r>
          </a:p>
          <a:p>
            <a:pPr eaLnBrk="1" hangingPunct="1">
              <a:lnSpc>
                <a:spcPct val="80000"/>
              </a:lnSpc>
              <a:buFontTx/>
              <a:buNone/>
            </a:pPr>
            <a:r>
              <a:rPr lang="it-IT" sz="2800" smtClean="0"/>
              <a:t>   </a:t>
            </a:r>
          </a:p>
          <a:p>
            <a:pPr eaLnBrk="1" hangingPunct="1">
              <a:lnSpc>
                <a:spcPct val="80000"/>
              </a:lnSpc>
            </a:pPr>
            <a:endParaRPr lang="it-IT" sz="2800" smtClean="0"/>
          </a:p>
          <a:p>
            <a:pPr eaLnBrk="1" hangingPunct="1">
              <a:lnSpc>
                <a:spcPct val="80000"/>
              </a:lnSpc>
            </a:pPr>
            <a:endParaRPr lang="it-IT" sz="280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olo 1"/>
          <p:cNvSpPr>
            <a:spLocks noGrp="1"/>
          </p:cNvSpPr>
          <p:nvPr>
            <p:ph type="title"/>
          </p:nvPr>
        </p:nvSpPr>
        <p:spPr/>
        <p:txBody>
          <a:bodyPr/>
          <a:lstStyle/>
          <a:p>
            <a:endParaRPr lang="it-IT" smtClean="0"/>
          </a:p>
        </p:txBody>
      </p:sp>
      <p:sp>
        <p:nvSpPr>
          <p:cNvPr id="44034" name="Segnaposto contenuto 2"/>
          <p:cNvSpPr>
            <a:spLocks noGrp="1"/>
          </p:cNvSpPr>
          <p:nvPr>
            <p:ph idx="1"/>
          </p:nvPr>
        </p:nvSpPr>
        <p:spPr/>
        <p:txBody>
          <a:bodyPr/>
          <a:lstStyle/>
          <a:p>
            <a:r>
              <a:rPr lang="it-IT" u="sng" smtClean="0"/>
              <a:t>2. Interdisciplinarità</a:t>
            </a:r>
            <a:r>
              <a:rPr lang="it-IT" smtClean="0"/>
              <a:t> = discipline estranee al campo letterario possono essere coinvolte nell’indagine comparativa della letteratura.</a:t>
            </a:r>
          </a:p>
          <a:p>
            <a:endParaRPr lang="it-IT"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olo 1"/>
          <p:cNvSpPr>
            <a:spLocks noGrp="1"/>
          </p:cNvSpPr>
          <p:nvPr>
            <p:ph type="title"/>
          </p:nvPr>
        </p:nvSpPr>
        <p:spPr/>
        <p:txBody>
          <a:bodyPr/>
          <a:lstStyle/>
          <a:p>
            <a:endParaRPr lang="it-IT" smtClean="0"/>
          </a:p>
        </p:txBody>
      </p:sp>
      <p:sp>
        <p:nvSpPr>
          <p:cNvPr id="45058" name="Segnaposto contenuto 2"/>
          <p:cNvSpPr>
            <a:spLocks noGrp="1"/>
          </p:cNvSpPr>
          <p:nvPr>
            <p:ph idx="1"/>
          </p:nvPr>
        </p:nvSpPr>
        <p:spPr/>
        <p:txBody>
          <a:bodyPr/>
          <a:lstStyle/>
          <a:p>
            <a:r>
              <a:rPr lang="it-IT" u="sng" smtClean="0"/>
              <a:t>3. Depoliticizzazione</a:t>
            </a:r>
            <a:r>
              <a:rPr lang="it-IT" smtClean="0"/>
              <a:t> = superamento del nazionalismo implicito nella ricerca delle fonti e delle influenze.</a:t>
            </a:r>
            <a:endParaRPr lang="it-IT" u="sng" smtClean="0"/>
          </a:p>
          <a:p>
            <a:endParaRPr lang="it-IT"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152400"/>
            <a:ext cx="6870700" cy="1066800"/>
          </a:xfrm>
        </p:spPr>
        <p:txBody>
          <a:bodyPr/>
          <a:lstStyle/>
          <a:p>
            <a:pPr eaLnBrk="1" hangingPunct="1"/>
            <a:endParaRPr lang="it-IT" sz="4000" smtClean="0"/>
          </a:p>
        </p:txBody>
      </p:sp>
      <p:sp>
        <p:nvSpPr>
          <p:cNvPr id="46082" name="Rectangle 3"/>
          <p:cNvSpPr>
            <a:spLocks noGrp="1" noChangeArrowheads="1"/>
          </p:cNvSpPr>
          <p:nvPr>
            <p:ph type="body" idx="1"/>
          </p:nvPr>
        </p:nvSpPr>
        <p:spPr>
          <a:xfrm>
            <a:off x="457200" y="533400"/>
            <a:ext cx="8229600" cy="5105400"/>
          </a:xfrm>
        </p:spPr>
        <p:txBody>
          <a:bodyPr/>
          <a:lstStyle/>
          <a:p>
            <a:pPr eaLnBrk="1" hangingPunct="1">
              <a:lnSpc>
                <a:spcPct val="80000"/>
              </a:lnSpc>
            </a:pPr>
            <a:r>
              <a:rPr lang="it-IT" sz="2800" smtClean="0"/>
              <a:t>Finalità ultima della comparatistica: “Sussiste un comune accordo per quanto riguarda il compito della disciplina: fare in modo che ricercatori, docenti, studenti e anche i comuni lettori, possano avere </a:t>
            </a:r>
            <a:r>
              <a:rPr lang="it-IT" sz="2800" u="sng" smtClean="0"/>
              <a:t>una comprensione più generale della letteratura</a:t>
            </a:r>
            <a:r>
              <a:rPr lang="it-IT" sz="2800" smtClean="0"/>
              <a:t>, cioè non parcellizzata al suo interno e neppure separata dal resto della cultura. Tutto questo è possibile attraverso una comparazione condotta non solo all’interno delle singole letterature, ma tra la letteratura e gli altri campi del sapere e della prassi umani, cioè estendendo la ricerca letteraria sia dal punto di vista geografico che disciplinare” (Remak)</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85800" y="152400"/>
            <a:ext cx="6870700" cy="1143000"/>
          </a:xfrm>
        </p:spPr>
        <p:txBody>
          <a:bodyPr/>
          <a:lstStyle/>
          <a:p>
            <a:pPr eaLnBrk="1" hangingPunct="1"/>
            <a:r>
              <a:rPr lang="it-IT" smtClean="0"/>
              <a:t>In sintesi</a:t>
            </a:r>
          </a:p>
        </p:txBody>
      </p:sp>
      <p:sp>
        <p:nvSpPr>
          <p:cNvPr id="47106" name="Rectangle 3"/>
          <p:cNvSpPr>
            <a:spLocks noGrp="1" noChangeArrowheads="1"/>
          </p:cNvSpPr>
          <p:nvPr>
            <p:ph type="body" idx="1"/>
          </p:nvPr>
        </p:nvSpPr>
        <p:spPr>
          <a:xfrm>
            <a:off x="685800" y="1295400"/>
            <a:ext cx="7696200" cy="4191000"/>
          </a:xfrm>
        </p:spPr>
        <p:txBody>
          <a:bodyPr/>
          <a:lstStyle/>
          <a:p>
            <a:pPr eaLnBrk="1" hangingPunct="1">
              <a:lnSpc>
                <a:spcPct val="90000"/>
              </a:lnSpc>
            </a:pPr>
            <a:r>
              <a:rPr lang="it-IT" sz="2800" smtClean="0"/>
              <a:t>Scuola americana a partire dagli anni ‘60 si orienta verso un’accezione “interdisciplinare” di letteratura comparata.</a:t>
            </a:r>
          </a:p>
          <a:p>
            <a:pPr eaLnBrk="1" hangingPunct="1">
              <a:lnSpc>
                <a:spcPct val="90000"/>
              </a:lnSpc>
            </a:pPr>
            <a:r>
              <a:rPr lang="it-IT" sz="2800" smtClean="0"/>
              <a:t>Il rafforzarsi del metodo comparativo  conduce all’integrazione dello studio comparato delle arti e della letteratura.</a:t>
            </a:r>
          </a:p>
          <a:p>
            <a:pPr eaLnBrk="1" hangingPunct="1">
              <a:lnSpc>
                <a:spcPct val="90000"/>
              </a:lnSpc>
            </a:pPr>
            <a:r>
              <a:rPr lang="it-IT" sz="2800" smtClean="0"/>
              <a:t>La corrente interdisciplinare è giustificata sia per quanto riguarda la sua essenza, il suo aspetto formale e strutturale, che la sua componente estetica. </a:t>
            </a:r>
          </a:p>
          <a:p>
            <a:pPr eaLnBrk="1" hangingPunct="1">
              <a:lnSpc>
                <a:spcPct val="90000"/>
              </a:lnSpc>
            </a:pPr>
            <a:endParaRPr lang="it-IT" sz="2800"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eaLnBrk="1" hangingPunct="1"/>
            <a:r>
              <a:rPr lang="it-IT" smtClean="0"/>
              <a:t>Il problema del metodo </a:t>
            </a:r>
          </a:p>
        </p:txBody>
      </p:sp>
      <p:sp>
        <p:nvSpPr>
          <p:cNvPr id="48130" name="Rectangle 3"/>
          <p:cNvSpPr>
            <a:spLocks noGrp="1" noChangeArrowheads="1"/>
          </p:cNvSpPr>
          <p:nvPr>
            <p:ph type="body" idx="1"/>
          </p:nvPr>
        </p:nvSpPr>
        <p:spPr/>
        <p:txBody>
          <a:bodyPr/>
          <a:lstStyle/>
          <a:p>
            <a:pPr eaLnBrk="1" hangingPunct="1"/>
            <a:r>
              <a:rPr lang="it-IT" smtClean="0"/>
              <a:t>Da Croce a Van Tieghem, da Remak a </a:t>
            </a:r>
            <a:r>
              <a:rPr lang="it-IT" u="sng" smtClean="0"/>
              <a:t>Steiner</a:t>
            </a:r>
            <a:r>
              <a:rPr lang="it-IT" smtClean="0"/>
              <a:t> il problema del metodo è un nodo centrale del dibattito sulla letteratura comparata.</a:t>
            </a:r>
          </a:p>
          <a:p>
            <a:pPr eaLnBrk="1" hangingPunct="1">
              <a:buFontTx/>
              <a:buNone/>
            </a:pPr>
            <a:endParaRPr lang="it-IT"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eaLnBrk="1" hangingPunct="1"/>
            <a:r>
              <a:rPr lang="it-IT" smtClean="0"/>
              <a:t>Il metodo comparativo</a:t>
            </a:r>
          </a:p>
        </p:txBody>
      </p:sp>
      <p:sp>
        <p:nvSpPr>
          <p:cNvPr id="49154" name="Rectangle 3"/>
          <p:cNvSpPr>
            <a:spLocks noGrp="1" noChangeArrowheads="1"/>
          </p:cNvSpPr>
          <p:nvPr>
            <p:ph type="body" idx="1"/>
          </p:nvPr>
        </p:nvSpPr>
        <p:spPr/>
        <p:txBody>
          <a:bodyPr/>
          <a:lstStyle/>
          <a:p>
            <a:pPr eaLnBrk="1" hangingPunct="1">
              <a:lnSpc>
                <a:spcPct val="90000"/>
              </a:lnSpc>
            </a:pPr>
            <a:r>
              <a:rPr lang="it-IT" sz="2800" smtClean="0"/>
              <a:t>Il metodo comparativo (per analogie e differenze) = metodo prioritario ma non esclusivo.</a:t>
            </a:r>
          </a:p>
          <a:p>
            <a:pPr eaLnBrk="1" hangingPunct="1">
              <a:lnSpc>
                <a:spcPct val="90000"/>
              </a:lnSpc>
            </a:pPr>
            <a:r>
              <a:rPr lang="it-IT" sz="2800" smtClean="0"/>
              <a:t>Non esclusivo perché non pertiene alla sola comparatistica ma è proprio di qualsiasi campo del sapere (dalla storia alle scienze) ed è innato nella conoscenza (Steiner).</a:t>
            </a:r>
          </a:p>
          <a:p>
            <a:pPr eaLnBrk="1" hangingPunct="1">
              <a:lnSpc>
                <a:spcPct val="90000"/>
              </a:lnSpc>
            </a:pPr>
            <a:r>
              <a:rPr lang="it-IT" sz="2800" smtClean="0"/>
              <a:t>Non esclusivo perché la letteratura comparata, come qualsiasi studio letterario, utilizza tutti gli strumenti metodologici necessari a raccogliere, esaminare e interpretare i testi.  </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it-IT" smtClean="0"/>
              <a:t>Quale metodo, o quali metodi?</a:t>
            </a:r>
          </a:p>
        </p:txBody>
      </p:sp>
      <p:sp>
        <p:nvSpPr>
          <p:cNvPr id="50178" name="Rectangle 3"/>
          <p:cNvSpPr>
            <a:spLocks noGrp="1" noChangeArrowheads="1"/>
          </p:cNvSpPr>
          <p:nvPr>
            <p:ph type="body" idx="1"/>
          </p:nvPr>
        </p:nvSpPr>
        <p:spPr/>
        <p:txBody>
          <a:bodyPr/>
          <a:lstStyle/>
          <a:p>
            <a:pPr eaLnBrk="1" hangingPunct="1"/>
            <a:r>
              <a:rPr lang="it-IT" smtClean="0"/>
              <a:t>Pluralismo metodologico: così come qualsiasi altro studio letterario la letteratura comparata non possiede una metodologia esclusivamente propria, ma ritiene validi tutti i metodi di approccio al testo letterario, scegliendo di volta in volta quello più adeguato a un tema, a un genere o a un testo particolare.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pPr eaLnBrk="1" hangingPunct="1"/>
            <a:r>
              <a:rPr lang="it-IT" smtClean="0"/>
              <a:t>George Steiner</a:t>
            </a:r>
          </a:p>
        </p:txBody>
      </p:sp>
      <p:sp>
        <p:nvSpPr>
          <p:cNvPr id="51202" name="Rectangle 3"/>
          <p:cNvSpPr>
            <a:spLocks noGrp="1" noChangeArrowheads="1"/>
          </p:cNvSpPr>
          <p:nvPr>
            <p:ph type="body" idx="1"/>
          </p:nvPr>
        </p:nvSpPr>
        <p:spPr/>
        <p:txBody>
          <a:bodyPr/>
          <a:lstStyle/>
          <a:p>
            <a:pPr eaLnBrk="1" hangingPunct="1"/>
            <a:r>
              <a:rPr lang="it-IT" sz="2800" i="1" smtClean="0"/>
              <a:t>What is Comparative Literature?</a:t>
            </a:r>
            <a:r>
              <a:rPr lang="it-IT" sz="2800" smtClean="0"/>
              <a:t>, 1994</a:t>
            </a:r>
          </a:p>
          <a:p>
            <a:pPr eaLnBrk="1" hangingPunct="1"/>
            <a:endParaRPr lang="it-IT" sz="2800" smtClean="0"/>
          </a:p>
          <a:p>
            <a:pPr eaLnBrk="1" hangingPunct="1">
              <a:buFontTx/>
              <a:buNone/>
            </a:pPr>
            <a:r>
              <a:rPr lang="it-IT" sz="2800" smtClean="0"/>
              <a:t>“I take comparative literature to be an exact and exacting art of reading, a style of listening to oral and written acts of language which privileges certain components in these acts. Such components are not neglected in any mode of literary study, but they are, in comparative literature, privileged.”</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26" name="Organization Chart 7"/>
          <p:cNvGraphicFramePr>
            <a:graphicFrameLocks/>
          </p:cNvGraphicFramePr>
          <p:nvPr>
            <p:ph type="dgm" idx="4294967295"/>
          </p:nvPr>
        </p:nvGraphicFramePr>
        <p:xfrm>
          <a:off x="838200" y="609600"/>
          <a:ext cx="7772400" cy="5500688"/>
        </p:xfrm>
        <a:graphic>
          <a:graphicData uri="http://schemas.openxmlformats.org/drawingml/2006/compatibility">
            <com:legacyDrawing xmlns:com="http://schemas.openxmlformats.org/drawingml/2006/compatibility" spid="_x0000_s1026"/>
          </a:graphicData>
        </a:graphic>
      </p:graphicFrame>
    </p:spTree>
  </p:cSld>
  <p:clrMapOvr>
    <a:masterClrMapping/>
  </p:clrMapOvr>
  <p:transition>
    <p:pull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it-IT" smtClean="0"/>
              <a:t>1. La traduzione</a:t>
            </a:r>
          </a:p>
        </p:txBody>
      </p:sp>
      <p:sp>
        <p:nvSpPr>
          <p:cNvPr id="54274" name="Rectangle 3"/>
          <p:cNvSpPr>
            <a:spLocks noGrp="1" noChangeArrowheads="1"/>
          </p:cNvSpPr>
          <p:nvPr>
            <p:ph type="body" idx="1"/>
          </p:nvPr>
        </p:nvSpPr>
        <p:spPr/>
        <p:txBody>
          <a:bodyPr/>
          <a:lstStyle/>
          <a:p>
            <a:pPr eaLnBrk="1" hangingPunct="1">
              <a:lnSpc>
                <a:spcPct val="90000"/>
              </a:lnSpc>
            </a:pPr>
            <a:r>
              <a:rPr lang="it-IT" sz="2800" smtClean="0"/>
              <a:t>Ad ogni lingua corrisponde una visione del mondo. </a:t>
            </a:r>
          </a:p>
          <a:p>
            <a:pPr eaLnBrk="1" hangingPunct="1">
              <a:lnSpc>
                <a:spcPct val="90000"/>
              </a:lnSpc>
            </a:pPr>
            <a:r>
              <a:rPr lang="it-IT" sz="2800" smtClean="0"/>
              <a:t>La letteratura comparata studia le condizioni, le strategie, i limiti della comprensione e del fraintendimento reciproco tra lingue e letterature espresse in lingue diverse. </a:t>
            </a:r>
          </a:p>
          <a:p>
            <a:pPr eaLnBrk="1" hangingPunct="1">
              <a:lnSpc>
                <a:spcPct val="90000"/>
              </a:lnSpc>
            </a:pPr>
            <a:r>
              <a:rPr lang="it-IT" sz="2800" smtClean="0"/>
              <a:t>La traduzione acquisisce una centralità naturale all’interno della concezione tradizionale della comparatistica letteraria come disciplina sovranazionale.</a:t>
            </a:r>
          </a:p>
          <a:p>
            <a:pPr eaLnBrk="1" hangingPunct="1">
              <a:lnSpc>
                <a:spcPct val="90000"/>
              </a:lnSpc>
            </a:pPr>
            <a:endParaRPr lang="it-IT" sz="28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685800" y="152400"/>
            <a:ext cx="6870700" cy="1143000"/>
          </a:xfrm>
        </p:spPr>
        <p:txBody>
          <a:bodyPr/>
          <a:lstStyle/>
          <a:p>
            <a:pPr eaLnBrk="1" hangingPunct="1"/>
            <a:r>
              <a:rPr lang="it-IT" smtClean="0"/>
              <a:t>Aspetti della traduzione</a:t>
            </a:r>
          </a:p>
        </p:txBody>
      </p:sp>
      <p:sp>
        <p:nvSpPr>
          <p:cNvPr id="55298" name="Rectangle 3"/>
          <p:cNvSpPr>
            <a:spLocks noGrp="1" noChangeArrowheads="1"/>
          </p:cNvSpPr>
          <p:nvPr>
            <p:ph type="body" idx="1"/>
          </p:nvPr>
        </p:nvSpPr>
        <p:spPr>
          <a:xfrm>
            <a:off x="685800" y="1295400"/>
            <a:ext cx="7696200" cy="5410200"/>
          </a:xfrm>
        </p:spPr>
        <p:txBody>
          <a:bodyPr/>
          <a:lstStyle/>
          <a:p>
            <a:pPr eaLnBrk="1" hangingPunct="1"/>
            <a:r>
              <a:rPr lang="it-IT" smtClean="0"/>
              <a:t>La storia della traduzione</a:t>
            </a:r>
          </a:p>
          <a:p>
            <a:pPr eaLnBrk="1" hangingPunct="1"/>
            <a:r>
              <a:rPr lang="it-IT" smtClean="0"/>
              <a:t>I mezzi lessicali e grammaticali</a:t>
            </a:r>
          </a:p>
          <a:p>
            <a:pPr eaLnBrk="1" hangingPunct="1"/>
            <a:r>
              <a:rPr lang="it-IT" smtClean="0"/>
              <a:t>Le differenze di approccio alla traduzione</a:t>
            </a:r>
          </a:p>
          <a:p>
            <a:pPr eaLnBrk="1" hangingPunct="1">
              <a:buFontTx/>
              <a:buNone/>
            </a:pPr>
            <a:r>
              <a:rPr lang="it-IT" smtClean="0"/>
              <a:t>  (source oriented, target oriented, il principio di fedeltà, il principio dell’imitazione, il principio dell’adattamento)</a:t>
            </a:r>
          </a:p>
          <a:p>
            <a:pPr eaLnBrk="1" hangingPunct="1"/>
            <a:r>
              <a:rPr lang="it-IT" smtClean="0"/>
              <a:t>Il problema dell’intraducibilità (Heimat)</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it-IT" smtClean="0"/>
              <a:t>2. La ricezione</a:t>
            </a:r>
          </a:p>
        </p:txBody>
      </p:sp>
      <p:sp>
        <p:nvSpPr>
          <p:cNvPr id="56322" name="Rectangle 3"/>
          <p:cNvSpPr>
            <a:spLocks noGrp="1" noChangeArrowheads="1"/>
          </p:cNvSpPr>
          <p:nvPr>
            <p:ph type="body" idx="1"/>
          </p:nvPr>
        </p:nvSpPr>
        <p:spPr/>
        <p:txBody>
          <a:bodyPr/>
          <a:lstStyle/>
          <a:p>
            <a:pPr eaLnBrk="1" hangingPunct="1"/>
            <a:r>
              <a:rPr lang="it-IT" smtClean="0"/>
              <a:t>Connesso al problema della traduzione è lo studio della ricezione di un’opera nel tempo e nello spazio. </a:t>
            </a:r>
          </a:p>
          <a:p>
            <a:pPr eaLnBrk="1" hangingPunct="1"/>
            <a:r>
              <a:rPr lang="it-IT" smtClean="0"/>
              <a:t>Si tratta di una precisazione del concetto tradizionale di “influenza”.</a:t>
            </a:r>
          </a:p>
          <a:p>
            <a:pPr eaLnBrk="1" hangingPunct="1">
              <a:buFontTx/>
              <a:buNone/>
            </a:pPr>
            <a:endParaRPr lang="it-IT" smtClean="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it-IT" smtClean="0"/>
              <a:t>Aspetti della ricezione</a:t>
            </a:r>
          </a:p>
        </p:txBody>
      </p:sp>
      <p:sp>
        <p:nvSpPr>
          <p:cNvPr id="57346" name="Rectangle 3"/>
          <p:cNvSpPr>
            <a:spLocks noGrp="1" noChangeArrowheads="1"/>
          </p:cNvSpPr>
          <p:nvPr>
            <p:ph type="body" idx="1"/>
          </p:nvPr>
        </p:nvSpPr>
        <p:spPr/>
        <p:txBody>
          <a:bodyPr/>
          <a:lstStyle/>
          <a:p>
            <a:pPr eaLnBrk="1" hangingPunct="1">
              <a:lnSpc>
                <a:spcPct val="90000"/>
              </a:lnSpc>
            </a:pPr>
            <a:r>
              <a:rPr lang="it-IT" sz="2800" smtClean="0"/>
              <a:t>Storia della pubblicazione, circolazione e distribuzione letteraria (vendite, traduzioni, biblioteche)</a:t>
            </a:r>
          </a:p>
          <a:p>
            <a:pPr eaLnBrk="1" hangingPunct="1">
              <a:lnSpc>
                <a:spcPct val="90000"/>
              </a:lnSpc>
            </a:pPr>
            <a:r>
              <a:rPr lang="it-IT" sz="2800" smtClean="0"/>
              <a:t>Quali testi in lingua inglese erano effettivamente disponibili a Foscolo?</a:t>
            </a:r>
          </a:p>
          <a:p>
            <a:pPr eaLnBrk="1" hangingPunct="1">
              <a:lnSpc>
                <a:spcPct val="90000"/>
              </a:lnSpc>
            </a:pPr>
            <a:r>
              <a:rPr lang="it-IT" sz="2800" smtClean="0"/>
              <a:t>Quali testi in lingua francese e inglese erano disponibili durante il Fascismo?</a:t>
            </a:r>
          </a:p>
          <a:p>
            <a:pPr eaLnBrk="1" hangingPunct="1">
              <a:lnSpc>
                <a:spcPct val="90000"/>
              </a:lnSpc>
            </a:pPr>
            <a:r>
              <a:rPr lang="it-IT" sz="2800" smtClean="0"/>
              <a:t>Perché alcuni autori “passano” facilmente nelle altre culture, mentre altri rimangono ostinatamente nazionali?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it-IT" smtClean="0"/>
              <a:t>3. Temi e motivi letterari</a:t>
            </a:r>
          </a:p>
        </p:txBody>
      </p:sp>
      <p:sp>
        <p:nvSpPr>
          <p:cNvPr id="58370" name="Rectangle 3"/>
          <p:cNvSpPr>
            <a:spLocks noGrp="1" noChangeArrowheads="1"/>
          </p:cNvSpPr>
          <p:nvPr>
            <p:ph type="body" idx="1"/>
          </p:nvPr>
        </p:nvSpPr>
        <p:spPr/>
        <p:txBody>
          <a:bodyPr/>
          <a:lstStyle/>
          <a:p>
            <a:pPr eaLnBrk="1" hangingPunct="1">
              <a:lnSpc>
                <a:spcPct val="90000"/>
              </a:lnSpc>
            </a:pPr>
            <a:r>
              <a:rPr lang="it-IT" smtClean="0"/>
              <a:t>Temi e motivi standard circolano nella letteratura e nel folklore, spesso ripresi dalla mitologia classica (Orfeo, Ulisse, Edipo, Medea ecc.)</a:t>
            </a:r>
          </a:p>
          <a:p>
            <a:pPr eaLnBrk="1" hangingPunct="1">
              <a:lnSpc>
                <a:spcPct val="90000"/>
              </a:lnSpc>
            </a:pPr>
            <a:r>
              <a:rPr lang="it-IT" smtClean="0"/>
              <a:t>Economia di invenzione tematica (unico nuovo tema aggiunto a quelli classici è per Steiner il mito di Don Giovanni).</a:t>
            </a:r>
          </a:p>
          <a:p>
            <a:pPr eaLnBrk="1" hangingPunct="1">
              <a:lnSpc>
                <a:spcPct val="90000"/>
              </a:lnSpc>
            </a:pPr>
            <a:r>
              <a:rPr lang="it-IT" smtClean="0"/>
              <a:t>Ripetizione e variazione tematica (es. </a:t>
            </a:r>
            <a:r>
              <a:rPr lang="it-IT" i="1" smtClean="0"/>
              <a:t>L’ombra di Ulisse</a:t>
            </a:r>
            <a:r>
              <a:rPr lang="it-IT" smtClean="0"/>
              <a:t>)</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pPr eaLnBrk="1" hangingPunct="1"/>
            <a:r>
              <a:rPr lang="it-IT" smtClean="0"/>
              <a:t>4. La letteratura e le altre arti </a:t>
            </a:r>
          </a:p>
        </p:txBody>
      </p:sp>
      <p:sp>
        <p:nvSpPr>
          <p:cNvPr id="59394" name="Rectangle 3"/>
          <p:cNvSpPr>
            <a:spLocks noGrp="1" noChangeArrowheads="1"/>
          </p:cNvSpPr>
          <p:nvPr>
            <p:ph type="body" idx="1"/>
          </p:nvPr>
        </p:nvSpPr>
        <p:spPr/>
        <p:txBody>
          <a:bodyPr/>
          <a:lstStyle/>
          <a:p>
            <a:pPr eaLnBrk="1" hangingPunct="1">
              <a:lnSpc>
                <a:spcPct val="90000"/>
              </a:lnSpc>
            </a:pPr>
            <a:r>
              <a:rPr lang="it-IT" sz="2800" smtClean="0"/>
              <a:t>La letteratura non può essere separata da altri campi del sapere. La sua comprensione non può prescindere dallo studio degli altri campi del sapere. </a:t>
            </a:r>
          </a:p>
          <a:p>
            <a:pPr eaLnBrk="1" hangingPunct="1">
              <a:lnSpc>
                <a:spcPct val="90000"/>
              </a:lnSpc>
            </a:pPr>
            <a:r>
              <a:rPr lang="it-IT" sz="2800" smtClean="0"/>
              <a:t>Lo studio dei temi non può escludere il riutilizzo dei temi in ambito extra-letterario (musicale, pittorico, cinematografico, ecc.)</a:t>
            </a:r>
          </a:p>
          <a:p>
            <a:pPr eaLnBrk="1" hangingPunct="1">
              <a:lnSpc>
                <a:spcPct val="90000"/>
              </a:lnSpc>
            </a:pPr>
            <a:r>
              <a:rPr lang="it-IT" sz="2800" smtClean="0"/>
              <a:t>La traduzione riguarda anche i casi di “trasmutazione” (Jakobson), il passaggio di un testo ad altri media.</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52400"/>
            <a:ext cx="6870700" cy="2514600"/>
          </a:xfrm>
        </p:spPr>
        <p:txBody>
          <a:bodyPr/>
          <a:lstStyle/>
          <a:p>
            <a:pPr eaLnBrk="1" hangingPunct="1"/>
            <a:r>
              <a:rPr lang="it-IT" sz="4000" smtClean="0"/>
              <a:t>SVOLTA DELLA COMPARATISTICA</a:t>
            </a:r>
            <a:br>
              <a:rPr lang="it-IT" sz="4000" smtClean="0"/>
            </a:br>
            <a:r>
              <a:rPr lang="it-IT" sz="4000" smtClean="0"/>
              <a:t>dall’intraculturalità all’interculturalità</a:t>
            </a:r>
          </a:p>
        </p:txBody>
      </p:sp>
      <p:sp>
        <p:nvSpPr>
          <p:cNvPr id="57347" name="Rectangle 3"/>
          <p:cNvSpPr>
            <a:spLocks noGrp="1" noChangeArrowheads="1"/>
          </p:cNvSpPr>
          <p:nvPr>
            <p:ph type="body" idx="1"/>
          </p:nvPr>
        </p:nvSpPr>
        <p:spPr>
          <a:xfrm>
            <a:off x="685800" y="1828800"/>
            <a:ext cx="8458200" cy="4495800"/>
          </a:xfrm>
        </p:spPr>
        <p:txBody>
          <a:bodyPr/>
          <a:lstStyle/>
          <a:p>
            <a:pPr eaLnBrk="1" hangingPunct="1"/>
            <a:endParaRPr lang="en-US" smtClean="0"/>
          </a:p>
          <a:p>
            <a:pPr eaLnBrk="1" hangingPunct="1"/>
            <a:endParaRPr lang="en-US" smtClean="0"/>
          </a:p>
          <a:p>
            <a:pPr eaLnBrk="1" hangingPunct="1"/>
            <a:r>
              <a:rPr lang="en-US" smtClean="0"/>
              <a:t>Lotman e Ď</a:t>
            </a:r>
            <a:r>
              <a:rPr lang="it-IT" smtClean="0"/>
              <a:t>uri</a:t>
            </a:r>
            <a:r>
              <a:rPr lang="en-US" smtClean="0"/>
              <a:t>š</a:t>
            </a:r>
            <a:r>
              <a:rPr lang="it-IT" smtClean="0"/>
              <a:t>in</a:t>
            </a:r>
          </a:p>
          <a:p>
            <a:pPr eaLnBrk="1" hangingPunct="1">
              <a:buFontTx/>
              <a:buNone/>
            </a:pPr>
            <a:endParaRPr lang="it-IT" smtClean="0"/>
          </a:p>
          <a:p>
            <a:pPr eaLnBrk="1" hangingPunct="1">
              <a:buFontTx/>
              <a:buNone/>
            </a:pPr>
            <a:r>
              <a:rPr lang="it-IT" smtClean="0"/>
              <a:t> . Miner</a:t>
            </a:r>
          </a:p>
          <a:p>
            <a:pPr eaLnBrk="1" hangingPunct="1">
              <a:buFontTx/>
              <a:buNone/>
            </a:pPr>
            <a:endParaRPr lang="it-IT" smtClean="0"/>
          </a:p>
          <a:p>
            <a:pPr eaLnBrk="1" hangingPunct="1">
              <a:buFontTx/>
              <a:buNone/>
            </a:pPr>
            <a:r>
              <a:rPr lang="it-IT" smtClean="0"/>
              <a:t>  Yue Daiyun</a:t>
            </a:r>
          </a:p>
          <a:p>
            <a:pPr eaLnBrk="1" hangingPunct="1">
              <a:buFontTx/>
              <a:buNone/>
            </a:pPr>
            <a:endParaRPr lang="it-IT" smtClean="0"/>
          </a:p>
          <a:p>
            <a:pPr eaLnBrk="1" hangingPunct="1"/>
            <a:endParaRPr lang="it-IT" smtClean="0"/>
          </a:p>
          <a:p>
            <a:pPr eaLnBrk="1" hangingPunct="1">
              <a:buFontTx/>
              <a:buNone/>
            </a:pPr>
            <a:endParaRPr lang="it-IT"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7346"/>
                                        </p:tgtEl>
                                        <p:attrNameLst>
                                          <p:attrName>style.visibility</p:attrName>
                                        </p:attrNameLst>
                                      </p:cBhvr>
                                      <p:to>
                                        <p:strVal val="visible"/>
                                      </p:to>
                                    </p:set>
                                    <p:animEffect transition="in" filter="fade">
                                      <p:cBhvr>
                                        <p:cTn id="7" dur="1000">
                                          <p:stCondLst>
                                            <p:cond delay="0"/>
                                          </p:stCondLst>
                                        </p:cTn>
                                        <p:tgtEl>
                                          <p:spTgt spid="573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7347">
                                            <p:txEl>
                                              <p:pRg st="2" end="2"/>
                                            </p:txEl>
                                          </p:spTgt>
                                        </p:tgtEl>
                                        <p:attrNameLst>
                                          <p:attrName>style.visibility</p:attrName>
                                        </p:attrNameLst>
                                      </p:cBhvr>
                                      <p:to>
                                        <p:strVal val="visible"/>
                                      </p:to>
                                    </p:set>
                                    <p:animEffect transition="in" filter="fade">
                                      <p:cBhvr>
                                        <p:cTn id="12" dur="500">
                                          <p:stCondLst>
                                            <p:cond delay="0"/>
                                          </p:stCondLst>
                                        </p:cTn>
                                        <p:tgtEl>
                                          <p:spTgt spid="573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57347">
                                            <p:txEl>
                                              <p:pRg st="4" end="4"/>
                                            </p:txEl>
                                          </p:spTgt>
                                        </p:tgtEl>
                                        <p:attrNameLst>
                                          <p:attrName>style.visibility</p:attrName>
                                        </p:attrNameLst>
                                      </p:cBhvr>
                                      <p:to>
                                        <p:strVal val="visible"/>
                                      </p:to>
                                    </p:set>
                                    <p:animEffect transition="in" filter="fade">
                                      <p:cBhvr>
                                        <p:cTn id="17" dur="500">
                                          <p:stCondLst>
                                            <p:cond delay="0"/>
                                          </p:stCondLst>
                                        </p:cTn>
                                        <p:tgtEl>
                                          <p:spTgt spid="5734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57347">
                                            <p:txEl>
                                              <p:pRg st="6" end="6"/>
                                            </p:txEl>
                                          </p:spTgt>
                                        </p:tgtEl>
                                        <p:attrNameLst>
                                          <p:attrName>style.visibility</p:attrName>
                                        </p:attrNameLst>
                                      </p:cBhvr>
                                      <p:to>
                                        <p:strVal val="visible"/>
                                      </p:to>
                                    </p:set>
                                    <p:animEffect transition="in" filter="fade">
                                      <p:cBhvr>
                                        <p:cTn id="22" dur="500">
                                          <p:stCondLst>
                                            <p:cond delay="0"/>
                                          </p:stCondLst>
                                        </p:cTn>
                                        <p:tgtEl>
                                          <p:spTgt spid="573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P spid="57347"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Lotman e Ď</a:t>
            </a:r>
            <a:r>
              <a:rPr lang="it-IT" smtClean="0"/>
              <a:t>uri</a:t>
            </a:r>
            <a:r>
              <a:rPr lang="en-US" smtClean="0"/>
              <a:t>š</a:t>
            </a:r>
            <a:r>
              <a:rPr lang="it-IT" smtClean="0"/>
              <a:t>in</a:t>
            </a:r>
          </a:p>
        </p:txBody>
      </p:sp>
      <p:sp>
        <p:nvSpPr>
          <p:cNvPr id="58371" name="Rectangle 3"/>
          <p:cNvSpPr>
            <a:spLocks noGrp="1" noChangeArrowheads="1"/>
          </p:cNvSpPr>
          <p:nvPr>
            <p:ph type="body" idx="1"/>
          </p:nvPr>
        </p:nvSpPr>
        <p:spPr/>
        <p:txBody>
          <a:bodyPr/>
          <a:lstStyle/>
          <a:p>
            <a:pPr eaLnBrk="1" hangingPunct="1"/>
            <a:r>
              <a:rPr lang="it-IT" smtClean="0"/>
              <a:t>Studio dei rapporti e dei contatti fra culture</a:t>
            </a:r>
          </a:p>
          <a:p>
            <a:pPr eaLnBrk="1" hangingPunct="1"/>
            <a:endParaRPr lang="it-IT" smtClean="0"/>
          </a:p>
          <a:p>
            <a:pPr eaLnBrk="1" hangingPunct="1"/>
            <a:r>
              <a:rPr lang="it-IT" smtClean="0"/>
              <a:t>Enfasi sul valore della differenza</a:t>
            </a:r>
          </a:p>
          <a:p>
            <a:pPr eaLnBrk="1" hangingPunct="1"/>
            <a:endParaRPr lang="it-IT" smtClean="0"/>
          </a:p>
          <a:p>
            <a:pPr eaLnBrk="1" hangingPunct="1"/>
            <a:r>
              <a:rPr lang="it-IT" smtClean="0"/>
              <a:t>Revisione del concetto di “influenza”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8370"/>
                                        </p:tgtEl>
                                        <p:attrNameLst>
                                          <p:attrName>style.visibility</p:attrName>
                                        </p:attrNameLst>
                                      </p:cBhvr>
                                      <p:to>
                                        <p:strVal val="visible"/>
                                      </p:to>
                                    </p:set>
                                    <p:animEffect transition="in" filter="fade">
                                      <p:cBhvr>
                                        <p:cTn id="7" dur="1000">
                                          <p:stCondLst>
                                            <p:cond delay="0"/>
                                          </p:stCondLst>
                                        </p:cTn>
                                        <p:tgtEl>
                                          <p:spTgt spid="583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fade">
                                      <p:cBhvr>
                                        <p:cTn id="12" dur="500">
                                          <p:stCondLst>
                                            <p:cond delay="0"/>
                                          </p:stCondLst>
                                        </p:cTn>
                                        <p:tgtEl>
                                          <p:spTgt spid="583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fade">
                                      <p:cBhvr>
                                        <p:cTn id="17" dur="500">
                                          <p:stCondLst>
                                            <p:cond delay="0"/>
                                          </p:stCondLst>
                                        </p:cTn>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58371">
                                            <p:txEl>
                                              <p:pRg st="4" end="4"/>
                                            </p:txEl>
                                          </p:spTgt>
                                        </p:tgtEl>
                                        <p:attrNameLst>
                                          <p:attrName>style.visibility</p:attrName>
                                        </p:attrNameLst>
                                      </p:cBhvr>
                                      <p:to>
                                        <p:strVal val="visible"/>
                                      </p:to>
                                    </p:set>
                                    <p:animEffect transition="in" filter="fade">
                                      <p:cBhvr>
                                        <p:cTn id="22" dur="500">
                                          <p:stCondLst>
                                            <p:cond delay="0"/>
                                          </p:stCondLst>
                                        </p:cTn>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it-IT" smtClean="0"/>
              <a:t>Earl Miner</a:t>
            </a:r>
          </a:p>
        </p:txBody>
      </p:sp>
      <p:sp>
        <p:nvSpPr>
          <p:cNvPr id="62466" name="Rectangle 3"/>
          <p:cNvSpPr>
            <a:spLocks noGrp="1" noChangeArrowheads="1"/>
          </p:cNvSpPr>
          <p:nvPr>
            <p:ph type="body" idx="1"/>
          </p:nvPr>
        </p:nvSpPr>
        <p:spPr/>
        <p:txBody>
          <a:bodyPr/>
          <a:lstStyle/>
          <a:p>
            <a:pPr eaLnBrk="1" hangingPunct="1">
              <a:lnSpc>
                <a:spcPct val="90000"/>
              </a:lnSpc>
            </a:pPr>
            <a:r>
              <a:rPr lang="it-IT" smtClean="0"/>
              <a:t>Miner, </a:t>
            </a:r>
            <a:r>
              <a:rPr lang="it-IT" i="1" smtClean="0"/>
              <a:t>Comparative Poetics. An Intercultural essay on Theories of Literature </a:t>
            </a:r>
            <a:r>
              <a:rPr lang="it-IT" smtClean="0"/>
              <a:t> 1989 - primo tentativo di una ricerca sulla </a:t>
            </a:r>
            <a:r>
              <a:rPr lang="it-IT" u="sng" smtClean="0"/>
              <a:t>poetica comparata</a:t>
            </a:r>
            <a:r>
              <a:rPr lang="it-IT" smtClean="0"/>
              <a:t> </a:t>
            </a:r>
            <a:r>
              <a:rPr lang="it-IT" u="sng" smtClean="0"/>
              <a:t>in chiave interculturale</a:t>
            </a:r>
            <a:r>
              <a:rPr lang="it-IT" smtClean="0"/>
              <a:t>.</a:t>
            </a:r>
          </a:p>
          <a:p>
            <a:pPr eaLnBrk="1" hangingPunct="1">
              <a:lnSpc>
                <a:spcPct val="90000"/>
              </a:lnSpc>
            </a:pPr>
            <a:endParaRPr lang="it-IT" sz="1800" smtClean="0"/>
          </a:p>
          <a:p>
            <a:pPr eaLnBrk="1" hangingPunct="1">
              <a:lnSpc>
                <a:spcPct val="90000"/>
              </a:lnSpc>
            </a:pPr>
            <a:r>
              <a:rPr lang="it-IT" sz="2400" smtClean="0"/>
              <a:t>Miner approfondisce l’orientamento verso un’apertura geo-culturale della disciplina, promuovendo il passaggio dagli studi comparati intraculturali agli studi comparati interculturali.</a:t>
            </a:r>
            <a:br>
              <a:rPr lang="it-IT" sz="2400" smtClean="0"/>
            </a:br>
            <a:endParaRPr lang="it-IT" sz="2400" smtClean="0"/>
          </a:p>
          <a:p>
            <a:pPr eaLnBrk="1" hangingPunct="1">
              <a:lnSpc>
                <a:spcPct val="90000"/>
              </a:lnSpc>
            </a:pPr>
            <a:endParaRPr lang="it-IT" smtClean="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7" name="Rectangle 3"/>
          <p:cNvSpPr>
            <a:spLocks noGrp="1" noChangeArrowheads="1"/>
          </p:cNvSpPr>
          <p:nvPr>
            <p:ph type="body" idx="4294967295"/>
          </p:nvPr>
        </p:nvSpPr>
        <p:spPr>
          <a:xfrm>
            <a:off x="914400" y="457200"/>
            <a:ext cx="7315200" cy="5668963"/>
          </a:xfrm>
        </p:spPr>
        <p:txBody>
          <a:bodyPr/>
          <a:lstStyle/>
          <a:p>
            <a:pPr marL="609600" indent="-609600" algn="ctr" eaLnBrk="1" hangingPunct="1">
              <a:buFontTx/>
              <a:buNone/>
            </a:pPr>
            <a:r>
              <a:rPr lang="it-IT" smtClean="0"/>
              <a:t>Vantaggi degli studi interculturali:</a:t>
            </a:r>
          </a:p>
          <a:p>
            <a:pPr marL="609600" indent="-609600" eaLnBrk="1" hangingPunct="1">
              <a:buFontTx/>
              <a:buAutoNum type="arabicPeriod"/>
            </a:pPr>
            <a:r>
              <a:rPr lang="it-IT" smtClean="0"/>
              <a:t>Permettono di capire la natura dei sistemi letterari e i principi sottesi alla loro creazione;</a:t>
            </a:r>
          </a:p>
          <a:p>
            <a:pPr marL="609600" indent="-609600" eaLnBrk="1" hangingPunct="1">
              <a:buFontTx/>
              <a:buAutoNum type="arabicPeriod"/>
            </a:pPr>
            <a:r>
              <a:rPr lang="it-IT" smtClean="0"/>
              <a:t>Permettono di rileggere i concetti di influenza e ricezione alla luce dell’egemonia culturale e politica;</a:t>
            </a:r>
          </a:p>
          <a:p>
            <a:pPr marL="609600" indent="-609600" eaLnBrk="1" hangingPunct="1">
              <a:buFontTx/>
              <a:buAutoNum type="arabicPeriod"/>
            </a:pPr>
            <a:r>
              <a:rPr lang="it-IT" smtClean="0"/>
              <a:t>Si basano sullo studio delle differenze.</a:t>
            </a:r>
          </a:p>
          <a:p>
            <a:pPr marL="609600" indent="-609600" eaLnBrk="1" hangingPunct="1">
              <a:buFontTx/>
              <a:buAutoNum type="arabicPeriod"/>
            </a:pPr>
            <a:endParaRPr lang="it-IT" smtClean="0"/>
          </a:p>
          <a:p>
            <a:pPr marL="609600" indent="-609600" eaLnBrk="1" hangingPunct="1">
              <a:buFontTx/>
              <a:buAutoNum type="arabicPeriod"/>
            </a:pPr>
            <a:endParaRPr lang="it-IT" smtClean="0"/>
          </a:p>
          <a:p>
            <a:pPr marL="609600" indent="-609600" eaLnBrk="1" hangingPunct="1">
              <a:buFontTx/>
              <a:buAutoNum type="arabicPeriod"/>
            </a:pPr>
            <a:endParaRPr lang="it-IT" smtClean="0"/>
          </a:p>
          <a:p>
            <a:pPr marL="609600" indent="-609600" eaLnBrk="1" hangingPunct="1">
              <a:buFontTx/>
              <a:buAutoNum type="arabicPeriod"/>
            </a:pPr>
            <a:endParaRPr lang="it-IT" smtClean="0"/>
          </a:p>
          <a:p>
            <a:pPr marL="609600" indent="-609600" eaLnBrk="1" hangingPunct="1">
              <a:buFontTx/>
              <a:buAutoNum type="arabicPeriod"/>
            </a:pPr>
            <a:endParaRPr lang="it-IT" smtClean="0"/>
          </a:p>
          <a:p>
            <a:pPr marL="609600" indent="-609600" eaLnBrk="1" hangingPunct="1"/>
            <a:endParaRPr lang="it-IT"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fade">
                                      <p:cBhvr>
                                        <p:cTn id="7" dur="500">
                                          <p:stCondLst>
                                            <p:cond delay="0"/>
                                          </p:stCondLst>
                                        </p:cTn>
                                        <p:tgtEl>
                                          <p:spTgt spid="62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fade">
                                      <p:cBhvr>
                                        <p:cTn id="12" dur="500">
                                          <p:stCondLst>
                                            <p:cond delay="0"/>
                                          </p:stCondLst>
                                        </p:cTn>
                                        <p:tgtEl>
                                          <p:spTgt spid="62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fade">
                                      <p:cBhvr>
                                        <p:cTn id="17" dur="500">
                                          <p:stCondLst>
                                            <p:cond delay="0"/>
                                          </p:stCondLst>
                                        </p:cTn>
                                        <p:tgtEl>
                                          <p:spTgt spid="624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62467">
                                            <p:txEl>
                                              <p:pRg st="3" end="3"/>
                                            </p:txEl>
                                          </p:spTgt>
                                        </p:tgtEl>
                                        <p:attrNameLst>
                                          <p:attrName>style.visibility</p:attrName>
                                        </p:attrNameLst>
                                      </p:cBhvr>
                                      <p:to>
                                        <p:strVal val="visible"/>
                                      </p:to>
                                    </p:set>
                                    <p:animEffect transition="in" filter="fade">
                                      <p:cBhvr>
                                        <p:cTn id="22" dur="500">
                                          <p:stCondLst>
                                            <p:cond delay="0"/>
                                          </p:stCondLst>
                                        </p:cTn>
                                        <p:tgtEl>
                                          <p:spTgt spid="62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it-IT" smtClean="0"/>
              <a:t>Yue Daiyun</a:t>
            </a:r>
          </a:p>
        </p:txBody>
      </p:sp>
      <p:sp>
        <p:nvSpPr>
          <p:cNvPr id="65539" name="Rectangle 3"/>
          <p:cNvSpPr>
            <a:spLocks noGrp="1" noChangeArrowheads="1"/>
          </p:cNvSpPr>
          <p:nvPr>
            <p:ph type="body" idx="1"/>
          </p:nvPr>
        </p:nvSpPr>
        <p:spPr/>
        <p:txBody>
          <a:bodyPr/>
          <a:lstStyle/>
          <a:p>
            <a:pPr eaLnBrk="1" hangingPunct="1"/>
            <a:r>
              <a:rPr lang="it-IT" smtClean="0"/>
              <a:t>Dall’internazionalismo eurocentrico al multiculturalismo</a:t>
            </a:r>
          </a:p>
          <a:p>
            <a:pPr eaLnBrk="1" hangingPunct="1"/>
            <a:endParaRPr lang="it-IT" smtClean="0"/>
          </a:p>
          <a:p>
            <a:pPr eaLnBrk="1" hangingPunct="1"/>
            <a:r>
              <a:rPr lang="it-IT" smtClean="0"/>
              <a:t>Interferenza con un blocco di nuove discipline: cultural studies, postcolonial studies, gender studies</a:t>
            </a:r>
          </a:p>
          <a:p>
            <a:pPr eaLnBrk="1" hangingPunct="1">
              <a:buFontTx/>
              <a:buNone/>
            </a:pPr>
            <a:endParaRPr lang="it-IT" smtClean="0"/>
          </a:p>
          <a:p>
            <a:pPr eaLnBrk="1" hangingPunct="1"/>
            <a:r>
              <a:rPr lang="it-IT" smtClean="0"/>
              <a:t>Quale identità nazionale postcoloniale?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65538"/>
                                        </p:tgtEl>
                                        <p:attrNameLst>
                                          <p:attrName>style.visibility</p:attrName>
                                        </p:attrNameLst>
                                      </p:cBhvr>
                                      <p:to>
                                        <p:strVal val="visible"/>
                                      </p:to>
                                    </p:set>
                                    <p:animEffect transition="in" filter="fade">
                                      <p:cBhvr>
                                        <p:cTn id="7" dur="1000">
                                          <p:stCondLst>
                                            <p:cond delay="0"/>
                                          </p:stCondLst>
                                        </p:cTn>
                                        <p:tgtEl>
                                          <p:spTgt spid="655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65539">
                                            <p:txEl>
                                              <p:pRg st="0" end="0"/>
                                            </p:txEl>
                                          </p:spTgt>
                                        </p:tgtEl>
                                        <p:attrNameLst>
                                          <p:attrName>style.visibility</p:attrName>
                                        </p:attrNameLst>
                                      </p:cBhvr>
                                      <p:to>
                                        <p:strVal val="visible"/>
                                      </p:to>
                                    </p:set>
                                    <p:animEffect transition="in" filter="fade">
                                      <p:cBhvr>
                                        <p:cTn id="12" dur="500">
                                          <p:stCondLst>
                                            <p:cond delay="0"/>
                                          </p:stCondLst>
                                        </p:cTn>
                                        <p:tgtEl>
                                          <p:spTgt spid="655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65539">
                                            <p:txEl>
                                              <p:pRg st="2" end="2"/>
                                            </p:txEl>
                                          </p:spTgt>
                                        </p:tgtEl>
                                        <p:attrNameLst>
                                          <p:attrName>style.visibility</p:attrName>
                                        </p:attrNameLst>
                                      </p:cBhvr>
                                      <p:to>
                                        <p:strVal val="visible"/>
                                      </p:to>
                                    </p:set>
                                    <p:animEffect transition="in" filter="fade">
                                      <p:cBhvr>
                                        <p:cTn id="17" dur="500">
                                          <p:stCondLst>
                                            <p:cond delay="0"/>
                                          </p:stCondLst>
                                        </p:cTn>
                                        <p:tgtEl>
                                          <p:spTgt spid="655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iterate type="lt">
                                    <p:tmPct val="10000"/>
                                  </p:iterate>
                                  <p:childTnLst>
                                    <p:set>
                                      <p:cBhvr>
                                        <p:cTn id="21" dur="1" fill="hold">
                                          <p:stCondLst>
                                            <p:cond delay="0"/>
                                          </p:stCondLst>
                                        </p:cTn>
                                        <p:tgtEl>
                                          <p:spTgt spid="65539">
                                            <p:txEl>
                                              <p:pRg st="4" end="4"/>
                                            </p:txEl>
                                          </p:spTgt>
                                        </p:tgtEl>
                                        <p:attrNameLst>
                                          <p:attrName>style.visibility</p:attrName>
                                        </p:attrNameLst>
                                      </p:cBhvr>
                                      <p:to>
                                        <p:strVal val="visible"/>
                                      </p:to>
                                    </p:set>
                                    <p:animEffect transition="in" filter="fade">
                                      <p:cBhvr>
                                        <p:cTn id="22" dur="500">
                                          <p:stCondLst>
                                            <p:cond delay="0"/>
                                          </p:stCondLst>
                                        </p:cTn>
                                        <p:tgtEl>
                                          <p:spTgt spid="65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p:bldP spid="65539"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type="body" idx="4294967295"/>
          </p:nvPr>
        </p:nvSpPr>
        <p:spPr>
          <a:xfrm>
            <a:off x="381000" y="533400"/>
            <a:ext cx="7848600" cy="5592763"/>
          </a:xfrm>
        </p:spPr>
        <p:txBody>
          <a:bodyPr/>
          <a:lstStyle/>
          <a:p>
            <a:pPr eaLnBrk="1" hangingPunct="1"/>
            <a:r>
              <a:rPr lang="it-IT" smtClean="0"/>
              <a:t>“Una volta liberatisi dall’oppressione del colonialismo, la prima cosa a cui pensano i popoli dei paesi colonizzati, la cui cultura tradizionale ha assorbito per lungo tempo quella occidentale, è come restaurare la propria cultura originaria per poi diffonderla altrove.” </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3"/>
          <p:cNvSpPr>
            <a:spLocks noGrp="1" noChangeArrowheads="1"/>
          </p:cNvSpPr>
          <p:nvPr>
            <p:ph type="body" idx="4294967295"/>
          </p:nvPr>
        </p:nvSpPr>
        <p:spPr>
          <a:xfrm>
            <a:off x="381000" y="838200"/>
            <a:ext cx="7848600" cy="5287963"/>
          </a:xfrm>
        </p:spPr>
        <p:txBody>
          <a:bodyPr/>
          <a:lstStyle/>
          <a:p>
            <a:pPr eaLnBrk="1" hangingPunct="1"/>
            <a:r>
              <a:rPr lang="it-IT" smtClean="0"/>
              <a:t>“Oggi l’incontro tra la cultura orientale e quella occidentale può e deve essere completamente diverso che nel passato, uno scambio volontario a due sensi, basato cioè sui principi del beneficio, della conoscenza e dell’uso reciproci. Tale scambio è la base del nuovo internazionalismo della letteratura comparata nell’epoca postcoloniale” </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pPr eaLnBrk="1" hangingPunct="1"/>
            <a:r>
              <a:rPr lang="it-IT" smtClean="0"/>
              <a:t>Quale identità culturale?</a:t>
            </a:r>
          </a:p>
        </p:txBody>
      </p:sp>
      <p:sp>
        <p:nvSpPr>
          <p:cNvPr id="67586" name="Rectangle 3"/>
          <p:cNvSpPr>
            <a:spLocks noGrp="1" noChangeArrowheads="1"/>
          </p:cNvSpPr>
          <p:nvPr>
            <p:ph type="body" idx="1"/>
          </p:nvPr>
        </p:nvSpPr>
        <p:spPr/>
        <p:txBody>
          <a:bodyPr/>
          <a:lstStyle/>
          <a:p>
            <a:pPr eaLnBrk="1" hangingPunct="1"/>
            <a:r>
              <a:rPr lang="it-IT" smtClean="0"/>
              <a:t>La cultura non è “un inalterabile relitto culturale” ma “ha luogo adesso e comprende tutto ciò che concerne i contenuti della società….è un continuo processo evolutivo, una cosa </a:t>
            </a:r>
            <a:r>
              <a:rPr lang="it-IT" i="1" smtClean="0"/>
              <a:t>in fieri,</a:t>
            </a:r>
            <a:r>
              <a:rPr lang="it-IT" smtClean="0"/>
              <a:t> in costante formazione”. </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3"/>
          <p:cNvSpPr>
            <a:spLocks noGrp="1" noChangeArrowheads="1"/>
          </p:cNvSpPr>
          <p:nvPr>
            <p:ph type="body" idx="4294967295"/>
          </p:nvPr>
        </p:nvSpPr>
        <p:spPr>
          <a:xfrm>
            <a:off x="381000" y="457200"/>
            <a:ext cx="7848600" cy="5668963"/>
          </a:xfrm>
        </p:spPr>
        <p:txBody>
          <a:bodyPr/>
          <a:lstStyle/>
          <a:p>
            <a:pPr eaLnBrk="1" hangingPunct="1">
              <a:lnSpc>
                <a:spcPct val="90000"/>
              </a:lnSpc>
            </a:pPr>
            <a:r>
              <a:rPr lang="it-IT" sz="2400" smtClean="0"/>
              <a:t>“Durante il passato dominio coloniale la produzione culturale nazionale nei territori colonizzati o semicolonizzati non poteva sottrarsi all’oppressione dell’egemonia delle culture coloniali, mentre, in una condizione di postcolonialismo, lo sviluppo del multiculturalismo dovrebbe portare spontaneamente alla nuova fioritura delle culture nazionali. In questo modo, probabilmente, le nazionalità non occidentali torneranno a guardare la propria cultura tradizionale con occhio moderno, la arricchiranno di nuove interpretazioni, la renderanno comprensibile ad altre nazionalità, contribuendo allo sviluppo della cultura mondiale. Ciò significa che le teorie prodotte in terreni culturali diversi dall’Occidente verranno forse usate per “spiegare” la cultura occidentale, apportando un benefico contributo e che l’Occidente ne farà uso.”</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pPr eaLnBrk="1" hangingPunct="1"/>
            <a:r>
              <a:rPr lang="it-IT" smtClean="0"/>
              <a:t>La prospettiva multiculturale</a:t>
            </a:r>
          </a:p>
        </p:txBody>
      </p:sp>
      <p:sp>
        <p:nvSpPr>
          <p:cNvPr id="69634" name="Rectangle 3"/>
          <p:cNvSpPr>
            <a:spLocks noGrp="1" noChangeArrowheads="1"/>
          </p:cNvSpPr>
          <p:nvPr>
            <p:ph type="body" idx="1"/>
          </p:nvPr>
        </p:nvSpPr>
        <p:spPr/>
        <p:txBody>
          <a:bodyPr/>
          <a:lstStyle/>
          <a:p>
            <a:pPr eaLnBrk="1" hangingPunct="1">
              <a:lnSpc>
                <a:spcPct val="90000"/>
              </a:lnSpc>
            </a:pPr>
            <a:r>
              <a:rPr lang="it-IT" sz="2800" smtClean="0"/>
              <a:t>Dall’influenza → allo scambio e al dialogo</a:t>
            </a:r>
          </a:p>
          <a:p>
            <a:pPr eaLnBrk="1" hangingPunct="1">
              <a:lnSpc>
                <a:spcPct val="90000"/>
              </a:lnSpc>
            </a:pPr>
            <a:r>
              <a:rPr lang="it-IT" sz="2800" smtClean="0"/>
              <a:t>Riconfigurazione del concetto di identità nazionale (concetto base della comparatistica tradizionale) </a:t>
            </a:r>
          </a:p>
          <a:p>
            <a:pPr eaLnBrk="1" hangingPunct="1">
              <a:lnSpc>
                <a:spcPct val="90000"/>
              </a:lnSpc>
            </a:pPr>
            <a:r>
              <a:rPr lang="it-IT" sz="2800" smtClean="0"/>
              <a:t>Importanza degli “in-between spaces” (Homi Bhabha): “spazi nel mezzo” in grado di definire le nuove forme di identità nazionale</a:t>
            </a:r>
          </a:p>
          <a:p>
            <a:pPr eaLnBrk="1" hangingPunct="1">
              <a:lnSpc>
                <a:spcPct val="90000"/>
              </a:lnSpc>
            </a:pPr>
            <a:r>
              <a:rPr lang="it-IT" sz="2800" smtClean="0"/>
              <a:t>Importanza del concetto di “location”: il luogo da cui si parla (luogo geografico, culturale, ideologico, sociale)</a:t>
            </a:r>
          </a:p>
        </p:txBody>
      </p:sp>
    </p:spTree>
  </p:cSld>
  <p:clrMapOvr>
    <a:masterClrMapping/>
  </p:clrMapOvr>
  <p:transition/>
</p:sld>
</file>

<file path=ppt/theme/theme1.xml><?xml version="1.0" encoding="utf-8"?>
<a:theme xmlns:a="http://schemas.openxmlformats.org/drawingml/2006/main" name="Pastelli">
  <a:themeElements>
    <a:clrScheme name="Pastelli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Pastelli">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astelli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Pastelli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Pastelli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Pastelli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Pastelli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Pastelli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Pastelli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Pastelli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Crayons</Template>
  <TotalTime>2922</TotalTime>
  <Words>2298</Words>
  <Application>Microsoft Office PowerPoint</Application>
  <PresentationFormat>On-screen Show (4:3)</PresentationFormat>
  <Paragraphs>196</Paragraphs>
  <Slides>55</Slides>
  <Notes>0</Notes>
  <HiddenSlides>0</HiddenSlides>
  <MMClips>0</MMClips>
  <ScaleCrop>false</ScaleCrop>
  <HeadingPairs>
    <vt:vector size="6" baseType="variant">
      <vt:variant>
        <vt:lpstr>Caratteri utilizzati</vt:lpstr>
      </vt:variant>
      <vt:variant>
        <vt:i4>3</vt:i4>
      </vt:variant>
      <vt:variant>
        <vt:lpstr>Modello struttura</vt:lpstr>
      </vt:variant>
      <vt:variant>
        <vt:i4>2</vt:i4>
      </vt:variant>
      <vt:variant>
        <vt:lpstr>Titoli diapositive</vt:lpstr>
      </vt:variant>
      <vt:variant>
        <vt:i4>55</vt:i4>
      </vt:variant>
    </vt:vector>
  </HeadingPairs>
  <TitlesOfParts>
    <vt:vector size="60" baseType="lpstr">
      <vt:lpstr>Comic Sans MS</vt:lpstr>
      <vt:lpstr>Arial</vt:lpstr>
      <vt:lpstr>Calibri</vt:lpstr>
      <vt:lpstr>Pastelli</vt:lpstr>
      <vt:lpstr>Pastelli</vt:lpstr>
      <vt:lpstr>Che cos’è la letteratura comparata?</vt:lpstr>
      <vt:lpstr>Prima definizione generale</vt:lpstr>
      <vt:lpstr>Goethe</vt:lpstr>
      <vt:lpstr>Pensiero all’origine della comparatistica letteraria</vt:lpstr>
      <vt:lpstr>Letteratura comparata come disciplina accademica</vt:lpstr>
      <vt:lpstr>Diapositiva 6</vt:lpstr>
      <vt:lpstr>Scuola francese impostazione storicistica e fattualistica</vt:lpstr>
      <vt:lpstr>Diapositiva 8</vt:lpstr>
      <vt:lpstr>Benedetto Croce</vt:lpstr>
      <vt:lpstr>Diapositiva 10</vt:lpstr>
      <vt:lpstr>Diapositiva 11</vt:lpstr>
      <vt:lpstr>Diapositiva 12</vt:lpstr>
      <vt:lpstr>Diapositiva 13</vt:lpstr>
      <vt:lpstr>Van Tieghem</vt:lpstr>
      <vt:lpstr> </vt:lpstr>
      <vt:lpstr>Diapositiva 16</vt:lpstr>
      <vt:lpstr>Diapositiva 17</vt:lpstr>
      <vt:lpstr>Diapositiva 18</vt:lpstr>
      <vt:lpstr>Diapositiva 19</vt:lpstr>
      <vt:lpstr>In sintesi per Van Tieghem la letteratura comparata</vt:lpstr>
      <vt:lpstr>René Wellek e la crisi della letteratura comparata</vt:lpstr>
      <vt:lpstr>Diapositiva 22</vt:lpstr>
      <vt:lpstr>Diapositiva 23</vt:lpstr>
      <vt:lpstr>Diapositiva 24</vt:lpstr>
      <vt:lpstr>Diapositiva 25</vt:lpstr>
      <vt:lpstr>Henry Remak</vt:lpstr>
      <vt:lpstr>Remak vs Wellek</vt:lpstr>
      <vt:lpstr>Natura relazionale del fatto letterario</vt:lpstr>
      <vt:lpstr>Diapositiva 29</vt:lpstr>
      <vt:lpstr>Aperture e novità</vt:lpstr>
      <vt:lpstr>Diapositiva 31</vt:lpstr>
      <vt:lpstr>Diapositiva 32</vt:lpstr>
      <vt:lpstr>Diapositiva 33</vt:lpstr>
      <vt:lpstr>In sintesi</vt:lpstr>
      <vt:lpstr>Il problema del metodo </vt:lpstr>
      <vt:lpstr>Il metodo comparativo</vt:lpstr>
      <vt:lpstr>Quale metodo, o quali metodi?</vt:lpstr>
      <vt:lpstr>George Steiner</vt:lpstr>
      <vt:lpstr>Diapositiva 39</vt:lpstr>
      <vt:lpstr>1. La traduzione</vt:lpstr>
      <vt:lpstr>Aspetti della traduzione</vt:lpstr>
      <vt:lpstr>2. La ricezione</vt:lpstr>
      <vt:lpstr>Aspetti della ricezione</vt:lpstr>
      <vt:lpstr>3. Temi e motivi letterari</vt:lpstr>
      <vt:lpstr>4. La letteratura e le altre arti </vt:lpstr>
      <vt:lpstr>SVOLTA DELLA COMPARATISTICA dall’intraculturalità all’interculturalità</vt:lpstr>
      <vt:lpstr>Lotman e Ďurišin</vt:lpstr>
      <vt:lpstr>Earl Miner</vt:lpstr>
      <vt:lpstr>Diapositiva 49</vt:lpstr>
      <vt:lpstr>Yue Daiyun</vt:lpstr>
      <vt:lpstr>Diapositiva 51</vt:lpstr>
      <vt:lpstr>Diapositiva 52</vt:lpstr>
      <vt:lpstr>Quale identità culturale?</vt:lpstr>
      <vt:lpstr>Diapositiva 54</vt:lpstr>
      <vt:lpstr>La prospettiva multiculturale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 cos’è la letteratura comparata?</dc:title>
  <dc:creator>Mara</dc:creator>
  <cp:lastModifiedBy>Alfredo Luzi</cp:lastModifiedBy>
  <cp:revision>81</cp:revision>
  <dcterms:created xsi:type="dcterms:W3CDTF">2009-02-14T16:54:11Z</dcterms:created>
  <dcterms:modified xsi:type="dcterms:W3CDTF">2014-03-19T12:18:46Z</dcterms:modified>
</cp:coreProperties>
</file>